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332" r:id="rId2"/>
    <p:sldId id="318" r:id="rId3"/>
    <p:sldId id="319" r:id="rId4"/>
    <p:sldId id="320" r:id="rId5"/>
    <p:sldId id="315" r:id="rId6"/>
    <p:sldId id="316" r:id="rId7"/>
    <p:sldId id="274" r:id="rId8"/>
    <p:sldId id="283" r:id="rId9"/>
    <p:sldId id="263" r:id="rId10"/>
    <p:sldId id="269" r:id="rId11"/>
    <p:sldId id="270" r:id="rId12"/>
    <p:sldId id="293" r:id="rId13"/>
    <p:sldId id="284" r:id="rId14"/>
    <p:sldId id="273" r:id="rId15"/>
    <p:sldId id="280" r:id="rId16"/>
    <p:sldId id="287" r:id="rId17"/>
    <p:sldId id="275" r:id="rId18"/>
    <p:sldId id="276" r:id="rId19"/>
    <p:sldId id="277" r:id="rId20"/>
    <p:sldId id="285" r:id="rId21"/>
    <p:sldId id="311" r:id="rId22"/>
    <p:sldId id="286" r:id="rId23"/>
    <p:sldId id="312" r:id="rId24"/>
    <p:sldId id="279" r:id="rId25"/>
    <p:sldId id="351" r:id="rId26"/>
    <p:sldId id="337" r:id="rId27"/>
    <p:sldId id="324" r:id="rId28"/>
    <p:sldId id="325" r:id="rId29"/>
    <p:sldId id="327" r:id="rId30"/>
    <p:sldId id="328" r:id="rId31"/>
    <p:sldId id="326" r:id="rId32"/>
    <p:sldId id="336" r:id="rId33"/>
    <p:sldId id="299" r:id="rId34"/>
    <p:sldId id="300" r:id="rId35"/>
    <p:sldId id="313" r:id="rId36"/>
    <p:sldId id="330" r:id="rId37"/>
    <p:sldId id="288" r:id="rId38"/>
    <p:sldId id="340" r:id="rId39"/>
    <p:sldId id="341" r:id="rId40"/>
    <p:sldId id="347" r:id="rId41"/>
    <p:sldId id="348" r:id="rId42"/>
    <p:sldId id="349" r:id="rId43"/>
  </p:sldIdLst>
  <p:sldSz cx="9144000" cy="6858000" type="screen4x3"/>
  <p:notesSz cx="6889750" cy="9191625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kumimoji="1" sz="2800" b="1" kern="1200">
        <a:solidFill>
          <a:srgbClr val="A5002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2800" b="1" kern="1200">
        <a:solidFill>
          <a:srgbClr val="A5002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2800" b="1" kern="1200">
        <a:solidFill>
          <a:srgbClr val="A5002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2800" b="1" kern="1200">
        <a:solidFill>
          <a:srgbClr val="A5002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2800" b="1" kern="1200">
        <a:solidFill>
          <a:srgbClr val="A5002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rgbClr val="A5002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rgbClr val="A5002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rgbClr val="A5002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rgbClr val="A5002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5">
          <p15:clr>
            <a:srgbClr val="A4A3A4"/>
          </p15:clr>
        </p15:guide>
        <p15:guide id="2" pos="217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66FFFF"/>
    <a:srgbClr val="BFBFFF"/>
    <a:srgbClr val="AFAFFF"/>
    <a:srgbClr val="99CCFF"/>
    <a:srgbClr val="FF0000"/>
    <a:srgbClr val="FFCC99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587" autoAdjust="0"/>
    <p:restoredTop sz="86412" autoAdjust="0"/>
  </p:normalViewPr>
  <p:slideViewPr>
    <p:cSldViewPr>
      <p:cViewPr varScale="1">
        <p:scale>
          <a:sx n="67" d="100"/>
          <a:sy n="67" d="100"/>
        </p:scale>
        <p:origin x="5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588"/>
    </p:cViewPr>
  </p:sorterViewPr>
  <p:notesViewPr>
    <p:cSldViewPr>
      <p:cViewPr>
        <p:scale>
          <a:sx n="100" d="100"/>
          <a:sy n="100" d="100"/>
        </p:scale>
        <p:origin x="-178" y="1536"/>
      </p:cViewPr>
      <p:guideLst>
        <p:guide orient="horz" pos="2895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57.wmf"/><Relationship Id="rId7" Type="http://schemas.openxmlformats.org/officeDocument/2006/relationships/image" Target="../media/image39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Relationship Id="rId9" Type="http://schemas.openxmlformats.org/officeDocument/2006/relationships/image" Target="../media/image7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4" Type="http://schemas.openxmlformats.org/officeDocument/2006/relationships/image" Target="../media/image8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4" Type="http://schemas.openxmlformats.org/officeDocument/2006/relationships/image" Target="../media/image88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image" Target="../media/image96.wmf"/><Relationship Id="rId7" Type="http://schemas.openxmlformats.org/officeDocument/2006/relationships/image" Target="../media/image100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10" Type="http://schemas.openxmlformats.org/officeDocument/2006/relationships/image" Target="../media/image103.wmf"/><Relationship Id="rId4" Type="http://schemas.openxmlformats.org/officeDocument/2006/relationships/image" Target="../media/image97.wmf"/><Relationship Id="rId9" Type="http://schemas.openxmlformats.org/officeDocument/2006/relationships/image" Target="../media/image10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7" Type="http://schemas.openxmlformats.org/officeDocument/2006/relationships/image" Target="../media/image111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7" Type="http://schemas.openxmlformats.org/officeDocument/2006/relationships/image" Target="../media/image127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088" cy="458788"/>
          </a:xfrm>
          <a:prstGeom prst="rect">
            <a:avLst/>
          </a:prstGeom>
        </p:spPr>
        <p:txBody>
          <a:bodyPr vert="horz" lIns="91888" tIns="45944" rIns="91888" bIns="45944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6088" cy="458788"/>
          </a:xfrm>
          <a:prstGeom prst="rect">
            <a:avLst/>
          </a:prstGeom>
        </p:spPr>
        <p:txBody>
          <a:bodyPr vert="horz" lIns="91888" tIns="45944" rIns="91888" bIns="45944" rtlCol="0"/>
          <a:lstStyle>
            <a:lvl1pPr algn="r">
              <a:defRPr sz="1200"/>
            </a:lvl1pPr>
          </a:lstStyle>
          <a:p>
            <a:pPr>
              <a:defRPr/>
            </a:pPr>
            <a:fld id="{C9DC48E4-509C-43ED-AFD2-35278F3CD783}" type="datetimeFigureOut">
              <a:rPr lang="zh-CN" altLang="en-US"/>
              <a:pPr>
                <a:defRPr/>
              </a:pPr>
              <a:t>2020/2/7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729663"/>
            <a:ext cx="2986088" cy="460375"/>
          </a:xfrm>
          <a:prstGeom prst="rect">
            <a:avLst/>
          </a:prstGeom>
        </p:spPr>
        <p:txBody>
          <a:bodyPr vert="horz" lIns="91888" tIns="45944" rIns="91888" bIns="4594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02075" y="8729663"/>
            <a:ext cx="2986088" cy="460375"/>
          </a:xfrm>
          <a:prstGeom prst="rect">
            <a:avLst/>
          </a:prstGeom>
        </p:spPr>
        <p:txBody>
          <a:bodyPr vert="horz" lIns="91888" tIns="45944" rIns="91888" bIns="45944" rtlCol="0" anchor="b"/>
          <a:lstStyle>
            <a:lvl1pPr algn="r">
              <a:defRPr sz="1200"/>
            </a:lvl1pPr>
          </a:lstStyle>
          <a:p>
            <a:pPr>
              <a:defRPr/>
            </a:pPr>
            <a:fld id="{5E42A606-5C91-4C3F-A59E-363E3ED6D4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97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6088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88" tIns="45944" rIns="91888" bIns="4594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0"/>
            <a:ext cx="2986087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88" tIns="45944" rIns="91888" bIns="4594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7763" y="688975"/>
            <a:ext cx="4594225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365625"/>
            <a:ext cx="5051425" cy="413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88" tIns="45944" rIns="91888" bIns="459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32838"/>
            <a:ext cx="2986088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88" tIns="45944" rIns="91888" bIns="4594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8732838"/>
            <a:ext cx="298608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88" tIns="45944" rIns="91888" bIns="4594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788F6F4-541D-4E2D-879F-3CFEA8C7F8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437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6125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7763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655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66925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24125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81325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38525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95725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A0E35391-81C1-4EB7-B53E-CC3F4C7E91E4}" type="slidenum">
              <a:rPr lang="en-US" altLang="zh-CN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zh-CN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1. </a:t>
            </a:r>
            <a:r>
              <a:rPr lang="zh-CN" altLang="en-US" smtClean="0"/>
              <a:t>从物理意义上解释低通电路</a:t>
            </a:r>
          </a:p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稳态分析方法</a:t>
            </a:r>
          </a:p>
          <a:p>
            <a:pPr eaLnBrk="1" hangingPunct="1"/>
            <a:r>
              <a:rPr lang="en-US" altLang="zh-CN" smtClean="0"/>
              <a:t>3. </a:t>
            </a:r>
            <a:r>
              <a:rPr lang="zh-CN" altLang="en-US" smtClean="0"/>
              <a:t>增益与传递函数</a:t>
            </a:r>
          </a:p>
          <a:p>
            <a:pPr eaLnBrk="1" hangingPunct="1"/>
            <a:r>
              <a:rPr lang="en-US" altLang="zh-CN" smtClean="0"/>
              <a:t>4. </a:t>
            </a:r>
            <a:r>
              <a:rPr lang="zh-CN" altLang="en-US" smtClean="0"/>
              <a:t>复数的模与相角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6125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7763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655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66925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24125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81325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38525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95725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C624FE94-E5DD-41F0-8E36-C5522D9F05D3}" type="slidenum">
              <a:rPr lang="en-US" altLang="zh-CN" smtClean="0"/>
              <a:pPr eaLnBrk="1" hangingPunct="1">
                <a:spcBef>
                  <a:spcPct val="0"/>
                </a:spcBef>
              </a:pPr>
              <a:t>19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6125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7763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655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66925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24125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81325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38525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95725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584F26C-FB9D-4172-9D3F-ABCFE898430E}" type="slidenum">
              <a:rPr lang="en-US" altLang="zh-CN" smtClean="0"/>
              <a:pPr eaLnBrk="1" hangingPunct="1">
                <a:spcBef>
                  <a:spcPct val="0"/>
                </a:spcBef>
              </a:pPr>
              <a:t>25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6125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7763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655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66925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24125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81325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38525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95725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8F08B96-DEFE-472F-9665-3A88B922B0E7}" type="slidenum">
              <a:rPr lang="en-US" altLang="zh-CN" smtClean="0"/>
              <a:pPr eaLnBrk="1" hangingPunct="1">
                <a:spcBef>
                  <a:spcPct val="0"/>
                </a:spcBef>
              </a:pPr>
              <a:t>28</a:t>
            </a:fld>
            <a:endParaRPr lang="en-US" altLang="zh-CN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0000FF"/>
                </a:solidFill>
              </a:rPr>
              <a:t>差分放大级：</a:t>
            </a:r>
            <a:r>
              <a:rPr lang="zh-CN" altLang="en-US" b="1" smtClean="0">
                <a:solidFill>
                  <a:schemeClr val="tx2"/>
                </a:solidFill>
              </a:rPr>
              <a:t>抑制共模信号，提高</a:t>
            </a:r>
            <a:r>
              <a:rPr lang="en-US" altLang="zh-CN" b="1" i="1" smtClean="0">
                <a:solidFill>
                  <a:schemeClr val="tx2"/>
                </a:solidFill>
              </a:rPr>
              <a:t>CMMR</a:t>
            </a:r>
            <a:r>
              <a:rPr lang="zh-CN" altLang="en-US" b="1" smtClean="0">
                <a:solidFill>
                  <a:schemeClr val="tx2"/>
                </a:solidFill>
              </a:rPr>
              <a:t>，抑制零漂。</a:t>
            </a:r>
          </a:p>
          <a:p>
            <a:pPr eaLnBrk="1" hangingPunct="1"/>
            <a:r>
              <a:rPr lang="zh-CN" altLang="en-US" b="1" smtClean="0">
                <a:solidFill>
                  <a:schemeClr val="tx2"/>
                </a:solidFill>
              </a:rPr>
              <a:t>                         它的两个输入端为集成放大器的同相、反相输入端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smtClean="0">
                <a:solidFill>
                  <a:srgbClr val="0000FF"/>
                </a:solidFill>
              </a:rPr>
              <a:t>电压放大级：</a:t>
            </a:r>
            <a:r>
              <a:rPr lang="zh-CN" altLang="en-US" b="1" smtClean="0">
                <a:solidFill>
                  <a:schemeClr val="tx2"/>
                </a:solidFill>
              </a:rPr>
              <a:t>由一级或几级电压放大器组成，提高</a:t>
            </a:r>
            <a:r>
              <a:rPr lang="en-US" altLang="zh-CN" b="1" i="1" smtClean="0">
                <a:solidFill>
                  <a:schemeClr val="tx2"/>
                </a:solidFill>
              </a:rPr>
              <a:t>AV </a:t>
            </a:r>
            <a:r>
              <a:rPr lang="zh-CN" altLang="en-US" b="1" smtClean="0">
                <a:solidFill>
                  <a:schemeClr val="tx2"/>
                </a:solidFill>
              </a:rPr>
              <a:t>。</a:t>
            </a:r>
          </a:p>
          <a:p>
            <a:pPr eaLnBrk="1" hangingPunct="1"/>
            <a:r>
              <a:rPr lang="zh-CN" altLang="en-US" b="1" smtClean="0">
                <a:solidFill>
                  <a:srgbClr val="0000FF"/>
                </a:solidFill>
              </a:rPr>
              <a:t>输出级：</a:t>
            </a:r>
            <a:r>
              <a:rPr lang="zh-CN" altLang="en-US" b="1" smtClean="0">
                <a:solidFill>
                  <a:schemeClr val="tx2"/>
                </a:solidFill>
              </a:rPr>
              <a:t>由电压跟随器或互补电压跟随器（功率放大器）</a:t>
            </a:r>
          </a:p>
          <a:p>
            <a:pPr eaLnBrk="1" hangingPunct="1"/>
            <a:r>
              <a:rPr lang="zh-CN" altLang="en-US" b="1" smtClean="0">
                <a:solidFill>
                  <a:schemeClr val="tx2"/>
                </a:solidFill>
              </a:rPr>
              <a:t>                 组成，↘</a:t>
            </a:r>
            <a:r>
              <a:rPr lang="en-US" altLang="zh-CN" b="1" smtClean="0">
                <a:solidFill>
                  <a:schemeClr val="tx2"/>
                </a:solidFill>
              </a:rPr>
              <a:t>Ro</a:t>
            </a:r>
            <a:r>
              <a:rPr lang="zh-CN" altLang="en-US" b="1" smtClean="0">
                <a:solidFill>
                  <a:schemeClr val="tx2"/>
                </a:solidFill>
              </a:rPr>
              <a:t>，↗</a:t>
            </a:r>
            <a:r>
              <a:rPr lang="en-US" altLang="zh-CN" b="1" smtClean="0">
                <a:solidFill>
                  <a:schemeClr val="tx2"/>
                </a:solidFill>
              </a:rPr>
              <a:t>Po</a:t>
            </a:r>
            <a:r>
              <a:rPr lang="zh-CN" altLang="en-US" b="1" smtClean="0">
                <a:solidFill>
                  <a:schemeClr val="tx2"/>
                </a:solidFill>
              </a:rPr>
              <a:t>， ↗带载能力。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smtClean="0">
                <a:solidFill>
                  <a:srgbClr val="0000FF"/>
                </a:solidFill>
              </a:rPr>
              <a:t>偏置电路：</a:t>
            </a:r>
            <a:r>
              <a:rPr lang="zh-CN" altLang="en-US" b="1" smtClean="0">
                <a:solidFill>
                  <a:schemeClr val="tx2"/>
                </a:solidFill>
              </a:rPr>
              <a:t>为各级提供合适的偏置电流。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smtClean="0">
                <a:solidFill>
                  <a:srgbClr val="0000FF"/>
                </a:solidFill>
              </a:rPr>
              <a:t>辅助环节：</a:t>
            </a:r>
            <a:r>
              <a:rPr lang="zh-CN" altLang="en-US" b="1" smtClean="0">
                <a:solidFill>
                  <a:schemeClr val="tx2"/>
                </a:solidFill>
              </a:rPr>
              <a:t>如电平移动电路、过载保护环节、高频补偿环节。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6125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7763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655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66925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24125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81325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38525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95725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E9D22CD-D2C6-4862-A3B9-D3B461797C5A}" type="slidenum">
              <a:rPr lang="en-US" altLang="zh-CN" smtClean="0"/>
              <a:pPr eaLnBrk="1" hangingPunct="1">
                <a:spcBef>
                  <a:spcPct val="0"/>
                </a:spcBef>
              </a:pPr>
              <a:t>30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6125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7763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655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66925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24125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81325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38525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95725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9987086-C7C7-490A-8703-D58E424EF242}" type="slidenum">
              <a:rPr lang="en-US" altLang="zh-CN" smtClean="0"/>
              <a:pPr eaLnBrk="1" hangingPunct="1">
                <a:spcBef>
                  <a:spcPct val="0"/>
                </a:spcBef>
              </a:pPr>
              <a:t>39</a:t>
            </a:fld>
            <a:endParaRPr lang="en-US" altLang="zh-CN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400" smtClean="0"/>
              <a:t>07</a:t>
            </a:r>
            <a:r>
              <a:rPr lang="zh-CN" altLang="en-US" sz="2400" smtClean="0"/>
              <a:t>即课件电压波动对微电流源影响小去掉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5A3B7A-58B3-40EB-B405-08F4EF2607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039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69F20-13B3-4510-B96B-771D56A5ED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849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79864-DD18-46E9-8670-F9855CB759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2540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72A2DA-D6ED-40CA-BA51-F89D9DEF3A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499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E815A-B39F-4736-9ACB-83025EDFF7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9928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135C1-0B69-41AF-9841-4D9FFD915B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679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87876-752A-48C2-819E-709EB86DBD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585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294F5-98C1-4BF6-B444-3FCE935D7B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59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9A720-CE51-4AEA-9BCE-AFABAE07F8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3149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2577B-4312-48AA-AC33-54CAE2DCF3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422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73B0A9-D386-4750-81C6-8FB2A3F1D5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865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FED2D-F803-4E13-821A-F32A427CDB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90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4979C535-4C94-47F6-B4AF-3052443688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1.png"/><Relationship Id="rId3" Type="http://schemas.openxmlformats.org/officeDocument/2006/relationships/audio" Target="../media/audio1.wav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image" Target="../media/image31.png"/><Relationship Id="rId10" Type="http://schemas.openxmlformats.org/officeDocument/2006/relationships/image" Target="../media/image29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35.jpeg"/><Relationship Id="rId3" Type="http://schemas.openxmlformats.org/officeDocument/2006/relationships/audio" Target="../media/audio2.wav"/><Relationship Id="rId7" Type="http://schemas.openxmlformats.org/officeDocument/2006/relationships/image" Target="../media/image2.png"/><Relationship Id="rId12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png"/><Relationship Id="rId11" Type="http://schemas.openxmlformats.org/officeDocument/2006/relationships/image" Target="../media/image34.wmf"/><Relationship Id="rId5" Type="http://schemas.openxmlformats.org/officeDocument/2006/relationships/image" Target="../media/image32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2.png"/><Relationship Id="rId18" Type="http://schemas.openxmlformats.org/officeDocument/2006/relationships/oleObject" Target="../embeddings/oleObject35.bin"/><Relationship Id="rId3" Type="http://schemas.openxmlformats.org/officeDocument/2006/relationships/audio" Target="../media/audio2.wav"/><Relationship Id="rId21" Type="http://schemas.openxmlformats.org/officeDocument/2006/relationships/image" Target="../media/image43.wmf"/><Relationship Id="rId7" Type="http://schemas.openxmlformats.org/officeDocument/2006/relationships/image" Target="../media/image37.wmf"/><Relationship Id="rId12" Type="http://schemas.openxmlformats.org/officeDocument/2006/relationships/image" Target="../media/image1.png"/><Relationship Id="rId17" Type="http://schemas.openxmlformats.org/officeDocument/2006/relationships/image" Target="../media/image41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34.bin"/><Relationship Id="rId20" Type="http://schemas.openxmlformats.org/officeDocument/2006/relationships/oleObject" Target="../embeddings/oleObject36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5" Type="http://schemas.openxmlformats.org/officeDocument/2006/relationships/image" Target="../media/image40.wmf"/><Relationship Id="rId10" Type="http://schemas.openxmlformats.org/officeDocument/2006/relationships/oleObject" Target="../embeddings/oleObject32.bin"/><Relationship Id="rId19" Type="http://schemas.openxmlformats.org/officeDocument/2006/relationships/image" Target="../media/image42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33.bin"/><Relationship Id="rId22" Type="http://schemas.openxmlformats.org/officeDocument/2006/relationships/image" Target="../media/image4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9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.png"/><Relationship Id="rId11" Type="http://schemas.openxmlformats.org/officeDocument/2006/relationships/image" Target="../media/image47.wmf"/><Relationship Id="rId5" Type="http://schemas.openxmlformats.org/officeDocument/2006/relationships/image" Target="../media/image1.png"/><Relationship Id="rId10" Type="http://schemas.openxmlformats.org/officeDocument/2006/relationships/oleObject" Target="../embeddings/oleObject38.bin"/><Relationship Id="rId4" Type="http://schemas.openxmlformats.org/officeDocument/2006/relationships/audio" Target="../media/audio2.wav"/><Relationship Id="rId9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oleObject" Target="../embeddings/oleObject42.bin"/><Relationship Id="rId3" Type="http://schemas.openxmlformats.org/officeDocument/2006/relationships/audio" Target="../media/audio2.wav"/><Relationship Id="rId7" Type="http://schemas.openxmlformats.org/officeDocument/2006/relationships/image" Target="../media/image51.wmf"/><Relationship Id="rId12" Type="http://schemas.openxmlformats.org/officeDocument/2006/relationships/image" Target="../media/image49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.w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2.png"/><Relationship Id="rId5" Type="http://schemas.openxmlformats.org/officeDocument/2006/relationships/image" Target="../media/image50.wmf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1.png"/><Relationship Id="rId4" Type="http://schemas.openxmlformats.org/officeDocument/2006/relationships/oleObject" Target="../embeddings/oleObject39.bin"/><Relationship Id="rId9" Type="http://schemas.openxmlformats.org/officeDocument/2006/relationships/image" Target="../media/image52.wmf"/><Relationship Id="rId14" Type="http://schemas.openxmlformats.org/officeDocument/2006/relationships/image" Target="../media/image5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60.wmf"/><Relationship Id="rId3" Type="http://schemas.openxmlformats.org/officeDocument/2006/relationships/audio" Target="../media/audio1.wav"/><Relationship Id="rId21" Type="http://schemas.openxmlformats.org/officeDocument/2006/relationships/image" Target="../media/image39.wmf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9.wmf"/><Relationship Id="rId20" Type="http://schemas.openxmlformats.org/officeDocument/2006/relationships/oleObject" Target="../embeddings/oleObject50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.png"/><Relationship Id="rId11" Type="http://schemas.openxmlformats.org/officeDocument/2006/relationships/oleObject" Target="../embeddings/oleObject46.bin"/><Relationship Id="rId5" Type="http://schemas.openxmlformats.org/officeDocument/2006/relationships/image" Target="../media/image1.png"/><Relationship Id="rId15" Type="http://schemas.openxmlformats.org/officeDocument/2006/relationships/oleObject" Target="../embeddings/oleObject48.bin"/><Relationship Id="rId23" Type="http://schemas.openxmlformats.org/officeDocument/2006/relationships/image" Target="../media/image52.wmf"/><Relationship Id="rId10" Type="http://schemas.openxmlformats.org/officeDocument/2006/relationships/image" Target="../media/image56.wmf"/><Relationship Id="rId19" Type="http://schemas.openxmlformats.org/officeDocument/2006/relationships/image" Target="../media/image61.jpeg"/><Relationship Id="rId4" Type="http://schemas.openxmlformats.org/officeDocument/2006/relationships/audio" Target="../media/audio2.wav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58.wmf"/><Relationship Id="rId22" Type="http://schemas.openxmlformats.org/officeDocument/2006/relationships/oleObject" Target="../embeddings/oleObject5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image" Target="../media/image64.wmf"/><Relationship Id="rId18" Type="http://schemas.openxmlformats.org/officeDocument/2006/relationships/oleObject" Target="../embeddings/oleObject56.bin"/><Relationship Id="rId26" Type="http://schemas.openxmlformats.org/officeDocument/2006/relationships/oleObject" Target="../embeddings/oleObject60.bin"/><Relationship Id="rId3" Type="http://schemas.openxmlformats.org/officeDocument/2006/relationships/audio" Target="../media/audio1.wav"/><Relationship Id="rId21" Type="http://schemas.openxmlformats.org/officeDocument/2006/relationships/image" Target="../media/image67.wmf"/><Relationship Id="rId7" Type="http://schemas.openxmlformats.org/officeDocument/2006/relationships/image" Target="../media/image2.png"/><Relationship Id="rId12" Type="http://schemas.openxmlformats.org/officeDocument/2006/relationships/oleObject" Target="../embeddings/oleObject54.bin"/><Relationship Id="rId17" Type="http://schemas.openxmlformats.org/officeDocument/2006/relationships/image" Target="../media/image65.wmf"/><Relationship Id="rId25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5.bin"/><Relationship Id="rId20" Type="http://schemas.openxmlformats.org/officeDocument/2006/relationships/oleObject" Target="../embeddings/oleObject57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png"/><Relationship Id="rId11" Type="http://schemas.openxmlformats.org/officeDocument/2006/relationships/image" Target="../media/image63.wmf"/><Relationship Id="rId24" Type="http://schemas.openxmlformats.org/officeDocument/2006/relationships/oleObject" Target="../embeddings/oleObject59.bin"/><Relationship Id="rId5" Type="http://schemas.openxmlformats.org/officeDocument/2006/relationships/audio" Target="../media/audio2.wav"/><Relationship Id="rId15" Type="http://schemas.openxmlformats.org/officeDocument/2006/relationships/image" Target="../media/image72.png"/><Relationship Id="rId23" Type="http://schemas.openxmlformats.org/officeDocument/2006/relationships/image" Target="../media/image68.wmf"/><Relationship Id="rId10" Type="http://schemas.openxmlformats.org/officeDocument/2006/relationships/oleObject" Target="../embeddings/oleObject53.bin"/><Relationship Id="rId19" Type="http://schemas.openxmlformats.org/officeDocument/2006/relationships/image" Target="../media/image66.wmf"/><Relationship Id="rId4" Type="http://schemas.openxmlformats.org/officeDocument/2006/relationships/audio" Target="../media/audio3.wav"/><Relationship Id="rId9" Type="http://schemas.openxmlformats.org/officeDocument/2006/relationships/image" Target="../media/image62.wmf"/><Relationship Id="rId14" Type="http://schemas.openxmlformats.org/officeDocument/2006/relationships/image" Target="../media/image71.png"/><Relationship Id="rId22" Type="http://schemas.openxmlformats.org/officeDocument/2006/relationships/oleObject" Target="../embeddings/oleObject58.bin"/><Relationship Id="rId27" Type="http://schemas.openxmlformats.org/officeDocument/2006/relationships/image" Target="../media/image7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image" Target="../media/image71.png"/><Relationship Id="rId18" Type="http://schemas.openxmlformats.org/officeDocument/2006/relationships/image" Target="../media/image77.wmf"/><Relationship Id="rId3" Type="http://schemas.openxmlformats.org/officeDocument/2006/relationships/notesSlide" Target="../notesSlides/notesSlide2.xml"/><Relationship Id="rId21" Type="http://schemas.openxmlformats.org/officeDocument/2006/relationships/oleObject" Target="../embeddings/oleObject67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6.wmf"/><Relationship Id="rId20" Type="http://schemas.openxmlformats.org/officeDocument/2006/relationships/image" Target="../media/image78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.png"/><Relationship Id="rId11" Type="http://schemas.openxmlformats.org/officeDocument/2006/relationships/oleObject" Target="../embeddings/oleObject63.bin"/><Relationship Id="rId5" Type="http://schemas.openxmlformats.org/officeDocument/2006/relationships/image" Target="../media/image1.png"/><Relationship Id="rId15" Type="http://schemas.openxmlformats.org/officeDocument/2006/relationships/oleObject" Target="../embeddings/oleObject64.bin"/><Relationship Id="rId10" Type="http://schemas.openxmlformats.org/officeDocument/2006/relationships/image" Target="../media/image74.wmf"/><Relationship Id="rId19" Type="http://schemas.openxmlformats.org/officeDocument/2006/relationships/oleObject" Target="../embeddings/oleObject66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72.png"/><Relationship Id="rId22" Type="http://schemas.openxmlformats.org/officeDocument/2006/relationships/image" Target="../media/image7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audio" Target="../media/audio2.wav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image" Target="../media/image2.png"/><Relationship Id="rId7" Type="http://schemas.openxmlformats.org/officeDocument/2006/relationships/image" Target="../media/image82.wmf"/><Relationship Id="rId12" Type="http://schemas.openxmlformats.org/officeDocument/2006/relationships/image" Target="../media/image8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84.wmf"/><Relationship Id="rId5" Type="http://schemas.openxmlformats.org/officeDocument/2006/relationships/image" Target="../media/image81.wmf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oleObject68.bin"/><Relationship Id="rId9" Type="http://schemas.openxmlformats.org/officeDocument/2006/relationships/image" Target="../media/image83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oleObject" Target="../embeddings/oleObject75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85.wmf"/><Relationship Id="rId12" Type="http://schemas.openxmlformats.org/officeDocument/2006/relationships/image" Target="../media/image87.wmf"/><Relationship Id="rId2" Type="http://schemas.openxmlformats.org/officeDocument/2006/relationships/video" Target="file:///D:\Eie_A\&#27169;&#25311;&#30005;&#23376;&#25216;&#26415;&#22522;&#30784;\06\Avi\A06206.AVI" TargetMode="External"/><Relationship Id="rId16" Type="http://schemas.openxmlformats.org/officeDocument/2006/relationships/image" Target="../media/image2.png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2.bin"/><Relationship Id="rId11" Type="http://schemas.openxmlformats.org/officeDocument/2006/relationships/oleObject" Target="../embeddings/oleObject74.bin"/><Relationship Id="rId5" Type="http://schemas.openxmlformats.org/officeDocument/2006/relationships/audio" Target="../media/audio2.wav"/><Relationship Id="rId15" Type="http://schemas.openxmlformats.org/officeDocument/2006/relationships/image" Target="../media/image1.png"/><Relationship Id="rId10" Type="http://schemas.openxmlformats.org/officeDocument/2006/relationships/image" Target="../media/image86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8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ideo" Target="file:///D:\Eie_A\&#27169;&#25311;&#30005;&#23376;&#25216;&#26415;&#22522;&#30784;\06\Avi\A06301.AVI" TargetMode="Externa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9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ideo" Target="file:///D:\Eie_A\&#27169;&#25311;&#30005;&#23376;&#25216;&#26415;&#22522;&#30784;\06\Avi\A06302.AVI" TargetMode="External"/><Relationship Id="rId6" Type="http://schemas.openxmlformats.org/officeDocument/2006/relationships/image" Target="../media/image9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101.wmf"/><Relationship Id="rId3" Type="http://schemas.openxmlformats.org/officeDocument/2006/relationships/oleObject" Target="../embeddings/oleObject76.bin"/><Relationship Id="rId21" Type="http://schemas.openxmlformats.org/officeDocument/2006/relationships/image" Target="../media/image104.png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98.wmf"/><Relationship Id="rId17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0.wmf"/><Relationship Id="rId20" Type="http://schemas.openxmlformats.org/officeDocument/2006/relationships/image" Target="../media/image102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23" Type="http://schemas.openxmlformats.org/officeDocument/2006/relationships/image" Target="../media/image103.wmf"/><Relationship Id="rId10" Type="http://schemas.openxmlformats.org/officeDocument/2006/relationships/image" Target="../media/image97.wmf"/><Relationship Id="rId19" Type="http://schemas.openxmlformats.org/officeDocument/2006/relationships/oleObject" Target="../embeddings/oleObject84.bin"/><Relationship Id="rId4" Type="http://schemas.openxmlformats.org/officeDocument/2006/relationships/image" Target="../media/image94.w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99.wmf"/><Relationship Id="rId22" Type="http://schemas.openxmlformats.org/officeDocument/2006/relationships/oleObject" Target="../embeddings/oleObject85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91.bin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109.wmf"/><Relationship Id="rId17" Type="http://schemas.openxmlformats.org/officeDocument/2006/relationships/image" Target="../media/image104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1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10" Type="http://schemas.openxmlformats.org/officeDocument/2006/relationships/image" Target="../media/image108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110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image" Target="../media/image104.png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1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5" Type="http://schemas.openxmlformats.org/officeDocument/2006/relationships/image" Target="../media/image117.wmf"/><Relationship Id="rId10" Type="http://schemas.openxmlformats.org/officeDocument/2006/relationships/image" Target="../media/image115.wmf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96.bin"/><Relationship Id="rId14" Type="http://schemas.openxmlformats.org/officeDocument/2006/relationships/oleObject" Target="../embeddings/oleObject98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3" Type="http://schemas.openxmlformats.org/officeDocument/2006/relationships/audio" Target="../media/audio2.wav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.png"/><Relationship Id="rId5" Type="http://schemas.openxmlformats.org/officeDocument/2006/relationships/image" Target="../media/image119.wmf"/><Relationship Id="rId4" Type="http://schemas.openxmlformats.org/officeDocument/2006/relationships/oleObject" Target="../embeddings/oleObject99.bin"/><Relationship Id="rId9" Type="http://schemas.openxmlformats.org/officeDocument/2006/relationships/image" Target="../media/image120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oleObject" Target="../embeddings/oleObject104.bin"/><Relationship Id="rId18" Type="http://schemas.openxmlformats.org/officeDocument/2006/relationships/image" Target="../media/image126.wmf"/><Relationship Id="rId3" Type="http://schemas.openxmlformats.org/officeDocument/2006/relationships/audio" Target="../media/audio1.wav"/><Relationship Id="rId21" Type="http://schemas.openxmlformats.org/officeDocument/2006/relationships/image" Target="../media/image128.png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23.wmf"/><Relationship Id="rId17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5.wmf"/><Relationship Id="rId20" Type="http://schemas.openxmlformats.org/officeDocument/2006/relationships/image" Target="../media/image127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.png"/><Relationship Id="rId11" Type="http://schemas.openxmlformats.org/officeDocument/2006/relationships/oleObject" Target="../embeddings/oleObject103.bin"/><Relationship Id="rId5" Type="http://schemas.openxmlformats.org/officeDocument/2006/relationships/image" Target="../media/image1.png"/><Relationship Id="rId15" Type="http://schemas.openxmlformats.org/officeDocument/2006/relationships/oleObject" Target="../embeddings/oleObject105.bin"/><Relationship Id="rId10" Type="http://schemas.openxmlformats.org/officeDocument/2006/relationships/image" Target="../media/image122.wmf"/><Relationship Id="rId19" Type="http://schemas.openxmlformats.org/officeDocument/2006/relationships/oleObject" Target="../embeddings/oleObject107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24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8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11" Type="http://schemas.openxmlformats.org/officeDocument/2006/relationships/image" Target="../media/image5.wmf"/><Relationship Id="rId5" Type="http://schemas.openxmlformats.org/officeDocument/2006/relationships/image" Target="../media/image1.png"/><Relationship Id="rId10" Type="http://schemas.openxmlformats.org/officeDocument/2006/relationships/oleObject" Target="../embeddings/oleObject3.bin"/><Relationship Id="rId4" Type="http://schemas.openxmlformats.org/officeDocument/2006/relationships/audio" Target="../media/audio2.wav"/><Relationship Id="rId9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image" Target="../media/image132.png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108.bin"/><Relationship Id="rId10" Type="http://schemas.openxmlformats.org/officeDocument/2006/relationships/image" Target="../media/image131.wmf"/><Relationship Id="rId4" Type="http://schemas.openxmlformats.org/officeDocument/2006/relationships/slide" Target="slide2.xml"/><Relationship Id="rId9" Type="http://schemas.openxmlformats.org/officeDocument/2006/relationships/oleObject" Target="../embeddings/oleObject110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13" Type="http://schemas.openxmlformats.org/officeDocument/2006/relationships/image" Target="../media/image137.wmf"/><Relationship Id="rId3" Type="http://schemas.openxmlformats.org/officeDocument/2006/relationships/image" Target="../media/image138.png"/><Relationship Id="rId7" Type="http://schemas.openxmlformats.org/officeDocument/2006/relationships/image" Target="../media/image134.wmf"/><Relationship Id="rId12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12.bin"/><Relationship Id="rId11" Type="http://schemas.openxmlformats.org/officeDocument/2006/relationships/image" Target="../media/image136.wmf"/><Relationship Id="rId5" Type="http://schemas.openxmlformats.org/officeDocument/2006/relationships/image" Target="../media/image133.wmf"/><Relationship Id="rId10" Type="http://schemas.openxmlformats.org/officeDocument/2006/relationships/oleObject" Target="../embeddings/oleObject114.bin"/><Relationship Id="rId4" Type="http://schemas.openxmlformats.org/officeDocument/2006/relationships/oleObject" Target="../embeddings/oleObject111.bin"/><Relationship Id="rId9" Type="http://schemas.openxmlformats.org/officeDocument/2006/relationships/image" Target="../media/image135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11.bin"/><Relationship Id="rId3" Type="http://schemas.openxmlformats.org/officeDocument/2006/relationships/slide" Target="slide2.xml"/><Relationship Id="rId21" Type="http://schemas.openxmlformats.org/officeDocument/2006/relationships/image" Target="../media/image16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14.wmf"/><Relationship Id="rId25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.bin"/><Relationship Id="rId20" Type="http://schemas.openxmlformats.org/officeDocument/2006/relationships/oleObject" Target="../embeddings/oleObject12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1.wmf"/><Relationship Id="rId24" Type="http://schemas.openxmlformats.org/officeDocument/2006/relationships/oleObject" Target="../embeddings/oleObject14.bin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23" Type="http://schemas.openxmlformats.org/officeDocument/2006/relationships/image" Target="../media/image17.wmf"/><Relationship Id="rId10" Type="http://schemas.openxmlformats.org/officeDocument/2006/relationships/oleObject" Target="../embeddings/oleObject7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9.bin"/><Relationship Id="rId22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1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4.wmf"/><Relationship Id="rId18" Type="http://schemas.openxmlformats.org/officeDocument/2006/relationships/image" Target="../media/image1.png"/><Relationship Id="rId3" Type="http://schemas.openxmlformats.org/officeDocument/2006/relationships/audio" Target="../media/audio2.wav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.bin"/><Relationship Id="rId20" Type="http://schemas.openxmlformats.org/officeDocument/2006/relationships/image" Target="../media/image19.png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2.png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260350"/>
            <a:ext cx="6842125" cy="609600"/>
          </a:xfrm>
          <a:noFill/>
        </p:spPr>
        <p:txBody>
          <a:bodyPr/>
          <a:lstStyle/>
          <a:p>
            <a:pPr eaLnBrk="1" hangingPunct="1"/>
            <a:r>
              <a:rPr lang="zh-CN" altLang="en-US" sz="3200" b="1" dirty="0" smtClean="0">
                <a:solidFill>
                  <a:srgbClr val="FF0000"/>
                </a:solidFill>
                <a:ea typeface="黑体" pitchFamily="49" charset="-122"/>
              </a:rPr>
              <a:t>第</a:t>
            </a:r>
            <a:r>
              <a:rPr lang="en-US" altLang="zh-CN" sz="3200" b="1" dirty="0" smtClean="0">
                <a:solidFill>
                  <a:srgbClr val="FF0000"/>
                </a:solidFill>
                <a:ea typeface="黑体" pitchFamily="49" charset="-122"/>
              </a:rPr>
              <a:t>7</a:t>
            </a:r>
            <a:r>
              <a:rPr lang="zh-CN" altLang="en-US" sz="3200" b="1" dirty="0" smtClean="0">
                <a:solidFill>
                  <a:srgbClr val="FF0000"/>
                </a:solidFill>
                <a:ea typeface="黑体" pitchFamily="49" charset="-122"/>
              </a:rPr>
              <a:t>章  模拟集成电路</a:t>
            </a:r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685800" y="1143000"/>
            <a:ext cx="2373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基本要求：</a:t>
            </a: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827088" y="2060575"/>
            <a:ext cx="73152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、掌握各类电流源的组成、工作原理及应用；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、掌握差分式放大电路的组成、抑制零漂的原理和分析计算；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ea typeface="楷体_GB2312" pitchFamily="49" charset="-122"/>
              </a:rPr>
              <a:t>3</a:t>
            </a:r>
            <a:r>
              <a:rPr lang="zh-CN" altLang="en-US" sz="2400" dirty="0">
                <a:ea typeface="楷体_GB2312" pitchFamily="49" charset="-122"/>
              </a:rPr>
              <a:t>、了解集成运算放大器的组成和主要参数。</a:t>
            </a:r>
          </a:p>
        </p:txBody>
      </p:sp>
      <p:pic>
        <p:nvPicPr>
          <p:cNvPr id="2053" name="Picture 5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1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1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1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autoUpdateAnimBg="0"/>
      <p:bldP spid="121860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59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60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94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836613"/>
            <a:ext cx="3957637" cy="457200"/>
          </a:xfrm>
        </p:spPr>
        <p:txBody>
          <a:bodyPr/>
          <a:lstStyle/>
          <a:p>
            <a:pPr algn="l" eaLnBrk="1" hangingPunct="1"/>
            <a:r>
              <a:rPr lang="zh-CN" altLang="en-US" sz="2400" b="1" smtClean="0">
                <a:solidFill>
                  <a:srgbClr val="CC0000"/>
                </a:solidFill>
                <a:ea typeface="楷体_GB2312" pitchFamily="49" charset="-122"/>
              </a:rPr>
              <a:t>抑制零点漂移的原理</a:t>
            </a:r>
          </a:p>
        </p:txBody>
      </p:sp>
      <p:sp>
        <p:nvSpPr>
          <p:cNvPr id="19551" name="Rectangle 95"/>
          <p:cNvSpPr>
            <a:spLocks noChangeArrowheads="1"/>
          </p:cNvSpPr>
          <p:nvPr/>
        </p:nvSpPr>
        <p:spPr bwMode="auto">
          <a:xfrm>
            <a:off x="323850" y="1773238"/>
            <a:ext cx="3995738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宋体" pitchFamily="2" charset="-122"/>
                <a:ea typeface="楷体_GB2312" pitchFamily="49" charset="-122"/>
              </a:rPr>
              <a:t>由于电路完全对称， 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  <a:ea typeface="楷体_GB2312" pitchFamily="49" charset="-122"/>
              </a:rPr>
              <a:t>T</a:t>
            </a:r>
            <a:r>
              <a:rPr lang="zh-CN" altLang="en-US" sz="2400">
                <a:solidFill>
                  <a:srgbClr val="000000"/>
                </a:solidFill>
                <a:latin typeface="宋体" pitchFamily="2" charset="-122"/>
                <a:ea typeface="楷体_GB2312" pitchFamily="49" charset="-122"/>
              </a:rPr>
              <a:t>变化将使两管的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  <a:ea typeface="楷体_GB2312" pitchFamily="49" charset="-122"/>
              </a:rPr>
              <a:t>I</a:t>
            </a:r>
            <a:r>
              <a:rPr lang="en-US" altLang="zh-CN" sz="2400" baseline="-20000">
                <a:solidFill>
                  <a:srgbClr val="000000"/>
                </a:solidFill>
                <a:latin typeface="宋体" pitchFamily="2" charset="-122"/>
                <a:ea typeface="楷体_GB2312" pitchFamily="49" charset="-122"/>
              </a:rPr>
              <a:t>C</a:t>
            </a:r>
            <a:r>
              <a:rPr lang="zh-CN" altLang="en-US" sz="2400">
                <a:solidFill>
                  <a:srgbClr val="000000"/>
                </a:solidFill>
                <a:latin typeface="宋体" pitchFamily="2" charset="-122"/>
                <a:ea typeface="楷体_GB2312" pitchFamily="49" charset="-122"/>
              </a:rPr>
              <a:t>、 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  <a:ea typeface="楷体_GB2312" pitchFamily="49" charset="-122"/>
              </a:rPr>
              <a:t>V</a:t>
            </a:r>
            <a:r>
              <a:rPr lang="en-US" altLang="zh-CN" sz="2400" baseline="-20000">
                <a:solidFill>
                  <a:srgbClr val="000000"/>
                </a:solidFill>
                <a:latin typeface="宋体" pitchFamily="2" charset="-122"/>
                <a:ea typeface="楷体_GB2312" pitchFamily="49" charset="-122"/>
              </a:rPr>
              <a:t>C</a:t>
            </a:r>
            <a:r>
              <a:rPr lang="zh-CN" altLang="en-US" sz="2400">
                <a:solidFill>
                  <a:srgbClr val="000000"/>
                </a:solidFill>
                <a:latin typeface="宋体" pitchFamily="2" charset="-122"/>
                <a:ea typeface="楷体_GB2312" pitchFamily="49" charset="-122"/>
              </a:rPr>
              <a:t>产生相同的变化，</a:t>
            </a:r>
            <a:r>
              <a:rPr lang="zh-CN" altLang="en-US" sz="2400">
                <a:solidFill>
                  <a:srgbClr val="FF0000"/>
                </a:solidFill>
                <a:latin typeface="宋体" pitchFamily="2" charset="-122"/>
                <a:ea typeface="楷体_GB2312" pitchFamily="49" charset="-122"/>
              </a:rPr>
              <a:t>其效果相当于在两个输入端加入了共模信号</a:t>
            </a:r>
            <a:endParaRPr lang="zh-CN" altLang="en-US" sz="2400">
              <a:solidFill>
                <a:srgbClr val="0000FF"/>
              </a:solidFill>
              <a:latin typeface="宋体" pitchFamily="2" charset="-122"/>
              <a:ea typeface="楷体_GB2312" pitchFamily="49" charset="-122"/>
            </a:endParaRPr>
          </a:p>
        </p:txBody>
      </p:sp>
      <p:sp>
        <p:nvSpPr>
          <p:cNvPr id="19552" name="Rectangle 96"/>
          <p:cNvSpPr>
            <a:spLocks noChangeArrowheads="1"/>
          </p:cNvSpPr>
          <p:nvPr/>
        </p:nvSpPr>
        <p:spPr bwMode="auto">
          <a:xfrm>
            <a:off x="7086600" y="6389688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黑体" pitchFamily="49" charset="-122"/>
              </a:rPr>
              <a:t>*</a:t>
            </a:r>
          </a:p>
        </p:txBody>
      </p:sp>
      <p:sp>
        <p:nvSpPr>
          <p:cNvPr id="19555" name="Text Box 99"/>
          <p:cNvSpPr txBox="1">
            <a:spLocks noChangeArrowheads="1"/>
          </p:cNvSpPr>
          <p:nvPr/>
        </p:nvSpPr>
        <p:spPr bwMode="auto">
          <a:xfrm>
            <a:off x="468313" y="5661025"/>
            <a:ext cx="806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A50021"/>
                </a:solidFill>
                <a:ea typeface="楷体_GB2312" pitchFamily="49" charset="-122"/>
              </a:rPr>
              <a:t>注意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：单端输出时共模增益非常小，也能很好地抑制零漂</a:t>
            </a:r>
          </a:p>
        </p:txBody>
      </p:sp>
      <p:pic>
        <p:nvPicPr>
          <p:cNvPr id="12296" name="Picture 10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52513"/>
            <a:ext cx="457200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dir="in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1" grpId="0" build="p" autoUpdateAnimBg="0"/>
      <p:bldP spid="1955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97"/>
          <p:cNvSpPr>
            <a:spLocks noChangeShapeType="1"/>
          </p:cNvSpPr>
          <p:nvPr/>
        </p:nvSpPr>
        <p:spPr bwMode="auto">
          <a:xfrm>
            <a:off x="533400" y="457200"/>
            <a:ext cx="3048000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2" name="Text Box 102"/>
          <p:cNvSpPr txBox="1">
            <a:spLocks noChangeArrowheads="1"/>
          </p:cNvSpPr>
          <p:nvPr/>
        </p:nvSpPr>
        <p:spPr bwMode="auto">
          <a:xfrm>
            <a:off x="0" y="533400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（</a:t>
            </a: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）差模电压增益 </a:t>
            </a:r>
            <a:r>
              <a:rPr lang="en-US" altLang="zh-CN" sz="2400" i="1">
                <a:solidFill>
                  <a:srgbClr val="0000FF"/>
                </a:solidFill>
                <a:ea typeface="楷体_GB2312" pitchFamily="49" charset="-122"/>
              </a:rPr>
              <a:t>A</a:t>
            </a:r>
            <a:r>
              <a:rPr lang="en-US" altLang="zh-CN" sz="2400" i="1" baseline="-25000">
                <a:solidFill>
                  <a:srgbClr val="0000FF"/>
                </a:solidFill>
                <a:ea typeface="楷体_GB2312" pitchFamily="49" charset="-122"/>
              </a:rPr>
              <a:t>vd</a:t>
            </a:r>
          </a:p>
        </p:txBody>
      </p:sp>
      <p:graphicFrame>
        <p:nvGraphicFramePr>
          <p:cNvPr id="20583" name="Object 103"/>
          <p:cNvGraphicFramePr>
            <a:graphicFrameLocks noChangeAspect="1"/>
          </p:cNvGraphicFramePr>
          <p:nvPr/>
        </p:nvGraphicFramePr>
        <p:xfrm>
          <a:off x="592138" y="3400425"/>
          <a:ext cx="1516062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9" name="公式" r:id="rId5" imgW="647700" imgH="431800" progId="Equation.3">
                  <p:embed/>
                </p:oleObj>
              </mc:Choice>
              <mc:Fallback>
                <p:oleObj name="公式" r:id="rId5" imgW="647700" imgH="431800" progId="Equation.3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3400425"/>
                        <a:ext cx="1516062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4" name="Object 104"/>
          <p:cNvGraphicFramePr>
            <a:graphicFrameLocks noChangeAspect="1"/>
          </p:cNvGraphicFramePr>
          <p:nvPr/>
        </p:nvGraphicFramePr>
        <p:xfrm>
          <a:off x="2133600" y="3429000"/>
          <a:ext cx="1227138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0" name="Microsoft 公式 3.0" r:id="rId7" imgW="520474" imgH="406224" progId="Equation.3">
                  <p:embed/>
                </p:oleObj>
              </mc:Choice>
              <mc:Fallback>
                <p:oleObj name="Microsoft 公式 3.0" r:id="rId7" imgW="520474" imgH="406224" progId="Equation.3">
                  <p:embed/>
                  <p:pic>
                    <p:nvPicPr>
                      <p:cNvPr id="0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429000"/>
                        <a:ext cx="1227138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92" name="Object 112"/>
          <p:cNvGraphicFramePr>
            <a:graphicFrameLocks noChangeAspect="1"/>
          </p:cNvGraphicFramePr>
          <p:nvPr/>
        </p:nvGraphicFramePr>
        <p:xfrm>
          <a:off x="990600" y="4419600"/>
          <a:ext cx="963613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1" name="Microsoft 公式 3.0" r:id="rId9" imgW="418918" imgH="406224" progId="Equation.3">
                  <p:embed/>
                </p:oleObj>
              </mc:Choice>
              <mc:Fallback>
                <p:oleObj name="Microsoft 公式 3.0" r:id="rId9" imgW="418918" imgH="406224" progId="Equation.3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419600"/>
                        <a:ext cx="963613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93" name="Object 113"/>
          <p:cNvGraphicFramePr>
            <a:graphicFrameLocks noChangeAspect="1"/>
          </p:cNvGraphicFramePr>
          <p:nvPr/>
        </p:nvGraphicFramePr>
        <p:xfrm>
          <a:off x="1981200" y="4419600"/>
          <a:ext cx="12954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2" name="Microsoft 公式 3.0" r:id="rId11" imgW="507780" imgH="406224" progId="Equation.3">
                  <p:embed/>
                </p:oleObj>
              </mc:Choice>
              <mc:Fallback>
                <p:oleObj name="Microsoft 公式 3.0" r:id="rId11" imgW="507780" imgH="406224" progId="Equation.3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419600"/>
                        <a:ext cx="129540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8" name="Rectangle 118"/>
          <p:cNvSpPr>
            <a:spLocks noChangeArrowheads="1"/>
          </p:cNvSpPr>
          <p:nvPr/>
        </p:nvSpPr>
        <p:spPr bwMode="auto">
          <a:xfrm>
            <a:off x="304800" y="9144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buFontTx/>
              <a:buNone/>
            </a:pPr>
            <a:r>
              <a:rPr kumimoji="0" lang="en-US" altLang="zh-CN" sz="2400">
                <a:solidFill>
                  <a:srgbClr val="000000"/>
                </a:solidFill>
                <a:ea typeface="楷体_GB2312" pitchFamily="49" charset="-122"/>
              </a:rPr>
              <a:t>&lt;A&gt;</a:t>
            </a: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双入、双出：</a:t>
            </a:r>
          </a:p>
        </p:txBody>
      </p:sp>
      <p:sp>
        <p:nvSpPr>
          <p:cNvPr id="13321" name="Rectangle 130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4191000" cy="457200"/>
          </a:xfrm>
        </p:spPr>
        <p:txBody>
          <a:bodyPr/>
          <a:lstStyle/>
          <a:p>
            <a:pPr algn="l" eaLnBrk="1" hangingPunct="1"/>
            <a:r>
              <a:rPr lang="en-US" altLang="zh-CN" sz="2800" b="1" smtClean="0">
                <a:solidFill>
                  <a:srgbClr val="CC0000"/>
                </a:solidFill>
                <a:latin typeface="宋体" pitchFamily="2" charset="-122"/>
              </a:rPr>
              <a:t>3.</a:t>
            </a:r>
            <a:r>
              <a:rPr lang="zh-CN" altLang="en-US" sz="2800" b="1" smtClean="0">
                <a:solidFill>
                  <a:srgbClr val="CC0000"/>
                </a:solidFill>
                <a:latin typeface="宋体" pitchFamily="2" charset="-122"/>
              </a:rPr>
              <a:t>主要技术指标计算</a:t>
            </a:r>
          </a:p>
        </p:txBody>
      </p:sp>
      <p:sp>
        <p:nvSpPr>
          <p:cNvPr id="20611" name="Rectangle 131"/>
          <p:cNvSpPr>
            <a:spLocks noChangeArrowheads="1"/>
          </p:cNvSpPr>
          <p:nvPr/>
        </p:nvSpPr>
        <p:spPr bwMode="auto">
          <a:xfrm>
            <a:off x="468313" y="1700213"/>
            <a:ext cx="51816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一管电流↑一管电流↓，</a:t>
            </a:r>
          </a:p>
          <a:p>
            <a:pPr eaLnBrk="1" hangingPunct="1"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且电流变化量相同。</a:t>
            </a:r>
          </a:p>
        </p:txBody>
      </p:sp>
      <p:sp>
        <p:nvSpPr>
          <p:cNvPr id="20612" name="Rectangle 132"/>
          <p:cNvSpPr>
            <a:spLocks noChangeArrowheads="1"/>
          </p:cNvSpPr>
          <p:nvPr/>
        </p:nvSpPr>
        <p:spPr bwMode="auto">
          <a:xfrm>
            <a:off x="179388" y="2636838"/>
            <a:ext cx="49530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流过恒流源 </a:t>
            </a: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r</a:t>
            </a:r>
            <a:r>
              <a:rPr lang="en-US" altLang="zh-CN" sz="2400" baseline="-25000">
                <a:solidFill>
                  <a:srgbClr val="0000FF"/>
                </a:solidFill>
                <a:ea typeface="楷体_GB2312" pitchFamily="49" charset="-122"/>
              </a:rPr>
              <a:t>o 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的变化电流</a:t>
            </a: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= 0 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，</a:t>
            </a:r>
          </a:p>
          <a:p>
            <a:pPr eaLnBrk="1" hangingPunct="1"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e 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交流接地。</a:t>
            </a:r>
          </a:p>
        </p:txBody>
      </p:sp>
      <p:sp>
        <p:nvSpPr>
          <p:cNvPr id="20649" name="AutoShape 169"/>
          <p:cNvSpPr>
            <a:spLocks noChangeArrowheads="1"/>
          </p:cNvSpPr>
          <p:nvPr/>
        </p:nvSpPr>
        <p:spPr bwMode="auto">
          <a:xfrm>
            <a:off x="395288" y="5389563"/>
            <a:ext cx="4114800" cy="1468437"/>
          </a:xfrm>
          <a:prstGeom prst="wedgeRoundRectCallout">
            <a:avLst>
              <a:gd name="adj1" fmla="val 16630"/>
              <a:gd name="adj2" fmla="val -59944"/>
              <a:gd name="adj3" fmla="val 16667"/>
            </a:avLst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与单边共射放大电路相同，即以成倍的电路元件换取抑制零漂的能力</a:t>
            </a:r>
          </a:p>
        </p:txBody>
      </p:sp>
      <p:pic>
        <p:nvPicPr>
          <p:cNvPr id="13325" name="Picture 170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6" name="Picture 171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17" name="Rectangle 237"/>
          <p:cNvSpPr>
            <a:spLocks noChangeArrowheads="1"/>
          </p:cNvSpPr>
          <p:nvPr/>
        </p:nvSpPr>
        <p:spPr bwMode="auto">
          <a:xfrm>
            <a:off x="7239000" y="6400800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黑体" pitchFamily="49" charset="-122"/>
              </a:rPr>
              <a:t>*</a:t>
            </a:r>
          </a:p>
        </p:txBody>
      </p:sp>
      <p:pic>
        <p:nvPicPr>
          <p:cNvPr id="13328" name="Picture 239" descr="未标题-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0" y="115888"/>
            <a:ext cx="3816350" cy="341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716" name="Group 236"/>
          <p:cNvGrpSpPr>
            <a:grpSpLocks/>
          </p:cNvGrpSpPr>
          <p:nvPr/>
        </p:nvGrpSpPr>
        <p:grpSpPr bwMode="auto">
          <a:xfrm>
            <a:off x="4535488" y="2708275"/>
            <a:ext cx="4608512" cy="3744913"/>
            <a:chOff x="2857" y="1706"/>
            <a:chExt cx="2903" cy="2359"/>
          </a:xfrm>
        </p:grpSpPr>
        <p:grpSp>
          <p:nvGrpSpPr>
            <p:cNvPr id="13331" name="Group 234"/>
            <p:cNvGrpSpPr>
              <a:grpSpLocks/>
            </p:cNvGrpSpPr>
            <p:nvPr/>
          </p:nvGrpSpPr>
          <p:grpSpPr bwMode="auto">
            <a:xfrm>
              <a:off x="2948" y="1706"/>
              <a:ext cx="2812" cy="2359"/>
              <a:chOff x="2948" y="1706"/>
              <a:chExt cx="2812" cy="2359"/>
            </a:xfrm>
          </p:grpSpPr>
          <p:sp>
            <p:nvSpPr>
              <p:cNvPr id="13333" name="Rectangle 174"/>
              <p:cNvSpPr>
                <a:spLocks noChangeArrowheads="1"/>
              </p:cNvSpPr>
              <p:nvPr/>
            </p:nvSpPr>
            <p:spPr bwMode="auto">
              <a:xfrm>
                <a:off x="2948" y="1706"/>
                <a:ext cx="2812" cy="2359"/>
              </a:xfrm>
              <a:prstGeom prst="rect">
                <a:avLst/>
              </a:prstGeom>
              <a:solidFill>
                <a:srgbClr val="FFCC99">
                  <a:alpha val="59999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800">
                  <a:solidFill>
                    <a:srgbClr val="A5002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3334" name="Line 176"/>
              <p:cNvSpPr>
                <a:spLocks noChangeShapeType="1"/>
              </p:cNvSpPr>
              <p:nvPr/>
            </p:nvSpPr>
            <p:spPr bwMode="auto">
              <a:xfrm>
                <a:off x="3649" y="2961"/>
                <a:ext cx="0" cy="22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5" name="Line 177"/>
              <p:cNvSpPr>
                <a:spLocks noChangeShapeType="1"/>
              </p:cNvSpPr>
              <p:nvPr/>
            </p:nvSpPr>
            <p:spPr bwMode="auto">
              <a:xfrm flipV="1">
                <a:off x="3649" y="2906"/>
                <a:ext cx="159" cy="13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6" name="Line 178"/>
              <p:cNvSpPr>
                <a:spLocks noChangeShapeType="1"/>
              </p:cNvSpPr>
              <p:nvPr/>
            </p:nvSpPr>
            <p:spPr bwMode="auto">
              <a:xfrm>
                <a:off x="3649" y="3089"/>
                <a:ext cx="159" cy="13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7" name="Line 179"/>
              <p:cNvSpPr>
                <a:spLocks noChangeShapeType="1"/>
              </p:cNvSpPr>
              <p:nvPr/>
            </p:nvSpPr>
            <p:spPr bwMode="auto">
              <a:xfrm>
                <a:off x="4895" y="2969"/>
                <a:ext cx="0" cy="22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8" name="Line 180"/>
              <p:cNvSpPr>
                <a:spLocks noChangeShapeType="1"/>
              </p:cNvSpPr>
              <p:nvPr/>
            </p:nvSpPr>
            <p:spPr bwMode="auto">
              <a:xfrm flipV="1">
                <a:off x="4725" y="3106"/>
                <a:ext cx="160" cy="13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 type="triangle" w="sm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9" name="Line 181"/>
              <p:cNvSpPr>
                <a:spLocks noChangeShapeType="1"/>
              </p:cNvSpPr>
              <p:nvPr/>
            </p:nvSpPr>
            <p:spPr bwMode="auto">
              <a:xfrm>
                <a:off x="4736" y="2924"/>
                <a:ext cx="159" cy="13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0" name="Line 182"/>
              <p:cNvSpPr>
                <a:spLocks noChangeShapeType="1"/>
              </p:cNvSpPr>
              <p:nvPr/>
            </p:nvSpPr>
            <p:spPr bwMode="auto">
              <a:xfrm>
                <a:off x="4895" y="3086"/>
                <a:ext cx="427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1" name="Line 183"/>
              <p:cNvSpPr>
                <a:spLocks noChangeShapeType="1"/>
              </p:cNvSpPr>
              <p:nvPr/>
            </p:nvSpPr>
            <p:spPr bwMode="auto">
              <a:xfrm>
                <a:off x="3213" y="3076"/>
                <a:ext cx="42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2" name="Oval 184"/>
              <p:cNvSpPr>
                <a:spLocks noChangeArrowheads="1"/>
              </p:cNvSpPr>
              <p:nvPr/>
            </p:nvSpPr>
            <p:spPr bwMode="auto">
              <a:xfrm>
                <a:off x="3159" y="3050"/>
                <a:ext cx="53" cy="45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800">
                  <a:solidFill>
                    <a:srgbClr val="A5002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3343" name="Line 185"/>
              <p:cNvSpPr>
                <a:spLocks noChangeShapeType="1"/>
              </p:cNvSpPr>
              <p:nvPr/>
            </p:nvSpPr>
            <p:spPr bwMode="auto">
              <a:xfrm>
                <a:off x="4749" y="3234"/>
                <a:ext cx="0" cy="229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4" name="Line 186"/>
              <p:cNvSpPr>
                <a:spLocks noChangeShapeType="1"/>
              </p:cNvSpPr>
              <p:nvPr/>
            </p:nvSpPr>
            <p:spPr bwMode="auto">
              <a:xfrm>
                <a:off x="3802" y="3226"/>
                <a:ext cx="0" cy="22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5" name="Line 187"/>
              <p:cNvSpPr>
                <a:spLocks noChangeShapeType="1"/>
              </p:cNvSpPr>
              <p:nvPr/>
            </p:nvSpPr>
            <p:spPr bwMode="auto">
              <a:xfrm>
                <a:off x="3792" y="3457"/>
                <a:ext cx="957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6" name="Rectangle 188"/>
              <p:cNvSpPr>
                <a:spLocks noChangeArrowheads="1"/>
              </p:cNvSpPr>
              <p:nvPr/>
            </p:nvSpPr>
            <p:spPr bwMode="auto">
              <a:xfrm rot="-5400000">
                <a:off x="4640" y="2459"/>
                <a:ext cx="199" cy="107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800">
                  <a:solidFill>
                    <a:srgbClr val="A5002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3347" name="Rectangle 189"/>
              <p:cNvSpPr>
                <a:spLocks noChangeArrowheads="1"/>
              </p:cNvSpPr>
              <p:nvPr/>
            </p:nvSpPr>
            <p:spPr bwMode="auto">
              <a:xfrm rot="-5400000">
                <a:off x="3725" y="2443"/>
                <a:ext cx="199" cy="106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800">
                  <a:solidFill>
                    <a:srgbClr val="A5002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3348" name="Line 190"/>
              <p:cNvSpPr>
                <a:spLocks noChangeShapeType="1"/>
              </p:cNvSpPr>
              <p:nvPr/>
            </p:nvSpPr>
            <p:spPr bwMode="auto">
              <a:xfrm>
                <a:off x="4736" y="2613"/>
                <a:ext cx="0" cy="319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9" name="Line 191"/>
              <p:cNvSpPr>
                <a:spLocks noChangeShapeType="1"/>
              </p:cNvSpPr>
              <p:nvPr/>
            </p:nvSpPr>
            <p:spPr bwMode="auto">
              <a:xfrm>
                <a:off x="3816" y="2595"/>
                <a:ext cx="0" cy="32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0" name="Line 192"/>
              <p:cNvSpPr>
                <a:spLocks noChangeShapeType="1"/>
              </p:cNvSpPr>
              <p:nvPr/>
            </p:nvSpPr>
            <p:spPr bwMode="auto">
              <a:xfrm>
                <a:off x="4729" y="2175"/>
                <a:ext cx="0" cy="229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1" name="Line 193"/>
              <p:cNvSpPr>
                <a:spLocks noChangeShapeType="1"/>
              </p:cNvSpPr>
              <p:nvPr/>
            </p:nvSpPr>
            <p:spPr bwMode="auto">
              <a:xfrm>
                <a:off x="3816" y="2167"/>
                <a:ext cx="0" cy="22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2" name="Line 194"/>
              <p:cNvSpPr>
                <a:spLocks noChangeShapeType="1"/>
              </p:cNvSpPr>
              <p:nvPr/>
            </p:nvSpPr>
            <p:spPr bwMode="auto">
              <a:xfrm>
                <a:off x="3825" y="2173"/>
                <a:ext cx="904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3" name="Text Box 195"/>
              <p:cNvSpPr txBox="1">
                <a:spLocks noChangeArrowheads="1"/>
              </p:cNvSpPr>
              <p:nvPr/>
            </p:nvSpPr>
            <p:spPr bwMode="auto">
              <a:xfrm>
                <a:off x="4774" y="2381"/>
                <a:ext cx="25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i="1"/>
                  <a:t>R</a:t>
                </a:r>
                <a:r>
                  <a:rPr lang="en-US" altLang="zh-CN" sz="1400" i="1"/>
                  <a:t>c</a:t>
                </a:r>
                <a:endParaRPr lang="en-US" altLang="zh-CN" sz="700" i="1"/>
              </a:p>
            </p:txBody>
          </p:sp>
          <p:sp>
            <p:nvSpPr>
              <p:cNvPr id="13354" name="Text Box 196"/>
              <p:cNvSpPr txBox="1">
                <a:spLocks noChangeArrowheads="1"/>
              </p:cNvSpPr>
              <p:nvPr/>
            </p:nvSpPr>
            <p:spPr bwMode="auto">
              <a:xfrm>
                <a:off x="3845" y="2382"/>
                <a:ext cx="25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i="1"/>
                  <a:t>R</a:t>
                </a:r>
                <a:r>
                  <a:rPr lang="en-US" altLang="zh-CN" sz="1400" i="1"/>
                  <a:t>c</a:t>
                </a:r>
                <a:endParaRPr lang="en-US" altLang="zh-CN" sz="700" i="1"/>
              </a:p>
            </p:txBody>
          </p:sp>
          <p:sp>
            <p:nvSpPr>
              <p:cNvPr id="13355" name="Line 197"/>
              <p:cNvSpPr>
                <a:spLocks noChangeShapeType="1"/>
              </p:cNvSpPr>
              <p:nvPr/>
            </p:nvSpPr>
            <p:spPr bwMode="auto">
              <a:xfrm>
                <a:off x="5342" y="3649"/>
                <a:ext cx="0" cy="17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6" name="Line 198"/>
              <p:cNvSpPr>
                <a:spLocks noChangeShapeType="1"/>
              </p:cNvSpPr>
              <p:nvPr/>
            </p:nvSpPr>
            <p:spPr bwMode="auto">
              <a:xfrm>
                <a:off x="5238" y="3821"/>
                <a:ext cx="209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7" name="Oval 199"/>
              <p:cNvSpPr>
                <a:spLocks noChangeArrowheads="1"/>
              </p:cNvSpPr>
              <p:nvPr/>
            </p:nvSpPr>
            <p:spPr bwMode="auto">
              <a:xfrm>
                <a:off x="5307" y="3604"/>
                <a:ext cx="53" cy="47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800">
                  <a:solidFill>
                    <a:srgbClr val="A5002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3358" name="Text Box 200"/>
              <p:cNvSpPr txBox="1">
                <a:spLocks noChangeArrowheads="1"/>
              </p:cNvSpPr>
              <p:nvPr/>
            </p:nvSpPr>
            <p:spPr bwMode="auto">
              <a:xfrm>
                <a:off x="4589" y="2938"/>
                <a:ext cx="23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i="1"/>
                  <a:t>T</a:t>
                </a:r>
                <a:r>
                  <a:rPr lang="en-US" altLang="zh-CN" sz="1000" i="1"/>
                  <a:t>2</a:t>
                </a:r>
              </a:p>
            </p:txBody>
          </p:sp>
          <p:sp>
            <p:nvSpPr>
              <p:cNvPr id="13359" name="Text Box 201"/>
              <p:cNvSpPr txBox="1">
                <a:spLocks noChangeArrowheads="1"/>
              </p:cNvSpPr>
              <p:nvPr/>
            </p:nvSpPr>
            <p:spPr bwMode="auto">
              <a:xfrm>
                <a:off x="3708" y="2938"/>
                <a:ext cx="23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i="1"/>
                  <a:t>T</a:t>
                </a:r>
                <a:r>
                  <a:rPr lang="en-US" altLang="zh-CN" sz="1000" i="1"/>
                  <a:t>1</a:t>
                </a:r>
              </a:p>
            </p:txBody>
          </p:sp>
          <p:sp>
            <p:nvSpPr>
              <p:cNvPr id="13360" name="Text Box 202"/>
              <p:cNvSpPr txBox="1">
                <a:spLocks noChangeArrowheads="1"/>
              </p:cNvSpPr>
              <p:nvPr/>
            </p:nvSpPr>
            <p:spPr bwMode="auto">
              <a:xfrm>
                <a:off x="4138" y="3413"/>
                <a:ext cx="1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/>
                  <a:t>e</a:t>
                </a:r>
                <a:endParaRPr lang="en-US" altLang="zh-CN" sz="1200" b="0"/>
              </a:p>
            </p:txBody>
          </p:sp>
          <p:sp>
            <p:nvSpPr>
              <p:cNvPr id="13361" name="Text Box 203"/>
              <p:cNvSpPr txBox="1">
                <a:spLocks noChangeArrowheads="1"/>
              </p:cNvSpPr>
              <p:nvPr/>
            </p:nvSpPr>
            <p:spPr bwMode="auto">
              <a:xfrm>
                <a:off x="3096" y="3039"/>
                <a:ext cx="19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/>
                  <a:t>+</a:t>
                </a:r>
              </a:p>
            </p:txBody>
          </p:sp>
          <p:sp>
            <p:nvSpPr>
              <p:cNvPr id="13362" name="Text Box 204"/>
              <p:cNvSpPr txBox="1">
                <a:spLocks noChangeArrowheads="1"/>
              </p:cNvSpPr>
              <p:nvPr/>
            </p:nvSpPr>
            <p:spPr bwMode="auto">
              <a:xfrm>
                <a:off x="5238" y="3459"/>
                <a:ext cx="22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 b="0"/>
                  <a:t>－</a:t>
                </a:r>
              </a:p>
            </p:txBody>
          </p:sp>
          <p:sp>
            <p:nvSpPr>
              <p:cNvPr id="13363" name="Text Box 205"/>
              <p:cNvSpPr txBox="1">
                <a:spLocks noChangeArrowheads="1"/>
              </p:cNvSpPr>
              <p:nvPr/>
            </p:nvSpPr>
            <p:spPr bwMode="auto">
              <a:xfrm>
                <a:off x="3610" y="3325"/>
                <a:ext cx="22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200" b="0"/>
              </a:p>
            </p:txBody>
          </p:sp>
          <p:sp>
            <p:nvSpPr>
              <p:cNvPr id="13364" name="Text Box 206"/>
              <p:cNvSpPr txBox="1">
                <a:spLocks noChangeArrowheads="1"/>
              </p:cNvSpPr>
              <p:nvPr/>
            </p:nvSpPr>
            <p:spPr bwMode="auto">
              <a:xfrm>
                <a:off x="4154" y="1780"/>
                <a:ext cx="240" cy="5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800" b="0"/>
                  <a:t>.</a:t>
                </a:r>
              </a:p>
            </p:txBody>
          </p:sp>
          <p:sp>
            <p:nvSpPr>
              <p:cNvPr id="13365" name="Line 207"/>
              <p:cNvSpPr>
                <a:spLocks noChangeShapeType="1"/>
              </p:cNvSpPr>
              <p:nvPr/>
            </p:nvSpPr>
            <p:spPr bwMode="auto">
              <a:xfrm>
                <a:off x="4189" y="4007"/>
                <a:ext cx="187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66" name="Line 209"/>
              <p:cNvSpPr>
                <a:spLocks noChangeShapeType="1"/>
              </p:cNvSpPr>
              <p:nvPr/>
            </p:nvSpPr>
            <p:spPr bwMode="auto">
              <a:xfrm flipV="1">
                <a:off x="4256" y="1821"/>
                <a:ext cx="0" cy="34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67" name="Line 210"/>
              <p:cNvSpPr>
                <a:spLocks noChangeShapeType="1"/>
              </p:cNvSpPr>
              <p:nvPr/>
            </p:nvSpPr>
            <p:spPr bwMode="auto">
              <a:xfrm>
                <a:off x="4256" y="1821"/>
                <a:ext cx="18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68" name="Line 211"/>
              <p:cNvSpPr>
                <a:spLocks noChangeShapeType="1"/>
              </p:cNvSpPr>
              <p:nvPr/>
            </p:nvSpPr>
            <p:spPr bwMode="auto">
              <a:xfrm>
                <a:off x="4438" y="1821"/>
                <a:ext cx="0" cy="17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69" name="Line 212"/>
              <p:cNvSpPr>
                <a:spLocks noChangeShapeType="1"/>
              </p:cNvSpPr>
              <p:nvPr/>
            </p:nvSpPr>
            <p:spPr bwMode="auto">
              <a:xfrm>
                <a:off x="4334" y="1993"/>
                <a:ext cx="209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70" name="Text Box 213"/>
              <p:cNvSpPr txBox="1">
                <a:spLocks noChangeArrowheads="1"/>
              </p:cNvSpPr>
              <p:nvPr/>
            </p:nvSpPr>
            <p:spPr bwMode="auto">
              <a:xfrm>
                <a:off x="5238" y="3050"/>
                <a:ext cx="19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/>
                  <a:t>+</a:t>
                </a:r>
              </a:p>
            </p:txBody>
          </p:sp>
          <p:sp>
            <p:nvSpPr>
              <p:cNvPr id="13371" name="Text Box 215"/>
              <p:cNvSpPr txBox="1">
                <a:spLocks noChangeArrowheads="1"/>
              </p:cNvSpPr>
              <p:nvPr/>
            </p:nvSpPr>
            <p:spPr bwMode="auto">
              <a:xfrm>
                <a:off x="3207" y="2869"/>
                <a:ext cx="25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/>
                  <a:t>b</a:t>
                </a:r>
                <a:r>
                  <a:rPr lang="en-US" altLang="zh-CN" sz="1800" i="1" baseline="-25000"/>
                  <a:t>1</a:t>
                </a:r>
              </a:p>
            </p:txBody>
          </p:sp>
          <p:sp>
            <p:nvSpPr>
              <p:cNvPr id="13372" name="Line 216"/>
              <p:cNvSpPr>
                <a:spLocks noChangeShapeType="1"/>
              </p:cNvSpPr>
              <p:nvPr/>
            </p:nvSpPr>
            <p:spPr bwMode="auto">
              <a:xfrm>
                <a:off x="4264" y="3459"/>
                <a:ext cx="0" cy="5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73" name="Text Box 217"/>
              <p:cNvSpPr txBox="1">
                <a:spLocks noChangeArrowheads="1"/>
              </p:cNvSpPr>
              <p:nvPr/>
            </p:nvSpPr>
            <p:spPr bwMode="auto">
              <a:xfrm>
                <a:off x="3799" y="2687"/>
                <a:ext cx="33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i="1">
                    <a:solidFill>
                      <a:schemeClr val="tx2"/>
                    </a:solidFill>
                  </a:rPr>
                  <a:t>C</a:t>
                </a:r>
                <a:r>
                  <a:rPr lang="en-US" altLang="zh-CN" sz="1800" i="1" baseline="-25000">
                    <a:solidFill>
                      <a:schemeClr val="tx2"/>
                    </a:solidFill>
                  </a:rPr>
                  <a:t>1</a:t>
                </a:r>
              </a:p>
            </p:txBody>
          </p:sp>
          <p:sp>
            <p:nvSpPr>
              <p:cNvPr id="13374" name="Text Box 218"/>
              <p:cNvSpPr txBox="1">
                <a:spLocks noChangeArrowheads="1"/>
              </p:cNvSpPr>
              <p:nvPr/>
            </p:nvSpPr>
            <p:spPr bwMode="auto">
              <a:xfrm>
                <a:off x="4476" y="2687"/>
                <a:ext cx="33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i="1">
                    <a:solidFill>
                      <a:schemeClr val="tx2"/>
                    </a:solidFill>
                  </a:rPr>
                  <a:t>C</a:t>
                </a:r>
                <a:r>
                  <a:rPr lang="en-US" altLang="zh-CN" sz="1800" i="1" baseline="-25000">
                    <a:solidFill>
                      <a:schemeClr val="tx2"/>
                    </a:solidFill>
                  </a:rPr>
                  <a:t>2</a:t>
                </a:r>
              </a:p>
            </p:txBody>
          </p:sp>
          <p:sp>
            <p:nvSpPr>
              <p:cNvPr id="13375" name="Line 219"/>
              <p:cNvSpPr>
                <a:spLocks noChangeShapeType="1"/>
              </p:cNvSpPr>
              <p:nvPr/>
            </p:nvSpPr>
            <p:spPr bwMode="auto">
              <a:xfrm>
                <a:off x="3819" y="2733"/>
                <a:ext cx="2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76" name="Line 220"/>
              <p:cNvSpPr>
                <a:spLocks noChangeShapeType="1"/>
              </p:cNvSpPr>
              <p:nvPr/>
            </p:nvSpPr>
            <p:spPr bwMode="auto">
              <a:xfrm flipH="1">
                <a:off x="4433" y="2733"/>
                <a:ext cx="29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77" name="Oval 221"/>
              <p:cNvSpPr>
                <a:spLocks noChangeArrowheads="1"/>
              </p:cNvSpPr>
              <p:nvPr/>
            </p:nvSpPr>
            <p:spPr bwMode="auto">
              <a:xfrm>
                <a:off x="4052" y="2710"/>
                <a:ext cx="43" cy="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800">
                  <a:solidFill>
                    <a:srgbClr val="A5002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3378" name="Oval 222"/>
              <p:cNvSpPr>
                <a:spLocks noChangeArrowheads="1"/>
              </p:cNvSpPr>
              <p:nvPr/>
            </p:nvSpPr>
            <p:spPr bwMode="auto">
              <a:xfrm>
                <a:off x="4411" y="2710"/>
                <a:ext cx="43" cy="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800">
                  <a:solidFill>
                    <a:srgbClr val="A5002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3379" name="Text Box 223"/>
              <p:cNvSpPr txBox="1">
                <a:spLocks noChangeArrowheads="1"/>
              </p:cNvSpPr>
              <p:nvPr/>
            </p:nvSpPr>
            <p:spPr bwMode="auto">
              <a:xfrm>
                <a:off x="4053" y="2506"/>
                <a:ext cx="17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i="1">
                    <a:solidFill>
                      <a:schemeClr val="tx2"/>
                    </a:solidFill>
                  </a:rPr>
                  <a:t>+</a:t>
                </a:r>
              </a:p>
            </p:txBody>
          </p:sp>
          <p:sp>
            <p:nvSpPr>
              <p:cNvPr id="13380" name="Text Box 224"/>
              <p:cNvSpPr txBox="1">
                <a:spLocks noChangeArrowheads="1"/>
              </p:cNvSpPr>
              <p:nvPr/>
            </p:nvSpPr>
            <p:spPr bwMode="auto">
              <a:xfrm>
                <a:off x="4306" y="2506"/>
                <a:ext cx="17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i="1">
                    <a:solidFill>
                      <a:schemeClr val="tx2"/>
                    </a:solidFill>
                  </a:rPr>
                  <a:t>-</a:t>
                </a:r>
              </a:p>
            </p:txBody>
          </p:sp>
          <p:sp>
            <p:nvSpPr>
              <p:cNvPr id="13381" name="Text Box 225"/>
              <p:cNvSpPr txBox="1">
                <a:spLocks noChangeArrowheads="1"/>
              </p:cNvSpPr>
              <p:nvPr/>
            </p:nvSpPr>
            <p:spPr bwMode="auto">
              <a:xfrm>
                <a:off x="4138" y="2415"/>
                <a:ext cx="3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1">
                    <a:solidFill>
                      <a:schemeClr val="tx2"/>
                    </a:solidFill>
                  </a:rPr>
                  <a:t>v</a:t>
                </a:r>
                <a:r>
                  <a:rPr lang="en-US" altLang="zh-CN" sz="2400" i="1" baseline="-25000">
                    <a:solidFill>
                      <a:schemeClr val="tx2"/>
                    </a:solidFill>
                  </a:rPr>
                  <a:t>o</a:t>
                </a:r>
              </a:p>
            </p:txBody>
          </p:sp>
          <p:sp>
            <p:nvSpPr>
              <p:cNvPr id="13382" name="Text Box 226"/>
              <p:cNvSpPr txBox="1">
                <a:spLocks noChangeArrowheads="1"/>
              </p:cNvSpPr>
              <p:nvPr/>
            </p:nvSpPr>
            <p:spPr bwMode="auto">
              <a:xfrm>
                <a:off x="5154" y="2823"/>
                <a:ext cx="25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/>
                  <a:t>b</a:t>
                </a:r>
                <a:r>
                  <a:rPr lang="en-US" altLang="zh-CN" sz="1800" i="1" baseline="-25000"/>
                  <a:t>2</a:t>
                </a:r>
              </a:p>
            </p:txBody>
          </p:sp>
          <p:sp>
            <p:nvSpPr>
              <p:cNvPr id="13383" name="Line 227"/>
              <p:cNvSpPr>
                <a:spLocks noChangeShapeType="1"/>
              </p:cNvSpPr>
              <p:nvPr/>
            </p:nvSpPr>
            <p:spPr bwMode="auto">
              <a:xfrm>
                <a:off x="3170" y="3696"/>
                <a:ext cx="0" cy="17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84" name="Line 228"/>
              <p:cNvSpPr>
                <a:spLocks noChangeShapeType="1"/>
              </p:cNvSpPr>
              <p:nvPr/>
            </p:nvSpPr>
            <p:spPr bwMode="auto">
              <a:xfrm>
                <a:off x="3066" y="3868"/>
                <a:ext cx="210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85" name="Oval 229"/>
              <p:cNvSpPr>
                <a:spLocks noChangeArrowheads="1"/>
              </p:cNvSpPr>
              <p:nvPr/>
            </p:nvSpPr>
            <p:spPr bwMode="auto">
              <a:xfrm>
                <a:off x="3135" y="3651"/>
                <a:ext cx="53" cy="47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800">
                  <a:solidFill>
                    <a:srgbClr val="A5002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3386" name="Text Box 230"/>
              <p:cNvSpPr txBox="1">
                <a:spLocks noChangeArrowheads="1"/>
              </p:cNvSpPr>
              <p:nvPr/>
            </p:nvSpPr>
            <p:spPr bwMode="auto">
              <a:xfrm>
                <a:off x="3080" y="3504"/>
                <a:ext cx="22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 b="0"/>
                  <a:t>－</a:t>
                </a:r>
              </a:p>
            </p:txBody>
          </p:sp>
          <p:sp>
            <p:nvSpPr>
              <p:cNvPr id="13387" name="Oval 231"/>
              <p:cNvSpPr>
                <a:spLocks noChangeArrowheads="1"/>
              </p:cNvSpPr>
              <p:nvPr/>
            </p:nvSpPr>
            <p:spPr bwMode="auto">
              <a:xfrm>
                <a:off x="5322" y="3050"/>
                <a:ext cx="42" cy="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800">
                  <a:solidFill>
                    <a:srgbClr val="A5002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3388" name="Text Box 232"/>
              <p:cNvSpPr txBox="1">
                <a:spLocks noChangeArrowheads="1"/>
              </p:cNvSpPr>
              <p:nvPr/>
            </p:nvSpPr>
            <p:spPr bwMode="auto">
              <a:xfrm>
                <a:off x="4853" y="3294"/>
                <a:ext cx="89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/>
                  <a:t>ν</a:t>
                </a:r>
                <a:r>
                  <a:rPr lang="en-US" altLang="zh-CN" sz="1800" i="1" baseline="-25000"/>
                  <a:t>i2</a:t>
                </a:r>
                <a:r>
                  <a:rPr lang="en-US" altLang="zh-CN" sz="1800" i="1"/>
                  <a:t> = -ν</a:t>
                </a:r>
                <a:r>
                  <a:rPr lang="en-US" altLang="zh-CN" sz="1800" i="1" baseline="-25000"/>
                  <a:t>id </a:t>
                </a:r>
                <a:r>
                  <a:rPr lang="en-US" altLang="zh-CN" sz="1800" i="1"/>
                  <a:t>/2</a:t>
                </a:r>
              </a:p>
            </p:txBody>
          </p:sp>
        </p:grpSp>
        <p:sp>
          <p:nvSpPr>
            <p:cNvPr id="13332" name="Text Box 208"/>
            <p:cNvSpPr txBox="1">
              <a:spLocks noChangeArrowheads="1"/>
            </p:cNvSpPr>
            <p:nvPr/>
          </p:nvSpPr>
          <p:spPr bwMode="auto">
            <a:xfrm>
              <a:off x="2857" y="3249"/>
              <a:ext cx="8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i="1"/>
                <a:t>ν</a:t>
              </a:r>
              <a:r>
                <a:rPr lang="en-US" altLang="zh-CN" sz="1800" i="1" baseline="-25000"/>
                <a:t>i1</a:t>
              </a:r>
              <a:r>
                <a:rPr lang="en-US" altLang="zh-CN" sz="1800" i="1"/>
                <a:t> = ν</a:t>
              </a:r>
              <a:r>
                <a:rPr lang="en-US" altLang="zh-CN" sz="1800" i="1" baseline="-25000"/>
                <a:t>id </a:t>
              </a:r>
              <a:r>
                <a:rPr lang="en-US" altLang="zh-CN" sz="1800" i="1"/>
                <a:t>/2</a:t>
              </a:r>
            </a:p>
          </p:txBody>
        </p:sp>
      </p:grpSp>
      <p:sp>
        <p:nvSpPr>
          <p:cNvPr id="20720" name="Text Box 240"/>
          <p:cNvSpPr txBox="1">
            <a:spLocks noChangeArrowheads="1"/>
          </p:cNvSpPr>
          <p:nvPr/>
        </p:nvSpPr>
        <p:spPr bwMode="auto">
          <a:xfrm>
            <a:off x="539750" y="1341438"/>
            <a:ext cx="280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>
                <a:solidFill>
                  <a:srgbClr val="0000FF"/>
                </a:solidFill>
                <a:ea typeface="楷体_GB2312" pitchFamily="49" charset="-122"/>
              </a:rPr>
              <a:t>v</a:t>
            </a:r>
            <a:r>
              <a:rPr lang="en-US" altLang="zh-CN" sz="2400" i="1" baseline="-25000">
                <a:solidFill>
                  <a:srgbClr val="0000FF"/>
                </a:solidFill>
                <a:ea typeface="楷体_GB2312" pitchFamily="49" charset="-122"/>
              </a:rPr>
              <a:t>i1</a:t>
            </a:r>
            <a:r>
              <a:rPr lang="en-US" altLang="zh-CN" sz="2400" i="1">
                <a:solidFill>
                  <a:srgbClr val="0000FF"/>
                </a:solidFill>
                <a:ea typeface="楷体_GB2312" pitchFamily="49" charset="-122"/>
              </a:rPr>
              <a:t>=</a:t>
            </a:r>
            <a:r>
              <a:rPr lang="zh-CN" altLang="en-US" sz="2400" i="1">
                <a:solidFill>
                  <a:srgbClr val="0000FF"/>
                </a:solidFill>
                <a:ea typeface="楷体_GB2312" pitchFamily="49" charset="-122"/>
              </a:rPr>
              <a:t>－ </a:t>
            </a:r>
            <a:r>
              <a:rPr lang="en-US" altLang="zh-CN" sz="2400" i="1">
                <a:solidFill>
                  <a:srgbClr val="0000FF"/>
                </a:solidFill>
                <a:ea typeface="楷体_GB2312" pitchFamily="49" charset="-122"/>
              </a:rPr>
              <a:t>v</a:t>
            </a:r>
            <a:r>
              <a:rPr lang="en-US" altLang="zh-CN" sz="2400" i="1" baseline="-25000">
                <a:solidFill>
                  <a:srgbClr val="0000FF"/>
                </a:solidFill>
                <a:ea typeface="楷体_GB2312" pitchFamily="49" charset="-122"/>
              </a:rPr>
              <a:t>i2</a:t>
            </a:r>
            <a:r>
              <a:rPr lang="en-US" altLang="zh-CN" sz="2400" i="1">
                <a:solidFill>
                  <a:srgbClr val="0000FF"/>
                </a:solidFill>
                <a:ea typeface="楷体_GB2312" pitchFamily="49" charset="-122"/>
              </a:rPr>
              <a:t> = v</a:t>
            </a:r>
            <a:r>
              <a:rPr lang="en-US" altLang="zh-CN" sz="2400" i="1" baseline="-25000">
                <a:solidFill>
                  <a:srgbClr val="0000FF"/>
                </a:solidFill>
                <a:ea typeface="楷体_GB2312" pitchFamily="49" charset="-122"/>
              </a:rPr>
              <a:t>id</a:t>
            </a:r>
            <a:r>
              <a:rPr lang="en-US" altLang="zh-CN" sz="2400" i="1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i="1">
                <a:solidFill>
                  <a:srgbClr val="0000FF"/>
                </a:solidFill>
                <a:ea typeface="楷体_GB2312" pitchFamily="49" charset="-122"/>
              </a:rPr>
              <a:t>/2</a:t>
            </a:r>
          </a:p>
        </p:txBody>
      </p:sp>
    </p:spTree>
  </p:cSld>
  <p:clrMapOvr>
    <a:masterClrMapping/>
  </p:clrMapOvr>
  <p:transition>
    <p:blinds dir="vert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5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0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0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5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5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205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205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0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" grpId="0" autoUpdateAnimBg="0"/>
      <p:bldP spid="20598" grpId="0" autoUpdateAnimBg="0"/>
      <p:bldP spid="20611" grpId="0" autoUpdateAnimBg="0"/>
      <p:bldP spid="20612" grpId="0" autoUpdateAnimBg="0"/>
      <p:bldP spid="20649" grpId="0" animBg="1" autoUpdateAnimBg="0"/>
      <p:bldP spid="20717" grpId="0" autoUpdateAnimBg="0"/>
      <p:bldP spid="207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5"/>
          <p:cNvSpPr txBox="1">
            <a:spLocks noChangeArrowheads="1"/>
          </p:cNvSpPr>
          <p:nvPr/>
        </p:nvSpPr>
        <p:spPr bwMode="auto">
          <a:xfrm>
            <a:off x="179388" y="333375"/>
            <a:ext cx="42672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若双端输出接有负载时</a:t>
            </a:r>
          </a:p>
        </p:txBody>
      </p:sp>
      <p:graphicFrame>
        <p:nvGraphicFramePr>
          <p:cNvPr id="73734" name="Object 6"/>
          <p:cNvGraphicFramePr>
            <a:graphicFrameLocks noChangeAspect="1"/>
          </p:cNvGraphicFramePr>
          <p:nvPr/>
        </p:nvGraphicFramePr>
        <p:xfrm>
          <a:off x="1476375" y="3284538"/>
          <a:ext cx="2370138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8" name="公式" r:id="rId4" imgW="1091726" imgH="609336" progId="Equation.3">
                  <p:embed/>
                </p:oleObj>
              </mc:Choice>
              <mc:Fallback>
                <p:oleObj name="公式" r:id="rId4" imgW="1091726" imgH="60933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284538"/>
                        <a:ext cx="2370138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179388" y="1125538"/>
            <a:ext cx="439261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∵</a:t>
            </a:r>
            <a:r>
              <a:rPr lang="en-US" altLang="zh-CN" sz="2400" i="1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lang="en-US" altLang="zh-CN" sz="2400" i="1" baseline="-25000">
                <a:solidFill>
                  <a:srgbClr val="000000"/>
                </a:solidFill>
                <a:ea typeface="楷体_GB2312" pitchFamily="49" charset="-122"/>
              </a:rPr>
              <a:t>L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中点为交流地</a:t>
            </a:r>
            <a:endParaRPr lang="zh-CN" altLang="en-US" sz="2400" i="1">
              <a:solidFill>
                <a:schemeClr val="tx2"/>
              </a:solidFill>
              <a:ea typeface="楷体_GB2312" pitchFamily="49" charset="-122"/>
            </a:endParaRPr>
          </a:p>
        </p:txBody>
      </p:sp>
      <p:pic>
        <p:nvPicPr>
          <p:cNvPr id="14341" name="Picture 8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9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7239000" y="6400800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黑体" pitchFamily="49" charset="-122"/>
              </a:rPr>
              <a:t>*</a:t>
            </a:r>
          </a:p>
        </p:txBody>
      </p:sp>
      <p:graphicFrame>
        <p:nvGraphicFramePr>
          <p:cNvPr id="73742" name="Object 14"/>
          <p:cNvGraphicFramePr>
            <a:graphicFrameLocks noChangeAspect="1"/>
          </p:cNvGraphicFramePr>
          <p:nvPr/>
        </p:nvGraphicFramePr>
        <p:xfrm>
          <a:off x="539750" y="1844675"/>
          <a:ext cx="1516063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9" name="公式" r:id="rId8" imgW="647700" imgH="431800" progId="Equation.3">
                  <p:embed/>
                </p:oleObj>
              </mc:Choice>
              <mc:Fallback>
                <p:oleObj name="公式" r:id="rId8" imgW="647700" imgH="431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844675"/>
                        <a:ext cx="1516063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4" name="Object 16"/>
          <p:cNvGraphicFramePr>
            <a:graphicFrameLocks noChangeAspect="1"/>
          </p:cNvGraphicFramePr>
          <p:nvPr/>
        </p:nvGraphicFramePr>
        <p:xfrm>
          <a:off x="2124075" y="1844675"/>
          <a:ext cx="73025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0" name="公式" r:id="rId10" imgW="317225" imgH="431425" progId="Equation.3">
                  <p:embed/>
                </p:oleObj>
              </mc:Choice>
              <mc:Fallback>
                <p:oleObj name="公式" r:id="rId10" imgW="317225" imgH="43142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844675"/>
                        <a:ext cx="73025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6" name="Group 25"/>
          <p:cNvGrpSpPr>
            <a:grpSpLocks/>
          </p:cNvGrpSpPr>
          <p:nvPr/>
        </p:nvGrpSpPr>
        <p:grpSpPr bwMode="auto">
          <a:xfrm>
            <a:off x="5327650" y="0"/>
            <a:ext cx="3816350" cy="3411538"/>
            <a:chOff x="3356" y="0"/>
            <a:chExt cx="2404" cy="2149"/>
          </a:xfrm>
        </p:grpSpPr>
        <p:pic>
          <p:nvPicPr>
            <p:cNvPr id="14351" name="Picture 23" descr="未标题-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6" y="0"/>
              <a:ext cx="2404" cy="2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52" name="Rectangle 24"/>
            <p:cNvSpPr>
              <a:spLocks noChangeArrowheads="1"/>
            </p:cNvSpPr>
            <p:nvPr/>
          </p:nvSpPr>
          <p:spPr bwMode="auto">
            <a:xfrm>
              <a:off x="4354" y="799"/>
              <a:ext cx="272" cy="91"/>
            </a:xfrm>
            <a:prstGeom prst="rect">
              <a:avLst/>
            </a:prstGeom>
            <a:noFill/>
            <a:ln w="19050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solidFill>
                  <a:srgbClr val="A50021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73757" name="Group 29"/>
          <p:cNvGrpSpPr>
            <a:grpSpLocks/>
          </p:cNvGrpSpPr>
          <p:nvPr/>
        </p:nvGrpSpPr>
        <p:grpSpPr bwMode="auto">
          <a:xfrm>
            <a:off x="5037138" y="3357563"/>
            <a:ext cx="4106862" cy="3213100"/>
            <a:chOff x="3173" y="2115"/>
            <a:chExt cx="2587" cy="2024"/>
          </a:xfrm>
        </p:grpSpPr>
        <p:pic>
          <p:nvPicPr>
            <p:cNvPr id="14348" name="Picture 11" descr="未标题-1 拷贝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3" y="2115"/>
              <a:ext cx="2587" cy="2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9" name="Line 27"/>
            <p:cNvSpPr>
              <a:spLocks noChangeShapeType="1"/>
            </p:cNvSpPr>
            <p:nvPr/>
          </p:nvSpPr>
          <p:spPr bwMode="auto">
            <a:xfrm>
              <a:off x="4422" y="2523"/>
              <a:ext cx="0" cy="499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0" name="Line 28"/>
            <p:cNvSpPr>
              <a:spLocks noChangeShapeType="1"/>
            </p:cNvSpPr>
            <p:nvPr/>
          </p:nvSpPr>
          <p:spPr bwMode="auto">
            <a:xfrm>
              <a:off x="4422" y="3067"/>
              <a:ext cx="0" cy="59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7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37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5" grpId="0"/>
      <p:bldP spid="7373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38" name="Rectangle 42"/>
          <p:cNvSpPr>
            <a:spLocks noChangeArrowheads="1"/>
          </p:cNvSpPr>
          <p:nvPr/>
        </p:nvSpPr>
        <p:spPr bwMode="auto">
          <a:xfrm>
            <a:off x="0" y="0"/>
            <a:ext cx="4859338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&lt;B&gt; 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双入、单出（输出电压取自</a:t>
            </a:r>
          </a:p>
          <a:p>
            <a:pPr algn="just" eaLnBrk="1" hangingPunct="1"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         其中一管的</a:t>
            </a: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c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极）：</a:t>
            </a:r>
          </a:p>
        </p:txBody>
      </p:sp>
      <p:graphicFrame>
        <p:nvGraphicFramePr>
          <p:cNvPr id="55340" name="Object 44"/>
          <p:cNvGraphicFramePr>
            <a:graphicFrameLocks noChangeAspect="1"/>
          </p:cNvGraphicFramePr>
          <p:nvPr/>
        </p:nvGraphicFramePr>
        <p:xfrm>
          <a:off x="0" y="1125538"/>
          <a:ext cx="1604963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3" name="公式" r:id="rId4" imgW="685800" imgH="431800" progId="Equation.3">
                  <p:embed/>
                </p:oleObj>
              </mc:Choice>
              <mc:Fallback>
                <p:oleObj name="公式" r:id="rId4" imgW="685800" imgH="4318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25538"/>
                        <a:ext cx="1604963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41" name="Object 45"/>
          <p:cNvGraphicFramePr>
            <a:graphicFrameLocks noChangeAspect="1"/>
          </p:cNvGraphicFramePr>
          <p:nvPr/>
        </p:nvGraphicFramePr>
        <p:xfrm>
          <a:off x="1619250" y="1125538"/>
          <a:ext cx="657225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4" name="Microsoft 公式 3.0" r:id="rId6" imgW="279279" imgH="406224" progId="Equation.3">
                  <p:embed/>
                </p:oleObj>
              </mc:Choice>
              <mc:Fallback>
                <p:oleObj name="Microsoft 公式 3.0" r:id="rId6" imgW="279279" imgH="406224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125538"/>
                        <a:ext cx="657225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42" name="Object 46"/>
          <p:cNvGraphicFramePr>
            <a:graphicFrameLocks noChangeAspect="1"/>
          </p:cNvGraphicFramePr>
          <p:nvPr/>
        </p:nvGraphicFramePr>
        <p:xfrm>
          <a:off x="2339975" y="1125538"/>
          <a:ext cx="1106488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5" name="公式" r:id="rId8" imgW="482391" imgH="393529" progId="Equation.3">
                  <p:embed/>
                </p:oleObj>
              </mc:Choice>
              <mc:Fallback>
                <p:oleObj name="公式" r:id="rId8" imgW="482391" imgH="393529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125538"/>
                        <a:ext cx="1106488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43" name="Object 47"/>
          <p:cNvGraphicFramePr>
            <a:graphicFrameLocks noChangeAspect="1"/>
          </p:cNvGraphicFramePr>
          <p:nvPr/>
        </p:nvGraphicFramePr>
        <p:xfrm>
          <a:off x="3348038" y="1196975"/>
          <a:ext cx="11684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6" name="Microsoft 公式 3.0" r:id="rId10" imgW="507780" imgH="406224" progId="Equation.3">
                  <p:embed/>
                </p:oleObj>
              </mc:Choice>
              <mc:Fallback>
                <p:oleObj name="Microsoft 公式 3.0" r:id="rId10" imgW="507780" imgH="406224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196975"/>
                        <a:ext cx="116840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44" name="Text Box 48"/>
          <p:cNvSpPr txBox="1">
            <a:spLocks noChangeArrowheads="1"/>
          </p:cNvSpPr>
          <p:nvPr/>
        </p:nvSpPr>
        <p:spPr bwMode="auto">
          <a:xfrm>
            <a:off x="3708400" y="4149725"/>
            <a:ext cx="19050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接入负载时</a:t>
            </a:r>
          </a:p>
        </p:txBody>
      </p:sp>
      <p:sp>
        <p:nvSpPr>
          <p:cNvPr id="55355" name="Rectangle 59"/>
          <p:cNvSpPr>
            <a:spLocks noChangeArrowheads="1"/>
          </p:cNvSpPr>
          <p:nvPr/>
        </p:nvSpPr>
        <p:spPr bwMode="auto">
          <a:xfrm>
            <a:off x="7086600" y="6389688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黑体" pitchFamily="49" charset="-122"/>
              </a:rPr>
              <a:t>*</a:t>
            </a:r>
          </a:p>
        </p:txBody>
      </p:sp>
      <p:pic>
        <p:nvPicPr>
          <p:cNvPr id="15369" name="Picture 60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61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60" name="Text Box 64"/>
          <p:cNvSpPr txBox="1">
            <a:spLocks noChangeArrowheads="1"/>
          </p:cNvSpPr>
          <p:nvPr/>
        </p:nvSpPr>
        <p:spPr bwMode="auto">
          <a:xfrm>
            <a:off x="395288" y="32131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>
                <a:solidFill>
                  <a:schemeClr val="tx2"/>
                </a:solidFill>
                <a:ea typeface="楷体_GB2312" pitchFamily="49" charset="-122"/>
              </a:rPr>
              <a:t>A</a:t>
            </a:r>
            <a:r>
              <a:rPr lang="en-US" altLang="zh-CN" sz="2400" i="1" baseline="-25000">
                <a:solidFill>
                  <a:schemeClr val="tx2"/>
                </a:solidFill>
                <a:ea typeface="楷体_GB2312" pitchFamily="49" charset="-122"/>
              </a:rPr>
              <a:t>vd2</a:t>
            </a:r>
            <a:r>
              <a:rPr lang="en-US" altLang="zh-CN" sz="2400" i="1">
                <a:solidFill>
                  <a:schemeClr val="tx2"/>
                </a:solidFill>
                <a:ea typeface="楷体_GB2312" pitchFamily="49" charset="-122"/>
              </a:rPr>
              <a:t>=</a:t>
            </a:r>
          </a:p>
        </p:txBody>
      </p:sp>
      <p:grpSp>
        <p:nvGrpSpPr>
          <p:cNvPr id="55364" name="Group 68"/>
          <p:cNvGrpSpPr>
            <a:grpSpLocks/>
          </p:cNvGrpSpPr>
          <p:nvPr/>
        </p:nvGrpSpPr>
        <p:grpSpPr bwMode="auto">
          <a:xfrm>
            <a:off x="1331913" y="2997200"/>
            <a:ext cx="990600" cy="838200"/>
            <a:chOff x="1008" y="1584"/>
            <a:chExt cx="624" cy="528"/>
          </a:xfrm>
        </p:grpSpPr>
        <p:sp>
          <p:nvSpPr>
            <p:cNvPr id="15400" name="Text Box 65"/>
            <p:cNvSpPr txBox="1">
              <a:spLocks noChangeArrowheads="1"/>
            </p:cNvSpPr>
            <p:nvPr/>
          </p:nvSpPr>
          <p:spPr bwMode="auto">
            <a:xfrm>
              <a:off x="1008" y="1584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tx2"/>
                  </a:solidFill>
                </a:rPr>
                <a:t>v</a:t>
              </a:r>
              <a:r>
                <a:rPr lang="en-US" altLang="zh-CN" sz="2400" i="1" baseline="-25000">
                  <a:solidFill>
                    <a:schemeClr val="tx2"/>
                  </a:solidFill>
                </a:rPr>
                <a:t>o2</a:t>
              </a:r>
            </a:p>
          </p:txBody>
        </p:sp>
        <p:sp>
          <p:nvSpPr>
            <p:cNvPr id="15401" name="Text Box 66"/>
            <p:cNvSpPr txBox="1">
              <a:spLocks noChangeArrowheads="1"/>
            </p:cNvSpPr>
            <p:nvPr/>
          </p:nvSpPr>
          <p:spPr bwMode="auto">
            <a:xfrm>
              <a:off x="1008" y="1824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tx2"/>
                  </a:solidFill>
                </a:rPr>
                <a:t>v</a:t>
              </a:r>
              <a:r>
                <a:rPr lang="en-US" altLang="zh-CN" sz="2400" i="1" baseline="-25000">
                  <a:solidFill>
                    <a:schemeClr val="tx2"/>
                  </a:solidFill>
                </a:rPr>
                <a:t>id</a:t>
              </a:r>
            </a:p>
          </p:txBody>
        </p:sp>
        <p:sp>
          <p:nvSpPr>
            <p:cNvPr id="15402" name="Line 67"/>
            <p:cNvSpPr>
              <a:spLocks noChangeShapeType="1"/>
            </p:cNvSpPr>
            <p:nvPr/>
          </p:nvSpPr>
          <p:spPr bwMode="auto">
            <a:xfrm>
              <a:off x="1008" y="1872"/>
              <a:ext cx="3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5376" name="Group 80"/>
          <p:cNvGrpSpPr>
            <a:grpSpLocks/>
          </p:cNvGrpSpPr>
          <p:nvPr/>
        </p:nvGrpSpPr>
        <p:grpSpPr bwMode="auto">
          <a:xfrm>
            <a:off x="1908175" y="2997200"/>
            <a:ext cx="1524000" cy="914400"/>
            <a:chOff x="1344" y="1584"/>
            <a:chExt cx="960" cy="576"/>
          </a:xfrm>
        </p:grpSpPr>
        <p:grpSp>
          <p:nvGrpSpPr>
            <p:cNvPr id="15395" name="Group 72"/>
            <p:cNvGrpSpPr>
              <a:grpSpLocks/>
            </p:cNvGrpSpPr>
            <p:nvPr/>
          </p:nvGrpSpPr>
          <p:grpSpPr bwMode="auto">
            <a:xfrm>
              <a:off x="1536" y="1584"/>
              <a:ext cx="768" cy="576"/>
              <a:chOff x="1440" y="1632"/>
              <a:chExt cx="768" cy="576"/>
            </a:xfrm>
          </p:grpSpPr>
          <p:sp>
            <p:nvSpPr>
              <p:cNvPr id="15397" name="Text Box 69"/>
              <p:cNvSpPr txBox="1">
                <a:spLocks noChangeArrowheads="1"/>
              </p:cNvSpPr>
              <p:nvPr/>
            </p:nvSpPr>
            <p:spPr bwMode="auto">
              <a:xfrm>
                <a:off x="1536" y="1632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1">
                    <a:solidFill>
                      <a:schemeClr val="tx2"/>
                    </a:solidFill>
                    <a:ea typeface="楷体_GB2312" pitchFamily="49" charset="-122"/>
                  </a:rPr>
                  <a:t>v</a:t>
                </a:r>
                <a:r>
                  <a:rPr lang="en-US" altLang="zh-CN" sz="2400" i="1" baseline="-25000">
                    <a:solidFill>
                      <a:schemeClr val="tx2"/>
                    </a:solidFill>
                    <a:ea typeface="楷体_GB2312" pitchFamily="49" charset="-122"/>
                  </a:rPr>
                  <a:t>o2</a:t>
                </a:r>
              </a:p>
            </p:txBody>
          </p:sp>
          <p:sp>
            <p:nvSpPr>
              <p:cNvPr id="15398" name="Text Box 70"/>
              <p:cNvSpPr txBox="1">
                <a:spLocks noChangeArrowheads="1"/>
              </p:cNvSpPr>
              <p:nvPr/>
            </p:nvSpPr>
            <p:spPr bwMode="auto">
              <a:xfrm>
                <a:off x="1440" y="1920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1">
                    <a:solidFill>
                      <a:schemeClr val="tx2"/>
                    </a:solidFill>
                    <a:ea typeface="楷体_GB2312" pitchFamily="49" charset="-122"/>
                  </a:rPr>
                  <a:t>-2v</a:t>
                </a:r>
                <a:r>
                  <a:rPr lang="en-US" altLang="zh-CN" sz="2400" i="1" baseline="-25000">
                    <a:solidFill>
                      <a:schemeClr val="tx2"/>
                    </a:solidFill>
                    <a:ea typeface="楷体_GB2312" pitchFamily="49" charset="-122"/>
                  </a:rPr>
                  <a:t>i2</a:t>
                </a:r>
              </a:p>
            </p:txBody>
          </p:sp>
          <p:sp>
            <p:nvSpPr>
              <p:cNvPr id="15399" name="Line 71"/>
              <p:cNvSpPr>
                <a:spLocks noChangeShapeType="1"/>
              </p:cNvSpPr>
              <p:nvPr/>
            </p:nvSpPr>
            <p:spPr bwMode="auto">
              <a:xfrm>
                <a:off x="1487" y="1920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396" name="Text Box 73"/>
            <p:cNvSpPr txBox="1">
              <a:spLocks noChangeArrowheads="1"/>
            </p:cNvSpPr>
            <p:nvPr/>
          </p:nvSpPr>
          <p:spPr bwMode="auto">
            <a:xfrm>
              <a:off x="1344" y="172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tx2"/>
                  </a:solidFill>
                  <a:ea typeface="楷体_GB2312" pitchFamily="49" charset="-122"/>
                </a:rPr>
                <a:t>=</a:t>
              </a:r>
            </a:p>
          </p:txBody>
        </p:sp>
      </p:grpSp>
      <p:graphicFrame>
        <p:nvGraphicFramePr>
          <p:cNvPr id="55370" name="Object 74"/>
          <p:cNvGraphicFramePr>
            <a:graphicFrameLocks noChangeAspect="1"/>
          </p:cNvGraphicFramePr>
          <p:nvPr/>
        </p:nvGraphicFramePr>
        <p:xfrm>
          <a:off x="582613" y="4149725"/>
          <a:ext cx="133985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7" name="公式" r:id="rId14" imgW="583947" imgH="393529" progId="Equation.3">
                  <p:embed/>
                </p:oleObj>
              </mc:Choice>
              <mc:Fallback>
                <p:oleObj name="公式" r:id="rId14" imgW="583947" imgH="393529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3" y="4149725"/>
                        <a:ext cx="133985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72" name="Object 76"/>
          <p:cNvGraphicFramePr>
            <a:graphicFrameLocks noChangeAspect="1"/>
          </p:cNvGraphicFramePr>
          <p:nvPr/>
        </p:nvGraphicFramePr>
        <p:xfrm>
          <a:off x="2051050" y="4076700"/>
          <a:ext cx="99377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8" name="公式" r:id="rId16" imgW="431613" imgH="431613" progId="Equation.3">
                  <p:embed/>
                </p:oleObj>
              </mc:Choice>
              <mc:Fallback>
                <p:oleObj name="公式" r:id="rId16" imgW="431613" imgH="431613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076700"/>
                        <a:ext cx="993775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77" name="Text Box 81"/>
          <p:cNvSpPr txBox="1">
            <a:spLocks noChangeArrowheads="1"/>
          </p:cNvSpPr>
          <p:nvPr/>
        </p:nvSpPr>
        <p:spPr bwMode="auto">
          <a:xfrm>
            <a:off x="0" y="32131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而</a:t>
            </a:r>
          </a:p>
        </p:txBody>
      </p:sp>
      <p:graphicFrame>
        <p:nvGraphicFramePr>
          <p:cNvPr id="55345" name="Object 49"/>
          <p:cNvGraphicFramePr>
            <a:graphicFrameLocks noChangeAspect="1"/>
          </p:cNvGraphicFramePr>
          <p:nvPr/>
        </p:nvGraphicFramePr>
        <p:xfrm>
          <a:off x="5700713" y="3933825"/>
          <a:ext cx="26162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9" name="公式" r:id="rId18" imgW="1117600" imgH="431800" progId="Equation.3">
                  <p:embed/>
                </p:oleObj>
              </mc:Choice>
              <mc:Fallback>
                <p:oleObj name="公式" r:id="rId18" imgW="1117600" imgH="4318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0713" y="3933825"/>
                        <a:ext cx="2616200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85" name="Object 89"/>
          <p:cNvGraphicFramePr>
            <a:graphicFrameLocks noGrp="1" noChangeAspect="1"/>
          </p:cNvGraphicFramePr>
          <p:nvPr>
            <p:ph/>
          </p:nvPr>
        </p:nvGraphicFramePr>
        <p:xfrm>
          <a:off x="5840413" y="4941888"/>
          <a:ext cx="2338387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0" name="公式" r:id="rId20" imgW="1016000" imgH="431800" progId="Equation.3">
                  <p:embed/>
                </p:oleObj>
              </mc:Choice>
              <mc:Fallback>
                <p:oleObj name="公式" r:id="rId20" imgW="1016000" imgH="431800" progId="Equation.3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0413" y="4941888"/>
                        <a:ext cx="2338387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79" name="Group 95"/>
          <p:cNvGrpSpPr>
            <a:grpSpLocks/>
          </p:cNvGrpSpPr>
          <p:nvPr/>
        </p:nvGrpSpPr>
        <p:grpSpPr bwMode="auto">
          <a:xfrm>
            <a:off x="5037138" y="0"/>
            <a:ext cx="4106862" cy="3559175"/>
            <a:chOff x="3173" y="0"/>
            <a:chExt cx="2587" cy="2242"/>
          </a:xfrm>
        </p:grpSpPr>
        <p:pic>
          <p:nvPicPr>
            <p:cNvPr id="15393" name="Picture 93" descr="未标题-1 拷贝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3" y="0"/>
              <a:ext cx="2587" cy="2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94" name="Rectangle 94"/>
            <p:cNvSpPr>
              <a:spLocks noChangeArrowheads="1"/>
            </p:cNvSpPr>
            <p:nvPr/>
          </p:nvSpPr>
          <p:spPr bwMode="auto">
            <a:xfrm>
              <a:off x="4241" y="527"/>
              <a:ext cx="408" cy="6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solidFill>
                  <a:srgbClr val="A50021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55404" name="Group 108"/>
          <p:cNvGrpSpPr>
            <a:grpSpLocks/>
          </p:cNvGrpSpPr>
          <p:nvPr/>
        </p:nvGrpSpPr>
        <p:grpSpPr bwMode="auto">
          <a:xfrm>
            <a:off x="6588125" y="1662113"/>
            <a:ext cx="828675" cy="727075"/>
            <a:chOff x="4150" y="1047"/>
            <a:chExt cx="522" cy="458"/>
          </a:xfrm>
        </p:grpSpPr>
        <p:grpSp>
          <p:nvGrpSpPr>
            <p:cNvPr id="15381" name="Group 101"/>
            <p:cNvGrpSpPr>
              <a:grpSpLocks/>
            </p:cNvGrpSpPr>
            <p:nvPr/>
          </p:nvGrpSpPr>
          <p:grpSpPr bwMode="auto">
            <a:xfrm>
              <a:off x="4150" y="1047"/>
              <a:ext cx="182" cy="456"/>
              <a:chOff x="4150" y="1047"/>
              <a:chExt cx="182" cy="456"/>
            </a:xfrm>
          </p:grpSpPr>
          <p:sp>
            <p:nvSpPr>
              <p:cNvPr id="15388" name="Line 96"/>
              <p:cNvSpPr>
                <a:spLocks noChangeShapeType="1"/>
              </p:cNvSpPr>
              <p:nvPr/>
            </p:nvSpPr>
            <p:spPr bwMode="auto">
              <a:xfrm>
                <a:off x="4150" y="1049"/>
                <a:ext cx="136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89" name="Line 97"/>
              <p:cNvSpPr>
                <a:spLocks noChangeShapeType="1"/>
              </p:cNvSpPr>
              <p:nvPr/>
            </p:nvSpPr>
            <p:spPr bwMode="auto">
              <a:xfrm>
                <a:off x="4286" y="1047"/>
                <a:ext cx="0" cy="182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90" name="Rectangle 98"/>
              <p:cNvSpPr>
                <a:spLocks noChangeArrowheads="1"/>
              </p:cNvSpPr>
              <p:nvPr/>
            </p:nvSpPr>
            <p:spPr bwMode="auto">
              <a:xfrm>
                <a:off x="4264" y="1228"/>
                <a:ext cx="45" cy="137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800">
                  <a:solidFill>
                    <a:srgbClr val="A5002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5391" name="Line 99"/>
              <p:cNvSpPr>
                <a:spLocks noChangeShapeType="1"/>
              </p:cNvSpPr>
              <p:nvPr/>
            </p:nvSpPr>
            <p:spPr bwMode="auto">
              <a:xfrm>
                <a:off x="4286" y="1367"/>
                <a:ext cx="0" cy="136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92" name="Line 100"/>
              <p:cNvSpPr>
                <a:spLocks noChangeShapeType="1"/>
              </p:cNvSpPr>
              <p:nvPr/>
            </p:nvSpPr>
            <p:spPr bwMode="auto">
              <a:xfrm>
                <a:off x="4241" y="1503"/>
                <a:ext cx="91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5382" name="Group 102"/>
            <p:cNvGrpSpPr>
              <a:grpSpLocks/>
            </p:cNvGrpSpPr>
            <p:nvPr/>
          </p:nvGrpSpPr>
          <p:grpSpPr bwMode="auto">
            <a:xfrm flipH="1">
              <a:off x="4490" y="1049"/>
              <a:ext cx="182" cy="456"/>
              <a:chOff x="4150" y="1047"/>
              <a:chExt cx="182" cy="456"/>
            </a:xfrm>
          </p:grpSpPr>
          <p:sp>
            <p:nvSpPr>
              <p:cNvPr id="15383" name="Line 103"/>
              <p:cNvSpPr>
                <a:spLocks noChangeShapeType="1"/>
              </p:cNvSpPr>
              <p:nvPr/>
            </p:nvSpPr>
            <p:spPr bwMode="auto">
              <a:xfrm>
                <a:off x="4150" y="1049"/>
                <a:ext cx="136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84" name="Line 104"/>
              <p:cNvSpPr>
                <a:spLocks noChangeShapeType="1"/>
              </p:cNvSpPr>
              <p:nvPr/>
            </p:nvSpPr>
            <p:spPr bwMode="auto">
              <a:xfrm>
                <a:off x="4286" y="1047"/>
                <a:ext cx="0" cy="182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85" name="Rectangle 105"/>
              <p:cNvSpPr>
                <a:spLocks noChangeArrowheads="1"/>
              </p:cNvSpPr>
              <p:nvPr/>
            </p:nvSpPr>
            <p:spPr bwMode="auto">
              <a:xfrm>
                <a:off x="4264" y="1228"/>
                <a:ext cx="45" cy="137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800">
                  <a:solidFill>
                    <a:srgbClr val="A5002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5386" name="Line 106"/>
              <p:cNvSpPr>
                <a:spLocks noChangeShapeType="1"/>
              </p:cNvSpPr>
              <p:nvPr/>
            </p:nvSpPr>
            <p:spPr bwMode="auto">
              <a:xfrm>
                <a:off x="4286" y="1367"/>
                <a:ext cx="0" cy="136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87" name="Line 107"/>
              <p:cNvSpPr>
                <a:spLocks noChangeShapeType="1"/>
              </p:cNvSpPr>
              <p:nvPr/>
            </p:nvSpPr>
            <p:spPr bwMode="auto">
              <a:xfrm>
                <a:off x="4241" y="1503"/>
                <a:ext cx="91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53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53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53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53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53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5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5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5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38" grpId="0" autoUpdateAnimBg="0"/>
      <p:bldP spid="55344" grpId="0" autoUpdateAnimBg="0"/>
      <p:bldP spid="55355" grpId="0" autoUpdateAnimBg="0"/>
      <p:bldP spid="55360" grpId="0" autoUpdateAnimBg="0"/>
      <p:bldP spid="5537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9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0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50" name="Rectangle 50"/>
          <p:cNvSpPr>
            <a:spLocks noChangeArrowheads="1"/>
          </p:cNvSpPr>
          <p:nvPr/>
        </p:nvSpPr>
        <p:spPr bwMode="auto">
          <a:xfrm>
            <a:off x="0" y="0"/>
            <a:ext cx="457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buFontTx/>
              <a:buNone/>
            </a:pPr>
            <a:r>
              <a:rPr kumimoji="0" lang="en-US" altLang="zh-CN" sz="2400">
                <a:solidFill>
                  <a:srgbClr val="000000"/>
                </a:solidFill>
                <a:ea typeface="楷体_GB2312" pitchFamily="49" charset="-122"/>
              </a:rPr>
              <a:t>&lt;C&gt;</a:t>
            </a: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单端输入</a:t>
            </a:r>
            <a:r>
              <a:rPr lang="en-US" altLang="zh-CN" sz="2800" i="1">
                <a:solidFill>
                  <a:srgbClr val="0000FF"/>
                </a:solidFill>
                <a:ea typeface="楷体_GB2312" pitchFamily="49" charset="-122"/>
              </a:rPr>
              <a:t>v</a:t>
            </a:r>
            <a:r>
              <a:rPr lang="en-US" altLang="zh-CN" sz="2400" baseline="-20000">
                <a:solidFill>
                  <a:srgbClr val="0000FF"/>
                </a:solidFill>
                <a:ea typeface="楷体_GB2312" pitchFamily="49" charset="-122"/>
              </a:rPr>
              <a:t>i1 </a:t>
            </a: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= </a:t>
            </a:r>
            <a:r>
              <a:rPr lang="en-US" altLang="zh-CN" sz="2800" i="1">
                <a:solidFill>
                  <a:srgbClr val="0000FF"/>
                </a:solidFill>
                <a:ea typeface="楷体_GB2312" pitchFamily="49" charset="-122"/>
              </a:rPr>
              <a:t>v</a:t>
            </a:r>
            <a:r>
              <a:rPr lang="en-US" altLang="zh-CN" sz="2400" baseline="-20000">
                <a:solidFill>
                  <a:srgbClr val="0000FF"/>
                </a:solidFill>
                <a:ea typeface="楷体_GB2312" pitchFamily="49" charset="-122"/>
              </a:rPr>
              <a:t>id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， </a:t>
            </a:r>
            <a:r>
              <a:rPr lang="en-US" altLang="zh-CN" sz="2800" i="1">
                <a:solidFill>
                  <a:srgbClr val="0000FF"/>
                </a:solidFill>
                <a:ea typeface="楷体_GB2312" pitchFamily="49" charset="-122"/>
              </a:rPr>
              <a:t>v</a:t>
            </a:r>
            <a:r>
              <a:rPr lang="en-US" altLang="zh-CN" sz="2400" baseline="-20000">
                <a:solidFill>
                  <a:srgbClr val="0000FF"/>
                </a:solidFill>
                <a:ea typeface="楷体_GB2312" pitchFamily="49" charset="-122"/>
              </a:rPr>
              <a:t>i2 </a:t>
            </a: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=0</a:t>
            </a:r>
          </a:p>
        </p:txBody>
      </p:sp>
      <p:sp>
        <p:nvSpPr>
          <p:cNvPr id="25652" name="Text Box 52"/>
          <p:cNvSpPr txBox="1">
            <a:spLocks noChangeArrowheads="1"/>
          </p:cNvSpPr>
          <p:nvPr/>
        </p:nvSpPr>
        <p:spPr bwMode="auto">
          <a:xfrm>
            <a:off x="250825" y="2492375"/>
            <a:ext cx="3810000" cy="104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等效于</a:t>
            </a:r>
            <a:r>
              <a:rPr lang="en-US" altLang="zh-CN" sz="2800" i="1" dirty="0">
                <a:solidFill>
                  <a:srgbClr val="0000FF"/>
                </a:solidFill>
                <a:ea typeface="楷体_GB2312" pitchFamily="49" charset="-122"/>
              </a:rPr>
              <a:t>v</a:t>
            </a:r>
            <a:r>
              <a:rPr lang="en-US" altLang="zh-CN" sz="2400" baseline="-20000" dirty="0">
                <a:solidFill>
                  <a:srgbClr val="0000FF"/>
                </a:solidFill>
                <a:ea typeface="楷体_GB2312" pitchFamily="49" charset="-122"/>
              </a:rPr>
              <a:t>i1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=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－ </a:t>
            </a:r>
            <a:r>
              <a:rPr lang="en-US" altLang="zh-CN" sz="2800" i="1" dirty="0">
                <a:solidFill>
                  <a:srgbClr val="0000FF"/>
                </a:solidFill>
                <a:ea typeface="楷体_GB2312" pitchFamily="49" charset="-122"/>
              </a:rPr>
              <a:t>v</a:t>
            </a:r>
            <a:r>
              <a:rPr lang="en-US" altLang="zh-CN" sz="2400" baseline="-20000" dirty="0">
                <a:solidFill>
                  <a:srgbClr val="0000FF"/>
                </a:solidFill>
                <a:ea typeface="楷体_GB2312" pitchFamily="49" charset="-122"/>
              </a:rPr>
              <a:t>i2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= </a:t>
            </a:r>
            <a:r>
              <a:rPr lang="en-US" altLang="zh-CN" sz="2800" i="1" dirty="0">
                <a:solidFill>
                  <a:srgbClr val="0000FF"/>
                </a:solidFill>
                <a:ea typeface="楷体_GB2312" pitchFamily="49" charset="-122"/>
              </a:rPr>
              <a:t>v</a:t>
            </a:r>
            <a:r>
              <a:rPr lang="en-US" altLang="zh-CN" sz="2400" baseline="-20000" dirty="0">
                <a:solidFill>
                  <a:srgbClr val="0000FF"/>
                </a:solidFill>
                <a:ea typeface="楷体_GB2312" pitchFamily="49" charset="-122"/>
              </a:rPr>
              <a:t>id</a:t>
            </a:r>
            <a:r>
              <a:rPr lang="en-US" altLang="zh-CN" sz="2400" baseline="-200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/2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时的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双端输入。</a:t>
            </a:r>
          </a:p>
        </p:txBody>
      </p:sp>
      <p:sp>
        <p:nvSpPr>
          <p:cNvPr id="25654" name="Text Box 54"/>
          <p:cNvSpPr txBox="1">
            <a:spLocks noChangeArrowheads="1"/>
          </p:cNvSpPr>
          <p:nvPr/>
        </p:nvSpPr>
        <p:spPr bwMode="auto">
          <a:xfrm>
            <a:off x="323850" y="4724400"/>
            <a:ext cx="39624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楷体_GB2312" pitchFamily="49" charset="-122"/>
              </a:rPr>
              <a:t>单端、双端输出“差模增益”指标计算与双端输入相同。</a:t>
            </a:r>
          </a:p>
        </p:txBody>
      </p:sp>
      <p:sp>
        <p:nvSpPr>
          <p:cNvPr id="25657" name="Rectangle 57"/>
          <p:cNvSpPr>
            <a:spLocks noChangeArrowheads="1"/>
          </p:cNvSpPr>
          <p:nvPr/>
        </p:nvSpPr>
        <p:spPr bwMode="auto">
          <a:xfrm>
            <a:off x="323850" y="1196975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i="1" dirty="0">
                <a:solidFill>
                  <a:srgbClr val="0000FF"/>
                </a:solidFill>
                <a:ea typeface="楷体_GB2312" pitchFamily="49" charset="-122"/>
              </a:rPr>
              <a:t>v</a:t>
            </a:r>
            <a:r>
              <a:rPr lang="en-US" altLang="zh-CN" sz="2400" baseline="-20000" dirty="0">
                <a:solidFill>
                  <a:srgbClr val="0000FF"/>
                </a:solidFill>
                <a:ea typeface="楷体_GB2312" pitchFamily="49" charset="-122"/>
              </a:rPr>
              <a:t>id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均分在两管的发射结上，</a:t>
            </a:r>
          </a:p>
        </p:txBody>
      </p:sp>
      <p:sp>
        <p:nvSpPr>
          <p:cNvPr id="25658" name="Rectangle 58"/>
          <p:cNvSpPr>
            <a:spLocks noChangeArrowheads="1"/>
          </p:cNvSpPr>
          <p:nvPr/>
        </p:nvSpPr>
        <p:spPr bwMode="auto">
          <a:xfrm>
            <a:off x="7086600" y="6389688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黑体" pitchFamily="49" charset="-122"/>
              </a:rPr>
              <a:t>*</a:t>
            </a:r>
          </a:p>
        </p:txBody>
      </p:sp>
      <p:pic>
        <p:nvPicPr>
          <p:cNvPr id="16393" name="Picture 127" descr="未标题-2 拷贝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1412875"/>
            <a:ext cx="4824413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 dir="r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56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50" grpId="0" autoUpdateAnimBg="0"/>
      <p:bldP spid="25652" grpId="0" autoUpdateAnimBg="0"/>
      <p:bldP spid="25654" grpId="0" autoUpdateAnimBg="0"/>
      <p:bldP spid="25657" grpId="0" build="p" autoUpdateAnimBg="0"/>
      <p:bldP spid="2565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7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8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51" name="Rectangle 23"/>
          <p:cNvSpPr>
            <a:spLocks noChangeArrowheads="1"/>
          </p:cNvSpPr>
          <p:nvPr/>
        </p:nvSpPr>
        <p:spPr bwMode="auto">
          <a:xfrm>
            <a:off x="468313" y="1412875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① 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双端输出：</a:t>
            </a:r>
          </a:p>
        </p:txBody>
      </p:sp>
      <p:graphicFrame>
        <p:nvGraphicFramePr>
          <p:cNvPr id="48157" name="Object 29"/>
          <p:cNvGraphicFramePr>
            <a:graphicFrameLocks noChangeAspect="1"/>
          </p:cNvGraphicFramePr>
          <p:nvPr/>
        </p:nvGraphicFramePr>
        <p:xfrm>
          <a:off x="1541463" y="2060575"/>
          <a:ext cx="1163637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1" name="公式" r:id="rId7" imgW="558558" imgH="431613" progId="Equation.3">
                  <p:embed/>
                </p:oleObj>
              </mc:Choice>
              <mc:Fallback>
                <p:oleObj name="公式" r:id="rId7" imgW="558558" imgH="431613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463" y="2060575"/>
                        <a:ext cx="1163637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8" name="Text Box 30"/>
          <p:cNvSpPr txBox="1">
            <a:spLocks noChangeArrowheads="1"/>
          </p:cNvSpPr>
          <p:nvPr/>
        </p:nvSpPr>
        <p:spPr bwMode="auto">
          <a:xfrm>
            <a:off x="0" y="2133600"/>
            <a:ext cx="1752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共模增益</a:t>
            </a:r>
          </a:p>
        </p:txBody>
      </p:sp>
      <p:sp>
        <p:nvSpPr>
          <p:cNvPr id="48159" name="Rectangle 31"/>
          <p:cNvSpPr>
            <a:spLocks noChangeArrowheads="1"/>
          </p:cNvSpPr>
          <p:nvPr/>
        </p:nvSpPr>
        <p:spPr bwMode="auto">
          <a:xfrm>
            <a:off x="323850" y="3789363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② 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单端输出：</a:t>
            </a:r>
          </a:p>
        </p:txBody>
      </p:sp>
      <p:sp>
        <p:nvSpPr>
          <p:cNvPr id="17416" name="Rectangle 5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76250"/>
            <a:ext cx="4284663" cy="533400"/>
          </a:xfrm>
        </p:spPr>
        <p:txBody>
          <a:bodyPr/>
          <a:lstStyle/>
          <a:p>
            <a:pPr algn="l" eaLnBrk="1" hangingPunct="1"/>
            <a:r>
              <a:rPr lang="zh-CN" altLang="en-US" sz="2400" b="1" dirty="0" smtClean="0">
                <a:solidFill>
                  <a:srgbClr val="0000FF"/>
                </a:solidFill>
                <a:ea typeface="楷体_GB2312" pitchFamily="49" charset="-122"/>
              </a:rPr>
              <a:t>（</a:t>
            </a:r>
            <a:r>
              <a:rPr lang="en-US" altLang="zh-CN" sz="2400" b="1" dirty="0" smtClean="0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lang="zh-CN" altLang="en-US" sz="2400" b="1" dirty="0" smtClean="0">
                <a:solidFill>
                  <a:srgbClr val="0000FF"/>
                </a:solidFill>
                <a:ea typeface="楷体_GB2312" pitchFamily="49" charset="-122"/>
              </a:rPr>
              <a:t>）共模电压增益 </a:t>
            </a:r>
            <a:r>
              <a:rPr lang="en-US" altLang="zh-CN" sz="2400" b="1" i="1" dirty="0" err="1" smtClean="0">
                <a:solidFill>
                  <a:srgbClr val="0000FF"/>
                </a:solidFill>
                <a:ea typeface="楷体_GB2312" pitchFamily="49" charset="-122"/>
              </a:rPr>
              <a:t>A</a:t>
            </a:r>
            <a:r>
              <a:rPr lang="en-US" altLang="zh-CN" sz="2400" b="1" i="1" baseline="-25000" dirty="0" err="1" smtClean="0">
                <a:solidFill>
                  <a:srgbClr val="0000FF"/>
                </a:solidFill>
                <a:ea typeface="楷体_GB2312" pitchFamily="49" charset="-122"/>
              </a:rPr>
              <a:t>vc</a:t>
            </a:r>
            <a:r>
              <a:rPr lang="en-US" altLang="zh-CN" sz="2400" b="1" i="1" dirty="0" smtClean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ea typeface="楷体_GB2312" pitchFamily="49" charset="-122"/>
              </a:rPr>
              <a:t>  </a:t>
            </a:r>
            <a:br>
              <a:rPr lang="en-US" altLang="zh-CN" sz="2400" b="1" dirty="0" smtClean="0">
                <a:solidFill>
                  <a:srgbClr val="0000FF"/>
                </a:solidFill>
                <a:ea typeface="楷体_GB2312" pitchFamily="49" charset="-122"/>
              </a:rPr>
            </a:br>
            <a:r>
              <a:rPr lang="en-US" altLang="zh-CN" sz="2400" b="1" dirty="0" smtClean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 sz="2400" b="1" dirty="0" smtClean="0">
                <a:solidFill>
                  <a:srgbClr val="0000FF"/>
                </a:solidFill>
                <a:ea typeface="楷体_GB2312" pitchFamily="49" charset="-122"/>
              </a:rPr>
              <a:t>　　　输入 </a:t>
            </a:r>
            <a:r>
              <a:rPr lang="en-US" altLang="zh-CN" sz="2800" b="1" i="1" dirty="0" smtClean="0">
                <a:solidFill>
                  <a:srgbClr val="0000FF"/>
                </a:solidFill>
                <a:ea typeface="楷体_GB2312" pitchFamily="49" charset="-122"/>
              </a:rPr>
              <a:t>v</a:t>
            </a:r>
            <a:r>
              <a:rPr lang="en-US" altLang="zh-CN" sz="2400" b="1" baseline="-20000" dirty="0" smtClean="0">
                <a:solidFill>
                  <a:srgbClr val="0000FF"/>
                </a:solidFill>
                <a:ea typeface="楷体_GB2312" pitchFamily="49" charset="-122"/>
              </a:rPr>
              <a:t>i1 </a:t>
            </a:r>
            <a:r>
              <a:rPr lang="en-US" altLang="zh-CN" sz="2400" b="1" dirty="0" smtClean="0">
                <a:solidFill>
                  <a:srgbClr val="0000FF"/>
                </a:solidFill>
                <a:ea typeface="楷体_GB2312" pitchFamily="49" charset="-122"/>
              </a:rPr>
              <a:t>= </a:t>
            </a:r>
            <a:r>
              <a:rPr lang="en-US" altLang="zh-CN" sz="2800" b="1" i="1" dirty="0" smtClean="0">
                <a:solidFill>
                  <a:srgbClr val="0000FF"/>
                </a:solidFill>
                <a:ea typeface="楷体_GB2312" pitchFamily="49" charset="-122"/>
              </a:rPr>
              <a:t>v</a:t>
            </a:r>
            <a:r>
              <a:rPr lang="en-US" altLang="zh-CN" sz="2400" b="1" baseline="-20000" dirty="0" smtClean="0">
                <a:solidFill>
                  <a:srgbClr val="0000FF"/>
                </a:solidFill>
                <a:ea typeface="楷体_GB2312" pitchFamily="49" charset="-122"/>
              </a:rPr>
              <a:t>i2 </a:t>
            </a:r>
            <a:r>
              <a:rPr lang="en-US" altLang="zh-CN" sz="2400" b="1" dirty="0" smtClean="0">
                <a:solidFill>
                  <a:srgbClr val="0000FF"/>
                </a:solidFill>
                <a:ea typeface="楷体_GB2312" pitchFamily="49" charset="-122"/>
              </a:rPr>
              <a:t>= </a:t>
            </a:r>
            <a:r>
              <a:rPr lang="en-US" altLang="zh-CN" sz="2800" b="1" i="1" dirty="0" err="1" smtClean="0">
                <a:solidFill>
                  <a:srgbClr val="0000FF"/>
                </a:solidFill>
                <a:ea typeface="楷体_GB2312" pitchFamily="49" charset="-122"/>
              </a:rPr>
              <a:t>v</a:t>
            </a:r>
            <a:r>
              <a:rPr lang="en-US" altLang="zh-CN" sz="2400" b="1" baseline="-20000" dirty="0" err="1" smtClean="0">
                <a:solidFill>
                  <a:srgbClr val="0000FF"/>
                </a:solidFill>
                <a:ea typeface="楷体_GB2312" pitchFamily="49" charset="-122"/>
              </a:rPr>
              <a:t>ic</a:t>
            </a:r>
            <a:r>
              <a:rPr lang="zh-CN" altLang="en-US" sz="2400" b="1" dirty="0" smtClean="0">
                <a:solidFill>
                  <a:srgbClr val="0000FF"/>
                </a:solidFill>
                <a:ea typeface="楷体_GB2312" pitchFamily="49" charset="-122"/>
              </a:rPr>
              <a:t>，</a:t>
            </a:r>
          </a:p>
        </p:txBody>
      </p:sp>
      <p:sp>
        <p:nvSpPr>
          <p:cNvPr id="48180" name="Rectangle 52"/>
          <p:cNvSpPr>
            <a:spLocks noChangeArrowheads="1"/>
          </p:cNvSpPr>
          <p:nvPr/>
        </p:nvSpPr>
        <p:spPr bwMode="auto">
          <a:xfrm>
            <a:off x="7086600" y="6389688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黑体" pitchFamily="49" charset="-122"/>
              </a:rPr>
              <a:t>*</a:t>
            </a:r>
          </a:p>
        </p:txBody>
      </p:sp>
      <p:pic>
        <p:nvPicPr>
          <p:cNvPr id="48195" name="Picture 6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0"/>
            <a:ext cx="4011613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196" name="Object 68"/>
          <p:cNvGraphicFramePr>
            <a:graphicFrameLocks noChangeAspect="1"/>
          </p:cNvGraphicFramePr>
          <p:nvPr/>
        </p:nvGraphicFramePr>
        <p:xfrm>
          <a:off x="2843213" y="2276475"/>
          <a:ext cx="50323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2" name="公式" r:id="rId10" imgW="241091" imgH="177646" progId="Equation.3">
                  <p:embed/>
                </p:oleObj>
              </mc:Choice>
              <mc:Fallback>
                <p:oleObj name="公式" r:id="rId10" imgW="241091" imgH="177646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276475"/>
                        <a:ext cx="503237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194" name="Picture 66" descr="未标题-2 拷贝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2924175"/>
            <a:ext cx="4140200" cy="348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1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81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81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81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81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8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8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51" grpId="0" autoUpdateAnimBg="0"/>
      <p:bldP spid="48158" grpId="0" autoUpdateAnimBg="0"/>
      <p:bldP spid="48159" grpId="0" autoUpdateAnimBg="0"/>
      <p:bldP spid="4818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25" name="Object 13"/>
          <p:cNvGraphicFramePr>
            <a:graphicFrameLocks noChangeAspect="1"/>
          </p:cNvGraphicFramePr>
          <p:nvPr/>
        </p:nvGraphicFramePr>
        <p:xfrm>
          <a:off x="58738" y="-28575"/>
          <a:ext cx="1427162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0" name="公式" r:id="rId4" imgW="609336" imgH="431613" progId="Equation.3">
                  <p:embed/>
                </p:oleObj>
              </mc:Choice>
              <mc:Fallback>
                <p:oleObj name="公式" r:id="rId4" imgW="609336" imgH="43161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8" y="-28575"/>
                        <a:ext cx="1427162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323850" y="4797425"/>
            <a:ext cx="38100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∴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差放单端输出时，抑制零漂能力也很强</a:t>
            </a:r>
          </a:p>
        </p:txBody>
      </p:sp>
      <p:graphicFrame>
        <p:nvGraphicFramePr>
          <p:cNvPr id="64528" name="Object 16"/>
          <p:cNvGraphicFramePr>
            <a:graphicFrameLocks noChangeAspect="1"/>
          </p:cNvGraphicFramePr>
          <p:nvPr/>
        </p:nvGraphicFramePr>
        <p:xfrm>
          <a:off x="1455738" y="-28575"/>
          <a:ext cx="273685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1" name="公式" r:id="rId6" imgW="1167893" imgH="431613" progId="Equation.3">
                  <p:embed/>
                </p:oleObj>
              </mc:Choice>
              <mc:Fallback>
                <p:oleObj name="公式" r:id="rId6" imgW="1167893" imgH="431613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-28575"/>
                        <a:ext cx="2736850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9" name="Object 17"/>
          <p:cNvGraphicFramePr>
            <a:graphicFrameLocks noChangeAspect="1"/>
          </p:cNvGraphicFramePr>
          <p:nvPr/>
        </p:nvGraphicFramePr>
        <p:xfrm>
          <a:off x="1547813" y="1052513"/>
          <a:ext cx="12192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2" name="Microsoft 公式 3.0" r:id="rId8" imgW="457002" imgH="406224" progId="Equation.3">
                  <p:embed/>
                </p:oleObj>
              </mc:Choice>
              <mc:Fallback>
                <p:oleObj name="Microsoft 公式 3.0" r:id="rId8" imgW="457002" imgH="406224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052513"/>
                        <a:ext cx="12192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609" name="Text Box 97"/>
          <p:cNvSpPr txBox="1">
            <a:spLocks noChangeArrowheads="1"/>
          </p:cNvSpPr>
          <p:nvPr/>
        </p:nvSpPr>
        <p:spPr bwMode="auto">
          <a:xfrm>
            <a:off x="250825" y="3213100"/>
            <a:ext cx="4067175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r</a:t>
            </a:r>
            <a:r>
              <a:rPr lang="en-US" altLang="zh-CN" sz="2400" baseline="-25000">
                <a:solidFill>
                  <a:srgbClr val="FF0000"/>
                </a:solidFill>
                <a:ea typeface="楷体_GB2312" pitchFamily="49" charset="-122"/>
              </a:rPr>
              <a:t>o </a:t>
            </a:r>
            <a:r>
              <a:rPr lang="zh-CN" altLang="en-US" sz="2400">
                <a:ea typeface="楷体_GB2312" pitchFamily="49" charset="-122"/>
              </a:rPr>
              <a:t>（恒流源交流电阻）很大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      </a:t>
            </a:r>
            <a:r>
              <a:rPr lang="zh-CN" altLang="en-US" sz="2400">
                <a:ea typeface="楷体_GB2312" pitchFamily="49" charset="-122"/>
              </a:rPr>
              <a:t>∴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sz="2400" i="1">
                <a:solidFill>
                  <a:srgbClr val="FF0000"/>
                </a:solidFill>
                <a:ea typeface="楷体_GB2312" pitchFamily="49" charset="-122"/>
              </a:rPr>
              <a:t>A</a:t>
            </a:r>
            <a:r>
              <a:rPr lang="en-US" altLang="zh-CN" sz="2400" i="1" baseline="-25000">
                <a:solidFill>
                  <a:srgbClr val="FF0000"/>
                </a:solidFill>
                <a:ea typeface="楷体_GB2312" pitchFamily="49" charset="-122"/>
              </a:rPr>
              <a:t>vc1</a:t>
            </a:r>
            <a:r>
              <a:rPr lang="zh-CN" altLang="en-US" sz="2400" i="1">
                <a:solidFill>
                  <a:srgbClr val="FF0000"/>
                </a:solidFill>
                <a:ea typeface="楷体_GB2312" pitchFamily="49" charset="-122"/>
              </a:rPr>
              <a:t>、</a:t>
            </a:r>
            <a:r>
              <a:rPr lang="zh-CN" altLang="en-US" sz="2400" i="1" baseline="-2500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sz="2400" i="1">
                <a:solidFill>
                  <a:srgbClr val="FF0000"/>
                </a:solidFill>
                <a:ea typeface="楷体_GB2312" pitchFamily="49" charset="-122"/>
              </a:rPr>
              <a:t>A</a:t>
            </a:r>
            <a:r>
              <a:rPr lang="en-US" altLang="zh-CN" sz="2400" i="1" baseline="-25000">
                <a:solidFill>
                  <a:srgbClr val="FF0000"/>
                </a:solidFill>
                <a:ea typeface="楷体_GB2312" pitchFamily="49" charset="-122"/>
              </a:rPr>
              <a:t>vc2  </a:t>
            </a:r>
            <a:r>
              <a:rPr lang="zh-CN" altLang="en-US" sz="2400">
                <a:ea typeface="楷体_GB2312" pitchFamily="49" charset="-122"/>
              </a:rPr>
              <a:t>很小</a:t>
            </a:r>
          </a:p>
        </p:txBody>
      </p:sp>
      <p:pic>
        <p:nvPicPr>
          <p:cNvPr id="18439" name="Picture 98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99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612" name="Rectangle 100"/>
          <p:cNvSpPr>
            <a:spLocks noChangeArrowheads="1"/>
          </p:cNvSpPr>
          <p:nvPr/>
        </p:nvSpPr>
        <p:spPr bwMode="auto">
          <a:xfrm>
            <a:off x="7086600" y="6389688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黑体" pitchFamily="49" charset="-122"/>
              </a:rPr>
              <a:t>*</a:t>
            </a:r>
          </a:p>
        </p:txBody>
      </p:sp>
      <p:pic>
        <p:nvPicPr>
          <p:cNvPr id="18442" name="Picture 103" descr="未标题-2 拷贝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2852738"/>
            <a:ext cx="4140200" cy="348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4618" name="Object 106"/>
          <p:cNvGraphicFramePr>
            <a:graphicFrameLocks noChangeAspect="1"/>
          </p:cNvGraphicFramePr>
          <p:nvPr/>
        </p:nvGraphicFramePr>
        <p:xfrm>
          <a:off x="73025" y="1989138"/>
          <a:ext cx="151765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3" name="公式" r:id="rId13" imgW="647700" imgH="431800" progId="Equation.3">
                  <p:embed/>
                </p:oleObj>
              </mc:Choice>
              <mc:Fallback>
                <p:oleObj name="公式" r:id="rId13" imgW="647700" imgH="431800" progId="Equation.3">
                  <p:embed/>
                  <p:pic>
                    <p:nvPicPr>
                      <p:cNvPr id="0" name="Objec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" y="1989138"/>
                        <a:ext cx="1517650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19" name="Object 107"/>
          <p:cNvGraphicFramePr>
            <a:graphicFrameLocks noChangeAspect="1"/>
          </p:cNvGraphicFramePr>
          <p:nvPr/>
        </p:nvGraphicFramePr>
        <p:xfrm>
          <a:off x="1893888" y="2205038"/>
          <a:ext cx="8921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4" name="公式" r:id="rId15" imgW="381000" imgH="228600" progId="Equation.3">
                  <p:embed/>
                </p:oleObj>
              </mc:Choice>
              <mc:Fallback>
                <p:oleObj name="公式" r:id="rId15" imgW="381000" imgH="228600" progId="Equation.3">
                  <p:embed/>
                  <p:pic>
                    <p:nvPicPr>
                      <p:cNvPr id="0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888" y="2205038"/>
                        <a:ext cx="89217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45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45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46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46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45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4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4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6" grpId="0" autoUpdateAnimBg="0"/>
      <p:bldP spid="64609" grpId="0" autoUpdateAnimBg="0"/>
      <p:bldP spid="6461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1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42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Line 56"/>
          <p:cNvSpPr>
            <a:spLocks noChangeShapeType="1"/>
          </p:cNvSpPr>
          <p:nvPr/>
        </p:nvSpPr>
        <p:spPr bwMode="auto">
          <a:xfrm>
            <a:off x="685800" y="4495800"/>
            <a:ext cx="0" cy="9906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732" name="Object 84"/>
          <p:cNvGraphicFramePr>
            <a:graphicFrameLocks noChangeAspect="1"/>
          </p:cNvGraphicFramePr>
          <p:nvPr/>
        </p:nvGraphicFramePr>
        <p:xfrm>
          <a:off x="2700338" y="404813"/>
          <a:ext cx="1843087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9" name="公式" r:id="rId7" imgW="787058" imgH="482391" progId="Equation.3">
                  <p:embed/>
                </p:oleObj>
              </mc:Choice>
              <mc:Fallback>
                <p:oleObj name="公式" r:id="rId7" imgW="787058" imgH="482391" progId="Equation.3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04813"/>
                        <a:ext cx="1843087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34" name="Rectangle 86"/>
          <p:cNvSpPr>
            <a:spLocks noChangeArrowheads="1"/>
          </p:cNvSpPr>
          <p:nvPr/>
        </p:nvSpPr>
        <p:spPr bwMode="auto">
          <a:xfrm>
            <a:off x="533400" y="17526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双端输出，理想情况</a:t>
            </a:r>
            <a:endParaRPr lang="zh-CN" altLang="en-US" sz="2400" i="1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27736" name="Object 88"/>
          <p:cNvGraphicFramePr>
            <a:graphicFrameLocks noChangeAspect="1"/>
          </p:cNvGraphicFramePr>
          <p:nvPr/>
        </p:nvGraphicFramePr>
        <p:xfrm>
          <a:off x="4648200" y="1846263"/>
          <a:ext cx="412750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0" name="Microsoft 公式 3.0" r:id="rId9" imgW="177415" imgH="126725" progId="Equation.3">
                  <p:embed/>
                </p:oleObj>
              </mc:Choice>
              <mc:Fallback>
                <p:oleObj name="Microsoft 公式 3.0" r:id="rId9" imgW="177415" imgH="126725" progId="Equation.3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846263"/>
                        <a:ext cx="412750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37" name="Rectangle 89"/>
          <p:cNvSpPr>
            <a:spLocks noChangeArrowheads="1"/>
          </p:cNvSpPr>
          <p:nvPr/>
        </p:nvSpPr>
        <p:spPr bwMode="auto">
          <a:xfrm>
            <a:off x="533400" y="25146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单端输出</a:t>
            </a:r>
            <a:endParaRPr lang="zh-CN" altLang="en-US" sz="2400" i="1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27738" name="Object 90"/>
          <p:cNvGraphicFramePr>
            <a:graphicFrameLocks noChangeAspect="1"/>
          </p:cNvGraphicFramePr>
          <p:nvPr/>
        </p:nvGraphicFramePr>
        <p:xfrm>
          <a:off x="990600" y="4648200"/>
          <a:ext cx="10985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1" name="Microsoft 公式 3.0" r:id="rId11" imgW="469696" imgH="203112" progId="Equation.3">
                  <p:embed/>
                </p:oleObj>
              </mc:Choice>
              <mc:Fallback>
                <p:oleObj name="Microsoft 公式 3.0" r:id="rId11" imgW="469696" imgH="203112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648200"/>
                        <a:ext cx="10985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40" name="Object 92"/>
          <p:cNvGraphicFramePr>
            <a:graphicFrameLocks noChangeAspect="1"/>
          </p:cNvGraphicFramePr>
          <p:nvPr/>
        </p:nvGraphicFramePr>
        <p:xfrm>
          <a:off x="2238375" y="4391025"/>
          <a:ext cx="83502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2" name="公式" r:id="rId13" imgW="355446" imgH="482391" progId="Equation.3">
                  <p:embed/>
                </p:oleObj>
              </mc:Choice>
              <mc:Fallback>
                <p:oleObj name="公式" r:id="rId13" imgW="355446" imgH="482391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5" y="4391025"/>
                        <a:ext cx="835025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41" name="Object 93"/>
          <p:cNvGraphicFramePr>
            <a:graphicFrameLocks noChangeAspect="1"/>
          </p:cNvGraphicFramePr>
          <p:nvPr/>
        </p:nvGraphicFramePr>
        <p:xfrm>
          <a:off x="3124200" y="4419600"/>
          <a:ext cx="11017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3" name="Microsoft 公式 3.0" r:id="rId15" imgW="469696" imgH="406224" progId="Equation.3">
                  <p:embed/>
                </p:oleObj>
              </mc:Choice>
              <mc:Fallback>
                <p:oleObj name="Microsoft 公式 3.0" r:id="rId15" imgW="469696" imgH="406224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419600"/>
                        <a:ext cx="1101725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7" name="Object 109"/>
          <p:cNvGraphicFramePr>
            <a:graphicFrameLocks noChangeAspect="1"/>
          </p:cNvGraphicFramePr>
          <p:nvPr/>
        </p:nvGraphicFramePr>
        <p:xfrm>
          <a:off x="3657600" y="1752600"/>
          <a:ext cx="11430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4" name="Microsoft 公式 3.0" r:id="rId17" imgW="507780" imgH="215806" progId="Equation.3">
                  <p:embed/>
                </p:oleObj>
              </mc:Choice>
              <mc:Fallback>
                <p:oleObj name="Microsoft 公式 3.0" r:id="rId17" imgW="507780" imgH="215806" progId="Equation.3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752600"/>
                        <a:ext cx="11430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9" name="Rectangle 11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2743200" cy="533400"/>
          </a:xfrm>
        </p:spPr>
        <p:txBody>
          <a:bodyPr/>
          <a:lstStyle/>
          <a:p>
            <a:pPr algn="l" eaLnBrk="1" hangingPunct="1"/>
            <a:r>
              <a:rPr lang="zh-CN" altLang="en-US" sz="2400" b="1" smtClean="0">
                <a:solidFill>
                  <a:srgbClr val="0000FF"/>
                </a:solidFill>
                <a:ea typeface="楷体_GB2312" pitchFamily="49" charset="-122"/>
              </a:rPr>
              <a:t>（</a:t>
            </a:r>
            <a:r>
              <a:rPr lang="en-US" altLang="zh-CN" sz="2400" b="1" smtClean="0">
                <a:solidFill>
                  <a:srgbClr val="0000FF"/>
                </a:solidFill>
                <a:ea typeface="楷体_GB2312" pitchFamily="49" charset="-122"/>
              </a:rPr>
              <a:t>3</a:t>
            </a:r>
            <a:r>
              <a:rPr lang="zh-CN" altLang="en-US" sz="2400" b="1" smtClean="0">
                <a:solidFill>
                  <a:srgbClr val="0000FF"/>
                </a:solidFill>
                <a:ea typeface="楷体_GB2312" pitchFamily="49" charset="-122"/>
              </a:rPr>
              <a:t>）共模抑制比</a:t>
            </a:r>
            <a:endParaRPr lang="zh-CN" altLang="en-US" sz="2400" smtClean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27768" name="AutoShape 120" descr="羊皮纸"/>
          <p:cNvSpPr>
            <a:spLocks noChangeArrowheads="1"/>
          </p:cNvSpPr>
          <p:nvPr/>
        </p:nvSpPr>
        <p:spPr bwMode="auto">
          <a:xfrm>
            <a:off x="4648200" y="4340225"/>
            <a:ext cx="3657600" cy="1066800"/>
          </a:xfrm>
          <a:prstGeom prst="roundRect">
            <a:avLst>
              <a:gd name="adj" fmla="val 16667"/>
            </a:avLst>
          </a:prstGeom>
          <a:blipFill dpi="0" rotWithShape="0">
            <a:blip r:embed="rId19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solidFill>
                <a:srgbClr val="A50021"/>
              </a:solidFill>
              <a:ea typeface="楷体_GB2312" pitchFamily="49" charset="-122"/>
            </a:endParaRPr>
          </a:p>
        </p:txBody>
      </p:sp>
      <p:sp>
        <p:nvSpPr>
          <p:cNvPr id="27769" name="Text Box 121"/>
          <p:cNvSpPr txBox="1">
            <a:spLocks noChangeArrowheads="1"/>
          </p:cNvSpPr>
          <p:nvPr/>
        </p:nvSpPr>
        <p:spPr bwMode="auto">
          <a:xfrm>
            <a:off x="4697413" y="4387850"/>
            <a:ext cx="3657600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——</a:t>
            </a:r>
            <a:r>
              <a:rPr lang="zh-CN" altLang="en-US" sz="2400">
                <a:ea typeface="楷体_GB2312" pitchFamily="49" charset="-122"/>
              </a:rPr>
              <a:t>单端输出抑制零漂能力也很强</a:t>
            </a:r>
          </a:p>
        </p:txBody>
      </p:sp>
      <p:sp>
        <p:nvSpPr>
          <p:cNvPr id="27772" name="Rectangle 124"/>
          <p:cNvSpPr>
            <a:spLocks noChangeArrowheads="1"/>
          </p:cNvSpPr>
          <p:nvPr/>
        </p:nvSpPr>
        <p:spPr bwMode="auto">
          <a:xfrm>
            <a:off x="7086600" y="6389688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黑体" pitchFamily="49" charset="-122"/>
              </a:rPr>
              <a:t>*</a:t>
            </a:r>
          </a:p>
        </p:txBody>
      </p:sp>
      <p:grpSp>
        <p:nvGrpSpPr>
          <p:cNvPr id="27781" name="Group 133"/>
          <p:cNvGrpSpPr>
            <a:grpSpLocks/>
          </p:cNvGrpSpPr>
          <p:nvPr/>
        </p:nvGrpSpPr>
        <p:grpSpPr bwMode="auto">
          <a:xfrm>
            <a:off x="1981200" y="2514600"/>
            <a:ext cx="1930400" cy="935038"/>
            <a:chOff x="1344" y="1920"/>
            <a:chExt cx="1216" cy="589"/>
          </a:xfrm>
        </p:grpSpPr>
        <p:graphicFrame>
          <p:nvGraphicFramePr>
            <p:cNvPr id="19477" name="Object 131"/>
            <p:cNvGraphicFramePr>
              <a:graphicFrameLocks noChangeAspect="1"/>
            </p:cNvGraphicFramePr>
            <p:nvPr/>
          </p:nvGraphicFramePr>
          <p:xfrm>
            <a:off x="1824" y="1920"/>
            <a:ext cx="736" cy="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05" name="公式" r:id="rId20" imgW="507780" imgH="406224" progId="Equation.3">
                    <p:embed/>
                  </p:oleObj>
                </mc:Choice>
                <mc:Fallback>
                  <p:oleObj name="公式" r:id="rId20" imgW="507780" imgH="406224" progId="Equation.3">
                    <p:embed/>
                    <p:pic>
                      <p:nvPicPr>
                        <p:cNvPr id="0" name="Object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920"/>
                          <a:ext cx="736" cy="5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8" name="Text Box 132"/>
            <p:cNvSpPr txBox="1">
              <a:spLocks noChangeArrowheads="1"/>
            </p:cNvSpPr>
            <p:nvPr/>
          </p:nvSpPr>
          <p:spPr bwMode="auto">
            <a:xfrm>
              <a:off x="1344" y="2016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ea typeface="楷体_GB2312" pitchFamily="49" charset="-122"/>
                </a:rPr>
                <a:t>A</a:t>
              </a:r>
              <a:r>
                <a:rPr lang="en-US" altLang="zh-CN" sz="2400" i="1" baseline="-25000">
                  <a:ea typeface="楷体_GB2312" pitchFamily="49" charset="-122"/>
                </a:rPr>
                <a:t>vd1</a:t>
              </a:r>
            </a:p>
          </p:txBody>
        </p:sp>
      </p:grpSp>
      <p:grpSp>
        <p:nvGrpSpPr>
          <p:cNvPr id="27784" name="Group 136"/>
          <p:cNvGrpSpPr>
            <a:grpSpLocks/>
          </p:cNvGrpSpPr>
          <p:nvPr/>
        </p:nvGrpSpPr>
        <p:grpSpPr bwMode="auto">
          <a:xfrm>
            <a:off x="1981200" y="3505200"/>
            <a:ext cx="1905000" cy="930275"/>
            <a:chOff x="1248" y="2208"/>
            <a:chExt cx="1200" cy="586"/>
          </a:xfrm>
        </p:grpSpPr>
        <p:graphicFrame>
          <p:nvGraphicFramePr>
            <p:cNvPr id="19475" name="Object 134"/>
            <p:cNvGraphicFramePr>
              <a:graphicFrameLocks noChangeAspect="1"/>
            </p:cNvGraphicFramePr>
            <p:nvPr/>
          </p:nvGraphicFramePr>
          <p:xfrm>
            <a:off x="1680" y="2208"/>
            <a:ext cx="768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06" name="公式" r:id="rId22" imgW="457002" imgH="406224" progId="Equation.3">
                    <p:embed/>
                  </p:oleObj>
                </mc:Choice>
                <mc:Fallback>
                  <p:oleObj name="公式" r:id="rId22" imgW="457002" imgH="406224" progId="Equation.3">
                    <p:embed/>
                    <p:pic>
                      <p:nvPicPr>
                        <p:cNvPr id="0" name="Object 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208"/>
                          <a:ext cx="768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6" name="Text Box 135"/>
            <p:cNvSpPr txBox="1">
              <a:spLocks noChangeArrowheads="1"/>
            </p:cNvSpPr>
            <p:nvPr/>
          </p:nvSpPr>
          <p:spPr bwMode="auto">
            <a:xfrm>
              <a:off x="1248" y="2304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tx2"/>
                  </a:solidFill>
                  <a:ea typeface="楷体_GB2312" pitchFamily="49" charset="-122"/>
                </a:rPr>
                <a:t>A</a:t>
              </a:r>
              <a:r>
                <a:rPr lang="en-US" altLang="zh-CN" sz="2400" i="1" baseline="-25000">
                  <a:solidFill>
                    <a:schemeClr val="tx2"/>
                  </a:solidFill>
                  <a:ea typeface="楷体_GB2312" pitchFamily="49" charset="-122"/>
                </a:rPr>
                <a:t>vc1</a:t>
              </a:r>
            </a:p>
          </p:txBody>
        </p:sp>
      </p:grpSp>
    </p:spTree>
  </p:cSld>
  <p:clrMapOvr>
    <a:masterClrMapping/>
  </p:clrMapOvr>
  <p:transition>
    <p:zoom dir="in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77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7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77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277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277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277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2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77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34" grpId="0" autoUpdateAnimBg="0"/>
      <p:bldP spid="27737" grpId="0" autoUpdateAnimBg="0"/>
      <p:bldP spid="27768" grpId="0" animBg="1"/>
      <p:bldP spid="27769" grpId="0" autoUpdateAnimBg="0"/>
      <p:bldP spid="2777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2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23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8703" name="Object 31"/>
          <p:cNvGraphicFramePr>
            <a:graphicFrameLocks noChangeAspect="1"/>
          </p:cNvGraphicFramePr>
          <p:nvPr/>
        </p:nvGraphicFramePr>
        <p:xfrm>
          <a:off x="242888" y="4010025"/>
          <a:ext cx="560387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4" name="公式" r:id="rId8" imgW="241300" imgH="228600" progId="Equation.3">
                  <p:embed/>
                </p:oleObj>
              </mc:Choice>
              <mc:Fallback>
                <p:oleObj name="公式" r:id="rId8" imgW="241300" imgH="2286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8" y="4010025"/>
                        <a:ext cx="560387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39"/>
          <p:cNvSpPr txBox="1">
            <a:spLocks noChangeArrowheads="1"/>
          </p:cNvSpPr>
          <p:nvPr/>
        </p:nvSpPr>
        <p:spPr bwMode="auto">
          <a:xfrm>
            <a:off x="1447800" y="0"/>
            <a:ext cx="3411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CC0000"/>
                </a:solidFill>
                <a:ea typeface="楷体_GB2312" pitchFamily="49" charset="-122"/>
              </a:rPr>
              <a:t>几种接法动态指标比较</a:t>
            </a:r>
          </a:p>
        </p:txBody>
      </p:sp>
      <p:graphicFrame>
        <p:nvGraphicFramePr>
          <p:cNvPr id="28712" name="Object 40"/>
          <p:cNvGraphicFramePr>
            <a:graphicFrameLocks noChangeAspect="1"/>
          </p:cNvGraphicFramePr>
          <p:nvPr/>
        </p:nvGraphicFramePr>
        <p:xfrm>
          <a:off x="276225" y="4868863"/>
          <a:ext cx="5318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5" name="公式" r:id="rId10" imgW="228600" imgH="228600" progId="Equation.3">
                  <p:embed/>
                </p:oleObj>
              </mc:Choice>
              <mc:Fallback>
                <p:oleObj name="公式" r:id="rId10" imgW="228600" imgH="2286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" y="4868863"/>
                        <a:ext cx="5318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13" name="Object 41"/>
          <p:cNvGraphicFramePr>
            <a:graphicFrameLocks noChangeAspect="1"/>
          </p:cNvGraphicFramePr>
          <p:nvPr/>
        </p:nvGraphicFramePr>
        <p:xfrm>
          <a:off x="228600" y="5762625"/>
          <a:ext cx="79851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6" name="Microsoft 公式 3.0" r:id="rId12" imgW="342751" imgH="203112" progId="Equation.3">
                  <p:embed/>
                </p:oleObj>
              </mc:Choice>
              <mc:Fallback>
                <p:oleObj name="Microsoft 公式 3.0" r:id="rId12" imgW="342751" imgH="203112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762625"/>
                        <a:ext cx="79851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719" name="Picture 47" descr="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90575"/>
            <a:ext cx="23812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20" name="Picture 48" descr="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0" y="638175"/>
            <a:ext cx="238125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8725" name="Object 53"/>
          <p:cNvGraphicFramePr>
            <a:graphicFrameLocks noChangeAspect="1"/>
          </p:cNvGraphicFramePr>
          <p:nvPr/>
        </p:nvGraphicFramePr>
        <p:xfrm>
          <a:off x="1143000" y="3657600"/>
          <a:ext cx="1854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7" name="Microsoft 公式 3.0" r:id="rId16" imgW="927100" imgH="571500" progId="Equation.3">
                  <p:embed/>
                </p:oleObj>
              </mc:Choice>
              <mc:Fallback>
                <p:oleObj name="Microsoft 公式 3.0" r:id="rId16" imgW="927100" imgH="5715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657600"/>
                        <a:ext cx="18542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26" name="Object 54"/>
          <p:cNvGraphicFramePr>
            <a:graphicFrameLocks noChangeAspect="1"/>
          </p:cNvGraphicFramePr>
          <p:nvPr/>
        </p:nvGraphicFramePr>
        <p:xfrm>
          <a:off x="3208338" y="3810000"/>
          <a:ext cx="1624012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8" name="Microsoft 公式 3.0" r:id="rId18" imgW="812447" imgH="406224" progId="Equation.3">
                  <p:embed/>
                </p:oleObj>
              </mc:Choice>
              <mc:Fallback>
                <p:oleObj name="Microsoft 公式 3.0" r:id="rId18" imgW="812447" imgH="406224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338" y="3810000"/>
                        <a:ext cx="1624012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29" name="Object 57"/>
          <p:cNvGraphicFramePr>
            <a:graphicFrameLocks noChangeAspect="1"/>
          </p:cNvGraphicFramePr>
          <p:nvPr/>
        </p:nvGraphicFramePr>
        <p:xfrm>
          <a:off x="1790700" y="4965700"/>
          <a:ext cx="5588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9" name="Microsoft 公式 3.0" r:id="rId20" imgW="279279" imgH="165028" progId="Equation.3">
                  <p:embed/>
                </p:oleObj>
              </mc:Choice>
              <mc:Fallback>
                <p:oleObj name="Microsoft 公式 3.0" r:id="rId20" imgW="279279" imgH="165028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4965700"/>
                        <a:ext cx="5588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30" name="Object 58"/>
          <p:cNvGraphicFramePr>
            <a:graphicFrameLocks noChangeAspect="1"/>
          </p:cNvGraphicFramePr>
          <p:nvPr/>
        </p:nvGraphicFramePr>
        <p:xfrm>
          <a:off x="3276600" y="4724400"/>
          <a:ext cx="1423988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0" name="Microsoft 公式 3.0" r:id="rId22" imgW="710891" imgH="406224" progId="Equation.3">
                  <p:embed/>
                </p:oleObj>
              </mc:Choice>
              <mc:Fallback>
                <p:oleObj name="Microsoft 公式 3.0" r:id="rId22" imgW="710891" imgH="406224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724400"/>
                        <a:ext cx="1423988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34" name="Object 62"/>
          <p:cNvGraphicFramePr>
            <a:graphicFrameLocks noChangeAspect="1"/>
          </p:cNvGraphicFramePr>
          <p:nvPr/>
        </p:nvGraphicFramePr>
        <p:xfrm>
          <a:off x="1778000" y="5854700"/>
          <a:ext cx="63182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1" name="Microsoft 公式 3.0" r:id="rId24" imgW="317225" imgH="139579" progId="Equation.3">
                  <p:embed/>
                </p:oleObj>
              </mc:Choice>
              <mc:Fallback>
                <p:oleObj name="Microsoft 公式 3.0" r:id="rId24" imgW="317225" imgH="139579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5854700"/>
                        <a:ext cx="631825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35" name="Object 63"/>
          <p:cNvGraphicFramePr>
            <a:graphicFrameLocks noChangeAspect="1"/>
          </p:cNvGraphicFramePr>
          <p:nvPr/>
        </p:nvGraphicFramePr>
        <p:xfrm>
          <a:off x="3581400" y="5589588"/>
          <a:ext cx="941388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2" name="Microsoft 公式 3.0" r:id="rId26" imgW="469696" imgH="406224" progId="Equation.3">
                  <p:embed/>
                </p:oleObj>
              </mc:Choice>
              <mc:Fallback>
                <p:oleObj name="Microsoft 公式 3.0" r:id="rId26" imgW="469696" imgH="406224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589588"/>
                        <a:ext cx="941388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41" name="Line 69"/>
          <p:cNvSpPr>
            <a:spLocks noChangeShapeType="1"/>
          </p:cNvSpPr>
          <p:nvPr/>
        </p:nvSpPr>
        <p:spPr bwMode="auto">
          <a:xfrm>
            <a:off x="4953000" y="685800"/>
            <a:ext cx="0" cy="60198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8743" name="Group 71"/>
          <p:cNvGrpSpPr>
            <a:grpSpLocks/>
          </p:cNvGrpSpPr>
          <p:nvPr/>
        </p:nvGrpSpPr>
        <p:grpSpPr bwMode="auto">
          <a:xfrm>
            <a:off x="76200" y="3276600"/>
            <a:ext cx="8915400" cy="396875"/>
            <a:chOff x="48" y="2064"/>
            <a:chExt cx="5616" cy="250"/>
          </a:xfrm>
        </p:grpSpPr>
        <p:grpSp>
          <p:nvGrpSpPr>
            <p:cNvPr id="20502" name="Group 68"/>
            <p:cNvGrpSpPr>
              <a:grpSpLocks/>
            </p:cNvGrpSpPr>
            <p:nvPr/>
          </p:nvGrpSpPr>
          <p:grpSpPr bwMode="auto">
            <a:xfrm>
              <a:off x="48" y="2064"/>
              <a:ext cx="5328" cy="250"/>
              <a:chOff x="48" y="2064"/>
              <a:chExt cx="5328" cy="250"/>
            </a:xfrm>
          </p:grpSpPr>
          <p:sp>
            <p:nvSpPr>
              <p:cNvPr id="20504" name="Text Box 32"/>
              <p:cNvSpPr txBox="1">
                <a:spLocks noChangeArrowheads="1"/>
              </p:cNvSpPr>
              <p:nvPr/>
            </p:nvSpPr>
            <p:spPr bwMode="auto">
              <a:xfrm>
                <a:off x="48" y="2064"/>
                <a:ext cx="86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000">
                    <a:ea typeface="楷体_GB2312" pitchFamily="49" charset="-122"/>
                  </a:rPr>
                  <a:t>输出方式</a:t>
                </a:r>
              </a:p>
            </p:txBody>
          </p:sp>
          <p:sp>
            <p:nvSpPr>
              <p:cNvPr id="20505" name="Text Box 49"/>
              <p:cNvSpPr txBox="1">
                <a:spLocks noChangeArrowheads="1"/>
              </p:cNvSpPr>
              <p:nvPr/>
            </p:nvSpPr>
            <p:spPr bwMode="auto">
              <a:xfrm>
                <a:off x="1200" y="2064"/>
                <a:ext cx="5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000">
                    <a:ea typeface="楷体_GB2312" pitchFamily="49" charset="-122"/>
                  </a:rPr>
                  <a:t>双出</a:t>
                </a:r>
              </a:p>
            </p:txBody>
          </p:sp>
          <p:sp>
            <p:nvSpPr>
              <p:cNvPr id="20506" name="Text Box 50"/>
              <p:cNvSpPr txBox="1">
                <a:spLocks noChangeArrowheads="1"/>
              </p:cNvSpPr>
              <p:nvPr/>
            </p:nvSpPr>
            <p:spPr bwMode="auto">
              <a:xfrm>
                <a:off x="2352" y="2064"/>
                <a:ext cx="5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000">
                    <a:ea typeface="楷体_GB2312" pitchFamily="49" charset="-122"/>
                  </a:rPr>
                  <a:t>单出</a:t>
                </a:r>
              </a:p>
            </p:txBody>
          </p:sp>
          <p:sp>
            <p:nvSpPr>
              <p:cNvPr id="20507" name="Text Box 51"/>
              <p:cNvSpPr txBox="1">
                <a:spLocks noChangeArrowheads="1"/>
              </p:cNvSpPr>
              <p:nvPr/>
            </p:nvSpPr>
            <p:spPr bwMode="auto">
              <a:xfrm>
                <a:off x="3504" y="2064"/>
                <a:ext cx="5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000">
                    <a:ea typeface="楷体_GB2312" pitchFamily="49" charset="-122"/>
                  </a:rPr>
                  <a:t>双出</a:t>
                </a:r>
              </a:p>
            </p:txBody>
          </p:sp>
          <p:sp>
            <p:nvSpPr>
              <p:cNvPr id="20508" name="Text Box 52"/>
              <p:cNvSpPr txBox="1">
                <a:spLocks noChangeArrowheads="1"/>
              </p:cNvSpPr>
              <p:nvPr/>
            </p:nvSpPr>
            <p:spPr bwMode="auto">
              <a:xfrm>
                <a:off x="4800" y="2064"/>
                <a:ext cx="5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000">
                    <a:ea typeface="楷体_GB2312" pitchFamily="49" charset="-122"/>
                  </a:rPr>
                  <a:t>单出</a:t>
                </a:r>
              </a:p>
            </p:txBody>
          </p:sp>
        </p:grpSp>
        <p:sp>
          <p:nvSpPr>
            <p:cNvPr id="20503" name="Line 70"/>
            <p:cNvSpPr>
              <a:spLocks noChangeShapeType="1"/>
            </p:cNvSpPr>
            <p:nvPr/>
          </p:nvSpPr>
          <p:spPr bwMode="auto">
            <a:xfrm rot="-5400000">
              <a:off x="2856" y="-504"/>
              <a:ext cx="0" cy="56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8746" name="Rectangle 74"/>
          <p:cNvSpPr>
            <a:spLocks noChangeArrowheads="1"/>
          </p:cNvSpPr>
          <p:nvPr/>
        </p:nvSpPr>
        <p:spPr bwMode="auto">
          <a:xfrm>
            <a:off x="533400" y="1524000"/>
            <a:ext cx="1230313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双端</a:t>
            </a:r>
          </a:p>
          <a:p>
            <a:pPr eaLnBrk="1" hangingPunct="1"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输入</a:t>
            </a:r>
          </a:p>
        </p:txBody>
      </p:sp>
      <p:sp>
        <p:nvSpPr>
          <p:cNvPr id="28747" name="Rectangle 75"/>
          <p:cNvSpPr>
            <a:spLocks noChangeArrowheads="1"/>
          </p:cNvSpPr>
          <p:nvPr/>
        </p:nvSpPr>
        <p:spPr bwMode="auto">
          <a:xfrm>
            <a:off x="5295900" y="1600200"/>
            <a:ext cx="1004888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单端</a:t>
            </a:r>
          </a:p>
          <a:p>
            <a:pPr eaLnBrk="1" hangingPunct="1"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输入</a:t>
            </a:r>
          </a:p>
        </p:txBody>
      </p:sp>
      <p:sp>
        <p:nvSpPr>
          <p:cNvPr id="28751" name="Text Box 79"/>
          <p:cNvSpPr txBox="1">
            <a:spLocks noChangeArrowheads="1"/>
          </p:cNvSpPr>
          <p:nvPr/>
        </p:nvSpPr>
        <p:spPr bwMode="auto">
          <a:xfrm>
            <a:off x="0" y="609600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信号的输入方式</a:t>
            </a:r>
          </a:p>
        </p:txBody>
      </p:sp>
      <p:sp>
        <p:nvSpPr>
          <p:cNvPr id="28762" name="Rectangle 90"/>
          <p:cNvSpPr>
            <a:spLocks noChangeArrowheads="1"/>
          </p:cNvSpPr>
          <p:nvPr/>
        </p:nvSpPr>
        <p:spPr bwMode="auto">
          <a:xfrm>
            <a:off x="7086600" y="6389688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黑体" pitchFamily="49" charset="-122"/>
              </a:rPr>
              <a:t>*</a:t>
            </a:r>
          </a:p>
        </p:txBody>
      </p:sp>
    </p:spTree>
  </p:cSld>
  <p:clrMapOvr>
    <a:masterClrMapping/>
  </p:clrMapOvr>
  <p:transition>
    <p:blinds dir="vert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87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87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8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87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7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287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287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287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287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287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287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287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287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287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41" grpId="0" animBg="1"/>
      <p:bldP spid="28746" grpId="0" autoUpdateAnimBg="0"/>
      <p:bldP spid="28747" grpId="0" autoUpdateAnimBg="0"/>
      <p:bldP spid="28751" grpId="0" autoUpdateAnimBg="0"/>
      <p:bldP spid="2876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62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63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9769" name="Object 73"/>
          <p:cNvGraphicFramePr>
            <a:graphicFrameLocks noChangeAspect="1"/>
          </p:cNvGraphicFramePr>
          <p:nvPr/>
        </p:nvGraphicFramePr>
        <p:xfrm>
          <a:off x="381000" y="3810000"/>
          <a:ext cx="5016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5" name="公式" r:id="rId7" imgW="215713" imgH="203024" progId="Equation.3">
                  <p:embed/>
                </p:oleObj>
              </mc:Choice>
              <mc:Fallback>
                <p:oleObj name="公式" r:id="rId7" imgW="215713" imgH="203024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10000"/>
                        <a:ext cx="5016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70" name="Object 74"/>
          <p:cNvGraphicFramePr>
            <a:graphicFrameLocks noChangeAspect="1"/>
          </p:cNvGraphicFramePr>
          <p:nvPr/>
        </p:nvGraphicFramePr>
        <p:xfrm>
          <a:off x="381000" y="4535488"/>
          <a:ext cx="4730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6" name="公式" r:id="rId9" imgW="203024" imgH="203024" progId="Equation.3">
                  <p:embed/>
                </p:oleObj>
              </mc:Choice>
              <mc:Fallback>
                <p:oleObj name="公式" r:id="rId9" imgW="203024" imgH="203024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535488"/>
                        <a:ext cx="47307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71" name="Object 75"/>
          <p:cNvGraphicFramePr>
            <a:graphicFrameLocks noChangeAspect="1"/>
          </p:cNvGraphicFramePr>
          <p:nvPr/>
        </p:nvGraphicFramePr>
        <p:xfrm>
          <a:off x="381000" y="5334000"/>
          <a:ext cx="44608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7" name="公式" r:id="rId11" imgW="190417" imgH="203112" progId="Equation.3">
                  <p:embed/>
                </p:oleObj>
              </mc:Choice>
              <mc:Fallback>
                <p:oleObj name="公式" r:id="rId11" imgW="190417" imgH="203112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334000"/>
                        <a:ext cx="446088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11" name="Picture 87" descr="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790575"/>
            <a:ext cx="23812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88" descr="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638175"/>
            <a:ext cx="238125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3" name="Line 89"/>
          <p:cNvSpPr>
            <a:spLocks noChangeShapeType="1"/>
          </p:cNvSpPr>
          <p:nvPr/>
        </p:nvSpPr>
        <p:spPr bwMode="auto">
          <a:xfrm>
            <a:off x="4953000" y="685800"/>
            <a:ext cx="0" cy="60198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1514" name="Group 90"/>
          <p:cNvGrpSpPr>
            <a:grpSpLocks/>
          </p:cNvGrpSpPr>
          <p:nvPr/>
        </p:nvGrpSpPr>
        <p:grpSpPr bwMode="auto">
          <a:xfrm>
            <a:off x="76200" y="3276600"/>
            <a:ext cx="8915400" cy="396875"/>
            <a:chOff x="48" y="2064"/>
            <a:chExt cx="5616" cy="250"/>
          </a:xfrm>
        </p:grpSpPr>
        <p:grpSp>
          <p:nvGrpSpPr>
            <p:cNvPr id="21523" name="Group 91"/>
            <p:cNvGrpSpPr>
              <a:grpSpLocks/>
            </p:cNvGrpSpPr>
            <p:nvPr/>
          </p:nvGrpSpPr>
          <p:grpSpPr bwMode="auto">
            <a:xfrm>
              <a:off x="48" y="2064"/>
              <a:ext cx="5328" cy="250"/>
              <a:chOff x="48" y="2064"/>
              <a:chExt cx="5328" cy="250"/>
            </a:xfrm>
          </p:grpSpPr>
          <p:sp>
            <p:nvSpPr>
              <p:cNvPr id="21525" name="Text Box 92"/>
              <p:cNvSpPr txBox="1">
                <a:spLocks noChangeArrowheads="1"/>
              </p:cNvSpPr>
              <p:nvPr/>
            </p:nvSpPr>
            <p:spPr bwMode="auto">
              <a:xfrm>
                <a:off x="48" y="2064"/>
                <a:ext cx="86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000">
                    <a:ea typeface="楷体_GB2312" pitchFamily="49" charset="-122"/>
                  </a:rPr>
                  <a:t>输出方式</a:t>
                </a:r>
              </a:p>
            </p:txBody>
          </p:sp>
          <p:sp>
            <p:nvSpPr>
              <p:cNvPr id="21526" name="Text Box 93"/>
              <p:cNvSpPr txBox="1">
                <a:spLocks noChangeArrowheads="1"/>
              </p:cNvSpPr>
              <p:nvPr/>
            </p:nvSpPr>
            <p:spPr bwMode="auto">
              <a:xfrm>
                <a:off x="1200" y="2064"/>
                <a:ext cx="5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000">
                    <a:ea typeface="楷体_GB2312" pitchFamily="49" charset="-122"/>
                  </a:rPr>
                  <a:t>双出</a:t>
                </a:r>
              </a:p>
            </p:txBody>
          </p:sp>
          <p:sp>
            <p:nvSpPr>
              <p:cNvPr id="21527" name="Text Box 94"/>
              <p:cNvSpPr txBox="1">
                <a:spLocks noChangeArrowheads="1"/>
              </p:cNvSpPr>
              <p:nvPr/>
            </p:nvSpPr>
            <p:spPr bwMode="auto">
              <a:xfrm>
                <a:off x="2352" y="2064"/>
                <a:ext cx="5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000">
                    <a:ea typeface="楷体_GB2312" pitchFamily="49" charset="-122"/>
                  </a:rPr>
                  <a:t>单出</a:t>
                </a:r>
              </a:p>
            </p:txBody>
          </p:sp>
          <p:sp>
            <p:nvSpPr>
              <p:cNvPr id="21528" name="Text Box 95"/>
              <p:cNvSpPr txBox="1">
                <a:spLocks noChangeArrowheads="1"/>
              </p:cNvSpPr>
              <p:nvPr/>
            </p:nvSpPr>
            <p:spPr bwMode="auto">
              <a:xfrm>
                <a:off x="3504" y="2064"/>
                <a:ext cx="5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000">
                    <a:ea typeface="楷体_GB2312" pitchFamily="49" charset="-122"/>
                  </a:rPr>
                  <a:t>双出</a:t>
                </a:r>
              </a:p>
            </p:txBody>
          </p:sp>
          <p:sp>
            <p:nvSpPr>
              <p:cNvPr id="21529" name="Text Box 96"/>
              <p:cNvSpPr txBox="1">
                <a:spLocks noChangeArrowheads="1"/>
              </p:cNvSpPr>
              <p:nvPr/>
            </p:nvSpPr>
            <p:spPr bwMode="auto">
              <a:xfrm>
                <a:off x="4800" y="2064"/>
                <a:ext cx="5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000">
                    <a:ea typeface="楷体_GB2312" pitchFamily="49" charset="-122"/>
                  </a:rPr>
                  <a:t>单出</a:t>
                </a:r>
              </a:p>
            </p:txBody>
          </p:sp>
        </p:grpSp>
        <p:sp>
          <p:nvSpPr>
            <p:cNvPr id="21524" name="Line 97"/>
            <p:cNvSpPr>
              <a:spLocks noChangeShapeType="1"/>
            </p:cNvSpPr>
            <p:nvPr/>
          </p:nvSpPr>
          <p:spPr bwMode="auto">
            <a:xfrm rot="-5400000">
              <a:off x="2856" y="-504"/>
              <a:ext cx="0" cy="56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9794" name="Object 98"/>
          <p:cNvGraphicFramePr>
            <a:graphicFrameLocks noChangeAspect="1"/>
          </p:cNvGraphicFramePr>
          <p:nvPr/>
        </p:nvGraphicFramePr>
        <p:xfrm>
          <a:off x="2782888" y="3810000"/>
          <a:ext cx="5619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8" name="公式" r:id="rId15" imgW="241195" imgH="203112" progId="Equation.3">
                  <p:embed/>
                </p:oleObj>
              </mc:Choice>
              <mc:Fallback>
                <p:oleObj name="公式" r:id="rId15" imgW="241195" imgH="203112" progId="Equation.3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3810000"/>
                        <a:ext cx="56197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96" name="Object 100"/>
          <p:cNvGraphicFramePr>
            <a:graphicFrameLocks noChangeAspect="1"/>
          </p:cNvGraphicFramePr>
          <p:nvPr/>
        </p:nvGraphicFramePr>
        <p:xfrm>
          <a:off x="1801813" y="4343400"/>
          <a:ext cx="25273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9" name="Microsoft 公式 3.0" r:id="rId17" imgW="1079500" imgH="368300" progId="Equation.3">
                  <p:embed/>
                </p:oleObj>
              </mc:Choice>
              <mc:Fallback>
                <p:oleObj name="Microsoft 公式 3.0" r:id="rId17" imgW="1079500" imgH="368300" progId="Equation.3">
                  <p:embed/>
                  <p:pic>
                    <p:nvPicPr>
                      <p:cNvPr id="0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3" y="4343400"/>
                        <a:ext cx="25273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99" name="Object 103"/>
          <p:cNvGraphicFramePr>
            <a:graphicFrameLocks noChangeAspect="1"/>
          </p:cNvGraphicFramePr>
          <p:nvPr/>
        </p:nvGraphicFramePr>
        <p:xfrm>
          <a:off x="1847850" y="5334000"/>
          <a:ext cx="5905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0" name="公式" r:id="rId19" imgW="253780" imgH="203024" progId="Equation.3">
                  <p:embed/>
                </p:oleObj>
              </mc:Choice>
              <mc:Fallback>
                <p:oleObj name="公式" r:id="rId19" imgW="253780" imgH="203024" progId="Equation.3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5334000"/>
                        <a:ext cx="5905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800" name="Object 104"/>
          <p:cNvGraphicFramePr>
            <a:graphicFrameLocks noChangeAspect="1"/>
          </p:cNvGraphicFramePr>
          <p:nvPr/>
        </p:nvGraphicFramePr>
        <p:xfrm>
          <a:off x="3778250" y="5334000"/>
          <a:ext cx="4127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1" name="公式" r:id="rId21" imgW="177569" imgH="202936" progId="Equation.3">
                  <p:embed/>
                </p:oleObj>
              </mc:Choice>
              <mc:Fallback>
                <p:oleObj name="公式" r:id="rId21" imgW="177569" imgH="202936" progId="Equation.3">
                  <p:embed/>
                  <p:pic>
                    <p:nvPicPr>
                      <p:cNvPr id="0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5334000"/>
                        <a:ext cx="4127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807" name="Rectangle 111"/>
          <p:cNvSpPr>
            <a:spLocks noChangeArrowheads="1"/>
          </p:cNvSpPr>
          <p:nvPr/>
        </p:nvSpPr>
        <p:spPr bwMode="auto">
          <a:xfrm>
            <a:off x="7086600" y="6389688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黑体" pitchFamily="49" charset="-122"/>
              </a:rPr>
              <a:t>*</a:t>
            </a:r>
          </a:p>
        </p:txBody>
      </p:sp>
      <p:sp>
        <p:nvSpPr>
          <p:cNvPr id="21520" name="Rectangle 116"/>
          <p:cNvSpPr>
            <a:spLocks noChangeArrowheads="1"/>
          </p:cNvSpPr>
          <p:nvPr/>
        </p:nvSpPr>
        <p:spPr bwMode="auto">
          <a:xfrm>
            <a:off x="533400" y="1524000"/>
            <a:ext cx="11588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双端</a:t>
            </a:r>
          </a:p>
          <a:p>
            <a:pPr eaLnBrk="1" hangingPunct="1"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输入</a:t>
            </a:r>
          </a:p>
        </p:txBody>
      </p:sp>
      <p:sp>
        <p:nvSpPr>
          <p:cNvPr id="21521" name="Rectangle 117"/>
          <p:cNvSpPr>
            <a:spLocks noChangeArrowheads="1"/>
          </p:cNvSpPr>
          <p:nvPr/>
        </p:nvSpPr>
        <p:spPr bwMode="auto">
          <a:xfrm>
            <a:off x="8077200" y="1600200"/>
            <a:ext cx="12477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单端</a:t>
            </a:r>
          </a:p>
          <a:p>
            <a:pPr eaLnBrk="1" hangingPunct="1"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输入</a:t>
            </a:r>
          </a:p>
        </p:txBody>
      </p:sp>
      <p:sp>
        <p:nvSpPr>
          <p:cNvPr id="21522" name="Text Box 121"/>
          <p:cNvSpPr txBox="1">
            <a:spLocks noChangeArrowheads="1"/>
          </p:cNvSpPr>
          <p:nvPr/>
        </p:nvSpPr>
        <p:spPr bwMode="auto">
          <a:xfrm>
            <a:off x="1447800" y="0"/>
            <a:ext cx="3411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CC0000"/>
                </a:solidFill>
                <a:ea typeface="楷体_GB2312" pitchFamily="49" charset="-122"/>
              </a:rPr>
              <a:t>几种接法动态指标比较</a:t>
            </a:r>
          </a:p>
        </p:txBody>
      </p:sp>
    </p:spTree>
  </p:cSld>
  <p:clrMapOvr>
    <a:masterClrMapping/>
  </p:clrMapOvr>
  <p:transition>
    <p:wipe dir="d"/>
    <p:sndAc>
      <p:stSnd>
        <p:snd r:embed="rId4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97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97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97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97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97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97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98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0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395288" y="1412875"/>
            <a:ext cx="4495800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(1)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硅片上难以实现大电容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(2)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可以放大直流或缓慢变化的信号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0" y="2349500"/>
            <a:ext cx="44275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2. 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零点漂移：</a:t>
            </a:r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468313" y="2924175"/>
            <a:ext cx="79914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             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无输入信号时，输出仍有缓慢变化的电压产生。</a:t>
            </a:r>
          </a:p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            （</a:t>
            </a:r>
            <a:r>
              <a:rPr lang="zh-CN" altLang="en-US" sz="2400">
                <a:solidFill>
                  <a:srgbClr val="993300"/>
                </a:solidFill>
                <a:ea typeface="楷体_GB2312" pitchFamily="49" charset="-122"/>
              </a:rPr>
              <a:t>静态点的漂移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）</a:t>
            </a:r>
          </a:p>
        </p:txBody>
      </p:sp>
      <p:sp>
        <p:nvSpPr>
          <p:cNvPr id="105479" name="Text Box 7"/>
          <p:cNvSpPr txBox="1">
            <a:spLocks noChangeArrowheads="1"/>
          </p:cNvSpPr>
          <p:nvPr/>
        </p:nvSpPr>
        <p:spPr bwMode="auto">
          <a:xfrm>
            <a:off x="0" y="908050"/>
            <a:ext cx="63722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00FF"/>
                    </a:gs>
                    <a:gs pos="100000">
                      <a:srgbClr val="66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1.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模拟集成电路级间采用直接耦合方式</a:t>
            </a:r>
          </a:p>
        </p:txBody>
      </p:sp>
      <p:sp>
        <p:nvSpPr>
          <p:cNvPr id="105480" name="Rectangle 8"/>
          <p:cNvSpPr>
            <a:spLocks noChangeArrowheads="1"/>
          </p:cNvSpPr>
          <p:nvPr/>
        </p:nvSpPr>
        <p:spPr bwMode="auto">
          <a:xfrm>
            <a:off x="323850" y="2924175"/>
            <a:ext cx="1116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零漂：</a:t>
            </a:r>
          </a:p>
        </p:txBody>
      </p:sp>
      <p:sp>
        <p:nvSpPr>
          <p:cNvPr id="105481" name="Text Box 9"/>
          <p:cNvSpPr txBox="1">
            <a:spLocks noChangeArrowheads="1"/>
          </p:cNvSpPr>
          <p:nvPr/>
        </p:nvSpPr>
        <p:spPr bwMode="auto">
          <a:xfrm>
            <a:off x="0" y="476250"/>
            <a:ext cx="935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引出</a:t>
            </a:r>
          </a:p>
        </p:txBody>
      </p:sp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7086600" y="6389688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黑体" pitchFamily="49" charset="-122"/>
              </a:rPr>
              <a:t>*</a:t>
            </a: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971550" y="206375"/>
            <a:ext cx="6629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4400" dirty="0">
                <a:solidFill>
                  <a:srgbClr val="FF0000"/>
                </a:solidFill>
                <a:ea typeface="黑体" pitchFamily="49" charset="-122"/>
              </a:rPr>
              <a:t>7.2  </a:t>
            </a:r>
            <a:r>
              <a:rPr lang="zh-CN" altLang="en-US" sz="4400" dirty="0">
                <a:solidFill>
                  <a:srgbClr val="FF0000"/>
                </a:solidFill>
                <a:ea typeface="黑体" pitchFamily="49" charset="-122"/>
              </a:rPr>
              <a:t>差分式放大电路</a:t>
            </a:r>
          </a:p>
        </p:txBody>
      </p:sp>
      <p:sp>
        <p:nvSpPr>
          <p:cNvPr id="105484" name="Text Box 12"/>
          <p:cNvSpPr txBox="1">
            <a:spLocks noChangeArrowheads="1"/>
          </p:cNvSpPr>
          <p:nvPr/>
        </p:nvSpPr>
        <p:spPr bwMode="auto">
          <a:xfrm>
            <a:off x="179388" y="4005263"/>
            <a:ext cx="87137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        </a:t>
            </a:r>
            <a:r>
              <a:rPr lang="zh-CN" altLang="en-US" sz="2400">
                <a:ea typeface="楷体_GB2312" pitchFamily="49" charset="-122"/>
              </a:rPr>
              <a:t>对于</a:t>
            </a: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RC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耦合放大电路</a:t>
            </a:r>
            <a:r>
              <a:rPr lang="zh-CN" altLang="en-US" sz="2400">
                <a:ea typeface="楷体_GB2312" pitchFamily="49" charset="-122"/>
              </a:rPr>
              <a:t>，由于级间有耦合电容，各级</a:t>
            </a:r>
            <a:r>
              <a:rPr lang="en-US" altLang="zh-CN" sz="2400">
                <a:ea typeface="楷体_GB2312" pitchFamily="49" charset="-122"/>
              </a:rPr>
              <a:t>Q</a:t>
            </a:r>
            <a:r>
              <a:rPr lang="zh-CN" altLang="en-US" sz="2400">
                <a:ea typeface="楷体_GB2312" pitchFamily="49" charset="-122"/>
              </a:rPr>
              <a:t>点是彼此独立的，前级的零点漂移不会传递到后级，所以，其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零漂不必考虑</a:t>
            </a:r>
            <a:r>
              <a:rPr lang="zh-CN" altLang="en-US" sz="2400">
                <a:ea typeface="楷体_GB2312" pitchFamily="49" charset="-122"/>
              </a:rPr>
              <a:t>。</a:t>
            </a:r>
            <a:endParaRPr lang="zh-CN" altLang="en-US" sz="2400" i="1">
              <a:ea typeface="楷体_GB2312" pitchFamily="49" charset="-122"/>
            </a:endParaRPr>
          </a:p>
        </p:txBody>
      </p:sp>
      <p:sp>
        <p:nvSpPr>
          <p:cNvPr id="105485" name="Rectangle 13"/>
          <p:cNvSpPr>
            <a:spLocks noChangeArrowheads="1"/>
          </p:cNvSpPr>
          <p:nvPr/>
        </p:nvSpPr>
        <p:spPr bwMode="auto">
          <a:xfrm>
            <a:off x="0" y="5373688"/>
            <a:ext cx="84582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而对于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直耦式放大电路</a:t>
            </a:r>
            <a:r>
              <a:rPr lang="zh-CN" altLang="en-US" sz="2400" dirty="0">
                <a:ea typeface="楷体_GB2312" pitchFamily="49" charset="-122"/>
              </a:rPr>
              <a:t>，零漂却会逐级放大传递</a:t>
            </a:r>
          </a:p>
        </p:txBody>
      </p:sp>
      <p:sp>
        <p:nvSpPr>
          <p:cNvPr id="105486" name="Rectangle 14"/>
          <p:cNvSpPr>
            <a:spLocks noChangeArrowheads="1"/>
          </p:cNvSpPr>
          <p:nvPr/>
        </p:nvSpPr>
        <p:spPr bwMode="auto">
          <a:xfrm>
            <a:off x="3924300" y="3357563"/>
            <a:ext cx="223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也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称温漂</a:t>
            </a:r>
          </a:p>
        </p:txBody>
      </p:sp>
    </p:spTree>
  </p:cSld>
  <p:clrMapOvr>
    <a:masterClrMapping/>
  </p:clrMapOvr>
  <p:transition>
    <p:zoom dir="in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5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5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build="p" autoUpdateAnimBg="0"/>
      <p:bldP spid="105477" grpId="0" autoUpdateAnimBg="0"/>
      <p:bldP spid="105478" grpId="0" autoUpdateAnimBg="0"/>
      <p:bldP spid="105479" grpId="0" autoUpdateAnimBg="0"/>
      <p:bldP spid="105480" grpId="0" autoUpdateAnimBg="0"/>
      <p:bldP spid="105481" grpId="0"/>
      <p:bldP spid="105482" grpId="0" autoUpdateAnimBg="0"/>
      <p:bldP spid="105484" grpId="0" autoUpdateAnimBg="0"/>
      <p:bldP spid="105485" grpId="0" build="p" autoUpdateAnimBg="0"/>
      <p:bldP spid="105486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ChangeArrowheads="1"/>
          </p:cNvSpPr>
          <p:nvPr/>
        </p:nvSpPr>
        <p:spPr bwMode="auto">
          <a:xfrm>
            <a:off x="228600" y="228600"/>
            <a:ext cx="8534400" cy="147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1000" b="0">
                <a:ea typeface="楷体_GB2312" pitchFamily="49" charset="-122"/>
              </a:rPr>
              <a:t>   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例：</a:t>
            </a:r>
            <a:r>
              <a:rPr lang="zh-CN" altLang="en-US" sz="2400">
                <a:ea typeface="楷体_GB2312" pitchFamily="49" charset="-122"/>
              </a:rPr>
              <a:t>电路如下图所示，所有晶体管均为硅管，</a:t>
            </a:r>
            <a:r>
              <a:rPr lang="en-US" altLang="zh-CN" sz="2400" i="1">
                <a:ea typeface="楷体_GB2312" pitchFamily="49" charset="-122"/>
              </a:rPr>
              <a:t>β</a:t>
            </a:r>
            <a:r>
              <a:rPr lang="zh-CN" altLang="en-US" sz="2400">
                <a:ea typeface="楷体_GB2312" pitchFamily="49" charset="-122"/>
              </a:rPr>
              <a:t>均为</a:t>
            </a:r>
            <a:r>
              <a:rPr lang="en-US" altLang="zh-CN" sz="2400">
                <a:ea typeface="楷体_GB2312" pitchFamily="49" charset="-122"/>
              </a:rPr>
              <a:t>60</a:t>
            </a:r>
            <a:r>
              <a:rPr lang="zh-CN" altLang="en-US" sz="2400">
                <a:ea typeface="楷体_GB2312" pitchFamily="49" charset="-122"/>
              </a:rPr>
              <a:t>，静态时｜</a:t>
            </a:r>
            <a:r>
              <a:rPr lang="en-US" altLang="zh-CN" sz="2400" i="1">
                <a:ea typeface="楷体_GB2312" pitchFamily="49" charset="-122"/>
              </a:rPr>
              <a:t>V</a:t>
            </a:r>
            <a:r>
              <a:rPr lang="en-US" altLang="zh-CN" sz="2400" baseline="-30000">
                <a:ea typeface="楷体_GB2312" pitchFamily="49" charset="-122"/>
              </a:rPr>
              <a:t>BEQ</a:t>
            </a:r>
            <a:r>
              <a:rPr lang="zh-CN" altLang="en-US" sz="2400">
                <a:ea typeface="楷体_GB2312" pitchFamily="49" charset="-122"/>
              </a:rPr>
              <a:t>｜≈</a:t>
            </a:r>
            <a:r>
              <a:rPr lang="en-US" altLang="zh-CN" sz="2400">
                <a:ea typeface="楷体_GB2312" pitchFamily="49" charset="-122"/>
              </a:rPr>
              <a:t>0.7V</a:t>
            </a:r>
            <a:r>
              <a:rPr lang="zh-CN" altLang="en-US" sz="2400">
                <a:ea typeface="楷体_GB2312" pitchFamily="49" charset="-122"/>
              </a:rPr>
              <a:t>。试求：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zh-CN" altLang="en-US" sz="2400">
                <a:ea typeface="楷体_GB2312" pitchFamily="49" charset="-122"/>
              </a:rPr>
              <a:t>    （</a:t>
            </a:r>
            <a:r>
              <a:rPr lang="en-US" altLang="zh-CN" sz="2400">
                <a:ea typeface="楷体_GB2312" pitchFamily="49" charset="-122"/>
              </a:rPr>
              <a:t>1</a:t>
            </a:r>
            <a:r>
              <a:rPr lang="zh-CN" altLang="en-US" sz="2400">
                <a:ea typeface="楷体_GB2312" pitchFamily="49" charset="-122"/>
              </a:rPr>
              <a:t>）静态时</a:t>
            </a:r>
            <a:r>
              <a:rPr lang="en-US" altLang="zh-CN" sz="2400">
                <a:ea typeface="楷体_GB2312" pitchFamily="49" charset="-122"/>
              </a:rPr>
              <a:t>T</a:t>
            </a:r>
            <a:r>
              <a:rPr lang="en-US" altLang="zh-CN" sz="2400" baseline="-30000">
                <a:ea typeface="楷体_GB2312" pitchFamily="49" charset="-122"/>
              </a:rPr>
              <a:t>1</a:t>
            </a:r>
            <a:r>
              <a:rPr lang="zh-CN" altLang="en-US" sz="2400">
                <a:ea typeface="楷体_GB2312" pitchFamily="49" charset="-122"/>
              </a:rPr>
              <a:t>管和</a:t>
            </a:r>
            <a:r>
              <a:rPr lang="en-US" altLang="zh-CN" sz="2400">
                <a:ea typeface="楷体_GB2312" pitchFamily="49" charset="-122"/>
              </a:rPr>
              <a:t>T</a:t>
            </a:r>
            <a:r>
              <a:rPr lang="en-US" altLang="zh-CN" sz="2400" baseline="-30000">
                <a:ea typeface="楷体_GB2312" pitchFamily="49" charset="-122"/>
              </a:rPr>
              <a:t>2</a:t>
            </a:r>
            <a:r>
              <a:rPr lang="zh-CN" altLang="en-US" sz="2400">
                <a:ea typeface="楷体_GB2312" pitchFamily="49" charset="-122"/>
              </a:rPr>
              <a:t>管的发射极电流。 </a:t>
            </a:r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1187450" y="260350"/>
            <a:ext cx="6858000" cy="2082800"/>
          </a:xfrm>
          <a:prstGeom prst="rect">
            <a:avLst/>
          </a:prstGeom>
          <a:solidFill>
            <a:srgbClr val="FFCC99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ea typeface="楷体_GB2312" pitchFamily="49" charset="-122"/>
              </a:rPr>
              <a:t>解：（</a:t>
            </a:r>
            <a:r>
              <a:rPr lang="en-US" altLang="zh-CN" sz="2400">
                <a:ea typeface="楷体_GB2312" pitchFamily="49" charset="-122"/>
              </a:rPr>
              <a:t>1</a:t>
            </a:r>
            <a:r>
              <a:rPr lang="zh-CN" altLang="en-US" sz="2400">
                <a:ea typeface="楷体_GB2312" pitchFamily="49" charset="-122"/>
              </a:rPr>
              <a:t>）</a:t>
            </a:r>
            <a:r>
              <a:rPr lang="en-US" altLang="zh-CN" sz="2400">
                <a:ea typeface="楷体_GB2312" pitchFamily="49" charset="-122"/>
              </a:rPr>
              <a:t>T</a:t>
            </a:r>
            <a:r>
              <a:rPr lang="en-US" altLang="zh-CN" sz="2400" baseline="-30000">
                <a:ea typeface="楷体_GB2312" pitchFamily="49" charset="-122"/>
              </a:rPr>
              <a:t>3</a:t>
            </a:r>
            <a:r>
              <a:rPr lang="zh-CN" altLang="en-US" sz="2400">
                <a:ea typeface="楷体_GB2312" pitchFamily="49" charset="-122"/>
              </a:rPr>
              <a:t>管的集电极电流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zh-CN" altLang="en-US" sz="2400">
                <a:ea typeface="楷体_GB2312" pitchFamily="49" charset="-122"/>
              </a:rPr>
              <a:t>              </a:t>
            </a:r>
            <a:r>
              <a:rPr lang="en-US" altLang="zh-CN" sz="2400" i="1">
                <a:ea typeface="楷体_GB2312" pitchFamily="49" charset="-122"/>
              </a:rPr>
              <a:t>I</a:t>
            </a:r>
            <a:r>
              <a:rPr lang="en-US" altLang="zh-CN" sz="2400" baseline="-30000">
                <a:ea typeface="楷体_GB2312" pitchFamily="49" charset="-122"/>
              </a:rPr>
              <a:t>C3</a:t>
            </a:r>
            <a:r>
              <a:rPr lang="zh-CN" altLang="en-US" sz="2400">
                <a:ea typeface="楷体_GB2312" pitchFamily="49" charset="-122"/>
              </a:rPr>
              <a:t>＝（</a:t>
            </a:r>
            <a:r>
              <a:rPr lang="en-US" altLang="zh-CN" sz="2400" i="1">
                <a:ea typeface="楷体_GB2312" pitchFamily="49" charset="-122"/>
              </a:rPr>
              <a:t>V</a:t>
            </a:r>
            <a:r>
              <a:rPr lang="en-US" altLang="zh-CN" sz="2400" baseline="-30000">
                <a:ea typeface="楷体_GB2312" pitchFamily="49" charset="-122"/>
              </a:rPr>
              <a:t>Z</a:t>
            </a:r>
            <a:r>
              <a:rPr lang="zh-CN" altLang="en-US" sz="2400">
                <a:ea typeface="楷体_GB2312" pitchFamily="49" charset="-122"/>
              </a:rPr>
              <a:t>－</a:t>
            </a:r>
            <a:r>
              <a:rPr lang="en-US" altLang="zh-CN" sz="2400" i="1">
                <a:ea typeface="楷体_GB2312" pitchFamily="49" charset="-122"/>
              </a:rPr>
              <a:t>V</a:t>
            </a:r>
            <a:r>
              <a:rPr lang="en-US" altLang="zh-CN" sz="2400" baseline="-30000">
                <a:ea typeface="楷体_GB2312" pitchFamily="49" charset="-122"/>
              </a:rPr>
              <a:t>BEQ3</a:t>
            </a:r>
            <a:r>
              <a:rPr lang="zh-CN" altLang="en-US" sz="2400">
                <a:ea typeface="楷体_GB2312" pitchFamily="49" charset="-122"/>
              </a:rPr>
              <a:t>）</a:t>
            </a:r>
            <a:r>
              <a:rPr lang="en-US" altLang="zh-CN" sz="2400">
                <a:ea typeface="楷体_GB2312" pitchFamily="49" charset="-122"/>
              </a:rPr>
              <a:t>/ </a:t>
            </a:r>
            <a:r>
              <a:rPr lang="en-US" altLang="zh-CN" sz="2400" i="1">
                <a:ea typeface="楷体_GB2312" pitchFamily="49" charset="-122"/>
              </a:rPr>
              <a:t>R</a:t>
            </a:r>
            <a:r>
              <a:rPr lang="en-US" altLang="zh-CN" sz="2400" baseline="-30000">
                <a:ea typeface="楷体_GB2312" pitchFamily="49" charset="-122"/>
              </a:rPr>
              <a:t>e3</a:t>
            </a:r>
            <a:r>
              <a:rPr lang="zh-CN" altLang="en-US" sz="2400">
                <a:ea typeface="楷体_GB2312" pitchFamily="49" charset="-122"/>
              </a:rPr>
              <a:t>＝</a:t>
            </a:r>
            <a:r>
              <a:rPr lang="en-US" altLang="zh-CN" sz="2400">
                <a:ea typeface="楷体_GB2312" pitchFamily="49" charset="-122"/>
              </a:rPr>
              <a:t>0.3mA 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sz="2400">
                <a:ea typeface="楷体_GB2312" pitchFamily="49" charset="-122"/>
              </a:rPr>
              <a:t>          </a:t>
            </a:r>
            <a:r>
              <a:rPr lang="zh-CN" altLang="en-US" sz="2400">
                <a:ea typeface="楷体_GB2312" pitchFamily="49" charset="-122"/>
              </a:rPr>
              <a:t>静态时</a:t>
            </a:r>
            <a:r>
              <a:rPr lang="en-US" altLang="zh-CN" sz="2400">
                <a:ea typeface="楷体_GB2312" pitchFamily="49" charset="-122"/>
              </a:rPr>
              <a:t>T</a:t>
            </a:r>
            <a:r>
              <a:rPr lang="en-US" altLang="zh-CN" sz="2400" baseline="-30000">
                <a:ea typeface="楷体_GB2312" pitchFamily="49" charset="-122"/>
              </a:rPr>
              <a:t>1</a:t>
            </a:r>
            <a:r>
              <a:rPr lang="zh-CN" altLang="en-US" sz="2400">
                <a:ea typeface="楷体_GB2312" pitchFamily="49" charset="-122"/>
              </a:rPr>
              <a:t>管和</a:t>
            </a:r>
            <a:r>
              <a:rPr lang="en-US" altLang="zh-CN" sz="2400">
                <a:ea typeface="楷体_GB2312" pitchFamily="49" charset="-122"/>
              </a:rPr>
              <a:t>T</a:t>
            </a:r>
            <a:r>
              <a:rPr lang="en-US" altLang="zh-CN" sz="2400" baseline="-30000">
                <a:ea typeface="楷体_GB2312" pitchFamily="49" charset="-122"/>
              </a:rPr>
              <a:t>2</a:t>
            </a:r>
            <a:r>
              <a:rPr lang="zh-CN" altLang="en-US" sz="2400">
                <a:ea typeface="楷体_GB2312" pitchFamily="49" charset="-122"/>
              </a:rPr>
              <a:t>管的发射极电流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400">
                <a:ea typeface="楷体_GB2312" pitchFamily="49" charset="-122"/>
              </a:rPr>
              <a:t>              </a:t>
            </a:r>
            <a:r>
              <a:rPr lang="en-US" altLang="zh-CN" sz="2400" i="1">
                <a:ea typeface="楷体_GB2312" pitchFamily="49" charset="-122"/>
              </a:rPr>
              <a:t>I</a:t>
            </a:r>
            <a:r>
              <a:rPr lang="en-US" altLang="zh-CN" sz="2400" baseline="-30000">
                <a:ea typeface="楷体_GB2312" pitchFamily="49" charset="-122"/>
              </a:rPr>
              <a:t>C1</a:t>
            </a:r>
            <a:r>
              <a:rPr lang="zh-CN" altLang="en-US" sz="2400">
                <a:ea typeface="楷体_GB2312" pitchFamily="49" charset="-122"/>
              </a:rPr>
              <a:t>＝</a:t>
            </a:r>
            <a:r>
              <a:rPr lang="en-US" altLang="zh-CN" sz="2400" i="1">
                <a:ea typeface="楷体_GB2312" pitchFamily="49" charset="-122"/>
              </a:rPr>
              <a:t>I</a:t>
            </a:r>
            <a:r>
              <a:rPr lang="en-US" altLang="zh-CN" sz="2400" baseline="-30000">
                <a:ea typeface="楷体_GB2312" pitchFamily="49" charset="-122"/>
              </a:rPr>
              <a:t>C2</a:t>
            </a:r>
            <a:r>
              <a:rPr lang="zh-CN" altLang="en-US" sz="2400">
                <a:ea typeface="楷体_GB2312" pitchFamily="49" charset="-122"/>
              </a:rPr>
              <a:t>＝ </a:t>
            </a:r>
            <a:r>
              <a:rPr lang="en-US" altLang="zh-CN" sz="2400">
                <a:ea typeface="楷体_GB2312" pitchFamily="49" charset="-122"/>
              </a:rPr>
              <a:t>I</a:t>
            </a:r>
            <a:r>
              <a:rPr lang="en-US" altLang="zh-CN" sz="2400" baseline="-20000">
                <a:ea typeface="楷体_GB2312" pitchFamily="49" charset="-122"/>
              </a:rPr>
              <a:t>C3</a:t>
            </a:r>
            <a:r>
              <a:rPr lang="en-US" altLang="zh-CN" sz="2400">
                <a:ea typeface="楷体_GB2312" pitchFamily="49" charset="-122"/>
              </a:rPr>
              <a:t>/2=0.15mA </a:t>
            </a:r>
          </a:p>
        </p:txBody>
      </p:sp>
      <p:pic>
        <p:nvPicPr>
          <p:cNvPr id="22532" name="Picture 11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12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9" name="Rectangle 13"/>
          <p:cNvSpPr>
            <a:spLocks noChangeArrowheads="1"/>
          </p:cNvSpPr>
          <p:nvPr/>
        </p:nvSpPr>
        <p:spPr bwMode="auto">
          <a:xfrm>
            <a:off x="7239000" y="6400800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黑体" pitchFamily="49" charset="-122"/>
              </a:rPr>
              <a:t>*</a:t>
            </a:r>
          </a:p>
        </p:txBody>
      </p:sp>
      <p:pic>
        <p:nvPicPr>
          <p:cNvPr id="22535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276475"/>
            <a:ext cx="5832475" cy="435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3" grpId="0" build="p" animBg="1" autoUpdateAnimBg="0"/>
      <p:bldP spid="6042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ChangeArrowheads="1"/>
          </p:cNvSpPr>
          <p:nvPr/>
        </p:nvSpPr>
        <p:spPr bwMode="auto">
          <a:xfrm>
            <a:off x="0" y="404813"/>
            <a:ext cx="8807450" cy="78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1000" b="0">
                <a:ea typeface="楷体_GB2312" pitchFamily="49" charset="-122"/>
              </a:rPr>
              <a:t>   </a:t>
            </a:r>
            <a:endParaRPr lang="en-US" altLang="zh-CN" sz="2400">
              <a:ea typeface="楷体_GB2312" pitchFamily="49" charset="-122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400">
                <a:ea typeface="楷体_GB2312" pitchFamily="49" charset="-122"/>
              </a:rPr>
              <a:t>    </a:t>
            </a:r>
            <a:r>
              <a:rPr lang="zh-CN" altLang="en-US" sz="2400">
                <a:ea typeface="楷体_GB2312" pitchFamily="49" charset="-122"/>
              </a:rPr>
              <a:t>（</a:t>
            </a:r>
            <a:r>
              <a:rPr lang="en-US" altLang="zh-CN" sz="2400">
                <a:ea typeface="楷体_GB2312" pitchFamily="49" charset="-122"/>
              </a:rPr>
              <a:t>2</a:t>
            </a:r>
            <a:r>
              <a:rPr lang="zh-CN" altLang="en-US" sz="2400">
                <a:ea typeface="楷体_GB2312" pitchFamily="49" charset="-122"/>
              </a:rPr>
              <a:t>）若静态时</a:t>
            </a:r>
            <a:r>
              <a:rPr lang="en-US" altLang="zh-CN" sz="2400" i="1">
                <a:ea typeface="楷体_GB2312" pitchFamily="49" charset="-122"/>
              </a:rPr>
              <a:t>u</a:t>
            </a:r>
            <a:r>
              <a:rPr lang="en-US" altLang="zh-CN" sz="2400" baseline="-30000">
                <a:ea typeface="楷体_GB2312" pitchFamily="49" charset="-122"/>
              </a:rPr>
              <a:t>O</a:t>
            </a:r>
            <a:r>
              <a:rPr lang="zh-CN" altLang="en-US" sz="2400">
                <a:ea typeface="楷体_GB2312" pitchFamily="49" charset="-122"/>
              </a:rPr>
              <a:t>＞</a:t>
            </a:r>
            <a:r>
              <a:rPr lang="en-US" altLang="zh-CN" sz="2400">
                <a:ea typeface="楷体_GB2312" pitchFamily="49" charset="-122"/>
              </a:rPr>
              <a:t>0</a:t>
            </a:r>
            <a:r>
              <a:rPr lang="zh-CN" altLang="en-US" sz="2400">
                <a:ea typeface="楷体_GB2312" pitchFamily="49" charset="-122"/>
              </a:rPr>
              <a:t>，则应如何调节</a:t>
            </a:r>
            <a:r>
              <a:rPr lang="en-US" altLang="zh-CN" sz="2400" i="1">
                <a:ea typeface="楷体_GB2312" pitchFamily="49" charset="-122"/>
              </a:rPr>
              <a:t>R</a:t>
            </a:r>
            <a:r>
              <a:rPr lang="en-US" altLang="zh-CN" sz="2400" baseline="-30000">
                <a:ea typeface="楷体_GB2312" pitchFamily="49" charset="-122"/>
              </a:rPr>
              <a:t>c2</a:t>
            </a:r>
            <a:r>
              <a:rPr lang="zh-CN" altLang="en-US" sz="2400">
                <a:ea typeface="楷体_GB2312" pitchFamily="49" charset="-122"/>
              </a:rPr>
              <a:t>的值才能使</a:t>
            </a:r>
            <a:r>
              <a:rPr lang="en-US" altLang="zh-CN" sz="2400" i="1">
                <a:ea typeface="楷体_GB2312" pitchFamily="49" charset="-122"/>
              </a:rPr>
              <a:t>u</a:t>
            </a:r>
            <a:r>
              <a:rPr lang="en-US" altLang="zh-CN" sz="2400" baseline="-30000">
                <a:ea typeface="楷体_GB2312" pitchFamily="49" charset="-122"/>
              </a:rPr>
              <a:t>O</a:t>
            </a:r>
            <a:r>
              <a:rPr lang="zh-CN" altLang="en-US" sz="2400">
                <a:ea typeface="楷体_GB2312" pitchFamily="49" charset="-122"/>
              </a:rPr>
              <a:t>＝</a:t>
            </a:r>
            <a:r>
              <a:rPr lang="en-US" altLang="zh-CN" sz="2400">
                <a:ea typeface="楷体_GB2312" pitchFamily="49" charset="-122"/>
              </a:rPr>
              <a:t>0V</a:t>
            </a:r>
            <a:r>
              <a:rPr lang="zh-CN" altLang="en-US" sz="2400">
                <a:ea typeface="楷体_GB2312" pitchFamily="49" charset="-122"/>
              </a:rPr>
              <a:t>？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1187450" y="1412875"/>
            <a:ext cx="194468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ea typeface="楷体_GB2312" pitchFamily="49" charset="-122"/>
              </a:rPr>
              <a:t>应减小</a:t>
            </a:r>
            <a:r>
              <a:rPr lang="en-US" altLang="zh-CN" sz="2400" i="1">
                <a:ea typeface="楷体_GB2312" pitchFamily="49" charset="-122"/>
              </a:rPr>
              <a:t>R</a:t>
            </a:r>
            <a:r>
              <a:rPr lang="en-US" altLang="zh-CN" sz="2400" baseline="-30000">
                <a:ea typeface="楷体_GB2312" pitchFamily="49" charset="-122"/>
              </a:rPr>
              <a:t>c2</a:t>
            </a:r>
            <a:r>
              <a:rPr lang="zh-CN" altLang="en-US" sz="2400">
                <a:ea typeface="楷体_GB2312" pitchFamily="49" charset="-122"/>
              </a:rPr>
              <a:t>。</a:t>
            </a:r>
            <a:endParaRPr lang="zh-CN" altLang="en-US" sz="2400" i="1">
              <a:solidFill>
                <a:schemeClr val="tx2"/>
              </a:solidFill>
              <a:ea typeface="楷体_GB2312" pitchFamily="49" charset="-122"/>
            </a:endParaRPr>
          </a:p>
        </p:txBody>
      </p:sp>
      <p:pic>
        <p:nvPicPr>
          <p:cNvPr id="2355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276475"/>
            <a:ext cx="5832475" cy="435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611188" y="476250"/>
            <a:ext cx="40322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sz="2400" i="1">
                <a:ea typeface="楷体_GB2312" pitchFamily="49" charset="-122"/>
              </a:rPr>
              <a:t>I</a:t>
            </a:r>
            <a:r>
              <a:rPr lang="en-US" altLang="zh-CN" sz="2400" baseline="-30000">
                <a:ea typeface="楷体_GB2312" pitchFamily="49" charset="-122"/>
              </a:rPr>
              <a:t>C4</a:t>
            </a:r>
            <a:r>
              <a:rPr lang="zh-CN" altLang="en-US" sz="2400">
                <a:ea typeface="楷体_GB2312" pitchFamily="49" charset="-122"/>
              </a:rPr>
              <a:t>＝</a:t>
            </a:r>
            <a:r>
              <a:rPr lang="en-US" altLang="zh-CN" sz="2400" i="1">
                <a:ea typeface="楷体_GB2312" pitchFamily="49" charset="-122"/>
              </a:rPr>
              <a:t>V</a:t>
            </a:r>
            <a:r>
              <a:rPr lang="en-US" altLang="zh-CN" sz="2400" baseline="-30000">
                <a:ea typeface="楷体_GB2312" pitchFamily="49" charset="-122"/>
              </a:rPr>
              <a:t>EE </a:t>
            </a:r>
            <a:r>
              <a:rPr lang="en-US" altLang="zh-CN" sz="2400">
                <a:ea typeface="楷体_GB2312" pitchFamily="49" charset="-122"/>
              </a:rPr>
              <a:t>/ </a:t>
            </a:r>
            <a:r>
              <a:rPr lang="en-US" altLang="zh-CN" sz="2400" i="1">
                <a:ea typeface="楷体_GB2312" pitchFamily="49" charset="-122"/>
              </a:rPr>
              <a:t>R</a:t>
            </a:r>
            <a:r>
              <a:rPr lang="en-US" altLang="zh-CN" sz="2400" baseline="-30000">
                <a:ea typeface="楷体_GB2312" pitchFamily="49" charset="-122"/>
              </a:rPr>
              <a:t>c4</a:t>
            </a:r>
            <a:r>
              <a:rPr lang="zh-CN" altLang="en-US" sz="2400">
                <a:ea typeface="楷体_GB2312" pitchFamily="49" charset="-122"/>
              </a:rPr>
              <a:t>＝</a:t>
            </a:r>
            <a:r>
              <a:rPr lang="en-US" altLang="zh-CN" sz="2400">
                <a:ea typeface="楷体_GB2312" pitchFamily="49" charset="-122"/>
              </a:rPr>
              <a:t>0.6mA</a:t>
            </a:r>
            <a:r>
              <a:rPr lang="zh-CN" altLang="en-US" sz="2400">
                <a:ea typeface="楷体_GB2312" pitchFamily="49" charset="-122"/>
              </a:rPr>
              <a:t>。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zh-CN" altLang="en-US" sz="1000" b="0">
                <a:ea typeface="楷体_GB2312" pitchFamily="49" charset="-122"/>
              </a:rPr>
              <a:t>             </a:t>
            </a:r>
            <a:endParaRPr lang="zh-CN" altLang="en-US" sz="2400" b="0">
              <a:ea typeface="楷体_GB2312" pitchFamily="49" charset="-122"/>
            </a:endParaRPr>
          </a:p>
        </p:txBody>
      </p:sp>
      <p:pic>
        <p:nvPicPr>
          <p:cNvPr id="24579" name="Picture 18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 Box 19"/>
          <p:cNvSpPr txBox="1">
            <a:spLocks noChangeArrowheads="1"/>
          </p:cNvSpPr>
          <p:nvPr/>
        </p:nvSpPr>
        <p:spPr bwMode="auto">
          <a:xfrm>
            <a:off x="0" y="0"/>
            <a:ext cx="91440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en-US" altLang="zh-CN" sz="2400">
                <a:ea typeface="楷体_GB2312" pitchFamily="49" charset="-122"/>
              </a:rPr>
              <a:t>(3)</a:t>
            </a:r>
            <a:r>
              <a:rPr lang="zh-CN" altLang="en-US" sz="2400">
                <a:ea typeface="楷体_GB2312" pitchFamily="49" charset="-122"/>
              </a:rPr>
              <a:t>若静态</a:t>
            </a:r>
            <a:r>
              <a:rPr lang="en-US" altLang="zh-CN" sz="2400" i="1">
                <a:ea typeface="楷体_GB2312" pitchFamily="49" charset="-122"/>
              </a:rPr>
              <a:t>u</a:t>
            </a:r>
            <a:r>
              <a:rPr lang="en-US" altLang="zh-CN" sz="2400" baseline="-25000">
                <a:ea typeface="楷体_GB2312" pitchFamily="49" charset="-122"/>
              </a:rPr>
              <a:t>O</a:t>
            </a:r>
            <a:r>
              <a:rPr lang="zh-CN" altLang="en-US" sz="2400">
                <a:ea typeface="楷体_GB2312" pitchFamily="49" charset="-122"/>
              </a:rPr>
              <a:t>＝</a:t>
            </a:r>
            <a:r>
              <a:rPr lang="en-US" altLang="zh-CN" sz="2400">
                <a:ea typeface="楷体_GB2312" pitchFamily="49" charset="-122"/>
              </a:rPr>
              <a:t>0V</a:t>
            </a:r>
            <a:r>
              <a:rPr lang="zh-CN" altLang="en-US" sz="2400">
                <a:ea typeface="楷体_GB2312" pitchFamily="49" charset="-122"/>
              </a:rPr>
              <a:t>，则</a:t>
            </a:r>
            <a:r>
              <a:rPr lang="en-US" altLang="zh-CN" sz="2400" i="1">
                <a:ea typeface="楷体_GB2312" pitchFamily="49" charset="-122"/>
              </a:rPr>
              <a:t>R</a:t>
            </a:r>
            <a:r>
              <a:rPr lang="en-US" altLang="zh-CN" sz="2400" baseline="-25000">
                <a:ea typeface="楷体_GB2312" pitchFamily="49" charset="-122"/>
              </a:rPr>
              <a:t>c2</a:t>
            </a:r>
            <a:r>
              <a:rPr lang="zh-CN" altLang="en-US" sz="2400">
                <a:ea typeface="楷体_GB2312" pitchFamily="49" charset="-122"/>
              </a:rPr>
              <a:t>＝？电压放大倍数为多少？ </a:t>
            </a:r>
            <a:endParaRPr lang="zh-CN" altLang="en-US" sz="240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61518" name="Object 78"/>
          <p:cNvGraphicFramePr>
            <a:graphicFrameLocks noChangeAspect="1"/>
          </p:cNvGraphicFramePr>
          <p:nvPr/>
        </p:nvGraphicFramePr>
        <p:xfrm>
          <a:off x="803275" y="1125538"/>
          <a:ext cx="22812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9" name="公式" r:id="rId4" imgW="1193800" imgH="241300" progId="Equation.3">
                  <p:embed/>
                </p:oleObj>
              </mc:Choice>
              <mc:Fallback>
                <p:oleObj name="公式" r:id="rId4" imgW="1193800" imgH="241300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1125538"/>
                        <a:ext cx="228123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9" name="Object 79"/>
          <p:cNvGraphicFramePr>
            <a:graphicFrameLocks noChangeAspect="1"/>
          </p:cNvGraphicFramePr>
          <p:nvPr/>
        </p:nvGraphicFramePr>
        <p:xfrm>
          <a:off x="755650" y="1557338"/>
          <a:ext cx="2986088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0" name="公式" r:id="rId6" imgW="1663700" imgH="419100" progId="Equation.3">
                  <p:embed/>
                </p:oleObj>
              </mc:Choice>
              <mc:Fallback>
                <p:oleObj name="公式" r:id="rId6" imgW="1663700" imgH="41910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557338"/>
                        <a:ext cx="2986088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0" name="Text Box 80"/>
          <p:cNvSpPr txBox="1">
            <a:spLocks noChangeArrowheads="1"/>
          </p:cNvSpPr>
          <p:nvPr/>
        </p:nvSpPr>
        <p:spPr bwMode="auto">
          <a:xfrm>
            <a:off x="3203575" y="1196975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=1V</a:t>
            </a:r>
          </a:p>
        </p:txBody>
      </p:sp>
      <p:sp>
        <p:nvSpPr>
          <p:cNvPr id="61521" name="Text Box 81"/>
          <p:cNvSpPr txBox="1">
            <a:spLocks noChangeArrowheads="1"/>
          </p:cNvSpPr>
          <p:nvPr/>
        </p:nvSpPr>
        <p:spPr bwMode="auto">
          <a:xfrm>
            <a:off x="3779838" y="1773238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=0.14mA</a:t>
            </a:r>
          </a:p>
        </p:txBody>
      </p:sp>
      <p:graphicFrame>
        <p:nvGraphicFramePr>
          <p:cNvPr id="61522" name="Object 82"/>
          <p:cNvGraphicFramePr>
            <a:graphicFrameLocks noChangeAspect="1"/>
          </p:cNvGraphicFramePr>
          <p:nvPr/>
        </p:nvGraphicFramePr>
        <p:xfrm>
          <a:off x="5508625" y="620713"/>
          <a:ext cx="1335088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1" name="公式" r:id="rId8" imgW="698197" imgH="482391" progId="Equation.3">
                  <p:embed/>
                </p:oleObj>
              </mc:Choice>
              <mc:Fallback>
                <p:oleObj name="公式" r:id="rId8" imgW="698197" imgH="482391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620713"/>
                        <a:ext cx="1335088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3" name="Text Box 83"/>
          <p:cNvSpPr txBox="1">
            <a:spLocks noChangeArrowheads="1"/>
          </p:cNvSpPr>
          <p:nvPr/>
        </p:nvSpPr>
        <p:spPr bwMode="auto">
          <a:xfrm>
            <a:off x="6877050" y="836613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=7.14k</a:t>
            </a: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</a:t>
            </a:r>
            <a:endParaRPr lang="en-US" altLang="en-US" sz="2400">
              <a:solidFill>
                <a:srgbClr val="0000FF"/>
              </a:solidFill>
              <a:ea typeface="楷体_GB2312" pitchFamily="49" charset="-122"/>
              <a:sym typeface="Symbol" pitchFamily="18" charset="2"/>
            </a:endParaRPr>
          </a:p>
        </p:txBody>
      </p:sp>
      <p:graphicFrame>
        <p:nvGraphicFramePr>
          <p:cNvPr id="24587" name="Object 86"/>
          <p:cNvGraphicFramePr>
            <a:graphicFrameLocks noChangeAspect="1"/>
          </p:cNvGraphicFramePr>
          <p:nvPr/>
        </p:nvGraphicFramePr>
        <p:xfrm>
          <a:off x="8062913" y="0"/>
          <a:ext cx="108108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2" name="公式" r:id="rId10" imgW="457002" imgH="203112" progId="Equation.3">
                  <p:embed/>
                </p:oleObj>
              </mc:Choice>
              <mc:Fallback>
                <p:oleObj name="公式" r:id="rId10" imgW="457002" imgH="203112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2913" y="0"/>
                        <a:ext cx="1081087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8" name="Picture 8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276475"/>
            <a:ext cx="5832475" cy="435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autoUpdateAnimBg="0"/>
      <p:bldP spid="61520" grpId="0"/>
      <p:bldP spid="61521" grpId="0"/>
      <p:bldP spid="615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7" name="Rectangle 9"/>
          <p:cNvSpPr>
            <a:spLocks noChangeArrowheads="1"/>
          </p:cNvSpPr>
          <p:nvPr/>
        </p:nvSpPr>
        <p:spPr bwMode="auto">
          <a:xfrm>
            <a:off x="0" y="333375"/>
            <a:ext cx="7235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 </a:t>
            </a:r>
            <a:r>
              <a:rPr lang="zh-CN" altLang="en-US" sz="2400">
                <a:ea typeface="楷体_GB2312" pitchFamily="49" charset="-122"/>
              </a:rPr>
              <a:t>电压放大倍数求解过程如下：（板书）</a:t>
            </a:r>
          </a:p>
        </p:txBody>
      </p:sp>
      <p:pic>
        <p:nvPicPr>
          <p:cNvPr id="25603" name="Picture 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908050"/>
            <a:ext cx="6588125" cy="492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1"/>
          <p:cNvSpPr>
            <a:spLocks noChangeArrowheads="1"/>
          </p:cNvSpPr>
          <p:nvPr/>
        </p:nvSpPr>
        <p:spPr bwMode="auto">
          <a:xfrm>
            <a:off x="3068638" y="1035050"/>
            <a:ext cx="5999162" cy="42894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solidFill>
                <a:srgbClr val="A50021"/>
              </a:solidFill>
              <a:ea typeface="楷体_GB2312" pitchFamily="49" charset="-122"/>
            </a:endParaRPr>
          </a:p>
        </p:txBody>
      </p:sp>
      <p:graphicFrame>
        <p:nvGraphicFramePr>
          <p:cNvPr id="32832" name="Object 64"/>
          <p:cNvGraphicFramePr>
            <a:graphicFrameLocks noChangeAspect="1"/>
          </p:cNvGraphicFramePr>
          <p:nvPr/>
        </p:nvGraphicFramePr>
        <p:xfrm>
          <a:off x="0" y="4221163"/>
          <a:ext cx="1541463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2" name="公式" r:id="rId6" imgW="660113" imgH="431613" progId="Equation.3">
                  <p:embed/>
                </p:oleObj>
              </mc:Choice>
              <mc:Fallback>
                <p:oleObj name="公式" r:id="rId6" imgW="660113" imgH="431613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221163"/>
                        <a:ext cx="1541463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842" name="A06206.AVI">
            <a:hlinkClick r:id="" action="ppaction://media"/>
          </p:cNvPr>
          <p:cNvPicPr>
            <a:picLocks noRot="1" noChangeAspect="1" noChangeArrowheads="1"/>
          </p:cNvPicPr>
          <p:nvPr>
            <a:videoFile r:link="rId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213" y="1066800"/>
            <a:ext cx="5945187" cy="423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843" name="Text Box 75"/>
          <p:cNvSpPr txBox="1">
            <a:spLocks noChangeArrowheads="1"/>
          </p:cNvSpPr>
          <p:nvPr/>
        </p:nvSpPr>
        <p:spPr bwMode="auto">
          <a:xfrm>
            <a:off x="152400" y="609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400">
                <a:solidFill>
                  <a:srgbClr val="CC0000"/>
                </a:solidFill>
                <a:ea typeface="楷体_GB2312" pitchFamily="49" charset="-122"/>
              </a:rPr>
              <a:t>&lt;1&gt;</a:t>
            </a:r>
            <a:r>
              <a:rPr lang="en-US" altLang="zh-CN" sz="2400">
                <a:solidFill>
                  <a:srgbClr val="CC0000"/>
                </a:solidFill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CC0000"/>
                </a:solidFill>
                <a:ea typeface="楷体_GB2312" pitchFamily="49" charset="-122"/>
              </a:rPr>
              <a:t>电路组成</a:t>
            </a:r>
          </a:p>
        </p:txBody>
      </p:sp>
      <p:sp>
        <p:nvSpPr>
          <p:cNvPr id="32844" name="Text Box 76"/>
          <p:cNvSpPr txBox="1">
            <a:spLocks noChangeArrowheads="1"/>
          </p:cNvSpPr>
          <p:nvPr/>
        </p:nvSpPr>
        <p:spPr bwMode="auto">
          <a:xfrm>
            <a:off x="152400" y="3657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CC0000"/>
                </a:solidFill>
                <a:ea typeface="楷体_GB2312" pitchFamily="49" charset="-122"/>
              </a:rPr>
              <a:t>&lt;2&gt; </a:t>
            </a:r>
            <a:r>
              <a:rPr lang="zh-CN" altLang="en-US" sz="2400">
                <a:solidFill>
                  <a:srgbClr val="CC0000"/>
                </a:solidFill>
                <a:ea typeface="楷体_GB2312" pitchFamily="49" charset="-122"/>
              </a:rPr>
              <a:t>差模增益</a:t>
            </a:r>
          </a:p>
        </p:txBody>
      </p:sp>
      <p:graphicFrame>
        <p:nvGraphicFramePr>
          <p:cNvPr id="32845" name="Object 77"/>
          <p:cNvGraphicFramePr>
            <a:graphicFrameLocks noChangeAspect="1"/>
          </p:cNvGraphicFramePr>
          <p:nvPr/>
        </p:nvGraphicFramePr>
        <p:xfrm>
          <a:off x="1476375" y="4292600"/>
          <a:ext cx="1573213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3" name="Microsoft 公式 3.0" r:id="rId9" imgW="672808" imgH="368140" progId="Equation.3">
                  <p:embed/>
                </p:oleObj>
              </mc:Choice>
              <mc:Fallback>
                <p:oleObj name="Microsoft 公式 3.0" r:id="rId9" imgW="672808" imgH="368140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292600"/>
                        <a:ext cx="1573213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46" name="Text Box 78"/>
          <p:cNvSpPr txBox="1">
            <a:spLocks noChangeArrowheads="1"/>
          </p:cNvSpPr>
          <p:nvPr/>
        </p:nvSpPr>
        <p:spPr bwMode="auto">
          <a:xfrm>
            <a:off x="0" y="55626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CC0000"/>
                </a:solidFill>
                <a:ea typeface="楷体_GB2312" pitchFamily="49" charset="-122"/>
              </a:rPr>
              <a:t>&lt;3&gt;</a:t>
            </a:r>
            <a:r>
              <a:rPr lang="zh-CN" altLang="en-US" sz="2400">
                <a:solidFill>
                  <a:srgbClr val="CC0000"/>
                </a:solidFill>
                <a:ea typeface="楷体_GB2312" pitchFamily="49" charset="-122"/>
              </a:rPr>
              <a:t>差模输入电阻</a:t>
            </a:r>
          </a:p>
        </p:txBody>
      </p:sp>
      <p:graphicFrame>
        <p:nvGraphicFramePr>
          <p:cNvPr id="32847" name="Object 79"/>
          <p:cNvGraphicFramePr>
            <a:graphicFrameLocks noChangeAspect="1"/>
          </p:cNvGraphicFramePr>
          <p:nvPr/>
        </p:nvGraphicFramePr>
        <p:xfrm>
          <a:off x="2514600" y="5638800"/>
          <a:ext cx="125412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4" name="Microsoft 公式 3.0" r:id="rId11" imgW="545863" imgH="228501" progId="Equation.3">
                  <p:embed/>
                </p:oleObj>
              </mc:Choice>
              <mc:Fallback>
                <p:oleObj name="Microsoft 公式 3.0" r:id="rId11" imgW="545863" imgH="228501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638800"/>
                        <a:ext cx="1254125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48" name="Object 80"/>
          <p:cNvGraphicFramePr>
            <a:graphicFrameLocks noChangeAspect="1"/>
          </p:cNvGraphicFramePr>
          <p:nvPr/>
        </p:nvGraphicFramePr>
        <p:xfrm>
          <a:off x="3733800" y="5638800"/>
          <a:ext cx="1109663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5" name="公式" r:id="rId13" imgW="482391" imgH="152334" progId="Equation.3">
                  <p:embed/>
                </p:oleObj>
              </mc:Choice>
              <mc:Fallback>
                <p:oleObj name="公式" r:id="rId13" imgW="482391" imgH="152334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638800"/>
                        <a:ext cx="1109663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35" name="Picture 81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6" name="Picture 82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851" name="Rectangle 83"/>
          <p:cNvSpPr>
            <a:spLocks noChangeArrowheads="1"/>
          </p:cNvSpPr>
          <p:nvPr/>
        </p:nvSpPr>
        <p:spPr bwMode="auto">
          <a:xfrm>
            <a:off x="0" y="2420938"/>
            <a:ext cx="2430463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JFET  T</a:t>
            </a:r>
            <a:r>
              <a:rPr lang="en-US" altLang="zh-CN" sz="2400" baseline="-2000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、 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T</a:t>
            </a:r>
            <a:r>
              <a:rPr lang="en-US" altLang="zh-CN" sz="2400" baseline="-20000">
                <a:solidFill>
                  <a:schemeClr val="tx2"/>
                </a:solidFill>
                <a:ea typeface="楷体_GB2312" pitchFamily="49" charset="-122"/>
              </a:rPr>
              <a:t>2 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差分对管；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单入、单出</a:t>
            </a: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~  </a:t>
            </a:r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※</a:t>
            </a:r>
            <a:endParaRPr lang="en-US" altLang="zh-CN" sz="240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32852" name="Rectangle 84"/>
          <p:cNvSpPr>
            <a:spLocks noChangeArrowheads="1"/>
          </p:cNvSpPr>
          <p:nvPr/>
        </p:nvSpPr>
        <p:spPr bwMode="auto">
          <a:xfrm>
            <a:off x="0" y="1125538"/>
            <a:ext cx="3190875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BJT  T</a:t>
            </a:r>
            <a:r>
              <a:rPr lang="en-US" altLang="zh-CN" sz="2400" baseline="-20000">
                <a:solidFill>
                  <a:schemeClr val="tx2"/>
                </a:solidFill>
                <a:ea typeface="楷体_GB2312" pitchFamily="49" charset="-122"/>
              </a:rPr>
              <a:t>3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T</a:t>
            </a:r>
            <a:r>
              <a:rPr lang="en-US" altLang="zh-CN" sz="2400" baseline="-20000">
                <a:solidFill>
                  <a:schemeClr val="tx2"/>
                </a:solidFill>
                <a:ea typeface="楷体_GB2312" pitchFamily="49" charset="-122"/>
              </a:rPr>
              <a:t>4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及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R</a:t>
            </a:r>
            <a:r>
              <a:rPr lang="en-US" altLang="zh-CN" sz="2400" baseline="-2000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~</a:t>
            </a:r>
            <a:r>
              <a:rPr lang="en-US" altLang="zh-CN" sz="2400" baseline="-2000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R</a:t>
            </a:r>
            <a:r>
              <a:rPr lang="en-US" altLang="zh-CN" sz="2400" baseline="-20000">
                <a:solidFill>
                  <a:schemeClr val="tx2"/>
                </a:solidFill>
                <a:ea typeface="楷体_GB2312" pitchFamily="49" charset="-122"/>
              </a:rPr>
              <a:t>3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组成比例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电流源电路；</a:t>
            </a:r>
          </a:p>
        </p:txBody>
      </p:sp>
      <p:sp>
        <p:nvSpPr>
          <p:cNvPr id="32859" name="Text Box 91"/>
          <p:cNvSpPr txBox="1">
            <a:spLocks noChangeArrowheads="1"/>
          </p:cNvSpPr>
          <p:nvPr/>
        </p:nvSpPr>
        <p:spPr bwMode="auto">
          <a:xfrm>
            <a:off x="1403350" y="6092825"/>
            <a:ext cx="436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i="1">
                <a:solidFill>
                  <a:schemeClr val="tx2"/>
                </a:solidFill>
                <a:ea typeface="楷体_GB2312" pitchFamily="49" charset="-122"/>
              </a:rPr>
              <a:t>大于</a:t>
            </a:r>
            <a:r>
              <a:rPr lang="en-US" altLang="zh-CN" sz="2400" i="1">
                <a:solidFill>
                  <a:schemeClr val="tx2"/>
                </a:solidFill>
                <a:ea typeface="楷体_GB2312" pitchFamily="49" charset="-122"/>
              </a:rPr>
              <a:t>BJT</a:t>
            </a:r>
            <a:r>
              <a:rPr lang="zh-CN" altLang="en-US" sz="2400" i="1">
                <a:solidFill>
                  <a:schemeClr val="tx2"/>
                </a:solidFill>
                <a:ea typeface="楷体_GB2312" pitchFamily="49" charset="-122"/>
              </a:rPr>
              <a:t>差放的 差模输入电阻</a:t>
            </a:r>
          </a:p>
        </p:txBody>
      </p:sp>
      <p:sp>
        <p:nvSpPr>
          <p:cNvPr id="32860" name="Rectangle 92"/>
          <p:cNvSpPr>
            <a:spLocks noChangeArrowheads="1"/>
          </p:cNvSpPr>
          <p:nvPr/>
        </p:nvSpPr>
        <p:spPr bwMode="auto">
          <a:xfrm>
            <a:off x="7086600" y="6389688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黑体" pitchFamily="49" charset="-122"/>
              </a:rPr>
              <a:t>*</a:t>
            </a:r>
          </a:p>
        </p:txBody>
      </p:sp>
      <p:sp>
        <p:nvSpPr>
          <p:cNvPr id="26641" name="Text Box 93"/>
          <p:cNvSpPr txBox="1">
            <a:spLocks noChangeArrowheads="1"/>
          </p:cNvSpPr>
          <p:nvPr/>
        </p:nvSpPr>
        <p:spPr bwMode="auto">
          <a:xfrm>
            <a:off x="468313" y="0"/>
            <a:ext cx="662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JFET </a:t>
            </a:r>
            <a:r>
              <a:rPr lang="zh-CN" altLang="en-US" sz="2400">
                <a:solidFill>
                  <a:srgbClr val="000066"/>
                </a:solidFill>
                <a:ea typeface="楷体_GB2312" pitchFamily="49" charset="-122"/>
              </a:rPr>
              <a:t>源极耦合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差分式放大电路</a:t>
            </a:r>
          </a:p>
        </p:txBody>
      </p:sp>
    </p:spTree>
  </p:cSld>
  <p:clrMapOvr>
    <a:masterClrMapping/>
  </p:clrMapOvr>
  <p:transition>
    <p:wipe dir="r"/>
    <p:sndAc>
      <p:stSnd>
        <p:snd r:embed="rId4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8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8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8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8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28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8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8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2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8" restart="whenNotActive" fill="hold" evtFilter="cancelBubble" nodeType="interactiveSeq">
                <p:stCondLst>
                  <p:cond evt="onClick" delay="0">
                    <p:tgtEl>
                      <p:spTgt spid="328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" fill="hold" nodeType="clickPar">
                      <p:stCondLst>
                        <p:cond delay="0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82" dur="1" fill="hold"/>
                                        <p:tgtEl>
                                          <p:spTgt spid="328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842"/>
                  </p:tgtEl>
                </p:cond>
              </p:nextCondLst>
            </p:seq>
            <p:video>
              <p:cMediaNode>
                <p:cTn id="8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2842"/>
                </p:tgtEl>
              </p:cMediaNode>
            </p:video>
          </p:childTnLst>
        </p:cTn>
      </p:par>
    </p:tnLst>
    <p:bldLst>
      <p:bldP spid="32843" grpId="0" autoUpdateAnimBg="0"/>
      <p:bldP spid="32844" grpId="0" autoUpdateAnimBg="0"/>
      <p:bldP spid="32846" grpId="0" autoUpdateAnimBg="0"/>
      <p:bldP spid="32851" grpId="0" build="p" autoUpdateAnimBg="0"/>
      <p:bldP spid="32852" grpId="0" build="p" autoUpdateAnimBg="0"/>
      <p:bldP spid="32859" grpId="0" autoUpdateAnimBg="0"/>
      <p:bldP spid="3286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4"/>
          <p:cNvSpPr txBox="1">
            <a:spLocks noChangeArrowheads="1"/>
          </p:cNvSpPr>
          <p:nvPr/>
        </p:nvSpPr>
        <p:spPr bwMode="auto">
          <a:xfrm>
            <a:off x="179388" y="0"/>
            <a:ext cx="4321175" cy="538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下图为带有电流源的差分放大电路，若所有三极管的</a:t>
            </a:r>
            <a:r>
              <a:rPr lang="en-US" altLang="zh-CN" sz="2400" i="1" dirty="0">
                <a:solidFill>
                  <a:srgbClr val="0000FF"/>
                </a:solidFill>
                <a:ea typeface="楷体_GB2312" pitchFamily="49" charset="-122"/>
              </a:rPr>
              <a:t>V</a:t>
            </a:r>
            <a:r>
              <a:rPr lang="en-US" altLang="zh-CN" sz="2400" baseline="-25000" dirty="0">
                <a:solidFill>
                  <a:srgbClr val="0000FF"/>
                </a:solidFill>
                <a:ea typeface="楷体_GB2312" pitchFamily="49" charset="-122"/>
              </a:rPr>
              <a:t>BE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=0.6V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，电流放大倍数都为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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，其它电路参数如图所示。求：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、电流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lang="en-US" altLang="zh-CN" sz="2400" baseline="-25000" dirty="0">
                <a:solidFill>
                  <a:srgbClr val="0000FF"/>
                </a:solidFill>
                <a:ea typeface="楷体_GB2312" pitchFamily="49" charset="-122"/>
              </a:rPr>
              <a:t>C5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lang="en-US" altLang="zh-CN" sz="2400" baseline="-25000" dirty="0">
                <a:solidFill>
                  <a:srgbClr val="0000FF"/>
                </a:solidFill>
                <a:ea typeface="楷体_GB2312" pitchFamily="49" charset="-122"/>
              </a:rPr>
              <a:t>C1,3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各为多少？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计算数值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、若</a:t>
            </a:r>
            <a:r>
              <a:rPr lang="en-US" altLang="zh-CN" sz="2400" i="1" dirty="0">
                <a:solidFill>
                  <a:srgbClr val="0000FF"/>
                </a:solidFill>
                <a:ea typeface="楷体_GB2312" pitchFamily="49" charset="-122"/>
              </a:rPr>
              <a:t>r</a:t>
            </a:r>
            <a:r>
              <a:rPr lang="en-US" altLang="zh-CN" sz="2400" baseline="-25000" dirty="0">
                <a:solidFill>
                  <a:srgbClr val="0000FF"/>
                </a:solidFill>
                <a:ea typeface="楷体_GB2312" pitchFamily="49" charset="-122"/>
              </a:rPr>
              <a:t>be1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~</a:t>
            </a:r>
            <a:r>
              <a:rPr lang="en-US" altLang="zh-CN" sz="2400" i="1" dirty="0">
                <a:solidFill>
                  <a:srgbClr val="0000FF"/>
                </a:solidFill>
                <a:ea typeface="楷体_GB2312" pitchFamily="49" charset="-122"/>
              </a:rPr>
              <a:t>r</a:t>
            </a:r>
            <a:r>
              <a:rPr lang="en-US" altLang="zh-CN" sz="2400" baseline="-25000" dirty="0">
                <a:solidFill>
                  <a:srgbClr val="0000FF"/>
                </a:solidFill>
                <a:ea typeface="楷体_GB2312" pitchFamily="49" charset="-122"/>
              </a:rPr>
              <a:t>be4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均为已知，则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T</a:t>
            </a:r>
            <a:r>
              <a:rPr lang="en-US" altLang="zh-CN" sz="2400" baseline="-25000" dirty="0">
                <a:solidFill>
                  <a:srgbClr val="0000FF"/>
                </a:solidFill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T</a:t>
            </a:r>
            <a:r>
              <a:rPr lang="en-US" altLang="zh-CN" sz="2400" baseline="-25000" dirty="0">
                <a:solidFill>
                  <a:srgbClr val="0000FF"/>
                </a:solidFill>
                <a:ea typeface="楷体_GB2312" pitchFamily="49" charset="-122"/>
              </a:rPr>
              <a:t>3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构成的复合管输入电阻</a:t>
            </a:r>
            <a:r>
              <a:rPr lang="en-US" altLang="zh-CN" sz="2400" i="1" dirty="0">
                <a:solidFill>
                  <a:srgbClr val="0000FF"/>
                </a:solidFill>
                <a:ea typeface="楷体_GB2312" pitchFamily="49" charset="-122"/>
              </a:rPr>
              <a:t>r</a:t>
            </a:r>
            <a:r>
              <a:rPr lang="en-US" altLang="zh-CN" sz="2400" baseline="-25000" dirty="0">
                <a:solidFill>
                  <a:srgbClr val="0000FF"/>
                </a:solidFill>
                <a:ea typeface="楷体_GB2312" pitchFamily="49" charset="-122"/>
              </a:rPr>
              <a:t>be13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=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？此电路的差模输入电阻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R</a:t>
            </a:r>
            <a:r>
              <a:rPr lang="en-US" altLang="zh-CN" sz="2400" baseline="-25000" dirty="0">
                <a:solidFill>
                  <a:srgbClr val="0000FF"/>
                </a:solidFill>
                <a:ea typeface="楷体_GB2312" pitchFamily="49" charset="-122"/>
              </a:rPr>
              <a:t>id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=?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（</a:t>
            </a:r>
            <a:r>
              <a:rPr lang="en-US" altLang="zh-CN" sz="2400" i="1" dirty="0">
                <a:solidFill>
                  <a:srgbClr val="0000FF"/>
                </a:solidFill>
                <a:ea typeface="楷体_GB2312" pitchFamily="49" charset="-122"/>
              </a:rPr>
              <a:t>r</a:t>
            </a:r>
            <a:r>
              <a:rPr lang="en-US" altLang="zh-CN" sz="2400" baseline="-25000" dirty="0">
                <a:solidFill>
                  <a:srgbClr val="0000FF"/>
                </a:solidFill>
                <a:ea typeface="楷体_GB2312" pitchFamily="49" charset="-122"/>
              </a:rPr>
              <a:t>be13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R</a:t>
            </a:r>
            <a:r>
              <a:rPr lang="en-US" altLang="zh-CN" sz="2400" baseline="-25000" dirty="0">
                <a:solidFill>
                  <a:srgbClr val="0000FF"/>
                </a:solidFill>
                <a:ea typeface="楷体_GB2312" pitchFamily="49" charset="-122"/>
              </a:rPr>
              <a:t>id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只写表达式）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3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、双端输出差模电压增益</a:t>
            </a:r>
            <a:r>
              <a:rPr lang="en-US" altLang="zh-CN" sz="2400" i="1" dirty="0" err="1">
                <a:solidFill>
                  <a:srgbClr val="0000FF"/>
                </a:solidFill>
                <a:ea typeface="楷体_GB2312" pitchFamily="49" charset="-122"/>
              </a:rPr>
              <a:t>A</a:t>
            </a:r>
            <a:r>
              <a:rPr lang="en-US" altLang="zh-CN" sz="2400" baseline="-25000" dirty="0" err="1">
                <a:solidFill>
                  <a:srgbClr val="0000FF"/>
                </a:solidFill>
                <a:ea typeface="楷体_GB2312" pitchFamily="49" charset="-122"/>
              </a:rPr>
              <a:t>vd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为多少？（</a:t>
            </a:r>
            <a:r>
              <a:rPr lang="en-US" altLang="zh-CN" sz="2400" i="1" dirty="0" err="1">
                <a:solidFill>
                  <a:srgbClr val="0000FF"/>
                </a:solidFill>
                <a:ea typeface="楷体_GB2312" pitchFamily="49" charset="-122"/>
              </a:rPr>
              <a:t>A</a:t>
            </a:r>
            <a:r>
              <a:rPr lang="en-US" altLang="zh-CN" sz="2400" baseline="-25000" dirty="0" err="1">
                <a:solidFill>
                  <a:srgbClr val="0000FF"/>
                </a:solidFill>
                <a:ea typeface="楷体_GB2312" pitchFamily="49" charset="-122"/>
              </a:rPr>
              <a:t>vd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只写表达式）</a:t>
            </a:r>
          </a:p>
        </p:txBody>
      </p:sp>
      <p:pic>
        <p:nvPicPr>
          <p:cNvPr id="2765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900" y="0"/>
            <a:ext cx="4864100" cy="401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765175"/>
            <a:ext cx="6911975" cy="457200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>
                <a:solidFill>
                  <a:srgbClr val="FF3300"/>
                </a:solidFill>
                <a:ea typeface="黑体" pitchFamily="49" charset="-122"/>
              </a:rPr>
              <a:t>7.1  </a:t>
            </a:r>
            <a:r>
              <a:rPr lang="zh-CN" altLang="en-US" sz="3200" b="1" dirty="0" smtClean="0">
                <a:solidFill>
                  <a:srgbClr val="FF3300"/>
                </a:solidFill>
                <a:ea typeface="黑体" pitchFamily="49" charset="-122"/>
              </a:rPr>
              <a:t>模拟集成电路中的直流偏置技术</a:t>
            </a:r>
          </a:p>
        </p:txBody>
      </p:sp>
      <p:pic>
        <p:nvPicPr>
          <p:cNvPr id="28675" name="Picture 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Box 2"/>
          <p:cNvSpPr txBox="1">
            <a:spLocks noChangeArrowheads="1"/>
          </p:cNvSpPr>
          <p:nvPr/>
        </p:nvSpPr>
        <p:spPr bwMode="auto">
          <a:xfrm>
            <a:off x="1258888" y="2178050"/>
            <a:ext cx="5905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电流源已融于例题中，不单独讲解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1143000" y="1752600"/>
            <a:ext cx="6858000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219200" y="901700"/>
            <a:ext cx="6629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4400" dirty="0">
                <a:solidFill>
                  <a:srgbClr val="FF0000"/>
                </a:solidFill>
                <a:ea typeface="黑体" pitchFamily="49" charset="-122"/>
              </a:rPr>
              <a:t>7.5  </a:t>
            </a:r>
            <a:r>
              <a:rPr lang="zh-CN" altLang="en-US" sz="4400" dirty="0">
                <a:solidFill>
                  <a:srgbClr val="FF0000"/>
                </a:solidFill>
                <a:ea typeface="黑体" pitchFamily="49" charset="-122"/>
              </a:rPr>
              <a:t>集成电路运算放大器</a:t>
            </a:r>
          </a:p>
        </p:txBody>
      </p:sp>
      <p:sp>
        <p:nvSpPr>
          <p:cNvPr id="29700" name="Rectangl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533400" y="2203820"/>
            <a:ext cx="8229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rgbClr val="000066"/>
                </a:solidFill>
                <a:ea typeface="黑体" pitchFamily="49" charset="-122"/>
              </a:rPr>
              <a:t>7.5.1  </a:t>
            </a:r>
            <a:r>
              <a:rPr lang="en-US" altLang="zh-CN" dirty="0">
                <a:solidFill>
                  <a:srgbClr val="000066"/>
                </a:solidFill>
                <a:ea typeface="黑体" pitchFamily="49" charset="-122"/>
              </a:rPr>
              <a:t>CMOS MC14573</a:t>
            </a:r>
            <a:r>
              <a:rPr lang="zh-CN" altLang="en-US" dirty="0">
                <a:solidFill>
                  <a:srgbClr val="000066"/>
                </a:solidFill>
                <a:ea typeface="黑体" pitchFamily="49" charset="-122"/>
              </a:rPr>
              <a:t>集成电路运算放大器</a:t>
            </a:r>
          </a:p>
        </p:txBody>
      </p:sp>
      <p:sp>
        <p:nvSpPr>
          <p:cNvPr id="29701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33400" y="2965820"/>
            <a:ext cx="627062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rgbClr val="000066"/>
                </a:solidFill>
                <a:ea typeface="黑体" pitchFamily="49" charset="-122"/>
              </a:rPr>
              <a:t>7.5.2  </a:t>
            </a:r>
            <a:r>
              <a:rPr lang="en-US" altLang="zh-CN" dirty="0">
                <a:solidFill>
                  <a:srgbClr val="000066"/>
                </a:solidFill>
                <a:ea typeface="黑体" pitchFamily="49" charset="-122"/>
              </a:rPr>
              <a:t>BJTLM741</a:t>
            </a:r>
            <a:r>
              <a:rPr lang="zh-CN" altLang="en-US" dirty="0">
                <a:solidFill>
                  <a:srgbClr val="000066"/>
                </a:solidFill>
                <a:ea typeface="黑体" pitchFamily="49" charset="-122"/>
              </a:rPr>
              <a:t>集成运算放大器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6" name="A06301.AVI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052513"/>
            <a:ext cx="7704137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47700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45795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066800" y="76200"/>
            <a:ext cx="271303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结构框图：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36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1366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66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13666"/>
                </p:tgtEl>
              </p:cMediaNode>
            </p:video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00113" y="2852738"/>
            <a:ext cx="66960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rgbClr val="000066"/>
                </a:solidFill>
                <a:ea typeface="黑体" pitchFamily="49" charset="-122"/>
              </a:rPr>
              <a:t>7.5.2  </a:t>
            </a:r>
            <a:r>
              <a:rPr lang="en-US" altLang="zh-CN" dirty="0">
                <a:solidFill>
                  <a:srgbClr val="000066"/>
                </a:solidFill>
                <a:ea typeface="黑体" pitchFamily="49" charset="-122"/>
              </a:rPr>
              <a:t>BJTLM741</a:t>
            </a:r>
            <a:r>
              <a:rPr lang="zh-CN" altLang="en-US" dirty="0">
                <a:solidFill>
                  <a:srgbClr val="000066"/>
                </a:solidFill>
                <a:ea typeface="黑体" pitchFamily="49" charset="-122"/>
              </a:rPr>
              <a:t>集成运算放大器</a:t>
            </a:r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>
            <a:off x="971550" y="3500438"/>
            <a:ext cx="5983288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0" y="981075"/>
            <a:ext cx="8915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当漂移电压的大小可以同有效信号相比拟时，输出电压产生很大误差，甚至无法分辨。</a:t>
            </a:r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0" y="476250"/>
            <a:ext cx="1319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影响：</a:t>
            </a:r>
          </a:p>
        </p:txBody>
      </p:sp>
      <p:sp>
        <p:nvSpPr>
          <p:cNvPr id="107526" name="Rectangle 6"/>
          <p:cNvSpPr>
            <a:spLocks noChangeArrowheads="1"/>
          </p:cNvSpPr>
          <p:nvPr/>
        </p:nvSpPr>
        <p:spPr bwMode="auto">
          <a:xfrm>
            <a:off x="0" y="2565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温漂指标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755650" y="3357563"/>
            <a:ext cx="52562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温度每升高</a:t>
            </a: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度时，输出漂移电压按电压增益折算到输入端的等效输入漂移电压值。</a:t>
            </a:r>
          </a:p>
        </p:txBody>
      </p:sp>
      <p:graphicFrame>
        <p:nvGraphicFramePr>
          <p:cNvPr id="4102" name="对象 1"/>
          <p:cNvGraphicFramePr>
            <a:graphicFrameLocks noChangeAspect="1"/>
          </p:cNvGraphicFramePr>
          <p:nvPr/>
        </p:nvGraphicFramePr>
        <p:xfrm>
          <a:off x="4508500" y="3333750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4" imgW="126890" imgH="190335" progId="Equation.DSMT4">
                  <p:embed/>
                </p:oleObj>
              </mc:Choice>
              <mc:Fallback>
                <p:oleObj name="Equation" r:id="rId4" imgW="126890" imgH="190335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3333750"/>
                        <a:ext cx="1270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autoUpdateAnimBg="0"/>
      <p:bldP spid="107525" grpId="0" autoUpdateAnimBg="0"/>
      <p:bldP spid="107526" grpId="0" autoUpdateAnimBg="0"/>
      <p:bldP spid="107527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未标题-2 拷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025" y="0"/>
            <a:ext cx="9217025" cy="655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990600" y="609600"/>
            <a:ext cx="7391400" cy="55784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solidFill>
                <a:srgbClr val="A50021"/>
              </a:solidFill>
              <a:ea typeface="楷体_GB2312" pitchFamily="49" charset="-122"/>
            </a:endParaRP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76200"/>
            <a:ext cx="2713038" cy="533400"/>
          </a:xfrm>
        </p:spPr>
        <p:txBody>
          <a:bodyPr/>
          <a:lstStyle/>
          <a:p>
            <a:pPr algn="l" eaLnBrk="1" hangingPunct="1"/>
            <a:r>
              <a:rPr lang="zh-CN" altLang="en-US" sz="2400" b="1" dirty="0" smtClean="0">
                <a:solidFill>
                  <a:srgbClr val="FF0000"/>
                </a:solidFill>
                <a:ea typeface="楷体_GB2312" pitchFamily="49" charset="-122"/>
              </a:rPr>
              <a:t>原理电路图：</a:t>
            </a: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0" y="2590800"/>
            <a:ext cx="1066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⒈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反相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输入端</a:t>
            </a:r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>
            <a:off x="0" y="3260725"/>
            <a:ext cx="1066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⒉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同相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输入端</a:t>
            </a:r>
          </a:p>
        </p:txBody>
      </p:sp>
      <p:sp>
        <p:nvSpPr>
          <p:cNvPr id="115720" name="Rectangle 8"/>
          <p:cNvSpPr>
            <a:spLocks noChangeArrowheads="1"/>
          </p:cNvSpPr>
          <p:nvPr/>
        </p:nvSpPr>
        <p:spPr bwMode="auto">
          <a:xfrm>
            <a:off x="6934200" y="6324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*</a:t>
            </a:r>
          </a:p>
        </p:txBody>
      </p:sp>
      <p:grpSp>
        <p:nvGrpSpPr>
          <p:cNvPr id="31753" name="Group 9"/>
          <p:cNvGrpSpPr>
            <a:grpSpLocks/>
          </p:cNvGrpSpPr>
          <p:nvPr/>
        </p:nvGrpSpPr>
        <p:grpSpPr bwMode="auto">
          <a:xfrm>
            <a:off x="990600" y="609600"/>
            <a:ext cx="7391400" cy="5562600"/>
            <a:chOff x="624" y="384"/>
            <a:chExt cx="4656" cy="3504"/>
          </a:xfrm>
        </p:grpSpPr>
        <p:pic>
          <p:nvPicPr>
            <p:cNvPr id="31754" name="A06302.AVI">
              <a:hlinkClick r:id="" action="ppaction://media"/>
            </p:cNvPr>
            <p:cNvPicPr>
              <a:picLocks noRot="1" noChangeAspect="1" noChangeArrowheads="1"/>
            </p:cNvPicPr>
            <p:nvPr>
              <a:videoFile r:link="rId1"/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384"/>
              <a:ext cx="4656" cy="3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5" name="Line 11"/>
            <p:cNvSpPr>
              <a:spLocks noChangeShapeType="1"/>
            </p:cNvSpPr>
            <p:nvPr/>
          </p:nvSpPr>
          <p:spPr bwMode="auto">
            <a:xfrm flipH="1">
              <a:off x="3833" y="1661"/>
              <a:ext cx="362" cy="31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blinds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8" grpId="0" autoUpdateAnimBg="0"/>
      <p:bldP spid="115719" grpId="0" autoUpdateAnimBg="0"/>
      <p:bldP spid="115720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Line 2"/>
          <p:cNvSpPr>
            <a:spLocks noChangeShapeType="1"/>
          </p:cNvSpPr>
          <p:nvPr/>
        </p:nvSpPr>
        <p:spPr bwMode="auto">
          <a:xfrm>
            <a:off x="3954463" y="1060450"/>
            <a:ext cx="3459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auto">
          <a:xfrm>
            <a:off x="3954463" y="1046163"/>
            <a:ext cx="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>
            <a:off x="3954463" y="1046163"/>
            <a:ext cx="0" cy="255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 rot="-5400000">
            <a:off x="4672806" y="2993232"/>
            <a:ext cx="192087" cy="406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solidFill>
                <a:srgbClr val="A50021"/>
              </a:solidFill>
              <a:ea typeface="楷体_GB2312" pitchFamily="49" charset="-122"/>
            </a:endParaRP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 rot="-5400000">
            <a:off x="2977356" y="2286794"/>
            <a:ext cx="192088" cy="406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solidFill>
                <a:srgbClr val="A50021"/>
              </a:solidFill>
              <a:ea typeface="楷体_GB2312" pitchFamily="49" charset="-122"/>
            </a:endParaRP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 rot="-5400000">
            <a:off x="6368256" y="2286794"/>
            <a:ext cx="192088" cy="406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solidFill>
                <a:srgbClr val="A50021"/>
              </a:solidFill>
              <a:ea typeface="楷体_GB2312" pitchFamily="49" charset="-122"/>
            </a:endParaRP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5422900" y="1301750"/>
            <a:ext cx="203200" cy="3857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solidFill>
                <a:srgbClr val="A50021"/>
              </a:solidFill>
              <a:ea typeface="楷体_GB2312" pitchFamily="49" charset="-122"/>
            </a:endParaRP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3848100" y="1301750"/>
            <a:ext cx="203200" cy="3857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solidFill>
                <a:srgbClr val="A50021"/>
              </a:solidFill>
              <a:ea typeface="楷体_GB2312" pitchFamily="49" charset="-122"/>
            </a:endParaRPr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 flipV="1">
            <a:off x="5514975" y="1046163"/>
            <a:ext cx="0" cy="255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>
            <a:off x="3954463" y="1687513"/>
            <a:ext cx="0" cy="577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auto">
          <a:xfrm>
            <a:off x="5514975" y="1687513"/>
            <a:ext cx="0" cy="577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81" name="Oval 13"/>
          <p:cNvSpPr>
            <a:spLocks noChangeArrowheads="1"/>
          </p:cNvSpPr>
          <p:nvPr/>
        </p:nvSpPr>
        <p:spPr bwMode="auto">
          <a:xfrm>
            <a:off x="3479800" y="2201863"/>
            <a:ext cx="611188" cy="51276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solidFill>
                <a:srgbClr val="A50021"/>
              </a:solidFill>
              <a:ea typeface="楷体_GB2312" pitchFamily="49" charset="-122"/>
            </a:endParaRPr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>
            <a:off x="3683000" y="2201863"/>
            <a:ext cx="0" cy="512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83" name="Line 15"/>
          <p:cNvSpPr>
            <a:spLocks noChangeShapeType="1"/>
          </p:cNvSpPr>
          <p:nvPr/>
        </p:nvSpPr>
        <p:spPr bwMode="auto">
          <a:xfrm flipV="1">
            <a:off x="3683000" y="2265363"/>
            <a:ext cx="271463" cy="1920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>
            <a:off x="3683000" y="2457450"/>
            <a:ext cx="271463" cy="193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85" name="Oval 17"/>
          <p:cNvSpPr>
            <a:spLocks noChangeArrowheads="1"/>
          </p:cNvSpPr>
          <p:nvPr/>
        </p:nvSpPr>
        <p:spPr bwMode="auto">
          <a:xfrm>
            <a:off x="5380038" y="2201863"/>
            <a:ext cx="609600" cy="51276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solidFill>
                <a:srgbClr val="A50021"/>
              </a:solidFill>
              <a:ea typeface="楷体_GB2312" pitchFamily="49" charset="-122"/>
            </a:endParaRPr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>
            <a:off x="5786438" y="2201863"/>
            <a:ext cx="0" cy="512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 flipH="1" flipV="1">
            <a:off x="5514975" y="2265363"/>
            <a:ext cx="271463" cy="1920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 flipH="1">
            <a:off x="5514975" y="2457450"/>
            <a:ext cx="271463" cy="193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>
            <a:off x="5786438" y="2457450"/>
            <a:ext cx="4746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 flipH="1">
            <a:off x="3276600" y="2457450"/>
            <a:ext cx="40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>
            <a:off x="3954463" y="2651125"/>
            <a:ext cx="0" cy="512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92" name="Line 24"/>
          <p:cNvSpPr>
            <a:spLocks noChangeShapeType="1"/>
          </p:cNvSpPr>
          <p:nvPr/>
        </p:nvSpPr>
        <p:spPr bwMode="auto">
          <a:xfrm>
            <a:off x="3954463" y="3163888"/>
            <a:ext cx="6111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93" name="Line 25"/>
          <p:cNvSpPr>
            <a:spLocks noChangeShapeType="1"/>
          </p:cNvSpPr>
          <p:nvPr/>
        </p:nvSpPr>
        <p:spPr bwMode="auto">
          <a:xfrm>
            <a:off x="5514975" y="2651125"/>
            <a:ext cx="0" cy="512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94" name="Line 26"/>
          <p:cNvSpPr>
            <a:spLocks noChangeShapeType="1"/>
          </p:cNvSpPr>
          <p:nvPr/>
        </p:nvSpPr>
        <p:spPr bwMode="auto">
          <a:xfrm>
            <a:off x="4972050" y="3163888"/>
            <a:ext cx="542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95" name="Line 27"/>
          <p:cNvSpPr>
            <a:spLocks noChangeShapeType="1"/>
          </p:cNvSpPr>
          <p:nvPr/>
        </p:nvSpPr>
        <p:spPr bwMode="auto">
          <a:xfrm flipV="1">
            <a:off x="4768850" y="3292475"/>
            <a:ext cx="0" cy="320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96" name="Rectangle 28"/>
          <p:cNvSpPr>
            <a:spLocks noChangeArrowheads="1"/>
          </p:cNvSpPr>
          <p:nvPr/>
        </p:nvSpPr>
        <p:spPr bwMode="auto">
          <a:xfrm>
            <a:off x="4391025" y="4640263"/>
            <a:ext cx="203200" cy="3857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solidFill>
                <a:srgbClr val="A50021"/>
              </a:solidFill>
              <a:ea typeface="楷体_GB2312" pitchFamily="49" charset="-122"/>
            </a:endParaRPr>
          </a:p>
        </p:txBody>
      </p:sp>
      <p:sp>
        <p:nvSpPr>
          <p:cNvPr id="32797" name="Rectangle 29"/>
          <p:cNvSpPr>
            <a:spLocks noChangeArrowheads="1"/>
          </p:cNvSpPr>
          <p:nvPr/>
        </p:nvSpPr>
        <p:spPr bwMode="auto">
          <a:xfrm>
            <a:off x="2327275" y="3278188"/>
            <a:ext cx="203200" cy="334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solidFill>
                <a:srgbClr val="A50021"/>
              </a:solidFill>
              <a:ea typeface="楷体_GB2312" pitchFamily="49" charset="-122"/>
            </a:endParaRPr>
          </a:p>
        </p:txBody>
      </p:sp>
      <p:sp>
        <p:nvSpPr>
          <p:cNvPr id="32798" name="Rectangle 30"/>
          <p:cNvSpPr>
            <a:spLocks noChangeArrowheads="1"/>
          </p:cNvSpPr>
          <p:nvPr/>
        </p:nvSpPr>
        <p:spPr bwMode="auto">
          <a:xfrm>
            <a:off x="2327275" y="2636838"/>
            <a:ext cx="203200" cy="334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solidFill>
                <a:srgbClr val="A50021"/>
              </a:solidFill>
              <a:ea typeface="楷体_GB2312" pitchFamily="49" charset="-122"/>
            </a:endParaRPr>
          </a:p>
        </p:txBody>
      </p:sp>
      <p:sp>
        <p:nvSpPr>
          <p:cNvPr id="32799" name="Line 31"/>
          <p:cNvSpPr>
            <a:spLocks noChangeShapeType="1"/>
          </p:cNvSpPr>
          <p:nvPr/>
        </p:nvSpPr>
        <p:spPr bwMode="auto">
          <a:xfrm>
            <a:off x="2395538" y="2971800"/>
            <a:ext cx="0" cy="320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800" name="Line 32"/>
          <p:cNvSpPr>
            <a:spLocks noChangeShapeType="1"/>
          </p:cNvSpPr>
          <p:nvPr/>
        </p:nvSpPr>
        <p:spPr bwMode="auto">
          <a:xfrm>
            <a:off x="2395538" y="3646488"/>
            <a:ext cx="1587" cy="223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801" name="Line 33"/>
          <p:cNvSpPr>
            <a:spLocks noChangeShapeType="1"/>
          </p:cNvSpPr>
          <p:nvPr/>
        </p:nvSpPr>
        <p:spPr bwMode="auto">
          <a:xfrm>
            <a:off x="6667500" y="2457450"/>
            <a:ext cx="20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802" name="Line 34"/>
          <p:cNvSpPr>
            <a:spLocks noChangeShapeType="1"/>
          </p:cNvSpPr>
          <p:nvPr/>
        </p:nvSpPr>
        <p:spPr bwMode="auto">
          <a:xfrm>
            <a:off x="6870700" y="2457450"/>
            <a:ext cx="0" cy="1412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803" name="Line 35"/>
          <p:cNvSpPr>
            <a:spLocks noChangeShapeType="1"/>
          </p:cNvSpPr>
          <p:nvPr/>
        </p:nvSpPr>
        <p:spPr bwMode="auto">
          <a:xfrm>
            <a:off x="2395538" y="3870325"/>
            <a:ext cx="4475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804" name="Oval 36"/>
          <p:cNvSpPr>
            <a:spLocks noChangeArrowheads="1"/>
          </p:cNvSpPr>
          <p:nvPr/>
        </p:nvSpPr>
        <p:spPr bwMode="auto">
          <a:xfrm>
            <a:off x="4903788" y="4383088"/>
            <a:ext cx="611187" cy="51435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solidFill>
                <a:srgbClr val="A50021"/>
              </a:solidFill>
              <a:ea typeface="楷体_GB2312" pitchFamily="49" charset="-122"/>
            </a:endParaRPr>
          </a:p>
        </p:txBody>
      </p:sp>
      <p:sp>
        <p:nvSpPr>
          <p:cNvPr id="32805" name="Line 37"/>
          <p:cNvSpPr>
            <a:spLocks noChangeShapeType="1"/>
          </p:cNvSpPr>
          <p:nvPr/>
        </p:nvSpPr>
        <p:spPr bwMode="auto">
          <a:xfrm>
            <a:off x="5311775" y="4383088"/>
            <a:ext cx="0" cy="51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806" name="Line 38"/>
          <p:cNvSpPr>
            <a:spLocks noChangeShapeType="1"/>
          </p:cNvSpPr>
          <p:nvPr/>
        </p:nvSpPr>
        <p:spPr bwMode="auto">
          <a:xfrm flipH="1" flipV="1">
            <a:off x="5040313" y="4448175"/>
            <a:ext cx="271462" cy="192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807" name="Line 39"/>
          <p:cNvSpPr>
            <a:spLocks noChangeShapeType="1"/>
          </p:cNvSpPr>
          <p:nvPr/>
        </p:nvSpPr>
        <p:spPr bwMode="auto">
          <a:xfrm flipH="1">
            <a:off x="5040313" y="4640263"/>
            <a:ext cx="271462" cy="1920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808" name="Line 40"/>
          <p:cNvSpPr>
            <a:spLocks noChangeShapeType="1"/>
          </p:cNvSpPr>
          <p:nvPr/>
        </p:nvSpPr>
        <p:spPr bwMode="auto">
          <a:xfrm>
            <a:off x="2395538" y="3100388"/>
            <a:ext cx="40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809" name="Line 41"/>
          <p:cNvSpPr>
            <a:spLocks noChangeShapeType="1"/>
          </p:cNvSpPr>
          <p:nvPr/>
        </p:nvSpPr>
        <p:spPr bwMode="auto">
          <a:xfrm>
            <a:off x="2801938" y="3005138"/>
            <a:ext cx="1587" cy="222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810" name="Oval 42"/>
          <p:cNvSpPr>
            <a:spLocks noChangeArrowheads="1"/>
          </p:cNvSpPr>
          <p:nvPr/>
        </p:nvSpPr>
        <p:spPr bwMode="auto">
          <a:xfrm>
            <a:off x="2055813" y="3822700"/>
            <a:ext cx="136525" cy="1111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solidFill>
                <a:srgbClr val="A50021"/>
              </a:solidFill>
              <a:ea typeface="楷体_GB2312" pitchFamily="49" charset="-122"/>
            </a:endParaRPr>
          </a:p>
        </p:txBody>
      </p:sp>
      <p:sp>
        <p:nvSpPr>
          <p:cNvPr id="32811" name="Oval 43"/>
          <p:cNvSpPr>
            <a:spLocks noChangeArrowheads="1"/>
          </p:cNvSpPr>
          <p:nvPr/>
        </p:nvSpPr>
        <p:spPr bwMode="auto">
          <a:xfrm>
            <a:off x="4429125" y="3998913"/>
            <a:ext cx="136525" cy="12858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solidFill>
                <a:srgbClr val="A50021"/>
              </a:solidFill>
              <a:ea typeface="楷体_GB2312" pitchFamily="49" charset="-122"/>
            </a:endParaRPr>
          </a:p>
        </p:txBody>
      </p:sp>
      <p:sp>
        <p:nvSpPr>
          <p:cNvPr id="32812" name="Oval 44"/>
          <p:cNvSpPr>
            <a:spLocks noChangeArrowheads="1"/>
          </p:cNvSpPr>
          <p:nvPr/>
        </p:nvSpPr>
        <p:spPr bwMode="auto">
          <a:xfrm>
            <a:off x="4972050" y="3998913"/>
            <a:ext cx="136525" cy="12858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solidFill>
                <a:srgbClr val="A50021"/>
              </a:solidFill>
              <a:ea typeface="楷体_GB2312" pitchFamily="49" charset="-122"/>
            </a:endParaRPr>
          </a:p>
        </p:txBody>
      </p:sp>
      <p:sp>
        <p:nvSpPr>
          <p:cNvPr id="32813" name="Oval 45"/>
          <p:cNvSpPr>
            <a:spLocks noChangeArrowheads="1"/>
          </p:cNvSpPr>
          <p:nvPr/>
        </p:nvSpPr>
        <p:spPr bwMode="auto">
          <a:xfrm>
            <a:off x="4700588" y="3613150"/>
            <a:ext cx="136525" cy="12858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solidFill>
                <a:srgbClr val="A50021"/>
              </a:solidFill>
              <a:ea typeface="楷体_GB2312" pitchFamily="49" charset="-122"/>
            </a:endParaRPr>
          </a:p>
        </p:txBody>
      </p:sp>
      <p:sp>
        <p:nvSpPr>
          <p:cNvPr id="32814" name="Line 46"/>
          <p:cNvSpPr>
            <a:spLocks noChangeShapeType="1"/>
          </p:cNvSpPr>
          <p:nvPr/>
        </p:nvSpPr>
        <p:spPr bwMode="auto">
          <a:xfrm flipV="1">
            <a:off x="5040313" y="4127500"/>
            <a:ext cx="0" cy="320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815" name="Line 47"/>
          <p:cNvSpPr>
            <a:spLocks noChangeShapeType="1"/>
          </p:cNvSpPr>
          <p:nvPr/>
        </p:nvSpPr>
        <p:spPr bwMode="auto">
          <a:xfrm>
            <a:off x="4497388" y="4127500"/>
            <a:ext cx="0" cy="512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816" name="Line 48"/>
          <p:cNvSpPr>
            <a:spLocks noChangeShapeType="1"/>
          </p:cNvSpPr>
          <p:nvPr/>
        </p:nvSpPr>
        <p:spPr bwMode="auto">
          <a:xfrm>
            <a:off x="5311775" y="4640263"/>
            <a:ext cx="2101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817" name="Line 49"/>
          <p:cNvSpPr>
            <a:spLocks noChangeShapeType="1"/>
          </p:cNvSpPr>
          <p:nvPr/>
        </p:nvSpPr>
        <p:spPr bwMode="auto">
          <a:xfrm flipV="1">
            <a:off x="7413625" y="1046163"/>
            <a:ext cx="0" cy="1731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818" name="Rectangle 50"/>
          <p:cNvSpPr>
            <a:spLocks noChangeArrowheads="1"/>
          </p:cNvSpPr>
          <p:nvPr/>
        </p:nvSpPr>
        <p:spPr bwMode="auto">
          <a:xfrm>
            <a:off x="4932363" y="5089525"/>
            <a:ext cx="204787" cy="3857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solidFill>
                <a:srgbClr val="A50021"/>
              </a:solidFill>
              <a:ea typeface="楷体_GB2312" pitchFamily="49" charset="-122"/>
            </a:endParaRPr>
          </a:p>
        </p:txBody>
      </p:sp>
      <p:sp>
        <p:nvSpPr>
          <p:cNvPr id="32819" name="Rectangle 51"/>
          <p:cNvSpPr>
            <a:spLocks noChangeArrowheads="1"/>
          </p:cNvSpPr>
          <p:nvPr/>
        </p:nvSpPr>
        <p:spPr bwMode="auto">
          <a:xfrm>
            <a:off x="7316788" y="2778125"/>
            <a:ext cx="204787" cy="3857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solidFill>
                <a:srgbClr val="A50021"/>
              </a:solidFill>
              <a:ea typeface="楷体_GB2312" pitchFamily="49" charset="-122"/>
            </a:endParaRPr>
          </a:p>
        </p:txBody>
      </p:sp>
      <p:sp>
        <p:nvSpPr>
          <p:cNvPr id="32820" name="Line 52"/>
          <p:cNvSpPr>
            <a:spLocks noChangeShapeType="1"/>
          </p:cNvSpPr>
          <p:nvPr/>
        </p:nvSpPr>
        <p:spPr bwMode="auto">
          <a:xfrm>
            <a:off x="7413625" y="3163888"/>
            <a:ext cx="0" cy="1476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821" name="Line 53"/>
          <p:cNvSpPr>
            <a:spLocks noChangeShapeType="1"/>
          </p:cNvSpPr>
          <p:nvPr/>
        </p:nvSpPr>
        <p:spPr bwMode="auto">
          <a:xfrm>
            <a:off x="5040313" y="4832350"/>
            <a:ext cx="0" cy="257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822" name="Line 54"/>
          <p:cNvSpPr>
            <a:spLocks noChangeShapeType="1"/>
          </p:cNvSpPr>
          <p:nvPr/>
        </p:nvSpPr>
        <p:spPr bwMode="auto">
          <a:xfrm>
            <a:off x="5040313" y="5475288"/>
            <a:ext cx="0" cy="1920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823" name="Line 55"/>
          <p:cNvSpPr>
            <a:spLocks noChangeShapeType="1"/>
          </p:cNvSpPr>
          <p:nvPr/>
        </p:nvSpPr>
        <p:spPr bwMode="auto">
          <a:xfrm>
            <a:off x="5040313" y="5667375"/>
            <a:ext cx="23733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824" name="Line 56"/>
          <p:cNvSpPr>
            <a:spLocks noChangeShapeType="1"/>
          </p:cNvSpPr>
          <p:nvPr/>
        </p:nvSpPr>
        <p:spPr bwMode="auto">
          <a:xfrm>
            <a:off x="7413625" y="4640263"/>
            <a:ext cx="0" cy="449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825" name="Line 57"/>
          <p:cNvSpPr>
            <a:spLocks noChangeShapeType="1"/>
          </p:cNvSpPr>
          <p:nvPr/>
        </p:nvSpPr>
        <p:spPr bwMode="auto">
          <a:xfrm>
            <a:off x="7413625" y="5281613"/>
            <a:ext cx="0" cy="385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826" name="Line 58"/>
          <p:cNvSpPr>
            <a:spLocks noChangeShapeType="1"/>
          </p:cNvSpPr>
          <p:nvPr/>
        </p:nvSpPr>
        <p:spPr bwMode="auto">
          <a:xfrm>
            <a:off x="4497388" y="5026025"/>
            <a:ext cx="0" cy="641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827" name="Line 59"/>
          <p:cNvSpPr>
            <a:spLocks noChangeShapeType="1"/>
          </p:cNvSpPr>
          <p:nvPr/>
        </p:nvSpPr>
        <p:spPr bwMode="auto">
          <a:xfrm flipH="1">
            <a:off x="4497388" y="5667375"/>
            <a:ext cx="542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828" name="Line 60"/>
          <p:cNvSpPr>
            <a:spLocks noChangeShapeType="1"/>
          </p:cNvSpPr>
          <p:nvPr/>
        </p:nvSpPr>
        <p:spPr bwMode="auto">
          <a:xfrm flipH="1">
            <a:off x="2192338" y="3870325"/>
            <a:ext cx="2032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829" name="Line 61"/>
          <p:cNvSpPr>
            <a:spLocks noChangeShapeType="1"/>
          </p:cNvSpPr>
          <p:nvPr/>
        </p:nvSpPr>
        <p:spPr bwMode="auto">
          <a:xfrm>
            <a:off x="7413625" y="1060450"/>
            <a:ext cx="4079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830" name="Line 62"/>
          <p:cNvSpPr>
            <a:spLocks noChangeShapeType="1"/>
          </p:cNvSpPr>
          <p:nvPr/>
        </p:nvSpPr>
        <p:spPr bwMode="auto">
          <a:xfrm>
            <a:off x="7413625" y="5667375"/>
            <a:ext cx="4079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831" name="Oval 63"/>
          <p:cNvSpPr>
            <a:spLocks noChangeArrowheads="1"/>
          </p:cNvSpPr>
          <p:nvPr/>
        </p:nvSpPr>
        <p:spPr bwMode="auto">
          <a:xfrm>
            <a:off x="4972050" y="1879600"/>
            <a:ext cx="136525" cy="12858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solidFill>
                <a:srgbClr val="A50021"/>
              </a:solidFill>
              <a:ea typeface="楷体_GB2312" pitchFamily="49" charset="-122"/>
            </a:endParaRPr>
          </a:p>
        </p:txBody>
      </p:sp>
      <p:sp>
        <p:nvSpPr>
          <p:cNvPr id="32832" name="Oval 64"/>
          <p:cNvSpPr>
            <a:spLocks noChangeArrowheads="1"/>
          </p:cNvSpPr>
          <p:nvPr/>
        </p:nvSpPr>
        <p:spPr bwMode="auto">
          <a:xfrm>
            <a:off x="4362450" y="1879600"/>
            <a:ext cx="134938" cy="12858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solidFill>
                <a:srgbClr val="A50021"/>
              </a:solidFill>
              <a:ea typeface="楷体_GB2312" pitchFamily="49" charset="-122"/>
            </a:endParaRPr>
          </a:p>
        </p:txBody>
      </p:sp>
      <p:sp>
        <p:nvSpPr>
          <p:cNvPr id="32833" name="Oval 65"/>
          <p:cNvSpPr>
            <a:spLocks noChangeArrowheads="1"/>
          </p:cNvSpPr>
          <p:nvPr/>
        </p:nvSpPr>
        <p:spPr bwMode="auto">
          <a:xfrm>
            <a:off x="7821613" y="5602288"/>
            <a:ext cx="134937" cy="12858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solidFill>
                <a:srgbClr val="A50021"/>
              </a:solidFill>
              <a:ea typeface="楷体_GB2312" pitchFamily="49" charset="-122"/>
            </a:endParaRPr>
          </a:p>
        </p:txBody>
      </p:sp>
      <p:sp>
        <p:nvSpPr>
          <p:cNvPr id="32834" name="Oval 66"/>
          <p:cNvSpPr>
            <a:spLocks noChangeArrowheads="1"/>
          </p:cNvSpPr>
          <p:nvPr/>
        </p:nvSpPr>
        <p:spPr bwMode="auto">
          <a:xfrm>
            <a:off x="7821613" y="995363"/>
            <a:ext cx="134937" cy="12858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solidFill>
                <a:srgbClr val="A50021"/>
              </a:solidFill>
              <a:ea typeface="楷体_GB2312" pitchFamily="49" charset="-122"/>
            </a:endParaRPr>
          </a:p>
        </p:txBody>
      </p:sp>
      <p:sp>
        <p:nvSpPr>
          <p:cNvPr id="32835" name="Line 67"/>
          <p:cNvSpPr>
            <a:spLocks noChangeShapeType="1"/>
          </p:cNvSpPr>
          <p:nvPr/>
        </p:nvSpPr>
        <p:spPr bwMode="auto">
          <a:xfrm flipH="1">
            <a:off x="3954463" y="1944688"/>
            <a:ext cx="4079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836" name="Line 68"/>
          <p:cNvSpPr>
            <a:spLocks noChangeShapeType="1"/>
          </p:cNvSpPr>
          <p:nvPr/>
        </p:nvSpPr>
        <p:spPr bwMode="auto">
          <a:xfrm>
            <a:off x="5108575" y="1944688"/>
            <a:ext cx="40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837" name="Oval 69"/>
          <p:cNvSpPr>
            <a:spLocks noChangeArrowheads="1"/>
          </p:cNvSpPr>
          <p:nvPr/>
        </p:nvSpPr>
        <p:spPr bwMode="auto">
          <a:xfrm>
            <a:off x="4972050" y="2393950"/>
            <a:ext cx="136525" cy="12858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solidFill>
                <a:srgbClr val="A50021"/>
              </a:solidFill>
              <a:ea typeface="楷体_GB2312" pitchFamily="49" charset="-122"/>
            </a:endParaRPr>
          </a:p>
        </p:txBody>
      </p:sp>
      <p:sp>
        <p:nvSpPr>
          <p:cNvPr id="32838" name="Oval 70"/>
          <p:cNvSpPr>
            <a:spLocks noChangeArrowheads="1"/>
          </p:cNvSpPr>
          <p:nvPr/>
        </p:nvSpPr>
        <p:spPr bwMode="auto">
          <a:xfrm>
            <a:off x="4362450" y="2393950"/>
            <a:ext cx="134938" cy="12858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solidFill>
                <a:srgbClr val="A50021"/>
              </a:solidFill>
              <a:ea typeface="楷体_GB2312" pitchFamily="49" charset="-122"/>
            </a:endParaRPr>
          </a:p>
        </p:txBody>
      </p:sp>
      <p:sp>
        <p:nvSpPr>
          <p:cNvPr id="32839" name="Line 71"/>
          <p:cNvSpPr>
            <a:spLocks noChangeShapeType="1"/>
          </p:cNvSpPr>
          <p:nvPr/>
        </p:nvSpPr>
        <p:spPr bwMode="auto">
          <a:xfrm>
            <a:off x="4429125" y="2522538"/>
            <a:ext cx="0" cy="1920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840" name="Line 72"/>
          <p:cNvSpPr>
            <a:spLocks noChangeShapeType="1"/>
          </p:cNvSpPr>
          <p:nvPr/>
        </p:nvSpPr>
        <p:spPr bwMode="auto">
          <a:xfrm>
            <a:off x="5040313" y="2522538"/>
            <a:ext cx="0" cy="1920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841" name="Line 73"/>
          <p:cNvSpPr>
            <a:spLocks noChangeShapeType="1"/>
          </p:cNvSpPr>
          <p:nvPr/>
        </p:nvSpPr>
        <p:spPr bwMode="auto">
          <a:xfrm>
            <a:off x="4294188" y="2714625"/>
            <a:ext cx="2714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842" name="Line 74"/>
          <p:cNvSpPr>
            <a:spLocks noChangeShapeType="1"/>
          </p:cNvSpPr>
          <p:nvPr/>
        </p:nvSpPr>
        <p:spPr bwMode="auto">
          <a:xfrm>
            <a:off x="4903788" y="2714625"/>
            <a:ext cx="2714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843" name="Text Box 75"/>
          <p:cNvSpPr txBox="1">
            <a:spLocks noChangeArrowheads="1"/>
          </p:cNvSpPr>
          <p:nvPr/>
        </p:nvSpPr>
        <p:spPr bwMode="auto">
          <a:xfrm>
            <a:off x="2641600" y="1958975"/>
            <a:ext cx="1287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R</a:t>
            </a:r>
            <a:r>
              <a:rPr lang="en-US" altLang="zh-CN" sz="2000" baseline="-25000"/>
              <a:t>b</a:t>
            </a:r>
            <a:r>
              <a:rPr lang="en-US" altLang="zh-CN" sz="2000"/>
              <a:t>10K</a:t>
            </a:r>
          </a:p>
        </p:txBody>
      </p:sp>
      <p:sp>
        <p:nvSpPr>
          <p:cNvPr id="32844" name="Text Box 76"/>
          <p:cNvSpPr txBox="1">
            <a:spLocks noChangeArrowheads="1"/>
          </p:cNvSpPr>
          <p:nvPr/>
        </p:nvSpPr>
        <p:spPr bwMode="auto">
          <a:xfrm>
            <a:off x="2484438" y="2565400"/>
            <a:ext cx="1079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510K</a:t>
            </a:r>
            <a:r>
              <a:rPr lang="en-US" altLang="zh-CN" sz="2000">
                <a:ea typeface="Batang" pitchFamily="18" charset="-127"/>
              </a:rPr>
              <a:t>Ω</a:t>
            </a:r>
            <a:endParaRPr lang="en-US" altLang="zh-CN" sz="2000"/>
          </a:p>
        </p:txBody>
      </p:sp>
      <p:sp>
        <p:nvSpPr>
          <p:cNvPr id="32845" name="Text Box 77"/>
          <p:cNvSpPr txBox="1">
            <a:spLocks noChangeArrowheads="1"/>
          </p:cNvSpPr>
          <p:nvPr/>
        </p:nvSpPr>
        <p:spPr bwMode="auto">
          <a:xfrm>
            <a:off x="3101975" y="1166813"/>
            <a:ext cx="7921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R</a:t>
            </a:r>
            <a:r>
              <a:rPr lang="en-US" altLang="zh-CN" sz="2000" baseline="-25000"/>
              <a:t>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10K</a:t>
            </a:r>
          </a:p>
        </p:txBody>
      </p:sp>
      <p:sp>
        <p:nvSpPr>
          <p:cNvPr id="32846" name="Text Box 78"/>
          <p:cNvSpPr txBox="1">
            <a:spLocks noChangeArrowheads="1"/>
          </p:cNvSpPr>
          <p:nvPr/>
        </p:nvSpPr>
        <p:spPr bwMode="auto">
          <a:xfrm>
            <a:off x="4479925" y="13303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chemeClr val="hlink"/>
                </a:solidFill>
              </a:rPr>
              <a:t>V</a:t>
            </a:r>
            <a:r>
              <a:rPr lang="en-US" altLang="zh-CN" sz="2000" baseline="-25000">
                <a:solidFill>
                  <a:schemeClr val="hlink"/>
                </a:solidFill>
              </a:rPr>
              <a:t>O</a:t>
            </a:r>
          </a:p>
        </p:txBody>
      </p:sp>
      <p:sp>
        <p:nvSpPr>
          <p:cNvPr id="32847" name="Line 79"/>
          <p:cNvSpPr>
            <a:spLocks noChangeShapeType="1"/>
          </p:cNvSpPr>
          <p:nvPr/>
        </p:nvSpPr>
        <p:spPr bwMode="auto">
          <a:xfrm>
            <a:off x="4508500" y="1765300"/>
            <a:ext cx="474663" cy="0"/>
          </a:xfrm>
          <a:prstGeom prst="line">
            <a:avLst/>
          </a:prstGeom>
          <a:noFill/>
          <a:ln w="28575">
            <a:solidFill>
              <a:srgbClr val="FF3399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848" name="Text Box 80"/>
          <p:cNvSpPr txBox="1">
            <a:spLocks noChangeArrowheads="1"/>
          </p:cNvSpPr>
          <p:nvPr/>
        </p:nvSpPr>
        <p:spPr bwMode="auto">
          <a:xfrm>
            <a:off x="4216400" y="1993900"/>
            <a:ext cx="744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FF3399"/>
                </a:solidFill>
              </a:rPr>
              <a:t>V</a:t>
            </a:r>
            <a:r>
              <a:rPr lang="en-US" altLang="zh-CN" sz="2000" baseline="-25000">
                <a:solidFill>
                  <a:srgbClr val="FF3399"/>
                </a:solidFill>
              </a:rPr>
              <a:t>O1</a:t>
            </a:r>
          </a:p>
        </p:txBody>
      </p:sp>
      <p:sp>
        <p:nvSpPr>
          <p:cNvPr id="32849" name="Text Box 81"/>
          <p:cNvSpPr txBox="1">
            <a:spLocks noChangeArrowheads="1"/>
          </p:cNvSpPr>
          <p:nvPr/>
        </p:nvSpPr>
        <p:spPr bwMode="auto">
          <a:xfrm>
            <a:off x="4822825" y="1987550"/>
            <a:ext cx="814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FF3399"/>
                </a:solidFill>
              </a:rPr>
              <a:t>V</a:t>
            </a:r>
            <a:r>
              <a:rPr lang="en-US" altLang="zh-CN" sz="2000" baseline="-25000">
                <a:solidFill>
                  <a:srgbClr val="FF3399"/>
                </a:solidFill>
              </a:rPr>
              <a:t>O2</a:t>
            </a:r>
          </a:p>
        </p:txBody>
      </p:sp>
      <p:sp>
        <p:nvSpPr>
          <p:cNvPr id="32850" name="Text Box 82"/>
          <p:cNvSpPr txBox="1">
            <a:spLocks noChangeArrowheads="1"/>
          </p:cNvSpPr>
          <p:nvPr/>
        </p:nvSpPr>
        <p:spPr bwMode="auto">
          <a:xfrm>
            <a:off x="3563938" y="2708275"/>
            <a:ext cx="746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</a:rPr>
              <a:t>T</a:t>
            </a:r>
            <a:r>
              <a:rPr lang="en-US" altLang="zh-CN" sz="2000" baseline="-250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2851" name="Text Box 83"/>
          <p:cNvSpPr txBox="1">
            <a:spLocks noChangeArrowheads="1"/>
          </p:cNvSpPr>
          <p:nvPr/>
        </p:nvSpPr>
        <p:spPr bwMode="auto">
          <a:xfrm>
            <a:off x="5649913" y="2714625"/>
            <a:ext cx="611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</a:rPr>
              <a:t>T</a:t>
            </a:r>
            <a:r>
              <a:rPr lang="en-US" altLang="zh-CN" sz="2000" baseline="-250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2852" name="Text Box 84"/>
          <p:cNvSpPr txBox="1">
            <a:spLocks noChangeArrowheads="1"/>
          </p:cNvSpPr>
          <p:nvPr/>
        </p:nvSpPr>
        <p:spPr bwMode="auto">
          <a:xfrm>
            <a:off x="4816475" y="3254375"/>
            <a:ext cx="1301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R</a:t>
            </a:r>
            <a:r>
              <a:rPr lang="en-US" altLang="zh-CN" sz="2000" baseline="-25000"/>
              <a:t>p</a:t>
            </a:r>
            <a:r>
              <a:rPr lang="en-US" altLang="zh-CN" sz="2000"/>
              <a:t> 100K</a:t>
            </a:r>
            <a:endParaRPr lang="en-US" altLang="zh-CN" sz="2000">
              <a:ea typeface="Batang" pitchFamily="18" charset="-127"/>
            </a:endParaRPr>
          </a:p>
        </p:txBody>
      </p:sp>
      <p:sp>
        <p:nvSpPr>
          <p:cNvPr id="32853" name="Rectangle 85"/>
          <p:cNvSpPr>
            <a:spLocks noChangeArrowheads="1"/>
          </p:cNvSpPr>
          <p:nvPr/>
        </p:nvSpPr>
        <p:spPr bwMode="auto">
          <a:xfrm>
            <a:off x="6127750" y="1957388"/>
            <a:ext cx="1079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R</a:t>
            </a:r>
            <a:r>
              <a:rPr lang="en-US" altLang="zh-CN" sz="2000" baseline="-25000"/>
              <a:t>b</a:t>
            </a:r>
            <a:r>
              <a:rPr lang="en-US" altLang="zh-CN" sz="2000"/>
              <a:t>10K</a:t>
            </a:r>
          </a:p>
        </p:txBody>
      </p:sp>
      <p:sp>
        <p:nvSpPr>
          <p:cNvPr id="32854" name="Text Box 86"/>
          <p:cNvSpPr txBox="1">
            <a:spLocks noChangeArrowheads="1"/>
          </p:cNvSpPr>
          <p:nvPr/>
        </p:nvSpPr>
        <p:spPr bwMode="auto">
          <a:xfrm>
            <a:off x="3722688" y="4579938"/>
            <a:ext cx="7921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R</a:t>
            </a:r>
            <a:r>
              <a:rPr lang="en-US" altLang="zh-CN" sz="2000" baseline="-25000"/>
              <a:t>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10K</a:t>
            </a:r>
          </a:p>
        </p:txBody>
      </p:sp>
      <p:sp>
        <p:nvSpPr>
          <p:cNvPr id="32855" name="Text Box 87"/>
          <p:cNvSpPr txBox="1">
            <a:spLocks noChangeArrowheads="1"/>
          </p:cNvSpPr>
          <p:nvPr/>
        </p:nvSpPr>
        <p:spPr bwMode="auto">
          <a:xfrm>
            <a:off x="5178425" y="4954588"/>
            <a:ext cx="9493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R</a:t>
            </a:r>
            <a:r>
              <a:rPr lang="en-US" altLang="zh-CN" sz="2000" baseline="-25000"/>
              <a:t>E3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5.1K</a:t>
            </a:r>
          </a:p>
        </p:txBody>
      </p:sp>
      <p:sp>
        <p:nvSpPr>
          <p:cNvPr id="32856" name="Text Box 88"/>
          <p:cNvSpPr txBox="1">
            <a:spLocks noChangeArrowheads="1"/>
          </p:cNvSpPr>
          <p:nvPr/>
        </p:nvSpPr>
        <p:spPr bwMode="auto">
          <a:xfrm>
            <a:off x="5461000" y="4219575"/>
            <a:ext cx="611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</a:rPr>
              <a:t>T</a:t>
            </a:r>
            <a:r>
              <a:rPr lang="en-US" altLang="zh-CN" sz="2000" baseline="-250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32857" name="Text Box 89"/>
          <p:cNvSpPr txBox="1">
            <a:spLocks noChangeArrowheads="1"/>
          </p:cNvSpPr>
          <p:nvPr/>
        </p:nvSpPr>
        <p:spPr bwMode="auto">
          <a:xfrm>
            <a:off x="7524750" y="2636838"/>
            <a:ext cx="1116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R</a:t>
            </a:r>
            <a:r>
              <a:rPr lang="en-US" altLang="zh-CN" sz="2000" baseline="-25000"/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68K</a:t>
            </a:r>
          </a:p>
        </p:txBody>
      </p:sp>
      <p:sp>
        <p:nvSpPr>
          <p:cNvPr id="32858" name="Text Box 90"/>
          <p:cNvSpPr txBox="1">
            <a:spLocks noChangeArrowheads="1"/>
          </p:cNvSpPr>
          <p:nvPr/>
        </p:nvSpPr>
        <p:spPr bwMode="auto">
          <a:xfrm>
            <a:off x="7956550" y="692150"/>
            <a:ext cx="8810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+V</a:t>
            </a:r>
            <a:r>
              <a:rPr lang="en-US" altLang="zh-CN" sz="2000" baseline="-25000">
                <a:solidFill>
                  <a:srgbClr val="FF0000"/>
                </a:solidFill>
              </a:rPr>
              <a:t>CC</a:t>
            </a:r>
            <a:r>
              <a:rPr lang="en-US" altLang="zh-CN" sz="2000">
                <a:solidFill>
                  <a:srgbClr val="FF0000"/>
                </a:solidFill>
              </a:rPr>
              <a:t>+12V</a:t>
            </a:r>
          </a:p>
        </p:txBody>
      </p:sp>
      <p:sp>
        <p:nvSpPr>
          <p:cNvPr id="32859" name="Text Box 91"/>
          <p:cNvSpPr txBox="1">
            <a:spLocks noChangeArrowheads="1"/>
          </p:cNvSpPr>
          <p:nvPr/>
        </p:nvSpPr>
        <p:spPr bwMode="auto">
          <a:xfrm>
            <a:off x="7942263" y="5270500"/>
            <a:ext cx="8143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-V</a:t>
            </a:r>
            <a:r>
              <a:rPr lang="en-US" altLang="zh-CN" sz="2000" baseline="-25000">
                <a:solidFill>
                  <a:srgbClr val="FF0000"/>
                </a:solidFill>
              </a:rPr>
              <a:t>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-12V</a:t>
            </a:r>
          </a:p>
        </p:txBody>
      </p:sp>
      <p:sp>
        <p:nvSpPr>
          <p:cNvPr id="32860" name="Text Box 92"/>
          <p:cNvSpPr txBox="1">
            <a:spLocks noChangeArrowheads="1"/>
          </p:cNvSpPr>
          <p:nvPr/>
        </p:nvSpPr>
        <p:spPr bwMode="auto">
          <a:xfrm>
            <a:off x="1619250" y="3644900"/>
            <a:ext cx="611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FF9900"/>
                </a:solidFill>
              </a:rPr>
              <a:t>B</a:t>
            </a:r>
          </a:p>
        </p:txBody>
      </p:sp>
      <p:sp>
        <p:nvSpPr>
          <p:cNvPr id="32861" name="Text Box 93"/>
          <p:cNvSpPr txBox="1">
            <a:spLocks noChangeArrowheads="1"/>
          </p:cNvSpPr>
          <p:nvPr/>
        </p:nvSpPr>
        <p:spPr bwMode="auto">
          <a:xfrm>
            <a:off x="1619250" y="2276475"/>
            <a:ext cx="474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FF9900"/>
                </a:solidFill>
              </a:rPr>
              <a:t>A</a:t>
            </a:r>
          </a:p>
        </p:txBody>
      </p:sp>
      <p:sp>
        <p:nvSpPr>
          <p:cNvPr id="32862" name="Text Box 94"/>
          <p:cNvSpPr txBox="1">
            <a:spLocks noChangeArrowheads="1"/>
          </p:cNvSpPr>
          <p:nvPr/>
        </p:nvSpPr>
        <p:spPr bwMode="auto">
          <a:xfrm>
            <a:off x="1878013" y="4983163"/>
            <a:ext cx="1355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cs typeface="Times New Roman" pitchFamily="18" charset="0"/>
              </a:rPr>
              <a:t>ß=100</a:t>
            </a:r>
          </a:p>
        </p:txBody>
      </p:sp>
      <p:sp>
        <p:nvSpPr>
          <p:cNvPr id="32863" name="Line 95"/>
          <p:cNvSpPr>
            <a:spLocks noChangeShapeType="1"/>
          </p:cNvSpPr>
          <p:nvPr/>
        </p:nvSpPr>
        <p:spPr bwMode="auto">
          <a:xfrm flipV="1">
            <a:off x="2395538" y="2457450"/>
            <a:ext cx="0" cy="193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864" name="Text Box 96"/>
          <p:cNvSpPr txBox="1">
            <a:spLocks noChangeArrowheads="1"/>
          </p:cNvSpPr>
          <p:nvPr/>
        </p:nvSpPr>
        <p:spPr bwMode="auto">
          <a:xfrm>
            <a:off x="5537200" y="1152525"/>
            <a:ext cx="749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R</a:t>
            </a:r>
            <a:r>
              <a:rPr lang="en-US" altLang="zh-CN" sz="2000" baseline="-25000"/>
              <a:t>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10K</a:t>
            </a:r>
          </a:p>
        </p:txBody>
      </p:sp>
      <p:sp>
        <p:nvSpPr>
          <p:cNvPr id="32865" name="Line 97"/>
          <p:cNvSpPr>
            <a:spLocks noChangeShapeType="1"/>
          </p:cNvSpPr>
          <p:nvPr/>
        </p:nvSpPr>
        <p:spPr bwMode="auto">
          <a:xfrm>
            <a:off x="4787900" y="3644900"/>
            <a:ext cx="288925" cy="4318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2866" name="Oval 98"/>
          <p:cNvSpPr>
            <a:spLocks noChangeArrowheads="1"/>
          </p:cNvSpPr>
          <p:nvPr/>
        </p:nvSpPr>
        <p:spPr bwMode="auto">
          <a:xfrm>
            <a:off x="2014538" y="2420938"/>
            <a:ext cx="136525" cy="1111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solidFill>
                <a:srgbClr val="A50021"/>
              </a:solidFill>
              <a:ea typeface="楷体_GB2312" pitchFamily="49" charset="-122"/>
            </a:endParaRPr>
          </a:p>
        </p:txBody>
      </p:sp>
      <p:sp>
        <p:nvSpPr>
          <p:cNvPr id="32867" name="Line 99"/>
          <p:cNvSpPr>
            <a:spLocks noChangeShapeType="1"/>
          </p:cNvSpPr>
          <p:nvPr/>
        </p:nvSpPr>
        <p:spPr bwMode="auto">
          <a:xfrm flipH="1">
            <a:off x="2159000" y="2457450"/>
            <a:ext cx="2032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868" name="Line 100"/>
          <p:cNvSpPr>
            <a:spLocks noChangeShapeType="1"/>
          </p:cNvSpPr>
          <p:nvPr/>
        </p:nvSpPr>
        <p:spPr bwMode="auto">
          <a:xfrm>
            <a:off x="2411413" y="2457450"/>
            <a:ext cx="431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2869" name="Text Box 101"/>
          <p:cNvSpPr txBox="1">
            <a:spLocks noChangeArrowheads="1"/>
          </p:cNvSpPr>
          <p:nvPr/>
        </p:nvSpPr>
        <p:spPr bwMode="auto">
          <a:xfrm>
            <a:off x="1908175" y="2492375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0">
                <a:ea typeface="楷体_GB2312" pitchFamily="49" charset="-122"/>
              </a:rPr>
              <a:t>+</a:t>
            </a:r>
          </a:p>
        </p:txBody>
      </p:sp>
      <p:sp>
        <p:nvSpPr>
          <p:cNvPr id="32870" name="Text Box 102"/>
          <p:cNvSpPr txBox="1">
            <a:spLocks noChangeArrowheads="1"/>
          </p:cNvSpPr>
          <p:nvPr/>
        </p:nvSpPr>
        <p:spPr bwMode="auto">
          <a:xfrm>
            <a:off x="1979613" y="3357563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0">
                <a:ea typeface="楷体_GB2312" pitchFamily="49" charset="-122"/>
              </a:rPr>
              <a:t>-</a:t>
            </a:r>
          </a:p>
        </p:txBody>
      </p:sp>
      <p:sp>
        <p:nvSpPr>
          <p:cNvPr id="32871" name="Text Box 103"/>
          <p:cNvSpPr txBox="1">
            <a:spLocks noChangeArrowheads="1"/>
          </p:cNvSpPr>
          <p:nvPr/>
        </p:nvSpPr>
        <p:spPr bwMode="auto">
          <a:xfrm>
            <a:off x="1835150" y="2781300"/>
            <a:ext cx="720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>
                <a:ea typeface="楷体_GB2312" pitchFamily="49" charset="-122"/>
              </a:rPr>
              <a:t>v</a:t>
            </a:r>
            <a:r>
              <a:rPr lang="en-US" altLang="zh-CN" sz="2800" b="0" baseline="-25000">
                <a:ea typeface="楷体_GB2312" pitchFamily="49" charset="-122"/>
              </a:rPr>
              <a:t>i</a:t>
            </a:r>
          </a:p>
        </p:txBody>
      </p:sp>
      <p:sp>
        <p:nvSpPr>
          <p:cNvPr id="32872" name="Text Box 104"/>
          <p:cNvSpPr txBox="1">
            <a:spLocks noChangeArrowheads="1"/>
          </p:cNvSpPr>
          <p:nvPr/>
        </p:nvSpPr>
        <p:spPr bwMode="auto">
          <a:xfrm>
            <a:off x="2484438" y="3284538"/>
            <a:ext cx="1079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510K</a:t>
            </a:r>
            <a:r>
              <a:rPr lang="en-US" altLang="zh-CN" sz="2000">
                <a:ea typeface="Batang" pitchFamily="18" charset="-127"/>
              </a:rPr>
              <a:t>Ω</a:t>
            </a:r>
            <a:endParaRPr lang="en-US" altLang="zh-CN" sz="2000"/>
          </a:p>
        </p:txBody>
      </p:sp>
      <p:sp>
        <p:nvSpPr>
          <p:cNvPr id="32873" name="Rectangle 105"/>
          <p:cNvSpPr>
            <a:spLocks noChangeArrowheads="1"/>
          </p:cNvSpPr>
          <p:nvPr/>
        </p:nvSpPr>
        <p:spPr bwMode="auto">
          <a:xfrm>
            <a:off x="7308850" y="5013325"/>
            <a:ext cx="204788" cy="3857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solidFill>
                <a:srgbClr val="A50021"/>
              </a:solidFill>
              <a:ea typeface="楷体_GB2312" pitchFamily="49" charset="-122"/>
            </a:endParaRPr>
          </a:p>
        </p:txBody>
      </p:sp>
      <p:sp>
        <p:nvSpPr>
          <p:cNvPr id="32874" name="Text Box 106"/>
          <p:cNvSpPr txBox="1">
            <a:spLocks noChangeArrowheads="1"/>
          </p:cNvSpPr>
          <p:nvPr/>
        </p:nvSpPr>
        <p:spPr bwMode="auto">
          <a:xfrm>
            <a:off x="7524750" y="4797425"/>
            <a:ext cx="1116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R</a:t>
            </a:r>
            <a:r>
              <a:rPr lang="en-US" altLang="zh-CN" sz="2000" baseline="-25000"/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36K</a:t>
            </a:r>
          </a:p>
        </p:txBody>
      </p:sp>
      <p:sp>
        <p:nvSpPr>
          <p:cNvPr id="32875" name="TextBox 1"/>
          <p:cNvSpPr txBox="1">
            <a:spLocks noChangeArrowheads="1"/>
          </p:cNvSpPr>
          <p:nvPr/>
        </p:nvSpPr>
        <p:spPr bwMode="auto">
          <a:xfrm>
            <a:off x="433388" y="168275"/>
            <a:ext cx="4389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A50021"/>
                </a:solidFill>
                <a:ea typeface="楷体_GB2312" pitchFamily="49" charset="-122"/>
              </a:rPr>
              <a:t>介绍一下实验电路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755650" y="3357563"/>
          <a:ext cx="1473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7" name="公式" r:id="rId3" imgW="736600" imgH="241300" progId="Equation.3">
                  <p:embed/>
                </p:oleObj>
              </mc:Choice>
              <mc:Fallback>
                <p:oleObj name="公式" r:id="rId3" imgW="7366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357563"/>
                        <a:ext cx="1473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Object 5"/>
          <p:cNvGraphicFramePr>
            <a:graphicFrameLocks noChangeAspect="1"/>
          </p:cNvGraphicFramePr>
          <p:nvPr/>
        </p:nvGraphicFramePr>
        <p:xfrm>
          <a:off x="5003800" y="4797425"/>
          <a:ext cx="276383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8" name="公式" r:id="rId5" imgW="1511300" imgH="228600" progId="Equation.3">
                  <p:embed/>
                </p:oleObj>
              </mc:Choice>
              <mc:Fallback>
                <p:oleObj name="公式" r:id="rId5" imgW="15113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797425"/>
                        <a:ext cx="2763838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/>
        </p:nvGraphicFramePr>
        <p:xfrm>
          <a:off x="611188" y="4652963"/>
          <a:ext cx="345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9" name="Equation" r:id="rId7" imgW="1727200" imgH="228600" progId="Equation.3">
                  <p:embed/>
                </p:oleObj>
              </mc:Choice>
              <mc:Fallback>
                <p:oleObj name="Equation" r:id="rId7" imgW="17272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652963"/>
                        <a:ext cx="3454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2" name="Object 10"/>
          <p:cNvGraphicFramePr>
            <a:graphicFrameLocks noChangeAspect="1"/>
          </p:cNvGraphicFramePr>
          <p:nvPr/>
        </p:nvGraphicFramePr>
        <p:xfrm>
          <a:off x="323850" y="5373688"/>
          <a:ext cx="4379913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0" name="公式" r:id="rId9" imgW="2260600" imgH="431800" progId="Equation.3">
                  <p:embed/>
                </p:oleObj>
              </mc:Choice>
              <mc:Fallback>
                <p:oleObj name="公式" r:id="rId9" imgW="22606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373688"/>
                        <a:ext cx="4379913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Rectangle 11"/>
          <p:cNvSpPr>
            <a:spLocks noChangeArrowheads="1"/>
          </p:cNvSpPr>
          <p:nvPr/>
        </p:nvSpPr>
        <p:spPr bwMode="auto">
          <a:xfrm>
            <a:off x="92075" y="57150"/>
            <a:ext cx="65722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例</a:t>
            </a:r>
          </a:p>
        </p:txBody>
      </p:sp>
      <p:sp>
        <p:nvSpPr>
          <p:cNvPr id="34823" name="Line 12"/>
          <p:cNvSpPr>
            <a:spLocks noChangeShapeType="1"/>
          </p:cNvSpPr>
          <p:nvPr/>
        </p:nvSpPr>
        <p:spPr bwMode="auto">
          <a:xfrm>
            <a:off x="100013" y="642938"/>
            <a:ext cx="620712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5" name="Rectangle 13"/>
          <p:cNvSpPr>
            <a:spLocks noChangeArrowheads="1"/>
          </p:cNvSpPr>
          <p:nvPr/>
        </p:nvSpPr>
        <p:spPr bwMode="auto">
          <a:xfrm>
            <a:off x="0" y="23495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</a:rPr>
              <a:t>解：</a:t>
            </a:r>
            <a:endParaRPr lang="zh-CN" altLang="en-US" sz="2400"/>
          </a:p>
        </p:txBody>
      </p:sp>
      <p:sp>
        <p:nvSpPr>
          <p:cNvPr id="34825" name="Rectangle 14"/>
          <p:cNvSpPr>
            <a:spLocks noChangeArrowheads="1"/>
          </p:cNvSpPr>
          <p:nvPr/>
        </p:nvSpPr>
        <p:spPr bwMode="auto">
          <a:xfrm>
            <a:off x="88900" y="1273175"/>
            <a:ext cx="700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求</a:t>
            </a:r>
            <a:r>
              <a:rPr lang="en-US" altLang="zh-CN" sz="2400"/>
              <a:t>:</a:t>
            </a:r>
          </a:p>
        </p:txBody>
      </p:sp>
      <p:graphicFrame>
        <p:nvGraphicFramePr>
          <p:cNvPr id="79887" name="Object 15"/>
          <p:cNvGraphicFramePr>
            <a:graphicFrameLocks noChangeAspect="1"/>
          </p:cNvGraphicFramePr>
          <p:nvPr/>
        </p:nvGraphicFramePr>
        <p:xfrm>
          <a:off x="684213" y="2420938"/>
          <a:ext cx="295275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1" name="Equation" r:id="rId11" imgW="1562100" imgH="444500" progId="Equation.3">
                  <p:embed/>
                </p:oleObj>
              </mc:Choice>
              <mc:Fallback>
                <p:oleObj name="Equation" r:id="rId11" imgW="1562100" imgH="4445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420938"/>
                        <a:ext cx="2952750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8" name="Object 16"/>
          <p:cNvGraphicFramePr>
            <a:graphicFrameLocks noChangeAspect="1"/>
          </p:cNvGraphicFramePr>
          <p:nvPr/>
        </p:nvGraphicFramePr>
        <p:xfrm>
          <a:off x="5003800" y="4149725"/>
          <a:ext cx="302418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2" name="公式" r:id="rId13" imgW="1536700" imgH="228600" progId="Equation.3">
                  <p:embed/>
                </p:oleObj>
              </mc:Choice>
              <mc:Fallback>
                <p:oleObj name="公式" r:id="rId13" imgW="153670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149725"/>
                        <a:ext cx="3024188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8" name="Object 17"/>
          <p:cNvGraphicFramePr>
            <a:graphicFrameLocks noChangeAspect="1"/>
          </p:cNvGraphicFramePr>
          <p:nvPr/>
        </p:nvGraphicFramePr>
        <p:xfrm>
          <a:off x="922338" y="92075"/>
          <a:ext cx="2903537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3" name="公式" r:id="rId15" imgW="1447800" imgH="698500" progId="Equation.3">
                  <p:embed/>
                </p:oleObj>
              </mc:Choice>
              <mc:Fallback>
                <p:oleObj name="公式" r:id="rId15" imgW="1447800" imgH="6985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92075"/>
                        <a:ext cx="2903537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9" name="Object 18"/>
          <p:cNvGraphicFramePr>
            <a:graphicFrameLocks noChangeAspect="1"/>
          </p:cNvGraphicFramePr>
          <p:nvPr/>
        </p:nvGraphicFramePr>
        <p:xfrm>
          <a:off x="684213" y="1484313"/>
          <a:ext cx="3240087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4" name="公式" r:id="rId17" imgW="1727200" imgH="457200" progId="Equation.3">
                  <p:embed/>
                </p:oleObj>
              </mc:Choice>
              <mc:Fallback>
                <p:oleObj name="公式" r:id="rId17" imgW="17272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484313"/>
                        <a:ext cx="3240087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2" name="Object 20"/>
          <p:cNvGraphicFramePr>
            <a:graphicFrameLocks noChangeAspect="1"/>
          </p:cNvGraphicFramePr>
          <p:nvPr/>
        </p:nvGraphicFramePr>
        <p:xfrm>
          <a:off x="684213" y="4005263"/>
          <a:ext cx="1778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5" name="公式" r:id="rId19" imgW="889000" imgH="228600" progId="Equation.3">
                  <p:embed/>
                </p:oleObj>
              </mc:Choice>
              <mc:Fallback>
                <p:oleObj name="公式" r:id="rId19" imgW="889000" imgH="228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005263"/>
                        <a:ext cx="1778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31" name="Group 24"/>
          <p:cNvGrpSpPr>
            <a:grpSpLocks/>
          </p:cNvGrpSpPr>
          <p:nvPr/>
        </p:nvGrpSpPr>
        <p:grpSpPr bwMode="auto">
          <a:xfrm>
            <a:off x="3924300" y="115888"/>
            <a:ext cx="5219700" cy="3857625"/>
            <a:chOff x="2472" y="73"/>
            <a:chExt cx="3288" cy="2430"/>
          </a:xfrm>
        </p:grpSpPr>
        <p:pic>
          <p:nvPicPr>
            <p:cNvPr id="34833" name="Picture 9" descr="未标题-2 拷贝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2" y="73"/>
              <a:ext cx="3288" cy="2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34" name="Text Box 21"/>
            <p:cNvSpPr txBox="1">
              <a:spLocks noChangeArrowheads="1"/>
            </p:cNvSpPr>
            <p:nvPr/>
          </p:nvSpPr>
          <p:spPr bwMode="auto">
            <a:xfrm>
              <a:off x="3379" y="1253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ea typeface="楷体_GB2312" pitchFamily="49" charset="-122"/>
                </a:rPr>
                <a:t>50</a:t>
              </a:r>
            </a:p>
          </p:txBody>
        </p:sp>
        <p:sp>
          <p:nvSpPr>
            <p:cNvPr id="34835" name="Text Box 22"/>
            <p:cNvSpPr txBox="1">
              <a:spLocks noChangeArrowheads="1"/>
            </p:cNvSpPr>
            <p:nvPr/>
          </p:nvSpPr>
          <p:spPr bwMode="auto">
            <a:xfrm>
              <a:off x="3742" y="1253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ea typeface="楷体_GB2312" pitchFamily="49" charset="-122"/>
                </a:rPr>
                <a:t>50</a:t>
              </a:r>
            </a:p>
          </p:txBody>
        </p:sp>
        <p:sp>
          <p:nvSpPr>
            <p:cNvPr id="34836" name="Text Box 23"/>
            <p:cNvSpPr txBox="1">
              <a:spLocks noChangeArrowheads="1"/>
            </p:cNvSpPr>
            <p:nvPr/>
          </p:nvSpPr>
          <p:spPr bwMode="auto">
            <a:xfrm>
              <a:off x="5057" y="890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ea typeface="楷体_GB2312" pitchFamily="49" charset="-122"/>
                </a:rPr>
                <a:t>80</a:t>
              </a:r>
            </a:p>
          </p:txBody>
        </p:sp>
      </p:grpSp>
      <p:graphicFrame>
        <p:nvGraphicFramePr>
          <p:cNvPr id="79897" name="Object 25"/>
          <p:cNvGraphicFramePr>
            <a:graphicFrameLocks noChangeAspect="1"/>
          </p:cNvGraphicFramePr>
          <p:nvPr/>
        </p:nvGraphicFramePr>
        <p:xfrm>
          <a:off x="5580063" y="5516563"/>
          <a:ext cx="6508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6" name="公式" r:id="rId22" imgW="355138" imgH="177569" progId="Equation.3">
                  <p:embed/>
                </p:oleObj>
              </mc:Choice>
              <mc:Fallback>
                <p:oleObj name="公式" r:id="rId22" imgW="355138" imgH="17756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5516563"/>
                        <a:ext cx="650875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9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9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7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79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79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5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898" name="Object 2"/>
          <p:cNvGraphicFramePr>
            <a:graphicFrameLocks noChangeAspect="1"/>
          </p:cNvGraphicFramePr>
          <p:nvPr/>
        </p:nvGraphicFramePr>
        <p:xfrm>
          <a:off x="323850" y="1773238"/>
          <a:ext cx="243998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9" name="Equation" r:id="rId3" imgW="1397000" imgH="457200" progId="Equation.3">
                  <p:embed/>
                </p:oleObj>
              </mc:Choice>
              <mc:Fallback>
                <p:oleObj name="Equation" r:id="rId3" imgW="13970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773238"/>
                        <a:ext cx="2439988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0" name="Object 4"/>
          <p:cNvGraphicFramePr>
            <a:graphicFrameLocks noChangeAspect="1"/>
          </p:cNvGraphicFramePr>
          <p:nvPr/>
        </p:nvGraphicFramePr>
        <p:xfrm>
          <a:off x="250825" y="765175"/>
          <a:ext cx="287972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0" name="公式" r:id="rId5" imgW="1524000" imgH="431800" progId="Equation.3">
                  <p:embed/>
                </p:oleObj>
              </mc:Choice>
              <mc:Fallback>
                <p:oleObj name="公式" r:id="rId5" imgW="15240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765175"/>
                        <a:ext cx="2879725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Object 5"/>
          <p:cNvGraphicFramePr>
            <a:graphicFrameLocks noChangeAspect="1"/>
          </p:cNvGraphicFramePr>
          <p:nvPr/>
        </p:nvGraphicFramePr>
        <p:xfrm>
          <a:off x="179388" y="2708275"/>
          <a:ext cx="3470275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1" name="公式" r:id="rId7" imgW="1930400" imgH="431800" progId="Equation.3">
                  <p:embed/>
                </p:oleObj>
              </mc:Choice>
              <mc:Fallback>
                <p:oleObj name="公式" r:id="rId7" imgW="19304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708275"/>
                        <a:ext cx="3470275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2" name="Object 6"/>
          <p:cNvGraphicFramePr>
            <a:graphicFrameLocks noChangeAspect="1"/>
          </p:cNvGraphicFramePr>
          <p:nvPr/>
        </p:nvGraphicFramePr>
        <p:xfrm>
          <a:off x="539750" y="3860800"/>
          <a:ext cx="239553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2" name="公式" r:id="rId9" imgW="1409700" imgH="228600" progId="Equation.3">
                  <p:embed/>
                </p:oleObj>
              </mc:Choice>
              <mc:Fallback>
                <p:oleObj name="公式" r:id="rId9" imgW="14097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860800"/>
                        <a:ext cx="2395538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2" name="Object 16"/>
          <p:cNvGraphicFramePr>
            <a:graphicFrameLocks noChangeAspect="1"/>
          </p:cNvGraphicFramePr>
          <p:nvPr/>
        </p:nvGraphicFramePr>
        <p:xfrm>
          <a:off x="539750" y="5445125"/>
          <a:ext cx="37449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3" name="Equation" r:id="rId11" imgW="2235200" imgH="444500" progId="Equation.3">
                  <p:embed/>
                </p:oleObj>
              </mc:Choice>
              <mc:Fallback>
                <p:oleObj name="Equation" r:id="rId11" imgW="2235200" imgH="4445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445125"/>
                        <a:ext cx="374491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4" name="Object 18"/>
          <p:cNvGraphicFramePr>
            <a:graphicFrameLocks noChangeAspect="1"/>
          </p:cNvGraphicFramePr>
          <p:nvPr/>
        </p:nvGraphicFramePr>
        <p:xfrm>
          <a:off x="539750" y="4581525"/>
          <a:ext cx="39243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4" name="Equation" r:id="rId13" imgW="2311400" imgH="444500" progId="Equation.3">
                  <p:embed/>
                </p:oleObj>
              </mc:Choice>
              <mc:Fallback>
                <p:oleObj name="Equation" r:id="rId13" imgW="2311400" imgH="4445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581525"/>
                        <a:ext cx="39243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19"/>
          <p:cNvGraphicFramePr>
            <a:graphicFrameLocks noChangeAspect="1"/>
          </p:cNvGraphicFramePr>
          <p:nvPr/>
        </p:nvGraphicFramePr>
        <p:xfrm>
          <a:off x="0" y="188913"/>
          <a:ext cx="22399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5" name="公式" r:id="rId15" imgW="1117600" imgH="228600" progId="Equation.3">
                  <p:embed/>
                </p:oleObj>
              </mc:Choice>
              <mc:Fallback>
                <p:oleObj name="公式" r:id="rId15" imgW="111760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8913"/>
                        <a:ext cx="22399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49" name="Group 20"/>
          <p:cNvGrpSpPr>
            <a:grpSpLocks/>
          </p:cNvGrpSpPr>
          <p:nvPr/>
        </p:nvGrpSpPr>
        <p:grpSpPr bwMode="auto">
          <a:xfrm>
            <a:off x="3924300" y="115888"/>
            <a:ext cx="5219700" cy="3857625"/>
            <a:chOff x="2472" y="73"/>
            <a:chExt cx="3288" cy="2430"/>
          </a:xfrm>
        </p:grpSpPr>
        <p:pic>
          <p:nvPicPr>
            <p:cNvPr id="35850" name="Picture 21" descr="未标题-2 拷贝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2" y="73"/>
              <a:ext cx="3288" cy="2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1" name="Text Box 22"/>
            <p:cNvSpPr txBox="1">
              <a:spLocks noChangeArrowheads="1"/>
            </p:cNvSpPr>
            <p:nvPr/>
          </p:nvSpPr>
          <p:spPr bwMode="auto">
            <a:xfrm>
              <a:off x="3379" y="1253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ea typeface="楷体_GB2312" pitchFamily="49" charset="-122"/>
                </a:rPr>
                <a:t>50</a:t>
              </a:r>
            </a:p>
          </p:txBody>
        </p:sp>
        <p:sp>
          <p:nvSpPr>
            <p:cNvPr id="35852" name="Text Box 23"/>
            <p:cNvSpPr txBox="1">
              <a:spLocks noChangeArrowheads="1"/>
            </p:cNvSpPr>
            <p:nvPr/>
          </p:nvSpPr>
          <p:spPr bwMode="auto">
            <a:xfrm>
              <a:off x="3742" y="1253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ea typeface="楷体_GB2312" pitchFamily="49" charset="-122"/>
                </a:rPr>
                <a:t>50</a:t>
              </a:r>
            </a:p>
          </p:txBody>
        </p:sp>
        <p:sp>
          <p:nvSpPr>
            <p:cNvPr id="35853" name="Text Box 24"/>
            <p:cNvSpPr txBox="1">
              <a:spLocks noChangeArrowheads="1"/>
            </p:cNvSpPr>
            <p:nvPr/>
          </p:nvSpPr>
          <p:spPr bwMode="auto">
            <a:xfrm>
              <a:off x="5057" y="890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ea typeface="楷体_GB2312" pitchFamily="49" charset="-122"/>
                </a:rPr>
                <a:t>80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80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8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0" y="836613"/>
            <a:ext cx="722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(3)</a:t>
            </a:r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179388" y="1557338"/>
            <a:ext cx="4500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差分电路单端输出的共模增益</a:t>
            </a:r>
          </a:p>
        </p:txBody>
      </p:sp>
      <p:graphicFrame>
        <p:nvGraphicFramePr>
          <p:cNvPr id="97288" name="Object 8"/>
          <p:cNvGraphicFramePr>
            <a:graphicFrameLocks noChangeAspect="1"/>
          </p:cNvGraphicFramePr>
          <p:nvPr/>
        </p:nvGraphicFramePr>
        <p:xfrm>
          <a:off x="179388" y="2349500"/>
          <a:ext cx="471805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1" name="公式" r:id="rId3" imgW="2806700" imgH="431800" progId="Equation.3">
                  <p:embed/>
                </p:oleObj>
              </mc:Choice>
              <mc:Fallback>
                <p:oleObj name="公式" r:id="rId3" imgW="28067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349500"/>
                        <a:ext cx="471805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9" name="Object 9"/>
          <p:cNvGraphicFramePr>
            <a:graphicFrameLocks noChangeAspect="1"/>
          </p:cNvGraphicFramePr>
          <p:nvPr/>
        </p:nvGraphicFramePr>
        <p:xfrm>
          <a:off x="539750" y="4149725"/>
          <a:ext cx="32686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2" name="公式" r:id="rId5" imgW="1651000" imgH="228600" progId="Equation.3">
                  <p:embed/>
                </p:oleObj>
              </mc:Choice>
              <mc:Fallback>
                <p:oleObj name="公式" r:id="rId5" imgW="16510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149725"/>
                        <a:ext cx="326866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1" name="Rectangle 11"/>
          <p:cNvSpPr>
            <a:spLocks noChangeArrowheads="1"/>
          </p:cNvSpPr>
          <p:nvPr/>
        </p:nvSpPr>
        <p:spPr bwMode="auto">
          <a:xfrm>
            <a:off x="5148263" y="3429000"/>
            <a:ext cx="3503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不计共模输出电压时</a:t>
            </a:r>
          </a:p>
        </p:txBody>
      </p:sp>
      <p:graphicFrame>
        <p:nvGraphicFramePr>
          <p:cNvPr id="97292" name="Object 12"/>
          <p:cNvGraphicFramePr>
            <a:graphicFrameLocks noChangeAspect="1"/>
          </p:cNvGraphicFramePr>
          <p:nvPr/>
        </p:nvGraphicFramePr>
        <p:xfrm>
          <a:off x="5292725" y="4149725"/>
          <a:ext cx="325278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3" name="公式" r:id="rId7" imgW="1879600" imgH="228600" progId="Equation.3">
                  <p:embed/>
                </p:oleObj>
              </mc:Choice>
              <mc:Fallback>
                <p:oleObj name="公式" r:id="rId7" imgW="18796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4149725"/>
                        <a:ext cx="3252788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3" name="Object 13"/>
          <p:cNvGraphicFramePr>
            <a:graphicFrameLocks noChangeAspect="1"/>
          </p:cNvGraphicFramePr>
          <p:nvPr/>
        </p:nvGraphicFramePr>
        <p:xfrm>
          <a:off x="539750" y="5013325"/>
          <a:ext cx="4910138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4" name="公式" r:id="rId9" imgW="2895600" imgH="203200" progId="Equation.3">
                  <p:embed/>
                </p:oleObj>
              </mc:Choice>
              <mc:Fallback>
                <p:oleObj name="公式" r:id="rId9" imgW="2895600" imgH="203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013325"/>
                        <a:ext cx="4910138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14"/>
          <p:cNvGraphicFramePr>
            <a:graphicFrameLocks noChangeAspect="1"/>
          </p:cNvGraphicFramePr>
          <p:nvPr/>
        </p:nvGraphicFramePr>
        <p:xfrm>
          <a:off x="323850" y="333375"/>
          <a:ext cx="36703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5" name="公式" r:id="rId11" imgW="2159000" imgH="228600" progId="Equation.3">
                  <p:embed/>
                </p:oleObj>
              </mc:Choice>
              <mc:Fallback>
                <p:oleObj name="公式" r:id="rId11" imgW="21590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33375"/>
                        <a:ext cx="3670300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5" name="Text Box 15"/>
          <p:cNvSpPr txBox="1">
            <a:spLocks noChangeArrowheads="1"/>
          </p:cNvSpPr>
          <p:nvPr/>
        </p:nvSpPr>
        <p:spPr bwMode="auto">
          <a:xfrm>
            <a:off x="539750" y="836613"/>
            <a:ext cx="417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>
                <a:solidFill>
                  <a:schemeClr val="tx2"/>
                </a:solidFill>
                <a:ea typeface="楷体_GB2312" pitchFamily="49" charset="-122"/>
              </a:rPr>
              <a:t>v</a:t>
            </a:r>
            <a:r>
              <a:rPr lang="en-US" altLang="zh-CN" sz="2400" i="1" baseline="-25000">
                <a:solidFill>
                  <a:schemeClr val="tx2"/>
                </a:solidFill>
                <a:ea typeface="楷体_GB2312" pitchFamily="49" charset="-122"/>
              </a:rPr>
              <a:t>i</a:t>
            </a:r>
            <a:r>
              <a:rPr lang="en-US" altLang="zh-CN" sz="2400" i="1">
                <a:solidFill>
                  <a:schemeClr val="tx2"/>
                </a:solidFill>
                <a:ea typeface="楷体_GB2312" pitchFamily="49" charset="-122"/>
              </a:rPr>
              <a:t>=5mV 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时，求 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v</a:t>
            </a:r>
            <a:r>
              <a:rPr lang="en-US" altLang="zh-CN" sz="2400" baseline="-25000">
                <a:solidFill>
                  <a:schemeClr val="tx2"/>
                </a:solidFill>
                <a:ea typeface="楷体_GB2312" pitchFamily="49" charset="-122"/>
              </a:rPr>
              <a:t>o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= ?</a:t>
            </a:r>
          </a:p>
        </p:txBody>
      </p:sp>
      <p:grpSp>
        <p:nvGrpSpPr>
          <p:cNvPr id="36875" name="Group 16"/>
          <p:cNvGrpSpPr>
            <a:grpSpLocks/>
          </p:cNvGrpSpPr>
          <p:nvPr/>
        </p:nvGrpSpPr>
        <p:grpSpPr bwMode="auto">
          <a:xfrm>
            <a:off x="4932363" y="188913"/>
            <a:ext cx="4211637" cy="2879725"/>
            <a:chOff x="2472" y="73"/>
            <a:chExt cx="3288" cy="2430"/>
          </a:xfrm>
        </p:grpSpPr>
        <p:pic>
          <p:nvPicPr>
            <p:cNvPr id="36877" name="Picture 17" descr="未标题-2 拷贝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2" y="73"/>
              <a:ext cx="3288" cy="2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78" name="Text Box 18"/>
            <p:cNvSpPr txBox="1">
              <a:spLocks noChangeArrowheads="1"/>
            </p:cNvSpPr>
            <p:nvPr/>
          </p:nvSpPr>
          <p:spPr bwMode="auto">
            <a:xfrm>
              <a:off x="3379" y="1253"/>
              <a:ext cx="453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ea typeface="楷体_GB2312" pitchFamily="49" charset="-122"/>
                </a:rPr>
                <a:t>50</a:t>
              </a:r>
            </a:p>
          </p:txBody>
        </p:sp>
        <p:sp>
          <p:nvSpPr>
            <p:cNvPr id="36879" name="Text Box 19"/>
            <p:cNvSpPr txBox="1">
              <a:spLocks noChangeArrowheads="1"/>
            </p:cNvSpPr>
            <p:nvPr/>
          </p:nvSpPr>
          <p:spPr bwMode="auto">
            <a:xfrm>
              <a:off x="3744" y="1253"/>
              <a:ext cx="452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ea typeface="楷体_GB2312" pitchFamily="49" charset="-122"/>
                </a:rPr>
                <a:t>50</a:t>
              </a:r>
            </a:p>
          </p:txBody>
        </p:sp>
        <p:sp>
          <p:nvSpPr>
            <p:cNvPr id="36880" name="Text Box 20"/>
            <p:cNvSpPr txBox="1">
              <a:spLocks noChangeArrowheads="1"/>
            </p:cNvSpPr>
            <p:nvPr/>
          </p:nvSpPr>
          <p:spPr bwMode="auto">
            <a:xfrm>
              <a:off x="5057" y="890"/>
              <a:ext cx="453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ea typeface="楷体_GB2312" pitchFamily="49" charset="-122"/>
                </a:rPr>
                <a:t>80</a:t>
              </a:r>
            </a:p>
          </p:txBody>
        </p:sp>
      </p:grpSp>
      <p:graphicFrame>
        <p:nvGraphicFramePr>
          <p:cNvPr id="97301" name="Object 21"/>
          <p:cNvGraphicFramePr>
            <a:graphicFrameLocks noChangeAspect="1"/>
          </p:cNvGraphicFramePr>
          <p:nvPr/>
        </p:nvGraphicFramePr>
        <p:xfrm>
          <a:off x="179388" y="3429000"/>
          <a:ext cx="15859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6" name="公式" r:id="rId14" imgW="800100" imgH="228600" progId="Equation.3">
                  <p:embed/>
                </p:oleObj>
              </mc:Choice>
              <mc:Fallback>
                <p:oleObj name="公式" r:id="rId14" imgW="800100" imgH="228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3429000"/>
                        <a:ext cx="15859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9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97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5" grpId="0" autoUpdateAnimBg="0"/>
      <p:bldP spid="97287" grpId="0" autoUpdateAnimBg="0"/>
      <p:bldP spid="97291" grpId="0" autoUpdateAnimBg="0"/>
      <p:bldP spid="9729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611188" y="0"/>
            <a:ext cx="7802562" cy="151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下图中</a:t>
            </a:r>
            <a:r>
              <a:rPr lang="en-US" altLang="zh-CN" sz="2400">
                <a:ea typeface="楷体_GB2312" pitchFamily="49" charset="-122"/>
              </a:rPr>
              <a:t>MOS</a:t>
            </a:r>
            <a:r>
              <a:rPr lang="zh-CN" altLang="en-US" sz="2400">
                <a:ea typeface="楷体_GB2312" pitchFamily="49" charset="-122"/>
              </a:rPr>
              <a:t>管工作在饱和区，</a:t>
            </a:r>
            <a:r>
              <a:rPr lang="en-US" altLang="zh-CN" sz="2400">
                <a:ea typeface="楷体_GB2312" pitchFamily="49" charset="-122"/>
              </a:rPr>
              <a:t>r</a:t>
            </a:r>
            <a:r>
              <a:rPr lang="en-US" altLang="zh-CN" sz="2400" baseline="-30000">
                <a:ea typeface="楷体_GB2312" pitchFamily="49" charset="-122"/>
              </a:rPr>
              <a:t>ds</a:t>
            </a:r>
            <a:r>
              <a:rPr lang="en-US" altLang="zh-CN" sz="2400">
                <a:ea typeface="楷体_GB2312" pitchFamily="49" charset="-122"/>
              </a:rPr>
              <a:t> </a:t>
            </a:r>
            <a:r>
              <a:rPr lang="zh-CN" altLang="en-US" sz="2400">
                <a:ea typeface="楷体_GB2312" pitchFamily="49" charset="-122"/>
              </a:rPr>
              <a:t>很大，可忽略</a:t>
            </a:r>
            <a:r>
              <a:rPr lang="en-US" altLang="zh-CN" sz="2400">
                <a:ea typeface="楷体_GB2312" pitchFamily="49" charset="-122"/>
              </a:rPr>
              <a:t>;</a:t>
            </a:r>
            <a:r>
              <a:rPr lang="zh-CN" altLang="en-US" sz="2400">
                <a:ea typeface="楷体_GB2312" pitchFamily="49" charset="-122"/>
              </a:rPr>
              <a:t>跨导是</a:t>
            </a:r>
            <a:r>
              <a:rPr lang="en-US" altLang="zh-CN" sz="2400">
                <a:ea typeface="楷体_GB2312" pitchFamily="49" charset="-122"/>
              </a:rPr>
              <a:t>g</a:t>
            </a:r>
            <a:r>
              <a:rPr lang="en-US" altLang="zh-CN" sz="2400" baseline="-30000">
                <a:ea typeface="楷体_GB2312" pitchFamily="49" charset="-122"/>
              </a:rPr>
              <a:t>m</a:t>
            </a:r>
            <a:r>
              <a:rPr lang="zh-CN" altLang="en-US" sz="2400">
                <a:ea typeface="楷体_GB2312" pitchFamily="49" charset="-122"/>
              </a:rPr>
              <a:t>。</a:t>
            </a:r>
            <a:r>
              <a:rPr lang="en-US" altLang="zh-CN" sz="2400">
                <a:ea typeface="楷体_GB2312" pitchFamily="49" charset="-122"/>
              </a:rPr>
              <a:t>BJT</a:t>
            </a:r>
            <a:r>
              <a:rPr lang="zh-CN" altLang="en-US" sz="2400">
                <a:ea typeface="楷体_GB2312" pitchFamily="49" charset="-122"/>
              </a:rPr>
              <a:t>的交流电流放大倍数是</a:t>
            </a:r>
            <a:r>
              <a:rPr lang="en-US" altLang="zh-CN" sz="2400">
                <a:ea typeface="楷体_GB2312" pitchFamily="49" charset="-122"/>
              </a:rPr>
              <a:t>β, </a:t>
            </a:r>
            <a:r>
              <a:rPr lang="zh-CN" altLang="en-US" sz="2400">
                <a:ea typeface="楷体_GB2312" pitchFamily="49" charset="-122"/>
              </a:rPr>
              <a:t>发射结电阻</a:t>
            </a:r>
            <a:r>
              <a:rPr lang="en-US" altLang="zh-CN" sz="2400">
                <a:ea typeface="楷体_GB2312" pitchFamily="49" charset="-122"/>
              </a:rPr>
              <a:t>r</a:t>
            </a:r>
            <a:r>
              <a:rPr lang="en-US" altLang="zh-CN" sz="2400" baseline="-30000">
                <a:ea typeface="楷体_GB2312" pitchFamily="49" charset="-122"/>
              </a:rPr>
              <a:t>be</a:t>
            </a:r>
            <a:r>
              <a:rPr lang="zh-CN" altLang="en-US" sz="2400">
                <a:ea typeface="楷体_GB2312" pitchFamily="49" charset="-122"/>
              </a:rPr>
              <a:t>已知。电容器的容值都足够大。要求：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700213"/>
            <a:ext cx="7920037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228600" y="106680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单端输出时的总输出电压</a:t>
            </a:r>
            <a:endParaRPr lang="zh-CN" altLang="en-US" sz="2400" i="1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65539" name="Object 3"/>
          <p:cNvGraphicFramePr>
            <a:graphicFrameLocks noChangeAspect="1"/>
          </p:cNvGraphicFramePr>
          <p:nvPr/>
        </p:nvGraphicFramePr>
        <p:xfrm>
          <a:off x="1619250" y="2060575"/>
          <a:ext cx="409098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9" name="公式" r:id="rId4" imgW="1574800" imgH="431800" progId="Equation.3">
                  <p:embed/>
                </p:oleObj>
              </mc:Choice>
              <mc:Fallback>
                <p:oleObj name="公式" r:id="rId4" imgW="15748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060575"/>
                        <a:ext cx="4090988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179388" y="0"/>
            <a:ext cx="3983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双端输出时的总输出电压：</a:t>
            </a:r>
            <a:endParaRPr lang="zh-CN" altLang="en-US" sz="2400" i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1600200" y="15240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>
                <a:solidFill>
                  <a:schemeClr val="tx2"/>
                </a:solidFill>
                <a:ea typeface="楷体_GB2312" pitchFamily="49" charset="-122"/>
              </a:rPr>
              <a:t>v</a:t>
            </a:r>
            <a:r>
              <a:rPr lang="en-US" altLang="zh-CN" sz="2400" i="1" baseline="-25000">
                <a:solidFill>
                  <a:schemeClr val="tx2"/>
                </a:solidFill>
                <a:ea typeface="楷体_GB2312" pitchFamily="49" charset="-122"/>
              </a:rPr>
              <a:t>o1 </a:t>
            </a:r>
            <a:r>
              <a:rPr lang="en-US" altLang="zh-CN" sz="2400" i="1">
                <a:solidFill>
                  <a:schemeClr val="tx2"/>
                </a:solidFill>
                <a:ea typeface="楷体_GB2312" pitchFamily="49" charset="-122"/>
              </a:rPr>
              <a:t>= v</a:t>
            </a:r>
            <a:r>
              <a:rPr lang="en-US" altLang="zh-CN" sz="2400" i="1" baseline="-25000">
                <a:solidFill>
                  <a:schemeClr val="tx2"/>
                </a:solidFill>
                <a:ea typeface="楷体_GB2312" pitchFamily="49" charset="-122"/>
              </a:rPr>
              <a:t>id 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  <a:cs typeface="Times New Roman" pitchFamily="18" charset="0"/>
              </a:rPr>
              <a:t>· </a:t>
            </a:r>
            <a:r>
              <a:rPr lang="en-US" altLang="zh-CN" sz="2400" i="1" baseline="-25000">
                <a:solidFill>
                  <a:schemeClr val="tx2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i="1">
                <a:solidFill>
                  <a:schemeClr val="tx2"/>
                </a:solidFill>
                <a:ea typeface="楷体_GB2312" pitchFamily="49" charset="-122"/>
              </a:rPr>
              <a:t>A</a:t>
            </a:r>
            <a:r>
              <a:rPr lang="en-US" altLang="zh-CN" sz="2400" i="1" baseline="-25000">
                <a:solidFill>
                  <a:schemeClr val="tx2"/>
                </a:solidFill>
                <a:ea typeface="楷体_GB2312" pitchFamily="49" charset="-122"/>
              </a:rPr>
              <a:t>vd1 </a:t>
            </a:r>
            <a:r>
              <a:rPr lang="en-US" altLang="zh-CN" sz="2400" i="1">
                <a:solidFill>
                  <a:schemeClr val="tx2"/>
                </a:solidFill>
                <a:ea typeface="楷体_GB2312" pitchFamily="49" charset="-122"/>
              </a:rPr>
              <a:t>+ v</a:t>
            </a:r>
            <a:r>
              <a:rPr lang="en-US" altLang="zh-CN" sz="2400" i="1" baseline="-25000">
                <a:solidFill>
                  <a:schemeClr val="tx2"/>
                </a:solidFill>
                <a:ea typeface="楷体_GB2312" pitchFamily="49" charset="-122"/>
              </a:rPr>
              <a:t>iC 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· </a:t>
            </a:r>
            <a:r>
              <a:rPr lang="en-US" altLang="zh-CN" sz="2400" i="1" baseline="-2500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i="1">
                <a:solidFill>
                  <a:schemeClr val="tx2"/>
                </a:solidFill>
                <a:ea typeface="楷体_GB2312" pitchFamily="49" charset="-122"/>
              </a:rPr>
              <a:t>A</a:t>
            </a:r>
            <a:r>
              <a:rPr lang="en-US" altLang="zh-CN" sz="2400" i="1" baseline="-25000">
                <a:solidFill>
                  <a:schemeClr val="tx2"/>
                </a:solidFill>
                <a:ea typeface="楷体_GB2312" pitchFamily="49" charset="-122"/>
              </a:rPr>
              <a:t>vc1</a:t>
            </a:r>
          </a:p>
        </p:txBody>
      </p:sp>
      <p:pic>
        <p:nvPicPr>
          <p:cNvPr id="40966" name="Picture 8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9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1676400" y="4572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>
                <a:solidFill>
                  <a:schemeClr val="tx2"/>
                </a:solidFill>
                <a:ea typeface="楷体_GB2312" pitchFamily="49" charset="-122"/>
              </a:rPr>
              <a:t>v</a:t>
            </a:r>
            <a:r>
              <a:rPr lang="en-US" altLang="zh-CN" sz="2400" i="1" baseline="-25000">
                <a:solidFill>
                  <a:schemeClr val="tx2"/>
                </a:solidFill>
                <a:ea typeface="楷体_GB2312" pitchFamily="49" charset="-122"/>
              </a:rPr>
              <a:t>o </a:t>
            </a:r>
            <a:r>
              <a:rPr lang="en-US" altLang="zh-CN" sz="2400" i="1">
                <a:solidFill>
                  <a:schemeClr val="tx2"/>
                </a:solidFill>
                <a:ea typeface="楷体_GB2312" pitchFamily="49" charset="-122"/>
              </a:rPr>
              <a:t>= v</a:t>
            </a:r>
            <a:r>
              <a:rPr lang="en-US" altLang="zh-CN" sz="2400" i="1" baseline="-25000">
                <a:solidFill>
                  <a:schemeClr val="tx2"/>
                </a:solidFill>
                <a:ea typeface="楷体_GB2312" pitchFamily="49" charset="-122"/>
              </a:rPr>
              <a:t>id 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  <a:cs typeface="Times New Roman" pitchFamily="18" charset="0"/>
              </a:rPr>
              <a:t>· </a:t>
            </a:r>
            <a:r>
              <a:rPr lang="en-US" altLang="zh-CN" sz="2400" i="1" baseline="-25000">
                <a:solidFill>
                  <a:schemeClr val="tx2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i="1">
                <a:solidFill>
                  <a:schemeClr val="tx2"/>
                </a:solidFill>
                <a:ea typeface="楷体_GB2312" pitchFamily="49" charset="-122"/>
              </a:rPr>
              <a:t>A</a:t>
            </a:r>
            <a:r>
              <a:rPr lang="en-US" altLang="zh-CN" sz="2400" i="1" baseline="-25000">
                <a:solidFill>
                  <a:schemeClr val="tx2"/>
                </a:solidFill>
                <a:ea typeface="楷体_GB2312" pitchFamily="49" charset="-122"/>
              </a:rPr>
              <a:t>vd </a:t>
            </a:r>
            <a:r>
              <a:rPr lang="en-US" altLang="zh-CN" sz="2400" i="1">
                <a:solidFill>
                  <a:schemeClr val="tx2"/>
                </a:solidFill>
                <a:ea typeface="楷体_GB2312" pitchFamily="49" charset="-122"/>
              </a:rPr>
              <a:t>+ v</a:t>
            </a:r>
            <a:r>
              <a:rPr lang="en-US" altLang="zh-CN" sz="2400" i="1" baseline="-25000">
                <a:solidFill>
                  <a:schemeClr val="tx2"/>
                </a:solidFill>
                <a:ea typeface="楷体_GB2312" pitchFamily="49" charset="-122"/>
              </a:rPr>
              <a:t>iC 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· </a:t>
            </a:r>
            <a:r>
              <a:rPr lang="en-US" altLang="zh-CN" sz="2400" i="1" baseline="-2500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i="1">
                <a:solidFill>
                  <a:schemeClr val="tx2"/>
                </a:solidFill>
                <a:ea typeface="楷体_GB2312" pitchFamily="49" charset="-122"/>
              </a:rPr>
              <a:t>A</a:t>
            </a:r>
            <a:r>
              <a:rPr lang="en-US" altLang="zh-CN" sz="2400" i="1" baseline="-25000">
                <a:solidFill>
                  <a:schemeClr val="tx2"/>
                </a:solidFill>
                <a:ea typeface="楷体_GB2312" pitchFamily="49" charset="-122"/>
              </a:rPr>
              <a:t>vc </a:t>
            </a:r>
            <a:r>
              <a:rPr lang="en-US" altLang="zh-CN" sz="2400" i="1">
                <a:solidFill>
                  <a:schemeClr val="tx2"/>
                </a:solidFill>
                <a:ea typeface="楷体_GB2312" pitchFamily="49" charset="-122"/>
              </a:rPr>
              <a:t>= v</a:t>
            </a:r>
            <a:r>
              <a:rPr lang="en-US" altLang="zh-CN" sz="2400" i="1" baseline="-25000">
                <a:solidFill>
                  <a:schemeClr val="tx2"/>
                </a:solidFill>
                <a:ea typeface="楷体_GB2312" pitchFamily="49" charset="-122"/>
              </a:rPr>
              <a:t>id 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· </a:t>
            </a:r>
            <a:r>
              <a:rPr lang="en-US" altLang="zh-CN" sz="2400" i="1" baseline="-2500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i="1">
                <a:solidFill>
                  <a:schemeClr val="tx2"/>
                </a:solidFill>
                <a:ea typeface="楷体_GB2312" pitchFamily="49" charset="-122"/>
              </a:rPr>
              <a:t>A</a:t>
            </a:r>
            <a:r>
              <a:rPr lang="en-US" altLang="zh-CN" sz="2400" i="1" baseline="-25000">
                <a:solidFill>
                  <a:schemeClr val="tx2"/>
                </a:solidFill>
                <a:ea typeface="楷体_GB2312" pitchFamily="49" charset="-122"/>
              </a:rPr>
              <a:t>vd </a:t>
            </a:r>
          </a:p>
        </p:txBody>
      </p:sp>
      <p:grpSp>
        <p:nvGrpSpPr>
          <p:cNvPr id="65552" name="Group 16"/>
          <p:cNvGrpSpPr>
            <a:grpSpLocks/>
          </p:cNvGrpSpPr>
          <p:nvPr/>
        </p:nvGrpSpPr>
        <p:grpSpPr bwMode="auto">
          <a:xfrm>
            <a:off x="2124075" y="3213100"/>
            <a:ext cx="3886200" cy="798513"/>
            <a:chOff x="288" y="1824"/>
            <a:chExt cx="2448" cy="503"/>
          </a:xfrm>
        </p:grpSpPr>
        <p:sp>
          <p:nvSpPr>
            <p:cNvPr id="40974" name="Text Box 11"/>
            <p:cNvSpPr txBox="1">
              <a:spLocks noChangeArrowheads="1"/>
            </p:cNvSpPr>
            <p:nvPr/>
          </p:nvSpPr>
          <p:spPr bwMode="auto">
            <a:xfrm>
              <a:off x="288" y="1920"/>
              <a:ext cx="24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chemeClr val="tx2"/>
                  </a:solidFill>
                  <a:ea typeface="楷体_GB2312" pitchFamily="49" charset="-122"/>
                </a:rPr>
                <a:t>设计时，应使  </a:t>
              </a:r>
              <a:r>
                <a:rPr lang="en-US" altLang="zh-CN" sz="2000" i="1">
                  <a:solidFill>
                    <a:schemeClr val="tx2"/>
                  </a:solidFill>
                  <a:ea typeface="楷体_GB2312" pitchFamily="49" charset="-122"/>
                </a:rPr>
                <a:t>K</a:t>
              </a:r>
              <a:r>
                <a:rPr lang="en-US" altLang="zh-CN" sz="2000" i="1" baseline="-25000">
                  <a:solidFill>
                    <a:schemeClr val="tx2"/>
                  </a:solidFill>
                  <a:ea typeface="楷体_GB2312" pitchFamily="49" charset="-122"/>
                </a:rPr>
                <a:t>CMR</a:t>
              </a:r>
              <a:r>
                <a:rPr lang="en-US" altLang="zh-CN" sz="2400">
                  <a:solidFill>
                    <a:schemeClr val="tx2"/>
                  </a:solidFill>
                  <a:ea typeface="楷体_GB2312" pitchFamily="49" charset="-122"/>
                </a:rPr>
                <a:t>≫</a:t>
              </a:r>
            </a:p>
          </p:txBody>
        </p:sp>
        <p:grpSp>
          <p:nvGrpSpPr>
            <p:cNvPr id="40975" name="Group 15"/>
            <p:cNvGrpSpPr>
              <a:grpSpLocks/>
            </p:cNvGrpSpPr>
            <p:nvPr/>
          </p:nvGrpSpPr>
          <p:grpSpPr bwMode="auto">
            <a:xfrm>
              <a:off x="2256" y="1824"/>
              <a:ext cx="480" cy="503"/>
              <a:chOff x="2304" y="1968"/>
              <a:chExt cx="480" cy="503"/>
            </a:xfrm>
          </p:grpSpPr>
          <p:sp>
            <p:nvSpPr>
              <p:cNvPr id="40976" name="Text Box 12"/>
              <p:cNvSpPr txBox="1">
                <a:spLocks noChangeArrowheads="1"/>
              </p:cNvSpPr>
              <p:nvPr/>
            </p:nvSpPr>
            <p:spPr bwMode="auto">
              <a:xfrm>
                <a:off x="2304" y="1968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1">
                    <a:solidFill>
                      <a:schemeClr val="tx2"/>
                    </a:solidFill>
                    <a:ea typeface="楷体_GB2312" pitchFamily="49" charset="-122"/>
                  </a:rPr>
                  <a:t>v</a:t>
                </a:r>
                <a:r>
                  <a:rPr lang="en-US" altLang="zh-CN" sz="2400" i="1" baseline="-25000">
                    <a:solidFill>
                      <a:schemeClr val="tx2"/>
                    </a:solidFill>
                    <a:ea typeface="楷体_GB2312" pitchFamily="49" charset="-122"/>
                  </a:rPr>
                  <a:t>ic</a:t>
                </a:r>
              </a:p>
            </p:txBody>
          </p:sp>
          <p:sp>
            <p:nvSpPr>
              <p:cNvPr id="40977" name="Text Box 13"/>
              <p:cNvSpPr txBox="1">
                <a:spLocks noChangeArrowheads="1"/>
              </p:cNvSpPr>
              <p:nvPr/>
            </p:nvSpPr>
            <p:spPr bwMode="auto">
              <a:xfrm>
                <a:off x="2304" y="2183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1">
                    <a:solidFill>
                      <a:schemeClr val="tx2"/>
                    </a:solidFill>
                    <a:ea typeface="楷体_GB2312" pitchFamily="49" charset="-122"/>
                  </a:rPr>
                  <a:t>v</a:t>
                </a:r>
                <a:r>
                  <a:rPr lang="en-US" altLang="zh-CN" sz="2400" i="1" baseline="-25000">
                    <a:solidFill>
                      <a:schemeClr val="tx2"/>
                    </a:solidFill>
                    <a:ea typeface="楷体_GB2312" pitchFamily="49" charset="-122"/>
                  </a:rPr>
                  <a:t>id</a:t>
                </a:r>
              </a:p>
            </p:txBody>
          </p:sp>
          <p:sp>
            <p:nvSpPr>
              <p:cNvPr id="40978" name="Line 14"/>
              <p:cNvSpPr>
                <a:spLocks noChangeShapeType="1"/>
              </p:cNvSpPr>
              <p:nvPr/>
            </p:nvSpPr>
            <p:spPr bwMode="auto">
              <a:xfrm>
                <a:off x="2352" y="2256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2051050" y="5013325"/>
            <a:ext cx="44894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这样 </a:t>
            </a:r>
            <a:r>
              <a:rPr lang="en-US" altLang="zh-CN" sz="2400" i="1">
                <a:solidFill>
                  <a:schemeClr val="tx2"/>
                </a:solidFill>
                <a:ea typeface="楷体_GB2312" pitchFamily="49" charset="-122"/>
              </a:rPr>
              <a:t>v</a:t>
            </a:r>
            <a:r>
              <a:rPr lang="en-US" altLang="zh-CN" sz="2400" i="1" baseline="-25000">
                <a:solidFill>
                  <a:schemeClr val="tx2"/>
                </a:solidFill>
                <a:ea typeface="楷体_GB2312" pitchFamily="49" charset="-122"/>
              </a:rPr>
              <a:t>o1 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几乎只放大差模信号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单端输出时有效抑制共模信号。</a:t>
            </a:r>
          </a:p>
        </p:txBody>
      </p:sp>
      <p:sp>
        <p:nvSpPr>
          <p:cNvPr id="65554" name="Rectangle 18"/>
          <p:cNvSpPr>
            <a:spLocks noChangeArrowheads="1"/>
          </p:cNvSpPr>
          <p:nvPr/>
        </p:nvSpPr>
        <p:spPr bwMode="auto">
          <a:xfrm>
            <a:off x="7086600" y="6389688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黑体" pitchFamily="49" charset="-122"/>
              </a:rPr>
              <a:t>*</a:t>
            </a:r>
          </a:p>
        </p:txBody>
      </p:sp>
      <p:sp>
        <p:nvSpPr>
          <p:cNvPr id="65555" name="Text Box 19"/>
          <p:cNvSpPr txBox="1">
            <a:spLocks noChangeArrowheads="1"/>
          </p:cNvSpPr>
          <p:nvPr/>
        </p:nvSpPr>
        <p:spPr bwMode="auto">
          <a:xfrm>
            <a:off x="6227763" y="549275"/>
            <a:ext cx="2916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只放大差模信号</a:t>
            </a:r>
          </a:p>
        </p:txBody>
      </p:sp>
      <p:graphicFrame>
        <p:nvGraphicFramePr>
          <p:cNvPr id="65556" name="Object 20"/>
          <p:cNvGraphicFramePr>
            <a:graphicFrameLocks noChangeAspect="1"/>
          </p:cNvGraphicFramePr>
          <p:nvPr/>
        </p:nvGraphicFramePr>
        <p:xfrm>
          <a:off x="2268538" y="4221163"/>
          <a:ext cx="1912937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0" name="公式" r:id="rId8" imgW="736600" imgH="228600" progId="Equation.3">
                  <p:embed/>
                </p:oleObj>
              </mc:Choice>
              <mc:Fallback>
                <p:oleObj name="公式" r:id="rId8" imgW="736600" imgH="228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221163"/>
                        <a:ext cx="1912937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655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5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5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autoUpdateAnimBg="0"/>
      <p:bldP spid="65542" grpId="0" autoUpdateAnimBg="0"/>
      <p:bldP spid="65543" grpId="0" autoUpdateAnimBg="0"/>
      <p:bldP spid="65546" grpId="0" autoUpdateAnimBg="0"/>
      <p:bldP spid="65553" grpId="0" autoUpdateAnimBg="0"/>
      <p:bldP spid="65554" grpId="0" autoUpdateAnimBg="0"/>
      <p:bldP spid="6555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3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0052" name="Object 4"/>
          <p:cNvGraphicFramePr>
            <a:graphicFrameLocks noChangeAspect="1"/>
          </p:cNvGraphicFramePr>
          <p:nvPr/>
        </p:nvGraphicFramePr>
        <p:xfrm>
          <a:off x="1912938" y="1265238"/>
          <a:ext cx="167640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1" name="Microsoft 公式 3.0" r:id="rId7" imgW="787058" imgH="406224" progId="Equation.3">
                  <p:embed/>
                </p:oleObj>
              </mc:Choice>
              <mc:Fallback>
                <p:oleObj name="Microsoft 公式 3.0" r:id="rId7" imgW="787058" imgH="4062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2938" y="1265238"/>
                        <a:ext cx="1676400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3" name="Object 5"/>
          <p:cNvGraphicFramePr>
            <a:graphicFrameLocks noChangeAspect="1"/>
          </p:cNvGraphicFramePr>
          <p:nvPr/>
        </p:nvGraphicFramePr>
        <p:xfrm>
          <a:off x="708025" y="1438275"/>
          <a:ext cx="11668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2" name="Microsoft 公式 3.0" r:id="rId9" imgW="533169" imgH="203112" progId="Equation.3">
                  <p:embed/>
                </p:oleObj>
              </mc:Choice>
              <mc:Fallback>
                <p:oleObj name="Microsoft 公式 3.0" r:id="rId9" imgW="533169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1438275"/>
                        <a:ext cx="11668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4" name="Object 6"/>
          <p:cNvGraphicFramePr>
            <a:graphicFrameLocks noChangeAspect="1"/>
          </p:cNvGraphicFramePr>
          <p:nvPr/>
        </p:nvGraphicFramePr>
        <p:xfrm>
          <a:off x="3563938" y="1196975"/>
          <a:ext cx="10414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3" name="公式" r:id="rId11" imgW="508000" imgH="431800" progId="Equation.3">
                  <p:embed/>
                </p:oleObj>
              </mc:Choice>
              <mc:Fallback>
                <p:oleObj name="公式" r:id="rId11" imgW="5080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196975"/>
                        <a:ext cx="104140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5" name="Rectangle 7"/>
          <p:cNvSpPr>
            <a:spLocks noChangeArrowheads="1"/>
          </p:cNvSpPr>
          <p:nvPr/>
        </p:nvSpPr>
        <p:spPr bwMode="auto">
          <a:xfrm>
            <a:off x="395288" y="620713"/>
            <a:ext cx="505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在镜象电流源的基础上接一个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R</a:t>
            </a:r>
            <a:r>
              <a:rPr lang="en-US" altLang="zh-CN" sz="2400" baseline="-20000">
                <a:solidFill>
                  <a:schemeClr val="tx2"/>
                </a:solidFill>
                <a:ea typeface="楷体_GB2312" pitchFamily="49" charset="-122"/>
              </a:rPr>
              <a:t>e2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，</a:t>
            </a:r>
          </a:p>
        </p:txBody>
      </p:sp>
      <p:sp>
        <p:nvSpPr>
          <p:cNvPr id="130056" name="Rectangle 8"/>
          <p:cNvSpPr>
            <a:spLocks noChangeArrowheads="1"/>
          </p:cNvSpPr>
          <p:nvPr/>
        </p:nvSpPr>
        <p:spPr bwMode="auto">
          <a:xfrm>
            <a:off x="312738" y="1036638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则有</a:t>
            </a:r>
          </a:p>
        </p:txBody>
      </p:sp>
      <p:sp>
        <p:nvSpPr>
          <p:cNvPr id="130057" name="Rectangle 9"/>
          <p:cNvSpPr>
            <a:spLocks noChangeArrowheads="1"/>
          </p:cNvSpPr>
          <p:nvPr/>
        </p:nvSpPr>
        <p:spPr bwMode="auto">
          <a:xfrm>
            <a:off x="107950" y="4149725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由</a:t>
            </a:r>
          </a:p>
        </p:txBody>
      </p:sp>
      <p:sp>
        <p:nvSpPr>
          <p:cNvPr id="130058" name="Rectangle 10"/>
          <p:cNvSpPr>
            <a:spLocks noChangeArrowheads="1"/>
          </p:cNvSpPr>
          <p:nvPr/>
        </p:nvSpPr>
        <p:spPr bwMode="auto">
          <a:xfrm>
            <a:off x="4067175" y="4508500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得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2771775" cy="457200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solidFill>
                  <a:srgbClr val="CC0000"/>
                </a:solidFill>
                <a:ea typeface="楷体_GB2312" pitchFamily="49" charset="-122"/>
              </a:rPr>
              <a:t>二、微电流源</a:t>
            </a:r>
          </a:p>
        </p:txBody>
      </p:sp>
      <p:grpSp>
        <p:nvGrpSpPr>
          <p:cNvPr id="130060" name="Group 12"/>
          <p:cNvGrpSpPr>
            <a:grpSpLocks/>
          </p:cNvGrpSpPr>
          <p:nvPr/>
        </p:nvGrpSpPr>
        <p:grpSpPr bwMode="auto">
          <a:xfrm>
            <a:off x="250825" y="2133600"/>
            <a:ext cx="2895600" cy="508000"/>
            <a:chOff x="3168" y="2640"/>
            <a:chExt cx="1824" cy="320"/>
          </a:xfrm>
        </p:grpSpPr>
        <p:sp>
          <p:nvSpPr>
            <p:cNvPr id="42013" name="Rectangle 13"/>
            <p:cNvSpPr>
              <a:spLocks noChangeArrowheads="1"/>
            </p:cNvSpPr>
            <p:nvPr/>
          </p:nvSpPr>
          <p:spPr bwMode="auto">
            <a:xfrm>
              <a:off x="3168" y="2640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8572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27635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9545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11455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7175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02895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8615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94335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buFontTx/>
                <a:buNone/>
              </a:pPr>
              <a:r>
                <a:rPr lang="zh-CN" altLang="en-US" sz="2400">
                  <a:ea typeface="楷体_GB2312" pitchFamily="49" charset="-122"/>
                </a:rPr>
                <a:t>由于</a:t>
              </a:r>
            </a:p>
          </p:txBody>
        </p:sp>
        <p:sp>
          <p:nvSpPr>
            <p:cNvPr id="42014" name="Rectangle 14"/>
            <p:cNvSpPr>
              <a:spLocks noChangeArrowheads="1"/>
            </p:cNvSpPr>
            <p:nvPr/>
          </p:nvSpPr>
          <p:spPr bwMode="auto">
            <a:xfrm>
              <a:off x="4176" y="2640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8572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27635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9545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11455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7175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02895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8615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94335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buFontTx/>
                <a:buNone/>
              </a:pPr>
              <a:r>
                <a:rPr lang="zh-CN" altLang="en-US" sz="2400">
                  <a:ea typeface="楷体_GB2312" pitchFamily="49" charset="-122"/>
                </a:rPr>
                <a:t>很小，</a:t>
              </a:r>
            </a:p>
          </p:txBody>
        </p:sp>
        <p:graphicFrame>
          <p:nvGraphicFramePr>
            <p:cNvPr id="42015" name="Object 15"/>
            <p:cNvGraphicFramePr>
              <a:graphicFrameLocks noChangeAspect="1"/>
            </p:cNvGraphicFramePr>
            <p:nvPr/>
          </p:nvGraphicFramePr>
          <p:xfrm>
            <a:off x="3696" y="2640"/>
            <a:ext cx="521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24" name="公式" r:id="rId13" imgW="330057" imgH="203112" progId="Equation.3">
                    <p:embed/>
                  </p:oleObj>
                </mc:Choice>
                <mc:Fallback>
                  <p:oleObj name="公式" r:id="rId13" imgW="330057" imgH="203112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640"/>
                          <a:ext cx="521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0064" name="Object 16"/>
          <p:cNvGraphicFramePr>
            <a:graphicFrameLocks noChangeAspect="1"/>
          </p:cNvGraphicFramePr>
          <p:nvPr/>
        </p:nvGraphicFramePr>
        <p:xfrm>
          <a:off x="611188" y="4076700"/>
          <a:ext cx="19050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5" name="Microsoft 公式 3.0" r:id="rId15" imgW="863225" imgH="393529" progId="Equation.3">
                  <p:embed/>
                </p:oleObj>
              </mc:Choice>
              <mc:Fallback>
                <p:oleObj name="Microsoft 公式 3.0" r:id="rId15" imgW="863225" imgH="39352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076700"/>
                        <a:ext cx="19050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65" name="Object 17"/>
          <p:cNvGraphicFramePr>
            <a:graphicFrameLocks noChangeAspect="1"/>
          </p:cNvGraphicFramePr>
          <p:nvPr/>
        </p:nvGraphicFramePr>
        <p:xfrm>
          <a:off x="4500563" y="4508500"/>
          <a:ext cx="3243262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6" name="公式" r:id="rId17" imgW="1320227" imgH="393529" progId="Equation.3">
                  <p:embed/>
                </p:oleObj>
              </mc:Choice>
              <mc:Fallback>
                <p:oleObj name="公式" r:id="rId17" imgW="1320227" imgH="39352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508500"/>
                        <a:ext cx="3243262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66" name="Text Box 18"/>
          <p:cNvSpPr txBox="1">
            <a:spLocks noChangeArrowheads="1"/>
          </p:cNvSpPr>
          <p:nvPr/>
        </p:nvSpPr>
        <p:spPr bwMode="auto">
          <a:xfrm>
            <a:off x="179388" y="3429000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000000"/>
                </a:solidFill>
                <a:ea typeface="楷体_GB2312" pitchFamily="49" charset="-122"/>
              </a:rPr>
              <a:t>C2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的值很小， 达</a:t>
            </a: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μA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级</a:t>
            </a:r>
          </a:p>
        </p:txBody>
      </p:sp>
      <p:sp>
        <p:nvSpPr>
          <p:cNvPr id="130067" name="Text Box 19"/>
          <p:cNvSpPr txBox="1">
            <a:spLocks noChangeArrowheads="1"/>
          </p:cNvSpPr>
          <p:nvPr/>
        </p:nvSpPr>
        <p:spPr bwMode="auto">
          <a:xfrm>
            <a:off x="468313" y="5013325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>
                <a:ea typeface="楷体_GB2312" pitchFamily="49" charset="-122"/>
              </a:rPr>
              <a:t>V</a:t>
            </a:r>
            <a:r>
              <a:rPr lang="en-US" altLang="zh-CN" sz="2400" i="1" baseline="-25000">
                <a:ea typeface="楷体_GB2312" pitchFamily="49" charset="-122"/>
              </a:rPr>
              <a:t>BE1 </a:t>
            </a:r>
            <a:r>
              <a:rPr lang="en-US" altLang="zh-CN" sz="2400" i="1">
                <a:ea typeface="楷体_GB2312" pitchFamily="49" charset="-122"/>
              </a:rPr>
              <a:t>- V</a:t>
            </a:r>
            <a:r>
              <a:rPr lang="en-US" altLang="zh-CN" sz="2400" i="1" baseline="-25000">
                <a:ea typeface="楷体_GB2312" pitchFamily="49" charset="-122"/>
              </a:rPr>
              <a:t>BE2 </a:t>
            </a:r>
            <a:r>
              <a:rPr lang="en-US" altLang="zh-CN" sz="2400" i="1">
                <a:ea typeface="楷体_GB2312" pitchFamily="49" charset="-122"/>
              </a:rPr>
              <a:t> </a:t>
            </a:r>
            <a:endParaRPr lang="en-US" altLang="zh-CN" sz="2400" i="1" baseline="-25000">
              <a:ea typeface="楷体_GB2312" pitchFamily="49" charset="-122"/>
            </a:endParaRPr>
          </a:p>
        </p:txBody>
      </p:sp>
      <p:grpSp>
        <p:nvGrpSpPr>
          <p:cNvPr id="130068" name="Group 20"/>
          <p:cNvGrpSpPr>
            <a:grpSpLocks/>
          </p:cNvGrpSpPr>
          <p:nvPr/>
        </p:nvGrpSpPr>
        <p:grpSpPr bwMode="auto">
          <a:xfrm>
            <a:off x="2051050" y="4797425"/>
            <a:ext cx="1752600" cy="990600"/>
            <a:chOff x="1776" y="3264"/>
            <a:chExt cx="1104" cy="624"/>
          </a:xfrm>
        </p:grpSpPr>
        <p:sp>
          <p:nvSpPr>
            <p:cNvPr id="42009" name="Text Box 21"/>
            <p:cNvSpPr txBox="1">
              <a:spLocks noChangeArrowheads="1"/>
            </p:cNvSpPr>
            <p:nvPr/>
          </p:nvSpPr>
          <p:spPr bwMode="auto">
            <a:xfrm>
              <a:off x="2304" y="3264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ea typeface="楷体_GB2312" pitchFamily="49" charset="-122"/>
                </a:rPr>
                <a:t>I</a:t>
              </a:r>
              <a:r>
                <a:rPr lang="en-US" altLang="zh-CN" sz="2400" i="1" baseline="-25000">
                  <a:ea typeface="楷体_GB2312" pitchFamily="49" charset="-122"/>
                </a:rPr>
                <a:t>REF</a:t>
              </a:r>
            </a:p>
          </p:txBody>
        </p:sp>
        <p:sp>
          <p:nvSpPr>
            <p:cNvPr id="42010" name="Text Box 22"/>
            <p:cNvSpPr txBox="1">
              <a:spLocks noChangeArrowheads="1"/>
            </p:cNvSpPr>
            <p:nvPr/>
          </p:nvSpPr>
          <p:spPr bwMode="auto">
            <a:xfrm>
              <a:off x="2352" y="3600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ea typeface="楷体_GB2312" pitchFamily="49" charset="-122"/>
                </a:rPr>
                <a:t>I</a:t>
              </a:r>
              <a:r>
                <a:rPr lang="en-US" altLang="zh-CN" sz="2400" i="1" baseline="-25000">
                  <a:ea typeface="楷体_GB2312" pitchFamily="49" charset="-122"/>
                </a:rPr>
                <a:t>E2</a:t>
              </a:r>
            </a:p>
          </p:txBody>
        </p:sp>
        <p:sp>
          <p:nvSpPr>
            <p:cNvPr id="42011" name="Line 23"/>
            <p:cNvSpPr>
              <a:spLocks noChangeShapeType="1"/>
            </p:cNvSpPr>
            <p:nvPr/>
          </p:nvSpPr>
          <p:spPr bwMode="auto">
            <a:xfrm>
              <a:off x="2304" y="3600"/>
              <a:ext cx="4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2012" name="Text Box 24"/>
            <p:cNvSpPr txBox="1">
              <a:spLocks noChangeArrowheads="1"/>
            </p:cNvSpPr>
            <p:nvPr/>
          </p:nvSpPr>
          <p:spPr bwMode="auto">
            <a:xfrm>
              <a:off x="1776" y="3456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ea typeface="楷体_GB2312" pitchFamily="49" charset="-122"/>
                  <a:sym typeface="Symbol" pitchFamily="18" charset="2"/>
                </a:rPr>
                <a:t></a:t>
              </a:r>
              <a:r>
                <a:rPr lang="en-US" altLang="zh-CN" sz="2400" i="1">
                  <a:ea typeface="楷体_GB2312" pitchFamily="49" charset="-122"/>
                </a:rPr>
                <a:t>V</a:t>
              </a:r>
              <a:r>
                <a:rPr lang="en-US" altLang="zh-CN" sz="2400" i="1" baseline="-25000">
                  <a:ea typeface="楷体_GB2312" pitchFamily="49" charset="-122"/>
                </a:rPr>
                <a:t>T </a:t>
              </a:r>
              <a:r>
                <a:rPr lang="en-US" altLang="zh-CN" sz="2400" i="1">
                  <a:ea typeface="楷体_GB2312" pitchFamily="49" charset="-122"/>
                </a:rPr>
                <a:t>l</a:t>
              </a:r>
              <a:r>
                <a:rPr lang="en-US" altLang="zh-CN" sz="2400" i="1" baseline="-25000">
                  <a:ea typeface="楷体_GB2312" pitchFamily="49" charset="-122"/>
                </a:rPr>
                <a:t>n</a:t>
              </a:r>
            </a:p>
          </p:txBody>
        </p:sp>
      </p:grpSp>
      <p:sp>
        <p:nvSpPr>
          <p:cNvPr id="130073" name="Text Box 25"/>
          <p:cNvSpPr txBox="1">
            <a:spLocks noChangeArrowheads="1"/>
          </p:cNvSpPr>
          <p:nvPr/>
        </p:nvSpPr>
        <p:spPr bwMode="auto">
          <a:xfrm>
            <a:off x="2771775" y="2133600"/>
            <a:ext cx="244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往往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几十</a:t>
            </a: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mV</a:t>
            </a:r>
          </a:p>
        </p:txBody>
      </p:sp>
      <p:sp>
        <p:nvSpPr>
          <p:cNvPr id="130074" name="Text Box 26"/>
          <p:cNvSpPr txBox="1">
            <a:spLocks noChangeArrowheads="1"/>
          </p:cNvSpPr>
          <p:nvPr/>
        </p:nvSpPr>
        <p:spPr bwMode="auto">
          <a:xfrm>
            <a:off x="395288" y="2781300"/>
            <a:ext cx="2663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>
                <a:ea typeface="楷体_GB2312" pitchFamily="49" charset="-122"/>
              </a:rPr>
              <a:t>R</a:t>
            </a:r>
            <a:r>
              <a:rPr lang="en-US" altLang="zh-CN" sz="2400" i="1" baseline="-25000">
                <a:ea typeface="楷体_GB2312" pitchFamily="49" charset="-122"/>
              </a:rPr>
              <a:t>e2</a:t>
            </a:r>
            <a:r>
              <a:rPr lang="zh-CN" altLang="en-US" sz="2400">
                <a:ea typeface="楷体_GB2312" pitchFamily="49" charset="-122"/>
              </a:rPr>
              <a:t>一般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数 </a:t>
            </a:r>
            <a:r>
              <a:rPr lang="en-US" altLang="zh-CN" sz="2400" i="1">
                <a:solidFill>
                  <a:srgbClr val="0000FF"/>
                </a:solidFill>
                <a:ea typeface="楷体_GB2312" pitchFamily="49" charset="-122"/>
              </a:rPr>
              <a:t>K</a:t>
            </a:r>
            <a:r>
              <a:rPr lang="el-GR" altLang="zh-CN" sz="2400" i="1">
                <a:solidFill>
                  <a:srgbClr val="0000FF"/>
                </a:solidFill>
                <a:ea typeface="楷体_GB2312" pitchFamily="49" charset="-122"/>
              </a:rPr>
              <a:t>Ω</a:t>
            </a:r>
          </a:p>
        </p:txBody>
      </p:sp>
      <p:sp>
        <p:nvSpPr>
          <p:cNvPr id="130075" name="Line 27"/>
          <p:cNvSpPr>
            <a:spLocks noChangeShapeType="1"/>
          </p:cNvSpPr>
          <p:nvPr/>
        </p:nvSpPr>
        <p:spPr bwMode="auto">
          <a:xfrm>
            <a:off x="2268538" y="5805488"/>
            <a:ext cx="15113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0076" name="Line 28"/>
          <p:cNvSpPr>
            <a:spLocks noChangeShapeType="1"/>
          </p:cNvSpPr>
          <p:nvPr/>
        </p:nvSpPr>
        <p:spPr bwMode="auto">
          <a:xfrm>
            <a:off x="2195513" y="6453188"/>
            <a:ext cx="13684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30077" name="Object 29"/>
          <p:cNvGraphicFramePr>
            <a:graphicFrameLocks noChangeAspect="1"/>
          </p:cNvGraphicFramePr>
          <p:nvPr/>
        </p:nvGraphicFramePr>
        <p:xfrm>
          <a:off x="2268538" y="6021388"/>
          <a:ext cx="122396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7" name="公式" r:id="rId19" imgW="622030" imgH="228501" progId="Equation.3">
                  <p:embed/>
                </p:oleObj>
              </mc:Choice>
              <mc:Fallback>
                <p:oleObj name="公式" r:id="rId19" imgW="622030" imgH="228501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6021388"/>
                        <a:ext cx="1223962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78" name="Text Box 30"/>
          <p:cNvSpPr txBox="1">
            <a:spLocks noChangeArrowheads="1"/>
          </p:cNvSpPr>
          <p:nvPr/>
        </p:nvSpPr>
        <p:spPr bwMode="auto">
          <a:xfrm>
            <a:off x="4643438" y="5876925"/>
            <a:ext cx="2808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ea typeface="楷体_GB2312" pitchFamily="49" charset="-122"/>
              </a:rPr>
              <a:t>为 </a:t>
            </a:r>
            <a:r>
              <a:rPr lang="en-US" altLang="zh-CN" sz="2000" i="1">
                <a:ea typeface="楷体_GB2312" pitchFamily="49" charset="-122"/>
              </a:rPr>
              <a:t>I</a:t>
            </a:r>
            <a:r>
              <a:rPr lang="en-US" altLang="zh-CN" sz="2000" i="1" baseline="-25000">
                <a:ea typeface="楷体_GB2312" pitchFamily="49" charset="-122"/>
              </a:rPr>
              <a:t>E2 </a:t>
            </a:r>
            <a:r>
              <a:rPr lang="zh-CN" altLang="en-US" sz="2000">
                <a:ea typeface="楷体_GB2312" pitchFamily="49" charset="-122"/>
              </a:rPr>
              <a:t>的一个超越方程</a:t>
            </a:r>
          </a:p>
        </p:txBody>
      </p:sp>
      <p:pic>
        <p:nvPicPr>
          <p:cNvPr id="42008" name="Picture 31" descr="未标题-1 拷贝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0"/>
            <a:ext cx="3078163" cy="328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0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0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0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130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0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0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0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0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30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5" dur="500"/>
                                        <p:tgtEl>
                                          <p:spTgt spid="130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30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5" grpId="0" autoUpdateAnimBg="0"/>
      <p:bldP spid="130056" grpId="0" autoUpdateAnimBg="0"/>
      <p:bldP spid="130057" grpId="0" autoUpdateAnimBg="0"/>
      <p:bldP spid="130058" grpId="0" autoUpdateAnimBg="0"/>
      <p:bldP spid="130066" grpId="0" autoUpdateAnimBg="0"/>
      <p:bldP spid="130067" grpId="0" autoUpdateAnimBg="0"/>
      <p:bldP spid="130073" grpId="0"/>
      <p:bldP spid="130074" grpId="0"/>
      <p:bldP spid="130075" grpId="0" animBg="1"/>
      <p:bldP spid="130076" grpId="0" animBg="1"/>
      <p:bldP spid="13007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3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6934200" y="6324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31077" name="Rectangle 5"/>
          <p:cNvSpPr>
            <a:spLocks noChangeArrowheads="1"/>
          </p:cNvSpPr>
          <p:nvPr/>
        </p:nvSpPr>
        <p:spPr bwMode="auto">
          <a:xfrm>
            <a:off x="611188" y="1628775"/>
            <a:ext cx="460851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T</a:t>
            </a:r>
            <a:r>
              <a:rPr lang="en-US" altLang="zh-CN" sz="2400" baseline="-2500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对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T</a:t>
            </a:r>
            <a:r>
              <a:rPr lang="en-US" altLang="zh-CN" sz="2400" baseline="-25000">
                <a:solidFill>
                  <a:schemeClr val="tx2"/>
                </a:solidFill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仍有温度补偿作用，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又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T</a:t>
            </a:r>
            <a:r>
              <a:rPr lang="en-US" altLang="zh-CN" sz="2400" baseline="-25000">
                <a:solidFill>
                  <a:schemeClr val="tx2"/>
                </a:solidFill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本身射极电阻 </a:t>
            </a:r>
            <a:r>
              <a:rPr lang="en-US" altLang="zh-CN" sz="2400" i="1">
                <a:solidFill>
                  <a:schemeClr val="tx2"/>
                </a:solidFill>
                <a:ea typeface="楷体_GB2312" pitchFamily="49" charset="-122"/>
              </a:rPr>
              <a:t>R</a:t>
            </a:r>
            <a:r>
              <a:rPr lang="en-US" altLang="zh-CN" sz="2400" i="1" baseline="-25000">
                <a:solidFill>
                  <a:schemeClr val="tx2"/>
                </a:solidFill>
                <a:ea typeface="楷体_GB2312" pitchFamily="49" charset="-122"/>
              </a:rPr>
              <a:t>e2 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的存在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sz="2400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000000"/>
                </a:solidFill>
                <a:ea typeface="楷体_GB2312" pitchFamily="49" charset="-122"/>
              </a:rPr>
              <a:t>C2 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的温度稳定性更好。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468313" y="836613"/>
            <a:ext cx="2124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宋体" pitchFamily="2" charset="-122"/>
                <a:ea typeface="楷体_GB2312" pitchFamily="49" charset="-122"/>
              </a:rPr>
              <a:t>说明：</a:t>
            </a:r>
          </a:p>
        </p:txBody>
      </p:sp>
      <p:pic>
        <p:nvPicPr>
          <p:cNvPr id="43015" name="Picture 7" descr="未标题-1 拷贝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0"/>
            <a:ext cx="3078163" cy="328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6" grpId="0" autoUpdateAnimBg="0"/>
      <p:bldP spid="13107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例如</a:t>
            </a:r>
          </a:p>
        </p:txBody>
      </p:sp>
      <p:graphicFrame>
        <p:nvGraphicFramePr>
          <p:cNvPr id="108549" name="Object 5"/>
          <p:cNvGraphicFramePr>
            <a:graphicFrameLocks noChangeAspect="1"/>
          </p:cNvGraphicFramePr>
          <p:nvPr/>
        </p:nvGraphicFramePr>
        <p:xfrm>
          <a:off x="833438" y="447675"/>
          <a:ext cx="205898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公式" r:id="rId7" imgW="850900" imgH="228600" progId="Equation.3">
                  <p:embed/>
                </p:oleObj>
              </mc:Choice>
              <mc:Fallback>
                <p:oleObj name="公式" r:id="rId7" imgW="8509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447675"/>
                        <a:ext cx="2058987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0" name="Rectangle 6"/>
          <p:cNvSpPr>
            <a:spLocks noChangeArrowheads="1"/>
          </p:cNvSpPr>
          <p:nvPr/>
        </p:nvSpPr>
        <p:spPr bwMode="auto">
          <a:xfrm>
            <a:off x="250825" y="21336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则第一级输出漂移 </a:t>
            </a: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-10 mV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108551" name="Rectangle 7"/>
          <p:cNvSpPr>
            <a:spLocks noChangeArrowheads="1"/>
          </p:cNvSpPr>
          <p:nvPr/>
        </p:nvSpPr>
        <p:spPr bwMode="auto">
          <a:xfrm>
            <a:off x="179388" y="2852738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若第二级也有</a:t>
            </a: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-100 μV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漂移，</a:t>
            </a:r>
          </a:p>
        </p:txBody>
      </p:sp>
      <p:sp>
        <p:nvSpPr>
          <p:cNvPr id="108552" name="Rectangle 8"/>
          <p:cNvSpPr>
            <a:spLocks noChangeArrowheads="1"/>
          </p:cNvSpPr>
          <p:nvPr/>
        </p:nvSpPr>
        <p:spPr bwMode="auto">
          <a:xfrm>
            <a:off x="179388" y="3429000"/>
            <a:ext cx="487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则第二级输出漂移 </a:t>
            </a: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1V+10 mV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108553" name="Rectangle 9"/>
          <p:cNvSpPr>
            <a:spLocks noChangeArrowheads="1"/>
          </p:cNvSpPr>
          <p:nvPr/>
        </p:nvSpPr>
        <p:spPr bwMode="auto">
          <a:xfrm>
            <a:off x="179388" y="47625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假设</a:t>
            </a:r>
          </a:p>
        </p:txBody>
      </p:sp>
      <p:sp>
        <p:nvSpPr>
          <p:cNvPr id="108554" name="Rectangle 10"/>
          <p:cNvSpPr>
            <a:spLocks noChangeArrowheads="1"/>
          </p:cNvSpPr>
          <p:nvPr/>
        </p:nvSpPr>
        <p:spPr bwMode="auto">
          <a:xfrm>
            <a:off x="4419600" y="41910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Char char="F"/>
            </a:pP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第一级是关键</a:t>
            </a:r>
            <a:endParaRPr lang="zh-CN" altLang="en-US" sz="2400">
              <a:solidFill>
                <a:srgbClr val="000000"/>
              </a:solidFill>
              <a:ea typeface="楷体_GB2312" pitchFamily="49" charset="-122"/>
            </a:endParaRPr>
          </a:p>
        </p:txBody>
      </p:sp>
      <p:pic>
        <p:nvPicPr>
          <p:cNvPr id="5131" name="Picture 11" descr="a0620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28600"/>
            <a:ext cx="4800600" cy="378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8556" name="Object 12"/>
          <p:cNvGraphicFramePr>
            <a:graphicFrameLocks noChangeAspect="1"/>
          </p:cNvGraphicFramePr>
          <p:nvPr/>
        </p:nvGraphicFramePr>
        <p:xfrm>
          <a:off x="96838" y="1023938"/>
          <a:ext cx="3319462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公式" r:id="rId10" imgW="1371600" imgH="228600" progId="Equation.3">
                  <p:embed/>
                </p:oleObj>
              </mc:Choice>
              <mc:Fallback>
                <p:oleObj name="公式" r:id="rId10" imgW="13716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1023938"/>
                        <a:ext cx="3319462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7" name="Text Box 13"/>
          <p:cNvSpPr txBox="1">
            <a:spLocks noChangeArrowheads="1"/>
          </p:cNvSpPr>
          <p:nvPr/>
        </p:nvSpPr>
        <p:spPr bwMode="auto">
          <a:xfrm>
            <a:off x="179388" y="40767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rgbClr val="CC0000"/>
                </a:solidFill>
                <a:ea typeface="楷体_GB2312" pitchFamily="49" charset="-122"/>
              </a:rPr>
              <a:t>3.</a:t>
            </a:r>
            <a:r>
              <a:rPr lang="zh-CN" altLang="en-US" sz="2400" dirty="0">
                <a:solidFill>
                  <a:srgbClr val="CC0000"/>
                </a:solidFill>
                <a:ea typeface="楷体_GB2312" pitchFamily="49" charset="-122"/>
              </a:rPr>
              <a:t>减小零漂的措施：</a:t>
            </a:r>
          </a:p>
        </p:txBody>
      </p:sp>
      <p:sp>
        <p:nvSpPr>
          <p:cNvPr id="108558" name="Rectangle 14"/>
          <p:cNvSpPr>
            <a:spLocks noChangeArrowheads="1"/>
          </p:cNvSpPr>
          <p:nvPr/>
        </p:nvSpPr>
        <p:spPr bwMode="auto">
          <a:xfrm>
            <a:off x="468313" y="5300663"/>
            <a:ext cx="4464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Char char="F"/>
            </a:pP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用热敏元件进行温度补偿；</a:t>
            </a:r>
          </a:p>
        </p:txBody>
      </p:sp>
      <p:sp>
        <p:nvSpPr>
          <p:cNvPr id="108559" name="Rectangle 15"/>
          <p:cNvSpPr>
            <a:spLocks noChangeArrowheads="1"/>
          </p:cNvSpPr>
          <p:nvPr/>
        </p:nvSpPr>
        <p:spPr bwMode="auto">
          <a:xfrm>
            <a:off x="539750" y="4652963"/>
            <a:ext cx="36718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Char char="F"/>
            </a:pP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采用稳</a:t>
            </a: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Q</a:t>
            </a: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电路；</a:t>
            </a:r>
          </a:p>
        </p:txBody>
      </p:sp>
      <p:sp>
        <p:nvSpPr>
          <p:cNvPr id="108560" name="Rectangle 16"/>
          <p:cNvSpPr>
            <a:spLocks noChangeArrowheads="1"/>
          </p:cNvSpPr>
          <p:nvPr/>
        </p:nvSpPr>
        <p:spPr bwMode="auto">
          <a:xfrm>
            <a:off x="440160" y="5918200"/>
            <a:ext cx="472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Char char="F"/>
            </a:pP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第一级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采用差分式放大电路。</a:t>
            </a:r>
          </a:p>
        </p:txBody>
      </p:sp>
      <p:sp>
        <p:nvSpPr>
          <p:cNvPr id="108561" name="AutoShape 17"/>
          <p:cNvSpPr>
            <a:spLocks noChangeArrowheads="1"/>
          </p:cNvSpPr>
          <p:nvPr/>
        </p:nvSpPr>
        <p:spPr bwMode="auto">
          <a:xfrm>
            <a:off x="3476625" y="2514600"/>
            <a:ext cx="2162175" cy="530225"/>
          </a:xfrm>
          <a:prstGeom prst="wedgeEllipseCallout">
            <a:avLst>
              <a:gd name="adj1" fmla="val 63583"/>
              <a:gd name="adj2" fmla="val -130787"/>
            </a:avLst>
          </a:prstGeom>
          <a:solidFill>
            <a:srgbClr val="0000FF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0" bIns="4680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chemeClr val="bg1"/>
                </a:solidFill>
                <a:ea typeface="楷体_GB2312" pitchFamily="49" charset="-122"/>
              </a:rPr>
              <a:t>漂移 </a:t>
            </a:r>
            <a:r>
              <a:rPr lang="en-US" altLang="zh-CN" sz="2000">
                <a:solidFill>
                  <a:schemeClr val="bg1"/>
                </a:solidFill>
                <a:ea typeface="楷体_GB2312" pitchFamily="49" charset="-122"/>
              </a:rPr>
              <a:t>100 μV</a:t>
            </a:r>
          </a:p>
        </p:txBody>
      </p:sp>
      <p:sp>
        <p:nvSpPr>
          <p:cNvPr id="108562" name="AutoShape 18"/>
          <p:cNvSpPr>
            <a:spLocks noChangeArrowheads="1"/>
          </p:cNvSpPr>
          <p:nvPr/>
        </p:nvSpPr>
        <p:spPr bwMode="auto">
          <a:xfrm>
            <a:off x="2895600" y="228600"/>
            <a:ext cx="2438400" cy="914400"/>
          </a:xfrm>
          <a:prstGeom prst="wedgeEllipseCallout">
            <a:avLst>
              <a:gd name="adj1" fmla="val 81056"/>
              <a:gd name="adj2" fmla="val 90625"/>
            </a:avLst>
          </a:prstGeom>
          <a:solidFill>
            <a:srgbClr val="0000FF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chemeClr val="bg1"/>
                </a:solidFill>
                <a:ea typeface="楷体_GB2312" pitchFamily="49" charset="-122"/>
              </a:rPr>
              <a:t>漂移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  <a:ea typeface="楷体_GB2312" pitchFamily="49" charset="-122"/>
              </a:rPr>
              <a:t>-10 mV</a:t>
            </a:r>
            <a:endParaRPr lang="en-US" altLang="zh-CN" sz="200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108563" name="AutoShape 19"/>
          <p:cNvSpPr>
            <a:spLocks noChangeArrowheads="1"/>
          </p:cNvSpPr>
          <p:nvPr/>
        </p:nvSpPr>
        <p:spPr bwMode="auto">
          <a:xfrm>
            <a:off x="6176963" y="250825"/>
            <a:ext cx="2128837" cy="739775"/>
          </a:xfrm>
          <a:prstGeom prst="wedgeEllipseCallout">
            <a:avLst>
              <a:gd name="adj1" fmla="val -21662"/>
              <a:gd name="adj2" fmla="val 208153"/>
            </a:avLst>
          </a:prstGeom>
          <a:solidFill>
            <a:srgbClr val="0000FF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chemeClr val="bg1"/>
                </a:solidFill>
                <a:ea typeface="楷体_GB2312" pitchFamily="49" charset="-122"/>
              </a:rPr>
              <a:t>漂移 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  <a:ea typeface="楷体_GB2312" pitchFamily="49" charset="-122"/>
              </a:rPr>
              <a:t>1 V+ </a:t>
            </a:r>
            <a:r>
              <a:rPr lang="en-US" altLang="zh-CN" sz="2000">
                <a:solidFill>
                  <a:srgbClr val="FFFF00"/>
                </a:solidFill>
                <a:ea typeface="楷体_GB2312" pitchFamily="49" charset="-122"/>
              </a:rPr>
              <a:t>10 mV</a:t>
            </a:r>
          </a:p>
        </p:txBody>
      </p:sp>
      <p:sp>
        <p:nvSpPr>
          <p:cNvPr id="108564" name="AutoShape 20"/>
          <p:cNvSpPr>
            <a:spLocks noChangeArrowheads="1"/>
          </p:cNvSpPr>
          <p:nvPr/>
        </p:nvSpPr>
        <p:spPr bwMode="auto">
          <a:xfrm>
            <a:off x="6926263" y="3946525"/>
            <a:ext cx="2065337" cy="739775"/>
          </a:xfrm>
          <a:prstGeom prst="wedgeEllipseCallout">
            <a:avLst>
              <a:gd name="adj1" fmla="val -13565"/>
              <a:gd name="adj2" fmla="val -278324"/>
            </a:avLst>
          </a:prstGeom>
          <a:solidFill>
            <a:srgbClr val="0000FF"/>
          </a:solidFill>
          <a:ln w="6350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chemeClr val="bg1"/>
                </a:solidFill>
                <a:ea typeface="楷体_GB2312" pitchFamily="49" charset="-122"/>
              </a:rPr>
              <a:t>漂移 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  <a:ea typeface="楷体_GB2312" pitchFamily="49" charset="-122"/>
              </a:rPr>
              <a:t>1 V+ </a:t>
            </a:r>
            <a:r>
              <a:rPr lang="en-US" altLang="zh-CN" sz="2000">
                <a:solidFill>
                  <a:srgbClr val="FFFF00"/>
                </a:solidFill>
                <a:ea typeface="楷体_GB2312" pitchFamily="49" charset="-122"/>
              </a:rPr>
              <a:t>10 mV</a:t>
            </a:r>
          </a:p>
        </p:txBody>
      </p:sp>
      <p:sp>
        <p:nvSpPr>
          <p:cNvPr id="108565" name="Rectangle 21"/>
          <p:cNvSpPr>
            <a:spLocks noChangeArrowheads="1"/>
          </p:cNvSpPr>
          <p:nvPr/>
        </p:nvSpPr>
        <p:spPr bwMode="auto">
          <a:xfrm>
            <a:off x="7086600" y="6389688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黑体" pitchFamily="49" charset="-122"/>
              </a:rPr>
              <a:t>*</a:t>
            </a:r>
          </a:p>
        </p:txBody>
      </p:sp>
      <p:sp>
        <p:nvSpPr>
          <p:cNvPr id="108566" name="Rectangle 22"/>
          <p:cNvSpPr>
            <a:spLocks noChangeArrowheads="1"/>
          </p:cNvSpPr>
          <p:nvPr/>
        </p:nvSpPr>
        <p:spPr bwMode="auto">
          <a:xfrm>
            <a:off x="179388" y="1557338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若第一级有</a:t>
            </a: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100μV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漂移，</a:t>
            </a:r>
          </a:p>
        </p:txBody>
      </p:sp>
      <p:sp>
        <p:nvSpPr>
          <p:cNvPr id="108567" name="Text Box 23"/>
          <p:cNvSpPr txBox="1">
            <a:spLocks noChangeArrowheads="1"/>
          </p:cNvSpPr>
          <p:nvPr/>
        </p:nvSpPr>
        <p:spPr bwMode="auto">
          <a:xfrm>
            <a:off x="3995738" y="620713"/>
            <a:ext cx="1368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FFFF00"/>
                </a:solidFill>
              </a:rPr>
              <a:t>-100μV</a:t>
            </a:r>
          </a:p>
        </p:txBody>
      </p:sp>
    </p:spTree>
  </p:cSld>
  <p:clrMapOvr>
    <a:masterClrMapping/>
  </p:clrMapOvr>
  <p:transition>
    <p:blinds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85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85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8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500"/>
                                        <p:tgtEl>
                                          <p:spTgt spid="1085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9" dur="500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4" dur="500"/>
                                        <p:tgtEl>
                                          <p:spTgt spid="1085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0" grpId="0" autoUpdateAnimBg="0"/>
      <p:bldP spid="108551" grpId="0" autoUpdateAnimBg="0"/>
      <p:bldP spid="108552" grpId="0" autoUpdateAnimBg="0"/>
      <p:bldP spid="108553" grpId="0" autoUpdateAnimBg="0"/>
      <p:bldP spid="108554" grpId="0" autoUpdateAnimBg="0"/>
      <p:bldP spid="108557" grpId="0" autoUpdateAnimBg="0"/>
      <p:bldP spid="108558" grpId="0" autoUpdateAnimBg="0"/>
      <p:bldP spid="108559" grpId="0" autoUpdateAnimBg="0"/>
      <p:bldP spid="108560" grpId="0" autoUpdateAnimBg="0"/>
      <p:bldP spid="108561" grpId="0" animBg="1" autoUpdateAnimBg="0"/>
      <p:bldP spid="108562" grpId="0" animBg="1" autoUpdateAnimBg="0"/>
      <p:bldP spid="108563" grpId="0" animBg="1" autoUpdateAnimBg="0"/>
      <p:bldP spid="108564" grpId="0" animBg="1" autoUpdateAnimBg="0"/>
      <p:bldP spid="108565" grpId="0" autoUpdateAnimBg="0"/>
      <p:bldP spid="108566" grpId="0" autoUpdateAnimBg="0"/>
      <p:bldP spid="10856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未标题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549275"/>
            <a:ext cx="4030662" cy="416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Rectangl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33400" y="106363"/>
            <a:ext cx="36782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黑体" pitchFamily="49" charset="-122"/>
              </a:rPr>
              <a:t>6.1.2  FET</a:t>
            </a:r>
            <a:r>
              <a:rPr lang="zh-CN" altLang="en-US">
                <a:solidFill>
                  <a:srgbClr val="000066"/>
                </a:solidFill>
                <a:ea typeface="黑体" pitchFamily="49" charset="-122"/>
              </a:rPr>
              <a:t>电流源</a:t>
            </a:r>
          </a:p>
        </p:txBody>
      </p:sp>
      <p:sp>
        <p:nvSpPr>
          <p:cNvPr id="44036" name="Line 4"/>
          <p:cNvSpPr>
            <a:spLocks noChangeShapeType="1"/>
          </p:cNvSpPr>
          <p:nvPr/>
        </p:nvSpPr>
        <p:spPr bwMode="auto">
          <a:xfrm>
            <a:off x="533400" y="762000"/>
            <a:ext cx="34290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7" name="Rectangl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57200" y="852488"/>
            <a:ext cx="4402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800000"/>
                </a:solidFill>
                <a:ea typeface="黑体" pitchFamily="49" charset="-122"/>
              </a:rPr>
              <a:t>1</a:t>
            </a:r>
            <a:r>
              <a:rPr lang="zh-CN" altLang="en-US" sz="2800">
                <a:solidFill>
                  <a:srgbClr val="800000"/>
                </a:solidFill>
                <a:ea typeface="黑体" pitchFamily="49" charset="-122"/>
              </a:rPr>
              <a:t>、 </a:t>
            </a:r>
            <a:r>
              <a:rPr lang="en-US" altLang="zh-CN" sz="2800">
                <a:solidFill>
                  <a:srgbClr val="800000"/>
                </a:solidFill>
                <a:ea typeface="黑体" pitchFamily="49" charset="-122"/>
              </a:rPr>
              <a:t>MOSFET</a:t>
            </a:r>
            <a:r>
              <a:rPr lang="zh-CN" altLang="en-US" sz="2800">
                <a:solidFill>
                  <a:srgbClr val="800000"/>
                </a:solidFill>
                <a:ea typeface="黑体" pitchFamily="49" charset="-122"/>
              </a:rPr>
              <a:t>镜像电流源</a:t>
            </a:r>
          </a:p>
        </p:txBody>
      </p:sp>
      <p:graphicFrame>
        <p:nvGraphicFramePr>
          <p:cNvPr id="138246" name="Object 6"/>
          <p:cNvGraphicFramePr>
            <a:graphicFrameLocks noChangeAspect="1"/>
          </p:cNvGraphicFramePr>
          <p:nvPr/>
        </p:nvGraphicFramePr>
        <p:xfrm>
          <a:off x="623888" y="4868863"/>
          <a:ext cx="26908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3" name="公式" r:id="rId5" imgW="1384300" imgH="228600" progId="Equation.3">
                  <p:embed/>
                </p:oleObj>
              </mc:Choice>
              <mc:Fallback>
                <p:oleObj name="公式" r:id="rId5" imgW="13843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4868863"/>
                        <a:ext cx="269081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5435600" y="4899025"/>
            <a:ext cx="3109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 pitchFamily="49" charset="-122"/>
              </a:rPr>
              <a:t>MOSFET</a:t>
            </a:r>
            <a:r>
              <a:rPr lang="zh-CN" altLang="en-US" sz="2000">
                <a:ea typeface="楷体_GB2312" pitchFamily="49" charset="-122"/>
              </a:rPr>
              <a:t>基本镜像电路流 </a:t>
            </a:r>
          </a:p>
        </p:txBody>
      </p:sp>
      <p:sp>
        <p:nvSpPr>
          <p:cNvPr id="138248" name="Text Box 8"/>
          <p:cNvSpPr txBox="1">
            <a:spLocks noChangeArrowheads="1"/>
          </p:cNvSpPr>
          <p:nvPr/>
        </p:nvSpPr>
        <p:spPr bwMode="auto">
          <a:xfrm>
            <a:off x="323850" y="1700213"/>
            <a:ext cx="287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T</a:t>
            </a:r>
            <a:r>
              <a:rPr lang="en-US" altLang="zh-CN" sz="2400" baseline="-25000">
                <a:ea typeface="楷体_GB2312" pitchFamily="49" charset="-122"/>
              </a:rPr>
              <a:t>1</a:t>
            </a:r>
            <a:r>
              <a:rPr lang="zh-CN" altLang="en-US" sz="2400">
                <a:ea typeface="楷体_GB2312" pitchFamily="49" charset="-122"/>
              </a:rPr>
              <a:t>管的</a:t>
            </a:r>
            <a:r>
              <a:rPr lang="en-US" altLang="zh-CN" sz="2400">
                <a:ea typeface="楷体_GB2312" pitchFamily="49" charset="-122"/>
              </a:rPr>
              <a:t>g</a:t>
            </a:r>
            <a:r>
              <a:rPr lang="zh-CN" altLang="en-US" sz="2400">
                <a:ea typeface="楷体_GB2312" pitchFamily="49" charset="-122"/>
              </a:rPr>
              <a:t>、</a:t>
            </a:r>
            <a:r>
              <a:rPr lang="en-US" altLang="zh-CN" sz="2400">
                <a:ea typeface="楷体_GB2312" pitchFamily="49" charset="-122"/>
              </a:rPr>
              <a:t>d</a:t>
            </a:r>
            <a:r>
              <a:rPr lang="zh-CN" altLang="en-US" sz="2400">
                <a:ea typeface="楷体_GB2312" pitchFamily="49" charset="-122"/>
              </a:rPr>
              <a:t>相连</a:t>
            </a:r>
          </a:p>
        </p:txBody>
      </p:sp>
      <p:sp>
        <p:nvSpPr>
          <p:cNvPr id="138249" name="Line 9"/>
          <p:cNvSpPr>
            <a:spLocks noChangeShapeType="1"/>
          </p:cNvSpPr>
          <p:nvPr/>
        </p:nvSpPr>
        <p:spPr bwMode="auto">
          <a:xfrm>
            <a:off x="2700338" y="1916113"/>
            <a:ext cx="5032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8250" name="Text Box 10"/>
          <p:cNvSpPr txBox="1">
            <a:spLocks noChangeArrowheads="1"/>
          </p:cNvSpPr>
          <p:nvPr/>
        </p:nvSpPr>
        <p:spPr bwMode="auto">
          <a:xfrm>
            <a:off x="3203575" y="1700213"/>
            <a:ext cx="1296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饱和</a:t>
            </a:r>
          </a:p>
        </p:txBody>
      </p:sp>
      <p:graphicFrame>
        <p:nvGraphicFramePr>
          <p:cNvPr id="138251" name="Object 11"/>
          <p:cNvGraphicFramePr>
            <a:graphicFrameLocks noChangeAspect="1"/>
          </p:cNvGraphicFramePr>
          <p:nvPr/>
        </p:nvGraphicFramePr>
        <p:xfrm>
          <a:off x="684213" y="4149725"/>
          <a:ext cx="24685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4" name="公式" r:id="rId7" imgW="1257300" imgH="241300" progId="Equation.3">
                  <p:embed/>
                </p:oleObj>
              </mc:Choice>
              <mc:Fallback>
                <p:oleObj name="公式" r:id="rId7" imgW="1257300" imgH="241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149725"/>
                        <a:ext cx="246856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2" name="Object 12"/>
          <p:cNvGraphicFramePr>
            <a:graphicFrameLocks noChangeAspect="1"/>
          </p:cNvGraphicFramePr>
          <p:nvPr/>
        </p:nvGraphicFramePr>
        <p:xfrm>
          <a:off x="684213" y="3429000"/>
          <a:ext cx="28209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5" name="公式" r:id="rId9" imgW="1257300" imgH="228600" progId="Equation.3">
                  <p:embed/>
                </p:oleObj>
              </mc:Choice>
              <mc:Fallback>
                <p:oleObj name="公式" r:id="rId9" imgW="12573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429000"/>
                        <a:ext cx="282098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53" name="AutoShape 13"/>
          <p:cNvSpPr>
            <a:spLocks/>
          </p:cNvSpPr>
          <p:nvPr/>
        </p:nvSpPr>
        <p:spPr bwMode="auto">
          <a:xfrm>
            <a:off x="3419475" y="4365625"/>
            <a:ext cx="215900" cy="792163"/>
          </a:xfrm>
          <a:prstGeom prst="rightBrace">
            <a:avLst>
              <a:gd name="adj1" fmla="val 30576"/>
              <a:gd name="adj2" fmla="val 50000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solidFill>
                <a:srgbClr val="A50021"/>
              </a:solidFill>
              <a:ea typeface="楷体_GB2312" pitchFamily="49" charset="-122"/>
            </a:endParaRPr>
          </a:p>
        </p:txBody>
      </p:sp>
      <p:sp>
        <p:nvSpPr>
          <p:cNvPr id="138254" name="Text Box 14"/>
          <p:cNvSpPr txBox="1">
            <a:spLocks noChangeArrowheads="1"/>
          </p:cNvSpPr>
          <p:nvPr/>
        </p:nvSpPr>
        <p:spPr bwMode="auto">
          <a:xfrm>
            <a:off x="395288" y="2852738"/>
            <a:ext cx="381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又</a:t>
            </a:r>
            <a:r>
              <a:rPr lang="en-US" altLang="zh-CN" sz="2400">
                <a:ea typeface="楷体_GB2312" pitchFamily="49" charset="-122"/>
              </a:rPr>
              <a:t>T</a:t>
            </a:r>
            <a:r>
              <a:rPr lang="en-US" altLang="zh-CN" sz="2400" baseline="-25000">
                <a:ea typeface="楷体_GB2312" pitchFamily="49" charset="-122"/>
              </a:rPr>
              <a:t>1</a:t>
            </a:r>
            <a:r>
              <a:rPr lang="zh-CN" altLang="en-US" sz="2400">
                <a:ea typeface="楷体_GB2312" pitchFamily="49" charset="-122"/>
              </a:rPr>
              <a:t>、</a:t>
            </a:r>
            <a:r>
              <a:rPr lang="en-US" altLang="zh-CN" sz="2400">
                <a:ea typeface="楷体_GB2312" pitchFamily="49" charset="-122"/>
              </a:rPr>
              <a:t>T</a:t>
            </a:r>
            <a:r>
              <a:rPr lang="en-US" altLang="zh-CN" sz="2400" baseline="-25000">
                <a:ea typeface="楷体_GB2312" pitchFamily="49" charset="-122"/>
              </a:rPr>
              <a:t>2</a:t>
            </a:r>
            <a:r>
              <a:rPr lang="zh-CN" altLang="en-US" sz="2400">
                <a:ea typeface="楷体_GB2312" pitchFamily="49" charset="-122"/>
              </a:rPr>
              <a:t>完全相同对管</a:t>
            </a:r>
          </a:p>
        </p:txBody>
      </p:sp>
      <p:sp>
        <p:nvSpPr>
          <p:cNvPr id="138255" name="Text Box 15"/>
          <p:cNvSpPr txBox="1">
            <a:spLocks noChangeArrowheads="1"/>
          </p:cNvSpPr>
          <p:nvPr/>
        </p:nvSpPr>
        <p:spPr bwMode="auto">
          <a:xfrm>
            <a:off x="323850" y="2276475"/>
            <a:ext cx="446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若外电路使</a:t>
            </a:r>
            <a:r>
              <a:rPr lang="en-US" altLang="zh-CN" sz="2400">
                <a:ea typeface="楷体_GB2312" pitchFamily="49" charset="-122"/>
              </a:rPr>
              <a:t>T</a:t>
            </a:r>
            <a:r>
              <a:rPr lang="en-US" altLang="zh-CN" sz="2400" baseline="-25000">
                <a:ea typeface="楷体_GB2312" pitchFamily="49" charset="-122"/>
              </a:rPr>
              <a:t>2</a:t>
            </a:r>
            <a:r>
              <a:rPr lang="zh-CN" altLang="en-US" sz="2400">
                <a:ea typeface="楷体_GB2312" pitchFamily="49" charset="-122"/>
              </a:rPr>
              <a:t>也工作于饱和区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3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3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8" grpId="0"/>
      <p:bldP spid="138249" grpId="0" animBg="1"/>
      <p:bldP spid="138250" grpId="0"/>
      <p:bldP spid="138253" grpId="0" animBg="1"/>
      <p:bldP spid="138254" grpId="0"/>
      <p:bldP spid="13825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未标题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775" y="549275"/>
            <a:ext cx="395922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0" y="981075"/>
            <a:ext cx="48006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    </a:t>
            </a:r>
            <a:r>
              <a:rPr lang="zh-CN" altLang="en-US" sz="2400">
                <a:ea typeface="楷体_GB2312" pitchFamily="49" charset="-122"/>
              </a:rPr>
              <a:t>用</a:t>
            </a:r>
            <a:r>
              <a:rPr lang="en-US" altLang="zh-CN" sz="2400">
                <a:ea typeface="楷体_GB2312" pitchFamily="49" charset="-122"/>
              </a:rPr>
              <a:t>T</a:t>
            </a:r>
            <a:r>
              <a:rPr lang="en-US" altLang="zh-CN" sz="2400" baseline="-30000">
                <a:ea typeface="楷体_GB2312" pitchFamily="49" charset="-122"/>
              </a:rPr>
              <a:t>3</a:t>
            </a:r>
            <a:r>
              <a:rPr lang="zh-CN" altLang="en-US" sz="2400">
                <a:ea typeface="楷体_GB2312" pitchFamily="49" charset="-122"/>
              </a:rPr>
              <a:t>代替</a:t>
            </a:r>
            <a:r>
              <a:rPr lang="en-US" altLang="zh-CN" sz="2400" i="1">
                <a:ea typeface="楷体_GB2312" pitchFamily="49" charset="-122"/>
              </a:rPr>
              <a:t>R</a:t>
            </a:r>
            <a:r>
              <a:rPr lang="zh-CN" altLang="en-US" sz="2400">
                <a:ea typeface="楷体_GB2312" pitchFamily="49" charset="-122"/>
              </a:rPr>
              <a:t>，</a:t>
            </a:r>
            <a:r>
              <a:rPr lang="en-US" altLang="zh-CN" sz="2400">
                <a:ea typeface="楷体_GB2312" pitchFamily="49" charset="-122"/>
              </a:rPr>
              <a:t>T</a:t>
            </a:r>
            <a:r>
              <a:rPr lang="en-US" altLang="zh-CN" sz="2400" baseline="-30000">
                <a:ea typeface="楷体_GB2312" pitchFamily="49" charset="-122"/>
              </a:rPr>
              <a:t>1</a:t>
            </a:r>
            <a:r>
              <a:rPr lang="en-US" altLang="zh-CN" sz="2400">
                <a:ea typeface="楷体_GB2312" pitchFamily="49" charset="-122"/>
              </a:rPr>
              <a:t>~T</a:t>
            </a:r>
            <a:r>
              <a:rPr lang="en-US" altLang="zh-CN" sz="2400" baseline="-30000">
                <a:ea typeface="楷体_GB2312" pitchFamily="49" charset="-122"/>
              </a:rPr>
              <a:t>2</a:t>
            </a:r>
            <a:r>
              <a:rPr lang="zh-CN" altLang="en-US" sz="2400">
                <a:ea typeface="楷体_GB2312" pitchFamily="49" charset="-122"/>
              </a:rPr>
              <a:t>对管，且工作在放大区，</a:t>
            </a:r>
            <a:endParaRPr lang="zh-CN" altLang="en-US" sz="2400"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323850" y="273050"/>
            <a:ext cx="3665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、实用的镜像电流源 </a:t>
            </a:r>
          </a:p>
        </p:txBody>
      </p:sp>
      <p:graphicFrame>
        <p:nvGraphicFramePr>
          <p:cNvPr id="139269" name="Object 5"/>
          <p:cNvGraphicFramePr>
            <a:graphicFrameLocks noChangeAspect="1"/>
          </p:cNvGraphicFramePr>
          <p:nvPr/>
        </p:nvGraphicFramePr>
        <p:xfrm>
          <a:off x="142875" y="2924175"/>
          <a:ext cx="219551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7" name="公式" r:id="rId4" imgW="1117600" imgH="241300" progId="Equation.3">
                  <p:embed/>
                </p:oleObj>
              </mc:Choice>
              <mc:Fallback>
                <p:oleObj name="公式" r:id="rId4" imgW="11176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2924175"/>
                        <a:ext cx="219551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0" name="Object 6"/>
          <p:cNvGraphicFramePr>
            <a:graphicFrameLocks noChangeAspect="1"/>
          </p:cNvGraphicFramePr>
          <p:nvPr/>
        </p:nvGraphicFramePr>
        <p:xfrm>
          <a:off x="1157288" y="2276475"/>
          <a:ext cx="269398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8" name="公式" r:id="rId6" imgW="1371600" imgH="228600" progId="Equation.3">
                  <p:embed/>
                </p:oleObj>
              </mc:Choice>
              <mc:Fallback>
                <p:oleObj name="公式" r:id="rId6" imgW="13716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2276475"/>
                        <a:ext cx="2693987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1" name="AutoShape 7"/>
          <p:cNvSpPr>
            <a:spLocks/>
          </p:cNvSpPr>
          <p:nvPr/>
        </p:nvSpPr>
        <p:spPr bwMode="auto">
          <a:xfrm>
            <a:off x="4535488" y="2492375"/>
            <a:ext cx="71437" cy="792163"/>
          </a:xfrm>
          <a:prstGeom prst="rightBrace">
            <a:avLst>
              <a:gd name="adj1" fmla="val 92408"/>
              <a:gd name="adj2" fmla="val 50000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solidFill>
                <a:srgbClr val="A50021"/>
              </a:solidFill>
              <a:ea typeface="楷体_GB2312" pitchFamily="49" charset="-122"/>
            </a:endParaRPr>
          </a:p>
        </p:txBody>
      </p:sp>
      <p:graphicFrame>
        <p:nvGraphicFramePr>
          <p:cNvPr id="139272" name="Object 8"/>
          <p:cNvGraphicFramePr>
            <a:graphicFrameLocks noChangeAspect="1"/>
          </p:cNvGraphicFramePr>
          <p:nvPr/>
        </p:nvGraphicFramePr>
        <p:xfrm>
          <a:off x="1079500" y="3644900"/>
          <a:ext cx="15716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9" name="公式" r:id="rId8" imgW="800100" imgH="228600" progId="Equation.3">
                  <p:embed/>
                </p:oleObj>
              </mc:Choice>
              <mc:Fallback>
                <p:oleObj name="公式" r:id="rId8" imgW="8001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3644900"/>
                        <a:ext cx="157162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9273" name="Group 9"/>
          <p:cNvGrpSpPr>
            <a:grpSpLocks/>
          </p:cNvGrpSpPr>
          <p:nvPr/>
        </p:nvGrpSpPr>
        <p:grpSpPr bwMode="auto">
          <a:xfrm>
            <a:off x="2951163" y="3213100"/>
            <a:ext cx="2089150" cy="720725"/>
            <a:chOff x="1791" y="1842"/>
            <a:chExt cx="1180" cy="772"/>
          </a:xfrm>
        </p:grpSpPr>
        <p:sp>
          <p:nvSpPr>
            <p:cNvPr id="45069" name="Line 10"/>
            <p:cNvSpPr>
              <a:spLocks noChangeShapeType="1"/>
            </p:cNvSpPr>
            <p:nvPr/>
          </p:nvSpPr>
          <p:spPr bwMode="auto">
            <a:xfrm>
              <a:off x="1791" y="2614"/>
              <a:ext cx="118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070" name="Line 11"/>
            <p:cNvSpPr>
              <a:spLocks noChangeShapeType="1"/>
            </p:cNvSpPr>
            <p:nvPr/>
          </p:nvSpPr>
          <p:spPr bwMode="auto">
            <a:xfrm flipV="1">
              <a:off x="2971" y="1842"/>
              <a:ext cx="0" cy="77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071" name="Line 12"/>
            <p:cNvSpPr>
              <a:spLocks noChangeShapeType="1"/>
            </p:cNvSpPr>
            <p:nvPr/>
          </p:nvSpPr>
          <p:spPr bwMode="auto">
            <a:xfrm flipH="1">
              <a:off x="2608" y="1842"/>
              <a:ext cx="36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9277" name="Text Box 13"/>
          <p:cNvSpPr txBox="1">
            <a:spLocks noChangeArrowheads="1"/>
          </p:cNvSpPr>
          <p:nvPr/>
        </p:nvSpPr>
        <p:spPr bwMode="auto">
          <a:xfrm>
            <a:off x="323850" y="4365625"/>
            <a:ext cx="403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得 </a:t>
            </a:r>
            <a:r>
              <a:rPr lang="en-US" altLang="zh-CN" sz="2400" i="1">
                <a:ea typeface="楷体_GB2312" pitchFamily="49" charset="-122"/>
              </a:rPr>
              <a:t>I</a:t>
            </a:r>
            <a:r>
              <a:rPr lang="en-US" altLang="zh-CN" sz="2400" i="1" baseline="-25000">
                <a:ea typeface="楷体_GB2312" pitchFamily="49" charset="-122"/>
              </a:rPr>
              <a:t>D1 </a:t>
            </a:r>
            <a:r>
              <a:rPr lang="en-US" altLang="zh-CN" sz="2400" i="1">
                <a:ea typeface="楷体_GB2312" pitchFamily="49" charset="-122"/>
              </a:rPr>
              <a:t>= I</a:t>
            </a:r>
            <a:r>
              <a:rPr lang="en-US" altLang="zh-CN" sz="2400" i="1" baseline="-25000">
                <a:ea typeface="楷体_GB2312" pitchFamily="49" charset="-122"/>
              </a:rPr>
              <a:t>D3 </a:t>
            </a:r>
            <a:r>
              <a:rPr lang="en-US" altLang="zh-CN" sz="2400" i="1">
                <a:ea typeface="楷体_GB2312" pitchFamily="49" charset="-122"/>
              </a:rPr>
              <a:t>= I</a:t>
            </a:r>
            <a:r>
              <a:rPr lang="en-US" altLang="zh-CN" sz="2400" i="1" baseline="-25000">
                <a:ea typeface="楷体_GB2312" pitchFamily="49" charset="-122"/>
              </a:rPr>
              <a:t>REF  </a:t>
            </a:r>
            <a:r>
              <a:rPr lang="zh-CN" altLang="en-US" sz="2400">
                <a:ea typeface="楷体_GB2312" pitchFamily="49" charset="-122"/>
              </a:rPr>
              <a:t>的值</a:t>
            </a:r>
          </a:p>
        </p:txBody>
      </p:sp>
      <p:graphicFrame>
        <p:nvGraphicFramePr>
          <p:cNvPr id="139278" name="Object 14"/>
          <p:cNvGraphicFramePr>
            <a:graphicFrameLocks noChangeAspect="1"/>
          </p:cNvGraphicFramePr>
          <p:nvPr/>
        </p:nvGraphicFramePr>
        <p:xfrm>
          <a:off x="1403350" y="5084763"/>
          <a:ext cx="1582738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0" name="公式" r:id="rId10" imgW="583947" imgH="228501" progId="Equation.3">
                  <p:embed/>
                </p:oleObj>
              </mc:Choice>
              <mc:Fallback>
                <p:oleObj name="公式" r:id="rId10" imgW="583947" imgH="22850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084763"/>
                        <a:ext cx="1582738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9" name="Object 15"/>
          <p:cNvGraphicFramePr>
            <a:graphicFrameLocks noChangeAspect="1"/>
          </p:cNvGraphicFramePr>
          <p:nvPr/>
        </p:nvGraphicFramePr>
        <p:xfrm>
          <a:off x="2376488" y="2924175"/>
          <a:ext cx="19700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1" name="公式" r:id="rId12" imgW="1002865" imgH="241195" progId="Equation.3">
                  <p:embed/>
                </p:oleObj>
              </mc:Choice>
              <mc:Fallback>
                <p:oleObj name="公式" r:id="rId12" imgW="1002865" imgH="24119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2924175"/>
                        <a:ext cx="197008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3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/>
      <p:bldP spid="139271" grpId="0" animBg="1"/>
      <p:bldP spid="13927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33400" y="106363"/>
            <a:ext cx="5181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黑体" pitchFamily="49" charset="-122"/>
              </a:rPr>
              <a:t>6.1.2  FET</a:t>
            </a:r>
            <a:r>
              <a:rPr lang="zh-CN" altLang="en-US">
                <a:solidFill>
                  <a:srgbClr val="000066"/>
                </a:solidFill>
                <a:ea typeface="黑体" pitchFamily="49" charset="-122"/>
              </a:rPr>
              <a:t>电流源</a:t>
            </a:r>
          </a:p>
        </p:txBody>
      </p:sp>
      <p:sp>
        <p:nvSpPr>
          <p:cNvPr id="46083" name="Line 3"/>
          <p:cNvSpPr>
            <a:spLocks noChangeShapeType="1"/>
          </p:cNvSpPr>
          <p:nvPr/>
        </p:nvSpPr>
        <p:spPr bwMode="auto">
          <a:xfrm>
            <a:off x="533400" y="762000"/>
            <a:ext cx="34290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4" name="Rectangle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57200" y="852488"/>
            <a:ext cx="3394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800000"/>
                </a:solidFill>
                <a:ea typeface="黑体" pitchFamily="49" charset="-122"/>
              </a:rPr>
              <a:t>JFET</a:t>
            </a:r>
            <a:r>
              <a:rPr lang="zh-CN" altLang="en-US" sz="2800">
                <a:solidFill>
                  <a:srgbClr val="800000"/>
                </a:solidFill>
                <a:ea typeface="黑体" pitchFamily="49" charset="-122"/>
              </a:rPr>
              <a:t>电流源</a:t>
            </a:r>
          </a:p>
        </p:txBody>
      </p:sp>
      <p:pic>
        <p:nvPicPr>
          <p:cNvPr id="140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484313"/>
            <a:ext cx="193357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0294" name="Group 6"/>
          <p:cNvGrpSpPr>
            <a:grpSpLocks/>
          </p:cNvGrpSpPr>
          <p:nvPr/>
        </p:nvGrpSpPr>
        <p:grpSpPr bwMode="auto">
          <a:xfrm>
            <a:off x="2916238" y="1484313"/>
            <a:ext cx="5286375" cy="4162425"/>
            <a:chOff x="1837" y="935"/>
            <a:chExt cx="3330" cy="2622"/>
          </a:xfrm>
        </p:grpSpPr>
        <p:pic>
          <p:nvPicPr>
            <p:cNvPr id="46087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7" y="935"/>
              <a:ext cx="3330" cy="2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088" name="Line 8"/>
            <p:cNvSpPr>
              <a:spLocks noChangeShapeType="1"/>
            </p:cNvSpPr>
            <p:nvPr/>
          </p:nvSpPr>
          <p:spPr bwMode="auto">
            <a:xfrm>
              <a:off x="4286" y="2750"/>
              <a:ext cx="0" cy="1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089" name="Line 9"/>
            <p:cNvSpPr>
              <a:spLocks noChangeShapeType="1"/>
            </p:cNvSpPr>
            <p:nvPr/>
          </p:nvSpPr>
          <p:spPr bwMode="auto">
            <a:xfrm>
              <a:off x="4513" y="2750"/>
              <a:ext cx="0" cy="1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33400" y="106363"/>
            <a:ext cx="6858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0066"/>
                </a:solidFill>
                <a:ea typeface="黑体" pitchFamily="49" charset="-122"/>
              </a:rPr>
              <a:t>7.2.1  </a:t>
            </a:r>
            <a:r>
              <a:rPr lang="zh-CN" altLang="en-US" dirty="0">
                <a:solidFill>
                  <a:srgbClr val="000066"/>
                </a:solidFill>
                <a:ea typeface="黑体" pitchFamily="49" charset="-122"/>
              </a:rPr>
              <a:t>差分式放大电路的一般结构</a:t>
            </a: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533400" y="762000"/>
            <a:ext cx="63246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" name="Rectangle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57200" y="852488"/>
            <a:ext cx="62023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800000"/>
                </a:solidFill>
                <a:ea typeface="黑体" pitchFamily="49" charset="-122"/>
              </a:rPr>
              <a:t>1. </a:t>
            </a:r>
            <a:r>
              <a:rPr lang="zh-CN" altLang="en-US" sz="2800">
                <a:solidFill>
                  <a:srgbClr val="800000"/>
                </a:solidFill>
                <a:ea typeface="黑体" pitchFamily="49" charset="-122"/>
              </a:rPr>
              <a:t>用三端器件组成的差分式放大电路</a:t>
            </a:r>
          </a:p>
        </p:txBody>
      </p:sp>
      <p:pic>
        <p:nvPicPr>
          <p:cNvPr id="7173" name="Picture 5" descr="未标题-1 拷贝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536700"/>
            <a:ext cx="5235575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800000"/>
                </a:solidFill>
                <a:ea typeface="黑体" pitchFamily="49" charset="-122"/>
              </a:rPr>
              <a:t>2. </a:t>
            </a:r>
            <a:r>
              <a:rPr lang="zh-CN" altLang="en-US" sz="2800">
                <a:solidFill>
                  <a:srgbClr val="800000"/>
                </a:solidFill>
                <a:ea typeface="黑体" pitchFamily="49" charset="-122"/>
              </a:rPr>
              <a:t>有关概念</a:t>
            </a:r>
          </a:p>
        </p:txBody>
      </p:sp>
      <p:graphicFrame>
        <p:nvGraphicFramePr>
          <p:cNvPr id="103427" name="Object 3"/>
          <p:cNvGraphicFramePr>
            <a:graphicFrameLocks noChangeAspect="1"/>
          </p:cNvGraphicFramePr>
          <p:nvPr/>
        </p:nvGraphicFramePr>
        <p:xfrm>
          <a:off x="179388" y="620713"/>
          <a:ext cx="1944687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9" name="Equation" r:id="rId4" imgW="799753" imgH="203112" progId="Equation.3">
                  <p:embed/>
                </p:oleObj>
              </mc:Choice>
              <mc:Fallback>
                <p:oleObj name="Equation" r:id="rId4" imgW="799753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620713"/>
                        <a:ext cx="1944687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2051050" y="476250"/>
            <a:ext cx="16764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差模信号</a:t>
            </a:r>
          </a:p>
        </p:txBody>
      </p:sp>
      <p:graphicFrame>
        <p:nvGraphicFramePr>
          <p:cNvPr id="103429" name="Object 5"/>
          <p:cNvGraphicFramePr>
            <a:graphicFrameLocks noChangeAspect="1"/>
          </p:cNvGraphicFramePr>
          <p:nvPr/>
        </p:nvGraphicFramePr>
        <p:xfrm>
          <a:off x="0" y="1196975"/>
          <a:ext cx="2376488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0" name="Equation" r:id="rId6" imgW="1016000" imgH="368300" progId="Equation.3">
                  <p:embed/>
                </p:oleObj>
              </mc:Choice>
              <mc:Fallback>
                <p:oleObj name="Equation" r:id="rId6" imgW="1016000" imgH="368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96975"/>
                        <a:ext cx="2376488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2339975" y="1268413"/>
            <a:ext cx="16764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共模信号</a:t>
            </a:r>
          </a:p>
        </p:txBody>
      </p:sp>
      <p:graphicFrame>
        <p:nvGraphicFramePr>
          <p:cNvPr id="103431" name="Object 7"/>
          <p:cNvGraphicFramePr>
            <a:graphicFrameLocks noChangeAspect="1"/>
          </p:cNvGraphicFramePr>
          <p:nvPr/>
        </p:nvGraphicFramePr>
        <p:xfrm>
          <a:off x="2124075" y="4292600"/>
          <a:ext cx="149860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1" name="公式" r:id="rId8" imgW="622030" imgH="444307" progId="Equation.3">
                  <p:embed/>
                </p:oleObj>
              </mc:Choice>
              <mc:Fallback>
                <p:oleObj name="公式" r:id="rId8" imgW="622030" imgH="44430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292600"/>
                        <a:ext cx="1498600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0" y="4365625"/>
            <a:ext cx="22098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差模电压增益</a:t>
            </a:r>
          </a:p>
        </p:txBody>
      </p:sp>
      <p:graphicFrame>
        <p:nvGraphicFramePr>
          <p:cNvPr id="103433" name="Object 9"/>
          <p:cNvGraphicFramePr>
            <a:graphicFrameLocks noChangeAspect="1"/>
          </p:cNvGraphicFramePr>
          <p:nvPr/>
        </p:nvGraphicFramePr>
        <p:xfrm>
          <a:off x="2195513" y="5300663"/>
          <a:ext cx="1468437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2" name="公式" r:id="rId10" imgW="609336" imgH="444307" progId="Equation.3">
                  <p:embed/>
                </p:oleObj>
              </mc:Choice>
              <mc:Fallback>
                <p:oleObj name="公式" r:id="rId10" imgW="609336" imgH="44430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300663"/>
                        <a:ext cx="1468437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4" name="Text Box 10"/>
          <p:cNvSpPr txBox="1">
            <a:spLocks noChangeArrowheads="1"/>
          </p:cNvSpPr>
          <p:nvPr/>
        </p:nvSpPr>
        <p:spPr bwMode="auto">
          <a:xfrm>
            <a:off x="0" y="5229225"/>
            <a:ext cx="22098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共模电压增益</a:t>
            </a:r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0" y="2852738"/>
            <a:ext cx="4572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仅加入</a:t>
            </a:r>
            <a:r>
              <a:rPr lang="zh-CN" altLang="en-US" sz="2400">
                <a:ea typeface="楷体_GB2312" pitchFamily="49" charset="-122"/>
              </a:rPr>
              <a:t>差模信号产生的输出</a:t>
            </a: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——</a:t>
            </a:r>
          </a:p>
        </p:txBody>
      </p:sp>
      <p:graphicFrame>
        <p:nvGraphicFramePr>
          <p:cNvPr id="103436" name="Object 12"/>
          <p:cNvGraphicFramePr>
            <a:graphicFrameLocks noChangeAspect="1"/>
          </p:cNvGraphicFramePr>
          <p:nvPr/>
        </p:nvGraphicFramePr>
        <p:xfrm>
          <a:off x="4427538" y="3716338"/>
          <a:ext cx="4286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3" name="Equation" r:id="rId12" imgW="177569" imgH="202936" progId="Equation.3">
                  <p:embed/>
                </p:oleObj>
              </mc:Choice>
              <mc:Fallback>
                <p:oleObj name="Equation" r:id="rId12" imgW="177569" imgH="20293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716338"/>
                        <a:ext cx="4286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0" y="3573463"/>
            <a:ext cx="4572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仅加入</a:t>
            </a:r>
            <a:r>
              <a:rPr lang="zh-CN" altLang="en-US" sz="2400">
                <a:ea typeface="楷体_GB2312" pitchFamily="49" charset="-122"/>
              </a:rPr>
              <a:t>共模信号产生的输出</a:t>
            </a: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——</a:t>
            </a:r>
          </a:p>
        </p:txBody>
      </p:sp>
      <p:graphicFrame>
        <p:nvGraphicFramePr>
          <p:cNvPr id="103439" name="Object 15"/>
          <p:cNvGraphicFramePr>
            <a:graphicFrameLocks noChangeAspect="1"/>
          </p:cNvGraphicFramePr>
          <p:nvPr/>
        </p:nvGraphicFramePr>
        <p:xfrm>
          <a:off x="4427538" y="2997200"/>
          <a:ext cx="4286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4" name="Equation" r:id="rId14" imgW="177569" imgH="202936" progId="Equation.3">
                  <p:embed/>
                </p:oleObj>
              </mc:Choice>
              <mc:Fallback>
                <p:oleObj name="Equation" r:id="rId14" imgW="177569" imgH="20293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2997200"/>
                        <a:ext cx="4286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0" name="Object 16"/>
          <p:cNvGraphicFramePr>
            <a:graphicFrameLocks noChangeAspect="1"/>
          </p:cNvGraphicFramePr>
          <p:nvPr/>
        </p:nvGraphicFramePr>
        <p:xfrm>
          <a:off x="179388" y="2060575"/>
          <a:ext cx="1871662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5" name="Equation" r:id="rId16" imgW="838200" imgH="368300" progId="Equation.3">
                  <p:embed/>
                </p:oleObj>
              </mc:Choice>
              <mc:Fallback>
                <p:oleObj name="Equation" r:id="rId16" imgW="838200" imgH="368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060575"/>
                        <a:ext cx="1871662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1" name="Object 17"/>
          <p:cNvGraphicFramePr>
            <a:graphicFrameLocks noChangeAspect="1"/>
          </p:cNvGraphicFramePr>
          <p:nvPr/>
        </p:nvGraphicFramePr>
        <p:xfrm>
          <a:off x="2124075" y="2060575"/>
          <a:ext cx="19431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6" name="Equation" r:id="rId18" imgW="838200" imgH="368300" progId="Equation.3">
                  <p:embed/>
                </p:oleObj>
              </mc:Choice>
              <mc:Fallback>
                <p:oleObj name="Equation" r:id="rId18" imgW="838200" imgH="3683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060575"/>
                        <a:ext cx="19431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3" name="Object 19"/>
          <p:cNvGraphicFramePr>
            <a:graphicFrameLocks noChangeAspect="1"/>
          </p:cNvGraphicFramePr>
          <p:nvPr/>
        </p:nvGraphicFramePr>
        <p:xfrm>
          <a:off x="4932363" y="404813"/>
          <a:ext cx="2016125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7" name="公式" r:id="rId20" imgW="761669" imgH="228501" progId="Equation.3">
                  <p:embed/>
                </p:oleObj>
              </mc:Choice>
              <mc:Fallback>
                <p:oleObj name="公式" r:id="rId20" imgW="761669" imgH="228501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404813"/>
                        <a:ext cx="2016125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4" name="Object 20"/>
          <p:cNvGraphicFramePr>
            <a:graphicFrameLocks noChangeAspect="1"/>
          </p:cNvGraphicFramePr>
          <p:nvPr/>
        </p:nvGraphicFramePr>
        <p:xfrm>
          <a:off x="5292725" y="1125538"/>
          <a:ext cx="259238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8" name="公式" r:id="rId22" imgW="1016000" imgH="228600" progId="Equation.3">
                  <p:embed/>
                </p:oleObj>
              </mc:Choice>
              <mc:Fallback>
                <p:oleObj name="公式" r:id="rId22" imgW="1016000" imgH="228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1125538"/>
                        <a:ext cx="2592388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45" name="Text Box 21"/>
          <p:cNvSpPr txBox="1">
            <a:spLocks noChangeArrowheads="1"/>
          </p:cNvSpPr>
          <p:nvPr/>
        </p:nvSpPr>
        <p:spPr bwMode="auto">
          <a:xfrm>
            <a:off x="5940425" y="3429000"/>
            <a:ext cx="180975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共模抑制比</a:t>
            </a:r>
          </a:p>
        </p:txBody>
      </p:sp>
      <p:sp>
        <p:nvSpPr>
          <p:cNvPr id="103446" name="Text Box 22"/>
          <p:cNvSpPr txBox="1">
            <a:spLocks noChangeArrowheads="1"/>
          </p:cNvSpPr>
          <p:nvPr/>
        </p:nvSpPr>
        <p:spPr bwMode="auto">
          <a:xfrm>
            <a:off x="5076825" y="4365625"/>
            <a:ext cx="3810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反映抑制零漂能力的指标</a:t>
            </a:r>
          </a:p>
        </p:txBody>
      </p:sp>
      <p:graphicFrame>
        <p:nvGraphicFramePr>
          <p:cNvPr id="103447" name="Object 23"/>
          <p:cNvGraphicFramePr>
            <a:graphicFrameLocks noChangeAspect="1"/>
          </p:cNvGraphicFramePr>
          <p:nvPr/>
        </p:nvGraphicFramePr>
        <p:xfrm>
          <a:off x="5292725" y="2060575"/>
          <a:ext cx="2087563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9" name="公式" r:id="rId24" imgW="850531" imgH="482391" progId="Equation.3">
                  <p:embed/>
                </p:oleObj>
              </mc:Choice>
              <mc:Fallback>
                <p:oleObj name="公式" r:id="rId24" imgW="850531" imgH="482391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060575"/>
                        <a:ext cx="2087563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10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0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0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10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9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4" dur="500"/>
                                        <p:tgtEl>
                                          <p:spTgt spid="10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9" dur="500"/>
                                        <p:tgtEl>
                                          <p:spTgt spid="10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3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03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03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03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2" dur="500"/>
                                        <p:tgtEl>
                                          <p:spTgt spid="10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 autoUpdateAnimBg="0"/>
      <p:bldP spid="103430" grpId="0" autoUpdateAnimBg="0"/>
      <p:bldP spid="103432" grpId="0" autoUpdateAnimBg="0"/>
      <p:bldP spid="103434" grpId="0" autoUpdateAnimBg="0"/>
      <p:bldP spid="103435" grpId="0"/>
      <p:bldP spid="103438" grpId="0"/>
      <p:bldP spid="103445" grpId="0" autoUpdateAnimBg="0"/>
      <p:bldP spid="10344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6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27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64" name="Text Box 40"/>
          <p:cNvSpPr txBox="1">
            <a:spLocks noChangeArrowheads="1"/>
          </p:cNvSpPr>
          <p:nvPr/>
        </p:nvSpPr>
        <p:spPr bwMode="auto">
          <a:xfrm>
            <a:off x="457200" y="838200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CC0000"/>
                </a:solidFill>
                <a:latin typeface="宋体" pitchFamily="2" charset="-122"/>
              </a:rPr>
              <a:t>1.</a:t>
            </a:r>
            <a:r>
              <a:rPr lang="zh-CN" altLang="en-US" sz="2400">
                <a:solidFill>
                  <a:srgbClr val="CC0000"/>
                </a:solidFill>
                <a:latin typeface="宋体" pitchFamily="2" charset="-122"/>
              </a:rPr>
              <a:t>电路组成及特点：</a:t>
            </a:r>
          </a:p>
        </p:txBody>
      </p:sp>
      <p:sp>
        <p:nvSpPr>
          <p:cNvPr id="26697" name="Rectangle 73"/>
          <p:cNvSpPr>
            <a:spLocks noChangeArrowheads="1"/>
          </p:cNvSpPr>
          <p:nvPr/>
        </p:nvSpPr>
        <p:spPr bwMode="auto">
          <a:xfrm>
            <a:off x="0" y="1268413"/>
            <a:ext cx="4038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1.   T</a:t>
            </a:r>
            <a:r>
              <a:rPr lang="en-US" altLang="zh-CN" sz="2400" baseline="-2000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、 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T</a:t>
            </a:r>
            <a:r>
              <a:rPr lang="en-US" altLang="zh-CN" sz="2400" baseline="-20000">
                <a:solidFill>
                  <a:schemeClr val="tx2"/>
                </a:solidFill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对管（型号、参数相同）组成对称电路；</a:t>
            </a:r>
          </a:p>
        </p:txBody>
      </p:sp>
      <p:sp>
        <p:nvSpPr>
          <p:cNvPr id="26698" name="Rectangle 74"/>
          <p:cNvSpPr>
            <a:spLocks noChangeArrowheads="1"/>
          </p:cNvSpPr>
          <p:nvPr/>
        </p:nvSpPr>
        <p:spPr bwMode="auto">
          <a:xfrm>
            <a:off x="0" y="2060575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且 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R</a:t>
            </a:r>
            <a:r>
              <a:rPr lang="en-US" altLang="zh-CN" sz="2400" baseline="-20000">
                <a:solidFill>
                  <a:schemeClr val="tx2"/>
                </a:solidFill>
                <a:ea typeface="楷体_GB2312" pitchFamily="49" charset="-122"/>
              </a:rPr>
              <a:t>C1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= R</a:t>
            </a:r>
            <a:r>
              <a:rPr lang="en-US" altLang="zh-CN" sz="2400" baseline="-20000">
                <a:solidFill>
                  <a:schemeClr val="tx2"/>
                </a:solidFill>
                <a:ea typeface="楷体_GB2312" pitchFamily="49" charset="-122"/>
              </a:rPr>
              <a:t>C1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 = R</a:t>
            </a:r>
            <a:r>
              <a:rPr lang="en-US" altLang="zh-CN" sz="2400" baseline="-20000">
                <a:solidFill>
                  <a:schemeClr val="tx2"/>
                </a:solidFill>
                <a:ea typeface="楷体_GB2312" pitchFamily="49" charset="-122"/>
              </a:rPr>
              <a:t>C 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；</a:t>
            </a:r>
            <a:endParaRPr lang="zh-CN" altLang="en-US" sz="2400" baseline="-2000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26699" name="Rectangle 75"/>
          <p:cNvSpPr>
            <a:spLocks noChangeArrowheads="1"/>
          </p:cNvSpPr>
          <p:nvPr/>
        </p:nvSpPr>
        <p:spPr bwMode="auto">
          <a:xfrm>
            <a:off x="0" y="3505200"/>
            <a:ext cx="3962400" cy="85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3.   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两个电源供电：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       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+V</a:t>
            </a:r>
            <a:r>
              <a:rPr lang="en-US" altLang="zh-CN" sz="2400" baseline="-20000">
                <a:solidFill>
                  <a:schemeClr val="tx2"/>
                </a:solidFill>
                <a:ea typeface="楷体_GB2312" pitchFamily="49" charset="-122"/>
              </a:rPr>
              <a:t>CC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、－ 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V</a:t>
            </a:r>
            <a:r>
              <a:rPr lang="en-US" altLang="zh-CN" sz="2400" baseline="-20000">
                <a:solidFill>
                  <a:schemeClr val="tx2"/>
                </a:solidFill>
                <a:ea typeface="楷体_GB2312" pitchFamily="49" charset="-122"/>
              </a:rPr>
              <a:t>EE 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；</a:t>
            </a:r>
          </a:p>
        </p:txBody>
      </p:sp>
      <p:sp>
        <p:nvSpPr>
          <p:cNvPr id="26700" name="Rectangle 76"/>
          <p:cNvSpPr>
            <a:spLocks noChangeArrowheads="1"/>
          </p:cNvSpPr>
          <p:nvPr/>
        </p:nvSpPr>
        <p:spPr bwMode="auto">
          <a:xfrm>
            <a:off x="0" y="2590800"/>
            <a:ext cx="4495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2.  T</a:t>
            </a:r>
            <a:r>
              <a:rPr lang="en-US" altLang="zh-CN" sz="2400" baseline="-2000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、 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T</a:t>
            </a:r>
            <a:r>
              <a:rPr lang="en-US" altLang="zh-CN" sz="2400" baseline="-20000">
                <a:solidFill>
                  <a:schemeClr val="tx2"/>
                </a:solidFill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的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e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极相连，接恒流源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,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恒流源的交流电阻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r</a:t>
            </a:r>
            <a:r>
              <a:rPr lang="en-US" altLang="zh-CN" sz="2400" baseline="-25000">
                <a:solidFill>
                  <a:schemeClr val="tx2"/>
                </a:solidFill>
                <a:ea typeface="楷体_GB2312" pitchFamily="49" charset="-122"/>
              </a:rPr>
              <a:t>o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很大。</a:t>
            </a:r>
          </a:p>
        </p:txBody>
      </p:sp>
      <p:sp>
        <p:nvSpPr>
          <p:cNvPr id="26702" name="Rectangle 78"/>
          <p:cNvSpPr>
            <a:spLocks noChangeArrowheads="1"/>
          </p:cNvSpPr>
          <p:nvPr/>
        </p:nvSpPr>
        <p:spPr bwMode="auto">
          <a:xfrm>
            <a:off x="0" y="4572000"/>
            <a:ext cx="4716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4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、两个输入端、两个输出端。</a:t>
            </a:r>
          </a:p>
        </p:txBody>
      </p:sp>
      <p:sp>
        <p:nvSpPr>
          <p:cNvPr id="26706" name="Rectangle 82"/>
          <p:cNvSpPr>
            <a:spLocks noChangeArrowheads="1"/>
          </p:cNvSpPr>
          <p:nvPr/>
        </p:nvSpPr>
        <p:spPr bwMode="auto">
          <a:xfrm>
            <a:off x="468313" y="5300663"/>
            <a:ext cx="417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——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此电路又称长尾电路</a:t>
            </a:r>
          </a:p>
        </p:txBody>
      </p:sp>
      <p:sp>
        <p:nvSpPr>
          <p:cNvPr id="26707" name="Rectangle 83"/>
          <p:cNvSpPr>
            <a:spLocks noChangeArrowheads="1"/>
          </p:cNvSpPr>
          <p:nvPr/>
        </p:nvSpPr>
        <p:spPr bwMode="auto">
          <a:xfrm>
            <a:off x="7086600" y="6389688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黑体" pitchFamily="49" charset="-122"/>
              </a:rPr>
              <a:t>*</a:t>
            </a:r>
          </a:p>
        </p:txBody>
      </p:sp>
      <p:sp>
        <p:nvSpPr>
          <p:cNvPr id="9228" name="Rectangle 84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33400" y="106363"/>
            <a:ext cx="6248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黑体" pitchFamily="49" charset="-122"/>
              </a:rPr>
              <a:t>7.2.3 </a:t>
            </a:r>
            <a:r>
              <a:rPr lang="zh-CN" altLang="en-US">
                <a:solidFill>
                  <a:srgbClr val="000066"/>
                </a:solidFill>
                <a:ea typeface="黑体" pitchFamily="49" charset="-122"/>
              </a:rPr>
              <a:t>射极耦合差分式放大电路</a:t>
            </a:r>
          </a:p>
        </p:txBody>
      </p:sp>
      <p:pic>
        <p:nvPicPr>
          <p:cNvPr id="9229" name="Picture 8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52513"/>
            <a:ext cx="457200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6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6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64" grpId="0" autoUpdateAnimBg="0"/>
      <p:bldP spid="26697" grpId="0" autoUpdateAnimBg="0"/>
      <p:bldP spid="26698" grpId="0" autoUpdateAnimBg="0"/>
      <p:bldP spid="26699" grpId="0" autoUpdateAnimBg="0"/>
      <p:bldP spid="26700" grpId="0" autoUpdateAnimBg="0"/>
      <p:bldP spid="26702" grpId="0" autoUpdateAnimBg="0"/>
      <p:bldP spid="26706" grpId="0" autoUpdateAnimBg="0"/>
      <p:bldP spid="2670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152400" y="533400"/>
            <a:ext cx="261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(1)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静态分析：</a:t>
            </a:r>
            <a:endParaRPr lang="zh-CN" altLang="en-US" sz="2400" b="0">
              <a:solidFill>
                <a:srgbClr val="0000FF"/>
              </a:solidFill>
              <a:ea typeface="楷体_GB2312" pitchFamily="49" charset="-122"/>
            </a:endParaRPr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685800" y="838200"/>
          <a:ext cx="3149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6" name="Microsoft 公式 3.0" r:id="rId4" imgW="1193800" imgH="368300" progId="Equation.3">
                  <p:embed/>
                </p:oleObj>
              </mc:Choice>
              <mc:Fallback>
                <p:oleObj name="Microsoft 公式 3.0" r:id="rId4" imgW="1193800" imgH="368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838200"/>
                        <a:ext cx="3149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577850" y="2930525"/>
          <a:ext cx="17081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7" name="Microsoft 公式 3.0" r:id="rId6" imgW="647419" imgH="203112" progId="Equation.3">
                  <p:embed/>
                </p:oleObj>
              </mc:Choice>
              <mc:Fallback>
                <p:oleObj name="Microsoft 公式 3.0" r:id="rId6" imgW="647419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2930525"/>
                        <a:ext cx="170815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1187450" y="3463925"/>
          <a:ext cx="1238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8" name="Microsoft 公式 3.0" r:id="rId8" imgW="469696" imgH="203112" progId="Equation.3">
                  <p:embed/>
                </p:oleObj>
              </mc:Choice>
              <mc:Fallback>
                <p:oleObj name="Microsoft 公式 3.0" r:id="rId8" imgW="469696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463925"/>
                        <a:ext cx="1238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1187450" y="4005263"/>
          <a:ext cx="33845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9" name="Microsoft 公式 3.0" r:id="rId10" imgW="1282700" imgH="203200" progId="Equation.3">
                  <p:embed/>
                </p:oleObj>
              </mc:Choice>
              <mc:Fallback>
                <p:oleObj name="Microsoft 公式 3.0" r:id="rId10" imgW="12827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005263"/>
                        <a:ext cx="33845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2330450" y="3463925"/>
          <a:ext cx="1206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0" name="Microsoft 公式 3.0" r:id="rId12" imgW="457002" imgH="203112" progId="Equation.3">
                  <p:embed/>
                </p:oleObj>
              </mc:Choice>
              <mc:Fallback>
                <p:oleObj name="Microsoft 公式 3.0" r:id="rId12" imgW="457002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3463925"/>
                        <a:ext cx="1206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8"/>
          <p:cNvGraphicFramePr>
            <a:graphicFrameLocks noChangeAspect="1"/>
          </p:cNvGraphicFramePr>
          <p:nvPr/>
        </p:nvGraphicFramePr>
        <p:xfrm>
          <a:off x="3473450" y="3463925"/>
          <a:ext cx="4635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1" name="Microsoft 公式 3.0" r:id="rId14" imgW="177569" imgH="202936" progId="Equation.3">
                  <p:embed/>
                </p:oleObj>
              </mc:Choice>
              <mc:Fallback>
                <p:oleObj name="Microsoft 公式 3.0" r:id="rId14" imgW="177569" imgH="20293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450" y="3463925"/>
                        <a:ext cx="4635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9"/>
          <p:cNvGraphicFramePr>
            <a:graphicFrameLocks noChangeAspect="1"/>
          </p:cNvGraphicFramePr>
          <p:nvPr/>
        </p:nvGraphicFramePr>
        <p:xfrm>
          <a:off x="611188" y="1557338"/>
          <a:ext cx="20891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2" name="公式" r:id="rId16" imgW="889000" imgH="419100" progId="Equation.3">
                  <p:embed/>
                </p:oleObj>
              </mc:Choice>
              <mc:Fallback>
                <p:oleObj name="公式" r:id="rId16" imgW="8890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557338"/>
                        <a:ext cx="208915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Text Box 12"/>
          <p:cNvSpPr txBox="1">
            <a:spLocks noChangeArrowheads="1"/>
          </p:cNvSpPr>
          <p:nvPr/>
        </p:nvSpPr>
        <p:spPr bwMode="auto">
          <a:xfrm>
            <a:off x="0" y="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3300"/>
                </a:solidFill>
              </a:rPr>
              <a:t>2.</a:t>
            </a:r>
            <a:r>
              <a:rPr lang="zh-CN" altLang="en-US" sz="2400">
                <a:solidFill>
                  <a:srgbClr val="FF3300"/>
                </a:solidFill>
              </a:rPr>
              <a:t>工作原理：</a:t>
            </a:r>
            <a:endParaRPr lang="zh-CN" altLang="en-US" sz="2400" b="0">
              <a:solidFill>
                <a:srgbClr val="FF3300"/>
              </a:solidFill>
            </a:endParaRPr>
          </a:p>
        </p:txBody>
      </p:sp>
      <p:sp>
        <p:nvSpPr>
          <p:cNvPr id="52238" name="AutoShape 14"/>
          <p:cNvSpPr>
            <a:spLocks/>
          </p:cNvSpPr>
          <p:nvPr/>
        </p:nvSpPr>
        <p:spPr bwMode="auto">
          <a:xfrm>
            <a:off x="381000" y="1219200"/>
            <a:ext cx="228600" cy="2971800"/>
          </a:xfrm>
          <a:prstGeom prst="leftBrace">
            <a:avLst>
              <a:gd name="adj1" fmla="val 108333"/>
              <a:gd name="adj2" fmla="val 50000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solidFill>
                <a:srgbClr val="A50021"/>
              </a:solidFill>
              <a:ea typeface="楷体_GB2312" pitchFamily="49" charset="-122"/>
            </a:endParaRPr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0" y="2514600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52242" name="Rectangle 18"/>
          <p:cNvSpPr>
            <a:spLocks noChangeArrowheads="1"/>
          </p:cNvSpPr>
          <p:nvPr/>
        </p:nvSpPr>
        <p:spPr bwMode="auto">
          <a:xfrm>
            <a:off x="900113" y="4724400"/>
            <a:ext cx="2568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Monotype Corsiva" pitchFamily="66" charset="0"/>
              </a:rPr>
              <a:t>v</a:t>
            </a:r>
            <a:r>
              <a:rPr lang="en-US" altLang="zh-CN" sz="2400" baseline="-20000">
                <a:solidFill>
                  <a:schemeClr val="tx2"/>
                </a:solidFill>
              </a:rPr>
              <a:t>o</a:t>
            </a:r>
            <a:r>
              <a:rPr lang="en-US" altLang="zh-CN" sz="2400">
                <a:solidFill>
                  <a:schemeClr val="tx2"/>
                </a:solidFill>
              </a:rPr>
              <a:t>= </a:t>
            </a:r>
            <a:r>
              <a:rPr lang="en-US" altLang="zh-CN" sz="2800">
                <a:solidFill>
                  <a:schemeClr val="tx2"/>
                </a:solidFill>
                <a:latin typeface="Monotype Corsiva" pitchFamily="66" charset="0"/>
              </a:rPr>
              <a:t>v</a:t>
            </a:r>
            <a:r>
              <a:rPr lang="en-US" altLang="zh-CN" sz="2400" baseline="-20000">
                <a:solidFill>
                  <a:schemeClr val="tx2"/>
                </a:solidFill>
              </a:rPr>
              <a:t>o1 </a:t>
            </a:r>
            <a:r>
              <a:rPr lang="zh-CN" altLang="en-US" sz="2400">
                <a:solidFill>
                  <a:schemeClr val="tx2"/>
                </a:solidFill>
              </a:rPr>
              <a:t>－ </a:t>
            </a:r>
            <a:r>
              <a:rPr lang="en-US" altLang="zh-CN" sz="2800">
                <a:solidFill>
                  <a:schemeClr val="tx2"/>
                </a:solidFill>
                <a:latin typeface="Monotype Corsiva" pitchFamily="66" charset="0"/>
              </a:rPr>
              <a:t>v</a:t>
            </a:r>
            <a:r>
              <a:rPr lang="en-US" altLang="zh-CN" sz="2400" baseline="-20000">
                <a:solidFill>
                  <a:schemeClr val="tx2"/>
                </a:solidFill>
              </a:rPr>
              <a:t>o2 </a:t>
            </a:r>
            <a:r>
              <a:rPr lang="en-US" altLang="zh-CN" sz="2400">
                <a:solidFill>
                  <a:schemeClr val="tx2"/>
                </a:solidFill>
              </a:rPr>
              <a:t>= 0</a:t>
            </a:r>
          </a:p>
        </p:txBody>
      </p:sp>
      <p:sp>
        <p:nvSpPr>
          <p:cNvPr id="52243" name="Rectangle 19"/>
          <p:cNvSpPr>
            <a:spLocks noChangeArrowheads="1"/>
          </p:cNvSpPr>
          <p:nvPr/>
        </p:nvSpPr>
        <p:spPr bwMode="auto">
          <a:xfrm>
            <a:off x="755650" y="5373688"/>
            <a:ext cx="41148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——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无输入信号时，</a:t>
            </a:r>
          </a:p>
          <a:p>
            <a:pPr eaLnBrk="1" hangingPunct="1"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      双端输出电压为</a:t>
            </a: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0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52244" name="Rectangle 20"/>
          <p:cNvSpPr>
            <a:spLocks noChangeArrowheads="1"/>
          </p:cNvSpPr>
          <p:nvPr/>
        </p:nvSpPr>
        <p:spPr bwMode="auto">
          <a:xfrm>
            <a:off x="1981200" y="457200"/>
            <a:ext cx="2487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Monotype Corsiva" pitchFamily="66" charset="0"/>
              </a:rPr>
              <a:t>（</a:t>
            </a:r>
            <a:r>
              <a:rPr lang="en-US" altLang="zh-CN" sz="2800">
                <a:solidFill>
                  <a:schemeClr val="tx2"/>
                </a:solidFill>
                <a:latin typeface="Monotype Corsiva" pitchFamily="66" charset="0"/>
              </a:rPr>
              <a:t>v</a:t>
            </a:r>
            <a:r>
              <a:rPr lang="en-US" altLang="zh-CN" sz="2400" baseline="-20000">
                <a:solidFill>
                  <a:schemeClr val="tx2"/>
                </a:solidFill>
              </a:rPr>
              <a:t>i1 </a:t>
            </a:r>
            <a:r>
              <a:rPr lang="en-US" altLang="zh-CN" sz="2400">
                <a:solidFill>
                  <a:schemeClr val="tx2"/>
                </a:solidFill>
              </a:rPr>
              <a:t>= </a:t>
            </a:r>
            <a:r>
              <a:rPr lang="en-US" altLang="zh-CN" sz="2800">
                <a:solidFill>
                  <a:schemeClr val="tx2"/>
                </a:solidFill>
                <a:latin typeface="Monotype Corsiva" pitchFamily="66" charset="0"/>
              </a:rPr>
              <a:t>v</a:t>
            </a:r>
            <a:r>
              <a:rPr lang="en-US" altLang="zh-CN" sz="2400" baseline="-20000">
                <a:solidFill>
                  <a:schemeClr val="tx2"/>
                </a:solidFill>
              </a:rPr>
              <a:t>i2 </a:t>
            </a:r>
            <a:r>
              <a:rPr lang="en-US" altLang="zh-CN" sz="2400">
                <a:solidFill>
                  <a:schemeClr val="tx2"/>
                </a:solidFill>
              </a:rPr>
              <a:t>= 0</a:t>
            </a:r>
            <a:r>
              <a:rPr lang="zh-CN" altLang="en-US" sz="2400">
                <a:solidFill>
                  <a:schemeClr val="tx2"/>
                </a:solidFill>
              </a:rPr>
              <a:t>）</a:t>
            </a:r>
            <a:r>
              <a:rPr lang="en-US" altLang="zh-CN" sz="2000">
                <a:solidFill>
                  <a:srgbClr val="FF0000"/>
                </a:solidFill>
              </a:rPr>
              <a:t>※</a:t>
            </a:r>
          </a:p>
        </p:txBody>
      </p:sp>
      <p:pic>
        <p:nvPicPr>
          <p:cNvPr id="10256" name="Picture 22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7" name="Picture 23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9" name="Text Box 25"/>
          <p:cNvSpPr txBox="1">
            <a:spLocks noChangeArrowheads="1"/>
          </p:cNvSpPr>
          <p:nvPr/>
        </p:nvSpPr>
        <p:spPr bwMode="auto">
          <a:xfrm>
            <a:off x="577850" y="2397125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>
                <a:solidFill>
                  <a:schemeClr val="tx2"/>
                </a:solidFill>
              </a:rPr>
              <a:t>V</a:t>
            </a:r>
            <a:r>
              <a:rPr lang="en-US" altLang="zh-CN" sz="2400" i="1" baseline="-25000">
                <a:solidFill>
                  <a:schemeClr val="tx2"/>
                </a:solidFill>
              </a:rPr>
              <a:t>E  </a:t>
            </a:r>
            <a:r>
              <a:rPr lang="en-US" altLang="zh-CN" sz="2400" i="1">
                <a:solidFill>
                  <a:schemeClr val="tx2"/>
                </a:solidFill>
              </a:rPr>
              <a:t>=  - V</a:t>
            </a:r>
            <a:r>
              <a:rPr lang="en-US" altLang="zh-CN" sz="2400" i="1" baseline="-25000">
                <a:solidFill>
                  <a:schemeClr val="tx2"/>
                </a:solidFill>
              </a:rPr>
              <a:t>BE</a:t>
            </a:r>
            <a:r>
              <a:rPr lang="en-US" altLang="zh-CN" sz="2400" i="1">
                <a:solidFill>
                  <a:schemeClr val="tx2"/>
                </a:solidFill>
              </a:rPr>
              <a:t>=  -  0.7V</a:t>
            </a:r>
          </a:p>
        </p:txBody>
      </p:sp>
      <p:sp>
        <p:nvSpPr>
          <p:cNvPr id="52251" name="Rectangle 27"/>
          <p:cNvSpPr>
            <a:spLocks noChangeArrowheads="1"/>
          </p:cNvSpPr>
          <p:nvPr/>
        </p:nvSpPr>
        <p:spPr bwMode="auto">
          <a:xfrm>
            <a:off x="7086600" y="6389688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黑体" pitchFamily="49" charset="-122"/>
              </a:rPr>
              <a:t>*</a:t>
            </a:r>
          </a:p>
        </p:txBody>
      </p:sp>
      <p:pic>
        <p:nvPicPr>
          <p:cNvPr id="10260" name="Picture 30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52513"/>
            <a:ext cx="457200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2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2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2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utoUpdateAnimBg="0"/>
      <p:bldP spid="52238" grpId="0" animBg="1"/>
      <p:bldP spid="52239" grpId="0" autoUpdateAnimBg="0"/>
      <p:bldP spid="52242" grpId="0" autoUpdateAnimBg="0"/>
      <p:bldP spid="52243" grpId="0" build="p" autoUpdateAnimBg="0"/>
      <p:bldP spid="52244" grpId="0" autoUpdateAnimBg="0"/>
      <p:bldP spid="52249" grpId="0" autoUpdateAnimBg="0"/>
      <p:bldP spid="5225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72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647700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173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645795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Text Box 198"/>
          <p:cNvSpPr txBox="1">
            <a:spLocks noChangeArrowheads="1"/>
          </p:cNvSpPr>
          <p:nvPr/>
        </p:nvSpPr>
        <p:spPr bwMode="auto">
          <a:xfrm>
            <a:off x="838200" y="30480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800" b="0">
              <a:solidFill>
                <a:srgbClr val="0000FF"/>
              </a:solidFill>
            </a:endParaRPr>
          </a:p>
        </p:txBody>
      </p:sp>
      <p:sp>
        <p:nvSpPr>
          <p:cNvPr id="11269" name="Rectangle 21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altLang="zh-CN" sz="2400" b="1" dirty="0" smtClean="0">
                <a:solidFill>
                  <a:srgbClr val="0000FF"/>
                </a:solidFill>
                <a:ea typeface="楷体_GB2312" pitchFamily="49" charset="-122"/>
              </a:rPr>
              <a:t>(2)</a:t>
            </a:r>
            <a:r>
              <a:rPr lang="zh-CN" altLang="en-US" sz="2400" b="1" dirty="0" smtClean="0">
                <a:solidFill>
                  <a:srgbClr val="0000FF"/>
                </a:solidFill>
                <a:ea typeface="楷体_GB2312" pitchFamily="49" charset="-122"/>
              </a:rPr>
              <a:t>动态分析：</a:t>
            </a:r>
          </a:p>
        </p:txBody>
      </p:sp>
      <p:sp>
        <p:nvSpPr>
          <p:cNvPr id="9433" name="Rectangle 217"/>
          <p:cNvSpPr>
            <a:spLocks noChangeArrowheads="1"/>
          </p:cNvSpPr>
          <p:nvPr/>
        </p:nvSpPr>
        <p:spPr bwMode="auto">
          <a:xfrm>
            <a:off x="0" y="549275"/>
            <a:ext cx="5795963" cy="90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000">
                <a:ea typeface="楷体_GB2312" pitchFamily="49" charset="-122"/>
              </a:rPr>
              <a:t>输入</a:t>
            </a:r>
            <a:r>
              <a:rPr lang="zh-CN" altLang="en-US" sz="2000">
                <a:solidFill>
                  <a:srgbClr val="FF0000"/>
                </a:solidFill>
                <a:ea typeface="楷体_GB2312" pitchFamily="49" charset="-122"/>
              </a:rPr>
              <a:t>共模信号</a:t>
            </a:r>
            <a:r>
              <a:rPr lang="zh-CN" altLang="en-US" sz="2000">
                <a:ea typeface="楷体_GB2312" pitchFamily="49" charset="-122"/>
              </a:rPr>
              <a:t>（大小相等、极性相同的信号）</a:t>
            </a:r>
          </a:p>
          <a:p>
            <a:pPr eaLnBrk="1" hangingPunct="1">
              <a:buFontTx/>
              <a:buNone/>
            </a:pPr>
            <a:r>
              <a:rPr lang="zh-CN" altLang="en-US" sz="2000">
                <a:solidFill>
                  <a:schemeClr val="tx2"/>
                </a:solidFill>
                <a:ea typeface="楷体_GB2312" pitchFamily="49" charset="-122"/>
              </a:rPr>
              <a:t>          即：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sz="2800" i="1">
                <a:solidFill>
                  <a:srgbClr val="0000FF"/>
                </a:solidFill>
                <a:ea typeface="楷体_GB2312" pitchFamily="49" charset="-122"/>
              </a:rPr>
              <a:t>v</a:t>
            </a:r>
            <a:r>
              <a:rPr lang="en-US" altLang="zh-CN" sz="2400" i="1" baseline="-20000">
                <a:solidFill>
                  <a:srgbClr val="0000FF"/>
                </a:solidFill>
                <a:ea typeface="楷体_GB2312" pitchFamily="49" charset="-122"/>
              </a:rPr>
              <a:t>i1 </a:t>
            </a:r>
            <a:r>
              <a:rPr lang="en-US" altLang="zh-CN" sz="2400" i="1">
                <a:solidFill>
                  <a:srgbClr val="0000FF"/>
                </a:solidFill>
                <a:ea typeface="楷体_GB2312" pitchFamily="49" charset="-122"/>
              </a:rPr>
              <a:t>= </a:t>
            </a:r>
            <a:r>
              <a:rPr lang="en-US" altLang="zh-CN" sz="2800" i="1">
                <a:solidFill>
                  <a:srgbClr val="0000FF"/>
                </a:solidFill>
                <a:ea typeface="楷体_GB2312" pitchFamily="49" charset="-122"/>
              </a:rPr>
              <a:t>v</a:t>
            </a:r>
            <a:r>
              <a:rPr lang="en-US" altLang="zh-CN" sz="2400" i="1" baseline="-20000">
                <a:solidFill>
                  <a:srgbClr val="0000FF"/>
                </a:solidFill>
                <a:ea typeface="楷体_GB2312" pitchFamily="49" charset="-122"/>
              </a:rPr>
              <a:t>i2 </a:t>
            </a:r>
            <a:r>
              <a:rPr lang="en-US" altLang="zh-CN" sz="2400" i="1">
                <a:solidFill>
                  <a:srgbClr val="0000FF"/>
                </a:solidFill>
                <a:ea typeface="楷体_GB2312" pitchFamily="49" charset="-122"/>
              </a:rPr>
              <a:t>= </a:t>
            </a:r>
            <a:r>
              <a:rPr lang="en-US" altLang="zh-CN" sz="2800" i="1">
                <a:solidFill>
                  <a:srgbClr val="0000FF"/>
                </a:solidFill>
                <a:ea typeface="楷体_GB2312" pitchFamily="49" charset="-122"/>
              </a:rPr>
              <a:t>v</a:t>
            </a:r>
            <a:r>
              <a:rPr lang="en-US" altLang="zh-CN" sz="2400" i="1" baseline="-20000">
                <a:solidFill>
                  <a:srgbClr val="0000FF"/>
                </a:solidFill>
                <a:ea typeface="楷体_GB2312" pitchFamily="49" charset="-122"/>
              </a:rPr>
              <a:t>ic</a:t>
            </a:r>
            <a:r>
              <a:rPr lang="en-US" altLang="zh-CN" sz="2400" i="1" baseline="-20000">
                <a:solidFill>
                  <a:schemeClr val="tx2"/>
                </a:solidFill>
                <a:ea typeface="楷体_GB2312" pitchFamily="49" charset="-122"/>
              </a:rPr>
              <a:t> </a:t>
            </a:r>
            <a:endParaRPr lang="en-US" altLang="zh-CN" sz="2000" i="1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9434" name="Rectangle 218"/>
          <p:cNvSpPr>
            <a:spLocks noChangeArrowheads="1"/>
          </p:cNvSpPr>
          <p:nvPr/>
        </p:nvSpPr>
        <p:spPr bwMode="auto">
          <a:xfrm>
            <a:off x="395288" y="1700213"/>
            <a:ext cx="5003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双端输出 </a:t>
            </a:r>
            <a:r>
              <a:rPr lang="en-US" altLang="zh-CN" sz="2800" i="1">
                <a:solidFill>
                  <a:srgbClr val="0000FF"/>
                </a:solidFill>
                <a:ea typeface="楷体_GB2312" pitchFamily="49" charset="-122"/>
              </a:rPr>
              <a:t>v</a:t>
            </a:r>
            <a:r>
              <a:rPr lang="en-US" altLang="zh-CN" sz="2400" i="1" baseline="-20000">
                <a:solidFill>
                  <a:srgbClr val="0000FF"/>
                </a:solidFill>
                <a:ea typeface="楷体_GB2312" pitchFamily="49" charset="-122"/>
              </a:rPr>
              <a:t>o </a:t>
            </a:r>
            <a:r>
              <a:rPr lang="en-US" altLang="zh-CN" sz="2400" i="1">
                <a:solidFill>
                  <a:srgbClr val="0000FF"/>
                </a:solidFill>
                <a:ea typeface="楷体_GB2312" pitchFamily="49" charset="-122"/>
              </a:rPr>
              <a:t>= </a:t>
            </a:r>
            <a:r>
              <a:rPr lang="en-US" altLang="zh-CN" sz="2800" i="1">
                <a:solidFill>
                  <a:srgbClr val="0000FF"/>
                </a:solidFill>
                <a:ea typeface="楷体_GB2312" pitchFamily="49" charset="-122"/>
              </a:rPr>
              <a:t>v</a:t>
            </a:r>
            <a:r>
              <a:rPr lang="en-US" altLang="zh-CN" sz="2400" i="1" baseline="-20000">
                <a:solidFill>
                  <a:srgbClr val="0000FF"/>
                </a:solidFill>
                <a:ea typeface="楷体_GB2312" pitchFamily="49" charset="-122"/>
              </a:rPr>
              <a:t>o1 </a:t>
            </a:r>
            <a:r>
              <a:rPr lang="zh-CN" altLang="en-US" sz="2400" i="1">
                <a:solidFill>
                  <a:srgbClr val="0000FF"/>
                </a:solidFill>
                <a:ea typeface="楷体_GB2312" pitchFamily="49" charset="-122"/>
              </a:rPr>
              <a:t>－ </a:t>
            </a:r>
            <a:r>
              <a:rPr lang="en-US" altLang="zh-CN" sz="2800" i="1">
                <a:solidFill>
                  <a:srgbClr val="0000FF"/>
                </a:solidFill>
                <a:ea typeface="楷体_GB2312" pitchFamily="49" charset="-122"/>
              </a:rPr>
              <a:t>v</a:t>
            </a:r>
            <a:r>
              <a:rPr lang="en-US" altLang="zh-CN" sz="2400" i="1" baseline="-20000">
                <a:solidFill>
                  <a:srgbClr val="0000FF"/>
                </a:solidFill>
                <a:ea typeface="楷体_GB2312" pitchFamily="49" charset="-122"/>
              </a:rPr>
              <a:t>o2 </a:t>
            </a:r>
            <a:r>
              <a:rPr lang="en-US" altLang="zh-CN" sz="2400" i="1">
                <a:solidFill>
                  <a:srgbClr val="0000FF"/>
                </a:solidFill>
                <a:ea typeface="楷体_GB2312" pitchFamily="49" charset="-122"/>
              </a:rPr>
              <a:t>= 0</a:t>
            </a: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 </a:t>
            </a:r>
            <a:endParaRPr lang="en-US" altLang="zh-CN" sz="20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9439" name="Rectangle 223"/>
          <p:cNvSpPr>
            <a:spLocks noChangeArrowheads="1"/>
          </p:cNvSpPr>
          <p:nvPr/>
        </p:nvSpPr>
        <p:spPr bwMode="auto">
          <a:xfrm>
            <a:off x="7086600" y="6389688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黑体" pitchFamily="49" charset="-122"/>
              </a:rPr>
              <a:t>*</a:t>
            </a:r>
          </a:p>
        </p:txBody>
      </p:sp>
      <p:sp>
        <p:nvSpPr>
          <p:cNvPr id="9443" name="Rectangle 227"/>
          <p:cNvSpPr>
            <a:spLocks noChangeArrowheads="1"/>
          </p:cNvSpPr>
          <p:nvPr/>
        </p:nvSpPr>
        <p:spPr bwMode="auto">
          <a:xfrm>
            <a:off x="395288" y="3933825"/>
            <a:ext cx="487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∴ </a:t>
            </a:r>
            <a:r>
              <a:rPr lang="en-US" altLang="zh-CN" sz="2800" i="1">
                <a:solidFill>
                  <a:srgbClr val="0000FF"/>
                </a:solidFill>
                <a:ea typeface="楷体_GB2312" pitchFamily="49" charset="-122"/>
              </a:rPr>
              <a:t>v</a:t>
            </a:r>
            <a:r>
              <a:rPr lang="en-US" altLang="zh-CN" sz="2400" i="1" baseline="-20000">
                <a:solidFill>
                  <a:srgbClr val="0000FF"/>
                </a:solidFill>
                <a:ea typeface="楷体_GB2312" pitchFamily="49" charset="-122"/>
              </a:rPr>
              <a:t>o </a:t>
            </a:r>
            <a:r>
              <a:rPr lang="en-US" altLang="zh-CN" sz="2400" i="1">
                <a:solidFill>
                  <a:srgbClr val="0000FF"/>
                </a:solidFill>
                <a:ea typeface="楷体_GB2312" pitchFamily="49" charset="-122"/>
              </a:rPr>
              <a:t>= </a:t>
            </a:r>
            <a:r>
              <a:rPr lang="en-US" altLang="zh-CN" sz="2800" i="1">
                <a:solidFill>
                  <a:srgbClr val="0000FF"/>
                </a:solidFill>
                <a:ea typeface="楷体_GB2312" pitchFamily="49" charset="-122"/>
              </a:rPr>
              <a:t>v</a:t>
            </a:r>
            <a:r>
              <a:rPr lang="en-US" altLang="zh-CN" sz="2800" i="1" baseline="-25000">
                <a:solidFill>
                  <a:srgbClr val="0000FF"/>
                </a:solidFill>
                <a:ea typeface="楷体_GB2312" pitchFamily="49" charset="-122"/>
              </a:rPr>
              <a:t>o</a:t>
            </a:r>
            <a:r>
              <a:rPr lang="en-US" altLang="zh-CN" sz="2400" i="1" baseline="-20000">
                <a:solidFill>
                  <a:srgbClr val="0000FF"/>
                </a:solidFill>
                <a:ea typeface="楷体_GB2312" pitchFamily="49" charset="-122"/>
              </a:rPr>
              <a:t>1 </a:t>
            </a:r>
            <a:r>
              <a:rPr lang="zh-CN" altLang="en-US" sz="2400" i="1">
                <a:solidFill>
                  <a:srgbClr val="0000FF"/>
                </a:solidFill>
                <a:ea typeface="楷体_GB2312" pitchFamily="49" charset="-122"/>
              </a:rPr>
              <a:t>－ </a:t>
            </a:r>
            <a:r>
              <a:rPr lang="en-US" altLang="zh-CN" sz="2800" i="1">
                <a:solidFill>
                  <a:srgbClr val="0000FF"/>
                </a:solidFill>
                <a:ea typeface="楷体_GB2312" pitchFamily="49" charset="-122"/>
              </a:rPr>
              <a:t>v</a:t>
            </a:r>
            <a:r>
              <a:rPr lang="en-US" altLang="zh-CN" sz="2400" i="1" baseline="-20000">
                <a:solidFill>
                  <a:srgbClr val="0000FF"/>
                </a:solidFill>
                <a:ea typeface="楷体_GB2312" pitchFamily="49" charset="-122"/>
              </a:rPr>
              <a:t>o2 </a:t>
            </a:r>
            <a:r>
              <a:rPr lang="en-US" altLang="zh-CN" sz="2400" i="1">
                <a:solidFill>
                  <a:srgbClr val="0000FF"/>
                </a:solidFill>
                <a:ea typeface="楷体_GB2312" pitchFamily="49" charset="-122"/>
              </a:rPr>
              <a:t>≠ 0</a:t>
            </a:r>
            <a:endParaRPr lang="en-US" altLang="zh-CN" sz="2000">
              <a:solidFill>
                <a:srgbClr val="FF0000"/>
              </a:solidFill>
              <a:ea typeface="楷体_GB2312" pitchFamily="49" charset="-122"/>
            </a:endParaRPr>
          </a:p>
        </p:txBody>
      </p:sp>
      <p:pic>
        <p:nvPicPr>
          <p:cNvPr id="11274" name="Picture 2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52513"/>
            <a:ext cx="457200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42" name="Rectangle 226"/>
          <p:cNvSpPr>
            <a:spLocks noChangeArrowheads="1"/>
          </p:cNvSpPr>
          <p:nvPr/>
        </p:nvSpPr>
        <p:spPr bwMode="auto">
          <a:xfrm>
            <a:off x="250825" y="2492375"/>
            <a:ext cx="3960813" cy="127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000">
                <a:solidFill>
                  <a:schemeClr val="tx2"/>
                </a:solidFill>
                <a:ea typeface="楷体_GB2312" pitchFamily="49" charset="-122"/>
              </a:rPr>
              <a:t>输入</a:t>
            </a:r>
            <a:r>
              <a:rPr lang="zh-CN" altLang="en-US" sz="2000">
                <a:solidFill>
                  <a:srgbClr val="CC0000"/>
                </a:solidFill>
                <a:ea typeface="楷体_GB2312" pitchFamily="49" charset="-122"/>
              </a:rPr>
              <a:t>差模信号</a:t>
            </a:r>
          </a:p>
          <a:p>
            <a:pPr eaLnBrk="1" hangingPunct="1">
              <a:buFontTx/>
              <a:buNone/>
            </a:pPr>
            <a:r>
              <a:rPr lang="zh-CN" altLang="en-US" sz="2000">
                <a:solidFill>
                  <a:schemeClr val="tx2"/>
                </a:solidFill>
                <a:ea typeface="楷体_GB2312" pitchFamily="49" charset="-122"/>
              </a:rPr>
              <a:t>（大小相等、极性相反的信号）</a:t>
            </a:r>
          </a:p>
          <a:p>
            <a:pPr eaLnBrk="1" hangingPunct="1">
              <a:buFontTx/>
              <a:buNone/>
            </a:pPr>
            <a:r>
              <a:rPr lang="zh-CN" altLang="en-US" sz="2000">
                <a:solidFill>
                  <a:schemeClr val="tx2"/>
                </a:solidFill>
                <a:ea typeface="楷体_GB2312" pitchFamily="49" charset="-122"/>
              </a:rPr>
              <a:t>    即：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sz="2800" i="1">
                <a:solidFill>
                  <a:srgbClr val="0000FF"/>
                </a:solidFill>
                <a:ea typeface="楷体_GB2312" pitchFamily="49" charset="-122"/>
              </a:rPr>
              <a:t>v</a:t>
            </a:r>
            <a:r>
              <a:rPr lang="en-US" altLang="zh-CN" sz="2400" i="1" baseline="-20000">
                <a:solidFill>
                  <a:srgbClr val="0000FF"/>
                </a:solidFill>
                <a:ea typeface="楷体_GB2312" pitchFamily="49" charset="-122"/>
              </a:rPr>
              <a:t>i1</a:t>
            </a:r>
            <a:r>
              <a:rPr lang="en-US" altLang="zh-CN" sz="2400" i="1">
                <a:solidFill>
                  <a:srgbClr val="0000FF"/>
                </a:solidFill>
                <a:ea typeface="楷体_GB2312" pitchFamily="49" charset="-122"/>
              </a:rPr>
              <a:t>=</a:t>
            </a:r>
            <a:r>
              <a:rPr lang="zh-CN" altLang="en-US" sz="2400" i="1">
                <a:solidFill>
                  <a:srgbClr val="0000FF"/>
                </a:solidFill>
                <a:ea typeface="楷体_GB2312" pitchFamily="49" charset="-122"/>
              </a:rPr>
              <a:t>－ </a:t>
            </a:r>
            <a:r>
              <a:rPr lang="en-US" altLang="zh-CN" sz="2800" i="1">
                <a:solidFill>
                  <a:srgbClr val="0000FF"/>
                </a:solidFill>
                <a:ea typeface="楷体_GB2312" pitchFamily="49" charset="-122"/>
              </a:rPr>
              <a:t>v</a:t>
            </a:r>
            <a:r>
              <a:rPr lang="en-US" altLang="zh-CN" sz="2400" i="1" baseline="-20000">
                <a:solidFill>
                  <a:srgbClr val="0000FF"/>
                </a:solidFill>
                <a:ea typeface="楷体_GB2312" pitchFamily="49" charset="-122"/>
              </a:rPr>
              <a:t>i2 </a:t>
            </a:r>
            <a:r>
              <a:rPr lang="en-US" altLang="zh-CN" sz="2400" i="1">
                <a:solidFill>
                  <a:srgbClr val="0000FF"/>
                </a:solidFill>
                <a:ea typeface="楷体_GB2312" pitchFamily="49" charset="-122"/>
              </a:rPr>
              <a:t>= </a:t>
            </a:r>
            <a:r>
              <a:rPr lang="en-US" altLang="zh-CN" sz="2800" i="1">
                <a:solidFill>
                  <a:srgbClr val="0000FF"/>
                </a:solidFill>
                <a:ea typeface="楷体_GB2312" pitchFamily="49" charset="-122"/>
              </a:rPr>
              <a:t>v</a:t>
            </a:r>
            <a:r>
              <a:rPr lang="en-US" altLang="zh-CN" sz="2400" i="1" baseline="-20000">
                <a:solidFill>
                  <a:srgbClr val="0000FF"/>
                </a:solidFill>
                <a:ea typeface="楷体_GB2312" pitchFamily="49" charset="-122"/>
              </a:rPr>
              <a:t>id</a:t>
            </a:r>
            <a:r>
              <a:rPr lang="en-US" altLang="zh-CN" sz="2400" i="1" baseline="-2000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i="1">
                <a:solidFill>
                  <a:srgbClr val="0000FF"/>
                </a:solidFill>
                <a:ea typeface="楷体_GB2312" pitchFamily="49" charset="-122"/>
              </a:rPr>
              <a:t>/2 </a:t>
            </a:r>
            <a:endParaRPr lang="en-US" altLang="zh-CN" sz="2000" i="1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9444" name="Rectangle 228"/>
          <p:cNvSpPr>
            <a:spLocks noChangeArrowheads="1"/>
          </p:cNvSpPr>
          <p:nvPr/>
        </p:nvSpPr>
        <p:spPr bwMode="auto">
          <a:xfrm>
            <a:off x="323850" y="5157788"/>
            <a:ext cx="5651500" cy="1023937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输入有差别，放大器就有动作（输出）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∴称为</a:t>
            </a:r>
            <a:r>
              <a:rPr lang="zh-CN" altLang="en-US" sz="2400">
                <a:solidFill>
                  <a:srgbClr val="A50021"/>
                </a:solidFill>
                <a:ea typeface="楷体_GB2312" pitchFamily="49" charset="-122"/>
              </a:rPr>
              <a:t>差动式</a:t>
            </a:r>
            <a:r>
              <a:rPr lang="zh-CN" altLang="en-US" sz="2400">
                <a:ea typeface="楷体_GB2312" pitchFamily="49" charset="-122"/>
              </a:rPr>
              <a:t>或</a:t>
            </a:r>
            <a:r>
              <a:rPr lang="zh-CN" altLang="en-US" sz="2400">
                <a:solidFill>
                  <a:srgbClr val="A50021"/>
                </a:solidFill>
                <a:ea typeface="楷体_GB2312" pitchFamily="49" charset="-122"/>
              </a:rPr>
              <a:t>差分式</a:t>
            </a:r>
            <a:r>
              <a:rPr lang="zh-CN" altLang="en-US" sz="2400">
                <a:ea typeface="楷体_GB2312" pitchFamily="49" charset="-122"/>
              </a:rPr>
              <a:t>放大电路。</a:t>
            </a:r>
          </a:p>
        </p:txBody>
      </p:sp>
    </p:spTree>
  </p:cSld>
  <p:clrMapOvr>
    <a:masterClrMapping/>
  </p:clrMapOvr>
  <p:transition>
    <p:zoom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4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3" grpId="0" autoUpdateAnimBg="0"/>
      <p:bldP spid="9434" grpId="0" build="p" autoUpdateAnimBg="0"/>
      <p:bldP spid="9439" grpId="0" autoUpdateAnimBg="0"/>
      <p:bldP spid="9443" grpId="0" build="p" autoUpdateAnimBg="0"/>
      <p:bldP spid="9442" grpId="0" build="p" autoUpdateAnimBg="0"/>
      <p:bldP spid="9444" grpId="0" build="p" animBg="1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12094</TotalTime>
  <Words>1871</Words>
  <Application>Microsoft Office PowerPoint</Application>
  <PresentationFormat>全屏显示(4:3)</PresentationFormat>
  <Paragraphs>331</Paragraphs>
  <Slides>42</Slides>
  <Notes>6</Notes>
  <HiddenSlides>0</HiddenSlides>
  <MMClips>3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42</vt:i4>
      </vt:variant>
    </vt:vector>
  </HeadingPairs>
  <TitlesOfParts>
    <vt:vector size="54" baseType="lpstr">
      <vt:lpstr>Batang</vt:lpstr>
      <vt:lpstr>Monotype Sorts</vt:lpstr>
      <vt:lpstr>黑体</vt:lpstr>
      <vt:lpstr>楷体_GB2312</vt:lpstr>
      <vt:lpstr>宋体</vt:lpstr>
      <vt:lpstr>Monotype Corsiva</vt:lpstr>
      <vt:lpstr>Symbol</vt:lpstr>
      <vt:lpstr>Times New Roman</vt:lpstr>
      <vt:lpstr>默认设计模板</vt:lpstr>
      <vt:lpstr>Equation</vt:lpstr>
      <vt:lpstr>公式</vt:lpstr>
      <vt:lpstr>Microsoft 公式 3.0</vt:lpstr>
      <vt:lpstr>第7章  模拟集成电路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(2)动态分析：</vt:lpstr>
      <vt:lpstr>抑制零点漂移的原理</vt:lpstr>
      <vt:lpstr>3.主要技术指标计算</vt:lpstr>
      <vt:lpstr>PowerPoint 演示文稿</vt:lpstr>
      <vt:lpstr>PowerPoint 演示文稿</vt:lpstr>
      <vt:lpstr>PowerPoint 演示文稿</vt:lpstr>
      <vt:lpstr>（2）共模电压增益 Avc     　　　输入 vi1 = vi2 = vic，</vt:lpstr>
      <vt:lpstr>PowerPoint 演示文稿</vt:lpstr>
      <vt:lpstr>（3）共模抑制比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7.1  模拟集成电路中的直流偏置技术</vt:lpstr>
      <vt:lpstr>PowerPoint 演示文稿</vt:lpstr>
      <vt:lpstr>PowerPoint 演示文稿</vt:lpstr>
      <vt:lpstr>PowerPoint 演示文稿</vt:lpstr>
      <vt:lpstr>PowerPoint 演示文稿</vt:lpstr>
      <vt:lpstr>原理电路图：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二、微电流源</vt:lpstr>
      <vt:lpstr>PowerPoint 演示文稿</vt:lpstr>
      <vt:lpstr>PowerPoint 演示文稿</vt:lpstr>
      <vt:lpstr>PowerPoint 演示文稿</vt:lpstr>
      <vt:lpstr>PowerPoint 演示文稿</vt:lpstr>
    </vt:vector>
  </TitlesOfParts>
  <Company>- BMTD 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zhanglin</dc:creator>
  <cp:lastModifiedBy>CXi</cp:lastModifiedBy>
  <cp:revision>1283</cp:revision>
  <cp:lastPrinted>2018-04-12T07:21:27Z</cp:lastPrinted>
  <dcterms:created xsi:type="dcterms:W3CDTF">2000-03-01T12:06:14Z</dcterms:created>
  <dcterms:modified xsi:type="dcterms:W3CDTF">2020-02-07T09:34:36Z</dcterms:modified>
</cp:coreProperties>
</file>