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3" r:id="rId2"/>
    <p:sldId id="337" r:id="rId3"/>
    <p:sldId id="350" r:id="rId4"/>
    <p:sldId id="341" r:id="rId5"/>
    <p:sldId id="342" r:id="rId6"/>
    <p:sldId id="340" r:id="rId7"/>
    <p:sldId id="343" r:id="rId8"/>
    <p:sldId id="344" r:id="rId9"/>
    <p:sldId id="345" r:id="rId10"/>
    <p:sldId id="346" r:id="rId11"/>
    <p:sldId id="347" r:id="rId12"/>
    <p:sldId id="305" r:id="rId13"/>
    <p:sldId id="348" r:id="rId14"/>
    <p:sldId id="349" r:id="rId15"/>
    <p:sldId id="314" r:id="rId16"/>
    <p:sldId id="317" r:id="rId17"/>
    <p:sldId id="306" r:id="rId18"/>
    <p:sldId id="307" r:id="rId19"/>
    <p:sldId id="360" r:id="rId20"/>
    <p:sldId id="380" r:id="rId21"/>
    <p:sldId id="386" r:id="rId22"/>
    <p:sldId id="382" r:id="rId23"/>
    <p:sldId id="384" r:id="rId24"/>
    <p:sldId id="385" r:id="rId25"/>
  </p:sldIdLst>
  <p:sldSz cx="9144000" cy="6858000" type="screen4x3"/>
  <p:notesSz cx="6858000" cy="9710738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FFEBCB"/>
    <a:srgbClr val="FFEFCB"/>
    <a:srgbClr val="FFEFD1"/>
    <a:srgbClr val="FFE8D1"/>
    <a:srgbClr val="660033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17" autoAdjust="0"/>
  </p:normalViewPr>
  <p:slideViewPr>
    <p:cSldViewPr snapToGrid="0">
      <p:cViewPr varScale="1">
        <p:scale>
          <a:sx n="67" d="100"/>
          <a:sy n="67" d="100"/>
        </p:scale>
        <p:origin x="5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08" y="1536"/>
      </p:cViewPr>
      <p:guideLst>
        <p:guide orient="horz" pos="305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png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png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png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337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11935CDC-63D1-4DAC-A132-9EA8AB1759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481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28663"/>
            <a:ext cx="4854575" cy="3641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13275"/>
            <a:ext cx="50292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4963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24963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fld id="{77E7F454-509C-4A48-A70A-D0F997B1D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11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E7F454-509C-4A48-A70A-D0F997B1D8D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03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F864C10-3430-45D3-8E5B-F2A252BD168E}" type="slidenum">
              <a:rPr lang="en-US" altLang="zh-CN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86C2D6B-4C26-4D1A-BDBD-CE632274BA9B}" type="slidenum">
              <a:rPr lang="en-US" altLang="zh-CN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9FD003D-18FB-4AC7-8D07-3D0921E1FAC9}" type="slidenum">
              <a:rPr lang="en-US" altLang="zh-CN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8984CDA-80C5-4382-8E82-A2C4DA633AED}" type="slidenum">
              <a:rPr lang="en-US" altLang="zh-CN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4BDD014-1B7B-47CB-8492-490EB151DB7B}" type="slidenum">
              <a:rPr lang="en-US" altLang="zh-CN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87667-FF77-4EBC-A21F-04A328DCD5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3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A5435-E969-40C0-AA0F-5A110E47CC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7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122AC-FFC3-4EF4-99A6-05E91CAD4F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20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2DD8A-5987-44A5-B4F0-81F8B02155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1C8C6-DDA0-4C17-8661-B71AB618A1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2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7B498-24A1-4EEB-8442-CF7A384D2D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95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3FB5B-0B07-4032-9DD4-BB96D0B528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89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28456-74C9-4342-A431-8E098A9ECF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28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B7F4C-1695-4E0E-9B84-2453B0734B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79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B96E-DD9B-4321-9F7A-4BB832DB1D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63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E4498-FF1D-4A40-9CE9-1FA3925A9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7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ea typeface="+mn-ea"/>
              </a:defRPr>
            </a:lvl1pPr>
          </a:lstStyle>
          <a:p>
            <a:pPr>
              <a:defRPr/>
            </a:pPr>
            <a:fld id="{C3322588-B90A-4617-9EEF-D194E1B613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png"/><Relationship Id="rId2" Type="http://schemas.openxmlformats.org/officeDocument/2006/relationships/video" Target="file:///D:\Eie_A\&#27169;&#25311;&#30005;&#23376;&#25216;&#26415;&#22522;&#30784;\07\Avi\A07101.AVI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52.bin"/><Relationship Id="rId3" Type="http://schemas.openxmlformats.org/officeDocument/2006/relationships/oleObject" Target="../embeddings/oleObject45.bin"/><Relationship Id="rId7" Type="http://schemas.openxmlformats.org/officeDocument/2006/relationships/image" Target="../media/image58.png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image" Target="../media/image53.wmf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7.wmf"/><Relationship Id="rId4" Type="http://schemas.openxmlformats.org/officeDocument/2006/relationships/image" Target="../media/image50.wmf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2.wmf"/><Relationship Id="rId3" Type="http://schemas.openxmlformats.org/officeDocument/2006/relationships/oleObject" Target="../embeddings/oleObject53.bin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5.wmf"/><Relationship Id="rId5" Type="http://schemas.openxmlformats.org/officeDocument/2006/relationships/image" Target="../media/image58.png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59.wmf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73.wmf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71.wmf"/><Relationship Id="rId7" Type="http://schemas.openxmlformats.org/officeDocument/2006/relationships/image" Target="../media/image6.png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9.wmf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11" Type="http://schemas.openxmlformats.org/officeDocument/2006/relationships/image" Target="../media/image66.wmf"/><Relationship Id="rId24" Type="http://schemas.openxmlformats.org/officeDocument/2006/relationships/image" Target="../media/image72.wmf"/><Relationship Id="rId5" Type="http://schemas.openxmlformats.org/officeDocument/2006/relationships/audio" Target="../media/audio1.wav"/><Relationship Id="rId15" Type="http://schemas.openxmlformats.org/officeDocument/2006/relationships/image" Target="../media/image68.wmf"/><Relationship Id="rId23" Type="http://schemas.openxmlformats.org/officeDocument/2006/relationships/oleObject" Target="../embeddings/oleObject66.bin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70.wmf"/><Relationship Id="rId4" Type="http://schemas.openxmlformats.org/officeDocument/2006/relationships/audio" Target="../media/audio2.wav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2.bin"/><Relationship Id="rId22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11" Type="http://schemas.openxmlformats.org/officeDocument/2006/relationships/image" Target="../media/image75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69.bin"/><Relationship Id="rId4" Type="http://schemas.openxmlformats.org/officeDocument/2006/relationships/audio" Target="../media/audio2.wav"/><Relationship Id="rId9" Type="http://schemas.openxmlformats.org/officeDocument/2006/relationships/image" Target="../media/image7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3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5.png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wmf"/><Relationship Id="rId11" Type="http://schemas.openxmlformats.org/officeDocument/2006/relationships/image" Target="../media/image6.png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78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Eie_A\&#27169;&#25311;&#30005;&#23376;&#25216;&#26415;&#22522;&#30784;\07\Avi\A07404.AVI" TargetMode="External"/><Relationship Id="rId6" Type="http://schemas.openxmlformats.org/officeDocument/2006/relationships/image" Target="../media/image5.png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88.bin"/><Relationship Id="rId26" Type="http://schemas.openxmlformats.org/officeDocument/2006/relationships/oleObject" Target="../embeddings/oleObject91.bin"/><Relationship Id="rId3" Type="http://schemas.openxmlformats.org/officeDocument/2006/relationships/audio" Target="../media/audio1.wav"/><Relationship Id="rId21" Type="http://schemas.openxmlformats.org/officeDocument/2006/relationships/image" Target="../media/image96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4.wmf"/><Relationship Id="rId25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1.wmf"/><Relationship Id="rId24" Type="http://schemas.openxmlformats.org/officeDocument/2006/relationships/oleObject" Target="../embeddings/oleObject90.bin"/><Relationship Id="rId5" Type="http://schemas.openxmlformats.org/officeDocument/2006/relationships/image" Target="../media/image88.png"/><Relationship Id="rId15" Type="http://schemas.openxmlformats.org/officeDocument/2006/relationships/image" Target="../media/image93.wmf"/><Relationship Id="rId23" Type="http://schemas.openxmlformats.org/officeDocument/2006/relationships/image" Target="../media/image5.png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86.bin"/><Relationship Id="rId22" Type="http://schemas.openxmlformats.org/officeDocument/2006/relationships/image" Target="../media/image6.png"/><Relationship Id="rId27" Type="http://schemas.openxmlformats.org/officeDocument/2006/relationships/image" Target="../media/image9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18" Type="http://schemas.openxmlformats.org/officeDocument/2006/relationships/slide" Target="slide19.xml"/><Relationship Id="rId3" Type="http://schemas.openxmlformats.org/officeDocument/2006/relationships/oleObject" Target="../embeddings/oleObject4.bin"/><Relationship Id="rId7" Type="http://schemas.openxmlformats.org/officeDocument/2006/relationships/image" Target="../media/image14.png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" Target="slide2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" Target="slide2.xml"/><Relationship Id="rId7" Type="http://schemas.openxmlformats.org/officeDocument/2006/relationships/image" Target="../media/image23.wmf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9.bin"/><Relationship Id="rId3" Type="http://schemas.openxmlformats.org/officeDocument/2006/relationships/audio" Target="../media/audio1.wav"/><Relationship Id="rId21" Type="http://schemas.openxmlformats.org/officeDocument/2006/relationships/image" Target="../media/image4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3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911225" y="646113"/>
          <a:ext cx="15652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公式" r:id="rId5" imgW="774364" imgH="393529" progId="Equation.3">
                  <p:embed/>
                </p:oleObj>
              </mc:Choice>
              <mc:Fallback>
                <p:oleObj name="公式" r:id="rId5" imgW="774364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646113"/>
                        <a:ext cx="15652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439738" y="728663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2625725" y="673100"/>
          <a:ext cx="6159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公式" r:id="rId7" imgW="304536" imgH="393359" progId="Equation.3">
                  <p:embed/>
                </p:oleObj>
              </mc:Choice>
              <mc:Fallback>
                <p:oleObj name="公式" r:id="rId7" imgW="304536" imgH="39335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673100"/>
                        <a:ext cx="6159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4" name="Group 6"/>
          <p:cNvGrpSpPr>
            <a:grpSpLocks/>
          </p:cNvGrpSpPr>
          <p:nvPr/>
        </p:nvGrpSpPr>
        <p:grpSpPr bwMode="auto">
          <a:xfrm>
            <a:off x="1914525" y="1244600"/>
            <a:ext cx="1689100" cy="766763"/>
            <a:chOff x="1522" y="1212"/>
            <a:chExt cx="1064" cy="483"/>
          </a:xfrm>
        </p:grpSpPr>
        <p:graphicFrame>
          <p:nvGraphicFramePr>
            <p:cNvPr id="2111" name="Object 7"/>
            <p:cNvGraphicFramePr>
              <a:graphicFrameLocks noChangeAspect="1"/>
            </p:cNvGraphicFramePr>
            <p:nvPr/>
          </p:nvGraphicFramePr>
          <p:xfrm>
            <a:off x="1522" y="1485"/>
            <a:ext cx="106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公式" r:id="rId9" imgW="837836" imgH="165028" progId="Equation.3">
                    <p:embed/>
                  </p:oleObj>
                </mc:Choice>
                <mc:Fallback>
                  <p:oleObj name="公式" r:id="rId9" imgW="837836" imgH="16502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1485"/>
                          <a:ext cx="1064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12" name="Line 8"/>
            <p:cNvSpPr>
              <a:spLocks noChangeShapeType="1"/>
            </p:cNvSpPr>
            <p:nvPr/>
          </p:nvSpPr>
          <p:spPr bwMode="auto">
            <a:xfrm flipV="1">
              <a:off x="2028" y="1212"/>
              <a:ext cx="0" cy="204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400050" y="2328863"/>
            <a:ext cx="826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注意：</a:t>
            </a:r>
            <a:r>
              <a:rPr lang="en-US" altLang="zh-CN" sz="2400" i="1" dirty="0" err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sz="2400" i="1" baseline="-25000" dirty="0" err="1">
                <a:solidFill>
                  <a:srgbClr val="FF0000"/>
                </a:solidFill>
                <a:ea typeface="楷体_GB2312" pitchFamily="49" charset="-122"/>
              </a:rPr>
              <a:t>f</a:t>
            </a:r>
            <a:r>
              <a:rPr lang="en-US" altLang="zh-CN" sz="2400" i="1" baseline="-250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是广义的，对不同组态其含义不同！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454025" y="3260725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例</a:t>
            </a:r>
          </a:p>
        </p:txBody>
      </p:sp>
      <p:pic>
        <p:nvPicPr>
          <p:cNvPr id="89100" name="A07101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3330575"/>
            <a:ext cx="397827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5067300" y="3308350"/>
            <a:ext cx="3959225" cy="3436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ea typeface="楷体_GB2312" pitchFamily="49" charset="-122"/>
            </a:endParaRPr>
          </a:p>
        </p:txBody>
      </p:sp>
      <p:grpSp>
        <p:nvGrpSpPr>
          <p:cNvPr id="89102" name="Group 14"/>
          <p:cNvGrpSpPr>
            <a:grpSpLocks/>
          </p:cNvGrpSpPr>
          <p:nvPr/>
        </p:nvGrpSpPr>
        <p:grpSpPr bwMode="auto">
          <a:xfrm>
            <a:off x="1677988" y="3789363"/>
            <a:ext cx="876300" cy="688975"/>
            <a:chOff x="949" y="2171"/>
            <a:chExt cx="552" cy="434"/>
          </a:xfrm>
        </p:grpSpPr>
        <p:sp>
          <p:nvSpPr>
            <p:cNvPr id="2109" name="Rectangle 15"/>
            <p:cNvSpPr>
              <a:spLocks noChangeArrowheads="1"/>
            </p:cNvSpPr>
            <p:nvPr/>
          </p:nvSpPr>
          <p:spPr bwMode="auto">
            <a:xfrm>
              <a:off x="949" y="2317"/>
              <a:ext cx="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</a:rPr>
                <a:t>F</a:t>
              </a:r>
              <a:r>
                <a:rPr lang="en-US" altLang="zh-CN" sz="2400" i="1" baseline="-20000">
                  <a:solidFill>
                    <a:schemeClr val="tx2"/>
                  </a:solidFill>
                </a:rPr>
                <a:t>v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 </a:t>
              </a:r>
              <a:r>
                <a:rPr lang="en-US" altLang="zh-CN" sz="2400">
                  <a:solidFill>
                    <a:schemeClr val="tx2"/>
                  </a:solidFill>
                </a:rPr>
                <a:t>=</a:t>
              </a:r>
              <a:endParaRPr lang="en-US" altLang="zh-CN" sz="2400" baseline="-20000">
                <a:solidFill>
                  <a:schemeClr val="tx2"/>
                </a:solidFill>
              </a:endParaRPr>
            </a:p>
          </p:txBody>
        </p:sp>
        <p:sp>
          <p:nvSpPr>
            <p:cNvPr id="2110" name="Rectangle 16"/>
            <p:cNvSpPr>
              <a:spLocks noChangeArrowheads="1"/>
            </p:cNvSpPr>
            <p:nvPr/>
          </p:nvSpPr>
          <p:spPr bwMode="auto">
            <a:xfrm>
              <a:off x="1022" y="217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89105" name="Group 17"/>
          <p:cNvGrpSpPr>
            <a:grpSpLocks/>
          </p:cNvGrpSpPr>
          <p:nvPr/>
        </p:nvGrpSpPr>
        <p:grpSpPr bwMode="auto">
          <a:xfrm>
            <a:off x="2419350" y="3579813"/>
            <a:ext cx="646113" cy="1220787"/>
            <a:chOff x="1416" y="2015"/>
            <a:chExt cx="407" cy="769"/>
          </a:xfrm>
        </p:grpSpPr>
        <p:grpSp>
          <p:nvGrpSpPr>
            <p:cNvPr id="2102" name="Group 18"/>
            <p:cNvGrpSpPr>
              <a:grpSpLocks/>
            </p:cNvGrpSpPr>
            <p:nvPr/>
          </p:nvGrpSpPr>
          <p:grpSpPr bwMode="auto">
            <a:xfrm>
              <a:off x="1452" y="2015"/>
              <a:ext cx="371" cy="421"/>
              <a:chOff x="1548" y="1979"/>
              <a:chExt cx="371" cy="421"/>
            </a:xfrm>
          </p:grpSpPr>
          <p:sp>
            <p:nvSpPr>
              <p:cNvPr id="2107" name="Rectangle 19"/>
              <p:cNvSpPr>
                <a:spLocks noChangeArrowheads="1"/>
              </p:cNvSpPr>
              <p:nvPr/>
            </p:nvSpPr>
            <p:spPr bwMode="auto">
              <a:xfrm>
                <a:off x="1548" y="2112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tx2"/>
                    </a:solidFill>
                  </a:rPr>
                  <a:t>v</a:t>
                </a:r>
                <a:r>
                  <a:rPr lang="en-US" altLang="zh-CN" sz="2400" i="1" baseline="-20000">
                    <a:solidFill>
                      <a:schemeClr val="tx2"/>
                    </a:solidFill>
                  </a:rPr>
                  <a:t>f</a:t>
                </a:r>
              </a:p>
            </p:txBody>
          </p:sp>
          <p:sp>
            <p:nvSpPr>
              <p:cNvPr id="2108" name="Rectangle 20"/>
              <p:cNvSpPr>
                <a:spLocks noChangeArrowheads="1"/>
              </p:cNvSpPr>
              <p:nvPr/>
            </p:nvSpPr>
            <p:spPr bwMode="auto">
              <a:xfrm>
                <a:off x="1634" y="1979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103" name="Group 21"/>
            <p:cNvGrpSpPr>
              <a:grpSpLocks/>
            </p:cNvGrpSpPr>
            <p:nvPr/>
          </p:nvGrpSpPr>
          <p:grpSpPr bwMode="auto">
            <a:xfrm>
              <a:off x="1440" y="2351"/>
              <a:ext cx="265" cy="433"/>
              <a:chOff x="1548" y="2315"/>
              <a:chExt cx="265" cy="433"/>
            </a:xfrm>
          </p:grpSpPr>
          <p:sp>
            <p:nvSpPr>
              <p:cNvPr id="2105" name="Rectangle 22"/>
              <p:cNvSpPr>
                <a:spLocks noChangeArrowheads="1"/>
              </p:cNvSpPr>
              <p:nvPr/>
            </p:nvSpPr>
            <p:spPr bwMode="auto">
              <a:xfrm>
                <a:off x="1548" y="246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tx2"/>
                    </a:solidFill>
                  </a:rPr>
                  <a:t>v</a:t>
                </a:r>
                <a:r>
                  <a:rPr lang="en-US" altLang="zh-CN" sz="2400" i="1" baseline="-20000">
                    <a:solidFill>
                      <a:schemeClr val="tx2"/>
                    </a:solidFill>
                  </a:rPr>
                  <a:t>o</a:t>
                </a:r>
              </a:p>
            </p:txBody>
          </p:sp>
          <p:sp>
            <p:nvSpPr>
              <p:cNvPr id="2106" name="Rectangle 23"/>
              <p:cNvSpPr>
                <a:spLocks noChangeArrowheads="1"/>
              </p:cNvSpPr>
              <p:nvPr/>
            </p:nvSpPr>
            <p:spPr bwMode="auto">
              <a:xfrm>
                <a:off x="1622" y="2315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4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104" name="Line 24"/>
            <p:cNvSpPr>
              <a:spLocks noChangeShapeType="1"/>
            </p:cNvSpPr>
            <p:nvPr/>
          </p:nvSpPr>
          <p:spPr bwMode="auto">
            <a:xfrm>
              <a:off x="1416" y="2460"/>
              <a:ext cx="36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113" name="Group 25"/>
          <p:cNvGrpSpPr>
            <a:grpSpLocks/>
          </p:cNvGrpSpPr>
          <p:nvPr/>
        </p:nvGrpSpPr>
        <p:grpSpPr bwMode="auto">
          <a:xfrm>
            <a:off x="3022600" y="3790950"/>
            <a:ext cx="1492250" cy="971550"/>
            <a:chOff x="1796" y="2148"/>
            <a:chExt cx="940" cy="612"/>
          </a:xfrm>
        </p:grpSpPr>
        <p:sp>
          <p:nvSpPr>
            <p:cNvPr id="2096" name="Rectangle 26"/>
            <p:cNvSpPr>
              <a:spLocks noChangeArrowheads="1"/>
            </p:cNvSpPr>
            <p:nvPr/>
          </p:nvSpPr>
          <p:spPr bwMode="auto">
            <a:xfrm>
              <a:off x="2244" y="21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</a:rPr>
                <a:t>R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097" name="Line 27"/>
            <p:cNvSpPr>
              <a:spLocks noChangeShapeType="1"/>
            </p:cNvSpPr>
            <p:nvPr/>
          </p:nvSpPr>
          <p:spPr bwMode="auto">
            <a:xfrm>
              <a:off x="2028" y="2460"/>
              <a:ext cx="708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98" name="Rectangle 28"/>
            <p:cNvSpPr>
              <a:spLocks noChangeArrowheads="1"/>
            </p:cNvSpPr>
            <p:nvPr/>
          </p:nvSpPr>
          <p:spPr bwMode="auto">
            <a:xfrm>
              <a:off x="1796" y="230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=</a:t>
              </a:r>
            </a:p>
          </p:txBody>
        </p:sp>
        <p:sp>
          <p:nvSpPr>
            <p:cNvPr id="2099" name="Rectangle 29"/>
            <p:cNvSpPr>
              <a:spLocks noChangeArrowheads="1"/>
            </p:cNvSpPr>
            <p:nvPr/>
          </p:nvSpPr>
          <p:spPr bwMode="auto">
            <a:xfrm>
              <a:off x="2209" y="247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＋</a:t>
              </a:r>
            </a:p>
          </p:txBody>
        </p:sp>
        <p:sp>
          <p:nvSpPr>
            <p:cNvPr id="2100" name="Rectangle 30"/>
            <p:cNvSpPr>
              <a:spLocks noChangeArrowheads="1"/>
            </p:cNvSpPr>
            <p:nvPr/>
          </p:nvSpPr>
          <p:spPr bwMode="auto">
            <a:xfrm>
              <a:off x="2004" y="244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</a:rPr>
                <a:t>R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101" name="Rectangle 31"/>
            <p:cNvSpPr>
              <a:spLocks noChangeArrowheads="1"/>
            </p:cNvSpPr>
            <p:nvPr/>
          </p:nvSpPr>
          <p:spPr bwMode="auto">
            <a:xfrm>
              <a:off x="2424" y="24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</a:rPr>
                <a:t>R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1225550" y="3300413"/>
            <a:ext cx="356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电压串联负反馈</a:t>
            </a:r>
          </a:p>
        </p:txBody>
      </p:sp>
      <p:sp>
        <p:nvSpPr>
          <p:cNvPr id="89121" name="Rectangle 33"/>
          <p:cNvSpPr>
            <a:spLocks noChangeArrowheads="1"/>
          </p:cNvSpPr>
          <p:nvPr/>
        </p:nvSpPr>
        <p:spPr bwMode="auto">
          <a:xfrm>
            <a:off x="323850" y="4000500"/>
            <a:ext cx="186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反馈系数</a:t>
            </a:r>
          </a:p>
        </p:txBody>
      </p:sp>
      <p:grpSp>
        <p:nvGrpSpPr>
          <p:cNvPr id="89126" name="Group 38"/>
          <p:cNvGrpSpPr>
            <a:grpSpLocks/>
          </p:cNvGrpSpPr>
          <p:nvPr/>
        </p:nvGrpSpPr>
        <p:grpSpPr bwMode="auto">
          <a:xfrm>
            <a:off x="500063" y="4978400"/>
            <a:ext cx="800100" cy="688975"/>
            <a:chOff x="949" y="2171"/>
            <a:chExt cx="552" cy="434"/>
          </a:xfrm>
        </p:grpSpPr>
        <p:sp>
          <p:nvSpPr>
            <p:cNvPr id="2094" name="Rectangle 39"/>
            <p:cNvSpPr>
              <a:spLocks noChangeArrowheads="1"/>
            </p:cNvSpPr>
            <p:nvPr/>
          </p:nvSpPr>
          <p:spPr bwMode="auto">
            <a:xfrm>
              <a:off x="949" y="2317"/>
              <a:ext cx="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</a:rPr>
                <a:t>A</a:t>
              </a:r>
              <a:r>
                <a:rPr lang="en-US" altLang="zh-CN" sz="2400" i="1" baseline="-20000">
                  <a:solidFill>
                    <a:schemeClr val="tx2"/>
                  </a:solidFill>
                </a:rPr>
                <a:t>vf</a:t>
              </a:r>
              <a:endParaRPr lang="en-US" altLang="zh-CN" sz="2400" i="1">
                <a:solidFill>
                  <a:schemeClr val="tx2"/>
                </a:solidFill>
              </a:endParaRPr>
            </a:p>
          </p:txBody>
        </p:sp>
        <p:sp>
          <p:nvSpPr>
            <p:cNvPr id="2095" name="Rectangle 40"/>
            <p:cNvSpPr>
              <a:spLocks noChangeArrowheads="1"/>
            </p:cNvSpPr>
            <p:nvPr/>
          </p:nvSpPr>
          <p:spPr bwMode="auto">
            <a:xfrm>
              <a:off x="1022" y="2171"/>
              <a:ext cx="1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89129" name="Group 41"/>
          <p:cNvGrpSpPr>
            <a:grpSpLocks/>
          </p:cNvGrpSpPr>
          <p:nvPr/>
        </p:nvGrpSpPr>
        <p:grpSpPr bwMode="auto">
          <a:xfrm>
            <a:off x="1109663" y="4768850"/>
            <a:ext cx="930275" cy="1220788"/>
            <a:chOff x="1021" y="3359"/>
            <a:chExt cx="586" cy="769"/>
          </a:xfrm>
        </p:grpSpPr>
        <p:sp>
          <p:nvSpPr>
            <p:cNvPr id="2085" name="Rectangle 42"/>
            <p:cNvSpPr>
              <a:spLocks noChangeArrowheads="1"/>
            </p:cNvSpPr>
            <p:nvPr/>
          </p:nvSpPr>
          <p:spPr bwMode="auto">
            <a:xfrm>
              <a:off x="1021" y="3661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=</a:t>
              </a:r>
            </a:p>
          </p:txBody>
        </p:sp>
        <p:grpSp>
          <p:nvGrpSpPr>
            <p:cNvPr id="2086" name="Group 43"/>
            <p:cNvGrpSpPr>
              <a:grpSpLocks/>
            </p:cNvGrpSpPr>
            <p:nvPr/>
          </p:nvGrpSpPr>
          <p:grpSpPr bwMode="auto">
            <a:xfrm>
              <a:off x="1200" y="3359"/>
              <a:ext cx="407" cy="769"/>
              <a:chOff x="1416" y="2015"/>
              <a:chExt cx="407" cy="769"/>
            </a:xfrm>
          </p:grpSpPr>
          <p:grpSp>
            <p:nvGrpSpPr>
              <p:cNvPr id="2087" name="Group 44"/>
              <p:cNvGrpSpPr>
                <a:grpSpLocks/>
              </p:cNvGrpSpPr>
              <p:nvPr/>
            </p:nvGrpSpPr>
            <p:grpSpPr bwMode="auto">
              <a:xfrm>
                <a:off x="1452" y="2015"/>
                <a:ext cx="371" cy="421"/>
                <a:chOff x="1548" y="1979"/>
                <a:chExt cx="371" cy="421"/>
              </a:xfrm>
            </p:grpSpPr>
            <p:sp>
              <p:nvSpPr>
                <p:cNvPr id="2092" name="Rectangle 45"/>
                <p:cNvSpPr>
                  <a:spLocks noChangeArrowheads="1"/>
                </p:cNvSpPr>
                <p:nvPr/>
              </p:nvSpPr>
              <p:spPr bwMode="auto">
                <a:xfrm>
                  <a:off x="1548" y="2112"/>
                  <a:ext cx="37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tx2"/>
                      </a:solidFill>
                    </a:rPr>
                    <a:t>v</a:t>
                  </a:r>
                  <a:r>
                    <a:rPr lang="en-US" altLang="zh-CN" sz="2400" i="1" baseline="-20000">
                      <a:solidFill>
                        <a:schemeClr val="tx2"/>
                      </a:solidFill>
                    </a:rPr>
                    <a:t>o</a:t>
                  </a:r>
                </a:p>
              </p:txBody>
            </p:sp>
            <p:sp>
              <p:nvSpPr>
                <p:cNvPr id="2093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4" y="1979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zh-CN" sz="240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2088" name="Group 47"/>
              <p:cNvGrpSpPr>
                <a:grpSpLocks/>
              </p:cNvGrpSpPr>
              <p:nvPr/>
            </p:nvGrpSpPr>
            <p:grpSpPr bwMode="auto">
              <a:xfrm>
                <a:off x="1440" y="2351"/>
                <a:ext cx="237" cy="433"/>
                <a:chOff x="1548" y="2315"/>
                <a:chExt cx="237" cy="433"/>
              </a:xfrm>
            </p:grpSpPr>
            <p:sp>
              <p:nvSpPr>
                <p:cNvPr id="2090" name="Rectangle 48"/>
                <p:cNvSpPr>
                  <a:spLocks noChangeArrowheads="1"/>
                </p:cNvSpPr>
                <p:nvPr/>
              </p:nvSpPr>
              <p:spPr bwMode="auto">
                <a:xfrm>
                  <a:off x="1548" y="2460"/>
                  <a:ext cx="23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tx2"/>
                      </a:solidFill>
                    </a:rPr>
                    <a:t>v</a:t>
                  </a:r>
                  <a:r>
                    <a:rPr lang="en-US" altLang="zh-CN" sz="2400" i="1" baseline="-20000">
                      <a:solidFill>
                        <a:schemeClr val="tx2"/>
                      </a:solidFill>
                    </a:rPr>
                    <a:t>i</a:t>
                  </a:r>
                </a:p>
              </p:txBody>
            </p:sp>
            <p:sp>
              <p:nvSpPr>
                <p:cNvPr id="2091" name="Rectangle 49"/>
                <p:cNvSpPr>
                  <a:spLocks noChangeArrowheads="1"/>
                </p:cNvSpPr>
                <p:nvPr/>
              </p:nvSpPr>
              <p:spPr bwMode="auto">
                <a:xfrm>
                  <a:off x="1622" y="231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zh-CN" sz="240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2089" name="Line 50"/>
              <p:cNvSpPr>
                <a:spLocks noChangeShapeType="1"/>
              </p:cNvSpPr>
              <p:nvPr/>
            </p:nvSpPr>
            <p:spPr bwMode="auto">
              <a:xfrm>
                <a:off x="1416" y="2460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9139" name="Group 51"/>
          <p:cNvGrpSpPr>
            <a:grpSpLocks/>
          </p:cNvGrpSpPr>
          <p:nvPr/>
        </p:nvGrpSpPr>
        <p:grpSpPr bwMode="auto">
          <a:xfrm>
            <a:off x="1966913" y="5038725"/>
            <a:ext cx="971550" cy="876300"/>
            <a:chOff x="1249" y="3289"/>
            <a:chExt cx="612" cy="552"/>
          </a:xfrm>
        </p:grpSpPr>
        <p:grpSp>
          <p:nvGrpSpPr>
            <p:cNvPr id="2078" name="Group 52"/>
            <p:cNvGrpSpPr>
              <a:grpSpLocks/>
            </p:cNvGrpSpPr>
            <p:nvPr/>
          </p:nvGrpSpPr>
          <p:grpSpPr bwMode="auto">
            <a:xfrm>
              <a:off x="1501" y="3289"/>
              <a:ext cx="360" cy="552"/>
              <a:chOff x="1369" y="3253"/>
              <a:chExt cx="360" cy="552"/>
            </a:xfrm>
          </p:grpSpPr>
          <p:grpSp>
            <p:nvGrpSpPr>
              <p:cNvPr id="2080" name="Group 53"/>
              <p:cNvGrpSpPr>
                <a:grpSpLocks/>
              </p:cNvGrpSpPr>
              <p:nvPr/>
            </p:nvGrpSpPr>
            <p:grpSpPr bwMode="auto">
              <a:xfrm>
                <a:off x="1369" y="3395"/>
                <a:ext cx="360" cy="410"/>
                <a:chOff x="1369" y="3395"/>
                <a:chExt cx="360" cy="410"/>
              </a:xfrm>
            </p:grpSpPr>
            <p:sp>
              <p:nvSpPr>
                <p:cNvPr id="2082" name="Rectangle 54"/>
                <p:cNvSpPr>
                  <a:spLocks noChangeArrowheads="1"/>
                </p:cNvSpPr>
                <p:nvPr/>
              </p:nvSpPr>
              <p:spPr bwMode="auto">
                <a:xfrm>
                  <a:off x="1369" y="3517"/>
                  <a:ext cx="3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tx2"/>
                      </a:solidFill>
                    </a:rPr>
                    <a:t>F</a:t>
                  </a:r>
                  <a:r>
                    <a:rPr lang="en-US" altLang="zh-CN" sz="2400" i="1" baseline="-20000">
                      <a:solidFill>
                        <a:schemeClr val="tx2"/>
                      </a:solidFill>
                    </a:rPr>
                    <a:t>v</a:t>
                  </a:r>
                </a:p>
              </p:txBody>
            </p:sp>
            <p:sp>
              <p:nvSpPr>
                <p:cNvPr id="2083" name="Rectangle 55"/>
                <p:cNvSpPr>
                  <a:spLocks noChangeArrowheads="1"/>
                </p:cNvSpPr>
                <p:nvPr/>
              </p:nvSpPr>
              <p:spPr bwMode="auto">
                <a:xfrm>
                  <a:off x="1442" y="3395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zh-CN" altLang="zh-CN" sz="2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84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350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81" name="Rectangle 57"/>
              <p:cNvSpPr>
                <a:spLocks noChangeArrowheads="1"/>
              </p:cNvSpPr>
              <p:nvPr/>
            </p:nvSpPr>
            <p:spPr bwMode="auto">
              <a:xfrm>
                <a:off x="1453" y="325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</a:rPr>
                  <a:t>1</a:t>
                </a:r>
              </a:p>
            </p:txBody>
          </p:sp>
        </p:grpSp>
        <p:sp>
          <p:nvSpPr>
            <p:cNvPr id="2079" name="Rectangle 58"/>
            <p:cNvSpPr>
              <a:spLocks noChangeArrowheads="1"/>
            </p:cNvSpPr>
            <p:nvPr/>
          </p:nvSpPr>
          <p:spPr bwMode="auto">
            <a:xfrm>
              <a:off x="1249" y="3420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≈</a:t>
              </a:r>
            </a:p>
          </p:txBody>
        </p:sp>
      </p:grpSp>
      <p:grpSp>
        <p:nvGrpSpPr>
          <p:cNvPr id="89147" name="Group 59"/>
          <p:cNvGrpSpPr>
            <a:grpSpLocks/>
          </p:cNvGrpSpPr>
          <p:nvPr/>
        </p:nvGrpSpPr>
        <p:grpSpPr bwMode="auto">
          <a:xfrm>
            <a:off x="2968625" y="5018088"/>
            <a:ext cx="1492250" cy="857250"/>
            <a:chOff x="1820" y="3276"/>
            <a:chExt cx="940" cy="540"/>
          </a:xfrm>
        </p:grpSpPr>
        <p:sp>
          <p:nvSpPr>
            <p:cNvPr id="2072" name="Rectangle 60"/>
            <p:cNvSpPr>
              <a:spLocks noChangeArrowheads="1"/>
            </p:cNvSpPr>
            <p:nvPr/>
          </p:nvSpPr>
          <p:spPr bwMode="auto">
            <a:xfrm>
              <a:off x="2004" y="328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</a:rPr>
                <a:t>R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1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2073" name="Line 61"/>
            <p:cNvSpPr>
              <a:spLocks noChangeShapeType="1"/>
            </p:cNvSpPr>
            <p:nvPr/>
          </p:nvSpPr>
          <p:spPr bwMode="auto">
            <a:xfrm>
              <a:off x="2052" y="3552"/>
              <a:ext cx="708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74" name="Rectangle 62"/>
            <p:cNvSpPr>
              <a:spLocks noChangeArrowheads="1"/>
            </p:cNvSpPr>
            <p:nvPr/>
          </p:nvSpPr>
          <p:spPr bwMode="auto">
            <a:xfrm>
              <a:off x="1820" y="339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</a:rPr>
                <a:t>=</a:t>
              </a:r>
            </a:p>
          </p:txBody>
        </p:sp>
        <p:sp>
          <p:nvSpPr>
            <p:cNvPr id="2075" name="Rectangle 63"/>
            <p:cNvSpPr>
              <a:spLocks noChangeArrowheads="1"/>
            </p:cNvSpPr>
            <p:nvPr/>
          </p:nvSpPr>
          <p:spPr bwMode="auto">
            <a:xfrm>
              <a:off x="2233" y="328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</a:rPr>
                <a:t>＋</a:t>
              </a:r>
            </a:p>
          </p:txBody>
        </p:sp>
        <p:sp>
          <p:nvSpPr>
            <p:cNvPr id="2076" name="Rectangle 64"/>
            <p:cNvSpPr>
              <a:spLocks noChangeArrowheads="1"/>
            </p:cNvSpPr>
            <p:nvPr/>
          </p:nvSpPr>
          <p:spPr bwMode="auto">
            <a:xfrm>
              <a:off x="2232" y="352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</a:rPr>
                <a:t>R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077" name="Rectangle 65"/>
            <p:cNvSpPr>
              <a:spLocks noChangeArrowheads="1"/>
            </p:cNvSpPr>
            <p:nvPr/>
          </p:nvSpPr>
          <p:spPr bwMode="auto">
            <a:xfrm>
              <a:off x="2436" y="32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2"/>
                  </a:solidFill>
                </a:rPr>
                <a:t>R</a:t>
              </a:r>
              <a:r>
                <a:rPr lang="en-US" altLang="zh-CN" sz="2400" baseline="-20000">
                  <a:solidFill>
                    <a:schemeClr val="tx2"/>
                  </a:solidFill>
                </a:rPr>
                <a:t>2</a:t>
              </a:r>
            </a:p>
          </p:txBody>
        </p:sp>
      </p:grpSp>
      <p:sp>
        <p:nvSpPr>
          <p:cNvPr id="2067" name="Rectangle 69"/>
          <p:cNvSpPr>
            <a:spLocks noChangeArrowheads="1"/>
          </p:cNvSpPr>
          <p:nvPr/>
        </p:nvSpPr>
        <p:spPr bwMode="auto">
          <a:xfrm>
            <a:off x="693738" y="0"/>
            <a:ext cx="596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8.4   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深度负反馈条件下的近似计算</a:t>
            </a:r>
          </a:p>
        </p:txBody>
      </p:sp>
      <p:pic>
        <p:nvPicPr>
          <p:cNvPr id="2068" name="Picture 7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7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63" name="Text Box 75"/>
          <p:cNvSpPr txBox="1">
            <a:spLocks noChangeArrowheads="1"/>
          </p:cNvSpPr>
          <p:nvPr/>
        </p:nvSpPr>
        <p:spPr bwMode="auto">
          <a:xfrm>
            <a:off x="4143375" y="6151563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60033"/>
                </a:solidFill>
                <a:cs typeface="Times New Roman" pitchFamily="18" charset="0"/>
              </a:rPr>
              <a:t>*</a:t>
            </a:r>
          </a:p>
        </p:txBody>
      </p:sp>
      <p:sp>
        <p:nvSpPr>
          <p:cNvPr id="2071" name="Line 78"/>
          <p:cNvSpPr>
            <a:spLocks noChangeShapeType="1"/>
          </p:cNvSpPr>
          <p:nvPr/>
        </p:nvSpPr>
        <p:spPr bwMode="auto">
          <a:xfrm flipV="1">
            <a:off x="663575" y="520700"/>
            <a:ext cx="5784850" cy="11113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1" fill="hold"/>
                                        <p:tgtEl>
                                          <p:spTgt spid="891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9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9100"/>
                </p:tgtEl>
              </p:cMediaNode>
            </p:video>
          </p:childTnLst>
        </p:cTn>
      </p:par>
    </p:tnLst>
    <p:bldLst>
      <p:bldP spid="89092" grpId="0" autoUpdateAnimBg="0"/>
      <p:bldP spid="89098" grpId="0" autoUpdateAnimBg="0"/>
      <p:bldP spid="89099" grpId="0" autoUpdateAnimBg="0"/>
      <p:bldP spid="89101" grpId="0" animBg="1"/>
      <p:bldP spid="89120" grpId="0" autoUpdateAnimBg="0"/>
      <p:bldP spid="89121" grpId="0" autoUpdateAnimBg="0"/>
      <p:bldP spid="891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628650" y="811213"/>
            <a:ext cx="3124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电流并联负反馈</a:t>
            </a:r>
            <a:endParaRPr lang="zh-CN" altLang="en-US" sz="2400" baseline="-30000" dirty="0">
              <a:latin typeface="楷体_GB2312" pitchFamily="49" charset="-122"/>
              <a:ea typeface="华康简宋" charset="-122"/>
            </a:endParaRP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例</a:t>
            </a:r>
            <a:r>
              <a:rPr lang="en-US" altLang="zh-CN" sz="2400" dirty="0">
                <a:ea typeface="楷体_GB2312" pitchFamily="49" charset="-122"/>
              </a:rPr>
              <a:t>8.4.4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试写出该电路的闭环增益和闭环源电压增益表达式。 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696913"/>
            <a:ext cx="106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解： </a:t>
            </a:r>
          </a:p>
        </p:txBody>
      </p:sp>
      <p:graphicFrame>
        <p:nvGraphicFramePr>
          <p:cNvPr id="124938" name="Object 10"/>
          <p:cNvGraphicFramePr>
            <a:graphicFrameLocks noChangeAspect="1"/>
          </p:cNvGraphicFramePr>
          <p:nvPr/>
        </p:nvGraphicFramePr>
        <p:xfrm>
          <a:off x="765175" y="3032125"/>
          <a:ext cx="12255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公式" r:id="rId3" imgW="533169" imgH="444307" progId="Equation.3">
                  <p:embed/>
                </p:oleObj>
              </mc:Choice>
              <mc:Fallback>
                <p:oleObj name="公式" r:id="rId3" imgW="533169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3032125"/>
                        <a:ext cx="12255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2860675" y="3011488"/>
          <a:ext cx="12271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公式" r:id="rId5" imgW="533169" imgH="393529" progId="Equation.3">
                  <p:embed/>
                </p:oleObj>
              </mc:Choice>
              <mc:Fallback>
                <p:oleObj name="公式" r:id="rId5" imgW="533169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3011488"/>
                        <a:ext cx="122713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1" name="Group 36"/>
          <p:cNvGrpSpPr>
            <a:grpSpLocks/>
          </p:cNvGrpSpPr>
          <p:nvPr/>
        </p:nvGrpSpPr>
        <p:grpSpPr bwMode="auto">
          <a:xfrm>
            <a:off x="4419600" y="604838"/>
            <a:ext cx="4724400" cy="2600325"/>
            <a:chOff x="2784" y="381"/>
            <a:chExt cx="2976" cy="1638"/>
          </a:xfrm>
        </p:grpSpPr>
        <p:pic>
          <p:nvPicPr>
            <p:cNvPr id="11279" name="Picture 25" descr="750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381"/>
              <a:ext cx="2976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0" name="Text Box 27"/>
            <p:cNvSpPr txBox="1">
              <a:spLocks noChangeArrowheads="1"/>
            </p:cNvSpPr>
            <p:nvPr/>
          </p:nvSpPr>
          <p:spPr bwMode="auto">
            <a:xfrm>
              <a:off x="5057" y="1706"/>
              <a:ext cx="26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i="1"/>
                <a:t>i</a:t>
              </a:r>
              <a:r>
                <a:rPr kumimoji="0" lang="en-US" altLang="zh-CN" sz="1800" i="1" baseline="-25000"/>
                <a:t>R</a:t>
              </a:r>
              <a:endParaRPr kumimoji="0" lang="en-US" altLang="zh-CN" sz="1800" i="1"/>
            </a:p>
          </p:txBody>
        </p:sp>
        <p:sp>
          <p:nvSpPr>
            <p:cNvPr id="11281" name="Line 28"/>
            <p:cNvSpPr>
              <a:spLocks noChangeShapeType="1"/>
            </p:cNvSpPr>
            <p:nvPr/>
          </p:nvSpPr>
          <p:spPr bwMode="auto">
            <a:xfrm rot="5400000">
              <a:off x="5129" y="185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4957" name="Object 29"/>
          <p:cNvGraphicFramePr>
            <a:graphicFrameLocks noChangeAspect="1"/>
          </p:cNvGraphicFramePr>
          <p:nvPr/>
        </p:nvGraphicFramePr>
        <p:xfrm>
          <a:off x="752475" y="1592263"/>
          <a:ext cx="94773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公式" r:id="rId8" imgW="469900" imgH="457200" progId="Equation.3">
                  <p:embed/>
                </p:oleObj>
              </mc:Choice>
              <mc:Fallback>
                <p:oleObj name="公式" r:id="rId8" imgW="4699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592263"/>
                        <a:ext cx="947738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8" name="Object 30"/>
          <p:cNvGraphicFramePr>
            <a:graphicFrameLocks noChangeAspect="1"/>
          </p:cNvGraphicFramePr>
          <p:nvPr/>
        </p:nvGraphicFramePr>
        <p:xfrm>
          <a:off x="1806575" y="1644650"/>
          <a:ext cx="11049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公式" r:id="rId10" imgW="609336" imgH="444307" progId="Equation.3">
                  <p:embed/>
                </p:oleObj>
              </mc:Choice>
              <mc:Fallback>
                <p:oleObj name="公式" r:id="rId10" imgW="609336" imgH="44430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1644650"/>
                        <a:ext cx="11049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59" name="Object 31"/>
          <p:cNvGraphicFramePr>
            <a:graphicFrameLocks noChangeAspect="1"/>
          </p:cNvGraphicFramePr>
          <p:nvPr/>
        </p:nvGraphicFramePr>
        <p:xfrm>
          <a:off x="1992313" y="3017838"/>
          <a:ext cx="73183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公式" r:id="rId12" imgW="317225" imgH="431425" progId="Equation.3">
                  <p:embed/>
                </p:oleObj>
              </mc:Choice>
              <mc:Fallback>
                <p:oleObj name="公式" r:id="rId12" imgW="317225" imgH="43142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017838"/>
                        <a:ext cx="731837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0" name="Rectangle 32"/>
          <p:cNvSpPr>
            <a:spLocks noChangeArrowheads="1"/>
          </p:cNvSpPr>
          <p:nvPr/>
        </p:nvSpPr>
        <p:spPr bwMode="auto">
          <a:xfrm>
            <a:off x="417513" y="4329113"/>
            <a:ext cx="32893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所以闭环源电压增益</a:t>
            </a:r>
            <a:endParaRPr lang="zh-CN" altLang="en-US" sz="240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24961" name="Object 33"/>
          <p:cNvGraphicFramePr>
            <a:graphicFrameLocks noChangeAspect="1"/>
          </p:cNvGraphicFramePr>
          <p:nvPr/>
        </p:nvGraphicFramePr>
        <p:xfrm>
          <a:off x="1128713" y="5027613"/>
          <a:ext cx="13430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公式" r:id="rId14" imgW="583947" imgH="444307" progId="Equation.3">
                  <p:embed/>
                </p:oleObj>
              </mc:Choice>
              <mc:Fallback>
                <p:oleObj name="公式" r:id="rId14" imgW="583947" imgH="44430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027613"/>
                        <a:ext cx="13430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7549"/>
              </p:ext>
            </p:extLst>
          </p:nvPr>
        </p:nvGraphicFramePr>
        <p:xfrm>
          <a:off x="3756025" y="4937125"/>
          <a:ext cx="2159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16" imgW="939600" imgH="457200" progId="Equation.DSMT4">
                  <p:embed/>
                </p:oleObj>
              </mc:Choice>
              <mc:Fallback>
                <p:oleObj name="Equation" r:id="rId16" imgW="939600" imgH="457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5" y="4937125"/>
                        <a:ext cx="2159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3" name="Object 35"/>
          <p:cNvGraphicFramePr>
            <a:graphicFrameLocks noChangeAspect="1"/>
          </p:cNvGraphicFramePr>
          <p:nvPr/>
        </p:nvGraphicFramePr>
        <p:xfrm>
          <a:off x="2465388" y="4999038"/>
          <a:ext cx="1316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公式" r:id="rId18" imgW="571252" imgH="444307" progId="Equation.3">
                  <p:embed/>
                </p:oleObj>
              </mc:Choice>
              <mc:Fallback>
                <p:oleObj name="公式" r:id="rId18" imgW="571252" imgH="44430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4999038"/>
                        <a:ext cx="13160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utoUpdateAnimBg="0"/>
      <p:bldP spid="124934" grpId="0" autoUpdateAnimBg="0"/>
      <p:bldP spid="1249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0" y="0"/>
            <a:ext cx="91440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例</a:t>
            </a:r>
            <a:r>
              <a:rPr lang="en-US" altLang="zh-CN" sz="2400">
                <a:ea typeface="楷体_GB2312" pitchFamily="49" charset="-122"/>
              </a:rPr>
              <a:t>8.4.4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试写出该电路的闭环增益和闭环源电压增益表达式。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315913" y="1355725"/>
            <a:ext cx="3124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虚断</a:t>
            </a:r>
            <a:endParaRPr lang="zh-CN" altLang="en-US" sz="2400" baseline="-30000">
              <a:solidFill>
                <a:srgbClr val="FF0000"/>
              </a:solidFill>
              <a:latin typeface="楷体_GB2312" pitchFamily="49" charset="-122"/>
              <a:ea typeface="华康简宋" charset="-122"/>
            </a:endParaRPr>
          </a:p>
        </p:txBody>
      </p:sp>
      <p:graphicFrame>
        <p:nvGraphicFramePr>
          <p:cNvPr id="125963" name="Object 11"/>
          <p:cNvGraphicFramePr>
            <a:graphicFrameLocks noChangeAspect="1"/>
          </p:cNvGraphicFramePr>
          <p:nvPr/>
        </p:nvGraphicFramePr>
        <p:xfrm>
          <a:off x="849313" y="1917700"/>
          <a:ext cx="8461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3" imgW="368140" imgH="203112" progId="Equation.3">
                  <p:embed/>
                </p:oleObj>
              </mc:Choice>
              <mc:Fallback>
                <p:oleObj name="Equation" r:id="rId3" imgW="368140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917700"/>
                        <a:ext cx="8461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4" name="AutoShape 12"/>
          <p:cNvSpPr>
            <a:spLocks/>
          </p:cNvSpPr>
          <p:nvPr/>
        </p:nvSpPr>
        <p:spPr bwMode="auto">
          <a:xfrm>
            <a:off x="704850" y="2070100"/>
            <a:ext cx="42863" cy="1874838"/>
          </a:xfrm>
          <a:prstGeom prst="leftBrace">
            <a:avLst>
              <a:gd name="adj1" fmla="val 364502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ea typeface="楷体_GB2312" pitchFamily="49" charset="-122"/>
            </a:endParaRPr>
          </a:p>
        </p:txBody>
      </p:sp>
      <p:pic>
        <p:nvPicPr>
          <p:cNvPr id="12294" name="Picture 23" descr="750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04838"/>
            <a:ext cx="47244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5" name="Group 24"/>
          <p:cNvGrpSpPr>
            <a:grpSpLocks/>
          </p:cNvGrpSpPr>
          <p:nvPr/>
        </p:nvGrpSpPr>
        <p:grpSpPr bwMode="auto">
          <a:xfrm>
            <a:off x="8027988" y="2708275"/>
            <a:ext cx="419100" cy="482600"/>
            <a:chOff x="4776" y="1248"/>
            <a:chExt cx="264" cy="304"/>
          </a:xfrm>
        </p:grpSpPr>
        <p:sp>
          <p:nvSpPr>
            <p:cNvPr id="12303" name="Text Box 25"/>
            <p:cNvSpPr txBox="1">
              <a:spLocks noChangeArrowheads="1"/>
            </p:cNvSpPr>
            <p:nvPr/>
          </p:nvSpPr>
          <p:spPr bwMode="auto">
            <a:xfrm>
              <a:off x="4776" y="1248"/>
              <a:ext cx="26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i="1"/>
                <a:t>i</a:t>
              </a:r>
              <a:r>
                <a:rPr kumimoji="0" lang="en-US" altLang="zh-CN" sz="1800" i="1" baseline="-25000"/>
                <a:t>R</a:t>
              </a:r>
              <a:endParaRPr kumimoji="0" lang="en-US" altLang="zh-CN" sz="1800" i="1"/>
            </a:p>
          </p:txBody>
        </p:sp>
        <p:sp>
          <p:nvSpPr>
            <p:cNvPr id="12304" name="Line 26"/>
            <p:cNvSpPr>
              <a:spLocks noChangeShapeType="1"/>
            </p:cNvSpPr>
            <p:nvPr/>
          </p:nvSpPr>
          <p:spPr bwMode="auto">
            <a:xfrm rot="5400000">
              <a:off x="4848" y="139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6" name="Rectangle 27"/>
          <p:cNvSpPr>
            <a:spLocks noChangeArrowheads="1"/>
          </p:cNvSpPr>
          <p:nvPr/>
        </p:nvSpPr>
        <p:spPr bwMode="auto">
          <a:xfrm>
            <a:off x="628650" y="811213"/>
            <a:ext cx="3124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电流并联负反馈</a:t>
            </a:r>
            <a:endParaRPr lang="zh-CN" altLang="en-US" sz="2400" baseline="-30000">
              <a:latin typeface="楷体_GB2312" pitchFamily="49" charset="-122"/>
              <a:ea typeface="华康简宋" charset="-122"/>
            </a:endParaRPr>
          </a:p>
        </p:txBody>
      </p:sp>
      <p:sp>
        <p:nvSpPr>
          <p:cNvPr id="12297" name="Rectangle 28"/>
          <p:cNvSpPr>
            <a:spLocks noChangeArrowheads="1"/>
          </p:cNvSpPr>
          <p:nvPr/>
        </p:nvSpPr>
        <p:spPr bwMode="auto">
          <a:xfrm>
            <a:off x="0" y="696913"/>
            <a:ext cx="106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解： </a:t>
            </a:r>
          </a:p>
        </p:txBody>
      </p:sp>
      <p:graphicFrame>
        <p:nvGraphicFramePr>
          <p:cNvPr id="125987" name="Object 35"/>
          <p:cNvGraphicFramePr>
            <a:graphicFrameLocks noChangeAspect="1"/>
          </p:cNvGraphicFramePr>
          <p:nvPr/>
        </p:nvGraphicFramePr>
        <p:xfrm>
          <a:off x="836613" y="2495550"/>
          <a:ext cx="9715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公式" r:id="rId6" imgW="457200" imgH="431800" progId="Equation.3">
                  <p:embed/>
                </p:oleObj>
              </mc:Choice>
              <mc:Fallback>
                <p:oleObj name="公式" r:id="rId6" imgW="457200" imgH="431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495550"/>
                        <a:ext cx="9715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8" name="Object 36"/>
          <p:cNvGraphicFramePr>
            <a:graphicFrameLocks noChangeAspect="1"/>
          </p:cNvGraphicFramePr>
          <p:nvPr/>
        </p:nvGraphicFramePr>
        <p:xfrm>
          <a:off x="995363" y="3411538"/>
          <a:ext cx="18573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公式" r:id="rId8" imgW="926698" imgH="444307" progId="Equation.3">
                  <p:embed/>
                </p:oleObj>
              </mc:Choice>
              <mc:Fallback>
                <p:oleObj name="公式" r:id="rId8" imgW="926698" imgH="44430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411538"/>
                        <a:ext cx="18573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9" name="Object 37"/>
          <p:cNvGraphicFramePr>
            <a:graphicFrameLocks noChangeAspect="1"/>
          </p:cNvGraphicFramePr>
          <p:nvPr/>
        </p:nvGraphicFramePr>
        <p:xfrm>
          <a:off x="1128713" y="5027613"/>
          <a:ext cx="13430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公式" r:id="rId10" imgW="583947" imgH="444307" progId="Equation.3">
                  <p:embed/>
                </p:oleObj>
              </mc:Choice>
              <mc:Fallback>
                <p:oleObj name="公式" r:id="rId10" imgW="583947" imgH="44430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027613"/>
                        <a:ext cx="13430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0" name="Object 38"/>
          <p:cNvGraphicFramePr>
            <a:graphicFrameLocks noChangeAspect="1"/>
          </p:cNvGraphicFramePr>
          <p:nvPr/>
        </p:nvGraphicFramePr>
        <p:xfrm>
          <a:off x="2489200" y="4968875"/>
          <a:ext cx="22764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公式" r:id="rId12" imgW="990170" imgH="444307" progId="Equation.3">
                  <p:embed/>
                </p:oleObj>
              </mc:Choice>
              <mc:Fallback>
                <p:oleObj name="公式" r:id="rId12" imgW="990170" imgH="44430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968875"/>
                        <a:ext cx="227647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1" name="Object 39"/>
          <p:cNvGraphicFramePr>
            <a:graphicFrameLocks noChangeAspect="1"/>
          </p:cNvGraphicFramePr>
          <p:nvPr/>
        </p:nvGraphicFramePr>
        <p:xfrm>
          <a:off x="2946400" y="3402013"/>
          <a:ext cx="195738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公式" r:id="rId14" imgW="977476" imgH="444307" progId="Equation.3">
                  <p:embed/>
                </p:oleObj>
              </mc:Choice>
              <mc:Fallback>
                <p:oleObj name="公式" r:id="rId14" imgW="977476" imgH="44430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402013"/>
                        <a:ext cx="1957388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  <p:bldP spid="1259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0" y="0"/>
            <a:ext cx="39147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</a:rPr>
              <a:t>例</a:t>
            </a:r>
            <a:r>
              <a:rPr lang="en-US" altLang="zh-CN" sz="2400">
                <a:solidFill>
                  <a:schemeClr val="accent2"/>
                </a:solidFill>
              </a:rPr>
              <a:t>8.4.5</a:t>
            </a:r>
            <a:r>
              <a:rPr lang="zh-CN" altLang="en-US" sz="2400">
                <a:ea typeface="楷体_GB2312" pitchFamily="49" charset="-122"/>
              </a:rPr>
              <a:t>求：</a:t>
            </a:r>
            <a:r>
              <a:rPr lang="en-US" altLang="zh-CN" sz="2400">
                <a:ea typeface="楷体_GB2312" pitchFamily="49" charset="-122"/>
              </a:rPr>
              <a:t>(1)</a:t>
            </a:r>
            <a:r>
              <a:rPr lang="zh-CN" altLang="en-US" sz="2400">
                <a:ea typeface="楷体_GB2312" pitchFamily="49" charset="-122"/>
              </a:rPr>
              <a:t>大环组态；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(2)T</a:t>
            </a:r>
            <a:r>
              <a:rPr lang="en-US" altLang="zh-CN" sz="2400" baseline="-25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250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间反馈极性</a:t>
            </a:r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0" y="2870200"/>
            <a:ext cx="925513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解：</a:t>
            </a:r>
          </a:p>
        </p:txBody>
      </p: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490538" y="3160713"/>
            <a:ext cx="27797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(1)</a:t>
            </a:r>
            <a:r>
              <a:rPr lang="zh-CN" altLang="en-US" sz="2400">
                <a:ea typeface="楷体_GB2312" pitchFamily="49" charset="-122"/>
              </a:rPr>
              <a:t>电压并联负反馈</a:t>
            </a:r>
          </a:p>
        </p:txBody>
      </p:sp>
      <p:sp>
        <p:nvSpPr>
          <p:cNvPr id="13319" name="Rectangle 32"/>
          <p:cNvSpPr>
            <a:spLocks noChangeArrowheads="1"/>
          </p:cNvSpPr>
          <p:nvPr/>
        </p:nvSpPr>
        <p:spPr bwMode="auto">
          <a:xfrm>
            <a:off x="0" y="877888"/>
            <a:ext cx="36798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(3)</a:t>
            </a:r>
            <a:r>
              <a:rPr lang="zh-CN" altLang="en-US" sz="2400">
                <a:ea typeface="楷体_GB2312" pitchFamily="49" charset="-122"/>
              </a:rPr>
              <a:t>深度负反馈下大环的闭环增益及闭环电压增益 。</a:t>
            </a:r>
          </a:p>
        </p:txBody>
      </p:sp>
      <p:sp>
        <p:nvSpPr>
          <p:cNvPr id="74785" name="Rectangle 33"/>
          <p:cNvSpPr>
            <a:spLocks noChangeArrowheads="1"/>
          </p:cNvSpPr>
          <p:nvPr/>
        </p:nvSpPr>
        <p:spPr bwMode="auto">
          <a:xfrm>
            <a:off x="223838" y="3963988"/>
            <a:ext cx="61087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(2) T</a:t>
            </a:r>
            <a:r>
              <a:rPr lang="en-US" altLang="zh-CN" sz="2400" baseline="-25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250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间反馈极性为正反馈</a:t>
            </a:r>
          </a:p>
        </p:txBody>
      </p:sp>
      <p:sp>
        <p:nvSpPr>
          <p:cNvPr id="74845" name="Text Box 93"/>
          <p:cNvSpPr txBox="1">
            <a:spLocks noChangeArrowheads="1"/>
          </p:cNvSpPr>
          <p:nvPr/>
        </p:nvSpPr>
        <p:spPr bwMode="auto">
          <a:xfrm>
            <a:off x="6875463" y="640080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60033"/>
                </a:solidFill>
                <a:cs typeface="Times New Roman" pitchFamily="18" charset="0"/>
              </a:rPr>
              <a:t>*</a:t>
            </a:r>
          </a:p>
        </p:txBody>
      </p:sp>
      <p:pic>
        <p:nvPicPr>
          <p:cNvPr id="13322" name="Picture 94" descr="未标题-1 拷贝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0"/>
            <a:ext cx="5216525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Text Box 95"/>
          <p:cNvSpPr txBox="1">
            <a:spLocks noChangeArrowheads="1"/>
          </p:cNvSpPr>
          <p:nvPr/>
        </p:nvSpPr>
        <p:spPr bwMode="auto">
          <a:xfrm>
            <a:off x="0" y="1682750"/>
            <a:ext cx="3930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(4)</a:t>
            </a:r>
            <a:r>
              <a:rPr lang="zh-CN" altLang="en-US" sz="2400">
                <a:ea typeface="楷体_GB2312" pitchFamily="49" charset="-122"/>
              </a:rPr>
              <a:t>定性分析该电路的输入电阻和输出电阻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8" grpId="0" autoUpdateAnimBg="0"/>
      <p:bldP spid="74779" grpId="0" autoUpdateAnimBg="0"/>
      <p:bldP spid="74785" grpId="0" autoUpdateAnimBg="0"/>
      <p:bldP spid="748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173038" y="5318125"/>
            <a:ext cx="22304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闭环电压增益</a:t>
            </a: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68338" y="2974975"/>
            <a:ext cx="3429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在深度负反馈条件下，</a:t>
            </a:r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174625" y="3689350"/>
            <a:ext cx="22304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反馈系数为</a:t>
            </a:r>
          </a:p>
        </p:txBody>
      </p: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227013" y="2998788"/>
            <a:ext cx="503237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(3)</a:t>
            </a:r>
          </a:p>
        </p:txBody>
      </p:sp>
      <p:graphicFrame>
        <p:nvGraphicFramePr>
          <p:cNvPr id="126994" name="Object 18"/>
          <p:cNvGraphicFramePr>
            <a:graphicFrameLocks noChangeAspect="1"/>
          </p:cNvGraphicFramePr>
          <p:nvPr/>
        </p:nvGraphicFramePr>
        <p:xfrm>
          <a:off x="2014538" y="3524250"/>
          <a:ext cx="11747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公式" r:id="rId8" imgW="508000" imgH="431800" progId="Equation.3">
                  <p:embed/>
                </p:oleObj>
              </mc:Choice>
              <mc:Fallback>
                <p:oleObj name="公式" r:id="rId8" imgW="5080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3524250"/>
                        <a:ext cx="117475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5" name="Object 19"/>
          <p:cNvGraphicFramePr>
            <a:graphicFrameLocks noChangeAspect="1"/>
          </p:cNvGraphicFramePr>
          <p:nvPr/>
        </p:nvGraphicFramePr>
        <p:xfrm>
          <a:off x="3171825" y="3552825"/>
          <a:ext cx="9223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公式" r:id="rId10" imgW="431613" imgH="406224" progId="Equation.3">
                  <p:embed/>
                </p:oleObj>
              </mc:Choice>
              <mc:Fallback>
                <p:oleObj name="公式" r:id="rId10" imgW="431613" imgH="4062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552825"/>
                        <a:ext cx="9223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6" name="Object 20"/>
          <p:cNvGraphicFramePr>
            <a:graphicFrameLocks noChangeAspect="1"/>
          </p:cNvGraphicFramePr>
          <p:nvPr/>
        </p:nvGraphicFramePr>
        <p:xfrm>
          <a:off x="2293938" y="4513263"/>
          <a:ext cx="12160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公式" r:id="rId12" imgW="533169" imgH="431613" progId="Equation.3">
                  <p:embed/>
                </p:oleObj>
              </mc:Choice>
              <mc:Fallback>
                <p:oleObj name="公式" r:id="rId12" imgW="533169" imgH="431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4513263"/>
                        <a:ext cx="12160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7" name="Object 21"/>
          <p:cNvGraphicFramePr>
            <a:graphicFrameLocks noChangeAspect="1"/>
          </p:cNvGraphicFramePr>
          <p:nvPr/>
        </p:nvGraphicFramePr>
        <p:xfrm>
          <a:off x="3517900" y="4481513"/>
          <a:ext cx="77946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公式" r:id="rId14" imgW="342751" imgH="444307" progId="Equation.3">
                  <p:embed/>
                </p:oleObj>
              </mc:Choice>
              <mc:Fallback>
                <p:oleObj name="公式" r:id="rId14" imgW="342751" imgH="44430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481513"/>
                        <a:ext cx="779463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8" name="Object 22"/>
          <p:cNvGraphicFramePr>
            <a:graphicFrameLocks noChangeAspect="1"/>
          </p:cNvGraphicFramePr>
          <p:nvPr/>
        </p:nvGraphicFramePr>
        <p:xfrm>
          <a:off x="4319588" y="4681538"/>
          <a:ext cx="10064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Microsoft 公式 3.0" r:id="rId16" imgW="380835" imgH="203112" progId="Equation.3">
                  <p:embed/>
                </p:oleObj>
              </mc:Choice>
              <mc:Fallback>
                <p:oleObj name="Microsoft 公式 3.0" r:id="rId16" imgW="380835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4681538"/>
                        <a:ext cx="10064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9" name="Object 23"/>
          <p:cNvGraphicFramePr>
            <a:graphicFrameLocks noChangeAspect="1"/>
          </p:cNvGraphicFramePr>
          <p:nvPr/>
        </p:nvGraphicFramePr>
        <p:xfrm>
          <a:off x="2282825" y="5414963"/>
          <a:ext cx="11858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公式" r:id="rId18" imgW="545863" imgH="431613" progId="Equation.3">
                  <p:embed/>
                </p:oleObj>
              </mc:Choice>
              <mc:Fallback>
                <p:oleObj name="公式" r:id="rId18" imgW="545863" imgH="4316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5414963"/>
                        <a:ext cx="11858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50779"/>
              </p:ext>
            </p:extLst>
          </p:nvPr>
        </p:nvGraphicFramePr>
        <p:xfrm>
          <a:off x="5316808" y="5318125"/>
          <a:ext cx="10461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Equation" r:id="rId20" imgW="469800" imgH="457200" progId="Equation.DSMT4">
                  <p:embed/>
                </p:oleObj>
              </mc:Choice>
              <mc:Fallback>
                <p:oleObj name="Equation" r:id="rId20" imgW="469800" imgH="457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808" y="5318125"/>
                        <a:ext cx="104616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149225" y="4441825"/>
            <a:ext cx="22304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闭环互阻增益</a:t>
            </a:r>
          </a:p>
        </p:txBody>
      </p:sp>
      <p:sp>
        <p:nvSpPr>
          <p:cNvPr id="127021" name="Text Box 45"/>
          <p:cNvSpPr txBox="1">
            <a:spLocks noChangeArrowheads="1"/>
          </p:cNvSpPr>
          <p:nvPr/>
        </p:nvSpPr>
        <p:spPr bwMode="auto">
          <a:xfrm>
            <a:off x="6875463" y="640080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60033"/>
                </a:solidFill>
                <a:cs typeface="Times New Roman" pitchFamily="18" charset="0"/>
              </a:rPr>
              <a:t>*</a:t>
            </a:r>
          </a:p>
        </p:txBody>
      </p:sp>
      <p:pic>
        <p:nvPicPr>
          <p:cNvPr id="14353" name="Picture 46" descr="未标题-1 拷贝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0"/>
            <a:ext cx="5216525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4" name="Rectangle 47"/>
          <p:cNvSpPr>
            <a:spLocks noChangeArrowheads="1"/>
          </p:cNvSpPr>
          <p:nvPr/>
        </p:nvSpPr>
        <p:spPr bwMode="auto">
          <a:xfrm>
            <a:off x="0" y="0"/>
            <a:ext cx="39147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</a:rPr>
              <a:t>例</a:t>
            </a:r>
            <a:r>
              <a:rPr lang="en-US" altLang="zh-CN" sz="2400">
                <a:solidFill>
                  <a:schemeClr val="accent2"/>
                </a:solidFill>
              </a:rPr>
              <a:t>8.4.5</a:t>
            </a:r>
            <a:r>
              <a:rPr lang="zh-CN" altLang="en-US" sz="2400">
                <a:ea typeface="楷体_GB2312" pitchFamily="49" charset="-122"/>
              </a:rPr>
              <a:t>求：</a:t>
            </a:r>
            <a:r>
              <a:rPr lang="en-US" altLang="zh-CN" sz="2400">
                <a:ea typeface="楷体_GB2312" pitchFamily="49" charset="-122"/>
              </a:rPr>
              <a:t>(1)</a:t>
            </a:r>
            <a:r>
              <a:rPr lang="zh-CN" altLang="en-US" sz="2400">
                <a:ea typeface="楷体_GB2312" pitchFamily="49" charset="-122"/>
              </a:rPr>
              <a:t>大环组态；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(2)T</a:t>
            </a:r>
            <a:r>
              <a:rPr lang="en-US" altLang="zh-CN" sz="2400" baseline="-25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250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间反馈极性</a:t>
            </a:r>
          </a:p>
        </p:txBody>
      </p:sp>
      <p:sp>
        <p:nvSpPr>
          <p:cNvPr id="14355" name="Rectangle 48"/>
          <p:cNvSpPr>
            <a:spLocks noChangeArrowheads="1"/>
          </p:cNvSpPr>
          <p:nvPr/>
        </p:nvSpPr>
        <p:spPr bwMode="auto">
          <a:xfrm>
            <a:off x="0" y="877888"/>
            <a:ext cx="36798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(3)</a:t>
            </a:r>
            <a:r>
              <a:rPr lang="zh-CN" altLang="en-US" sz="2400">
                <a:ea typeface="楷体_GB2312" pitchFamily="49" charset="-122"/>
              </a:rPr>
              <a:t>深度负反馈下大环的闭环增益及闭环电压增益 。</a:t>
            </a:r>
          </a:p>
        </p:txBody>
      </p:sp>
      <p:pic>
        <p:nvPicPr>
          <p:cNvPr id="14356" name="Picture 49" descr="未标题-1 拷贝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0"/>
            <a:ext cx="5216525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7" name="Text Box 50"/>
          <p:cNvSpPr txBox="1">
            <a:spLocks noChangeArrowheads="1"/>
          </p:cNvSpPr>
          <p:nvPr/>
        </p:nvSpPr>
        <p:spPr bwMode="auto">
          <a:xfrm>
            <a:off x="0" y="1682750"/>
            <a:ext cx="3930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(4)</a:t>
            </a:r>
            <a:r>
              <a:rPr lang="zh-CN" altLang="en-US" sz="2400">
                <a:ea typeface="楷体_GB2312" pitchFamily="49" charset="-122"/>
              </a:rPr>
              <a:t>定性分析该电路的输入电阻和输出电阻</a:t>
            </a:r>
          </a:p>
        </p:txBody>
      </p:sp>
      <p:graphicFrame>
        <p:nvGraphicFramePr>
          <p:cNvPr id="127027" name="Object 51"/>
          <p:cNvGraphicFramePr>
            <a:graphicFrameLocks noChangeAspect="1"/>
          </p:cNvGraphicFramePr>
          <p:nvPr/>
        </p:nvGraphicFramePr>
        <p:xfrm>
          <a:off x="3465513" y="5375275"/>
          <a:ext cx="927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公式" r:id="rId23" imgW="431613" imgH="431613" progId="Equation.3">
                  <p:embed/>
                </p:oleObj>
              </mc:Choice>
              <mc:Fallback>
                <p:oleObj name="公式" r:id="rId23" imgW="431613" imgH="43161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5375275"/>
                        <a:ext cx="927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8" name="Object 52"/>
          <p:cNvGraphicFramePr>
            <a:graphicFrameLocks noChangeAspect="1"/>
          </p:cNvGraphicFramePr>
          <p:nvPr/>
        </p:nvGraphicFramePr>
        <p:xfrm>
          <a:off x="4365625" y="5354638"/>
          <a:ext cx="8715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公式" r:id="rId25" imgW="406224" imgH="431613" progId="Equation.3">
                  <p:embed/>
                </p:oleObj>
              </mc:Choice>
              <mc:Fallback>
                <p:oleObj name="公式" r:id="rId25" imgW="406224" imgH="431613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5354638"/>
                        <a:ext cx="8715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utoUpdateAnimBg="0"/>
      <p:bldP spid="126983" grpId="0" autoUpdateAnimBg="0"/>
      <p:bldP spid="126986" grpId="0" autoUpdateAnimBg="0"/>
      <p:bldP spid="126992" grpId="0" autoUpdateAnimBg="0"/>
      <p:bldP spid="127003" grpId="0" autoUpdateAnimBg="0"/>
      <p:bldP spid="1270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6875463" y="640080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60033"/>
                </a:solidFill>
                <a:cs typeface="Times New Roman" pitchFamily="18" charset="0"/>
              </a:rPr>
              <a:t>*</a:t>
            </a:r>
          </a:p>
        </p:txBody>
      </p:sp>
      <p:pic>
        <p:nvPicPr>
          <p:cNvPr id="15365" name="Picture 20" descr="未标题-1 拷贝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0"/>
            <a:ext cx="5216525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21"/>
          <p:cNvSpPr>
            <a:spLocks noChangeArrowheads="1"/>
          </p:cNvSpPr>
          <p:nvPr/>
        </p:nvSpPr>
        <p:spPr bwMode="auto">
          <a:xfrm>
            <a:off x="0" y="0"/>
            <a:ext cx="391477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</a:rPr>
              <a:t>例</a:t>
            </a:r>
            <a:r>
              <a:rPr lang="en-US" altLang="zh-CN" sz="2400">
                <a:solidFill>
                  <a:schemeClr val="accent2"/>
                </a:solidFill>
              </a:rPr>
              <a:t>8.4.5</a:t>
            </a:r>
            <a:r>
              <a:rPr lang="zh-CN" altLang="en-US" sz="2400">
                <a:ea typeface="楷体_GB2312" pitchFamily="49" charset="-122"/>
              </a:rPr>
              <a:t>求：</a:t>
            </a:r>
            <a:r>
              <a:rPr lang="en-US" altLang="zh-CN" sz="2400">
                <a:ea typeface="楷体_GB2312" pitchFamily="49" charset="-122"/>
              </a:rPr>
              <a:t>(1)</a:t>
            </a:r>
            <a:r>
              <a:rPr lang="zh-CN" altLang="en-US" sz="2400">
                <a:ea typeface="楷体_GB2312" pitchFamily="49" charset="-122"/>
              </a:rPr>
              <a:t>大环组态；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(2)T</a:t>
            </a:r>
            <a:r>
              <a:rPr lang="en-US" altLang="zh-CN" sz="2400" baseline="-25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en-US" altLang="zh-CN" sz="2400" baseline="-250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间反馈极性</a:t>
            </a:r>
          </a:p>
        </p:txBody>
      </p:sp>
      <p:sp>
        <p:nvSpPr>
          <p:cNvPr id="15367" name="Rectangle 22"/>
          <p:cNvSpPr>
            <a:spLocks noChangeArrowheads="1"/>
          </p:cNvSpPr>
          <p:nvPr/>
        </p:nvSpPr>
        <p:spPr bwMode="auto">
          <a:xfrm>
            <a:off x="0" y="877888"/>
            <a:ext cx="36798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(3)</a:t>
            </a:r>
            <a:r>
              <a:rPr lang="zh-CN" altLang="en-US" sz="2400">
                <a:ea typeface="楷体_GB2312" pitchFamily="49" charset="-122"/>
              </a:rPr>
              <a:t>深度负反馈下大环的闭环增益及闭环电压增益 。</a:t>
            </a:r>
          </a:p>
        </p:txBody>
      </p:sp>
      <p:pic>
        <p:nvPicPr>
          <p:cNvPr id="15368" name="Picture 23" descr="未标题-1 拷贝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0"/>
            <a:ext cx="5216525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 Box 24"/>
          <p:cNvSpPr txBox="1">
            <a:spLocks noChangeArrowheads="1"/>
          </p:cNvSpPr>
          <p:nvPr/>
        </p:nvSpPr>
        <p:spPr bwMode="auto">
          <a:xfrm>
            <a:off x="0" y="1682750"/>
            <a:ext cx="3930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(4)</a:t>
            </a:r>
            <a:r>
              <a:rPr lang="zh-CN" altLang="en-US" sz="2400">
                <a:ea typeface="楷体_GB2312" pitchFamily="49" charset="-122"/>
              </a:rPr>
              <a:t>定性分析该电路的输入电阻和输出电阻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155575" y="3306763"/>
            <a:ext cx="404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(4)</a:t>
            </a:r>
            <a:r>
              <a:rPr lang="zh-CN" altLang="en-US" sz="2400">
                <a:ea typeface="楷体_GB2312" pitchFamily="49" charset="-122"/>
              </a:rPr>
              <a:t>并联反馈使输入电阻减小</a:t>
            </a:r>
          </a:p>
        </p:txBody>
      </p:sp>
      <p:graphicFrame>
        <p:nvGraphicFramePr>
          <p:cNvPr id="129052" name="Object 28"/>
          <p:cNvGraphicFramePr>
            <a:graphicFrameLocks noChangeAspect="1"/>
          </p:cNvGraphicFramePr>
          <p:nvPr/>
        </p:nvGraphicFramePr>
        <p:xfrm>
          <a:off x="1965325" y="4022725"/>
          <a:ext cx="4635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公式" r:id="rId8" imgW="241300" imgH="228600" progId="Equation.3">
                  <p:embed/>
                </p:oleObj>
              </mc:Choice>
              <mc:Fallback>
                <p:oleObj name="公式" r:id="rId8" imgW="2413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022725"/>
                        <a:ext cx="4635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2481263" y="4016375"/>
            <a:ext cx="68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  <a:sym typeface="Symbol" pitchFamily="18" charset="2"/>
              </a:rPr>
              <a:t>0</a:t>
            </a:r>
          </a:p>
        </p:txBody>
      </p:sp>
      <p:sp>
        <p:nvSpPr>
          <p:cNvPr id="129054" name="Text Box 30"/>
          <p:cNvSpPr txBox="1">
            <a:spLocks noChangeArrowheads="1"/>
          </p:cNvSpPr>
          <p:nvPr/>
        </p:nvSpPr>
        <p:spPr bwMode="auto">
          <a:xfrm>
            <a:off x="436563" y="4602163"/>
            <a:ext cx="786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电压负反馈使输出电压恒定，闭环输出电阻减小，</a:t>
            </a:r>
          </a:p>
        </p:txBody>
      </p:sp>
      <p:graphicFrame>
        <p:nvGraphicFramePr>
          <p:cNvPr id="129055" name="Object 31"/>
          <p:cNvGraphicFramePr>
            <a:graphicFrameLocks noChangeAspect="1"/>
          </p:cNvGraphicFramePr>
          <p:nvPr/>
        </p:nvGraphicFramePr>
        <p:xfrm>
          <a:off x="2028825" y="5275263"/>
          <a:ext cx="9048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公式" r:id="rId10" imgW="469696" imgH="241195" progId="Equation.3">
                  <p:embed/>
                </p:oleObj>
              </mc:Choice>
              <mc:Fallback>
                <p:oleObj name="公式" r:id="rId10" imgW="469696" imgH="24119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5275263"/>
                        <a:ext cx="9048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3" grpId="0"/>
      <p:bldP spid="129051" grpId="0"/>
      <p:bldP spid="129053" grpId="0"/>
      <p:bldP spid="1290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练习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：下列图在深度负反馈条件下，求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闭环增益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及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闭环电压增益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149725" y="1125538"/>
            <a:ext cx="499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、 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、 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引入电流串联负反馈。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4319588" y="2255838"/>
            <a:ext cx="2046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反馈系数：</a:t>
            </a:r>
          </a:p>
        </p:txBody>
      </p:sp>
      <p:grpSp>
        <p:nvGrpSpPr>
          <p:cNvPr id="90183" name="Group 71"/>
          <p:cNvGrpSpPr>
            <a:grpSpLocks/>
          </p:cNvGrpSpPr>
          <p:nvPr/>
        </p:nvGrpSpPr>
        <p:grpSpPr bwMode="auto">
          <a:xfrm>
            <a:off x="4418013" y="2901950"/>
            <a:ext cx="3579812" cy="893763"/>
            <a:chOff x="2783" y="1828"/>
            <a:chExt cx="2255" cy="563"/>
          </a:xfrm>
        </p:grpSpPr>
        <p:grpSp>
          <p:nvGrpSpPr>
            <p:cNvPr id="16414" name="Group 27"/>
            <p:cNvGrpSpPr>
              <a:grpSpLocks/>
            </p:cNvGrpSpPr>
            <p:nvPr/>
          </p:nvGrpSpPr>
          <p:grpSpPr bwMode="auto">
            <a:xfrm>
              <a:off x="3255" y="1828"/>
              <a:ext cx="1783" cy="563"/>
              <a:chOff x="3835" y="2418"/>
              <a:chExt cx="1783" cy="563"/>
            </a:xfrm>
          </p:grpSpPr>
          <p:sp>
            <p:nvSpPr>
              <p:cNvPr id="16418" name="Text Box 20"/>
              <p:cNvSpPr txBox="1">
                <a:spLocks noChangeArrowheads="1"/>
              </p:cNvSpPr>
              <p:nvPr/>
            </p:nvSpPr>
            <p:spPr bwMode="auto">
              <a:xfrm>
                <a:off x="3835" y="2693"/>
                <a:ext cx="119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R</a:t>
                </a:r>
                <a:r>
                  <a:rPr lang="en-US" altLang="zh-CN" sz="2400" i="1" baseline="-25000"/>
                  <a:t>1</a:t>
                </a:r>
                <a:r>
                  <a:rPr lang="en-US" altLang="zh-CN" sz="2400" i="1"/>
                  <a:t>+ R</a:t>
                </a:r>
                <a:r>
                  <a:rPr lang="en-US" altLang="zh-CN" sz="2400" i="1" baseline="-25000"/>
                  <a:t>2 </a:t>
                </a:r>
                <a:r>
                  <a:rPr lang="en-US" altLang="zh-CN" sz="2400" i="1"/>
                  <a:t>+</a:t>
                </a:r>
                <a:r>
                  <a:rPr lang="en-US" altLang="zh-CN" sz="2400" i="1" baseline="-25000"/>
                  <a:t> </a:t>
                </a:r>
                <a:r>
                  <a:rPr lang="en-US" altLang="zh-CN" sz="2400" i="1"/>
                  <a:t>R</a:t>
                </a:r>
                <a:r>
                  <a:rPr lang="en-US" altLang="zh-CN" sz="2400" i="1" baseline="-25000"/>
                  <a:t>3</a:t>
                </a:r>
              </a:p>
            </p:txBody>
          </p:sp>
          <p:sp>
            <p:nvSpPr>
              <p:cNvPr id="16419" name="Line 21"/>
              <p:cNvSpPr>
                <a:spLocks noChangeShapeType="1"/>
              </p:cNvSpPr>
              <p:nvPr/>
            </p:nvSpPr>
            <p:spPr bwMode="auto">
              <a:xfrm>
                <a:off x="3881" y="2720"/>
                <a:ext cx="9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20" name="Text Box 22"/>
              <p:cNvSpPr txBox="1">
                <a:spLocks noChangeArrowheads="1"/>
              </p:cNvSpPr>
              <p:nvPr/>
            </p:nvSpPr>
            <p:spPr bwMode="auto">
              <a:xfrm>
                <a:off x="4201" y="2418"/>
                <a:ext cx="4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R</a:t>
                </a:r>
                <a:r>
                  <a:rPr lang="en-US" altLang="zh-CN" sz="2400" i="1" baseline="-25000"/>
                  <a:t>3</a:t>
                </a:r>
                <a:endParaRPr lang="en-US" altLang="zh-CN" sz="2400" i="1"/>
              </a:p>
            </p:txBody>
          </p:sp>
          <p:sp>
            <p:nvSpPr>
              <p:cNvPr id="16421" name="Text Box 23"/>
              <p:cNvSpPr txBox="1">
                <a:spLocks noChangeArrowheads="1"/>
              </p:cNvSpPr>
              <p:nvPr/>
            </p:nvSpPr>
            <p:spPr bwMode="auto">
              <a:xfrm>
                <a:off x="4914" y="2546"/>
                <a:ext cx="7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 </a:t>
                </a:r>
                <a:r>
                  <a:rPr lang="en-US" altLang="zh-CN" sz="2400" i="1">
                    <a:cs typeface="Times New Roman" pitchFamily="18" charset="0"/>
                  </a:rPr>
                  <a:t>· </a:t>
                </a:r>
                <a:r>
                  <a:rPr lang="en-US" altLang="zh-CN" sz="2400" i="1"/>
                  <a:t>R</a:t>
                </a:r>
                <a:r>
                  <a:rPr lang="en-US" altLang="zh-CN" sz="2400" i="1" baseline="-25000"/>
                  <a:t>1</a:t>
                </a:r>
              </a:p>
            </p:txBody>
          </p:sp>
        </p:grpSp>
        <p:grpSp>
          <p:nvGrpSpPr>
            <p:cNvPr id="16415" name="Group 32"/>
            <p:cNvGrpSpPr>
              <a:grpSpLocks/>
            </p:cNvGrpSpPr>
            <p:nvPr/>
          </p:nvGrpSpPr>
          <p:grpSpPr bwMode="auto">
            <a:xfrm>
              <a:off x="2783" y="1836"/>
              <a:ext cx="548" cy="434"/>
              <a:chOff x="2871" y="2368"/>
              <a:chExt cx="548" cy="434"/>
            </a:xfrm>
          </p:grpSpPr>
          <p:sp>
            <p:nvSpPr>
              <p:cNvPr id="16416" name="Text Box 17"/>
              <p:cNvSpPr txBox="1">
                <a:spLocks noChangeArrowheads="1"/>
              </p:cNvSpPr>
              <p:nvPr/>
            </p:nvSpPr>
            <p:spPr bwMode="auto">
              <a:xfrm>
                <a:off x="2871" y="2514"/>
                <a:ext cx="54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F</a:t>
                </a:r>
                <a:r>
                  <a:rPr lang="en-US" altLang="zh-CN" sz="2400" i="1" baseline="-25000"/>
                  <a:t>r</a:t>
                </a:r>
                <a:r>
                  <a:rPr lang="en-US" altLang="zh-CN" sz="2400" i="1"/>
                  <a:t>=</a:t>
                </a:r>
              </a:p>
            </p:txBody>
          </p:sp>
          <p:sp>
            <p:nvSpPr>
              <p:cNvPr id="16417" name="Text Box 31"/>
              <p:cNvSpPr txBox="1">
                <a:spLocks noChangeArrowheads="1"/>
              </p:cNvSpPr>
              <p:nvPr/>
            </p:nvSpPr>
            <p:spPr bwMode="auto">
              <a:xfrm>
                <a:off x="2917" y="2368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zh-CN" sz="2400" i="1">
                  <a:cs typeface="Times New Roman" pitchFamily="18" charset="0"/>
                </a:endParaRPr>
              </a:p>
            </p:txBody>
          </p:sp>
        </p:grpSp>
      </p:grpSp>
      <p:grpSp>
        <p:nvGrpSpPr>
          <p:cNvPr id="90157" name="Group 45"/>
          <p:cNvGrpSpPr>
            <a:grpSpLocks/>
          </p:cNvGrpSpPr>
          <p:nvPr/>
        </p:nvGrpSpPr>
        <p:grpSpPr bwMode="auto">
          <a:xfrm>
            <a:off x="2290763" y="4724400"/>
            <a:ext cx="2320925" cy="876300"/>
            <a:chOff x="2094" y="3584"/>
            <a:chExt cx="1462" cy="552"/>
          </a:xfrm>
        </p:grpSpPr>
        <p:grpSp>
          <p:nvGrpSpPr>
            <p:cNvPr id="16409" name="Group 43"/>
            <p:cNvGrpSpPr>
              <a:grpSpLocks/>
            </p:cNvGrpSpPr>
            <p:nvPr/>
          </p:nvGrpSpPr>
          <p:grpSpPr bwMode="auto">
            <a:xfrm>
              <a:off x="2350" y="3584"/>
              <a:ext cx="1206" cy="552"/>
              <a:chOff x="2350" y="3584"/>
              <a:chExt cx="1206" cy="552"/>
            </a:xfrm>
          </p:grpSpPr>
          <p:sp>
            <p:nvSpPr>
              <p:cNvPr id="16411" name="Text Box 40"/>
              <p:cNvSpPr txBox="1">
                <a:spLocks noChangeArrowheads="1"/>
              </p:cNvSpPr>
              <p:nvPr/>
            </p:nvSpPr>
            <p:spPr bwMode="auto">
              <a:xfrm>
                <a:off x="2368" y="3584"/>
                <a:ext cx="11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R</a:t>
                </a:r>
                <a:r>
                  <a:rPr lang="en-US" altLang="zh-CN" sz="2400" i="1" baseline="-25000">
                    <a:ea typeface="楷体_GB2312" pitchFamily="49" charset="-122"/>
                  </a:rPr>
                  <a:t>1</a:t>
                </a:r>
                <a:r>
                  <a:rPr lang="en-US" altLang="zh-CN" sz="2400" i="1">
                    <a:ea typeface="楷体_GB2312" pitchFamily="49" charset="-122"/>
                  </a:rPr>
                  <a:t>+ R</a:t>
                </a:r>
                <a:r>
                  <a:rPr lang="en-US" altLang="zh-CN" sz="2400" i="1" baseline="-25000">
                    <a:ea typeface="楷体_GB2312" pitchFamily="49" charset="-122"/>
                  </a:rPr>
                  <a:t>2 </a:t>
                </a:r>
                <a:r>
                  <a:rPr lang="en-US" altLang="zh-CN" sz="2400" i="1">
                    <a:ea typeface="楷体_GB2312" pitchFamily="49" charset="-122"/>
                  </a:rPr>
                  <a:t>+</a:t>
                </a:r>
                <a:r>
                  <a:rPr lang="en-US" altLang="zh-CN" sz="2400" i="1" baseline="-25000">
                    <a:ea typeface="楷体_GB2312" pitchFamily="49" charset="-122"/>
                  </a:rPr>
                  <a:t> </a:t>
                </a:r>
                <a:r>
                  <a:rPr lang="en-US" altLang="zh-CN" sz="2400" i="1">
                    <a:ea typeface="楷体_GB2312" pitchFamily="49" charset="-122"/>
                  </a:rPr>
                  <a:t>R</a:t>
                </a:r>
                <a:r>
                  <a:rPr lang="en-US" altLang="zh-CN" sz="2400" i="1" baseline="-25000">
                    <a:ea typeface="楷体_GB2312" pitchFamily="49" charset="-122"/>
                  </a:rPr>
                  <a:t>3</a:t>
                </a:r>
                <a:endParaRPr lang="en-US" altLang="zh-CN" sz="2400" i="1">
                  <a:ea typeface="楷体_GB2312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16412" name="Line 41"/>
              <p:cNvSpPr>
                <a:spLocks noChangeShapeType="1"/>
              </p:cNvSpPr>
              <p:nvPr/>
            </p:nvSpPr>
            <p:spPr bwMode="auto">
              <a:xfrm>
                <a:off x="2350" y="3867"/>
                <a:ext cx="10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13" name="Text Box 42"/>
              <p:cNvSpPr txBox="1">
                <a:spLocks noChangeArrowheads="1"/>
              </p:cNvSpPr>
              <p:nvPr/>
            </p:nvSpPr>
            <p:spPr bwMode="auto">
              <a:xfrm>
                <a:off x="2597" y="3848"/>
                <a:ext cx="8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R</a:t>
                </a:r>
                <a:r>
                  <a:rPr lang="en-US" altLang="zh-CN" sz="2400" i="1" baseline="-25000">
                    <a:ea typeface="楷体_GB2312" pitchFamily="49" charset="-122"/>
                  </a:rPr>
                  <a:t>1</a:t>
                </a:r>
                <a:r>
                  <a:rPr lang="en-US" altLang="zh-CN" sz="2400" i="1">
                    <a:ea typeface="楷体_GB2312" pitchFamily="49" charset="-122"/>
                  </a:rPr>
                  <a:t> R</a:t>
                </a:r>
                <a:r>
                  <a:rPr lang="en-US" altLang="zh-CN" sz="2400" i="1" baseline="-25000">
                    <a:ea typeface="楷体_GB2312" pitchFamily="49" charset="-122"/>
                  </a:rPr>
                  <a:t>3</a:t>
                </a:r>
              </a:p>
            </p:txBody>
          </p:sp>
        </p:grpSp>
        <p:sp>
          <p:nvSpPr>
            <p:cNvPr id="16410" name="Text Box 44"/>
            <p:cNvSpPr txBox="1">
              <a:spLocks noChangeArrowheads="1"/>
            </p:cNvSpPr>
            <p:nvPr/>
          </p:nvSpPr>
          <p:spPr bwMode="auto">
            <a:xfrm>
              <a:off x="2094" y="3711"/>
              <a:ext cx="3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=</a:t>
              </a:r>
            </a:p>
          </p:txBody>
        </p:sp>
      </p:grpSp>
      <p:grpSp>
        <p:nvGrpSpPr>
          <p:cNvPr id="90176" name="Group 64"/>
          <p:cNvGrpSpPr>
            <a:grpSpLocks/>
          </p:cNvGrpSpPr>
          <p:nvPr/>
        </p:nvGrpSpPr>
        <p:grpSpPr bwMode="auto">
          <a:xfrm>
            <a:off x="4627563" y="4822825"/>
            <a:ext cx="922337" cy="601663"/>
            <a:chOff x="3040" y="3269"/>
            <a:chExt cx="475" cy="379"/>
          </a:xfrm>
        </p:grpSpPr>
        <p:sp>
          <p:nvSpPr>
            <p:cNvPr id="16407" name="Text Box 47"/>
            <p:cNvSpPr txBox="1">
              <a:spLocks noChangeArrowheads="1"/>
            </p:cNvSpPr>
            <p:nvPr/>
          </p:nvSpPr>
          <p:spPr bwMode="auto">
            <a:xfrm>
              <a:off x="3040" y="3360"/>
              <a:ext cx="4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/>
                <a:t>A</a:t>
              </a:r>
              <a:r>
                <a:rPr lang="en-US" altLang="zh-CN" sz="2400" i="1" baseline="-25000"/>
                <a:t>vf</a:t>
              </a:r>
              <a:r>
                <a:rPr lang="en-US" altLang="zh-CN" sz="2400" baseline="-25000"/>
                <a:t> </a:t>
              </a:r>
              <a:endParaRPr lang="en-US" altLang="zh-CN" sz="2400"/>
            </a:p>
          </p:txBody>
        </p:sp>
        <p:sp>
          <p:nvSpPr>
            <p:cNvPr id="16408" name="Text Box 53"/>
            <p:cNvSpPr txBox="1">
              <a:spLocks noChangeArrowheads="1"/>
            </p:cNvSpPr>
            <p:nvPr/>
          </p:nvSpPr>
          <p:spPr bwMode="auto">
            <a:xfrm>
              <a:off x="3104" y="3269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cs typeface="Times New Roman" pitchFamily="18" charset="0"/>
              </a:endParaRPr>
            </a:p>
          </p:txBody>
        </p:sp>
      </p:grpSp>
      <p:grpSp>
        <p:nvGrpSpPr>
          <p:cNvPr id="90175" name="Group 63"/>
          <p:cNvGrpSpPr>
            <a:grpSpLocks/>
          </p:cNvGrpSpPr>
          <p:nvPr/>
        </p:nvGrpSpPr>
        <p:grpSpPr bwMode="auto">
          <a:xfrm>
            <a:off x="5226050" y="4768850"/>
            <a:ext cx="3141663" cy="876300"/>
            <a:chOff x="3424" y="3315"/>
            <a:chExt cx="1979" cy="552"/>
          </a:xfrm>
        </p:grpSpPr>
        <p:grpSp>
          <p:nvGrpSpPr>
            <p:cNvPr id="16400" name="Group 54"/>
            <p:cNvGrpSpPr>
              <a:grpSpLocks/>
            </p:cNvGrpSpPr>
            <p:nvPr/>
          </p:nvGrpSpPr>
          <p:grpSpPr bwMode="auto">
            <a:xfrm>
              <a:off x="3424" y="3315"/>
              <a:ext cx="1462" cy="552"/>
              <a:chOff x="2094" y="3584"/>
              <a:chExt cx="1462" cy="552"/>
            </a:xfrm>
          </p:grpSpPr>
          <p:grpSp>
            <p:nvGrpSpPr>
              <p:cNvPr id="16402" name="Group 55"/>
              <p:cNvGrpSpPr>
                <a:grpSpLocks/>
              </p:cNvGrpSpPr>
              <p:nvPr/>
            </p:nvGrpSpPr>
            <p:grpSpPr bwMode="auto">
              <a:xfrm>
                <a:off x="2350" y="3584"/>
                <a:ext cx="1206" cy="552"/>
                <a:chOff x="2350" y="3584"/>
                <a:chExt cx="1206" cy="552"/>
              </a:xfrm>
            </p:grpSpPr>
            <p:sp>
              <p:nvSpPr>
                <p:cNvPr id="1640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368" y="3584"/>
                  <a:ext cx="11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/>
                    <a:t>R</a:t>
                  </a:r>
                  <a:r>
                    <a:rPr lang="en-US" altLang="zh-CN" sz="2400" i="1" baseline="-25000"/>
                    <a:t>1</a:t>
                  </a:r>
                  <a:r>
                    <a:rPr lang="en-US" altLang="zh-CN" sz="2400" i="1"/>
                    <a:t>+ R</a:t>
                  </a:r>
                  <a:r>
                    <a:rPr lang="en-US" altLang="zh-CN" sz="2400" i="1" baseline="-25000"/>
                    <a:t>2 </a:t>
                  </a:r>
                  <a:r>
                    <a:rPr lang="en-US" altLang="zh-CN" sz="2400" i="1"/>
                    <a:t>+</a:t>
                  </a:r>
                  <a:r>
                    <a:rPr lang="en-US" altLang="zh-CN" sz="2400" i="1" baseline="-25000"/>
                    <a:t> </a:t>
                  </a:r>
                  <a:r>
                    <a:rPr lang="en-US" altLang="zh-CN" sz="2400" i="1"/>
                    <a:t>R</a:t>
                  </a:r>
                  <a:r>
                    <a:rPr lang="en-US" altLang="zh-CN" sz="2400" i="1" baseline="-25000"/>
                    <a:t>3</a:t>
                  </a:r>
                  <a:endParaRPr lang="en-US" altLang="zh-CN" sz="2400" i="1">
                    <a:cs typeface="Times New Roman" pitchFamily="18" charset="0"/>
                  </a:endParaRPr>
                </a:p>
              </p:txBody>
            </p:sp>
            <p:sp>
              <p:nvSpPr>
                <p:cNvPr id="16405" name="Line 57"/>
                <p:cNvSpPr>
                  <a:spLocks noChangeShapeType="1"/>
                </p:cNvSpPr>
                <p:nvPr/>
              </p:nvSpPr>
              <p:spPr bwMode="auto">
                <a:xfrm>
                  <a:off x="2350" y="3867"/>
                  <a:ext cx="109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0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597" y="3848"/>
                  <a:ext cx="8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i="1"/>
                    <a:t>R</a:t>
                  </a:r>
                  <a:r>
                    <a:rPr lang="en-US" altLang="zh-CN" sz="2400" i="1" baseline="-25000"/>
                    <a:t>1</a:t>
                  </a:r>
                  <a:r>
                    <a:rPr lang="en-US" altLang="zh-CN" sz="2400" i="1"/>
                    <a:t> R</a:t>
                  </a:r>
                  <a:r>
                    <a:rPr lang="en-US" altLang="zh-CN" sz="2400" i="1" baseline="-25000"/>
                    <a:t>3</a:t>
                  </a:r>
                </a:p>
              </p:txBody>
            </p:sp>
          </p:grpSp>
          <p:sp>
            <p:nvSpPr>
              <p:cNvPr id="16403" name="Text Box 59"/>
              <p:cNvSpPr txBox="1">
                <a:spLocks noChangeArrowheads="1"/>
              </p:cNvSpPr>
              <p:nvPr/>
            </p:nvSpPr>
            <p:spPr bwMode="auto">
              <a:xfrm>
                <a:off x="2094" y="3711"/>
                <a:ext cx="36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/>
                  <a:t>=</a:t>
                </a:r>
              </a:p>
            </p:txBody>
          </p:sp>
        </p:grpSp>
        <p:sp>
          <p:nvSpPr>
            <p:cNvPr id="16401" name="Text Box 62"/>
            <p:cNvSpPr txBox="1">
              <a:spLocks noChangeArrowheads="1"/>
            </p:cNvSpPr>
            <p:nvPr/>
          </p:nvSpPr>
          <p:spPr bwMode="auto">
            <a:xfrm>
              <a:off x="4873" y="3419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cs typeface="Times New Roman" pitchFamily="18" charset="0"/>
                </a:rPr>
                <a:t>· R</a:t>
              </a:r>
              <a:r>
                <a:rPr lang="en-US" altLang="zh-CN" sz="2400" i="1" baseline="-25000">
                  <a:cs typeface="Times New Roman" pitchFamily="18" charset="0"/>
                </a:rPr>
                <a:t>L</a:t>
              </a:r>
            </a:p>
          </p:txBody>
        </p:sp>
      </p:grpSp>
      <p:grpSp>
        <p:nvGrpSpPr>
          <p:cNvPr id="16393" name="Group 66"/>
          <p:cNvGrpSpPr>
            <a:grpSpLocks/>
          </p:cNvGrpSpPr>
          <p:nvPr/>
        </p:nvGrpSpPr>
        <p:grpSpPr bwMode="auto">
          <a:xfrm>
            <a:off x="303213" y="638175"/>
            <a:ext cx="3819525" cy="3665538"/>
            <a:chOff x="191" y="402"/>
            <a:chExt cx="2406" cy="2309"/>
          </a:xfrm>
        </p:grpSpPr>
        <p:graphicFrame>
          <p:nvGraphicFramePr>
            <p:cNvPr id="16398" name="Object 3"/>
            <p:cNvGraphicFramePr>
              <a:graphicFrameLocks noChangeAspect="1"/>
            </p:cNvGraphicFramePr>
            <p:nvPr/>
          </p:nvGraphicFramePr>
          <p:xfrm>
            <a:off x="191" y="402"/>
            <a:ext cx="2406" cy="2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8" name="Photo Editor 照片" r:id="rId3" imgW="10000000" imgH="8371429" progId="MSPhotoEd.3">
                    <p:embed/>
                  </p:oleObj>
                </mc:Choice>
                <mc:Fallback>
                  <p:oleObj name="Photo Editor 照片" r:id="rId3" imgW="10000000" imgH="8371429" progId="MSPhotoEd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402"/>
                          <a:ext cx="2406" cy="20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Text Box 65"/>
            <p:cNvSpPr txBox="1">
              <a:spLocks noChangeArrowheads="1"/>
            </p:cNvSpPr>
            <p:nvPr/>
          </p:nvSpPr>
          <p:spPr bwMode="auto">
            <a:xfrm>
              <a:off x="1171" y="2423"/>
              <a:ext cx="10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zh-CN" sz="24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pic>
        <p:nvPicPr>
          <p:cNvPr id="16394" name="Picture 6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5" name="Picture 6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0181" name="Object 69"/>
          <p:cNvGraphicFramePr>
            <a:graphicFrameLocks noChangeAspect="1"/>
          </p:cNvGraphicFramePr>
          <p:nvPr/>
        </p:nvGraphicFramePr>
        <p:xfrm>
          <a:off x="381000" y="4659313"/>
          <a:ext cx="19510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公式" r:id="rId7" imgW="863225" imgH="431613" progId="Equation.3">
                  <p:embed/>
                </p:oleObj>
              </mc:Choice>
              <mc:Fallback>
                <p:oleObj name="公式" r:id="rId7" imgW="863225" imgH="431613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659313"/>
                        <a:ext cx="19510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82" name="Text Box 70"/>
          <p:cNvSpPr txBox="1">
            <a:spLocks noChangeArrowheads="1"/>
          </p:cNvSpPr>
          <p:nvPr/>
        </p:nvSpPr>
        <p:spPr bwMode="auto">
          <a:xfrm>
            <a:off x="6875463" y="640080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60033"/>
                </a:solidFill>
                <a:cs typeface="Times New Roman" pitchFamily="18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28" grpId="0" autoUpdateAnimBg="0"/>
      <p:bldP spid="901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427663" y="277813"/>
            <a:ext cx="3716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Re2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Rf</a:t>
            </a:r>
            <a:r>
              <a:rPr lang="zh-CN" altLang="en-US" sz="2400">
                <a:ea typeface="楷体_GB2312" pitchFamily="49" charset="-122"/>
              </a:rPr>
              <a:t>引入两级间电流并联负反馈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5602288" y="1379538"/>
            <a:ext cx="158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反馈系数</a:t>
            </a:r>
          </a:p>
        </p:txBody>
      </p:sp>
      <p:graphicFrame>
        <p:nvGraphicFramePr>
          <p:cNvPr id="93214" name="Object 30"/>
          <p:cNvGraphicFramePr>
            <a:graphicFrameLocks noChangeAspect="1"/>
          </p:cNvGraphicFramePr>
          <p:nvPr/>
        </p:nvGraphicFramePr>
        <p:xfrm>
          <a:off x="1287463" y="4937125"/>
          <a:ext cx="12271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" name="公式" r:id="rId5" imgW="545863" imgH="431613" progId="Equation.3">
                  <p:embed/>
                </p:oleObj>
              </mc:Choice>
              <mc:Fallback>
                <p:oleObj name="公式" r:id="rId5" imgW="545863" imgH="43161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4937125"/>
                        <a:ext cx="122713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Object 31"/>
          <p:cNvGraphicFramePr>
            <a:graphicFrameLocks noChangeAspect="1"/>
          </p:cNvGraphicFramePr>
          <p:nvPr/>
        </p:nvGraphicFramePr>
        <p:xfrm>
          <a:off x="2573338" y="4935538"/>
          <a:ext cx="9747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公式" r:id="rId7" imgW="444307" imgH="431613" progId="Equation.3">
                  <p:embed/>
                </p:oleObj>
              </mc:Choice>
              <mc:Fallback>
                <p:oleObj name="公式" r:id="rId7" imgW="444307" imgH="43161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4935538"/>
                        <a:ext cx="9747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Object 32"/>
          <p:cNvGraphicFramePr>
            <a:graphicFrameLocks noChangeAspect="1"/>
          </p:cNvGraphicFramePr>
          <p:nvPr/>
        </p:nvGraphicFramePr>
        <p:xfrm>
          <a:off x="3654425" y="4929188"/>
          <a:ext cx="13398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公式" r:id="rId9" imgW="609336" imgH="431613" progId="Equation.3">
                  <p:embed/>
                </p:oleObj>
              </mc:Choice>
              <mc:Fallback>
                <p:oleObj name="公式" r:id="rId9" imgW="609336" imgH="43161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4929188"/>
                        <a:ext cx="13398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5" name="Picture 5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5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3244" name="Object 60"/>
          <p:cNvGraphicFramePr>
            <a:graphicFrameLocks noChangeAspect="1"/>
          </p:cNvGraphicFramePr>
          <p:nvPr/>
        </p:nvGraphicFramePr>
        <p:xfrm>
          <a:off x="5589588" y="2327275"/>
          <a:ext cx="19605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公式" r:id="rId13" imgW="863225" imgH="444307" progId="Equation.3">
                  <p:embed/>
                </p:oleObj>
              </mc:Choice>
              <mc:Fallback>
                <p:oleObj name="公式" r:id="rId13" imgW="863225" imgH="444307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2327275"/>
                        <a:ext cx="196056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45" name="Object 61"/>
          <p:cNvGraphicFramePr>
            <a:graphicFrameLocks noChangeAspect="1"/>
          </p:cNvGraphicFramePr>
          <p:nvPr/>
        </p:nvGraphicFramePr>
        <p:xfrm>
          <a:off x="2132013" y="3497263"/>
          <a:ext cx="13271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1" name="公式" r:id="rId15" imgW="533169" imgH="431613" progId="Equation.3">
                  <p:embed/>
                </p:oleObj>
              </mc:Choice>
              <mc:Fallback>
                <p:oleObj name="公式" r:id="rId15" imgW="533169" imgH="431613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3497263"/>
                        <a:ext cx="13271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46" name="Object 62"/>
          <p:cNvGraphicFramePr>
            <a:graphicFrameLocks noChangeAspect="1"/>
          </p:cNvGraphicFramePr>
          <p:nvPr/>
        </p:nvGraphicFramePr>
        <p:xfrm>
          <a:off x="5075238" y="4862513"/>
          <a:ext cx="29051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2" name="公式" r:id="rId17" imgW="1231900" imgH="457200" progId="Equation.3">
                  <p:embed/>
                </p:oleObj>
              </mc:Choice>
              <mc:Fallback>
                <p:oleObj name="公式" r:id="rId17" imgW="123190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4862513"/>
                        <a:ext cx="29051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48" name="Text Box 64"/>
          <p:cNvSpPr txBox="1">
            <a:spLocks noChangeArrowheads="1"/>
          </p:cNvSpPr>
          <p:nvPr/>
        </p:nvSpPr>
        <p:spPr bwMode="auto">
          <a:xfrm>
            <a:off x="6875463" y="640080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60033"/>
                </a:solidFill>
                <a:cs typeface="Times New Roman" pitchFamily="18" charset="0"/>
              </a:rPr>
              <a:t>*</a:t>
            </a:r>
          </a:p>
        </p:txBody>
      </p:sp>
      <p:grpSp>
        <p:nvGrpSpPr>
          <p:cNvPr id="17422" name="Group 69"/>
          <p:cNvGrpSpPr>
            <a:grpSpLocks/>
          </p:cNvGrpSpPr>
          <p:nvPr/>
        </p:nvGrpSpPr>
        <p:grpSpPr bwMode="auto">
          <a:xfrm>
            <a:off x="0" y="0"/>
            <a:ext cx="5410200" cy="3286125"/>
            <a:chOff x="0" y="0"/>
            <a:chExt cx="3408" cy="2070"/>
          </a:xfrm>
        </p:grpSpPr>
        <p:grpSp>
          <p:nvGrpSpPr>
            <p:cNvPr id="17425" name="Group 66"/>
            <p:cNvGrpSpPr>
              <a:grpSpLocks/>
            </p:cNvGrpSpPr>
            <p:nvPr/>
          </p:nvGrpSpPr>
          <p:grpSpPr bwMode="auto">
            <a:xfrm>
              <a:off x="0" y="0"/>
              <a:ext cx="3408" cy="2070"/>
              <a:chOff x="0" y="0"/>
              <a:chExt cx="3408" cy="2070"/>
            </a:xfrm>
          </p:grpSpPr>
          <p:graphicFrame>
            <p:nvGraphicFramePr>
              <p:cNvPr id="17427" name="Object 2"/>
              <p:cNvGraphicFramePr>
                <a:graphicFrameLocks noChangeAspect="1"/>
              </p:cNvGraphicFramePr>
              <p:nvPr/>
            </p:nvGraphicFramePr>
            <p:xfrm>
              <a:off x="0" y="0"/>
              <a:ext cx="3408" cy="20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53" name="Photo Editor 照片" r:id="rId19" imgW="36476190" imgH="14428571" progId="MSPhotoEd.3">
                      <p:embed/>
                    </p:oleObj>
                  </mc:Choice>
                  <mc:Fallback>
                    <p:oleObj name="Photo Editor 照片" r:id="rId19" imgW="36476190" imgH="14428571" progId="MSPhotoEd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r="61250" b="40488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3408" cy="20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8" name="Line 65"/>
              <p:cNvSpPr>
                <a:spLocks noChangeShapeType="1"/>
              </p:cNvSpPr>
              <p:nvPr/>
            </p:nvSpPr>
            <p:spPr bwMode="auto">
              <a:xfrm>
                <a:off x="2395" y="546"/>
                <a:ext cx="0" cy="50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426" name="Text Box 68"/>
            <p:cNvSpPr txBox="1">
              <a:spLocks noChangeArrowheads="1"/>
            </p:cNvSpPr>
            <p:nvPr/>
          </p:nvSpPr>
          <p:spPr bwMode="auto">
            <a:xfrm>
              <a:off x="796" y="1281"/>
              <a:ext cx="5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ea typeface="楷体_GB2312" pitchFamily="49" charset="-122"/>
                </a:rPr>
                <a:t>虚地</a:t>
              </a:r>
            </a:p>
          </p:txBody>
        </p:sp>
      </p:grpSp>
      <p:graphicFrame>
        <p:nvGraphicFramePr>
          <p:cNvPr id="93254" name="Object 70"/>
          <p:cNvGraphicFramePr>
            <a:graphicFrameLocks noChangeAspect="1"/>
          </p:cNvGraphicFramePr>
          <p:nvPr/>
        </p:nvGraphicFramePr>
        <p:xfrm>
          <a:off x="3622675" y="3475038"/>
          <a:ext cx="14224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4" name="公式" r:id="rId21" imgW="571500" imgH="457200" progId="Equation.3">
                  <p:embed/>
                </p:oleObj>
              </mc:Choice>
              <mc:Fallback>
                <p:oleObj name="公式" r:id="rId21" imgW="571500" imgH="4572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3475038"/>
                        <a:ext cx="14224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Box 1"/>
          <p:cNvSpPr txBox="1">
            <a:spLocks noChangeArrowheads="1"/>
          </p:cNvSpPr>
          <p:nvPr/>
        </p:nvSpPr>
        <p:spPr bwMode="auto">
          <a:xfrm>
            <a:off x="87313" y="206375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练习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2</a:t>
            </a: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39404"/>
              </p:ext>
            </p:extLst>
          </p:nvPr>
        </p:nvGraphicFramePr>
        <p:xfrm>
          <a:off x="6105880" y="3791354"/>
          <a:ext cx="903288" cy="54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23" imgW="380880" imgH="228600" progId="Equation.DSMT4">
                  <p:embed/>
                </p:oleObj>
              </mc:Choice>
              <mc:Fallback>
                <p:oleObj name="Equation" r:id="rId23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05880" y="3791354"/>
                        <a:ext cx="903288" cy="541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utoUpdateAnimBg="0"/>
      <p:bldP spid="932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155575" y="674688"/>
            <a:ext cx="318452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求：</a:t>
            </a:r>
            <a:r>
              <a:rPr lang="en-US" altLang="zh-CN" sz="2400">
                <a:ea typeface="楷体_GB2312" pitchFamily="49" charset="-122"/>
              </a:rPr>
              <a:t>(1)</a:t>
            </a:r>
            <a:r>
              <a:rPr lang="zh-CN" altLang="en-US" sz="2400">
                <a:ea typeface="楷体_GB2312" pitchFamily="49" charset="-122"/>
              </a:rPr>
              <a:t>判断反馈组态；</a:t>
            </a: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423863" y="3375025"/>
            <a:ext cx="925512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解：</a:t>
            </a:r>
          </a:p>
        </p:txBody>
      </p:sp>
      <p:sp>
        <p:nvSpPr>
          <p:cNvPr id="18438" name="Rectangle 16"/>
          <p:cNvSpPr>
            <a:spLocks noChangeArrowheads="1"/>
          </p:cNvSpPr>
          <p:nvPr/>
        </p:nvSpPr>
        <p:spPr bwMode="auto">
          <a:xfrm>
            <a:off x="206375" y="1152525"/>
            <a:ext cx="3656013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   (2)</a:t>
            </a:r>
            <a:r>
              <a:rPr lang="zh-CN" altLang="en-US" sz="2400">
                <a:ea typeface="楷体_GB2312" pitchFamily="49" charset="-122"/>
              </a:rPr>
              <a:t>深度负反馈下大环的闭环电压增益 。</a:t>
            </a:r>
          </a:p>
        </p:txBody>
      </p:sp>
      <p:sp>
        <p:nvSpPr>
          <p:cNvPr id="75838" name="Rectangle 62"/>
          <p:cNvSpPr>
            <a:spLocks noChangeArrowheads="1"/>
          </p:cNvSpPr>
          <p:nvPr/>
        </p:nvSpPr>
        <p:spPr bwMode="auto">
          <a:xfrm>
            <a:off x="452438" y="4168775"/>
            <a:ext cx="796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级间反馈组态为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电压串联负反馈</a:t>
            </a:r>
          </a:p>
        </p:txBody>
      </p:sp>
      <p:grpSp>
        <p:nvGrpSpPr>
          <p:cNvPr id="18440" name="Group 71"/>
          <p:cNvGrpSpPr>
            <a:grpSpLocks/>
          </p:cNvGrpSpPr>
          <p:nvPr/>
        </p:nvGrpSpPr>
        <p:grpSpPr bwMode="auto">
          <a:xfrm>
            <a:off x="4171950" y="33338"/>
            <a:ext cx="4973638" cy="3887787"/>
            <a:chOff x="2628" y="21"/>
            <a:chExt cx="3133" cy="2449"/>
          </a:xfrm>
        </p:grpSpPr>
        <p:pic>
          <p:nvPicPr>
            <p:cNvPr id="18442" name="A07404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1"/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" y="21"/>
              <a:ext cx="3133" cy="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840" name="Text Box 64"/>
            <p:cNvSpPr txBox="1">
              <a:spLocks noChangeArrowheads="1"/>
            </p:cNvSpPr>
            <p:nvPr/>
          </p:nvSpPr>
          <p:spPr bwMode="auto">
            <a:xfrm>
              <a:off x="3139" y="2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+</a:t>
              </a:r>
            </a:p>
          </p:txBody>
        </p:sp>
        <p:sp>
          <p:nvSpPr>
            <p:cNvPr id="75841" name="Text Box 65"/>
            <p:cNvSpPr txBox="1">
              <a:spLocks noChangeArrowheads="1"/>
            </p:cNvSpPr>
            <p:nvPr/>
          </p:nvSpPr>
          <p:spPr bwMode="auto">
            <a:xfrm>
              <a:off x="5390" y="2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+</a:t>
              </a:r>
            </a:p>
          </p:txBody>
        </p:sp>
        <p:sp>
          <p:nvSpPr>
            <p:cNvPr id="75842" name="Text Box 66"/>
            <p:cNvSpPr txBox="1">
              <a:spLocks noChangeArrowheads="1"/>
            </p:cNvSpPr>
            <p:nvPr/>
          </p:nvSpPr>
          <p:spPr bwMode="auto">
            <a:xfrm>
              <a:off x="3943" y="189"/>
              <a:ext cx="1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-</a:t>
              </a:r>
            </a:p>
          </p:txBody>
        </p:sp>
        <p:sp>
          <p:nvSpPr>
            <p:cNvPr id="75843" name="Text Box 67"/>
            <p:cNvSpPr txBox="1">
              <a:spLocks noChangeArrowheads="1"/>
            </p:cNvSpPr>
            <p:nvPr/>
          </p:nvSpPr>
          <p:spPr bwMode="auto">
            <a:xfrm>
              <a:off x="4456" y="325"/>
              <a:ext cx="1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-</a:t>
              </a:r>
            </a:p>
          </p:txBody>
        </p:sp>
        <p:sp>
          <p:nvSpPr>
            <p:cNvPr id="75844" name="Text Box 68"/>
            <p:cNvSpPr txBox="1">
              <a:spLocks noChangeArrowheads="1"/>
            </p:cNvSpPr>
            <p:nvPr/>
          </p:nvSpPr>
          <p:spPr bwMode="auto">
            <a:xfrm>
              <a:off x="3205" y="89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+</a:t>
              </a:r>
            </a:p>
          </p:txBody>
        </p:sp>
        <p:sp>
          <p:nvSpPr>
            <p:cNvPr id="75845" name="Text Box 69"/>
            <p:cNvSpPr txBox="1">
              <a:spLocks noChangeArrowheads="1"/>
            </p:cNvSpPr>
            <p:nvPr/>
          </p:nvSpPr>
          <p:spPr bwMode="auto">
            <a:xfrm>
              <a:off x="3185" y="47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+</a:t>
              </a:r>
            </a:p>
          </p:txBody>
        </p:sp>
        <p:sp>
          <p:nvSpPr>
            <p:cNvPr id="75846" name="Text Box 70"/>
            <p:cNvSpPr txBox="1">
              <a:spLocks noChangeArrowheads="1"/>
            </p:cNvSpPr>
            <p:nvPr/>
          </p:nvSpPr>
          <p:spPr bwMode="auto">
            <a:xfrm>
              <a:off x="3970" y="96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+</a:t>
              </a:r>
            </a:p>
          </p:txBody>
        </p:sp>
      </p:grpSp>
      <p:sp>
        <p:nvSpPr>
          <p:cNvPr id="18441" name="Text Box 73"/>
          <p:cNvSpPr txBox="1">
            <a:spLocks noChangeArrowheads="1"/>
          </p:cNvSpPr>
          <p:nvPr/>
        </p:nvSpPr>
        <p:spPr bwMode="auto">
          <a:xfrm>
            <a:off x="146050" y="146050"/>
            <a:ext cx="20716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练习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3</a:t>
            </a:r>
            <a:endParaRPr lang="zh-CN" altLang="en-US" sz="240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8" grpId="0" autoUpdateAnimBg="0"/>
      <p:bldP spid="7583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460375" y="5200650"/>
            <a:ext cx="22304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闭环电压增益</a:t>
            </a:r>
          </a:p>
        </p:txBody>
      </p:sp>
      <p:sp>
        <p:nvSpPr>
          <p:cNvPr id="19459" name="Rectangle 16"/>
          <p:cNvSpPr>
            <a:spLocks noChangeArrowheads="1"/>
          </p:cNvSpPr>
          <p:nvPr/>
        </p:nvSpPr>
        <p:spPr bwMode="auto">
          <a:xfrm>
            <a:off x="398463" y="231775"/>
            <a:ext cx="5016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/>
              <a:t>(2)</a:t>
            </a:r>
          </a:p>
        </p:txBody>
      </p:sp>
      <p:graphicFrame>
        <p:nvGraphicFramePr>
          <p:cNvPr id="19460" name="Object 30"/>
          <p:cNvGraphicFramePr>
            <a:graphicFrameLocks noChangeAspect="1"/>
          </p:cNvGraphicFramePr>
          <p:nvPr/>
        </p:nvGraphicFramePr>
        <p:xfrm>
          <a:off x="4119563" y="0"/>
          <a:ext cx="4933950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8" name="BMP 图象" r:id="rId4" imgW="3400810" imgH="2685838" progId="Paint.Picture">
                  <p:embed/>
                </p:oleObj>
              </mc:Choice>
              <mc:Fallback>
                <p:oleObj name="BMP 图象" r:id="rId4" imgW="3400810" imgH="2685838" progId="Paint.Picture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0"/>
                        <a:ext cx="4933950" cy="389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1" name="Object 31"/>
          <p:cNvGraphicFramePr>
            <a:graphicFrameLocks noChangeAspect="1"/>
          </p:cNvGraphicFramePr>
          <p:nvPr/>
        </p:nvGraphicFramePr>
        <p:xfrm>
          <a:off x="942975" y="2590800"/>
          <a:ext cx="21907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9" name="公式" r:id="rId6" imgW="1016000" imgH="431800" progId="Equation.3">
                  <p:embed/>
                </p:oleObj>
              </mc:Choice>
              <mc:Fallback>
                <p:oleObj name="公式" r:id="rId6" imgW="1016000" imgH="431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590800"/>
                        <a:ext cx="21907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2" name="Object 32"/>
          <p:cNvGraphicFramePr>
            <a:graphicFrameLocks noChangeAspect="1"/>
          </p:cNvGraphicFramePr>
          <p:nvPr/>
        </p:nvGraphicFramePr>
        <p:xfrm>
          <a:off x="912813" y="1646238"/>
          <a:ext cx="220821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0" name="公式" r:id="rId8" imgW="1079032" imgH="431613" progId="Equation.3">
                  <p:embed/>
                </p:oleObj>
              </mc:Choice>
              <mc:Fallback>
                <p:oleObj name="公式" r:id="rId8" imgW="1079032" imgH="43161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646238"/>
                        <a:ext cx="2208212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3" name="Object 33"/>
          <p:cNvGraphicFramePr>
            <a:graphicFrameLocks noChangeAspect="1"/>
          </p:cNvGraphicFramePr>
          <p:nvPr/>
        </p:nvGraphicFramePr>
        <p:xfrm>
          <a:off x="1003300" y="766763"/>
          <a:ext cx="21526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公式" r:id="rId10" imgW="1028254" imgH="431613" progId="Equation.3">
                  <p:embed/>
                </p:oleObj>
              </mc:Choice>
              <mc:Fallback>
                <p:oleObj name="公式" r:id="rId10" imgW="1028254" imgH="43161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766763"/>
                        <a:ext cx="21526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4" name="AutoShape 34"/>
          <p:cNvSpPr>
            <a:spLocks/>
          </p:cNvSpPr>
          <p:nvPr/>
        </p:nvSpPr>
        <p:spPr bwMode="auto">
          <a:xfrm>
            <a:off x="755650" y="1276350"/>
            <a:ext cx="174625" cy="1809750"/>
          </a:xfrm>
          <a:prstGeom prst="leftBrace">
            <a:avLst>
              <a:gd name="adj1" fmla="val 86364"/>
              <a:gd name="adj2" fmla="val 50000"/>
            </a:avLst>
          </a:prstGeom>
          <a:noFill/>
          <a:ln w="38100">
            <a:solidFill>
              <a:srgbClr val="FF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ea typeface="楷体_GB2312" pitchFamily="49" charset="-122"/>
            </a:endParaRPr>
          </a:p>
        </p:txBody>
      </p:sp>
      <p:graphicFrame>
        <p:nvGraphicFramePr>
          <p:cNvPr id="76835" name="Object 35"/>
          <p:cNvGraphicFramePr>
            <a:graphicFrameLocks noChangeAspect="1"/>
          </p:cNvGraphicFramePr>
          <p:nvPr/>
        </p:nvGraphicFramePr>
        <p:xfrm>
          <a:off x="1247775" y="3857625"/>
          <a:ext cx="11652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公式" r:id="rId12" imgW="520700" imgH="457200" progId="Equation.3">
                  <p:embed/>
                </p:oleObj>
              </mc:Choice>
              <mc:Fallback>
                <p:oleObj name="公式" r:id="rId12" imgW="52070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3857625"/>
                        <a:ext cx="11652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6" name="Object 36"/>
          <p:cNvGraphicFramePr>
            <a:graphicFrameLocks noChangeAspect="1"/>
          </p:cNvGraphicFramePr>
          <p:nvPr/>
        </p:nvGraphicFramePr>
        <p:xfrm>
          <a:off x="2498725" y="3914775"/>
          <a:ext cx="13477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公式" r:id="rId14" imgW="634725" imgH="431613" progId="Equation.3">
                  <p:embed/>
                </p:oleObj>
              </mc:Choice>
              <mc:Fallback>
                <p:oleObj name="公式" r:id="rId14" imgW="634725" imgH="43161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3914775"/>
                        <a:ext cx="1347788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7" name="Object 37"/>
          <p:cNvGraphicFramePr>
            <a:graphicFrameLocks noChangeAspect="1"/>
          </p:cNvGraphicFramePr>
          <p:nvPr/>
        </p:nvGraphicFramePr>
        <p:xfrm>
          <a:off x="2749550" y="4994275"/>
          <a:ext cx="11985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公式" r:id="rId16" imgW="545863" imgH="431613" progId="Equation.3">
                  <p:embed/>
                </p:oleObj>
              </mc:Choice>
              <mc:Fallback>
                <p:oleObj name="公式" r:id="rId16" imgW="545863" imgH="43161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994275"/>
                        <a:ext cx="11985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8" name="Object 38"/>
          <p:cNvGraphicFramePr>
            <a:graphicFrameLocks noChangeAspect="1"/>
          </p:cNvGraphicFramePr>
          <p:nvPr/>
        </p:nvGraphicFramePr>
        <p:xfrm>
          <a:off x="4038600" y="5048250"/>
          <a:ext cx="7239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公式" r:id="rId18" imgW="342751" imgH="431613" progId="Equation.3">
                  <p:embed/>
                </p:oleObj>
              </mc:Choice>
              <mc:Fallback>
                <p:oleObj name="公式" r:id="rId18" imgW="342751" imgH="4316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48250"/>
                        <a:ext cx="7239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0" name="Object 40"/>
          <p:cNvGraphicFramePr>
            <a:graphicFrameLocks noChangeAspect="1"/>
          </p:cNvGraphicFramePr>
          <p:nvPr/>
        </p:nvGraphicFramePr>
        <p:xfrm>
          <a:off x="4740275" y="5092700"/>
          <a:ext cx="30162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6" name="公式" r:id="rId20" imgW="1422400" imgH="406400" progId="Equation.3">
                  <p:embed/>
                </p:oleObj>
              </mc:Choice>
              <mc:Fallback>
                <p:oleObj name="公式" r:id="rId20" imgW="1422400" imgH="4064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5092700"/>
                        <a:ext cx="30162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0" name="Picture 4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61113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4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6380163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45" name="Text Box 45"/>
          <p:cNvSpPr txBox="1">
            <a:spLocks noChangeArrowheads="1"/>
          </p:cNvSpPr>
          <p:nvPr/>
        </p:nvSpPr>
        <p:spPr bwMode="auto">
          <a:xfrm>
            <a:off x="6816725" y="6303963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60033"/>
                </a:solidFill>
                <a:cs typeface="Times New Roman" pitchFamily="18" charset="0"/>
              </a:rPr>
              <a:t>*</a:t>
            </a:r>
          </a:p>
        </p:txBody>
      </p:sp>
      <p:graphicFrame>
        <p:nvGraphicFramePr>
          <p:cNvPr id="76846" name="Object 46"/>
          <p:cNvGraphicFramePr>
            <a:graphicFrameLocks noChangeAspect="1"/>
          </p:cNvGraphicFramePr>
          <p:nvPr/>
        </p:nvGraphicFramePr>
        <p:xfrm>
          <a:off x="5141913" y="3903663"/>
          <a:ext cx="12128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7" name="公式" r:id="rId24" imgW="571252" imgH="431613" progId="Equation.3">
                  <p:embed/>
                </p:oleObj>
              </mc:Choice>
              <mc:Fallback>
                <p:oleObj name="公式" r:id="rId24" imgW="571252" imgH="43161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3903663"/>
                        <a:ext cx="12128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7" name="Object 47"/>
          <p:cNvGraphicFramePr>
            <a:graphicFrameLocks noChangeAspect="1"/>
          </p:cNvGraphicFramePr>
          <p:nvPr/>
        </p:nvGraphicFramePr>
        <p:xfrm>
          <a:off x="3824288" y="3906838"/>
          <a:ext cx="12128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8" name="公式" r:id="rId26" imgW="571252" imgH="431613" progId="Equation.3">
                  <p:embed/>
                </p:oleObj>
              </mc:Choice>
              <mc:Fallback>
                <p:oleObj name="公式" r:id="rId26" imgW="571252" imgH="431613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3906838"/>
                        <a:ext cx="121285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9" grpId="0" autoUpdateAnimBg="0"/>
      <p:bldP spid="76834" grpId="0" animBg="1"/>
      <p:bldP spid="768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8"/>
          <p:cNvSpPr txBox="1">
            <a:spLocks noChangeArrowheads="1"/>
          </p:cNvSpPr>
          <p:nvPr/>
        </p:nvSpPr>
        <p:spPr bwMode="auto">
          <a:xfrm>
            <a:off x="77788" y="328613"/>
            <a:ext cx="90662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ea typeface="楷体_GB2312" pitchFamily="49" charset="-122"/>
              </a:rPr>
              <a:t>练习</a:t>
            </a:r>
            <a:r>
              <a:rPr lang="en-US" altLang="zh-CN" sz="2400">
                <a:solidFill>
                  <a:srgbClr val="C00000"/>
                </a:solidFill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rgbClr val="C00000"/>
                </a:solidFill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下图在深度负反馈条件下，求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闭环增益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及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闭环电压增益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。</a:t>
            </a:r>
          </a:p>
        </p:txBody>
      </p:sp>
      <p:grpSp>
        <p:nvGrpSpPr>
          <p:cNvPr id="20483" name="Group 12"/>
          <p:cNvGrpSpPr>
            <a:grpSpLocks/>
          </p:cNvGrpSpPr>
          <p:nvPr/>
        </p:nvGrpSpPr>
        <p:grpSpPr bwMode="auto">
          <a:xfrm>
            <a:off x="958850" y="898525"/>
            <a:ext cx="7362825" cy="4562475"/>
            <a:chOff x="567" y="651"/>
            <a:chExt cx="4638" cy="2874"/>
          </a:xfrm>
        </p:grpSpPr>
        <p:pic>
          <p:nvPicPr>
            <p:cNvPr id="2048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651"/>
              <a:ext cx="4638" cy="2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5" name="Text Box 4"/>
            <p:cNvSpPr txBox="1">
              <a:spLocks noChangeArrowheads="1"/>
            </p:cNvSpPr>
            <p:nvPr/>
          </p:nvSpPr>
          <p:spPr bwMode="auto">
            <a:xfrm>
              <a:off x="877" y="1903"/>
              <a:ext cx="2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4005" y="2340"/>
              <a:ext cx="2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3949" y="1576"/>
              <a:ext cx="2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  <p:sp>
          <p:nvSpPr>
            <p:cNvPr id="20488" name="Line 9"/>
            <p:cNvSpPr>
              <a:spLocks noChangeShapeType="1"/>
            </p:cNvSpPr>
            <p:nvPr/>
          </p:nvSpPr>
          <p:spPr bwMode="auto">
            <a:xfrm>
              <a:off x="3975" y="1930"/>
              <a:ext cx="0" cy="4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4050" y="1924"/>
              <a:ext cx="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800" i="1" baseline="-25000">
                  <a:solidFill>
                    <a:srgbClr val="FF0000"/>
                  </a:solidFill>
                  <a:ea typeface="楷体_GB2312" pitchFamily="49" charset="-122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430213" y="3940175"/>
          <a:ext cx="15128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公式" r:id="rId3" imgW="748975" imgH="431613" progId="Equation.3">
                  <p:embed/>
                </p:oleObj>
              </mc:Choice>
              <mc:Fallback>
                <p:oleObj name="公式" r:id="rId3" imgW="748975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3940175"/>
                        <a:ext cx="151288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2649538" y="3324225"/>
            <a:ext cx="1030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虚短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1951038" y="4102100"/>
            <a:ext cx="1030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虚断</a:t>
            </a:r>
          </a:p>
        </p:txBody>
      </p:sp>
      <p:grpSp>
        <p:nvGrpSpPr>
          <p:cNvPr id="115724" name="Group 12"/>
          <p:cNvGrpSpPr>
            <a:grpSpLocks/>
          </p:cNvGrpSpPr>
          <p:nvPr/>
        </p:nvGrpSpPr>
        <p:grpSpPr bwMode="auto">
          <a:xfrm>
            <a:off x="144463" y="3324225"/>
            <a:ext cx="2686050" cy="1069975"/>
            <a:chOff x="372" y="1566"/>
            <a:chExt cx="1692" cy="674"/>
          </a:xfrm>
        </p:grpSpPr>
        <p:sp>
          <p:nvSpPr>
            <p:cNvPr id="3090" name="AutoShape 13"/>
            <p:cNvSpPr>
              <a:spLocks/>
            </p:cNvSpPr>
            <p:nvPr/>
          </p:nvSpPr>
          <p:spPr bwMode="auto">
            <a:xfrm>
              <a:off x="372" y="1662"/>
              <a:ext cx="67" cy="578"/>
            </a:xfrm>
            <a:prstGeom prst="leftBrace">
              <a:avLst>
                <a:gd name="adj1" fmla="val 718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3091" name="Rectangle 14"/>
            <p:cNvSpPr>
              <a:spLocks noChangeArrowheads="1"/>
            </p:cNvSpPr>
            <p:nvPr/>
          </p:nvSpPr>
          <p:spPr bwMode="auto">
            <a:xfrm>
              <a:off x="480" y="1566"/>
              <a:ext cx="15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latin typeface="Book Antiqua" pitchFamily="18" charset="0"/>
                  <a:ea typeface="华康简宋" charset="-122"/>
                </a:rPr>
                <a:t>v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id</a:t>
              </a:r>
              <a:r>
                <a:rPr lang="en-US" altLang="zh-CN" sz="2400">
                  <a:latin typeface="楷体_GB2312" pitchFamily="49" charset="-122"/>
                  <a:ea typeface="华康简宋" charset="-122"/>
                  <a:sym typeface="Symbol" pitchFamily="18" charset="2"/>
                </a:rPr>
                <a:t>=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 i="1">
                  <a:latin typeface="Book Antiqua" pitchFamily="18" charset="0"/>
                  <a:ea typeface="华康简宋" charset="-122"/>
                </a:rPr>
                <a:t>v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i </a:t>
              </a:r>
              <a:r>
                <a:rPr lang="en-US" altLang="zh-CN" sz="2400">
                  <a:latin typeface="楷体_GB2312" pitchFamily="49" charset="-122"/>
                  <a:ea typeface="华康简宋" charset="-122"/>
                  <a:sym typeface="Symbol" pitchFamily="18" charset="2"/>
                </a:rPr>
                <a:t>-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 i="1">
                  <a:latin typeface="Book Antiqua" pitchFamily="18" charset="0"/>
                  <a:ea typeface="华康简宋" charset="-122"/>
                </a:rPr>
                <a:t>v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f </a:t>
              </a:r>
              <a:r>
                <a:rPr lang="en-US" altLang="zh-CN" sz="2400">
                  <a:latin typeface="楷体_GB2312" pitchFamily="49" charset="-122"/>
                  <a:ea typeface="华康简宋" charset="-122"/>
                  <a:sym typeface="Symbol" pitchFamily="18" charset="2"/>
                </a:rPr>
                <a:t>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>
                  <a:latin typeface="Book Antiqua" pitchFamily="18" charset="0"/>
                  <a:ea typeface="华康简宋" charset="-122"/>
                </a:rPr>
                <a:t>0</a:t>
              </a:r>
              <a:endParaRPr lang="en-US" altLang="zh-CN" sz="2400">
                <a:ea typeface="楷体_GB2312" pitchFamily="49" charset="-122"/>
              </a:endParaRPr>
            </a:p>
          </p:txBody>
        </p:sp>
      </p:grp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125413" y="249238"/>
            <a:ext cx="6253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关于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深度负反馈条件下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虚短、虚断的概念</a:t>
            </a:r>
          </a:p>
        </p:txBody>
      </p:sp>
      <p:graphicFrame>
        <p:nvGraphicFramePr>
          <p:cNvPr id="115746" name="Object 34"/>
          <p:cNvGraphicFramePr>
            <a:graphicFrameLocks noChangeAspect="1"/>
          </p:cNvGraphicFramePr>
          <p:nvPr/>
        </p:nvGraphicFramePr>
        <p:xfrm>
          <a:off x="1949450" y="1092200"/>
          <a:ext cx="57943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公式" r:id="rId5" imgW="304536" imgH="393359" progId="Equation.3">
                  <p:embed/>
                </p:oleObj>
              </mc:Choice>
              <mc:Fallback>
                <p:oleObj name="公式" r:id="rId5" imgW="304536" imgH="39335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1092200"/>
                        <a:ext cx="57943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58" name="Rectangle 46"/>
          <p:cNvSpPr>
            <a:spLocks noChangeArrowheads="1"/>
          </p:cNvSpPr>
          <p:nvPr/>
        </p:nvSpPr>
        <p:spPr bwMode="auto">
          <a:xfrm>
            <a:off x="582613" y="2089150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可得</a:t>
            </a:r>
          </a:p>
        </p:txBody>
      </p:sp>
      <p:grpSp>
        <p:nvGrpSpPr>
          <p:cNvPr id="115772" name="Group 60"/>
          <p:cNvGrpSpPr>
            <a:grpSpLocks/>
          </p:cNvGrpSpPr>
          <p:nvPr/>
        </p:nvGrpSpPr>
        <p:grpSpPr bwMode="auto">
          <a:xfrm>
            <a:off x="4524375" y="3035300"/>
            <a:ext cx="4271963" cy="2925763"/>
            <a:chOff x="144" y="902"/>
            <a:chExt cx="2691" cy="1843"/>
          </a:xfrm>
        </p:grpSpPr>
        <p:pic>
          <p:nvPicPr>
            <p:cNvPr id="3088" name="Picture 61" descr="未标题-1 拷贝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" y="935"/>
              <a:ext cx="2689" cy="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9" name="Text Box 62"/>
            <p:cNvSpPr txBox="1">
              <a:spLocks noChangeArrowheads="1"/>
            </p:cNvSpPr>
            <p:nvPr/>
          </p:nvSpPr>
          <p:spPr bwMode="auto">
            <a:xfrm>
              <a:off x="144" y="90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串联</a:t>
              </a:r>
            </a:p>
          </p:txBody>
        </p:sp>
      </p:grpSp>
      <p:graphicFrame>
        <p:nvGraphicFramePr>
          <p:cNvPr id="115775" name="Object 63"/>
          <p:cNvGraphicFramePr>
            <a:graphicFrameLocks noChangeAspect="1"/>
          </p:cNvGraphicFramePr>
          <p:nvPr/>
        </p:nvGraphicFramePr>
        <p:xfrm>
          <a:off x="782638" y="1025525"/>
          <a:ext cx="11191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公式" r:id="rId8" imgW="533169" imgH="431613" progId="Equation.3">
                  <p:embed/>
                </p:oleObj>
              </mc:Choice>
              <mc:Fallback>
                <p:oleObj name="公式" r:id="rId8" imgW="533169" imgH="431613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025525"/>
                        <a:ext cx="111918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77" name="Object 65"/>
          <p:cNvGraphicFramePr>
            <a:graphicFrameLocks noChangeAspect="1"/>
          </p:cNvGraphicFramePr>
          <p:nvPr/>
        </p:nvGraphicFramePr>
        <p:xfrm>
          <a:off x="2560638" y="1033463"/>
          <a:ext cx="7191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公式" r:id="rId10" imgW="342751" imgH="444307" progId="Equation.3">
                  <p:embed/>
                </p:oleObj>
              </mc:Choice>
              <mc:Fallback>
                <p:oleObj name="公式" r:id="rId10" imgW="342751" imgH="444307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1033463"/>
                        <a:ext cx="71913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78" name="Object 66"/>
          <p:cNvGraphicFramePr>
            <a:graphicFrameLocks noChangeAspect="1"/>
          </p:cNvGraphicFramePr>
          <p:nvPr/>
        </p:nvGraphicFramePr>
        <p:xfrm>
          <a:off x="1509713" y="2122488"/>
          <a:ext cx="9588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公式" r:id="rId12" imgW="457200" imgH="241300" progId="Equation.3">
                  <p:embed/>
                </p:oleObj>
              </mc:Choice>
              <mc:Fallback>
                <p:oleObj name="公式" r:id="rId12" imgW="457200" imgH="2413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122488"/>
                        <a:ext cx="9588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79" name="Object 67"/>
          <p:cNvGraphicFramePr>
            <a:graphicFrameLocks noChangeAspect="1"/>
          </p:cNvGraphicFramePr>
          <p:nvPr/>
        </p:nvGraphicFramePr>
        <p:xfrm>
          <a:off x="3143250" y="2093913"/>
          <a:ext cx="4270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公式" r:id="rId14" imgW="203112" imgH="228501" progId="Equation.3">
                  <p:embed/>
                </p:oleObj>
              </mc:Choice>
              <mc:Fallback>
                <p:oleObj name="公式" r:id="rId14" imgW="203112" imgH="228501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093913"/>
                        <a:ext cx="4270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80" name="Object 68"/>
          <p:cNvGraphicFramePr>
            <a:graphicFrameLocks noChangeAspect="1"/>
          </p:cNvGraphicFramePr>
          <p:nvPr/>
        </p:nvGraphicFramePr>
        <p:xfrm>
          <a:off x="3594100" y="2128838"/>
          <a:ext cx="167798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公式" r:id="rId16" imgW="799753" imgH="241195" progId="Equation.3">
                  <p:embed/>
                </p:oleObj>
              </mc:Choice>
              <mc:Fallback>
                <p:oleObj name="公式" r:id="rId16" imgW="799753" imgH="241195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128838"/>
                        <a:ext cx="167798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AutoShape 69">
            <a:hlinkClick r:id="rId1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444750" y="5089525"/>
            <a:ext cx="865188" cy="555625"/>
          </a:xfrm>
          <a:prstGeom prst="actionButtonForwardNex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/>
      <p:bldP spid="115720" grpId="0"/>
      <p:bldP spid="1157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7"/>
          <p:cNvGrpSpPr>
            <a:grpSpLocks/>
          </p:cNvGrpSpPr>
          <p:nvPr/>
        </p:nvGrpSpPr>
        <p:grpSpPr bwMode="auto">
          <a:xfrm>
            <a:off x="715963" y="330200"/>
            <a:ext cx="6089650" cy="2443163"/>
            <a:chOff x="213" y="208"/>
            <a:chExt cx="3836" cy="1539"/>
          </a:xfrm>
        </p:grpSpPr>
        <p:pic>
          <p:nvPicPr>
            <p:cNvPr id="2151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" y="208"/>
              <a:ext cx="3623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7" name="Text Box 5"/>
            <p:cNvSpPr txBox="1">
              <a:spLocks noChangeArrowheads="1"/>
            </p:cNvSpPr>
            <p:nvPr/>
          </p:nvSpPr>
          <p:spPr bwMode="auto">
            <a:xfrm>
              <a:off x="213" y="726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i</a:t>
              </a:r>
            </a:p>
          </p:txBody>
        </p:sp>
        <p:sp>
          <p:nvSpPr>
            <p:cNvPr id="21518" name="Text Box 6"/>
            <p:cNvSpPr txBox="1">
              <a:spLocks noChangeArrowheads="1"/>
            </p:cNvSpPr>
            <p:nvPr/>
          </p:nvSpPr>
          <p:spPr bwMode="auto">
            <a:xfrm>
              <a:off x="3717" y="680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o</a:t>
              </a:r>
            </a:p>
          </p:txBody>
        </p:sp>
      </p:grpSp>
      <p:pic>
        <p:nvPicPr>
          <p:cNvPr id="2150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998788"/>
            <a:ext cx="5757863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7254875" y="706438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反馈组态</a:t>
            </a:r>
          </a:p>
        </p:txBody>
      </p:sp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7256463" y="1331913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闭环增益</a:t>
            </a:r>
          </a:p>
        </p:txBody>
      </p:sp>
      <p:sp>
        <p:nvSpPr>
          <p:cNvPr id="21510" name="Text Box 11"/>
          <p:cNvSpPr txBox="1">
            <a:spLocks noChangeArrowheads="1"/>
          </p:cNvSpPr>
          <p:nvPr/>
        </p:nvSpPr>
        <p:spPr bwMode="auto">
          <a:xfrm>
            <a:off x="7226300" y="2003425"/>
            <a:ext cx="191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闭环电压增益</a:t>
            </a:r>
          </a:p>
        </p:txBody>
      </p:sp>
      <p:grpSp>
        <p:nvGrpSpPr>
          <p:cNvPr id="166928" name="Group 16"/>
          <p:cNvGrpSpPr>
            <a:grpSpLocks/>
          </p:cNvGrpSpPr>
          <p:nvPr/>
        </p:nvGrpSpPr>
        <p:grpSpPr bwMode="auto">
          <a:xfrm>
            <a:off x="1146175" y="598488"/>
            <a:ext cx="2079625" cy="1622425"/>
            <a:chOff x="722" y="377"/>
            <a:chExt cx="1310" cy="1022"/>
          </a:xfrm>
        </p:grpSpPr>
        <p:sp>
          <p:nvSpPr>
            <p:cNvPr id="21512" name="Line 12"/>
            <p:cNvSpPr>
              <a:spLocks noChangeShapeType="1"/>
            </p:cNvSpPr>
            <p:nvPr/>
          </p:nvSpPr>
          <p:spPr bwMode="auto">
            <a:xfrm>
              <a:off x="722" y="1108"/>
              <a:ext cx="56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3" name="Line 13"/>
            <p:cNvSpPr>
              <a:spLocks noChangeShapeType="1"/>
            </p:cNvSpPr>
            <p:nvPr/>
          </p:nvSpPr>
          <p:spPr bwMode="auto">
            <a:xfrm>
              <a:off x="1463" y="449"/>
              <a:ext cx="56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4" name="Text Box 14"/>
            <p:cNvSpPr txBox="1">
              <a:spLocks noChangeArrowheads="1"/>
            </p:cNvSpPr>
            <p:nvPr/>
          </p:nvSpPr>
          <p:spPr bwMode="auto">
            <a:xfrm>
              <a:off x="890" y="1072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800" i="1" baseline="-25000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21515" name="Text Box 15"/>
            <p:cNvSpPr txBox="1">
              <a:spLocks noChangeArrowheads="1"/>
            </p:cNvSpPr>
            <p:nvPr/>
          </p:nvSpPr>
          <p:spPr bwMode="auto">
            <a:xfrm>
              <a:off x="1580" y="377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800" i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690938"/>
            <a:ext cx="549910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79" name="组合 59"/>
          <p:cNvGrpSpPr>
            <a:grpSpLocks/>
          </p:cNvGrpSpPr>
          <p:nvPr/>
        </p:nvGrpSpPr>
        <p:grpSpPr bwMode="auto">
          <a:xfrm>
            <a:off x="1139825" y="128588"/>
            <a:ext cx="4978400" cy="3460750"/>
            <a:chOff x="1139705" y="127964"/>
            <a:chExt cx="4978993" cy="3461542"/>
          </a:xfrm>
        </p:grpSpPr>
        <p:grpSp>
          <p:nvGrpSpPr>
            <p:cNvPr id="24583" name="组合 2"/>
            <p:cNvGrpSpPr>
              <a:grpSpLocks/>
            </p:cNvGrpSpPr>
            <p:nvPr/>
          </p:nvGrpSpPr>
          <p:grpSpPr bwMode="auto">
            <a:xfrm>
              <a:off x="1139705" y="127964"/>
              <a:ext cx="4978993" cy="3461542"/>
              <a:chOff x="1428750" y="125413"/>
              <a:chExt cx="5170488" cy="4303712"/>
            </a:xfrm>
          </p:grpSpPr>
          <p:grpSp>
            <p:nvGrpSpPr>
              <p:cNvPr id="24585" name="Group 94"/>
              <p:cNvGrpSpPr>
                <a:grpSpLocks/>
              </p:cNvGrpSpPr>
              <p:nvPr/>
            </p:nvGrpSpPr>
            <p:grpSpPr bwMode="auto">
              <a:xfrm>
                <a:off x="2884525" y="1626610"/>
                <a:ext cx="757155" cy="693697"/>
                <a:chOff x="1230" y="794"/>
                <a:chExt cx="477" cy="437"/>
              </a:xfrm>
            </p:grpSpPr>
            <p:sp>
              <p:nvSpPr>
                <p:cNvPr id="24637" name="Line 95"/>
                <p:cNvSpPr>
                  <a:spLocks noChangeShapeType="1"/>
                </p:cNvSpPr>
                <p:nvPr/>
              </p:nvSpPr>
              <p:spPr bwMode="auto">
                <a:xfrm>
                  <a:off x="1230" y="794"/>
                  <a:ext cx="0" cy="4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38" name="Line 96"/>
                <p:cNvSpPr>
                  <a:spLocks noChangeShapeType="1"/>
                </p:cNvSpPr>
                <p:nvPr/>
              </p:nvSpPr>
              <p:spPr bwMode="auto">
                <a:xfrm>
                  <a:off x="1230" y="794"/>
                  <a:ext cx="477" cy="24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39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1230" y="1043"/>
                  <a:ext cx="457" cy="1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586" name="Rectangle 123"/>
              <p:cNvSpPr>
                <a:spLocks noChangeArrowheads="1"/>
              </p:cNvSpPr>
              <p:nvPr/>
            </p:nvSpPr>
            <p:spPr bwMode="auto">
              <a:xfrm>
                <a:off x="5325039" y="3092577"/>
                <a:ext cx="88890" cy="331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4587" name="Rectangle 124"/>
              <p:cNvSpPr>
                <a:spLocks noChangeArrowheads="1"/>
              </p:cNvSpPr>
              <p:nvPr/>
            </p:nvSpPr>
            <p:spPr bwMode="auto">
              <a:xfrm rot="5400000">
                <a:off x="2267848" y="1639314"/>
                <a:ext cx="88895" cy="3317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4588" name="Rectangle 125"/>
              <p:cNvSpPr>
                <a:spLocks noChangeArrowheads="1"/>
              </p:cNvSpPr>
              <p:nvPr/>
            </p:nvSpPr>
            <p:spPr bwMode="auto">
              <a:xfrm rot="5400000">
                <a:off x="2293245" y="1996481"/>
                <a:ext cx="88895" cy="3317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4589" name="Text Box 148"/>
              <p:cNvSpPr txBox="1">
                <a:spLocks noChangeArrowheads="1"/>
              </p:cNvSpPr>
              <p:nvPr/>
            </p:nvSpPr>
            <p:spPr bwMode="auto">
              <a:xfrm>
                <a:off x="5432554" y="3666425"/>
                <a:ext cx="1166684" cy="369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-V</a:t>
                </a:r>
                <a:r>
                  <a:rPr lang="en-US" altLang="zh-CN" sz="1800" baseline="-25000">
                    <a:ea typeface="楷体_GB2312" pitchFamily="49" charset="-122"/>
                  </a:rPr>
                  <a:t>EE</a:t>
                </a:r>
              </a:p>
            </p:txBody>
          </p:sp>
          <p:sp>
            <p:nvSpPr>
              <p:cNvPr id="24590" name="Text Box 157"/>
              <p:cNvSpPr txBox="1">
                <a:spLocks noChangeArrowheads="1"/>
              </p:cNvSpPr>
              <p:nvPr/>
            </p:nvSpPr>
            <p:spPr bwMode="auto">
              <a:xfrm>
                <a:off x="5983927" y="2500477"/>
                <a:ext cx="534928" cy="461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24591" name="Rectangle 159"/>
              <p:cNvSpPr>
                <a:spLocks noChangeArrowheads="1"/>
              </p:cNvSpPr>
              <p:nvPr/>
            </p:nvSpPr>
            <p:spPr bwMode="auto">
              <a:xfrm rot="5400000">
                <a:off x="4454387" y="4218802"/>
                <a:ext cx="88895" cy="3317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4592" name="Oval 162"/>
              <p:cNvSpPr>
                <a:spLocks noChangeArrowheads="1"/>
              </p:cNvSpPr>
              <p:nvPr/>
            </p:nvSpPr>
            <p:spPr bwMode="auto">
              <a:xfrm>
                <a:off x="1775778" y="1748044"/>
                <a:ext cx="88890" cy="888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sp>
            <p:nvSpPr>
              <p:cNvPr id="24593" name="Oval 163"/>
              <p:cNvSpPr>
                <a:spLocks noChangeArrowheads="1"/>
              </p:cNvSpPr>
              <p:nvPr/>
            </p:nvSpPr>
            <p:spPr bwMode="auto">
              <a:xfrm>
                <a:off x="5310753" y="273588"/>
                <a:ext cx="88890" cy="888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grpSp>
            <p:nvGrpSpPr>
              <p:cNvPr id="24594" name="组合 89"/>
              <p:cNvGrpSpPr>
                <a:grpSpLocks/>
              </p:cNvGrpSpPr>
              <p:nvPr/>
            </p:nvGrpSpPr>
            <p:grpSpPr bwMode="auto">
              <a:xfrm>
                <a:off x="4469470" y="1836144"/>
                <a:ext cx="900014" cy="680206"/>
                <a:chOff x="2785269" y="4748214"/>
                <a:chExt cx="900113" cy="680246"/>
              </a:xfrm>
            </p:grpSpPr>
            <p:grpSp>
              <p:nvGrpSpPr>
                <p:cNvPr id="24626" name="组合 78"/>
                <p:cNvGrpSpPr>
                  <a:grpSpLocks/>
                </p:cNvGrpSpPr>
                <p:nvPr/>
              </p:nvGrpSpPr>
              <p:grpSpPr bwMode="auto">
                <a:xfrm>
                  <a:off x="2785269" y="4748214"/>
                  <a:ext cx="451644" cy="361950"/>
                  <a:chOff x="2785269" y="4748214"/>
                  <a:chExt cx="451644" cy="361950"/>
                </a:xfrm>
              </p:grpSpPr>
              <p:sp>
                <p:nvSpPr>
                  <p:cNvPr id="24633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984500" y="4748214"/>
                    <a:ext cx="0" cy="36195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4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86087" y="4764089"/>
                    <a:ext cx="236538" cy="141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5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000375" y="4953002"/>
                    <a:ext cx="236538" cy="141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24636" name="直接连接符 7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785269" y="4929189"/>
                    <a:ext cx="202556" cy="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24627" name="组合 79"/>
                <p:cNvGrpSpPr>
                  <a:grpSpLocks/>
                </p:cNvGrpSpPr>
                <p:nvPr/>
              </p:nvGrpSpPr>
              <p:grpSpPr bwMode="auto">
                <a:xfrm>
                  <a:off x="3233738" y="5066510"/>
                  <a:ext cx="451644" cy="361950"/>
                  <a:chOff x="2785269" y="4748214"/>
                  <a:chExt cx="451644" cy="361950"/>
                </a:xfrm>
              </p:grpSpPr>
              <p:sp>
                <p:nvSpPr>
                  <p:cNvPr id="24629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984500" y="4748214"/>
                    <a:ext cx="0" cy="36195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0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86087" y="4764089"/>
                    <a:ext cx="236538" cy="141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000375" y="4953002"/>
                    <a:ext cx="236538" cy="141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24632" name="直接连接符 8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785269" y="4929189"/>
                    <a:ext cx="202556" cy="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24628" name="直接连接符 87"/>
                <p:cNvCxnSpPr>
                  <a:cxnSpLocks noChangeShapeType="1"/>
                  <a:stCxn id="24635" idx="1"/>
                </p:cNvCxnSpPr>
                <p:nvPr/>
              </p:nvCxnSpPr>
              <p:spPr bwMode="auto">
                <a:xfrm>
                  <a:off x="3236913" y="5094290"/>
                  <a:ext cx="0" cy="153195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24595" name="直接连接符 94"/>
              <p:cNvCxnSpPr>
                <a:cxnSpLocks noChangeShapeType="1"/>
                <a:stCxn id="24587" idx="0"/>
                <a:endCxn id="24587" idx="0"/>
              </p:cNvCxnSpPr>
              <p:nvPr/>
            </p:nvCxnSpPr>
            <p:spPr bwMode="auto">
              <a:xfrm>
                <a:off x="2478171" y="1805190"/>
                <a:ext cx="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96" name="直接连接符 96"/>
              <p:cNvCxnSpPr>
                <a:cxnSpLocks noChangeShapeType="1"/>
                <a:stCxn id="24587" idx="0"/>
              </p:cNvCxnSpPr>
              <p:nvPr/>
            </p:nvCxnSpPr>
            <p:spPr bwMode="auto">
              <a:xfrm>
                <a:off x="2478171" y="1805190"/>
                <a:ext cx="400179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97" name="直接连接符 98"/>
              <p:cNvCxnSpPr>
                <a:cxnSpLocks noChangeShapeType="1"/>
                <a:stCxn id="24588" idx="0"/>
              </p:cNvCxnSpPr>
              <p:nvPr/>
            </p:nvCxnSpPr>
            <p:spPr bwMode="auto">
              <a:xfrm flipV="1">
                <a:off x="2503568" y="2162356"/>
                <a:ext cx="374782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98" name="直接连接符 102"/>
              <p:cNvCxnSpPr>
                <a:cxnSpLocks noChangeShapeType="1"/>
                <a:stCxn id="24588" idx="2"/>
              </p:cNvCxnSpPr>
              <p:nvPr/>
            </p:nvCxnSpPr>
            <p:spPr bwMode="auto">
              <a:xfrm flipH="1">
                <a:off x="1864669" y="2162357"/>
                <a:ext cx="307148" cy="159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99" name="直接连接符 104"/>
              <p:cNvCxnSpPr>
                <a:cxnSpLocks noChangeShapeType="1"/>
              </p:cNvCxnSpPr>
              <p:nvPr/>
            </p:nvCxnSpPr>
            <p:spPr bwMode="auto">
              <a:xfrm>
                <a:off x="1864669" y="2182200"/>
                <a:ext cx="0" cy="336529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0" name="直接连接符 113"/>
              <p:cNvCxnSpPr>
                <a:cxnSpLocks noChangeShapeType="1"/>
              </p:cNvCxnSpPr>
              <p:nvPr/>
            </p:nvCxnSpPr>
            <p:spPr bwMode="auto">
              <a:xfrm>
                <a:off x="1765659" y="2521114"/>
                <a:ext cx="198019" cy="2379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1" name="直接连接符 120"/>
              <p:cNvCxnSpPr>
                <a:cxnSpLocks noChangeShapeType="1"/>
                <a:stCxn id="24587" idx="2"/>
              </p:cNvCxnSpPr>
              <p:nvPr/>
            </p:nvCxnSpPr>
            <p:spPr bwMode="auto">
              <a:xfrm flipH="1">
                <a:off x="1864668" y="1805190"/>
                <a:ext cx="281752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602" name="Oval 162"/>
              <p:cNvSpPr>
                <a:spLocks noChangeArrowheads="1"/>
              </p:cNvSpPr>
              <p:nvPr/>
            </p:nvSpPr>
            <p:spPr bwMode="auto">
              <a:xfrm>
                <a:off x="5337614" y="3850565"/>
                <a:ext cx="88890" cy="888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cxnSp>
            <p:nvCxnSpPr>
              <p:cNvPr id="24603" name="直接连接符 123"/>
              <p:cNvCxnSpPr>
                <a:cxnSpLocks noChangeShapeType="1"/>
                <a:stCxn id="24638" idx="1"/>
              </p:cNvCxnSpPr>
              <p:nvPr/>
            </p:nvCxnSpPr>
            <p:spPr bwMode="auto">
              <a:xfrm>
                <a:off x="3641680" y="2021874"/>
                <a:ext cx="82779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4" name="直接连接符 127"/>
              <p:cNvCxnSpPr>
                <a:cxnSpLocks noChangeShapeType="1"/>
                <a:stCxn id="24634" idx="1"/>
              </p:cNvCxnSpPr>
              <p:nvPr/>
            </p:nvCxnSpPr>
            <p:spPr bwMode="auto">
              <a:xfrm flipV="1">
                <a:off x="4906778" y="1576528"/>
                <a:ext cx="0" cy="27549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5" name="直接连接符 129"/>
              <p:cNvCxnSpPr>
                <a:cxnSpLocks noChangeShapeType="1"/>
              </p:cNvCxnSpPr>
              <p:nvPr/>
            </p:nvCxnSpPr>
            <p:spPr bwMode="auto">
              <a:xfrm>
                <a:off x="4921064" y="1576528"/>
                <a:ext cx="434133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606" name="Rectangle 159"/>
              <p:cNvSpPr>
                <a:spLocks noChangeArrowheads="1"/>
              </p:cNvSpPr>
              <p:nvPr/>
            </p:nvSpPr>
            <p:spPr bwMode="auto">
              <a:xfrm rot="10800000">
                <a:off x="5316803" y="740734"/>
                <a:ext cx="88890" cy="331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cxnSp>
            <p:nvCxnSpPr>
              <p:cNvPr id="24607" name="直接连接符 147"/>
              <p:cNvCxnSpPr>
                <a:cxnSpLocks noChangeShapeType="1"/>
              </p:cNvCxnSpPr>
              <p:nvPr/>
            </p:nvCxnSpPr>
            <p:spPr bwMode="auto">
              <a:xfrm flipV="1">
                <a:off x="5361248" y="362483"/>
                <a:ext cx="0" cy="35052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8" name="直接连接符 149"/>
              <p:cNvCxnSpPr>
                <a:cxnSpLocks noChangeShapeType="1"/>
                <a:stCxn id="24631" idx="1"/>
              </p:cNvCxnSpPr>
              <p:nvPr/>
            </p:nvCxnSpPr>
            <p:spPr bwMode="auto">
              <a:xfrm>
                <a:off x="5369484" y="2500477"/>
                <a:ext cx="0" cy="57781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09" name="直接连接符 151"/>
              <p:cNvCxnSpPr>
                <a:cxnSpLocks noChangeShapeType="1"/>
                <a:stCxn id="24586" idx="2"/>
              </p:cNvCxnSpPr>
              <p:nvPr/>
            </p:nvCxnSpPr>
            <p:spPr bwMode="auto">
              <a:xfrm>
                <a:off x="5369484" y="3424345"/>
                <a:ext cx="0" cy="42622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0" name="直接连接符 153"/>
              <p:cNvCxnSpPr>
                <a:cxnSpLocks noChangeShapeType="1"/>
              </p:cNvCxnSpPr>
              <p:nvPr/>
            </p:nvCxnSpPr>
            <p:spPr bwMode="auto">
              <a:xfrm>
                <a:off x="5382059" y="2789385"/>
                <a:ext cx="520295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611" name="Oval 162"/>
              <p:cNvSpPr>
                <a:spLocks noChangeArrowheads="1"/>
              </p:cNvSpPr>
              <p:nvPr/>
            </p:nvSpPr>
            <p:spPr bwMode="auto">
              <a:xfrm>
                <a:off x="5909546" y="2744937"/>
                <a:ext cx="88890" cy="888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ea typeface="楷体_GB2312" pitchFamily="49" charset="-122"/>
                </a:endParaRPr>
              </a:p>
            </p:txBody>
          </p:sp>
          <p:cxnSp>
            <p:nvCxnSpPr>
              <p:cNvPr id="24612" name="直接连接符 161"/>
              <p:cNvCxnSpPr>
                <a:cxnSpLocks noChangeShapeType="1"/>
                <a:endCxn id="24630" idx="1"/>
              </p:cNvCxnSpPr>
              <p:nvPr/>
            </p:nvCxnSpPr>
            <p:spPr bwMode="auto">
              <a:xfrm>
                <a:off x="5355198" y="1576528"/>
                <a:ext cx="0" cy="593767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3" name="直接连接符 165"/>
              <p:cNvCxnSpPr>
                <a:cxnSpLocks noChangeShapeType="1"/>
              </p:cNvCxnSpPr>
              <p:nvPr/>
            </p:nvCxnSpPr>
            <p:spPr bwMode="auto">
              <a:xfrm flipV="1">
                <a:off x="5355198" y="1072502"/>
                <a:ext cx="0" cy="50402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4" name="直接连接符 167"/>
              <p:cNvCxnSpPr>
                <a:cxnSpLocks noChangeShapeType="1"/>
              </p:cNvCxnSpPr>
              <p:nvPr/>
            </p:nvCxnSpPr>
            <p:spPr bwMode="auto">
              <a:xfrm>
                <a:off x="5361248" y="1576528"/>
                <a:ext cx="121661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5" name="直接连接符 169"/>
              <p:cNvCxnSpPr>
                <a:cxnSpLocks noChangeShapeType="1"/>
              </p:cNvCxnSpPr>
              <p:nvPr/>
            </p:nvCxnSpPr>
            <p:spPr bwMode="auto">
              <a:xfrm>
                <a:off x="6577858" y="1576528"/>
                <a:ext cx="0" cy="280814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6" name="直接连接符 173"/>
              <p:cNvCxnSpPr>
                <a:cxnSpLocks noChangeShapeType="1"/>
                <a:stCxn id="24591" idx="2"/>
              </p:cNvCxnSpPr>
              <p:nvPr/>
            </p:nvCxnSpPr>
            <p:spPr bwMode="auto">
              <a:xfrm flipH="1" flipV="1">
                <a:off x="2690958" y="4384677"/>
                <a:ext cx="1642002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7" name="直接连接符 179"/>
              <p:cNvCxnSpPr>
                <a:cxnSpLocks noChangeShapeType="1"/>
              </p:cNvCxnSpPr>
              <p:nvPr/>
            </p:nvCxnSpPr>
            <p:spPr bwMode="auto">
              <a:xfrm flipV="1">
                <a:off x="2690958" y="2170296"/>
                <a:ext cx="0" cy="221438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18" name="直接连接符 184"/>
              <p:cNvCxnSpPr>
                <a:cxnSpLocks noChangeShapeType="1"/>
              </p:cNvCxnSpPr>
              <p:nvPr/>
            </p:nvCxnSpPr>
            <p:spPr bwMode="auto">
              <a:xfrm flipH="1">
                <a:off x="4668679" y="4384677"/>
                <a:ext cx="1909179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619" name="TextBox 189"/>
              <p:cNvSpPr txBox="1">
                <a:spLocks noChangeArrowheads="1"/>
              </p:cNvSpPr>
              <p:nvPr/>
            </p:nvSpPr>
            <p:spPr bwMode="auto">
              <a:xfrm>
                <a:off x="2084516" y="1378734"/>
                <a:ext cx="660016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R</a:t>
                </a:r>
                <a:r>
                  <a:rPr lang="en-US" altLang="zh-CN" sz="1400"/>
                  <a:t>1</a:t>
                </a:r>
                <a:endParaRPr lang="zh-CN" altLang="en-US" sz="1400"/>
              </a:p>
            </p:txBody>
          </p:sp>
          <p:sp>
            <p:nvSpPr>
              <p:cNvPr id="24620" name="TextBox 190"/>
              <p:cNvSpPr txBox="1">
                <a:spLocks noChangeArrowheads="1"/>
              </p:cNvSpPr>
              <p:nvPr/>
            </p:nvSpPr>
            <p:spPr bwMode="auto">
              <a:xfrm>
                <a:off x="2101182" y="2214187"/>
                <a:ext cx="660016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R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sp>
            <p:nvSpPr>
              <p:cNvPr id="24621" name="TextBox 191"/>
              <p:cNvSpPr txBox="1">
                <a:spLocks noChangeArrowheads="1"/>
              </p:cNvSpPr>
              <p:nvPr/>
            </p:nvSpPr>
            <p:spPr bwMode="auto">
              <a:xfrm>
                <a:off x="4240728" y="3895012"/>
                <a:ext cx="660016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R</a:t>
                </a:r>
                <a:r>
                  <a:rPr lang="en-US" altLang="zh-CN" sz="1400"/>
                  <a:t>f</a:t>
                </a:r>
                <a:endParaRPr lang="zh-CN" altLang="en-US" sz="1400"/>
              </a:p>
            </p:txBody>
          </p:sp>
          <p:sp>
            <p:nvSpPr>
              <p:cNvPr id="24622" name="TextBox 192"/>
              <p:cNvSpPr txBox="1">
                <a:spLocks noChangeArrowheads="1"/>
              </p:cNvSpPr>
              <p:nvPr/>
            </p:nvSpPr>
            <p:spPr bwMode="auto">
              <a:xfrm>
                <a:off x="5413929" y="3055034"/>
                <a:ext cx="660016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R</a:t>
                </a:r>
                <a:r>
                  <a:rPr lang="en-US" altLang="zh-CN" sz="1400"/>
                  <a:t>4</a:t>
                </a:r>
                <a:endParaRPr lang="zh-CN" altLang="en-US" sz="1400"/>
              </a:p>
            </p:txBody>
          </p:sp>
          <p:sp>
            <p:nvSpPr>
              <p:cNvPr id="24623" name="TextBox 193"/>
              <p:cNvSpPr txBox="1">
                <a:spLocks noChangeArrowheads="1"/>
              </p:cNvSpPr>
              <p:nvPr/>
            </p:nvSpPr>
            <p:spPr bwMode="auto">
              <a:xfrm>
                <a:off x="5435408" y="703191"/>
                <a:ext cx="660016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R</a:t>
                </a:r>
                <a:r>
                  <a:rPr lang="en-US" altLang="zh-CN" sz="1400"/>
                  <a:t>3</a:t>
                </a:r>
                <a:endParaRPr lang="zh-CN" altLang="en-US" sz="1400"/>
              </a:p>
            </p:txBody>
          </p:sp>
          <p:sp>
            <p:nvSpPr>
              <p:cNvPr id="24624" name="Text Box 157"/>
              <p:cNvSpPr txBox="1">
                <a:spLocks noChangeArrowheads="1"/>
              </p:cNvSpPr>
              <p:nvPr/>
            </p:nvSpPr>
            <p:spPr bwMode="auto">
              <a:xfrm>
                <a:off x="1428750" y="1511820"/>
                <a:ext cx="534928" cy="461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24625" name="Text Box 148"/>
              <p:cNvSpPr txBox="1">
                <a:spLocks noChangeArrowheads="1"/>
              </p:cNvSpPr>
              <p:nvPr/>
            </p:nvSpPr>
            <p:spPr bwMode="auto">
              <a:xfrm>
                <a:off x="5333047" y="125413"/>
                <a:ext cx="1166684" cy="369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+V</a:t>
                </a:r>
                <a:r>
                  <a:rPr lang="en-US" altLang="zh-CN" sz="1200">
                    <a:ea typeface="楷体_GB2312" pitchFamily="49" charset="-122"/>
                  </a:rPr>
                  <a:t>CC</a:t>
                </a:r>
                <a:endParaRPr lang="en-US" altLang="zh-CN" sz="12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24584" name="TextBox 58"/>
            <p:cNvSpPr txBox="1">
              <a:spLocks noChangeArrowheads="1"/>
            </p:cNvSpPr>
            <p:nvPr/>
          </p:nvSpPr>
          <p:spPr bwMode="auto">
            <a:xfrm>
              <a:off x="2526278" y="1425704"/>
              <a:ext cx="7291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ea typeface="楷体_GB2312" pitchFamily="49" charset="-122"/>
                </a:rPr>
                <a:t>A</a:t>
              </a:r>
              <a:r>
                <a:rPr lang="en-US" altLang="zh-CN" sz="1200">
                  <a:ea typeface="楷体_GB2312" pitchFamily="49" charset="-122"/>
                </a:rPr>
                <a:t>1</a:t>
              </a:r>
              <a:endParaRPr lang="zh-CN" altLang="en-US" sz="1200">
                <a:ea typeface="楷体_GB2312" pitchFamily="49" charset="-122"/>
              </a:endParaRPr>
            </a:p>
          </p:txBody>
        </p:sp>
      </p:grpSp>
      <p:sp>
        <p:nvSpPr>
          <p:cNvPr id="24580" name="TextBox 60"/>
          <p:cNvSpPr txBox="1">
            <a:spLocks noChangeArrowheads="1"/>
          </p:cNvSpPr>
          <p:nvPr/>
        </p:nvSpPr>
        <p:spPr bwMode="auto">
          <a:xfrm>
            <a:off x="6769100" y="1843088"/>
            <a:ext cx="1362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（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）</a:t>
            </a:r>
          </a:p>
        </p:txBody>
      </p:sp>
      <p:sp>
        <p:nvSpPr>
          <p:cNvPr id="24581" name="TextBox 61"/>
          <p:cNvSpPr txBox="1">
            <a:spLocks noChangeArrowheads="1"/>
          </p:cNvSpPr>
          <p:nvPr/>
        </p:nvSpPr>
        <p:spPr bwMode="auto">
          <a:xfrm>
            <a:off x="6769100" y="4610100"/>
            <a:ext cx="1362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b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</p:txBody>
      </p:sp>
      <p:sp>
        <p:nvSpPr>
          <p:cNvPr id="24582" name="TextBox 62"/>
          <p:cNvSpPr txBox="1">
            <a:spLocks noChangeArrowheads="1"/>
          </p:cNvSpPr>
          <p:nvPr/>
        </p:nvSpPr>
        <p:spPr bwMode="auto">
          <a:xfrm>
            <a:off x="747539" y="163012"/>
            <a:ext cx="2682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测验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：要求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769100" y="102553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反馈组态</a:t>
            </a:r>
          </a:p>
        </p:txBody>
      </p: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6770688" y="728028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闭环增益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6740525" y="1399540"/>
            <a:ext cx="191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ea typeface="楷体_GB2312" pitchFamily="49" charset="-122"/>
              </a:rPr>
              <a:t>闭环电压增益</a:t>
            </a:r>
          </a:p>
        </p:txBody>
      </p:sp>
    </p:spTree>
    <p:extLst>
      <p:ext uri="{BB962C8B-B14F-4D97-AF65-F5344CB8AC3E}">
        <p14:creationId xmlns:p14="http://schemas.microsoft.com/office/powerpoint/2010/main" val="17254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1" descr="未标题-2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1214438"/>
            <a:ext cx="52197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515938" y="204788"/>
            <a:ext cx="8423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测验</a:t>
            </a:r>
            <a:r>
              <a:rPr lang="en-US" altLang="zh-CN" sz="2400" dirty="0">
                <a:solidFill>
                  <a:srgbClr val="C00000"/>
                </a:solidFill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楷体_GB2312" pitchFamily="49" charset="-122"/>
              </a:rPr>
              <a:t>、</a:t>
            </a:r>
            <a:r>
              <a:rPr lang="zh-CN" altLang="en-US" sz="2400" dirty="0">
                <a:ea typeface="楷体_GB2312" pitchFamily="49" charset="-122"/>
              </a:rPr>
              <a:t>若 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en-US" altLang="zh-CN" sz="16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en-US" altLang="zh-CN" sz="16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T</a:t>
            </a:r>
            <a:r>
              <a:rPr lang="en-US" altLang="zh-CN" sz="1600" dirty="0">
                <a:ea typeface="楷体_GB2312" pitchFamily="49" charset="-122"/>
              </a:rPr>
              <a:t>3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管的 </a:t>
            </a:r>
            <a:r>
              <a:rPr lang="el-GR" altLang="zh-CN" sz="2400" dirty="0"/>
              <a:t>β</a:t>
            </a:r>
            <a:r>
              <a:rPr lang="en-US" altLang="zh-CN" sz="1600" dirty="0">
                <a:ea typeface="楷体_GB2312" pitchFamily="49" charset="-122"/>
              </a:rPr>
              <a:t>1</a:t>
            </a:r>
            <a:r>
              <a:rPr lang="zh-CN" altLang="en-US" sz="2400" dirty="0"/>
              <a:t>、</a:t>
            </a:r>
            <a:r>
              <a:rPr lang="el-GR" altLang="zh-CN" sz="2400" dirty="0"/>
              <a:t>β</a:t>
            </a:r>
            <a:r>
              <a:rPr lang="en-US" altLang="zh-CN" sz="1600" dirty="0">
                <a:ea typeface="楷体_GB2312" pitchFamily="49" charset="-122"/>
              </a:rPr>
              <a:t>2</a:t>
            </a:r>
            <a:r>
              <a:rPr lang="zh-CN" altLang="en-US" sz="2400" dirty="0"/>
              <a:t>、</a:t>
            </a:r>
            <a:r>
              <a:rPr lang="el-GR" altLang="zh-CN" sz="2400" dirty="0"/>
              <a:t>β</a:t>
            </a:r>
            <a:r>
              <a:rPr lang="en-US" altLang="zh-CN" sz="1600" dirty="0">
                <a:ea typeface="楷体_GB2312" pitchFamily="49" charset="-122"/>
              </a:rPr>
              <a:t>3</a:t>
            </a:r>
            <a:r>
              <a:rPr lang="en-US" altLang="zh-CN" sz="2400" dirty="0"/>
              <a:t> </a:t>
            </a:r>
            <a:r>
              <a:rPr lang="zh-CN" altLang="en-US" sz="2400" dirty="0"/>
              <a:t>及 </a:t>
            </a:r>
            <a:r>
              <a:rPr lang="en-US" altLang="zh-CN" sz="2400" dirty="0"/>
              <a:t>r</a:t>
            </a:r>
            <a:r>
              <a:rPr lang="en-US" altLang="zh-CN" sz="1600" dirty="0">
                <a:ea typeface="楷体_GB2312" pitchFamily="49" charset="-122"/>
              </a:rPr>
              <a:t>be1</a:t>
            </a:r>
            <a:r>
              <a:rPr lang="zh-CN" altLang="en-US" sz="2400" dirty="0"/>
              <a:t>、</a:t>
            </a:r>
            <a:r>
              <a:rPr lang="en-US" altLang="zh-CN" sz="2400" dirty="0"/>
              <a:t>r</a:t>
            </a:r>
            <a:r>
              <a:rPr lang="en-US" altLang="zh-CN" sz="1600" dirty="0">
                <a:ea typeface="楷体_GB2312" pitchFamily="49" charset="-122"/>
              </a:rPr>
              <a:t>be2</a:t>
            </a:r>
            <a:r>
              <a:rPr lang="zh-CN" altLang="en-US" sz="2400" dirty="0"/>
              <a:t>、</a:t>
            </a:r>
            <a:r>
              <a:rPr lang="en-US" altLang="zh-CN" sz="2400" dirty="0"/>
              <a:t>r</a:t>
            </a:r>
            <a:r>
              <a:rPr lang="en-US" altLang="zh-CN" sz="1600" dirty="0">
                <a:ea typeface="楷体_GB2312" pitchFamily="49" charset="-122"/>
              </a:rPr>
              <a:t>be3</a:t>
            </a:r>
            <a:r>
              <a:rPr lang="en-US" altLang="zh-CN" sz="2400" dirty="0"/>
              <a:t> </a:t>
            </a:r>
            <a:r>
              <a:rPr lang="zh-CN" altLang="en-US" sz="2400" dirty="0"/>
              <a:t>为已知，求电路的电压放大倍数  </a:t>
            </a:r>
            <a:r>
              <a:rPr lang="en-US" altLang="zh-CN" i="1" dirty="0" err="1"/>
              <a:t>v</a:t>
            </a:r>
            <a:r>
              <a:rPr lang="en-US" altLang="zh-CN" sz="2000" dirty="0" err="1"/>
              <a:t>o</a:t>
            </a:r>
            <a:r>
              <a:rPr lang="en-US" altLang="zh-CN" sz="2000" dirty="0"/>
              <a:t> </a:t>
            </a:r>
            <a:r>
              <a:rPr lang="en-US" altLang="zh-CN" sz="2400" dirty="0"/>
              <a:t>/ </a:t>
            </a:r>
            <a:r>
              <a:rPr lang="en-US" altLang="zh-CN" i="1" dirty="0"/>
              <a:t>v</a:t>
            </a:r>
            <a:r>
              <a:rPr lang="en-US" altLang="zh-CN" sz="1800" dirty="0"/>
              <a:t>i</a:t>
            </a:r>
            <a:r>
              <a:rPr lang="zh-CN" altLang="en-US" sz="2400" dirty="0"/>
              <a:t>（只写表达式）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1784350" y="371475"/>
            <a:ext cx="694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考虑反馈网络对基本放大电路的负载效应</a:t>
            </a: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361950" y="4691063"/>
            <a:ext cx="855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考虑反馈网络对输入端的负载影响时，要去掉输出端的影响。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338138" y="5360988"/>
            <a:ext cx="855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考虑反馈网络对输出端的负载影响时，要去掉输入端的影响。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73038" y="396875"/>
            <a:ext cx="161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实验相关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390650"/>
            <a:ext cx="38004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13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1417638"/>
            <a:ext cx="3608388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  <p:bldP spid="176133" grpId="0"/>
      <p:bldP spid="1761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142875" y="279400"/>
            <a:ext cx="9001125" cy="5581650"/>
            <a:chOff x="50" y="527"/>
            <a:chExt cx="5670" cy="3516"/>
          </a:xfrm>
        </p:grpSpPr>
        <p:sp>
          <p:nvSpPr>
            <p:cNvPr id="23556" name="Text Box 3"/>
            <p:cNvSpPr txBox="1">
              <a:spLocks noChangeArrowheads="1"/>
            </p:cNvSpPr>
            <p:nvPr/>
          </p:nvSpPr>
          <p:spPr bwMode="auto">
            <a:xfrm>
              <a:off x="758" y="260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S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57" name="Text Box 4"/>
            <p:cNvSpPr txBox="1">
              <a:spLocks noChangeArrowheads="1"/>
            </p:cNvSpPr>
            <p:nvPr/>
          </p:nvSpPr>
          <p:spPr bwMode="auto">
            <a:xfrm>
              <a:off x="698" y="2786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5.1K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869" y="1942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1 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33</a:t>
              </a:r>
              <a:r>
                <a:rPr lang="el-GR" altLang="zh-CN" sz="2000">
                  <a:solidFill>
                    <a:srgbClr val="006600"/>
                  </a:solidFill>
                  <a:ea typeface="楷体_GB2312" pitchFamily="49" charset="-122"/>
                </a:rPr>
                <a:t>μ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2789" y="3793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rgbClr val="0000FF"/>
                  </a:solidFill>
                  <a:ea typeface="楷体_GB2312" pitchFamily="49" charset="-122"/>
                </a:rPr>
                <a:t>β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≈130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2477" y="1624"/>
              <a:ext cx="9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2 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0.47</a:t>
              </a:r>
              <a:r>
                <a:rPr lang="el-GR" altLang="zh-CN" sz="2000">
                  <a:solidFill>
                    <a:srgbClr val="006600"/>
                  </a:solidFill>
                  <a:ea typeface="楷体_GB2312" pitchFamily="49" charset="-122"/>
                </a:rPr>
                <a:t>μ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3964" y="158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3 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33</a:t>
              </a:r>
              <a:r>
                <a:rPr lang="el-GR" altLang="zh-CN" sz="2000">
                  <a:solidFill>
                    <a:srgbClr val="006600"/>
                  </a:solidFill>
                  <a:ea typeface="楷体_GB2312" pitchFamily="49" charset="-122"/>
                </a:rPr>
                <a:t>μ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2" name="Text Box 9"/>
            <p:cNvSpPr txBox="1">
              <a:spLocks noChangeArrowheads="1"/>
            </p:cNvSpPr>
            <p:nvPr/>
          </p:nvSpPr>
          <p:spPr bwMode="auto">
            <a:xfrm>
              <a:off x="4178" y="3067"/>
              <a:ext cx="5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E2 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47</a:t>
              </a:r>
              <a:r>
                <a:rPr lang="el-GR" altLang="zh-CN" sz="2000">
                  <a:solidFill>
                    <a:srgbClr val="006600"/>
                  </a:solidFill>
                  <a:ea typeface="楷体_GB2312" pitchFamily="49" charset="-122"/>
                </a:rPr>
                <a:t>μ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2744" y="3147"/>
              <a:ext cx="5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E1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47</a:t>
              </a:r>
              <a:r>
                <a:rPr lang="el-GR" altLang="zh-CN" sz="2000">
                  <a:solidFill>
                    <a:srgbClr val="006600"/>
                  </a:solidFill>
                  <a:ea typeface="楷体_GB2312" pitchFamily="49" charset="-122"/>
                </a:rPr>
                <a:t>μ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4" name="Text Box 11"/>
            <p:cNvSpPr txBox="1">
              <a:spLocks noChangeArrowheads="1"/>
            </p:cNvSpPr>
            <p:nvPr/>
          </p:nvSpPr>
          <p:spPr bwMode="auto">
            <a:xfrm>
              <a:off x="752" y="1084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00FF"/>
                  </a:solidFill>
                  <a:ea typeface="楷体_GB2312" pitchFamily="49" charset="-122"/>
                </a:rPr>
                <a:t>P3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4.7K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5" name="Text Box 12"/>
            <p:cNvSpPr txBox="1">
              <a:spLocks noChangeArrowheads="1"/>
            </p:cNvSpPr>
            <p:nvPr/>
          </p:nvSpPr>
          <p:spPr bwMode="auto">
            <a:xfrm>
              <a:off x="2888" y="1189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P2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33K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4490" y="2727"/>
              <a:ext cx="6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6600"/>
                  </a:solidFill>
                  <a:ea typeface="楷体_GB2312" pitchFamily="49" charset="-122"/>
                </a:rPr>
                <a:t>C</a:t>
              </a:r>
              <a:r>
                <a:rPr lang="en-US" altLang="zh-CN" sz="1800" baseline="-25000">
                  <a:solidFill>
                    <a:srgbClr val="006600"/>
                  </a:solidFill>
                  <a:ea typeface="楷体_GB2312" pitchFamily="49" charset="-122"/>
                </a:rPr>
                <a:t>L</a:t>
              </a:r>
              <a:r>
                <a:rPr lang="en-US" altLang="zh-CN" sz="1800">
                  <a:solidFill>
                    <a:srgbClr val="006600"/>
                  </a:solidFill>
                  <a:ea typeface="楷体_GB2312" pitchFamily="49" charset="-122"/>
                </a:rPr>
                <a:t> 1000P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1976" y="1669"/>
              <a:ext cx="3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P 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1M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1958" y="1198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1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100K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>
              <a:off x="2486" y="1270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2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2K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2504" y="2581"/>
              <a:ext cx="5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3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0.1K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1" name="Text Box 18"/>
            <p:cNvSpPr txBox="1">
              <a:spLocks noChangeArrowheads="1"/>
            </p:cNvSpPr>
            <p:nvPr/>
          </p:nvSpPr>
          <p:spPr bwMode="auto">
            <a:xfrm>
              <a:off x="1580" y="257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2" name="Text Box 19"/>
            <p:cNvSpPr txBox="1">
              <a:spLocks noChangeArrowheads="1"/>
            </p:cNvSpPr>
            <p:nvPr/>
          </p:nvSpPr>
          <p:spPr bwMode="auto">
            <a:xfrm>
              <a:off x="1862" y="258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3" name="Text Box 20"/>
            <p:cNvSpPr txBox="1">
              <a:spLocks noChangeArrowheads="1"/>
            </p:cNvSpPr>
            <p:nvPr/>
          </p:nvSpPr>
          <p:spPr bwMode="auto">
            <a:xfrm>
              <a:off x="2512" y="215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T</a:t>
              </a:r>
              <a:r>
                <a:rPr lang="en-US" altLang="zh-CN" sz="2000" baseline="-2500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4" name="Text Box 21"/>
            <p:cNvSpPr txBox="1">
              <a:spLocks noChangeArrowheads="1"/>
            </p:cNvSpPr>
            <p:nvPr/>
          </p:nvSpPr>
          <p:spPr bwMode="auto">
            <a:xfrm>
              <a:off x="3971" y="2089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T</a:t>
              </a:r>
              <a:r>
                <a:rPr lang="en-US" altLang="zh-CN" sz="2000" baseline="-25000">
                  <a:solidFill>
                    <a:srgbClr val="0000FF"/>
                  </a:solidFill>
                  <a:ea typeface="楷体_GB2312" pitchFamily="49" charset="-122"/>
                </a:rPr>
                <a:t>2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5" name="Text Box 22"/>
            <p:cNvSpPr txBox="1">
              <a:spLocks noChangeArrowheads="1"/>
            </p:cNvSpPr>
            <p:nvPr/>
          </p:nvSpPr>
          <p:spPr bwMode="auto">
            <a:xfrm>
              <a:off x="908" y="1549"/>
              <a:ext cx="51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00FF"/>
                  </a:solidFill>
                  <a:ea typeface="楷体_GB2312" pitchFamily="49" charset="-122"/>
                </a:rPr>
                <a:t>10</a:t>
              </a:r>
              <a:r>
                <a:rPr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 1.1K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6" name="Text Box 23"/>
            <p:cNvSpPr txBox="1">
              <a:spLocks noChangeArrowheads="1"/>
            </p:cNvSpPr>
            <p:nvPr/>
          </p:nvSpPr>
          <p:spPr bwMode="auto">
            <a:xfrm>
              <a:off x="3446" y="1600"/>
              <a:ext cx="60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5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5.1K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7" name="Text Box 24"/>
            <p:cNvSpPr txBox="1">
              <a:spLocks noChangeArrowheads="1"/>
            </p:cNvSpPr>
            <p:nvPr/>
          </p:nvSpPr>
          <p:spPr bwMode="auto">
            <a:xfrm>
              <a:off x="3944" y="1189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7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2K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8" name="Text Box 25"/>
            <p:cNvSpPr txBox="1">
              <a:spLocks noChangeArrowheads="1"/>
            </p:cNvSpPr>
            <p:nvPr/>
          </p:nvSpPr>
          <p:spPr bwMode="auto">
            <a:xfrm>
              <a:off x="3073" y="2920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1800" baseline="-25000">
                  <a:solidFill>
                    <a:srgbClr val="006600"/>
                  </a:solidFill>
                  <a:ea typeface="楷体_GB2312" pitchFamily="49" charset="-122"/>
                </a:rPr>
                <a:t>6</a:t>
              </a:r>
              <a:r>
                <a:rPr lang="en-US" altLang="zh-CN" sz="1800">
                  <a:solidFill>
                    <a:srgbClr val="006600"/>
                  </a:solidFill>
                  <a:ea typeface="楷体_GB2312" pitchFamily="49" charset="-122"/>
                </a:rPr>
                <a:t> 5.1K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79" name="Text Box 26"/>
            <p:cNvSpPr txBox="1">
              <a:spLocks noChangeArrowheads="1"/>
            </p:cNvSpPr>
            <p:nvPr/>
          </p:nvSpPr>
          <p:spPr bwMode="auto">
            <a:xfrm>
              <a:off x="3302" y="2515"/>
              <a:ext cx="699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8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0.1K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80" name="Text Box 27"/>
            <p:cNvSpPr txBox="1">
              <a:spLocks noChangeArrowheads="1"/>
            </p:cNvSpPr>
            <p:nvPr/>
          </p:nvSpPr>
          <p:spPr bwMode="auto">
            <a:xfrm>
              <a:off x="3488" y="3034"/>
              <a:ext cx="3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9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81" name="Text Box 28"/>
            <p:cNvSpPr txBox="1">
              <a:spLocks noChangeArrowheads="1"/>
            </p:cNvSpPr>
            <p:nvPr/>
          </p:nvSpPr>
          <p:spPr bwMode="auto">
            <a:xfrm>
              <a:off x="4130" y="2581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L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5.1K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82" name="Text Box 29"/>
            <p:cNvSpPr txBox="1">
              <a:spLocks noChangeArrowheads="1"/>
            </p:cNvSpPr>
            <p:nvPr/>
          </p:nvSpPr>
          <p:spPr bwMode="auto">
            <a:xfrm>
              <a:off x="2054" y="3043"/>
              <a:ext cx="38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6600"/>
                  </a:solidFill>
                  <a:ea typeface="楷体_GB2312" pitchFamily="49" charset="-122"/>
                </a:rPr>
                <a:t>4</a:t>
              </a:r>
              <a:r>
                <a:rPr lang="en-US" altLang="zh-CN" sz="2000">
                  <a:solidFill>
                    <a:srgbClr val="006600"/>
                  </a:solidFill>
                  <a:ea typeface="楷体_GB2312" pitchFamily="49" charset="-122"/>
                </a:rPr>
                <a:t> 1K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83" name="Text Box 30"/>
            <p:cNvSpPr txBox="1">
              <a:spLocks noChangeArrowheads="1"/>
            </p:cNvSpPr>
            <p:nvPr/>
          </p:nvSpPr>
          <p:spPr bwMode="auto">
            <a:xfrm>
              <a:off x="5025" y="527"/>
              <a:ext cx="5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000" baseline="-25000">
                  <a:solidFill>
                    <a:srgbClr val="FF0000"/>
                  </a:solidFill>
                  <a:ea typeface="楷体_GB2312" pitchFamily="49" charset="-122"/>
                </a:rPr>
                <a:t>CC </a:t>
              </a: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+12V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584" name="Oval 31"/>
            <p:cNvSpPr>
              <a:spLocks noChangeArrowheads="1"/>
            </p:cNvSpPr>
            <p:nvPr/>
          </p:nvSpPr>
          <p:spPr bwMode="auto">
            <a:xfrm>
              <a:off x="1640" y="2485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85" name="Line 32"/>
            <p:cNvSpPr>
              <a:spLocks noChangeShapeType="1"/>
            </p:cNvSpPr>
            <p:nvPr/>
          </p:nvSpPr>
          <p:spPr bwMode="auto">
            <a:xfrm flipH="1">
              <a:off x="1448" y="709"/>
              <a:ext cx="31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6" name="Line 33"/>
            <p:cNvSpPr>
              <a:spLocks noChangeShapeType="1"/>
            </p:cNvSpPr>
            <p:nvPr/>
          </p:nvSpPr>
          <p:spPr bwMode="auto">
            <a:xfrm>
              <a:off x="1448" y="709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7" name="Line 34"/>
            <p:cNvSpPr>
              <a:spLocks noChangeShapeType="1"/>
            </p:cNvSpPr>
            <p:nvPr/>
          </p:nvSpPr>
          <p:spPr bwMode="auto">
            <a:xfrm>
              <a:off x="1448" y="1525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8" name="Line 35"/>
            <p:cNvSpPr>
              <a:spLocks noChangeShapeType="1"/>
            </p:cNvSpPr>
            <p:nvPr/>
          </p:nvSpPr>
          <p:spPr bwMode="auto">
            <a:xfrm>
              <a:off x="1448" y="1966"/>
              <a:ext cx="0" cy="5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89" name="Line 36"/>
            <p:cNvSpPr>
              <a:spLocks noChangeShapeType="1"/>
            </p:cNvSpPr>
            <p:nvPr/>
          </p:nvSpPr>
          <p:spPr bwMode="auto">
            <a:xfrm>
              <a:off x="1448" y="2533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0" name="Line 37"/>
            <p:cNvSpPr>
              <a:spLocks noChangeShapeType="1"/>
            </p:cNvSpPr>
            <p:nvPr/>
          </p:nvSpPr>
          <p:spPr bwMode="auto">
            <a:xfrm>
              <a:off x="2888" y="195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1" name="Line 38"/>
            <p:cNvSpPr>
              <a:spLocks noChangeShapeType="1"/>
            </p:cNvSpPr>
            <p:nvPr/>
          </p:nvSpPr>
          <p:spPr bwMode="auto">
            <a:xfrm>
              <a:off x="2888" y="2197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2" name="Oval 39"/>
            <p:cNvSpPr>
              <a:spLocks noChangeArrowheads="1"/>
            </p:cNvSpPr>
            <p:nvPr/>
          </p:nvSpPr>
          <p:spPr bwMode="auto">
            <a:xfrm>
              <a:off x="584" y="2533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93" name="Oval 40"/>
            <p:cNvSpPr>
              <a:spLocks noChangeArrowheads="1"/>
            </p:cNvSpPr>
            <p:nvPr/>
          </p:nvSpPr>
          <p:spPr bwMode="auto">
            <a:xfrm>
              <a:off x="5192" y="997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94" name="Oval 41"/>
            <p:cNvSpPr>
              <a:spLocks noChangeArrowheads="1"/>
            </p:cNvSpPr>
            <p:nvPr/>
          </p:nvSpPr>
          <p:spPr bwMode="auto">
            <a:xfrm>
              <a:off x="1928" y="2485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95" name="Oval 42"/>
            <p:cNvSpPr>
              <a:spLocks noChangeArrowheads="1"/>
            </p:cNvSpPr>
            <p:nvPr/>
          </p:nvSpPr>
          <p:spPr bwMode="auto">
            <a:xfrm>
              <a:off x="3080" y="214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96" name="Line 43"/>
            <p:cNvSpPr>
              <a:spLocks noChangeShapeType="1"/>
            </p:cNvSpPr>
            <p:nvPr/>
          </p:nvSpPr>
          <p:spPr bwMode="auto">
            <a:xfrm>
              <a:off x="3176" y="2197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7" name="Line 44"/>
            <p:cNvSpPr>
              <a:spLocks noChangeShapeType="1"/>
            </p:cNvSpPr>
            <p:nvPr/>
          </p:nvSpPr>
          <p:spPr bwMode="auto">
            <a:xfrm flipV="1">
              <a:off x="3416" y="1957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98" name="Rectangle 45"/>
            <p:cNvSpPr>
              <a:spLocks noChangeArrowheads="1"/>
            </p:cNvSpPr>
            <p:nvPr/>
          </p:nvSpPr>
          <p:spPr bwMode="auto">
            <a:xfrm>
              <a:off x="4568" y="2629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599" name="Rectangle 46"/>
            <p:cNvSpPr>
              <a:spLocks noChangeArrowheads="1"/>
            </p:cNvSpPr>
            <p:nvPr/>
          </p:nvSpPr>
          <p:spPr bwMode="auto">
            <a:xfrm>
              <a:off x="3848" y="3109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00" name="Rectangle 47"/>
            <p:cNvSpPr>
              <a:spLocks noChangeArrowheads="1"/>
            </p:cNvSpPr>
            <p:nvPr/>
          </p:nvSpPr>
          <p:spPr bwMode="auto">
            <a:xfrm>
              <a:off x="3848" y="2629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01" name="Rectangle 48"/>
            <p:cNvSpPr>
              <a:spLocks noChangeArrowheads="1"/>
            </p:cNvSpPr>
            <p:nvPr/>
          </p:nvSpPr>
          <p:spPr bwMode="auto">
            <a:xfrm>
              <a:off x="3848" y="1285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02" name="Rectangle 49"/>
            <p:cNvSpPr>
              <a:spLocks noChangeArrowheads="1"/>
            </p:cNvSpPr>
            <p:nvPr/>
          </p:nvSpPr>
          <p:spPr bwMode="auto">
            <a:xfrm>
              <a:off x="3368" y="1237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03" name="Rectangle 50"/>
            <p:cNvSpPr>
              <a:spLocks noChangeArrowheads="1"/>
            </p:cNvSpPr>
            <p:nvPr/>
          </p:nvSpPr>
          <p:spPr bwMode="auto">
            <a:xfrm>
              <a:off x="3368" y="1669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04" name="Line 51"/>
            <p:cNvSpPr>
              <a:spLocks noChangeShapeType="1"/>
            </p:cNvSpPr>
            <p:nvPr/>
          </p:nvSpPr>
          <p:spPr bwMode="auto">
            <a:xfrm flipV="1">
              <a:off x="3416" y="1525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5" name="Line 52"/>
            <p:cNvSpPr>
              <a:spLocks noChangeShapeType="1"/>
            </p:cNvSpPr>
            <p:nvPr/>
          </p:nvSpPr>
          <p:spPr bwMode="auto">
            <a:xfrm flipV="1">
              <a:off x="3416" y="104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6" name="Line 53"/>
            <p:cNvSpPr>
              <a:spLocks noChangeShapeType="1"/>
            </p:cNvSpPr>
            <p:nvPr/>
          </p:nvSpPr>
          <p:spPr bwMode="auto">
            <a:xfrm>
              <a:off x="1928" y="1045"/>
              <a:ext cx="3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7" name="Line 54"/>
            <p:cNvSpPr>
              <a:spLocks noChangeShapeType="1"/>
            </p:cNvSpPr>
            <p:nvPr/>
          </p:nvSpPr>
          <p:spPr bwMode="auto">
            <a:xfrm>
              <a:off x="3229" y="1153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8" name="Line 55"/>
            <p:cNvSpPr>
              <a:spLocks noChangeShapeType="1"/>
            </p:cNvSpPr>
            <p:nvPr/>
          </p:nvSpPr>
          <p:spPr bwMode="auto">
            <a:xfrm>
              <a:off x="3224" y="1381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09" name="Line 56"/>
            <p:cNvSpPr>
              <a:spLocks noChangeShapeType="1"/>
            </p:cNvSpPr>
            <p:nvPr/>
          </p:nvSpPr>
          <p:spPr bwMode="auto">
            <a:xfrm>
              <a:off x="3224" y="1363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0" name="Oval 57"/>
            <p:cNvSpPr>
              <a:spLocks noChangeArrowheads="1"/>
            </p:cNvSpPr>
            <p:nvPr/>
          </p:nvSpPr>
          <p:spPr bwMode="auto">
            <a:xfrm>
              <a:off x="3560" y="2053"/>
              <a:ext cx="384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11" name="Line 58"/>
            <p:cNvSpPr>
              <a:spLocks noChangeShapeType="1"/>
            </p:cNvSpPr>
            <p:nvPr/>
          </p:nvSpPr>
          <p:spPr bwMode="auto">
            <a:xfrm>
              <a:off x="3715" y="204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2" name="Line 59"/>
            <p:cNvSpPr>
              <a:spLocks noChangeShapeType="1"/>
            </p:cNvSpPr>
            <p:nvPr/>
          </p:nvSpPr>
          <p:spPr bwMode="auto">
            <a:xfrm flipH="1">
              <a:off x="3715" y="2092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3" name="Line 60"/>
            <p:cNvSpPr>
              <a:spLocks noChangeShapeType="1"/>
            </p:cNvSpPr>
            <p:nvPr/>
          </p:nvSpPr>
          <p:spPr bwMode="auto">
            <a:xfrm>
              <a:off x="3724" y="2197"/>
              <a:ext cx="181" cy="1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4" name="Line 61"/>
            <p:cNvSpPr>
              <a:spLocks noChangeShapeType="1"/>
            </p:cNvSpPr>
            <p:nvPr/>
          </p:nvSpPr>
          <p:spPr bwMode="auto">
            <a:xfrm>
              <a:off x="3320" y="2197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5" name="Line 62"/>
            <p:cNvSpPr>
              <a:spLocks noChangeShapeType="1"/>
            </p:cNvSpPr>
            <p:nvPr/>
          </p:nvSpPr>
          <p:spPr bwMode="auto">
            <a:xfrm flipV="1">
              <a:off x="3896" y="1573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6" name="Line 63"/>
            <p:cNvSpPr>
              <a:spLocks noChangeShapeType="1"/>
            </p:cNvSpPr>
            <p:nvPr/>
          </p:nvSpPr>
          <p:spPr bwMode="auto">
            <a:xfrm flipV="1">
              <a:off x="3896" y="104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7" name="Line 64"/>
            <p:cNvSpPr>
              <a:spLocks noChangeShapeType="1"/>
            </p:cNvSpPr>
            <p:nvPr/>
          </p:nvSpPr>
          <p:spPr bwMode="auto">
            <a:xfrm>
              <a:off x="3896" y="234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8" name="Line 65"/>
            <p:cNvSpPr>
              <a:spLocks noChangeShapeType="1"/>
            </p:cNvSpPr>
            <p:nvPr/>
          </p:nvSpPr>
          <p:spPr bwMode="auto">
            <a:xfrm>
              <a:off x="3896" y="291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19" name="Line 66"/>
            <p:cNvSpPr>
              <a:spLocks noChangeShapeType="1"/>
            </p:cNvSpPr>
            <p:nvPr/>
          </p:nvSpPr>
          <p:spPr bwMode="auto">
            <a:xfrm>
              <a:off x="3896" y="339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0" name="Line 67"/>
            <p:cNvSpPr>
              <a:spLocks noChangeShapeType="1"/>
            </p:cNvSpPr>
            <p:nvPr/>
          </p:nvSpPr>
          <p:spPr bwMode="auto">
            <a:xfrm>
              <a:off x="440" y="3589"/>
              <a:ext cx="46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1" name="Line 68"/>
            <p:cNvSpPr>
              <a:spLocks noChangeShapeType="1"/>
            </p:cNvSpPr>
            <p:nvPr/>
          </p:nvSpPr>
          <p:spPr bwMode="auto">
            <a:xfrm>
              <a:off x="3896" y="3013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2" name="Line 69"/>
            <p:cNvSpPr>
              <a:spLocks noChangeShapeType="1"/>
            </p:cNvSpPr>
            <p:nvPr/>
          </p:nvSpPr>
          <p:spPr bwMode="auto">
            <a:xfrm>
              <a:off x="4184" y="301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3" name="Line 70"/>
            <p:cNvSpPr>
              <a:spLocks noChangeShapeType="1"/>
            </p:cNvSpPr>
            <p:nvPr/>
          </p:nvSpPr>
          <p:spPr bwMode="auto">
            <a:xfrm>
              <a:off x="4088" y="3205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4" name="Line 71"/>
            <p:cNvSpPr>
              <a:spLocks noChangeShapeType="1"/>
            </p:cNvSpPr>
            <p:nvPr/>
          </p:nvSpPr>
          <p:spPr bwMode="auto">
            <a:xfrm>
              <a:off x="4088" y="3301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5" name="Line 72"/>
            <p:cNvSpPr>
              <a:spLocks noChangeShapeType="1"/>
            </p:cNvSpPr>
            <p:nvPr/>
          </p:nvSpPr>
          <p:spPr bwMode="auto">
            <a:xfrm>
              <a:off x="4184" y="330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6" name="Line 73"/>
            <p:cNvSpPr>
              <a:spLocks noChangeShapeType="1"/>
            </p:cNvSpPr>
            <p:nvPr/>
          </p:nvSpPr>
          <p:spPr bwMode="auto">
            <a:xfrm>
              <a:off x="3896" y="195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7" name="Line 74"/>
            <p:cNvSpPr>
              <a:spLocks noChangeShapeType="1"/>
            </p:cNvSpPr>
            <p:nvPr/>
          </p:nvSpPr>
          <p:spPr bwMode="auto">
            <a:xfrm>
              <a:off x="4184" y="1861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8" name="Line 75"/>
            <p:cNvSpPr>
              <a:spLocks noChangeShapeType="1"/>
            </p:cNvSpPr>
            <p:nvPr/>
          </p:nvSpPr>
          <p:spPr bwMode="auto">
            <a:xfrm>
              <a:off x="4280" y="1861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29" name="Line 76"/>
            <p:cNvSpPr>
              <a:spLocks noChangeShapeType="1"/>
            </p:cNvSpPr>
            <p:nvPr/>
          </p:nvSpPr>
          <p:spPr bwMode="auto">
            <a:xfrm>
              <a:off x="4280" y="1957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0" name="Line 77"/>
            <p:cNvSpPr>
              <a:spLocks noChangeShapeType="1"/>
            </p:cNvSpPr>
            <p:nvPr/>
          </p:nvSpPr>
          <p:spPr bwMode="auto">
            <a:xfrm>
              <a:off x="4616" y="1957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1" name="Line 78"/>
            <p:cNvSpPr>
              <a:spLocks noChangeShapeType="1"/>
            </p:cNvSpPr>
            <p:nvPr/>
          </p:nvSpPr>
          <p:spPr bwMode="auto">
            <a:xfrm>
              <a:off x="4616" y="2917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2" name="Line 79"/>
            <p:cNvSpPr>
              <a:spLocks noChangeShapeType="1"/>
            </p:cNvSpPr>
            <p:nvPr/>
          </p:nvSpPr>
          <p:spPr bwMode="auto">
            <a:xfrm>
              <a:off x="5048" y="1957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3" name="Line 80"/>
            <p:cNvSpPr>
              <a:spLocks noChangeShapeType="1"/>
            </p:cNvSpPr>
            <p:nvPr/>
          </p:nvSpPr>
          <p:spPr bwMode="auto">
            <a:xfrm>
              <a:off x="4934" y="272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4" name="Line 81"/>
            <p:cNvSpPr>
              <a:spLocks noChangeShapeType="1"/>
            </p:cNvSpPr>
            <p:nvPr/>
          </p:nvSpPr>
          <p:spPr bwMode="auto">
            <a:xfrm>
              <a:off x="4934" y="2821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5" name="Line 82"/>
            <p:cNvSpPr>
              <a:spLocks noChangeShapeType="1"/>
            </p:cNvSpPr>
            <p:nvPr/>
          </p:nvSpPr>
          <p:spPr bwMode="auto">
            <a:xfrm>
              <a:off x="5048" y="2821"/>
              <a:ext cx="0" cy="7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6" name="Line 83"/>
            <p:cNvSpPr>
              <a:spLocks noChangeShapeType="1"/>
            </p:cNvSpPr>
            <p:nvPr/>
          </p:nvSpPr>
          <p:spPr bwMode="auto">
            <a:xfrm flipH="1">
              <a:off x="2744" y="1957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7" name="Line 84"/>
            <p:cNvSpPr>
              <a:spLocks noChangeShapeType="1"/>
            </p:cNvSpPr>
            <p:nvPr/>
          </p:nvSpPr>
          <p:spPr bwMode="auto">
            <a:xfrm>
              <a:off x="2744" y="1861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8" name="Line 85"/>
            <p:cNvSpPr>
              <a:spLocks noChangeShapeType="1"/>
            </p:cNvSpPr>
            <p:nvPr/>
          </p:nvSpPr>
          <p:spPr bwMode="auto">
            <a:xfrm>
              <a:off x="2648" y="1861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39" name="Line 86"/>
            <p:cNvSpPr>
              <a:spLocks noChangeShapeType="1"/>
            </p:cNvSpPr>
            <p:nvPr/>
          </p:nvSpPr>
          <p:spPr bwMode="auto">
            <a:xfrm flipH="1">
              <a:off x="2456" y="1957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0" name="Line 87"/>
            <p:cNvSpPr>
              <a:spLocks noChangeShapeType="1"/>
            </p:cNvSpPr>
            <p:nvPr/>
          </p:nvSpPr>
          <p:spPr bwMode="auto">
            <a:xfrm flipV="1">
              <a:off x="2456" y="1525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1" name="Line 88"/>
            <p:cNvSpPr>
              <a:spLocks noChangeShapeType="1"/>
            </p:cNvSpPr>
            <p:nvPr/>
          </p:nvSpPr>
          <p:spPr bwMode="auto">
            <a:xfrm flipV="1">
              <a:off x="2456" y="1045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2" name="Line 89"/>
            <p:cNvSpPr>
              <a:spLocks noChangeShapeType="1"/>
            </p:cNvSpPr>
            <p:nvPr/>
          </p:nvSpPr>
          <p:spPr bwMode="auto">
            <a:xfrm>
              <a:off x="2456" y="1909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3" name="Oval 90"/>
            <p:cNvSpPr>
              <a:spLocks noChangeArrowheads="1"/>
            </p:cNvSpPr>
            <p:nvPr/>
          </p:nvSpPr>
          <p:spPr bwMode="auto">
            <a:xfrm>
              <a:off x="2120" y="2101"/>
              <a:ext cx="384" cy="3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44" name="Line 91"/>
            <p:cNvSpPr>
              <a:spLocks noChangeShapeType="1"/>
            </p:cNvSpPr>
            <p:nvPr/>
          </p:nvSpPr>
          <p:spPr bwMode="auto">
            <a:xfrm>
              <a:off x="2255" y="209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5" name="Line 92"/>
            <p:cNvSpPr>
              <a:spLocks noChangeShapeType="1"/>
            </p:cNvSpPr>
            <p:nvPr/>
          </p:nvSpPr>
          <p:spPr bwMode="auto">
            <a:xfrm flipH="1">
              <a:off x="2236" y="2160"/>
              <a:ext cx="236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6" name="Rectangle 93"/>
            <p:cNvSpPr>
              <a:spLocks noChangeArrowheads="1"/>
            </p:cNvSpPr>
            <p:nvPr/>
          </p:nvSpPr>
          <p:spPr bwMode="auto">
            <a:xfrm>
              <a:off x="1880" y="1717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47" name="Rectangle 94"/>
            <p:cNvSpPr>
              <a:spLocks noChangeArrowheads="1"/>
            </p:cNvSpPr>
            <p:nvPr/>
          </p:nvSpPr>
          <p:spPr bwMode="auto">
            <a:xfrm>
              <a:off x="2408" y="3109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48" name="Line 95"/>
            <p:cNvSpPr>
              <a:spLocks noChangeShapeType="1"/>
            </p:cNvSpPr>
            <p:nvPr/>
          </p:nvSpPr>
          <p:spPr bwMode="auto">
            <a:xfrm>
              <a:off x="2456" y="2387"/>
              <a:ext cx="0" cy="7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49" name="Line 96"/>
            <p:cNvSpPr>
              <a:spLocks noChangeShapeType="1"/>
            </p:cNvSpPr>
            <p:nvPr/>
          </p:nvSpPr>
          <p:spPr bwMode="auto">
            <a:xfrm>
              <a:off x="2456" y="339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0" name="Line 97"/>
            <p:cNvSpPr>
              <a:spLocks noChangeShapeType="1"/>
            </p:cNvSpPr>
            <p:nvPr/>
          </p:nvSpPr>
          <p:spPr bwMode="auto">
            <a:xfrm>
              <a:off x="2456" y="3013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1" name="Line 98"/>
            <p:cNvSpPr>
              <a:spLocks noChangeShapeType="1"/>
            </p:cNvSpPr>
            <p:nvPr/>
          </p:nvSpPr>
          <p:spPr bwMode="auto">
            <a:xfrm>
              <a:off x="2696" y="301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2" name="Line 99"/>
            <p:cNvSpPr>
              <a:spLocks noChangeShapeType="1"/>
            </p:cNvSpPr>
            <p:nvPr/>
          </p:nvSpPr>
          <p:spPr bwMode="auto">
            <a:xfrm>
              <a:off x="2600" y="3205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3" name="Line 100"/>
            <p:cNvSpPr>
              <a:spLocks noChangeShapeType="1"/>
            </p:cNvSpPr>
            <p:nvPr/>
          </p:nvSpPr>
          <p:spPr bwMode="auto">
            <a:xfrm>
              <a:off x="2600" y="3301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4" name="Line 101"/>
            <p:cNvSpPr>
              <a:spLocks noChangeShapeType="1"/>
            </p:cNvSpPr>
            <p:nvPr/>
          </p:nvSpPr>
          <p:spPr bwMode="auto">
            <a:xfrm>
              <a:off x="2696" y="330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5" name="Line 102"/>
            <p:cNvSpPr>
              <a:spLocks noChangeShapeType="1"/>
            </p:cNvSpPr>
            <p:nvPr/>
          </p:nvSpPr>
          <p:spPr bwMode="auto">
            <a:xfrm flipH="1">
              <a:off x="1928" y="2293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6" name="Line 103"/>
            <p:cNvSpPr>
              <a:spLocks noChangeShapeType="1"/>
            </p:cNvSpPr>
            <p:nvPr/>
          </p:nvSpPr>
          <p:spPr bwMode="auto">
            <a:xfrm flipV="1">
              <a:off x="1928" y="2005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7" name="Line 104"/>
            <p:cNvSpPr>
              <a:spLocks noChangeShapeType="1"/>
            </p:cNvSpPr>
            <p:nvPr/>
          </p:nvSpPr>
          <p:spPr bwMode="auto">
            <a:xfrm flipV="1">
              <a:off x="1928" y="1573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58" name="Rectangle 105"/>
            <p:cNvSpPr>
              <a:spLocks noChangeArrowheads="1"/>
            </p:cNvSpPr>
            <p:nvPr/>
          </p:nvSpPr>
          <p:spPr bwMode="auto">
            <a:xfrm>
              <a:off x="1400" y="1669"/>
              <a:ext cx="96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59" name="Rectangle 106"/>
            <p:cNvSpPr>
              <a:spLocks noChangeArrowheads="1"/>
            </p:cNvSpPr>
            <p:nvPr/>
          </p:nvSpPr>
          <p:spPr bwMode="auto">
            <a:xfrm>
              <a:off x="1400" y="1237"/>
              <a:ext cx="96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60" name="Rectangle 107"/>
            <p:cNvSpPr>
              <a:spLocks noChangeArrowheads="1"/>
            </p:cNvSpPr>
            <p:nvPr/>
          </p:nvSpPr>
          <p:spPr bwMode="auto">
            <a:xfrm>
              <a:off x="1880" y="1285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61" name="Line 108"/>
            <p:cNvSpPr>
              <a:spLocks noChangeShapeType="1"/>
            </p:cNvSpPr>
            <p:nvPr/>
          </p:nvSpPr>
          <p:spPr bwMode="auto">
            <a:xfrm flipV="1">
              <a:off x="1928" y="104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2" name="Line 109"/>
            <p:cNvSpPr>
              <a:spLocks noChangeShapeType="1"/>
            </p:cNvSpPr>
            <p:nvPr/>
          </p:nvSpPr>
          <p:spPr bwMode="auto">
            <a:xfrm flipH="1">
              <a:off x="2024" y="2533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3" name="Line 110"/>
            <p:cNvSpPr>
              <a:spLocks noChangeShapeType="1"/>
            </p:cNvSpPr>
            <p:nvPr/>
          </p:nvSpPr>
          <p:spPr bwMode="auto">
            <a:xfrm>
              <a:off x="1736" y="163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4" name="Line 111"/>
            <p:cNvSpPr>
              <a:spLocks noChangeShapeType="1"/>
            </p:cNvSpPr>
            <p:nvPr/>
          </p:nvSpPr>
          <p:spPr bwMode="auto">
            <a:xfrm>
              <a:off x="1736" y="162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5" name="Line 112"/>
            <p:cNvSpPr>
              <a:spLocks noChangeShapeType="1"/>
            </p:cNvSpPr>
            <p:nvPr/>
          </p:nvSpPr>
          <p:spPr bwMode="auto">
            <a:xfrm>
              <a:off x="1736" y="186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6" name="Line 113"/>
            <p:cNvSpPr>
              <a:spLocks noChangeShapeType="1"/>
            </p:cNvSpPr>
            <p:nvPr/>
          </p:nvSpPr>
          <p:spPr bwMode="auto">
            <a:xfrm flipH="1">
              <a:off x="1304" y="2293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7" name="Line 114"/>
            <p:cNvSpPr>
              <a:spLocks noChangeShapeType="1"/>
            </p:cNvSpPr>
            <p:nvPr/>
          </p:nvSpPr>
          <p:spPr bwMode="auto">
            <a:xfrm>
              <a:off x="1304" y="2197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8" name="Line 115"/>
            <p:cNvSpPr>
              <a:spLocks noChangeShapeType="1"/>
            </p:cNvSpPr>
            <p:nvPr/>
          </p:nvSpPr>
          <p:spPr bwMode="auto">
            <a:xfrm>
              <a:off x="1208" y="2197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69" name="Line 116"/>
            <p:cNvSpPr>
              <a:spLocks noChangeShapeType="1"/>
            </p:cNvSpPr>
            <p:nvPr/>
          </p:nvSpPr>
          <p:spPr bwMode="auto">
            <a:xfrm flipH="1">
              <a:off x="440" y="2293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0" name="Line 117"/>
            <p:cNvSpPr>
              <a:spLocks noChangeShapeType="1"/>
            </p:cNvSpPr>
            <p:nvPr/>
          </p:nvSpPr>
          <p:spPr bwMode="auto">
            <a:xfrm>
              <a:off x="440" y="2293"/>
              <a:ext cx="0" cy="1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1" name="Line 118"/>
            <p:cNvSpPr>
              <a:spLocks noChangeShapeType="1"/>
            </p:cNvSpPr>
            <p:nvPr/>
          </p:nvSpPr>
          <p:spPr bwMode="auto">
            <a:xfrm>
              <a:off x="1400" y="3589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2" name="Oval 119"/>
            <p:cNvSpPr>
              <a:spLocks noChangeArrowheads="1"/>
            </p:cNvSpPr>
            <p:nvPr/>
          </p:nvSpPr>
          <p:spPr bwMode="auto">
            <a:xfrm>
              <a:off x="296" y="2821"/>
              <a:ext cx="288" cy="288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73" name="Rectangle 120"/>
            <p:cNvSpPr>
              <a:spLocks noChangeArrowheads="1"/>
            </p:cNvSpPr>
            <p:nvPr/>
          </p:nvSpPr>
          <p:spPr bwMode="auto">
            <a:xfrm rot="5400000">
              <a:off x="824" y="2437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74" name="Line 121"/>
            <p:cNvSpPr>
              <a:spLocks noChangeShapeType="1"/>
            </p:cNvSpPr>
            <p:nvPr/>
          </p:nvSpPr>
          <p:spPr bwMode="auto">
            <a:xfrm>
              <a:off x="1112" y="229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5" name="Line 122"/>
            <p:cNvSpPr>
              <a:spLocks noChangeShapeType="1"/>
            </p:cNvSpPr>
            <p:nvPr/>
          </p:nvSpPr>
          <p:spPr bwMode="auto">
            <a:xfrm flipH="1">
              <a:off x="1016" y="258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6" name="Line 123"/>
            <p:cNvSpPr>
              <a:spLocks noChangeShapeType="1"/>
            </p:cNvSpPr>
            <p:nvPr/>
          </p:nvSpPr>
          <p:spPr bwMode="auto">
            <a:xfrm flipH="1">
              <a:off x="680" y="2581"/>
              <a:ext cx="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7" name="Line 124"/>
            <p:cNvSpPr>
              <a:spLocks noChangeShapeType="1"/>
            </p:cNvSpPr>
            <p:nvPr/>
          </p:nvSpPr>
          <p:spPr bwMode="auto">
            <a:xfrm>
              <a:off x="2696" y="3589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8" name="Line 125"/>
            <p:cNvSpPr>
              <a:spLocks noChangeShapeType="1"/>
            </p:cNvSpPr>
            <p:nvPr/>
          </p:nvSpPr>
          <p:spPr bwMode="auto">
            <a:xfrm>
              <a:off x="2600" y="373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79" name="Line 126"/>
            <p:cNvSpPr>
              <a:spLocks noChangeShapeType="1"/>
            </p:cNvSpPr>
            <p:nvPr/>
          </p:nvSpPr>
          <p:spPr bwMode="auto">
            <a:xfrm flipH="1">
              <a:off x="1208" y="1045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0" name="Line 127"/>
            <p:cNvSpPr>
              <a:spLocks noChangeShapeType="1"/>
            </p:cNvSpPr>
            <p:nvPr/>
          </p:nvSpPr>
          <p:spPr bwMode="auto">
            <a:xfrm>
              <a:off x="1208" y="1045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1" name="Line 128"/>
            <p:cNvSpPr>
              <a:spLocks noChangeShapeType="1"/>
            </p:cNvSpPr>
            <p:nvPr/>
          </p:nvSpPr>
          <p:spPr bwMode="auto">
            <a:xfrm>
              <a:off x="1208" y="1381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2" name="Line 129"/>
            <p:cNvSpPr>
              <a:spLocks noChangeShapeType="1"/>
            </p:cNvSpPr>
            <p:nvPr/>
          </p:nvSpPr>
          <p:spPr bwMode="auto">
            <a:xfrm>
              <a:off x="3416" y="2197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3" name="Rectangle 130"/>
            <p:cNvSpPr>
              <a:spLocks noChangeArrowheads="1"/>
            </p:cNvSpPr>
            <p:nvPr/>
          </p:nvSpPr>
          <p:spPr bwMode="auto">
            <a:xfrm>
              <a:off x="3368" y="2773"/>
              <a:ext cx="96" cy="288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84" name="Line 131"/>
            <p:cNvSpPr>
              <a:spLocks noChangeShapeType="1"/>
            </p:cNvSpPr>
            <p:nvPr/>
          </p:nvSpPr>
          <p:spPr bwMode="auto">
            <a:xfrm>
              <a:off x="3416" y="3061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5" name="Line 132"/>
            <p:cNvSpPr>
              <a:spLocks noChangeShapeType="1"/>
            </p:cNvSpPr>
            <p:nvPr/>
          </p:nvSpPr>
          <p:spPr bwMode="auto">
            <a:xfrm>
              <a:off x="5300" y="2169"/>
              <a:ext cx="0" cy="123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6" name="Line 133"/>
            <p:cNvSpPr>
              <a:spLocks noChangeShapeType="1"/>
            </p:cNvSpPr>
            <p:nvPr/>
          </p:nvSpPr>
          <p:spPr bwMode="auto">
            <a:xfrm>
              <a:off x="3093" y="2370"/>
              <a:ext cx="0" cy="77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87" name="Text Box 134"/>
            <p:cNvSpPr txBox="1">
              <a:spLocks noChangeArrowheads="1"/>
            </p:cNvSpPr>
            <p:nvPr/>
          </p:nvSpPr>
          <p:spPr bwMode="auto">
            <a:xfrm>
              <a:off x="2780" y="2497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solidFill>
                    <a:srgbClr val="0000FF"/>
                  </a:solidFill>
                  <a:ea typeface="楷体_GB2312" pitchFamily="49" charset="-122"/>
                </a:rPr>
                <a:t>O1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88" name="Rectangle 135"/>
            <p:cNvSpPr>
              <a:spLocks noChangeArrowheads="1"/>
            </p:cNvSpPr>
            <p:nvPr/>
          </p:nvSpPr>
          <p:spPr bwMode="auto">
            <a:xfrm>
              <a:off x="2408" y="1375"/>
              <a:ext cx="9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689" name="Line 136"/>
            <p:cNvSpPr>
              <a:spLocks noChangeShapeType="1"/>
            </p:cNvSpPr>
            <p:nvPr/>
          </p:nvSpPr>
          <p:spPr bwMode="auto">
            <a:xfrm>
              <a:off x="3228" y="115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90" name="Text Box 137"/>
            <p:cNvSpPr txBox="1">
              <a:spLocks noChangeArrowheads="1"/>
            </p:cNvSpPr>
            <p:nvPr/>
          </p:nvSpPr>
          <p:spPr bwMode="auto">
            <a:xfrm>
              <a:off x="5312" y="2649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solidFill>
                    <a:srgbClr val="0000FF"/>
                  </a:solidFill>
                  <a:ea typeface="楷体_GB2312" pitchFamily="49" charset="-122"/>
                </a:rPr>
                <a:t>O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1" name="Line 138"/>
            <p:cNvSpPr>
              <a:spLocks noChangeShapeType="1"/>
            </p:cNvSpPr>
            <p:nvPr/>
          </p:nvSpPr>
          <p:spPr bwMode="auto">
            <a:xfrm>
              <a:off x="1306" y="2795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92" name="Text Box 139"/>
            <p:cNvSpPr txBox="1">
              <a:spLocks noChangeArrowheads="1"/>
            </p:cNvSpPr>
            <p:nvPr/>
          </p:nvSpPr>
          <p:spPr bwMode="auto">
            <a:xfrm>
              <a:off x="1014" y="2959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solidFill>
                    <a:srgbClr val="0000FF"/>
                  </a:solidFill>
                  <a:ea typeface="楷体_GB2312" pitchFamily="49" charset="-122"/>
                </a:rPr>
                <a:t>i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3" name="Text Box 140"/>
            <p:cNvSpPr txBox="1">
              <a:spLocks noChangeArrowheads="1"/>
            </p:cNvSpPr>
            <p:nvPr/>
          </p:nvSpPr>
          <p:spPr bwMode="auto">
            <a:xfrm>
              <a:off x="50" y="2804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solidFill>
                    <a:srgbClr val="0000FF"/>
                  </a:solidFill>
                  <a:ea typeface="楷体_GB2312" pitchFamily="49" charset="-122"/>
                </a:rPr>
                <a:t>s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4" name="Line 141"/>
            <p:cNvSpPr>
              <a:spLocks noChangeShapeType="1"/>
            </p:cNvSpPr>
            <p:nvPr/>
          </p:nvSpPr>
          <p:spPr bwMode="auto">
            <a:xfrm>
              <a:off x="4616" y="709"/>
              <a:ext cx="0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695" name="Text Box 142"/>
            <p:cNvSpPr txBox="1">
              <a:spLocks noChangeArrowheads="1"/>
            </p:cNvSpPr>
            <p:nvPr/>
          </p:nvSpPr>
          <p:spPr bwMode="auto">
            <a:xfrm>
              <a:off x="1284" y="2078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6" name="Text Box 143"/>
            <p:cNvSpPr txBox="1">
              <a:spLocks noChangeArrowheads="1"/>
            </p:cNvSpPr>
            <p:nvPr/>
          </p:nvSpPr>
          <p:spPr bwMode="auto">
            <a:xfrm>
              <a:off x="3996" y="1745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7" name="Text Box 144"/>
            <p:cNvSpPr txBox="1">
              <a:spLocks noChangeArrowheads="1"/>
            </p:cNvSpPr>
            <p:nvPr/>
          </p:nvSpPr>
          <p:spPr bwMode="auto">
            <a:xfrm>
              <a:off x="4159" y="2980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8" name="Text Box 145"/>
            <p:cNvSpPr txBox="1">
              <a:spLocks noChangeArrowheads="1"/>
            </p:cNvSpPr>
            <p:nvPr/>
          </p:nvSpPr>
          <p:spPr bwMode="auto">
            <a:xfrm>
              <a:off x="2672" y="2977"/>
              <a:ext cx="2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  <a:endParaRPr lang="en-US" altLang="zh-CN" sz="2400">
                <a:ea typeface="楷体_GB2312" pitchFamily="49" charset="-122"/>
              </a:endParaRPr>
            </a:p>
          </p:txBody>
        </p:sp>
        <p:sp>
          <p:nvSpPr>
            <p:cNvPr id="23699" name="Rectangle 146"/>
            <p:cNvSpPr>
              <a:spLocks noChangeArrowheads="1"/>
            </p:cNvSpPr>
            <p:nvPr/>
          </p:nvSpPr>
          <p:spPr bwMode="auto">
            <a:xfrm>
              <a:off x="2408" y="2629"/>
              <a:ext cx="96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sp>
          <p:nvSpPr>
            <p:cNvPr id="23700" name="Line 147"/>
            <p:cNvSpPr>
              <a:spLocks noChangeShapeType="1"/>
            </p:cNvSpPr>
            <p:nvPr/>
          </p:nvSpPr>
          <p:spPr bwMode="auto">
            <a:xfrm>
              <a:off x="2263" y="2287"/>
              <a:ext cx="181" cy="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5" name="Text Box 148"/>
          <p:cNvSpPr txBox="1">
            <a:spLocks noChangeArrowheads="1"/>
          </p:cNvSpPr>
          <p:nvPr/>
        </p:nvSpPr>
        <p:spPr bwMode="auto">
          <a:xfrm>
            <a:off x="1565275" y="5916613"/>
            <a:ext cx="446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负反馈实验电路图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525713" y="2263775"/>
            <a:ext cx="10302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虚短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2490788" y="1495425"/>
            <a:ext cx="8842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虚断</a:t>
            </a:r>
          </a:p>
        </p:txBody>
      </p:sp>
      <p:grpSp>
        <p:nvGrpSpPr>
          <p:cNvPr id="131079" name="Group 7"/>
          <p:cNvGrpSpPr>
            <a:grpSpLocks/>
          </p:cNvGrpSpPr>
          <p:nvPr/>
        </p:nvGrpSpPr>
        <p:grpSpPr bwMode="auto">
          <a:xfrm>
            <a:off x="200025" y="1516063"/>
            <a:ext cx="2670175" cy="1055687"/>
            <a:chOff x="382" y="2846"/>
            <a:chExt cx="1682" cy="665"/>
          </a:xfrm>
        </p:grpSpPr>
        <p:sp>
          <p:nvSpPr>
            <p:cNvPr id="4110" name="AutoShape 8"/>
            <p:cNvSpPr>
              <a:spLocks/>
            </p:cNvSpPr>
            <p:nvPr/>
          </p:nvSpPr>
          <p:spPr bwMode="auto">
            <a:xfrm>
              <a:off x="382" y="2933"/>
              <a:ext cx="67" cy="578"/>
            </a:xfrm>
            <a:prstGeom prst="leftBrace">
              <a:avLst>
                <a:gd name="adj1" fmla="val 7189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4111" name="Rectangle 9"/>
            <p:cNvSpPr>
              <a:spLocks noChangeArrowheads="1"/>
            </p:cNvSpPr>
            <p:nvPr/>
          </p:nvSpPr>
          <p:spPr bwMode="auto">
            <a:xfrm>
              <a:off x="480" y="2846"/>
              <a:ext cx="158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latin typeface="Book Antiqua" pitchFamily="18" charset="0"/>
                  <a:ea typeface="华康简宋" charset="-122"/>
                </a:rPr>
                <a:t>i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id</a:t>
              </a:r>
              <a:r>
                <a:rPr lang="en-US" altLang="zh-CN" sz="2400">
                  <a:latin typeface="楷体_GB2312" pitchFamily="49" charset="-122"/>
                  <a:ea typeface="华康简宋" charset="-122"/>
                  <a:sym typeface="Symbol" pitchFamily="18" charset="2"/>
                </a:rPr>
                <a:t>=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 i="1">
                  <a:latin typeface="Book Antiqua" pitchFamily="18" charset="0"/>
                  <a:ea typeface="华康简宋" charset="-122"/>
                </a:rPr>
                <a:t>i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i </a:t>
              </a:r>
              <a:r>
                <a:rPr lang="en-US" altLang="zh-CN" sz="2400">
                  <a:latin typeface="楷体_GB2312" pitchFamily="49" charset="-122"/>
                  <a:ea typeface="华康简宋" charset="-122"/>
                  <a:sym typeface="Symbol" pitchFamily="18" charset="2"/>
                </a:rPr>
                <a:t>-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 i="1">
                  <a:latin typeface="Book Antiqua" pitchFamily="18" charset="0"/>
                  <a:ea typeface="华康简宋" charset="-122"/>
                </a:rPr>
                <a:t>i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f </a:t>
              </a:r>
              <a:r>
                <a:rPr lang="en-US" altLang="zh-CN" sz="2400">
                  <a:latin typeface="楷体_GB2312" pitchFamily="49" charset="-122"/>
                  <a:ea typeface="华康简宋" charset="-122"/>
                  <a:sym typeface="Symbol" pitchFamily="18" charset="2"/>
                </a:rPr>
                <a:t></a:t>
              </a:r>
              <a:r>
                <a:rPr lang="en-US" altLang="zh-CN" sz="2400" baseline="-30000">
                  <a:latin typeface="楷体_GB2312" pitchFamily="49" charset="-122"/>
                  <a:ea typeface="华康简宋" charset="-122"/>
                </a:rPr>
                <a:t> </a:t>
              </a:r>
              <a:r>
                <a:rPr lang="en-US" altLang="zh-CN" sz="2400">
                  <a:latin typeface="Book Antiqua" pitchFamily="18" charset="0"/>
                  <a:ea typeface="华康简宋" charset="-122"/>
                </a:rPr>
                <a:t>0</a:t>
              </a:r>
              <a:endParaRPr lang="en-US" altLang="zh-CN" sz="2400">
                <a:ea typeface="楷体_GB2312" pitchFamily="49" charset="-122"/>
              </a:endParaRPr>
            </a:p>
          </p:txBody>
        </p:sp>
      </p:grp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407988" y="2232025"/>
            <a:ext cx="25146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 i="1"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aseline="-30000"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400">
                <a:latin typeface="楷体_GB2312" pitchFamily="49" charset="-122"/>
                <a:ea typeface="华康简宋" charset="-122"/>
                <a:sym typeface="Symbol" pitchFamily="18" charset="2"/>
              </a:rPr>
              <a:t>=</a:t>
            </a:r>
            <a:r>
              <a:rPr lang="en-US" altLang="zh-CN" sz="2400" baseline="-30000">
                <a:latin typeface="楷体_GB2312" pitchFamily="49" charset="-122"/>
                <a:ea typeface="华康简宋" charset="-122"/>
              </a:rPr>
              <a:t> </a:t>
            </a:r>
            <a:r>
              <a:rPr lang="en-US" altLang="zh-CN" sz="2400" i="1"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aseline="-30000">
                <a:latin typeface="楷体_GB2312" pitchFamily="49" charset="-122"/>
                <a:ea typeface="华康简宋" charset="-122"/>
              </a:rPr>
              <a:t>id </a:t>
            </a:r>
            <a:r>
              <a:rPr lang="en-US" altLang="zh-CN" sz="2400" i="1">
                <a:latin typeface="Book Antiqua" pitchFamily="18" charset="0"/>
                <a:ea typeface="华康简宋" charset="-122"/>
              </a:rPr>
              <a:t>r</a:t>
            </a:r>
            <a:r>
              <a:rPr lang="en-US" altLang="zh-CN" sz="2400" baseline="-30000">
                <a:latin typeface="楷体_GB2312" pitchFamily="49" charset="-122"/>
                <a:ea typeface="华康简宋" charset="-122"/>
              </a:rPr>
              <a:t>i </a:t>
            </a:r>
            <a:r>
              <a:rPr lang="en-US" altLang="zh-CN" sz="2400">
                <a:latin typeface="楷体_GB2312" pitchFamily="49" charset="-122"/>
                <a:ea typeface="华康简宋" charset="-122"/>
                <a:sym typeface="Symbol" pitchFamily="18" charset="2"/>
              </a:rPr>
              <a:t></a:t>
            </a:r>
            <a:r>
              <a:rPr lang="en-US" altLang="zh-CN" sz="2400" baseline="-30000">
                <a:latin typeface="楷体_GB2312" pitchFamily="49" charset="-122"/>
                <a:ea typeface="华康简宋" charset="-122"/>
              </a:rPr>
              <a:t> </a:t>
            </a:r>
            <a:r>
              <a:rPr lang="en-US" altLang="zh-CN" sz="2400">
                <a:latin typeface="Book Antiqua" pitchFamily="18" charset="0"/>
                <a:ea typeface="华康简宋" charset="-122"/>
              </a:rPr>
              <a:t>0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554038" y="5659438"/>
            <a:ext cx="800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集成运放开环差模增益很大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&gt;10</a:t>
            </a:r>
            <a:r>
              <a:rPr lang="en-US" altLang="zh-CN" sz="2400" baseline="3000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，很容易实现深度负反馈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754063" y="4905375"/>
            <a:ext cx="773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∴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可灵活运用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虚短、虚断，分析深度负反馈放大电路</a:t>
            </a:r>
          </a:p>
        </p:txBody>
      </p:sp>
      <p:grpSp>
        <p:nvGrpSpPr>
          <p:cNvPr id="131085" name="Group 13"/>
          <p:cNvGrpSpPr>
            <a:grpSpLocks/>
          </p:cNvGrpSpPr>
          <p:nvPr/>
        </p:nvGrpSpPr>
        <p:grpSpPr bwMode="auto">
          <a:xfrm>
            <a:off x="4491038" y="631825"/>
            <a:ext cx="4376737" cy="2833688"/>
            <a:chOff x="2925" y="912"/>
            <a:chExt cx="2757" cy="1785"/>
          </a:xfrm>
        </p:grpSpPr>
        <p:pic>
          <p:nvPicPr>
            <p:cNvPr id="4108" name="Picture 14" descr="未标题-2 拷贝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935"/>
              <a:ext cx="2757" cy="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9" name="Text Box 15"/>
            <p:cNvSpPr txBox="1">
              <a:spLocks noChangeArrowheads="1"/>
            </p:cNvSpPr>
            <p:nvPr/>
          </p:nvSpPr>
          <p:spPr bwMode="auto">
            <a:xfrm>
              <a:off x="2928" y="912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并联</a:t>
              </a:r>
            </a:p>
          </p:txBody>
        </p:sp>
      </p:grpSp>
      <p:sp>
        <p:nvSpPr>
          <p:cNvPr id="4105" name="Text Box 16"/>
          <p:cNvSpPr txBox="1">
            <a:spLocks noChangeArrowheads="1"/>
          </p:cNvSpPr>
          <p:nvPr/>
        </p:nvSpPr>
        <p:spPr bwMode="auto">
          <a:xfrm>
            <a:off x="442913" y="3484563"/>
            <a:ext cx="7805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>
              <a:ea typeface="楷体_GB2312" pitchFamily="49" charset="-122"/>
            </a:endParaRP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327025" y="3060700"/>
            <a:ext cx="85328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结论：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满足深度负反馈条件下，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（并联、串联）基本放大电路的输入端都存在虚短、虚断现象</a:t>
            </a:r>
          </a:p>
        </p:txBody>
      </p:sp>
      <p:graphicFrame>
        <p:nvGraphicFramePr>
          <p:cNvPr id="4107" name="Object 18"/>
          <p:cNvGraphicFramePr>
            <a:graphicFrameLocks noChangeAspect="1"/>
          </p:cNvGraphicFramePr>
          <p:nvPr/>
        </p:nvGraphicFramePr>
        <p:xfrm>
          <a:off x="908050" y="446088"/>
          <a:ext cx="21050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4" imgW="1002865" imgH="241195" progId="Equation.3">
                  <p:embed/>
                </p:oleObj>
              </mc:Choice>
              <mc:Fallback>
                <p:oleObj name="公式" r:id="rId4" imgW="1002865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46088"/>
                        <a:ext cx="21050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  <p:bldP spid="131077" grpId="0"/>
      <p:bldP spid="131082" grpId="0"/>
      <p:bldP spid="131083" grpId="0"/>
      <p:bldP spid="131084" grpId="0"/>
      <p:bldP spid="1310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1525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举例</a:t>
            </a:r>
            <a:endParaRPr lang="zh-CN" alt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44500" y="1127125"/>
            <a:ext cx="26479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电压串联负反馈</a:t>
            </a:r>
            <a:endParaRPr lang="zh-CN" altLang="en-US" sz="2400" baseline="-30000">
              <a:latin typeface="楷体_GB2312" pitchFamily="49" charset="-122"/>
              <a:ea typeface="华康简宋" charset="-122"/>
            </a:endParaRP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0" y="1014413"/>
            <a:ext cx="106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解： 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203200" y="2803525"/>
            <a:ext cx="2438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闭环电压增益</a:t>
            </a:r>
          </a:p>
        </p:txBody>
      </p:sp>
      <p:pic>
        <p:nvPicPr>
          <p:cNvPr id="5126" name="Picture 15" descr="75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1"/>
          <a:stretch>
            <a:fillRect/>
          </a:stretch>
        </p:blipFill>
        <p:spPr bwMode="auto">
          <a:xfrm>
            <a:off x="4611688" y="1074738"/>
            <a:ext cx="4532312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16"/>
          <p:cNvSpPr txBox="1">
            <a:spLocks noChangeArrowheads="1"/>
          </p:cNvSpPr>
          <p:nvPr/>
        </p:nvSpPr>
        <p:spPr bwMode="auto">
          <a:xfrm>
            <a:off x="0" y="555625"/>
            <a:ext cx="385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8.4.1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写出 </a:t>
            </a:r>
            <a:r>
              <a:rPr lang="en-US" altLang="zh-CN" sz="2400" i="1">
                <a:ea typeface="楷体_GB2312" pitchFamily="49" charset="-122"/>
              </a:rPr>
              <a:t>A</a:t>
            </a:r>
            <a:r>
              <a:rPr lang="en-US" altLang="zh-CN" sz="2400" i="1" baseline="-25000">
                <a:ea typeface="楷体_GB2312" pitchFamily="49" charset="-122"/>
              </a:rPr>
              <a:t>vf  </a:t>
            </a:r>
            <a:r>
              <a:rPr lang="zh-CN" altLang="en-US" sz="2400">
                <a:ea typeface="楷体_GB2312" pitchFamily="49" charset="-122"/>
              </a:rPr>
              <a:t>的表达式</a:t>
            </a:r>
          </a:p>
        </p:txBody>
      </p:sp>
      <p:graphicFrame>
        <p:nvGraphicFramePr>
          <p:cNvPr id="119843" name="Object 35"/>
          <p:cNvGraphicFramePr>
            <a:graphicFrameLocks noChangeAspect="1"/>
          </p:cNvGraphicFramePr>
          <p:nvPr/>
        </p:nvGraphicFramePr>
        <p:xfrm>
          <a:off x="323850" y="1819275"/>
          <a:ext cx="9556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公式" r:id="rId5" imgW="520700" imgH="457200" progId="Equation.3">
                  <p:embed/>
                </p:oleObj>
              </mc:Choice>
              <mc:Fallback>
                <p:oleObj name="公式" r:id="rId5" imgW="52070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19275"/>
                        <a:ext cx="9556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4" name="Object 36"/>
          <p:cNvGraphicFramePr>
            <a:graphicFrameLocks noChangeAspect="1"/>
          </p:cNvGraphicFramePr>
          <p:nvPr/>
        </p:nvGraphicFramePr>
        <p:xfrm>
          <a:off x="1270000" y="1865313"/>
          <a:ext cx="12652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公式" r:id="rId7" imgW="710891" imgH="444307" progId="Equation.3">
                  <p:embed/>
                </p:oleObj>
              </mc:Choice>
              <mc:Fallback>
                <p:oleObj name="公式" r:id="rId7" imgW="710891" imgH="444307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865313"/>
                        <a:ext cx="126523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5" name="Object 37"/>
          <p:cNvGraphicFramePr>
            <a:graphicFrameLocks noChangeAspect="1"/>
          </p:cNvGraphicFramePr>
          <p:nvPr/>
        </p:nvGraphicFramePr>
        <p:xfrm>
          <a:off x="120650" y="3494088"/>
          <a:ext cx="1638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公式" r:id="rId9" imgW="876300" imgH="431800" progId="Equation.3">
                  <p:embed/>
                </p:oleObj>
              </mc:Choice>
              <mc:Fallback>
                <p:oleObj name="公式" r:id="rId9" imgW="876300" imgH="431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494088"/>
                        <a:ext cx="16383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6" name="Object 38"/>
          <p:cNvGraphicFramePr>
            <a:graphicFrameLocks noChangeAspect="1"/>
          </p:cNvGraphicFramePr>
          <p:nvPr/>
        </p:nvGraphicFramePr>
        <p:xfrm>
          <a:off x="1876425" y="3475038"/>
          <a:ext cx="10128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公式" r:id="rId11" imgW="583947" imgH="457002" progId="Equation.3">
                  <p:embed/>
                </p:oleObj>
              </mc:Choice>
              <mc:Fallback>
                <p:oleObj name="公式" r:id="rId11" imgW="583947" imgH="45700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475038"/>
                        <a:ext cx="10128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  <p:bldP spid="119814" grpId="0" autoUpdateAnimBg="0"/>
      <p:bldP spid="11981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1525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举例</a:t>
            </a:r>
            <a:endParaRPr lang="zh-CN" alt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0" y="1014413"/>
            <a:ext cx="106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解： 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674688" y="1603375"/>
            <a:ext cx="3124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虚断</a:t>
            </a:r>
            <a:endParaRPr lang="zh-CN" altLang="en-US" sz="2400" baseline="-30000">
              <a:solidFill>
                <a:srgbClr val="FF0000"/>
              </a:solidFill>
              <a:latin typeface="楷体_GB2312" pitchFamily="49" charset="-122"/>
              <a:ea typeface="华康简宋" charset="-122"/>
            </a:endParaRP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838200" y="3130550"/>
          <a:ext cx="22479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4" imgW="977476" imgH="406224" progId="Equation.3">
                  <p:embed/>
                </p:oleObj>
              </mc:Choice>
              <mc:Fallback>
                <p:oleObj name="Equation" r:id="rId4" imgW="977476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30550"/>
                        <a:ext cx="22479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1238250" y="4967288"/>
          <a:ext cx="12858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6" imgW="558558" imgH="406224" progId="Equation.3">
                  <p:embed/>
                </p:oleObj>
              </mc:Choice>
              <mc:Fallback>
                <p:oleObj name="Equation" r:id="rId6" imgW="558558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967288"/>
                        <a:ext cx="12858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949104"/>
              </p:ext>
            </p:extLst>
          </p:nvPr>
        </p:nvGraphicFramePr>
        <p:xfrm>
          <a:off x="2749550" y="4908550"/>
          <a:ext cx="13128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908550"/>
                        <a:ext cx="131286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42" name="Group 10"/>
          <p:cNvGrpSpPr>
            <a:grpSpLocks/>
          </p:cNvGrpSpPr>
          <p:nvPr/>
        </p:nvGrpSpPr>
        <p:grpSpPr bwMode="auto">
          <a:xfrm>
            <a:off x="725488" y="2338388"/>
            <a:ext cx="1250950" cy="1309687"/>
            <a:chOff x="384" y="2055"/>
            <a:chExt cx="788" cy="825"/>
          </a:xfrm>
        </p:grpSpPr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510" y="2055"/>
            <a:ext cx="66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公式" r:id="rId10" imgW="457002" imgH="215806" progId="Equation.3">
                    <p:embed/>
                  </p:oleObj>
                </mc:Choice>
                <mc:Fallback>
                  <p:oleObj name="公式" r:id="rId10" imgW="457002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" y="2055"/>
                          <a:ext cx="66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AutoShape 12"/>
            <p:cNvSpPr>
              <a:spLocks/>
            </p:cNvSpPr>
            <p:nvPr/>
          </p:nvSpPr>
          <p:spPr bwMode="auto">
            <a:xfrm>
              <a:off x="384" y="2160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</p:grpSp>
      <p:pic>
        <p:nvPicPr>
          <p:cNvPr id="6153" name="Picture 13" descr="750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1"/>
          <a:stretch>
            <a:fillRect/>
          </a:stretch>
        </p:blipFill>
        <p:spPr bwMode="auto">
          <a:xfrm>
            <a:off x="4611688" y="1074738"/>
            <a:ext cx="4532312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0" y="555625"/>
            <a:ext cx="400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例</a:t>
            </a:r>
            <a:r>
              <a:rPr lang="en-US" altLang="zh-CN" sz="2400">
                <a:ea typeface="楷体_GB2312" pitchFamily="49" charset="-122"/>
              </a:rPr>
              <a:t>8.4.1 </a:t>
            </a:r>
            <a:r>
              <a:rPr lang="zh-CN" altLang="en-US" sz="2400">
                <a:ea typeface="楷体_GB2312" pitchFamily="49" charset="-122"/>
              </a:rPr>
              <a:t>写出 </a:t>
            </a:r>
            <a:r>
              <a:rPr lang="en-US" altLang="zh-CN" sz="2400" i="1">
                <a:ea typeface="楷体_GB2312" pitchFamily="49" charset="-122"/>
              </a:rPr>
              <a:t>A</a:t>
            </a:r>
            <a:r>
              <a:rPr lang="en-US" altLang="zh-CN" sz="2400" i="1" baseline="-25000">
                <a:ea typeface="楷体_GB2312" pitchFamily="49" charset="-122"/>
              </a:rPr>
              <a:t>vf  </a:t>
            </a:r>
            <a:r>
              <a:rPr lang="zh-CN" altLang="en-US" sz="2400">
                <a:ea typeface="楷体_GB2312" pitchFamily="49" charset="-122"/>
              </a:rPr>
              <a:t>的表达式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0" y="0"/>
            <a:ext cx="741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例</a:t>
            </a:r>
            <a:r>
              <a:rPr lang="en-US" altLang="zh-CN" sz="2400" dirty="0">
                <a:ea typeface="楷体_GB2312" pitchFamily="49" charset="-122"/>
              </a:rPr>
              <a:t>8.4.2  </a:t>
            </a:r>
            <a:r>
              <a:rPr lang="zh-CN" altLang="en-US" sz="2400" dirty="0">
                <a:ea typeface="楷体_GB2312" pitchFamily="49" charset="-122"/>
              </a:rPr>
              <a:t>写出下图电路 </a:t>
            </a:r>
            <a:r>
              <a:rPr lang="en-US" altLang="zh-CN" sz="2400" i="1" dirty="0" err="1">
                <a:ea typeface="楷体_GB2312" pitchFamily="49" charset="-122"/>
              </a:rPr>
              <a:t>A</a:t>
            </a:r>
            <a:r>
              <a:rPr lang="en-US" altLang="zh-CN" sz="2400" i="1" baseline="-25000" dirty="0" err="1">
                <a:ea typeface="楷体_GB2312" pitchFamily="49" charset="-122"/>
              </a:rPr>
              <a:t>vf</a:t>
            </a:r>
            <a:r>
              <a:rPr lang="en-US" altLang="zh-CN" sz="2400" i="1" baseline="-25000" dirty="0"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表达式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0" y="847725"/>
            <a:ext cx="106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解： 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868363" y="1438275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电压并联负反馈</a:t>
            </a:r>
          </a:p>
        </p:txBody>
      </p:sp>
      <p:graphicFrame>
        <p:nvGraphicFramePr>
          <p:cNvPr id="118795" name="Object 11"/>
          <p:cNvGraphicFramePr>
            <a:graphicFrameLocks noChangeAspect="1"/>
          </p:cNvGraphicFramePr>
          <p:nvPr/>
        </p:nvGraphicFramePr>
        <p:xfrm>
          <a:off x="866775" y="2227263"/>
          <a:ext cx="10715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公式" r:id="rId3" imgW="508000" imgH="457200" progId="Equation.3">
                  <p:embed/>
                </p:oleObj>
              </mc:Choice>
              <mc:Fallback>
                <p:oleObj name="公式" r:id="rId3" imgW="508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2227263"/>
                        <a:ext cx="10715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1973263" y="2278063"/>
          <a:ext cx="87471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公式" r:id="rId5" imgW="469696" imgH="444307" progId="Equation.3">
                  <p:embed/>
                </p:oleObj>
              </mc:Choice>
              <mc:Fallback>
                <p:oleObj name="公式" r:id="rId5" imgW="469696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2278063"/>
                        <a:ext cx="874712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8" name="Object 14"/>
          <p:cNvGraphicFramePr>
            <a:graphicFrameLocks noChangeAspect="1"/>
          </p:cNvGraphicFramePr>
          <p:nvPr/>
        </p:nvGraphicFramePr>
        <p:xfrm>
          <a:off x="801688" y="3525838"/>
          <a:ext cx="10715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公式" r:id="rId7" imgW="545863" imgH="431613" progId="Equation.3">
                  <p:embed/>
                </p:oleObj>
              </mc:Choice>
              <mc:Fallback>
                <p:oleObj name="公式" r:id="rId7" imgW="545863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3525838"/>
                        <a:ext cx="1071562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9" name="Object 15"/>
          <p:cNvGraphicFramePr>
            <a:graphicFrameLocks noChangeAspect="1"/>
          </p:cNvGraphicFramePr>
          <p:nvPr/>
        </p:nvGraphicFramePr>
        <p:xfrm>
          <a:off x="998538" y="4730750"/>
          <a:ext cx="107156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公式" r:id="rId9" imgW="545863" imgH="431613" progId="Equation.3">
                  <p:embed/>
                </p:oleObj>
              </mc:Choice>
              <mc:Fallback>
                <p:oleObj name="公式" r:id="rId9" imgW="545863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730750"/>
                        <a:ext cx="107156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64228"/>
              </p:ext>
            </p:extLst>
          </p:nvPr>
        </p:nvGraphicFramePr>
        <p:xfrm>
          <a:off x="2887663" y="4751388"/>
          <a:ext cx="8318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Equation" r:id="rId11" imgW="469800" imgH="457200" progId="Equation.DSMT4">
                  <p:embed/>
                </p:oleObj>
              </mc:Choice>
              <mc:Fallback>
                <p:oleObj name="Equation" r:id="rId11" imgW="46980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4751388"/>
                        <a:ext cx="83185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8" name="Group 63"/>
          <p:cNvGrpSpPr>
            <a:grpSpLocks/>
          </p:cNvGrpSpPr>
          <p:nvPr/>
        </p:nvGrpSpPr>
        <p:grpSpPr bwMode="auto">
          <a:xfrm>
            <a:off x="4600575" y="836613"/>
            <a:ext cx="3873500" cy="2663825"/>
            <a:chOff x="2874" y="362"/>
            <a:chExt cx="2440" cy="1678"/>
          </a:xfrm>
        </p:grpSpPr>
        <p:grpSp>
          <p:nvGrpSpPr>
            <p:cNvPr id="7182" name="Group 58"/>
            <p:cNvGrpSpPr>
              <a:grpSpLocks/>
            </p:cNvGrpSpPr>
            <p:nvPr/>
          </p:nvGrpSpPr>
          <p:grpSpPr bwMode="auto">
            <a:xfrm>
              <a:off x="2874" y="362"/>
              <a:ext cx="2440" cy="1678"/>
              <a:chOff x="3119" y="534"/>
              <a:chExt cx="2158" cy="1329"/>
            </a:xfrm>
          </p:grpSpPr>
          <p:grpSp>
            <p:nvGrpSpPr>
              <p:cNvPr id="7187" name="Group 20"/>
              <p:cNvGrpSpPr>
                <a:grpSpLocks/>
              </p:cNvGrpSpPr>
              <p:nvPr/>
            </p:nvGrpSpPr>
            <p:grpSpPr bwMode="auto">
              <a:xfrm>
                <a:off x="4020" y="1066"/>
                <a:ext cx="454" cy="368"/>
                <a:chOff x="3897" y="1066"/>
                <a:chExt cx="454" cy="368"/>
              </a:xfrm>
            </p:grpSpPr>
            <p:sp>
              <p:nvSpPr>
                <p:cNvPr id="7224" name="Line 17"/>
                <p:cNvSpPr>
                  <a:spLocks noChangeShapeType="1"/>
                </p:cNvSpPr>
                <p:nvPr/>
              </p:nvSpPr>
              <p:spPr bwMode="auto">
                <a:xfrm>
                  <a:off x="3903" y="1072"/>
                  <a:ext cx="0" cy="3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25" name="Line 18"/>
                <p:cNvSpPr>
                  <a:spLocks noChangeShapeType="1"/>
                </p:cNvSpPr>
                <p:nvPr/>
              </p:nvSpPr>
              <p:spPr bwMode="auto">
                <a:xfrm>
                  <a:off x="3897" y="1066"/>
                  <a:ext cx="448" cy="1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2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903" y="1250"/>
                  <a:ext cx="448" cy="1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88" name="Rectangle 21"/>
              <p:cNvSpPr>
                <a:spLocks noChangeArrowheads="1"/>
              </p:cNvSpPr>
              <p:nvPr/>
            </p:nvSpPr>
            <p:spPr bwMode="auto">
              <a:xfrm>
                <a:off x="3560" y="1097"/>
                <a:ext cx="196" cy="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7189" name="Line 22"/>
              <p:cNvSpPr>
                <a:spLocks noChangeShapeType="1"/>
              </p:cNvSpPr>
              <p:nvPr/>
            </p:nvSpPr>
            <p:spPr bwMode="auto">
              <a:xfrm>
                <a:off x="3756" y="1134"/>
                <a:ext cx="2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0" name="Line 23"/>
              <p:cNvSpPr>
                <a:spLocks noChangeShapeType="1"/>
              </p:cNvSpPr>
              <p:nvPr/>
            </p:nvSpPr>
            <p:spPr bwMode="auto">
              <a:xfrm flipH="1">
                <a:off x="3352" y="1134"/>
                <a:ext cx="2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1" name="Rectangle 24"/>
              <p:cNvSpPr>
                <a:spLocks noChangeArrowheads="1"/>
              </p:cNvSpPr>
              <p:nvPr/>
            </p:nvSpPr>
            <p:spPr bwMode="auto">
              <a:xfrm>
                <a:off x="4186" y="761"/>
                <a:ext cx="196" cy="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7192" name="Line 25"/>
              <p:cNvSpPr>
                <a:spLocks noChangeShapeType="1"/>
              </p:cNvSpPr>
              <p:nvPr/>
            </p:nvSpPr>
            <p:spPr bwMode="auto">
              <a:xfrm flipV="1">
                <a:off x="3891" y="809"/>
                <a:ext cx="0" cy="3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3" name="Line 26"/>
              <p:cNvSpPr>
                <a:spLocks noChangeShapeType="1"/>
              </p:cNvSpPr>
              <p:nvPr/>
            </p:nvSpPr>
            <p:spPr bwMode="auto">
              <a:xfrm>
                <a:off x="3891" y="809"/>
                <a:ext cx="29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4" name="Line 27"/>
              <p:cNvSpPr>
                <a:spLocks noChangeShapeType="1"/>
              </p:cNvSpPr>
              <p:nvPr/>
            </p:nvSpPr>
            <p:spPr bwMode="auto">
              <a:xfrm>
                <a:off x="4387" y="797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5" name="Line 28"/>
              <p:cNvSpPr>
                <a:spLocks noChangeShapeType="1"/>
              </p:cNvSpPr>
              <p:nvPr/>
            </p:nvSpPr>
            <p:spPr bwMode="auto">
              <a:xfrm>
                <a:off x="4461" y="1244"/>
                <a:ext cx="4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6" name="Line 29"/>
              <p:cNvSpPr>
                <a:spLocks noChangeShapeType="1"/>
              </p:cNvSpPr>
              <p:nvPr/>
            </p:nvSpPr>
            <p:spPr bwMode="auto">
              <a:xfrm>
                <a:off x="4675" y="797"/>
                <a:ext cx="0" cy="4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7" name="Line 30"/>
              <p:cNvSpPr>
                <a:spLocks noChangeShapeType="1"/>
              </p:cNvSpPr>
              <p:nvPr/>
            </p:nvSpPr>
            <p:spPr bwMode="auto">
              <a:xfrm flipH="1">
                <a:off x="3885" y="1336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8" name="Rectangle 31"/>
              <p:cNvSpPr>
                <a:spLocks noChangeArrowheads="1"/>
              </p:cNvSpPr>
              <p:nvPr/>
            </p:nvSpPr>
            <p:spPr bwMode="auto">
              <a:xfrm>
                <a:off x="3845" y="1489"/>
                <a:ext cx="81" cy="20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7199" name="Line 32"/>
              <p:cNvSpPr>
                <a:spLocks noChangeShapeType="1"/>
              </p:cNvSpPr>
              <p:nvPr/>
            </p:nvSpPr>
            <p:spPr bwMode="auto">
              <a:xfrm>
                <a:off x="3885" y="1336"/>
                <a:ext cx="0" cy="1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00" name="Line 33"/>
              <p:cNvSpPr>
                <a:spLocks noChangeShapeType="1"/>
              </p:cNvSpPr>
              <p:nvPr/>
            </p:nvSpPr>
            <p:spPr bwMode="auto">
              <a:xfrm>
                <a:off x="3885" y="1691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01" name="Line 34"/>
              <p:cNvSpPr>
                <a:spLocks noChangeShapeType="1"/>
              </p:cNvSpPr>
              <p:nvPr/>
            </p:nvSpPr>
            <p:spPr bwMode="auto">
              <a:xfrm>
                <a:off x="3836" y="1863"/>
                <a:ext cx="1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02" name="Line 35"/>
              <p:cNvSpPr>
                <a:spLocks noChangeShapeType="1"/>
              </p:cNvSpPr>
              <p:nvPr/>
            </p:nvSpPr>
            <p:spPr bwMode="auto">
              <a:xfrm>
                <a:off x="4669" y="1244"/>
                <a:ext cx="0" cy="1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03" name="Rectangle 36"/>
              <p:cNvSpPr>
                <a:spLocks noChangeArrowheads="1"/>
              </p:cNvSpPr>
              <p:nvPr/>
            </p:nvSpPr>
            <p:spPr bwMode="auto">
              <a:xfrm>
                <a:off x="4631" y="1404"/>
                <a:ext cx="81" cy="20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7204" name="Line 37"/>
              <p:cNvSpPr>
                <a:spLocks noChangeShapeType="1"/>
              </p:cNvSpPr>
              <p:nvPr/>
            </p:nvSpPr>
            <p:spPr bwMode="auto">
              <a:xfrm>
                <a:off x="4669" y="1605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05" name="Line 39"/>
              <p:cNvSpPr>
                <a:spLocks noChangeShapeType="1"/>
              </p:cNvSpPr>
              <p:nvPr/>
            </p:nvSpPr>
            <p:spPr bwMode="auto">
              <a:xfrm>
                <a:off x="4639" y="1826"/>
                <a:ext cx="6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06" name="Text Box 40"/>
              <p:cNvSpPr txBox="1">
                <a:spLocks noChangeArrowheads="1"/>
              </p:cNvSpPr>
              <p:nvPr/>
            </p:nvSpPr>
            <p:spPr bwMode="auto">
              <a:xfrm>
                <a:off x="3995" y="993"/>
                <a:ext cx="214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7207" name="Text Box 41"/>
              <p:cNvSpPr txBox="1">
                <a:spLocks noChangeArrowheads="1"/>
              </p:cNvSpPr>
              <p:nvPr/>
            </p:nvSpPr>
            <p:spPr bwMode="auto">
              <a:xfrm>
                <a:off x="4003" y="1228"/>
                <a:ext cx="21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7208" name="Text Box 42"/>
              <p:cNvSpPr txBox="1">
                <a:spLocks noChangeArrowheads="1"/>
              </p:cNvSpPr>
              <p:nvPr/>
            </p:nvSpPr>
            <p:spPr bwMode="auto">
              <a:xfrm>
                <a:off x="3499" y="870"/>
                <a:ext cx="306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R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7209" name="Text Box 43"/>
              <p:cNvSpPr txBox="1">
                <a:spLocks noChangeArrowheads="1"/>
              </p:cNvSpPr>
              <p:nvPr/>
            </p:nvSpPr>
            <p:spPr bwMode="auto">
              <a:xfrm>
                <a:off x="4174" y="534"/>
                <a:ext cx="40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R</a:t>
                </a:r>
                <a:r>
                  <a:rPr lang="en-US" altLang="zh-CN" sz="1800" baseline="-25000">
                    <a:ea typeface="楷体_GB2312" pitchFamily="49" charset="-122"/>
                  </a:rPr>
                  <a:t>f</a:t>
                </a:r>
              </a:p>
            </p:txBody>
          </p:sp>
          <p:sp>
            <p:nvSpPr>
              <p:cNvPr id="7210" name="Text Box 44"/>
              <p:cNvSpPr txBox="1">
                <a:spLocks noChangeArrowheads="1"/>
              </p:cNvSpPr>
              <p:nvPr/>
            </p:nvSpPr>
            <p:spPr bwMode="auto">
              <a:xfrm>
                <a:off x="3599" y="1460"/>
                <a:ext cx="40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R</a:t>
                </a:r>
                <a:r>
                  <a:rPr lang="en-US" altLang="zh-CN" sz="1800" baseline="-25000">
                    <a:ea typeface="楷体_GB2312" pitchFamily="49" charset="-122"/>
                  </a:rPr>
                  <a:t>p</a:t>
                </a:r>
              </a:p>
            </p:txBody>
          </p:sp>
          <p:sp>
            <p:nvSpPr>
              <p:cNvPr id="7211" name="Text Box 45"/>
              <p:cNvSpPr txBox="1">
                <a:spLocks noChangeArrowheads="1"/>
              </p:cNvSpPr>
              <p:nvPr/>
            </p:nvSpPr>
            <p:spPr bwMode="auto">
              <a:xfrm>
                <a:off x="4666" y="1399"/>
                <a:ext cx="40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R</a:t>
                </a:r>
                <a:r>
                  <a:rPr lang="en-US" altLang="zh-CN" sz="1800" baseline="-25000">
                    <a:ea typeface="楷体_GB2312" pitchFamily="49" charset="-122"/>
                  </a:rPr>
                  <a:t>L</a:t>
                </a:r>
              </a:p>
            </p:txBody>
          </p:sp>
          <p:sp>
            <p:nvSpPr>
              <p:cNvPr id="7212" name="Text Box 46"/>
              <p:cNvSpPr txBox="1">
                <a:spLocks noChangeArrowheads="1"/>
              </p:cNvSpPr>
              <p:nvPr/>
            </p:nvSpPr>
            <p:spPr bwMode="auto">
              <a:xfrm>
                <a:off x="3119" y="914"/>
                <a:ext cx="355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7213" name="Text Box 47"/>
              <p:cNvSpPr txBox="1">
                <a:spLocks noChangeArrowheads="1"/>
              </p:cNvSpPr>
              <p:nvPr/>
            </p:nvSpPr>
            <p:spPr bwMode="auto">
              <a:xfrm>
                <a:off x="4922" y="1037"/>
                <a:ext cx="355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7214" name="Oval 48"/>
              <p:cNvSpPr>
                <a:spLocks noChangeArrowheads="1"/>
              </p:cNvSpPr>
              <p:nvPr/>
            </p:nvSpPr>
            <p:spPr bwMode="auto">
              <a:xfrm>
                <a:off x="3315" y="1119"/>
                <a:ext cx="45" cy="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7215" name="Oval 49"/>
              <p:cNvSpPr>
                <a:spLocks noChangeArrowheads="1"/>
              </p:cNvSpPr>
              <p:nvPr/>
            </p:nvSpPr>
            <p:spPr bwMode="auto">
              <a:xfrm>
                <a:off x="4916" y="1212"/>
                <a:ext cx="45" cy="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7216" name="Text Box 50"/>
              <p:cNvSpPr txBox="1">
                <a:spLocks noChangeArrowheads="1"/>
              </p:cNvSpPr>
              <p:nvPr/>
            </p:nvSpPr>
            <p:spPr bwMode="auto">
              <a:xfrm>
                <a:off x="3665" y="860"/>
                <a:ext cx="355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ea typeface="楷体_GB2312" pitchFamily="49" charset="-122"/>
                  </a:rPr>
                  <a:t>v</a:t>
                </a:r>
                <a:r>
                  <a:rPr lang="en-US" altLang="zh-CN" sz="1800" i="1" baseline="-25000"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7217" name="Text Box 51"/>
              <p:cNvSpPr txBox="1">
                <a:spLocks noChangeArrowheads="1"/>
              </p:cNvSpPr>
              <p:nvPr/>
            </p:nvSpPr>
            <p:spPr bwMode="auto">
              <a:xfrm>
                <a:off x="3655" y="1260"/>
                <a:ext cx="25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ea typeface="楷体_GB2312" pitchFamily="49" charset="-122"/>
                  </a:rPr>
                  <a:t>v</a:t>
                </a:r>
                <a:r>
                  <a:rPr lang="en-US" altLang="zh-CN" sz="1800" i="1" baseline="-25000">
                    <a:ea typeface="楷体_GB2312" pitchFamily="49" charset="-122"/>
                  </a:rPr>
                  <a:t>p</a:t>
                </a:r>
              </a:p>
            </p:txBody>
          </p:sp>
          <p:sp>
            <p:nvSpPr>
              <p:cNvPr id="7218" name="Line 52"/>
              <p:cNvSpPr>
                <a:spLocks noChangeShapeType="1"/>
              </p:cNvSpPr>
              <p:nvPr/>
            </p:nvSpPr>
            <p:spPr bwMode="auto">
              <a:xfrm>
                <a:off x="3487" y="1219"/>
                <a:ext cx="3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19" name="Line 53"/>
              <p:cNvSpPr>
                <a:spLocks noChangeShapeType="1"/>
              </p:cNvSpPr>
              <p:nvPr/>
            </p:nvSpPr>
            <p:spPr bwMode="auto">
              <a:xfrm>
                <a:off x="3903" y="1207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20" name="Line 54"/>
              <p:cNvSpPr>
                <a:spLocks noChangeShapeType="1"/>
              </p:cNvSpPr>
              <p:nvPr/>
            </p:nvSpPr>
            <p:spPr bwMode="auto">
              <a:xfrm flipV="1">
                <a:off x="3971" y="864"/>
                <a:ext cx="6" cy="2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21" name="Text Box 55"/>
              <p:cNvSpPr txBox="1">
                <a:spLocks noChangeArrowheads="1"/>
              </p:cNvSpPr>
              <p:nvPr/>
            </p:nvSpPr>
            <p:spPr bwMode="auto">
              <a:xfrm>
                <a:off x="3445" y="1209"/>
                <a:ext cx="355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i="1" baseline="-25000"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7222" name="Text Box 56"/>
              <p:cNvSpPr txBox="1">
                <a:spLocks noChangeArrowheads="1"/>
              </p:cNvSpPr>
              <p:nvPr/>
            </p:nvSpPr>
            <p:spPr bwMode="auto">
              <a:xfrm>
                <a:off x="3752" y="1088"/>
                <a:ext cx="355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i="1" baseline="-25000">
                    <a:ea typeface="楷体_GB2312" pitchFamily="49" charset="-122"/>
                  </a:rPr>
                  <a:t>id</a:t>
                </a:r>
              </a:p>
            </p:txBody>
          </p:sp>
          <p:sp>
            <p:nvSpPr>
              <p:cNvPr id="7223" name="Text Box 57"/>
              <p:cNvSpPr txBox="1">
                <a:spLocks noChangeArrowheads="1"/>
              </p:cNvSpPr>
              <p:nvPr/>
            </p:nvSpPr>
            <p:spPr bwMode="auto">
              <a:xfrm>
                <a:off x="3991" y="854"/>
                <a:ext cx="355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i="1" baseline="-25000">
                    <a:ea typeface="楷体_GB2312" pitchFamily="49" charset="-122"/>
                  </a:rPr>
                  <a:t>f</a:t>
                </a:r>
              </a:p>
            </p:txBody>
          </p:sp>
        </p:grpSp>
        <p:sp>
          <p:nvSpPr>
            <p:cNvPr id="7183" name="Text Box 59"/>
            <p:cNvSpPr txBox="1">
              <a:spLocks noChangeArrowheads="1"/>
            </p:cNvSpPr>
            <p:nvPr/>
          </p:nvSpPr>
          <p:spPr bwMode="auto">
            <a:xfrm>
              <a:off x="3989" y="1121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184" name="Text Box 60"/>
            <p:cNvSpPr txBox="1">
              <a:spLocks noChangeArrowheads="1"/>
            </p:cNvSpPr>
            <p:nvPr/>
          </p:nvSpPr>
          <p:spPr bwMode="auto">
            <a:xfrm>
              <a:off x="3088" y="962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7185" name="Text Box 61"/>
            <p:cNvSpPr txBox="1">
              <a:spLocks noChangeArrowheads="1"/>
            </p:cNvSpPr>
            <p:nvPr/>
          </p:nvSpPr>
          <p:spPr bwMode="auto">
            <a:xfrm>
              <a:off x="3714" y="90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7186" name="Text Box 62"/>
            <p:cNvSpPr txBox="1">
              <a:spLocks noChangeArrowheads="1"/>
            </p:cNvSpPr>
            <p:nvPr/>
          </p:nvSpPr>
          <p:spPr bwMode="auto">
            <a:xfrm>
              <a:off x="4652" y="1007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</p:grpSp>
      <p:graphicFrame>
        <p:nvGraphicFramePr>
          <p:cNvPr id="118850" name="Object 66"/>
          <p:cNvGraphicFramePr>
            <a:graphicFrameLocks noChangeAspect="1"/>
          </p:cNvGraphicFramePr>
          <p:nvPr/>
        </p:nvGraphicFramePr>
        <p:xfrm>
          <a:off x="2044700" y="4711700"/>
          <a:ext cx="7985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公式" r:id="rId13" imgW="406224" imgH="431613" progId="Equation.3">
                  <p:embed/>
                </p:oleObj>
              </mc:Choice>
              <mc:Fallback>
                <p:oleObj name="公式" r:id="rId13" imgW="406224" imgH="431613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711700"/>
                        <a:ext cx="798513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51" name="Object 67"/>
          <p:cNvGraphicFramePr>
            <a:graphicFrameLocks noChangeAspect="1"/>
          </p:cNvGraphicFramePr>
          <p:nvPr/>
        </p:nvGraphicFramePr>
        <p:xfrm>
          <a:off x="1924050" y="3482975"/>
          <a:ext cx="6985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公式" r:id="rId15" imgW="355292" imgH="444114" progId="Equation.3">
                  <p:embed/>
                </p:oleObj>
              </mc:Choice>
              <mc:Fallback>
                <p:oleObj name="公式" r:id="rId15" imgW="355292" imgH="444114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482975"/>
                        <a:ext cx="6985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52" name="Object 68"/>
          <p:cNvGraphicFramePr>
            <a:graphicFrameLocks noChangeAspect="1"/>
          </p:cNvGraphicFramePr>
          <p:nvPr/>
        </p:nvGraphicFramePr>
        <p:xfrm>
          <a:off x="2638425" y="3694113"/>
          <a:ext cx="8223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公式" r:id="rId17" imgW="418918" imgH="241195" progId="Equation.3">
                  <p:embed/>
                </p:oleObj>
              </mc:Choice>
              <mc:Fallback>
                <p:oleObj name="公式" r:id="rId17" imgW="418918" imgH="241195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3694113"/>
                        <a:ext cx="8223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2" grpId="0" autoUpdateAnimBg="0"/>
      <p:bldP spid="1187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741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例</a:t>
            </a:r>
            <a:r>
              <a:rPr lang="en-US" altLang="zh-CN" sz="2400">
                <a:ea typeface="楷体_GB2312" pitchFamily="49" charset="-122"/>
              </a:rPr>
              <a:t>8.4.2  </a:t>
            </a:r>
            <a:r>
              <a:rPr lang="zh-CN" altLang="en-US" sz="2400">
                <a:ea typeface="楷体_GB2312" pitchFamily="49" charset="-122"/>
              </a:rPr>
              <a:t>写出下图电路</a:t>
            </a:r>
            <a:r>
              <a:rPr lang="zh-CN" altLang="en-US" sz="2400" i="1">
                <a:ea typeface="楷体_GB2312" pitchFamily="49" charset="-122"/>
              </a:rPr>
              <a:t> </a:t>
            </a:r>
            <a:r>
              <a:rPr lang="en-US" altLang="zh-CN" sz="2400" i="1">
                <a:ea typeface="楷体_GB2312" pitchFamily="49" charset="-122"/>
              </a:rPr>
              <a:t>A</a:t>
            </a:r>
            <a:r>
              <a:rPr lang="en-US" altLang="zh-CN" sz="2400" i="1" baseline="-25000">
                <a:ea typeface="楷体_GB2312" pitchFamily="49" charset="-122"/>
              </a:rPr>
              <a:t>vf  </a:t>
            </a:r>
            <a:r>
              <a:rPr lang="zh-CN" altLang="en-US" sz="2400">
                <a:ea typeface="楷体_GB2312" pitchFamily="49" charset="-122"/>
              </a:rPr>
              <a:t>表达式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847725"/>
            <a:ext cx="1066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解：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58825" y="1020763"/>
            <a:ext cx="271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电压并联负反馈</a:t>
            </a:r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742950" y="2033588"/>
            <a:ext cx="3124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虚断</a:t>
            </a:r>
            <a:endParaRPr lang="zh-CN" altLang="en-US" sz="2400" baseline="-30000">
              <a:solidFill>
                <a:srgbClr val="FF0000"/>
              </a:solidFill>
              <a:latin typeface="楷体_GB2312" pitchFamily="49" charset="-122"/>
              <a:ea typeface="华康简宋" charset="-122"/>
            </a:endParaRPr>
          </a:p>
        </p:txBody>
      </p:sp>
      <p:graphicFrame>
        <p:nvGraphicFramePr>
          <p:cNvPr id="121869" name="Object 13"/>
          <p:cNvGraphicFramePr>
            <a:graphicFrameLocks noChangeAspect="1"/>
          </p:cNvGraphicFramePr>
          <p:nvPr/>
        </p:nvGraphicFramePr>
        <p:xfrm>
          <a:off x="1358900" y="3101975"/>
          <a:ext cx="5238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公式" r:id="rId3" imgW="215806" imgH="431613" progId="Equation.3">
                  <p:embed/>
                </p:oleObj>
              </mc:Choice>
              <mc:Fallback>
                <p:oleObj name="公式" r:id="rId3" imgW="215806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101975"/>
                        <a:ext cx="52387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0" name="Object 14"/>
          <p:cNvGraphicFramePr>
            <a:graphicFrameLocks noChangeAspect="1"/>
          </p:cNvGraphicFramePr>
          <p:nvPr/>
        </p:nvGraphicFramePr>
        <p:xfrm>
          <a:off x="1435100" y="4378325"/>
          <a:ext cx="138271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公式" r:id="rId5" imgW="545863" imgH="431613" progId="Equation.3">
                  <p:embed/>
                </p:oleObj>
              </mc:Choice>
              <mc:Fallback>
                <p:oleObj name="公式" r:id="rId5" imgW="545863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378325"/>
                        <a:ext cx="1382713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07116"/>
              </p:ext>
            </p:extLst>
          </p:nvPr>
        </p:nvGraphicFramePr>
        <p:xfrm>
          <a:off x="2816225" y="4408488"/>
          <a:ext cx="10271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7" imgW="469800" imgH="457200" progId="Equation.DSMT4">
                  <p:embed/>
                </p:oleObj>
              </mc:Choice>
              <mc:Fallback>
                <p:oleObj name="Equation" r:id="rId7" imgW="4698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4408488"/>
                        <a:ext cx="102711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1" name="Group 16"/>
          <p:cNvGrpSpPr>
            <a:grpSpLocks/>
          </p:cNvGrpSpPr>
          <p:nvPr/>
        </p:nvGrpSpPr>
        <p:grpSpPr bwMode="auto">
          <a:xfrm>
            <a:off x="4600575" y="836613"/>
            <a:ext cx="3873500" cy="2663825"/>
            <a:chOff x="2874" y="362"/>
            <a:chExt cx="2440" cy="1678"/>
          </a:xfrm>
        </p:grpSpPr>
        <p:grpSp>
          <p:nvGrpSpPr>
            <p:cNvPr id="8203" name="Group 17"/>
            <p:cNvGrpSpPr>
              <a:grpSpLocks/>
            </p:cNvGrpSpPr>
            <p:nvPr/>
          </p:nvGrpSpPr>
          <p:grpSpPr bwMode="auto">
            <a:xfrm>
              <a:off x="2874" y="362"/>
              <a:ext cx="2440" cy="1678"/>
              <a:chOff x="3119" y="534"/>
              <a:chExt cx="2158" cy="1329"/>
            </a:xfrm>
          </p:grpSpPr>
          <p:grpSp>
            <p:nvGrpSpPr>
              <p:cNvPr id="8208" name="Group 18"/>
              <p:cNvGrpSpPr>
                <a:grpSpLocks/>
              </p:cNvGrpSpPr>
              <p:nvPr/>
            </p:nvGrpSpPr>
            <p:grpSpPr bwMode="auto">
              <a:xfrm>
                <a:off x="4020" y="1066"/>
                <a:ext cx="454" cy="368"/>
                <a:chOff x="3897" y="1066"/>
                <a:chExt cx="454" cy="368"/>
              </a:xfrm>
            </p:grpSpPr>
            <p:sp>
              <p:nvSpPr>
                <p:cNvPr id="8245" name="Line 19"/>
                <p:cNvSpPr>
                  <a:spLocks noChangeShapeType="1"/>
                </p:cNvSpPr>
                <p:nvPr/>
              </p:nvSpPr>
              <p:spPr bwMode="auto">
                <a:xfrm>
                  <a:off x="3903" y="1072"/>
                  <a:ext cx="0" cy="3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6" name="Line 20"/>
                <p:cNvSpPr>
                  <a:spLocks noChangeShapeType="1"/>
                </p:cNvSpPr>
                <p:nvPr/>
              </p:nvSpPr>
              <p:spPr bwMode="auto">
                <a:xfrm>
                  <a:off x="3897" y="1066"/>
                  <a:ext cx="448" cy="1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903" y="1250"/>
                  <a:ext cx="448" cy="18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209" name="Rectangle 22"/>
              <p:cNvSpPr>
                <a:spLocks noChangeArrowheads="1"/>
              </p:cNvSpPr>
              <p:nvPr/>
            </p:nvSpPr>
            <p:spPr bwMode="auto">
              <a:xfrm>
                <a:off x="3560" y="1097"/>
                <a:ext cx="196" cy="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8210" name="Line 23"/>
              <p:cNvSpPr>
                <a:spLocks noChangeShapeType="1"/>
              </p:cNvSpPr>
              <p:nvPr/>
            </p:nvSpPr>
            <p:spPr bwMode="auto">
              <a:xfrm>
                <a:off x="3756" y="1134"/>
                <a:ext cx="26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1" name="Line 24"/>
              <p:cNvSpPr>
                <a:spLocks noChangeShapeType="1"/>
              </p:cNvSpPr>
              <p:nvPr/>
            </p:nvSpPr>
            <p:spPr bwMode="auto">
              <a:xfrm flipH="1">
                <a:off x="3352" y="1134"/>
                <a:ext cx="2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2" name="Rectangle 25"/>
              <p:cNvSpPr>
                <a:spLocks noChangeArrowheads="1"/>
              </p:cNvSpPr>
              <p:nvPr/>
            </p:nvSpPr>
            <p:spPr bwMode="auto">
              <a:xfrm>
                <a:off x="4186" y="761"/>
                <a:ext cx="196" cy="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8213" name="Line 26"/>
              <p:cNvSpPr>
                <a:spLocks noChangeShapeType="1"/>
              </p:cNvSpPr>
              <p:nvPr/>
            </p:nvSpPr>
            <p:spPr bwMode="auto">
              <a:xfrm flipV="1">
                <a:off x="3891" y="809"/>
                <a:ext cx="0" cy="3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4" name="Line 27"/>
              <p:cNvSpPr>
                <a:spLocks noChangeShapeType="1"/>
              </p:cNvSpPr>
              <p:nvPr/>
            </p:nvSpPr>
            <p:spPr bwMode="auto">
              <a:xfrm>
                <a:off x="3891" y="809"/>
                <a:ext cx="29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5" name="Line 28"/>
              <p:cNvSpPr>
                <a:spLocks noChangeShapeType="1"/>
              </p:cNvSpPr>
              <p:nvPr/>
            </p:nvSpPr>
            <p:spPr bwMode="auto">
              <a:xfrm>
                <a:off x="4387" y="797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6" name="Line 29"/>
              <p:cNvSpPr>
                <a:spLocks noChangeShapeType="1"/>
              </p:cNvSpPr>
              <p:nvPr/>
            </p:nvSpPr>
            <p:spPr bwMode="auto">
              <a:xfrm>
                <a:off x="4461" y="1244"/>
                <a:ext cx="46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7" name="Line 30"/>
              <p:cNvSpPr>
                <a:spLocks noChangeShapeType="1"/>
              </p:cNvSpPr>
              <p:nvPr/>
            </p:nvSpPr>
            <p:spPr bwMode="auto">
              <a:xfrm>
                <a:off x="4675" y="797"/>
                <a:ext cx="0" cy="4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8" name="Line 31"/>
              <p:cNvSpPr>
                <a:spLocks noChangeShapeType="1"/>
              </p:cNvSpPr>
              <p:nvPr/>
            </p:nvSpPr>
            <p:spPr bwMode="auto">
              <a:xfrm flipH="1">
                <a:off x="3885" y="1336"/>
                <a:ext cx="14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19" name="Rectangle 32"/>
              <p:cNvSpPr>
                <a:spLocks noChangeArrowheads="1"/>
              </p:cNvSpPr>
              <p:nvPr/>
            </p:nvSpPr>
            <p:spPr bwMode="auto">
              <a:xfrm>
                <a:off x="3845" y="1489"/>
                <a:ext cx="81" cy="20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8220" name="Line 33"/>
              <p:cNvSpPr>
                <a:spLocks noChangeShapeType="1"/>
              </p:cNvSpPr>
              <p:nvPr/>
            </p:nvSpPr>
            <p:spPr bwMode="auto">
              <a:xfrm>
                <a:off x="3885" y="1336"/>
                <a:ext cx="0" cy="1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1" name="Line 34"/>
              <p:cNvSpPr>
                <a:spLocks noChangeShapeType="1"/>
              </p:cNvSpPr>
              <p:nvPr/>
            </p:nvSpPr>
            <p:spPr bwMode="auto">
              <a:xfrm>
                <a:off x="3885" y="1691"/>
                <a:ext cx="0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2" name="Line 35"/>
              <p:cNvSpPr>
                <a:spLocks noChangeShapeType="1"/>
              </p:cNvSpPr>
              <p:nvPr/>
            </p:nvSpPr>
            <p:spPr bwMode="auto">
              <a:xfrm>
                <a:off x="3836" y="1863"/>
                <a:ext cx="1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3" name="Line 36"/>
              <p:cNvSpPr>
                <a:spLocks noChangeShapeType="1"/>
              </p:cNvSpPr>
              <p:nvPr/>
            </p:nvSpPr>
            <p:spPr bwMode="auto">
              <a:xfrm>
                <a:off x="4669" y="1244"/>
                <a:ext cx="0" cy="1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4" name="Rectangle 37"/>
              <p:cNvSpPr>
                <a:spLocks noChangeArrowheads="1"/>
              </p:cNvSpPr>
              <p:nvPr/>
            </p:nvSpPr>
            <p:spPr bwMode="auto">
              <a:xfrm>
                <a:off x="4631" y="1404"/>
                <a:ext cx="81" cy="20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8225" name="Line 38"/>
              <p:cNvSpPr>
                <a:spLocks noChangeShapeType="1"/>
              </p:cNvSpPr>
              <p:nvPr/>
            </p:nvSpPr>
            <p:spPr bwMode="auto">
              <a:xfrm>
                <a:off x="4669" y="1605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6" name="Line 39"/>
              <p:cNvSpPr>
                <a:spLocks noChangeShapeType="1"/>
              </p:cNvSpPr>
              <p:nvPr/>
            </p:nvSpPr>
            <p:spPr bwMode="auto">
              <a:xfrm>
                <a:off x="4639" y="1826"/>
                <a:ext cx="6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7" name="Text Box 40"/>
              <p:cNvSpPr txBox="1">
                <a:spLocks noChangeArrowheads="1"/>
              </p:cNvSpPr>
              <p:nvPr/>
            </p:nvSpPr>
            <p:spPr bwMode="auto">
              <a:xfrm>
                <a:off x="3995" y="993"/>
                <a:ext cx="214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8228" name="Text Box 41"/>
              <p:cNvSpPr txBox="1">
                <a:spLocks noChangeArrowheads="1"/>
              </p:cNvSpPr>
              <p:nvPr/>
            </p:nvSpPr>
            <p:spPr bwMode="auto">
              <a:xfrm>
                <a:off x="4003" y="1228"/>
                <a:ext cx="21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8229" name="Text Box 42"/>
              <p:cNvSpPr txBox="1">
                <a:spLocks noChangeArrowheads="1"/>
              </p:cNvSpPr>
              <p:nvPr/>
            </p:nvSpPr>
            <p:spPr bwMode="auto">
              <a:xfrm>
                <a:off x="3499" y="870"/>
                <a:ext cx="306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R</a:t>
                </a:r>
                <a:r>
                  <a:rPr lang="en-US" altLang="zh-CN" sz="1800" baseline="-25000"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8230" name="Text Box 43"/>
              <p:cNvSpPr txBox="1">
                <a:spLocks noChangeArrowheads="1"/>
              </p:cNvSpPr>
              <p:nvPr/>
            </p:nvSpPr>
            <p:spPr bwMode="auto">
              <a:xfrm>
                <a:off x="4174" y="534"/>
                <a:ext cx="40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R</a:t>
                </a:r>
                <a:r>
                  <a:rPr lang="en-US" altLang="zh-CN" sz="1800" baseline="-25000">
                    <a:ea typeface="楷体_GB2312" pitchFamily="49" charset="-122"/>
                  </a:rPr>
                  <a:t>f</a:t>
                </a:r>
              </a:p>
            </p:txBody>
          </p:sp>
          <p:sp>
            <p:nvSpPr>
              <p:cNvPr id="8231" name="Text Box 44"/>
              <p:cNvSpPr txBox="1">
                <a:spLocks noChangeArrowheads="1"/>
              </p:cNvSpPr>
              <p:nvPr/>
            </p:nvSpPr>
            <p:spPr bwMode="auto">
              <a:xfrm>
                <a:off x="3599" y="1460"/>
                <a:ext cx="40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R</a:t>
                </a:r>
                <a:r>
                  <a:rPr lang="en-US" altLang="zh-CN" sz="1800" baseline="-25000">
                    <a:ea typeface="楷体_GB2312" pitchFamily="49" charset="-122"/>
                  </a:rPr>
                  <a:t>p</a:t>
                </a:r>
              </a:p>
            </p:txBody>
          </p:sp>
          <p:sp>
            <p:nvSpPr>
              <p:cNvPr id="8232" name="Text Box 45"/>
              <p:cNvSpPr txBox="1">
                <a:spLocks noChangeArrowheads="1"/>
              </p:cNvSpPr>
              <p:nvPr/>
            </p:nvSpPr>
            <p:spPr bwMode="auto">
              <a:xfrm>
                <a:off x="4666" y="1399"/>
                <a:ext cx="404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ea typeface="楷体_GB2312" pitchFamily="49" charset="-122"/>
                  </a:rPr>
                  <a:t>R</a:t>
                </a:r>
                <a:r>
                  <a:rPr lang="en-US" altLang="zh-CN" sz="1800" baseline="-25000">
                    <a:ea typeface="楷体_GB2312" pitchFamily="49" charset="-122"/>
                  </a:rPr>
                  <a:t>L</a:t>
                </a:r>
              </a:p>
            </p:txBody>
          </p:sp>
          <p:sp>
            <p:nvSpPr>
              <p:cNvPr id="8233" name="Text Box 46"/>
              <p:cNvSpPr txBox="1">
                <a:spLocks noChangeArrowheads="1"/>
              </p:cNvSpPr>
              <p:nvPr/>
            </p:nvSpPr>
            <p:spPr bwMode="auto">
              <a:xfrm>
                <a:off x="3119" y="914"/>
                <a:ext cx="355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8234" name="Text Box 47"/>
              <p:cNvSpPr txBox="1">
                <a:spLocks noChangeArrowheads="1"/>
              </p:cNvSpPr>
              <p:nvPr/>
            </p:nvSpPr>
            <p:spPr bwMode="auto">
              <a:xfrm>
                <a:off x="4922" y="1037"/>
                <a:ext cx="355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ea typeface="楷体_GB2312" pitchFamily="49" charset="-122"/>
                  </a:rPr>
                  <a:t>v</a:t>
                </a:r>
                <a:r>
                  <a:rPr lang="en-US" altLang="zh-CN" sz="2400" i="1" baseline="-25000"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8235" name="Oval 48"/>
              <p:cNvSpPr>
                <a:spLocks noChangeArrowheads="1"/>
              </p:cNvSpPr>
              <p:nvPr/>
            </p:nvSpPr>
            <p:spPr bwMode="auto">
              <a:xfrm>
                <a:off x="3315" y="1119"/>
                <a:ext cx="45" cy="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8236" name="Oval 49"/>
              <p:cNvSpPr>
                <a:spLocks noChangeArrowheads="1"/>
              </p:cNvSpPr>
              <p:nvPr/>
            </p:nvSpPr>
            <p:spPr bwMode="auto">
              <a:xfrm>
                <a:off x="4916" y="1212"/>
                <a:ext cx="45" cy="4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000">
                  <a:ea typeface="楷体_GB2312" pitchFamily="49" charset="-122"/>
                </a:endParaRPr>
              </a:p>
            </p:txBody>
          </p:sp>
          <p:sp>
            <p:nvSpPr>
              <p:cNvPr id="8237" name="Text Box 50"/>
              <p:cNvSpPr txBox="1">
                <a:spLocks noChangeArrowheads="1"/>
              </p:cNvSpPr>
              <p:nvPr/>
            </p:nvSpPr>
            <p:spPr bwMode="auto">
              <a:xfrm>
                <a:off x="3665" y="860"/>
                <a:ext cx="355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ea typeface="楷体_GB2312" pitchFamily="49" charset="-122"/>
                  </a:rPr>
                  <a:t>v</a:t>
                </a:r>
                <a:r>
                  <a:rPr lang="en-US" altLang="zh-CN" sz="1800" i="1" baseline="-25000"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8238" name="Text Box 51"/>
              <p:cNvSpPr txBox="1">
                <a:spLocks noChangeArrowheads="1"/>
              </p:cNvSpPr>
              <p:nvPr/>
            </p:nvSpPr>
            <p:spPr bwMode="auto">
              <a:xfrm>
                <a:off x="3655" y="1260"/>
                <a:ext cx="25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ea typeface="楷体_GB2312" pitchFamily="49" charset="-122"/>
                  </a:rPr>
                  <a:t>v</a:t>
                </a:r>
                <a:r>
                  <a:rPr lang="en-US" altLang="zh-CN" sz="1800" i="1" baseline="-25000">
                    <a:ea typeface="楷体_GB2312" pitchFamily="49" charset="-122"/>
                  </a:rPr>
                  <a:t>p</a:t>
                </a:r>
              </a:p>
            </p:txBody>
          </p:sp>
          <p:sp>
            <p:nvSpPr>
              <p:cNvPr id="8239" name="Line 52"/>
              <p:cNvSpPr>
                <a:spLocks noChangeShapeType="1"/>
              </p:cNvSpPr>
              <p:nvPr/>
            </p:nvSpPr>
            <p:spPr bwMode="auto">
              <a:xfrm>
                <a:off x="3487" y="1219"/>
                <a:ext cx="3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40" name="Line 53"/>
              <p:cNvSpPr>
                <a:spLocks noChangeShapeType="1"/>
              </p:cNvSpPr>
              <p:nvPr/>
            </p:nvSpPr>
            <p:spPr bwMode="auto">
              <a:xfrm>
                <a:off x="3903" y="1207"/>
                <a:ext cx="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41" name="Line 54"/>
              <p:cNvSpPr>
                <a:spLocks noChangeShapeType="1"/>
              </p:cNvSpPr>
              <p:nvPr/>
            </p:nvSpPr>
            <p:spPr bwMode="auto">
              <a:xfrm flipV="1">
                <a:off x="3971" y="864"/>
                <a:ext cx="6" cy="2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42" name="Text Box 55"/>
              <p:cNvSpPr txBox="1">
                <a:spLocks noChangeArrowheads="1"/>
              </p:cNvSpPr>
              <p:nvPr/>
            </p:nvSpPr>
            <p:spPr bwMode="auto">
              <a:xfrm>
                <a:off x="3445" y="1209"/>
                <a:ext cx="355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i="1" baseline="-25000"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8243" name="Text Box 56"/>
              <p:cNvSpPr txBox="1">
                <a:spLocks noChangeArrowheads="1"/>
              </p:cNvSpPr>
              <p:nvPr/>
            </p:nvSpPr>
            <p:spPr bwMode="auto">
              <a:xfrm>
                <a:off x="3752" y="1088"/>
                <a:ext cx="355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i="1" baseline="-25000">
                    <a:ea typeface="楷体_GB2312" pitchFamily="49" charset="-122"/>
                  </a:rPr>
                  <a:t>id</a:t>
                </a:r>
              </a:p>
            </p:txBody>
          </p:sp>
          <p:sp>
            <p:nvSpPr>
              <p:cNvPr id="8244" name="Text Box 57"/>
              <p:cNvSpPr txBox="1">
                <a:spLocks noChangeArrowheads="1"/>
              </p:cNvSpPr>
              <p:nvPr/>
            </p:nvSpPr>
            <p:spPr bwMode="auto">
              <a:xfrm>
                <a:off x="3991" y="854"/>
                <a:ext cx="355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i="1">
                    <a:ea typeface="楷体_GB2312" pitchFamily="49" charset="-122"/>
                  </a:rPr>
                  <a:t>i</a:t>
                </a:r>
                <a:r>
                  <a:rPr lang="en-US" altLang="zh-CN" sz="1800" i="1" baseline="-25000">
                    <a:ea typeface="楷体_GB2312" pitchFamily="49" charset="-122"/>
                  </a:rPr>
                  <a:t>f</a:t>
                </a:r>
              </a:p>
            </p:txBody>
          </p:sp>
        </p:grpSp>
        <p:sp>
          <p:nvSpPr>
            <p:cNvPr id="8204" name="Text Box 58"/>
            <p:cNvSpPr txBox="1">
              <a:spLocks noChangeArrowheads="1"/>
            </p:cNvSpPr>
            <p:nvPr/>
          </p:nvSpPr>
          <p:spPr bwMode="auto">
            <a:xfrm>
              <a:off x="3989" y="1121"/>
              <a:ext cx="3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8205" name="Text Box 59"/>
            <p:cNvSpPr txBox="1">
              <a:spLocks noChangeArrowheads="1"/>
            </p:cNvSpPr>
            <p:nvPr/>
          </p:nvSpPr>
          <p:spPr bwMode="auto">
            <a:xfrm>
              <a:off x="3088" y="962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8206" name="Text Box 60"/>
            <p:cNvSpPr txBox="1">
              <a:spLocks noChangeArrowheads="1"/>
            </p:cNvSpPr>
            <p:nvPr/>
          </p:nvSpPr>
          <p:spPr bwMode="auto">
            <a:xfrm>
              <a:off x="3714" y="90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8207" name="Text Box 61"/>
            <p:cNvSpPr txBox="1">
              <a:spLocks noChangeArrowheads="1"/>
            </p:cNvSpPr>
            <p:nvPr/>
          </p:nvSpPr>
          <p:spPr bwMode="auto">
            <a:xfrm>
              <a:off x="4652" y="1007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</p:grpSp>
      <p:graphicFrame>
        <p:nvGraphicFramePr>
          <p:cNvPr id="12191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75877"/>
              </p:ext>
            </p:extLst>
          </p:nvPr>
        </p:nvGraphicFramePr>
        <p:xfrm>
          <a:off x="1884194" y="3059474"/>
          <a:ext cx="111918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9" imgW="469800" imgH="444240" progId="Equation.DSMT4">
                  <p:embed/>
                </p:oleObj>
              </mc:Choice>
              <mc:Fallback>
                <p:oleObj name="Equation" r:id="rId9" imgW="469800" imgH="44424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194" y="3059474"/>
                        <a:ext cx="1119188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0" y="0"/>
            <a:ext cx="809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例</a:t>
            </a:r>
            <a:r>
              <a:rPr lang="en-US" altLang="zh-CN" sz="2400">
                <a:ea typeface="楷体_GB2312" pitchFamily="49" charset="-122"/>
              </a:rPr>
              <a:t>8.4.3</a:t>
            </a:r>
            <a:r>
              <a:rPr lang="zh-CN" altLang="en-US" sz="2400">
                <a:ea typeface="楷体_GB2312" pitchFamily="49" charset="-122"/>
              </a:rPr>
              <a:t>某射极偏置电路的交流通路如图，近似计算</a:t>
            </a:r>
            <a:r>
              <a:rPr lang="en-US" altLang="zh-CN" sz="2400" i="1">
                <a:ea typeface="楷体_GB2312" pitchFamily="49" charset="-122"/>
              </a:rPr>
              <a:t>A</a:t>
            </a:r>
            <a:r>
              <a:rPr lang="en-US" altLang="zh-CN" sz="2400" i="1" baseline="-25000">
                <a:ea typeface="楷体_GB2312" pitchFamily="49" charset="-122"/>
              </a:rPr>
              <a:t>vf</a:t>
            </a:r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365125" y="995363"/>
          <a:ext cx="9874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公式" r:id="rId4" imgW="482391" imgH="431613" progId="Equation.3">
                  <p:embed/>
                </p:oleObj>
              </mc:Choice>
              <mc:Fallback>
                <p:oleObj name="公式" r:id="rId4" imgW="482391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995363"/>
                        <a:ext cx="98742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395413" y="1165225"/>
          <a:ext cx="631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公式" r:id="rId6" imgW="291973" imgH="203112" progId="Equation.3">
                  <p:embed/>
                </p:oleObj>
              </mc:Choice>
              <mc:Fallback>
                <p:oleObj name="公式" r:id="rId6" imgW="291973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1165225"/>
                        <a:ext cx="631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257175" y="2466975"/>
          <a:ext cx="12112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公式" r:id="rId8" imgW="545863" imgH="431613" progId="Equation.3">
                  <p:embed/>
                </p:oleObj>
              </mc:Choice>
              <mc:Fallback>
                <p:oleObj name="公式" r:id="rId8" imgW="545863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466975"/>
                        <a:ext cx="12112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1450975" y="2481263"/>
          <a:ext cx="714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公式" r:id="rId10" imgW="330057" imgH="431613" progId="Equation.3">
                  <p:embed/>
                </p:oleObj>
              </mc:Choice>
              <mc:Fallback>
                <p:oleObj name="公式" r:id="rId10" imgW="330057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2481263"/>
                        <a:ext cx="7143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2111375" y="2479675"/>
          <a:ext cx="7223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公式" r:id="rId12" imgW="330057" imgH="406224" progId="Equation.3">
                  <p:embed/>
                </p:oleObj>
              </mc:Choice>
              <mc:Fallback>
                <p:oleObj name="公式" r:id="rId12" imgW="330057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2479675"/>
                        <a:ext cx="7223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690563" y="1905000"/>
            <a:ext cx="22304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闭环互导增益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0" y="3551238"/>
            <a:ext cx="22304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闭环电压增益</a:t>
            </a:r>
          </a:p>
        </p:txBody>
      </p:sp>
      <p:graphicFrame>
        <p:nvGraphicFramePr>
          <p:cNvPr id="122892" name="Object 12"/>
          <p:cNvGraphicFramePr>
            <a:graphicFrameLocks noChangeAspect="1"/>
          </p:cNvGraphicFramePr>
          <p:nvPr/>
        </p:nvGraphicFramePr>
        <p:xfrm>
          <a:off x="368300" y="4121150"/>
          <a:ext cx="12223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公式" r:id="rId14" imgW="545863" imgH="431613" progId="Equation.3">
                  <p:embed/>
                </p:oleObj>
              </mc:Choice>
              <mc:Fallback>
                <p:oleObj name="公式" r:id="rId14" imgW="545863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4121150"/>
                        <a:ext cx="12223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99712"/>
              </p:ext>
            </p:extLst>
          </p:nvPr>
        </p:nvGraphicFramePr>
        <p:xfrm>
          <a:off x="2737290" y="4043363"/>
          <a:ext cx="119856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16" imgW="507960" imgH="469800" progId="Equation.DSMT4">
                  <p:embed/>
                </p:oleObj>
              </mc:Choice>
              <mc:Fallback>
                <p:oleObj name="Equation" r:id="rId16" imgW="507960" imgH="469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290" y="4043363"/>
                        <a:ext cx="1198562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0" y="519113"/>
            <a:ext cx="36258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电流串联负反馈</a:t>
            </a:r>
            <a:endParaRPr lang="zh-CN" altLang="en-US" sz="2400">
              <a:ea typeface="楷体_GB2312" pitchFamily="49" charset="-122"/>
            </a:endParaRPr>
          </a:p>
        </p:txBody>
      </p:sp>
      <p:grpSp>
        <p:nvGrpSpPr>
          <p:cNvPr id="122899" name="Group 19"/>
          <p:cNvGrpSpPr>
            <a:grpSpLocks/>
          </p:cNvGrpSpPr>
          <p:nvPr/>
        </p:nvGrpSpPr>
        <p:grpSpPr bwMode="auto">
          <a:xfrm>
            <a:off x="4135438" y="4043363"/>
            <a:ext cx="2274887" cy="935037"/>
            <a:chOff x="434" y="2723"/>
            <a:chExt cx="1433" cy="589"/>
          </a:xfrm>
        </p:grpSpPr>
        <p:sp>
          <p:nvSpPr>
            <p:cNvPr id="9280" name="Rectangle 20"/>
            <p:cNvSpPr>
              <a:spLocks noChangeArrowheads="1"/>
            </p:cNvSpPr>
            <p:nvPr/>
          </p:nvSpPr>
          <p:spPr bwMode="auto">
            <a:xfrm>
              <a:off x="434" y="2723"/>
              <a:ext cx="1433" cy="589"/>
            </a:xfrm>
            <a:prstGeom prst="rect">
              <a:avLst/>
            </a:prstGeom>
            <a:solidFill>
              <a:srgbClr val="FFEF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graphicFrame>
          <p:nvGraphicFramePr>
            <p:cNvPr id="9281" name="Object 21"/>
            <p:cNvGraphicFramePr>
              <a:graphicFrameLocks noChangeAspect="1"/>
            </p:cNvGraphicFramePr>
            <p:nvPr/>
          </p:nvGraphicFramePr>
          <p:xfrm>
            <a:off x="482" y="2746"/>
            <a:ext cx="1287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6" name="公式" r:id="rId18" imgW="1016000" imgH="431800" progId="Equation.3">
                    <p:embed/>
                  </p:oleObj>
                </mc:Choice>
                <mc:Fallback>
                  <p:oleObj name="公式" r:id="rId18" imgW="1016000" imgH="431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2746"/>
                          <a:ext cx="1287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9" name="Object 29"/>
          <p:cNvGraphicFramePr>
            <a:graphicFrameLocks noChangeAspect="1"/>
          </p:cNvGraphicFramePr>
          <p:nvPr/>
        </p:nvGraphicFramePr>
        <p:xfrm>
          <a:off x="1616075" y="4137025"/>
          <a:ext cx="11620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公式" r:id="rId20" imgW="558558" imgH="431613" progId="Equation.3">
                  <p:embed/>
                </p:oleObj>
              </mc:Choice>
              <mc:Fallback>
                <p:oleObj name="公式" r:id="rId20" imgW="558558" imgH="43161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137025"/>
                        <a:ext cx="11620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1" name="Group 76"/>
          <p:cNvGrpSpPr>
            <a:grpSpLocks/>
          </p:cNvGrpSpPr>
          <p:nvPr/>
        </p:nvGrpSpPr>
        <p:grpSpPr bwMode="auto">
          <a:xfrm>
            <a:off x="4405313" y="919163"/>
            <a:ext cx="4075112" cy="3054350"/>
            <a:chOff x="2573" y="265"/>
            <a:chExt cx="2295" cy="1524"/>
          </a:xfrm>
        </p:grpSpPr>
        <p:sp>
          <p:nvSpPr>
            <p:cNvPr id="9234" name="Line 30"/>
            <p:cNvSpPr>
              <a:spLocks noChangeShapeType="1"/>
            </p:cNvSpPr>
            <p:nvPr/>
          </p:nvSpPr>
          <p:spPr bwMode="auto">
            <a:xfrm>
              <a:off x="3419" y="790"/>
              <a:ext cx="0" cy="3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5" name="Line 31"/>
            <p:cNvSpPr>
              <a:spLocks noChangeShapeType="1"/>
            </p:cNvSpPr>
            <p:nvPr/>
          </p:nvSpPr>
          <p:spPr bwMode="auto">
            <a:xfrm flipV="1">
              <a:off x="3425" y="803"/>
              <a:ext cx="209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" name="Line 32"/>
            <p:cNvSpPr>
              <a:spLocks noChangeShapeType="1"/>
            </p:cNvSpPr>
            <p:nvPr/>
          </p:nvSpPr>
          <p:spPr bwMode="auto">
            <a:xfrm>
              <a:off x="3419" y="993"/>
              <a:ext cx="245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7" name="Line 33"/>
            <p:cNvSpPr>
              <a:spLocks noChangeShapeType="1"/>
            </p:cNvSpPr>
            <p:nvPr/>
          </p:nvSpPr>
          <p:spPr bwMode="auto">
            <a:xfrm>
              <a:off x="3640" y="1085"/>
              <a:ext cx="0" cy="2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8" name="Rectangle 34"/>
            <p:cNvSpPr>
              <a:spLocks noChangeArrowheads="1"/>
            </p:cNvSpPr>
            <p:nvPr/>
          </p:nvSpPr>
          <p:spPr bwMode="auto">
            <a:xfrm>
              <a:off x="3597" y="1323"/>
              <a:ext cx="79" cy="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9239" name="Line 35"/>
            <p:cNvSpPr>
              <a:spLocks noChangeShapeType="1"/>
            </p:cNvSpPr>
            <p:nvPr/>
          </p:nvSpPr>
          <p:spPr bwMode="auto">
            <a:xfrm>
              <a:off x="3634" y="1520"/>
              <a:ext cx="0" cy="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0" name="Line 36"/>
            <p:cNvSpPr>
              <a:spLocks noChangeShapeType="1"/>
            </p:cNvSpPr>
            <p:nvPr/>
          </p:nvSpPr>
          <p:spPr bwMode="auto">
            <a:xfrm>
              <a:off x="3597" y="1789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1" name="Line 37"/>
            <p:cNvSpPr>
              <a:spLocks noChangeShapeType="1"/>
            </p:cNvSpPr>
            <p:nvPr/>
          </p:nvSpPr>
          <p:spPr bwMode="auto">
            <a:xfrm>
              <a:off x="3628" y="527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2" name="Line 38"/>
            <p:cNvSpPr>
              <a:spLocks noChangeShapeType="1"/>
            </p:cNvSpPr>
            <p:nvPr/>
          </p:nvSpPr>
          <p:spPr bwMode="auto">
            <a:xfrm>
              <a:off x="3628" y="527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3" name="Line 39"/>
            <p:cNvSpPr>
              <a:spLocks noChangeShapeType="1"/>
            </p:cNvSpPr>
            <p:nvPr/>
          </p:nvSpPr>
          <p:spPr bwMode="auto">
            <a:xfrm>
              <a:off x="4155" y="521"/>
              <a:ext cx="0" cy="4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4" name="Rectangle 40"/>
            <p:cNvSpPr>
              <a:spLocks noChangeArrowheads="1"/>
            </p:cNvSpPr>
            <p:nvPr/>
          </p:nvSpPr>
          <p:spPr bwMode="auto">
            <a:xfrm>
              <a:off x="4119" y="932"/>
              <a:ext cx="79" cy="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9245" name="Line 41"/>
            <p:cNvSpPr>
              <a:spLocks noChangeShapeType="1"/>
            </p:cNvSpPr>
            <p:nvPr/>
          </p:nvSpPr>
          <p:spPr bwMode="auto">
            <a:xfrm>
              <a:off x="4155" y="1134"/>
              <a:ext cx="0" cy="5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6" name="Line 42"/>
            <p:cNvSpPr>
              <a:spLocks noChangeShapeType="1"/>
            </p:cNvSpPr>
            <p:nvPr/>
          </p:nvSpPr>
          <p:spPr bwMode="auto">
            <a:xfrm flipH="1">
              <a:off x="3634" y="1673"/>
              <a:ext cx="5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7" name="Line 43"/>
            <p:cNvSpPr>
              <a:spLocks noChangeShapeType="1"/>
            </p:cNvSpPr>
            <p:nvPr/>
          </p:nvSpPr>
          <p:spPr bwMode="auto">
            <a:xfrm flipH="1">
              <a:off x="3168" y="950"/>
              <a:ext cx="2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8" name="Line 44"/>
            <p:cNvSpPr>
              <a:spLocks noChangeShapeType="1"/>
            </p:cNvSpPr>
            <p:nvPr/>
          </p:nvSpPr>
          <p:spPr bwMode="auto">
            <a:xfrm flipH="1">
              <a:off x="3168" y="950"/>
              <a:ext cx="6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9" name="Rectangle 45"/>
            <p:cNvSpPr>
              <a:spLocks noChangeArrowheads="1"/>
            </p:cNvSpPr>
            <p:nvPr/>
          </p:nvSpPr>
          <p:spPr bwMode="auto">
            <a:xfrm>
              <a:off x="3126" y="1226"/>
              <a:ext cx="79" cy="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9250" name="Line 46"/>
            <p:cNvSpPr>
              <a:spLocks noChangeShapeType="1"/>
            </p:cNvSpPr>
            <p:nvPr/>
          </p:nvSpPr>
          <p:spPr bwMode="auto">
            <a:xfrm>
              <a:off x="3162" y="1428"/>
              <a:ext cx="0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51" name="Line 47"/>
            <p:cNvSpPr>
              <a:spLocks noChangeShapeType="1"/>
            </p:cNvSpPr>
            <p:nvPr/>
          </p:nvSpPr>
          <p:spPr bwMode="auto">
            <a:xfrm>
              <a:off x="3162" y="1673"/>
              <a:ext cx="4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52" name="Line 48"/>
            <p:cNvSpPr>
              <a:spLocks noChangeShapeType="1"/>
            </p:cNvSpPr>
            <p:nvPr/>
          </p:nvSpPr>
          <p:spPr bwMode="auto">
            <a:xfrm flipH="1">
              <a:off x="2868" y="956"/>
              <a:ext cx="3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53" name="Rectangle 49"/>
            <p:cNvSpPr>
              <a:spLocks noChangeArrowheads="1"/>
            </p:cNvSpPr>
            <p:nvPr/>
          </p:nvSpPr>
          <p:spPr bwMode="auto">
            <a:xfrm>
              <a:off x="2833" y="1050"/>
              <a:ext cx="79" cy="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9254" name="Oval 50"/>
            <p:cNvSpPr>
              <a:spLocks noChangeArrowheads="1"/>
            </p:cNvSpPr>
            <p:nvPr/>
          </p:nvSpPr>
          <p:spPr bwMode="auto">
            <a:xfrm>
              <a:off x="2790" y="1342"/>
              <a:ext cx="178" cy="20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9255" name="Line 51"/>
            <p:cNvSpPr>
              <a:spLocks noChangeShapeType="1"/>
            </p:cNvSpPr>
            <p:nvPr/>
          </p:nvSpPr>
          <p:spPr bwMode="auto">
            <a:xfrm>
              <a:off x="2874" y="1244"/>
              <a:ext cx="0" cy="4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56" name="Line 52"/>
            <p:cNvSpPr>
              <a:spLocks noChangeShapeType="1"/>
            </p:cNvSpPr>
            <p:nvPr/>
          </p:nvSpPr>
          <p:spPr bwMode="auto">
            <a:xfrm>
              <a:off x="2874" y="1679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57" name="Line 53"/>
            <p:cNvSpPr>
              <a:spLocks noChangeShapeType="1"/>
            </p:cNvSpPr>
            <p:nvPr/>
          </p:nvSpPr>
          <p:spPr bwMode="auto">
            <a:xfrm>
              <a:off x="2868" y="956"/>
              <a:ext cx="0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58" name="Text Box 54"/>
            <p:cNvSpPr txBox="1">
              <a:spLocks noChangeArrowheads="1"/>
            </p:cNvSpPr>
            <p:nvPr/>
          </p:nvSpPr>
          <p:spPr bwMode="auto">
            <a:xfrm>
              <a:off x="3634" y="1330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9259" name="Text Box 55"/>
            <p:cNvSpPr txBox="1">
              <a:spLocks noChangeArrowheads="1"/>
            </p:cNvSpPr>
            <p:nvPr/>
          </p:nvSpPr>
          <p:spPr bwMode="auto">
            <a:xfrm>
              <a:off x="3158" y="1233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9260" name="Text Box 56"/>
            <p:cNvSpPr txBox="1">
              <a:spLocks noChangeArrowheads="1"/>
            </p:cNvSpPr>
            <p:nvPr/>
          </p:nvSpPr>
          <p:spPr bwMode="auto">
            <a:xfrm>
              <a:off x="2601" y="1008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9261" name="Text Box 57"/>
            <p:cNvSpPr txBox="1">
              <a:spLocks noChangeArrowheads="1"/>
            </p:cNvSpPr>
            <p:nvPr/>
          </p:nvSpPr>
          <p:spPr bwMode="auto">
            <a:xfrm>
              <a:off x="2573" y="1298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v</a:t>
              </a:r>
              <a:r>
                <a:rPr lang="en-US" altLang="zh-CN" sz="1800" i="1" baseline="-250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9262" name="Text Box 58"/>
            <p:cNvSpPr txBox="1">
              <a:spLocks noChangeArrowheads="1"/>
            </p:cNvSpPr>
            <p:nvPr/>
          </p:nvSpPr>
          <p:spPr bwMode="auto">
            <a:xfrm>
              <a:off x="4150" y="896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>
                  <a:ea typeface="楷体_GB2312" pitchFamily="49" charset="-122"/>
                  <a:cs typeface="Times New Roman" pitchFamily="18" charset="0"/>
                </a:rPr>
                <a:t>'</a:t>
              </a:r>
              <a:r>
                <a:rPr lang="en-US" altLang="zh-CN" sz="1800" i="1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9263" name="Line 59"/>
            <p:cNvSpPr>
              <a:spLocks noChangeShapeType="1"/>
            </p:cNvSpPr>
            <p:nvPr/>
          </p:nvSpPr>
          <p:spPr bwMode="auto">
            <a:xfrm>
              <a:off x="3707" y="1036"/>
              <a:ext cx="0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4" name="Text Box 60"/>
            <p:cNvSpPr txBox="1">
              <a:spLocks noChangeArrowheads="1"/>
            </p:cNvSpPr>
            <p:nvPr/>
          </p:nvSpPr>
          <p:spPr bwMode="auto">
            <a:xfrm>
              <a:off x="3660" y="1061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9265" name="Line 61"/>
            <p:cNvSpPr>
              <a:spLocks noChangeShapeType="1"/>
            </p:cNvSpPr>
            <p:nvPr/>
          </p:nvSpPr>
          <p:spPr bwMode="auto">
            <a:xfrm flipH="1">
              <a:off x="3695" y="490"/>
              <a:ext cx="3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6" name="Text Box 62"/>
            <p:cNvSpPr txBox="1">
              <a:spLocks noChangeArrowheads="1"/>
            </p:cNvSpPr>
            <p:nvPr/>
          </p:nvSpPr>
          <p:spPr bwMode="auto">
            <a:xfrm>
              <a:off x="3771" y="265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9267" name="Text Box 63"/>
            <p:cNvSpPr txBox="1">
              <a:spLocks noChangeArrowheads="1"/>
            </p:cNvSpPr>
            <p:nvPr/>
          </p:nvSpPr>
          <p:spPr bwMode="auto">
            <a:xfrm>
              <a:off x="3140" y="640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9268" name="Line 64"/>
            <p:cNvSpPr>
              <a:spLocks noChangeShapeType="1"/>
            </p:cNvSpPr>
            <p:nvPr/>
          </p:nvSpPr>
          <p:spPr bwMode="auto">
            <a:xfrm>
              <a:off x="3193" y="889"/>
              <a:ext cx="1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69" name="Text Box 65"/>
            <p:cNvSpPr txBox="1">
              <a:spLocks noChangeArrowheads="1"/>
            </p:cNvSpPr>
            <p:nvPr/>
          </p:nvSpPr>
          <p:spPr bwMode="auto">
            <a:xfrm>
              <a:off x="2928" y="925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270" name="Text Box 66"/>
            <p:cNvSpPr txBox="1">
              <a:spLocks noChangeArrowheads="1"/>
            </p:cNvSpPr>
            <p:nvPr/>
          </p:nvSpPr>
          <p:spPr bwMode="auto">
            <a:xfrm>
              <a:off x="2948" y="1490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-</a:t>
              </a:r>
            </a:p>
          </p:txBody>
        </p:sp>
        <p:sp>
          <p:nvSpPr>
            <p:cNvPr id="9271" name="Text Box 67"/>
            <p:cNvSpPr txBox="1">
              <a:spLocks noChangeArrowheads="1"/>
            </p:cNvSpPr>
            <p:nvPr/>
          </p:nvSpPr>
          <p:spPr bwMode="auto">
            <a:xfrm>
              <a:off x="2666" y="1220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272" name="Text Box 68"/>
            <p:cNvSpPr txBox="1">
              <a:spLocks noChangeArrowheads="1"/>
            </p:cNvSpPr>
            <p:nvPr/>
          </p:nvSpPr>
          <p:spPr bwMode="auto">
            <a:xfrm>
              <a:off x="2735" y="1528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-</a:t>
              </a:r>
            </a:p>
          </p:txBody>
        </p:sp>
        <p:sp>
          <p:nvSpPr>
            <p:cNvPr id="9273" name="Text Box 69"/>
            <p:cNvSpPr txBox="1">
              <a:spLocks noChangeArrowheads="1"/>
            </p:cNvSpPr>
            <p:nvPr/>
          </p:nvSpPr>
          <p:spPr bwMode="auto">
            <a:xfrm>
              <a:off x="2906" y="1171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v</a:t>
              </a:r>
              <a:r>
                <a:rPr lang="en-US" altLang="zh-CN" sz="1800" i="1" baseline="-25000">
                  <a:ea typeface="楷体_GB2312" pitchFamily="49" charset="-122"/>
                </a:rPr>
                <a:t>i</a:t>
              </a:r>
            </a:p>
          </p:txBody>
        </p:sp>
        <p:sp>
          <p:nvSpPr>
            <p:cNvPr id="9274" name="Text Box 70"/>
            <p:cNvSpPr txBox="1">
              <a:spLocks noChangeArrowheads="1"/>
            </p:cNvSpPr>
            <p:nvPr/>
          </p:nvSpPr>
          <p:spPr bwMode="auto">
            <a:xfrm>
              <a:off x="4332" y="651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275" name="Text Box 71"/>
            <p:cNvSpPr txBox="1">
              <a:spLocks noChangeArrowheads="1"/>
            </p:cNvSpPr>
            <p:nvPr/>
          </p:nvSpPr>
          <p:spPr bwMode="auto">
            <a:xfrm>
              <a:off x="4358" y="1240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-</a:t>
              </a:r>
            </a:p>
          </p:txBody>
        </p:sp>
        <p:sp>
          <p:nvSpPr>
            <p:cNvPr id="9276" name="Text Box 72"/>
            <p:cNvSpPr txBox="1">
              <a:spLocks noChangeArrowheads="1"/>
            </p:cNvSpPr>
            <p:nvPr/>
          </p:nvSpPr>
          <p:spPr bwMode="auto">
            <a:xfrm>
              <a:off x="4445" y="902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v</a:t>
              </a:r>
              <a:r>
                <a:rPr lang="en-US" altLang="zh-CN" sz="1800" i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9277" name="Text Box 73"/>
            <p:cNvSpPr txBox="1">
              <a:spLocks noChangeArrowheads="1"/>
            </p:cNvSpPr>
            <p:nvPr/>
          </p:nvSpPr>
          <p:spPr bwMode="auto">
            <a:xfrm>
              <a:off x="3463" y="1099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9278" name="Text Box 74"/>
            <p:cNvSpPr txBox="1">
              <a:spLocks noChangeArrowheads="1"/>
            </p:cNvSpPr>
            <p:nvPr/>
          </p:nvSpPr>
          <p:spPr bwMode="auto">
            <a:xfrm>
              <a:off x="3446" y="1492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-</a:t>
              </a:r>
            </a:p>
          </p:txBody>
        </p:sp>
        <p:sp>
          <p:nvSpPr>
            <p:cNvPr id="9279" name="Text Box 75"/>
            <p:cNvSpPr txBox="1">
              <a:spLocks noChangeArrowheads="1"/>
            </p:cNvSpPr>
            <p:nvPr/>
          </p:nvSpPr>
          <p:spPr bwMode="auto">
            <a:xfrm>
              <a:off x="3398" y="1290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v</a:t>
              </a:r>
              <a:r>
                <a:rPr lang="en-US" altLang="zh-CN" sz="1800" i="1" baseline="-25000"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122957" name="Rectangle 77"/>
          <p:cNvSpPr>
            <a:spLocks noChangeArrowheads="1"/>
          </p:cNvSpPr>
          <p:nvPr/>
        </p:nvSpPr>
        <p:spPr bwMode="auto">
          <a:xfrm>
            <a:off x="2173288" y="5305425"/>
            <a:ext cx="274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与负载</a:t>
            </a: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>
                <a:solidFill>
                  <a:srgbClr val="0000FF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有关！</a:t>
            </a:r>
          </a:p>
        </p:txBody>
      </p:sp>
      <p:sp>
        <p:nvSpPr>
          <p:cNvPr id="122959" name="Text Box 79"/>
          <p:cNvSpPr txBox="1">
            <a:spLocks noChangeArrowheads="1"/>
          </p:cNvSpPr>
          <p:nvPr/>
        </p:nvSpPr>
        <p:spPr bwMode="auto">
          <a:xfrm>
            <a:off x="3200400" y="544513"/>
            <a:ext cx="4873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ea typeface="楷体_GB2312" pitchFamily="49" charset="-122"/>
              </a:rPr>
              <a:t>若</a:t>
            </a:r>
            <a:r>
              <a:rPr lang="zh-CN" altLang="en-US" sz="1800" i="1">
                <a:ea typeface="楷体_GB2312" pitchFamily="49" charset="-122"/>
                <a:sym typeface="Symbol" pitchFamily="18" charset="2"/>
              </a:rPr>
              <a:t>、</a:t>
            </a:r>
            <a:r>
              <a:rPr lang="en-US" altLang="zh-CN" sz="1800" i="1">
                <a:ea typeface="楷体_GB2312" pitchFamily="49" charset="-122"/>
                <a:sym typeface="Symbol" pitchFamily="18" charset="2"/>
              </a:rPr>
              <a:t>Re </a:t>
            </a:r>
            <a:r>
              <a:rPr lang="zh-CN" altLang="en-US" sz="1800">
                <a:ea typeface="楷体_GB2312" pitchFamily="49" charset="-122"/>
                <a:sym typeface="Symbol" pitchFamily="18" charset="2"/>
              </a:rPr>
              <a:t>很大，可看成深度负反馈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utoUpdateAnimBg="0"/>
      <p:bldP spid="122891" grpId="0" autoUpdateAnimBg="0"/>
      <p:bldP spid="122895" grpId="0" autoUpdateAnimBg="0"/>
      <p:bldP spid="122957" grpId="0" autoUpdateAnimBg="0"/>
      <p:bldP spid="1229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0"/>
            <a:ext cx="809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例</a:t>
            </a:r>
            <a:r>
              <a:rPr lang="en-US" altLang="zh-CN" sz="2400">
                <a:ea typeface="楷体_GB2312" pitchFamily="49" charset="-122"/>
              </a:rPr>
              <a:t>8.4.3</a:t>
            </a:r>
            <a:r>
              <a:rPr lang="zh-CN" altLang="en-US" sz="2400">
                <a:ea typeface="楷体_GB2312" pitchFamily="49" charset="-122"/>
              </a:rPr>
              <a:t>某射极偏置电路的交流通路如图，近似计算</a:t>
            </a:r>
            <a:r>
              <a:rPr lang="en-US" altLang="zh-CN" sz="2400" i="1">
                <a:ea typeface="楷体_GB2312" pitchFamily="49" charset="-122"/>
              </a:rPr>
              <a:t>A</a:t>
            </a:r>
            <a:r>
              <a:rPr lang="en-US" altLang="zh-CN" sz="2400" i="1" baseline="-25000">
                <a:ea typeface="楷体_GB2312" pitchFamily="49" charset="-122"/>
              </a:rPr>
              <a:t>vf</a:t>
            </a:r>
          </a:p>
        </p:txBody>
      </p:sp>
      <p:sp>
        <p:nvSpPr>
          <p:cNvPr id="10243" name="Rectangle 12"/>
          <p:cNvSpPr>
            <a:spLocks noChangeArrowheads="1"/>
          </p:cNvSpPr>
          <p:nvPr/>
        </p:nvSpPr>
        <p:spPr bwMode="auto">
          <a:xfrm>
            <a:off x="0" y="519113"/>
            <a:ext cx="362585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电流串联负反馈</a:t>
            </a:r>
            <a:endParaRPr lang="zh-CN" altLang="en-US" sz="2400">
              <a:ea typeface="楷体_GB2312" pitchFamily="49" charset="-122"/>
            </a:endParaRPr>
          </a:p>
        </p:txBody>
      </p:sp>
      <p:graphicFrame>
        <p:nvGraphicFramePr>
          <p:cNvPr id="1239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51466"/>
              </p:ext>
            </p:extLst>
          </p:nvPr>
        </p:nvGraphicFramePr>
        <p:xfrm>
          <a:off x="1104495" y="1775404"/>
          <a:ext cx="18097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5" imgW="825480" imgH="241200" progId="Equation.DSMT4">
                  <p:embed/>
                </p:oleObj>
              </mc:Choice>
              <mc:Fallback>
                <p:oleObj name="Equation" r:id="rId5" imgW="82548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495" y="1775404"/>
                        <a:ext cx="18097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5" name="Text Box 21"/>
          <p:cNvSpPr txBox="1">
            <a:spLocks noChangeArrowheads="1"/>
          </p:cNvSpPr>
          <p:nvPr/>
        </p:nvSpPr>
        <p:spPr bwMode="auto">
          <a:xfrm>
            <a:off x="311150" y="2451100"/>
            <a:ext cx="58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又</a:t>
            </a:r>
          </a:p>
        </p:txBody>
      </p:sp>
      <p:graphicFrame>
        <p:nvGraphicFramePr>
          <p:cNvPr id="123926" name="Object 22"/>
          <p:cNvGraphicFramePr>
            <a:graphicFrameLocks noChangeAspect="1"/>
          </p:cNvGraphicFramePr>
          <p:nvPr/>
        </p:nvGraphicFramePr>
        <p:xfrm>
          <a:off x="1166813" y="2840038"/>
          <a:ext cx="13890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公式" r:id="rId7" imgW="660400" imgH="228600" progId="Equation.3">
                  <p:embed/>
                </p:oleObj>
              </mc:Choice>
              <mc:Fallback>
                <p:oleObj name="公式" r:id="rId7" imgW="66040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840038"/>
                        <a:ext cx="138906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8" name="Object 24"/>
          <p:cNvGraphicFramePr>
            <a:graphicFrameLocks noChangeAspect="1"/>
          </p:cNvGraphicFramePr>
          <p:nvPr/>
        </p:nvGraphicFramePr>
        <p:xfrm>
          <a:off x="493713" y="4013200"/>
          <a:ext cx="12223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公式" r:id="rId9" imgW="545863" imgH="431613" progId="Equation.3">
                  <p:embed/>
                </p:oleObj>
              </mc:Choice>
              <mc:Fallback>
                <p:oleObj name="公式" r:id="rId9" imgW="545863" imgH="4316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013200"/>
                        <a:ext cx="12223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939956"/>
              </p:ext>
            </p:extLst>
          </p:nvPr>
        </p:nvGraphicFramePr>
        <p:xfrm>
          <a:off x="1812925" y="4029075"/>
          <a:ext cx="10795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11" imgW="457200" imgH="431640" progId="Equation.DSMT4">
                  <p:embed/>
                </p:oleObj>
              </mc:Choice>
              <mc:Fallback>
                <p:oleObj name="Equation" r:id="rId11" imgW="45720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4029075"/>
                        <a:ext cx="10795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73"/>
          <p:cNvSpPr txBox="1">
            <a:spLocks noChangeArrowheads="1"/>
          </p:cNvSpPr>
          <p:nvPr/>
        </p:nvSpPr>
        <p:spPr bwMode="auto">
          <a:xfrm>
            <a:off x="3200400" y="544513"/>
            <a:ext cx="4873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ea typeface="楷体_GB2312" pitchFamily="49" charset="-122"/>
              </a:rPr>
              <a:t>若</a:t>
            </a:r>
            <a:r>
              <a:rPr lang="zh-CN" altLang="en-US" sz="1800" i="1">
                <a:ea typeface="楷体_GB2312" pitchFamily="49" charset="-122"/>
                <a:sym typeface="Symbol" pitchFamily="18" charset="2"/>
              </a:rPr>
              <a:t>、</a:t>
            </a:r>
            <a:r>
              <a:rPr lang="en-US" altLang="zh-CN" sz="1800" i="1">
                <a:ea typeface="楷体_GB2312" pitchFamily="49" charset="-122"/>
                <a:sym typeface="Symbol" pitchFamily="18" charset="2"/>
              </a:rPr>
              <a:t>Re </a:t>
            </a:r>
            <a:r>
              <a:rPr lang="zh-CN" altLang="en-US" sz="1800">
                <a:ea typeface="楷体_GB2312" pitchFamily="49" charset="-122"/>
                <a:sym typeface="Symbol" pitchFamily="18" charset="2"/>
              </a:rPr>
              <a:t>很大，可看成深度负反馈</a:t>
            </a:r>
          </a:p>
        </p:txBody>
      </p:sp>
      <p:grpSp>
        <p:nvGrpSpPr>
          <p:cNvPr id="10250" name="Group 121"/>
          <p:cNvGrpSpPr>
            <a:grpSpLocks/>
          </p:cNvGrpSpPr>
          <p:nvPr/>
        </p:nvGrpSpPr>
        <p:grpSpPr bwMode="auto">
          <a:xfrm>
            <a:off x="4405313" y="919163"/>
            <a:ext cx="4075112" cy="3054350"/>
            <a:chOff x="2573" y="265"/>
            <a:chExt cx="2295" cy="1524"/>
          </a:xfrm>
        </p:grpSpPr>
        <p:sp>
          <p:nvSpPr>
            <p:cNvPr id="10252" name="Line 122"/>
            <p:cNvSpPr>
              <a:spLocks noChangeShapeType="1"/>
            </p:cNvSpPr>
            <p:nvPr/>
          </p:nvSpPr>
          <p:spPr bwMode="auto">
            <a:xfrm>
              <a:off x="3419" y="790"/>
              <a:ext cx="0" cy="3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3" name="Line 123"/>
            <p:cNvSpPr>
              <a:spLocks noChangeShapeType="1"/>
            </p:cNvSpPr>
            <p:nvPr/>
          </p:nvSpPr>
          <p:spPr bwMode="auto">
            <a:xfrm flipV="1">
              <a:off x="3425" y="803"/>
              <a:ext cx="209" cy="1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4" name="Line 124"/>
            <p:cNvSpPr>
              <a:spLocks noChangeShapeType="1"/>
            </p:cNvSpPr>
            <p:nvPr/>
          </p:nvSpPr>
          <p:spPr bwMode="auto">
            <a:xfrm>
              <a:off x="3419" y="993"/>
              <a:ext cx="245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5" name="Line 125"/>
            <p:cNvSpPr>
              <a:spLocks noChangeShapeType="1"/>
            </p:cNvSpPr>
            <p:nvPr/>
          </p:nvSpPr>
          <p:spPr bwMode="auto">
            <a:xfrm>
              <a:off x="3640" y="1085"/>
              <a:ext cx="0" cy="2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6" name="Rectangle 126"/>
            <p:cNvSpPr>
              <a:spLocks noChangeArrowheads="1"/>
            </p:cNvSpPr>
            <p:nvPr/>
          </p:nvSpPr>
          <p:spPr bwMode="auto">
            <a:xfrm>
              <a:off x="3597" y="1323"/>
              <a:ext cx="79" cy="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10257" name="Line 127"/>
            <p:cNvSpPr>
              <a:spLocks noChangeShapeType="1"/>
            </p:cNvSpPr>
            <p:nvPr/>
          </p:nvSpPr>
          <p:spPr bwMode="auto">
            <a:xfrm>
              <a:off x="3634" y="1520"/>
              <a:ext cx="0" cy="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8" name="Line 128"/>
            <p:cNvSpPr>
              <a:spLocks noChangeShapeType="1"/>
            </p:cNvSpPr>
            <p:nvPr/>
          </p:nvSpPr>
          <p:spPr bwMode="auto">
            <a:xfrm>
              <a:off x="3597" y="1789"/>
              <a:ext cx="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59" name="Line 129"/>
            <p:cNvSpPr>
              <a:spLocks noChangeShapeType="1"/>
            </p:cNvSpPr>
            <p:nvPr/>
          </p:nvSpPr>
          <p:spPr bwMode="auto">
            <a:xfrm>
              <a:off x="3628" y="527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0" name="Line 130"/>
            <p:cNvSpPr>
              <a:spLocks noChangeShapeType="1"/>
            </p:cNvSpPr>
            <p:nvPr/>
          </p:nvSpPr>
          <p:spPr bwMode="auto">
            <a:xfrm>
              <a:off x="3628" y="527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1" name="Line 131"/>
            <p:cNvSpPr>
              <a:spLocks noChangeShapeType="1"/>
            </p:cNvSpPr>
            <p:nvPr/>
          </p:nvSpPr>
          <p:spPr bwMode="auto">
            <a:xfrm>
              <a:off x="4155" y="521"/>
              <a:ext cx="0" cy="4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2" name="Rectangle 132"/>
            <p:cNvSpPr>
              <a:spLocks noChangeArrowheads="1"/>
            </p:cNvSpPr>
            <p:nvPr/>
          </p:nvSpPr>
          <p:spPr bwMode="auto">
            <a:xfrm>
              <a:off x="4119" y="932"/>
              <a:ext cx="79" cy="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10263" name="Line 133"/>
            <p:cNvSpPr>
              <a:spLocks noChangeShapeType="1"/>
            </p:cNvSpPr>
            <p:nvPr/>
          </p:nvSpPr>
          <p:spPr bwMode="auto">
            <a:xfrm>
              <a:off x="4155" y="1134"/>
              <a:ext cx="0" cy="5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4" name="Line 134"/>
            <p:cNvSpPr>
              <a:spLocks noChangeShapeType="1"/>
            </p:cNvSpPr>
            <p:nvPr/>
          </p:nvSpPr>
          <p:spPr bwMode="auto">
            <a:xfrm flipH="1">
              <a:off x="3634" y="1673"/>
              <a:ext cx="5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5" name="Line 135"/>
            <p:cNvSpPr>
              <a:spLocks noChangeShapeType="1"/>
            </p:cNvSpPr>
            <p:nvPr/>
          </p:nvSpPr>
          <p:spPr bwMode="auto">
            <a:xfrm flipH="1">
              <a:off x="3168" y="950"/>
              <a:ext cx="2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6" name="Line 136"/>
            <p:cNvSpPr>
              <a:spLocks noChangeShapeType="1"/>
            </p:cNvSpPr>
            <p:nvPr/>
          </p:nvSpPr>
          <p:spPr bwMode="auto">
            <a:xfrm flipH="1">
              <a:off x="3168" y="950"/>
              <a:ext cx="6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7" name="Rectangle 137"/>
            <p:cNvSpPr>
              <a:spLocks noChangeArrowheads="1"/>
            </p:cNvSpPr>
            <p:nvPr/>
          </p:nvSpPr>
          <p:spPr bwMode="auto">
            <a:xfrm>
              <a:off x="3126" y="1226"/>
              <a:ext cx="79" cy="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10268" name="Line 138"/>
            <p:cNvSpPr>
              <a:spLocks noChangeShapeType="1"/>
            </p:cNvSpPr>
            <p:nvPr/>
          </p:nvSpPr>
          <p:spPr bwMode="auto">
            <a:xfrm>
              <a:off x="3162" y="1428"/>
              <a:ext cx="0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9" name="Line 139"/>
            <p:cNvSpPr>
              <a:spLocks noChangeShapeType="1"/>
            </p:cNvSpPr>
            <p:nvPr/>
          </p:nvSpPr>
          <p:spPr bwMode="auto">
            <a:xfrm>
              <a:off x="3162" y="1673"/>
              <a:ext cx="4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0" name="Line 140"/>
            <p:cNvSpPr>
              <a:spLocks noChangeShapeType="1"/>
            </p:cNvSpPr>
            <p:nvPr/>
          </p:nvSpPr>
          <p:spPr bwMode="auto">
            <a:xfrm flipH="1">
              <a:off x="2868" y="956"/>
              <a:ext cx="3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1" name="Rectangle 141"/>
            <p:cNvSpPr>
              <a:spLocks noChangeArrowheads="1"/>
            </p:cNvSpPr>
            <p:nvPr/>
          </p:nvSpPr>
          <p:spPr bwMode="auto">
            <a:xfrm>
              <a:off x="2833" y="1050"/>
              <a:ext cx="79" cy="1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10272" name="Oval 142"/>
            <p:cNvSpPr>
              <a:spLocks noChangeArrowheads="1"/>
            </p:cNvSpPr>
            <p:nvPr/>
          </p:nvSpPr>
          <p:spPr bwMode="auto">
            <a:xfrm>
              <a:off x="2790" y="1342"/>
              <a:ext cx="178" cy="20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000">
                <a:ea typeface="楷体_GB2312" pitchFamily="49" charset="-122"/>
              </a:endParaRPr>
            </a:p>
          </p:txBody>
        </p:sp>
        <p:sp>
          <p:nvSpPr>
            <p:cNvPr id="10273" name="Line 143"/>
            <p:cNvSpPr>
              <a:spLocks noChangeShapeType="1"/>
            </p:cNvSpPr>
            <p:nvPr/>
          </p:nvSpPr>
          <p:spPr bwMode="auto">
            <a:xfrm>
              <a:off x="2874" y="1244"/>
              <a:ext cx="0" cy="4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4" name="Line 144"/>
            <p:cNvSpPr>
              <a:spLocks noChangeShapeType="1"/>
            </p:cNvSpPr>
            <p:nvPr/>
          </p:nvSpPr>
          <p:spPr bwMode="auto">
            <a:xfrm>
              <a:off x="2874" y="1679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5" name="Line 145"/>
            <p:cNvSpPr>
              <a:spLocks noChangeShapeType="1"/>
            </p:cNvSpPr>
            <p:nvPr/>
          </p:nvSpPr>
          <p:spPr bwMode="auto">
            <a:xfrm>
              <a:off x="2868" y="956"/>
              <a:ext cx="0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76" name="Text Box 146"/>
            <p:cNvSpPr txBox="1">
              <a:spLocks noChangeArrowheads="1"/>
            </p:cNvSpPr>
            <p:nvPr/>
          </p:nvSpPr>
          <p:spPr bwMode="auto">
            <a:xfrm>
              <a:off x="3634" y="1330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0277" name="Text Box 147"/>
            <p:cNvSpPr txBox="1">
              <a:spLocks noChangeArrowheads="1"/>
            </p:cNvSpPr>
            <p:nvPr/>
          </p:nvSpPr>
          <p:spPr bwMode="auto">
            <a:xfrm>
              <a:off x="3158" y="1233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0278" name="Text Box 148"/>
            <p:cNvSpPr txBox="1">
              <a:spLocks noChangeArrowheads="1"/>
            </p:cNvSpPr>
            <p:nvPr/>
          </p:nvSpPr>
          <p:spPr bwMode="auto">
            <a:xfrm>
              <a:off x="2601" y="1008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 baseline="-250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10279" name="Text Box 149"/>
            <p:cNvSpPr txBox="1">
              <a:spLocks noChangeArrowheads="1"/>
            </p:cNvSpPr>
            <p:nvPr/>
          </p:nvSpPr>
          <p:spPr bwMode="auto">
            <a:xfrm>
              <a:off x="2573" y="1298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v</a:t>
              </a:r>
              <a:r>
                <a:rPr lang="en-US" altLang="zh-CN" sz="1800" i="1" baseline="-250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10280" name="Text Box 150"/>
            <p:cNvSpPr txBox="1">
              <a:spLocks noChangeArrowheads="1"/>
            </p:cNvSpPr>
            <p:nvPr/>
          </p:nvSpPr>
          <p:spPr bwMode="auto">
            <a:xfrm>
              <a:off x="4150" y="896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R</a:t>
              </a:r>
              <a:r>
                <a:rPr lang="en-US" altLang="zh-CN" sz="1800" i="1">
                  <a:ea typeface="楷体_GB2312" pitchFamily="49" charset="-122"/>
                  <a:cs typeface="Times New Roman" pitchFamily="18" charset="0"/>
                </a:rPr>
                <a:t>'</a:t>
              </a:r>
              <a:r>
                <a:rPr lang="en-US" altLang="zh-CN" sz="1800" i="1" baseline="-25000">
                  <a:ea typeface="楷体_GB2312" pitchFamily="49" charset="-122"/>
                </a:rPr>
                <a:t>L</a:t>
              </a:r>
            </a:p>
          </p:txBody>
        </p:sp>
        <p:sp>
          <p:nvSpPr>
            <p:cNvPr id="10281" name="Line 151"/>
            <p:cNvSpPr>
              <a:spLocks noChangeShapeType="1"/>
            </p:cNvSpPr>
            <p:nvPr/>
          </p:nvSpPr>
          <p:spPr bwMode="auto">
            <a:xfrm>
              <a:off x="3707" y="1036"/>
              <a:ext cx="0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2" name="Text Box 152"/>
            <p:cNvSpPr txBox="1">
              <a:spLocks noChangeArrowheads="1"/>
            </p:cNvSpPr>
            <p:nvPr/>
          </p:nvSpPr>
          <p:spPr bwMode="auto">
            <a:xfrm>
              <a:off x="3660" y="1061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0283" name="Line 153"/>
            <p:cNvSpPr>
              <a:spLocks noChangeShapeType="1"/>
            </p:cNvSpPr>
            <p:nvPr/>
          </p:nvSpPr>
          <p:spPr bwMode="auto">
            <a:xfrm flipH="1">
              <a:off x="3695" y="490"/>
              <a:ext cx="3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4" name="Text Box 154"/>
            <p:cNvSpPr txBox="1">
              <a:spLocks noChangeArrowheads="1"/>
            </p:cNvSpPr>
            <p:nvPr/>
          </p:nvSpPr>
          <p:spPr bwMode="auto">
            <a:xfrm>
              <a:off x="3771" y="265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10285" name="Text Box 155"/>
            <p:cNvSpPr txBox="1">
              <a:spLocks noChangeArrowheads="1"/>
            </p:cNvSpPr>
            <p:nvPr/>
          </p:nvSpPr>
          <p:spPr bwMode="auto">
            <a:xfrm>
              <a:off x="3140" y="640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i</a:t>
              </a:r>
              <a:r>
                <a:rPr lang="en-US" altLang="zh-CN" sz="1800" i="1" baseline="-25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10286" name="Line 156"/>
            <p:cNvSpPr>
              <a:spLocks noChangeShapeType="1"/>
            </p:cNvSpPr>
            <p:nvPr/>
          </p:nvSpPr>
          <p:spPr bwMode="auto">
            <a:xfrm>
              <a:off x="3193" y="889"/>
              <a:ext cx="16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87" name="Text Box 157"/>
            <p:cNvSpPr txBox="1">
              <a:spLocks noChangeArrowheads="1"/>
            </p:cNvSpPr>
            <p:nvPr/>
          </p:nvSpPr>
          <p:spPr bwMode="auto">
            <a:xfrm>
              <a:off x="2928" y="925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288" name="Text Box 158"/>
            <p:cNvSpPr txBox="1">
              <a:spLocks noChangeArrowheads="1"/>
            </p:cNvSpPr>
            <p:nvPr/>
          </p:nvSpPr>
          <p:spPr bwMode="auto">
            <a:xfrm>
              <a:off x="2948" y="1490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-</a:t>
              </a:r>
            </a:p>
          </p:txBody>
        </p:sp>
        <p:sp>
          <p:nvSpPr>
            <p:cNvPr id="10289" name="Text Box 159"/>
            <p:cNvSpPr txBox="1">
              <a:spLocks noChangeArrowheads="1"/>
            </p:cNvSpPr>
            <p:nvPr/>
          </p:nvSpPr>
          <p:spPr bwMode="auto">
            <a:xfrm>
              <a:off x="2666" y="1220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290" name="Text Box 160"/>
            <p:cNvSpPr txBox="1">
              <a:spLocks noChangeArrowheads="1"/>
            </p:cNvSpPr>
            <p:nvPr/>
          </p:nvSpPr>
          <p:spPr bwMode="auto">
            <a:xfrm>
              <a:off x="2735" y="1528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-</a:t>
              </a:r>
            </a:p>
          </p:txBody>
        </p:sp>
        <p:sp>
          <p:nvSpPr>
            <p:cNvPr id="10291" name="Text Box 161"/>
            <p:cNvSpPr txBox="1">
              <a:spLocks noChangeArrowheads="1"/>
            </p:cNvSpPr>
            <p:nvPr/>
          </p:nvSpPr>
          <p:spPr bwMode="auto">
            <a:xfrm>
              <a:off x="2906" y="1171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v</a:t>
              </a:r>
              <a:r>
                <a:rPr lang="en-US" altLang="zh-CN" sz="1800" i="1" baseline="-25000">
                  <a:ea typeface="楷体_GB2312" pitchFamily="49" charset="-122"/>
                </a:rPr>
                <a:t>i</a:t>
              </a:r>
            </a:p>
          </p:txBody>
        </p:sp>
        <p:sp>
          <p:nvSpPr>
            <p:cNvPr id="10292" name="Text Box 162"/>
            <p:cNvSpPr txBox="1">
              <a:spLocks noChangeArrowheads="1"/>
            </p:cNvSpPr>
            <p:nvPr/>
          </p:nvSpPr>
          <p:spPr bwMode="auto">
            <a:xfrm>
              <a:off x="4332" y="651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293" name="Text Box 163"/>
            <p:cNvSpPr txBox="1">
              <a:spLocks noChangeArrowheads="1"/>
            </p:cNvSpPr>
            <p:nvPr/>
          </p:nvSpPr>
          <p:spPr bwMode="auto">
            <a:xfrm>
              <a:off x="4358" y="1240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-</a:t>
              </a:r>
            </a:p>
          </p:txBody>
        </p:sp>
        <p:sp>
          <p:nvSpPr>
            <p:cNvPr id="10294" name="Text Box 164"/>
            <p:cNvSpPr txBox="1">
              <a:spLocks noChangeArrowheads="1"/>
            </p:cNvSpPr>
            <p:nvPr/>
          </p:nvSpPr>
          <p:spPr bwMode="auto">
            <a:xfrm>
              <a:off x="4445" y="902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v</a:t>
              </a:r>
              <a:r>
                <a:rPr lang="en-US" altLang="zh-CN" sz="1800" i="1" baseline="-25000">
                  <a:ea typeface="楷体_GB2312" pitchFamily="49" charset="-122"/>
                </a:rPr>
                <a:t>o</a:t>
              </a:r>
            </a:p>
          </p:txBody>
        </p:sp>
        <p:sp>
          <p:nvSpPr>
            <p:cNvPr id="10295" name="Text Box 165"/>
            <p:cNvSpPr txBox="1">
              <a:spLocks noChangeArrowheads="1"/>
            </p:cNvSpPr>
            <p:nvPr/>
          </p:nvSpPr>
          <p:spPr bwMode="auto">
            <a:xfrm>
              <a:off x="3463" y="1099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10296" name="Text Box 166"/>
            <p:cNvSpPr txBox="1">
              <a:spLocks noChangeArrowheads="1"/>
            </p:cNvSpPr>
            <p:nvPr/>
          </p:nvSpPr>
          <p:spPr bwMode="auto">
            <a:xfrm>
              <a:off x="3446" y="1492"/>
              <a:ext cx="257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ea typeface="楷体_GB2312" pitchFamily="49" charset="-122"/>
                </a:rPr>
                <a:t>-</a:t>
              </a:r>
            </a:p>
          </p:txBody>
        </p:sp>
        <p:sp>
          <p:nvSpPr>
            <p:cNvPr id="10297" name="Text Box 167"/>
            <p:cNvSpPr txBox="1">
              <a:spLocks noChangeArrowheads="1"/>
            </p:cNvSpPr>
            <p:nvPr/>
          </p:nvSpPr>
          <p:spPr bwMode="auto">
            <a:xfrm>
              <a:off x="3398" y="1290"/>
              <a:ext cx="42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i="1">
                  <a:ea typeface="楷体_GB2312" pitchFamily="49" charset="-122"/>
                </a:rPr>
                <a:t>v</a:t>
              </a:r>
              <a:r>
                <a:rPr lang="en-US" altLang="zh-CN" sz="1800" i="1" baseline="-25000"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124072" name="Rectangle 168"/>
          <p:cNvSpPr>
            <a:spLocks noChangeArrowheads="1"/>
          </p:cNvSpPr>
          <p:nvPr/>
        </p:nvSpPr>
        <p:spPr bwMode="auto">
          <a:xfrm>
            <a:off x="292100" y="1131888"/>
            <a:ext cx="3124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虚短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虚断</a:t>
            </a:r>
            <a:endParaRPr lang="zh-CN" altLang="en-US" sz="2400" baseline="-30000">
              <a:solidFill>
                <a:srgbClr val="FF0000"/>
              </a:solidFill>
              <a:latin typeface="楷体_GB2312" pitchFamily="49" charset="-122"/>
              <a:ea typeface="华康简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5" grpId="0"/>
      <p:bldP spid="124072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10726</TotalTime>
  <Words>953</Words>
  <Application>Microsoft Office PowerPoint</Application>
  <PresentationFormat>全屏显示(4:3)</PresentationFormat>
  <Paragraphs>291</Paragraphs>
  <Slides>24</Slides>
  <Notes>6</Notes>
  <HiddenSlides>0</HiddenSlides>
  <MMClips>2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Monotype Sorts</vt:lpstr>
      <vt:lpstr>黑体</vt:lpstr>
      <vt:lpstr>华康简宋</vt:lpstr>
      <vt:lpstr>楷体_GB2312</vt:lpstr>
      <vt:lpstr>宋体</vt:lpstr>
      <vt:lpstr>Arial</vt:lpstr>
      <vt:lpstr>Book Antiqua</vt:lpstr>
      <vt:lpstr>Symbol</vt:lpstr>
      <vt:lpstr>Times New Roman</vt:lpstr>
      <vt:lpstr>Wingdings</vt:lpstr>
      <vt:lpstr>默认设计模板</vt:lpstr>
      <vt:lpstr>公式</vt:lpstr>
      <vt:lpstr>Equation</vt:lpstr>
      <vt:lpstr>Microsoft 公式 3.0</vt:lpstr>
      <vt:lpstr>Photo Editor 照片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1409</cp:revision>
  <dcterms:created xsi:type="dcterms:W3CDTF">2000-03-01T12:06:14Z</dcterms:created>
  <dcterms:modified xsi:type="dcterms:W3CDTF">2020-02-07T09:36:47Z</dcterms:modified>
</cp:coreProperties>
</file>