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5" r:id="rId2"/>
    <p:sldId id="307" r:id="rId3"/>
    <p:sldId id="308" r:id="rId4"/>
    <p:sldId id="296" r:id="rId5"/>
    <p:sldId id="297" r:id="rId6"/>
    <p:sldId id="333" r:id="rId7"/>
    <p:sldId id="309" r:id="rId8"/>
    <p:sldId id="300" r:id="rId9"/>
    <p:sldId id="301" r:id="rId10"/>
    <p:sldId id="288" r:id="rId11"/>
    <p:sldId id="283" r:id="rId12"/>
    <p:sldId id="323" r:id="rId13"/>
    <p:sldId id="289" r:id="rId14"/>
    <p:sldId id="302" r:id="rId15"/>
    <p:sldId id="290" r:id="rId16"/>
    <p:sldId id="293" r:id="rId17"/>
    <p:sldId id="287" r:id="rId18"/>
    <p:sldId id="291" r:id="rId19"/>
    <p:sldId id="294" r:id="rId20"/>
    <p:sldId id="313" r:id="rId21"/>
    <p:sldId id="320" r:id="rId22"/>
    <p:sldId id="306" r:id="rId23"/>
    <p:sldId id="303" r:id="rId24"/>
    <p:sldId id="319" r:id="rId25"/>
    <p:sldId id="304" r:id="rId26"/>
    <p:sldId id="334" r:id="rId27"/>
    <p:sldId id="292" r:id="rId28"/>
    <p:sldId id="326" r:id="rId29"/>
    <p:sldId id="33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66FFFF"/>
    <a:srgbClr val="FFEBCB"/>
    <a:srgbClr val="FFEFCB"/>
    <a:srgbClr val="FFEFD1"/>
    <a:srgbClr val="FFE8D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7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0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47.png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6.wmf"/><Relationship Id="rId7" Type="http://schemas.openxmlformats.org/officeDocument/2006/relationships/image" Target="../media/image67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png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A95B69A5-02FC-4324-9020-56663253B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832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  <a:ea typeface="楷体_GB2312" pitchFamily="49" charset="-122"/>
              </a:rPr>
              <a:t>对于负反馈放大器而言，</a:t>
            </a:r>
            <a:r>
              <a:rPr lang="zh-CN" altLang="en-US" smtClean="0">
                <a:solidFill>
                  <a:schemeClr val="tx2"/>
                </a:solidFill>
              </a:rPr>
              <a:t>自激振荡破坏了输入、输出间的正常关系，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产生意外频率的输出信号，使放大器无法正常工作，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必须设法避免和消除。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但却给我们以</a:t>
            </a:r>
            <a:r>
              <a:rPr lang="zh-CN" altLang="en-US" smtClean="0">
                <a:solidFill>
                  <a:schemeClr val="accent2"/>
                </a:solidFill>
              </a:rPr>
              <a:t>启示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    放大器引入正反馈，再满足一定的幅值条件，即可变成振荡器。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    但为了在选定频率上振荡，还必须加选频网络。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A04B96C-031B-4728-B775-0430C1756764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  <a:ea typeface="楷体_GB2312" pitchFamily="49" charset="-122"/>
              </a:rPr>
              <a:t>对于负反馈放大器而言，</a:t>
            </a:r>
            <a:r>
              <a:rPr lang="zh-CN" altLang="en-US" smtClean="0">
                <a:solidFill>
                  <a:schemeClr val="tx2"/>
                </a:solidFill>
              </a:rPr>
              <a:t>自激振荡破坏了输入、输出间的正常关系，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产生意外频率的输出信号，使放大器无法正常工作，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必须设法避免和消除。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但却给我们以</a:t>
            </a:r>
            <a:r>
              <a:rPr lang="zh-CN" altLang="en-US" smtClean="0">
                <a:solidFill>
                  <a:schemeClr val="accent2"/>
                </a:solidFill>
              </a:rPr>
              <a:t>启示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    放大器引入正反馈，再满足一定的幅值条件，即可变成振荡器。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    但为了在选定频率上振荡，还必须加选频网络。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2B8783-7787-4F20-9A98-4771FE7586FE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BF3B5-3B8B-4D89-93B7-4469AD53C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925C3-6EA0-4324-8EA9-6C58FB1A8D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2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A4E3-2717-41BE-A33C-9D4F279AD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11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A5B19-B1FB-4CF8-881D-B36212FD7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8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90300-5356-419D-8778-B4A9C0F44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89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1196975"/>
            <a:ext cx="7958138" cy="5397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3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C19ED12F-C638-4973-9E5F-F2BF3CB6C423}" type="slidenum">
              <a:rPr lang="zh-CN" altLang="en-US" sz="1200" i="1" smtClean="0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 smtClean="0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007325" cy="864096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043608" y="1340768"/>
            <a:ext cx="7056784" cy="482453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CAB4F-33D9-483B-985B-C9051F7C5A2C}" type="datetimeFigureOut">
              <a:rPr lang="zh-CN" altLang="en-US"/>
              <a:pPr>
                <a:defRPr/>
              </a:pPr>
              <a:t>2020/2/7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E606A-2A07-4095-B02C-B0EADA0B8E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6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4954A603-4C6A-4626-8F40-51F228DD699A}" type="slidenum">
              <a:rPr lang="zh-CN" altLang="en-US" sz="1200" i="1" smtClean="0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 smtClean="0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pic>
        <p:nvPicPr>
          <p:cNvPr id="5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95AAB-D38A-4BEF-80F5-B009C9FA5946}" type="datetimeFigureOut">
              <a:rPr lang="zh-CN" altLang="en-US"/>
              <a:pPr>
                <a:defRPr/>
              </a:pPr>
              <a:t>2020/2/7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50186-071A-40EC-93A3-45C0D44C31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1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0DDB2-930A-4D4C-815A-79404EAED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6B7A1-637D-404A-B07C-80F04F24F4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67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B23F6-301B-44A5-9317-6DF7A2B0D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5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7199-94EB-40C4-8616-CF7DD5BB4D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2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3A99C-F1CF-4710-9D37-1519F363E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08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88F91-A016-4944-AF03-701E0B3CC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9DC73-06B1-4C42-9AC7-E859CD029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25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9BF5-B82F-48C8-8BF3-1AE361CB1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6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fld id="{9538B6AE-79B0-422B-978B-02871CE0A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43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44.bin"/><Relationship Id="rId7" Type="http://schemas.openxmlformats.org/officeDocument/2006/relationships/slide" Target="slide2.xml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11" Type="http://schemas.openxmlformats.org/officeDocument/2006/relationships/image" Target="../media/image36.wmf"/><Relationship Id="rId24" Type="http://schemas.openxmlformats.org/officeDocument/2006/relationships/image" Target="../media/image42.wmf"/><Relationship Id="rId5" Type="http://schemas.openxmlformats.org/officeDocument/2006/relationships/image" Target="../media/image11.png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45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0.wmf"/><Relationship Id="rId4" Type="http://schemas.openxmlformats.org/officeDocument/2006/relationships/audio" Target="../media/audio1.wav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1.bin"/><Relationship Id="rId22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1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2.wmf"/><Relationship Id="rId10" Type="http://schemas.openxmlformats.org/officeDocument/2006/relationships/image" Target="../media/image46.wmf"/><Relationship Id="rId4" Type="http://schemas.openxmlformats.org/officeDocument/2006/relationships/slide" Target="slide2.xml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2.png"/><Relationship Id="rId3" Type="http://schemas.openxmlformats.org/officeDocument/2006/relationships/audio" Target="../media/audio3.wav"/><Relationship Id="rId21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9.wmf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1.wmf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7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8.bin"/><Relationship Id="rId3" Type="http://schemas.openxmlformats.org/officeDocument/2006/relationships/audio" Target="../media/audio1.wav"/><Relationship Id="rId21" Type="http://schemas.openxmlformats.org/officeDocument/2006/relationships/image" Target="../media/image12.png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0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7.bin"/><Relationship Id="rId20" Type="http://schemas.openxmlformats.org/officeDocument/2006/relationships/image" Target="../media/image11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47.png"/><Relationship Id="rId15" Type="http://schemas.openxmlformats.org/officeDocument/2006/relationships/image" Target="../media/image59.wmf"/><Relationship Id="rId23" Type="http://schemas.openxmlformats.org/officeDocument/2006/relationships/image" Target="../media/image62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67.wmf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69.pn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7.bin"/><Relationship Id="rId2" Type="http://schemas.openxmlformats.org/officeDocument/2006/relationships/video" Target="file:///D:\Ele_A\09\Avi\A09203.avi" TargetMode="External"/><Relationship Id="rId16" Type="http://schemas.openxmlformats.org/officeDocument/2006/relationships/image" Target="../media/image61.wmf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image" Target="../media/image68.wmf"/><Relationship Id="rId10" Type="http://schemas.openxmlformats.org/officeDocument/2006/relationships/image" Target="../media/image66.wmf"/><Relationship Id="rId19" Type="http://schemas.openxmlformats.org/officeDocument/2006/relationships/image" Target="../media/image11.png"/><Relationship Id="rId4" Type="http://schemas.openxmlformats.org/officeDocument/2006/relationships/audio" Target="../media/audio1.wav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12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png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2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89.bin"/><Relationship Id="rId7" Type="http://schemas.openxmlformats.org/officeDocument/2006/relationships/image" Target="../media/image11.png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41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2.png"/><Relationship Id="rId18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5.wmf"/><Relationship Id="rId1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6.wmf"/><Relationship Id="rId3" Type="http://schemas.openxmlformats.org/officeDocument/2006/relationships/slide" Target="slide2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slide" Target="slide2.xml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1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0825" y="299260"/>
            <a:ext cx="8424863" cy="8651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10 </a:t>
            </a:r>
            <a:r>
              <a:rPr lang="zh-CN" altLang="en-US" dirty="0"/>
              <a:t>信号处理与信号产生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10243" name="副标题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632700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10.1 </a:t>
            </a:r>
            <a:r>
              <a:rPr lang="zh-CN" altLang="en-US" sz="3000" dirty="0" smtClean="0"/>
              <a:t>滤波电路的基本概念与分类</a:t>
            </a:r>
          </a:p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10.2 </a:t>
            </a:r>
            <a:r>
              <a:rPr lang="zh-CN" altLang="en-US" sz="3000" dirty="0" smtClean="0"/>
              <a:t>一阶有源滤波电路</a:t>
            </a:r>
          </a:p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10.3 </a:t>
            </a:r>
            <a:r>
              <a:rPr lang="zh-CN" altLang="en-US" sz="3000" dirty="0" smtClean="0"/>
              <a:t>高阶有源滤波电路</a:t>
            </a:r>
          </a:p>
          <a:p>
            <a:pPr>
              <a:lnSpc>
                <a:spcPct val="108000"/>
              </a:lnSpc>
              <a:defRPr/>
            </a:pPr>
            <a:r>
              <a:rPr lang="zh-CN" altLang="en-US" sz="3000" dirty="0" smtClean="0"/>
              <a:t>*</a:t>
            </a:r>
            <a:r>
              <a:rPr lang="en-US" altLang="zh-CN" sz="3000" dirty="0" smtClean="0"/>
              <a:t>10.4 </a:t>
            </a:r>
            <a:r>
              <a:rPr lang="zh-CN" altLang="en-US" sz="3000" dirty="0" smtClean="0"/>
              <a:t>开关电容滤波器</a:t>
            </a:r>
          </a:p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10.5 </a:t>
            </a:r>
            <a:r>
              <a:rPr lang="zh-CN" altLang="en-US" sz="3000" dirty="0" smtClean="0"/>
              <a:t>正弦波振荡电路的振荡条件</a:t>
            </a:r>
          </a:p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10.6 RC</a:t>
            </a:r>
            <a:r>
              <a:rPr lang="zh-CN" altLang="en-US" sz="3000" dirty="0" smtClean="0"/>
              <a:t>正弦波振荡电路</a:t>
            </a:r>
          </a:p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10.7 LC</a:t>
            </a:r>
            <a:r>
              <a:rPr lang="zh-CN" altLang="en-US" sz="3000" dirty="0" smtClean="0"/>
              <a:t>正弦波振荡电路</a:t>
            </a:r>
          </a:p>
          <a:p>
            <a:pPr>
              <a:lnSpc>
                <a:spcPct val="108000"/>
              </a:lnSpc>
              <a:defRPr/>
            </a:pPr>
            <a:r>
              <a:rPr lang="en-US" altLang="zh-CN" sz="3000" dirty="0" smtClean="0"/>
              <a:t>10.8 </a:t>
            </a:r>
            <a:r>
              <a:rPr lang="zh-CN" altLang="en-US" sz="3000" dirty="0" smtClean="0"/>
              <a:t>非正弦信号产生电路</a:t>
            </a:r>
          </a:p>
          <a:p>
            <a:pPr>
              <a:lnSpc>
                <a:spcPct val="108000"/>
              </a:lnSpc>
              <a:defRPr/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6380163" cy="5524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FF3300"/>
                </a:solidFill>
              </a:rPr>
              <a:t>10.6  RC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正弦波振荡电路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 flipV="1">
            <a:off x="2273300" y="468313"/>
            <a:ext cx="446405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77813" y="571777"/>
            <a:ext cx="4230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文氏桥</a:t>
            </a:r>
            <a:r>
              <a:rPr lang="en-US" altLang="zh-CN" sz="2400" dirty="0" smtClean="0">
                <a:ea typeface="楷体_GB2312" pitchFamily="49" charset="-122"/>
              </a:rPr>
              <a:t>RC</a:t>
            </a:r>
            <a:r>
              <a:rPr lang="zh-CN" altLang="en-US" sz="2400" dirty="0" smtClean="0">
                <a:ea typeface="楷体_GB2312" pitchFamily="49" charset="-122"/>
              </a:rPr>
              <a:t>正弦波</a:t>
            </a:r>
            <a:r>
              <a:rPr lang="zh-CN" altLang="en-US" sz="2400" dirty="0">
                <a:ea typeface="楷体_GB2312" pitchFamily="49" charset="-122"/>
              </a:rPr>
              <a:t>振荡电路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30175" y="1130300"/>
            <a:ext cx="335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、电路结构：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642938" y="4148138"/>
            <a:ext cx="769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RC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串并联网络构成选频网络，并兼作正反馈网络。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228600" y="4984750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电压串联负反馈电路     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取其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高、 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低的特点，以减小放大电路对选频网络的影响，使振荡频率仅仅决定于选频网络</a:t>
            </a:r>
          </a:p>
        </p:txBody>
      </p:sp>
      <p:grpSp>
        <p:nvGrpSpPr>
          <p:cNvPr id="72728" name="Group 24"/>
          <p:cNvGrpSpPr>
            <a:grpSpLocks/>
          </p:cNvGrpSpPr>
          <p:nvPr/>
        </p:nvGrpSpPr>
        <p:grpSpPr bwMode="auto">
          <a:xfrm>
            <a:off x="228600" y="2517775"/>
            <a:ext cx="4233863" cy="1397000"/>
            <a:chOff x="0" y="1419"/>
            <a:chExt cx="2577" cy="880"/>
          </a:xfrm>
        </p:grpSpPr>
        <p:grpSp>
          <p:nvGrpSpPr>
            <p:cNvPr id="13325" name="Group 16"/>
            <p:cNvGrpSpPr>
              <a:grpSpLocks/>
            </p:cNvGrpSpPr>
            <p:nvPr/>
          </p:nvGrpSpPr>
          <p:grpSpPr bwMode="auto">
            <a:xfrm>
              <a:off x="157" y="1419"/>
              <a:ext cx="2420" cy="880"/>
              <a:chOff x="217" y="1524"/>
              <a:chExt cx="2420" cy="880"/>
            </a:xfrm>
          </p:grpSpPr>
          <p:grpSp>
            <p:nvGrpSpPr>
              <p:cNvPr id="13327" name="Group 14"/>
              <p:cNvGrpSpPr>
                <a:grpSpLocks/>
              </p:cNvGrpSpPr>
              <p:nvPr/>
            </p:nvGrpSpPr>
            <p:grpSpPr bwMode="auto">
              <a:xfrm>
                <a:off x="264" y="1524"/>
                <a:ext cx="522" cy="420"/>
                <a:chOff x="336" y="1536"/>
                <a:chExt cx="522" cy="420"/>
              </a:xfrm>
            </p:grpSpPr>
            <p:sp>
              <p:nvSpPr>
                <p:cNvPr id="13329" name="Rectangle 12"/>
                <p:cNvSpPr>
                  <a:spLocks noChangeArrowheads="1"/>
                </p:cNvSpPr>
                <p:nvPr/>
              </p:nvSpPr>
              <p:spPr bwMode="auto">
                <a:xfrm>
                  <a:off x="336" y="1668"/>
                  <a:ext cx="5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solidFill>
                        <a:schemeClr val="tx2"/>
                      </a:solidFill>
                      <a:ea typeface="楷体_GB2312" pitchFamily="49" charset="-122"/>
                    </a:rPr>
                    <a:t>A</a:t>
                  </a:r>
                  <a:r>
                    <a:rPr lang="en-US" altLang="zh-CN" sz="2400" baseline="-20000">
                      <a:solidFill>
                        <a:schemeClr val="tx2"/>
                      </a:solidFill>
                      <a:ea typeface="楷体_GB2312" pitchFamily="49" charset="-122"/>
                    </a:rPr>
                    <a:t>V</a:t>
                  </a:r>
                  <a:r>
                    <a:rPr lang="zh-CN" altLang="en-US" sz="2400">
                      <a:solidFill>
                        <a:schemeClr val="tx2"/>
                      </a:solidFill>
                      <a:ea typeface="楷体_GB2312" pitchFamily="49" charset="-122"/>
                    </a:rPr>
                    <a:t>：</a:t>
                  </a:r>
                </a:p>
              </p:txBody>
            </p:sp>
            <p:sp>
              <p:nvSpPr>
                <p:cNvPr id="13330" name="Rectangle 13"/>
                <p:cNvSpPr>
                  <a:spLocks noChangeArrowheads="1"/>
                </p:cNvSpPr>
                <p:nvPr/>
              </p:nvSpPr>
              <p:spPr bwMode="auto">
                <a:xfrm>
                  <a:off x="386" y="1536"/>
                  <a:ext cx="1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solidFill>
                        <a:schemeClr val="tx2"/>
                      </a:solidFill>
                      <a:ea typeface="楷体_GB2312" pitchFamily="49" charset="-122"/>
                    </a:rPr>
                    <a:t>·</a:t>
                  </a:r>
                </a:p>
              </p:txBody>
            </p:sp>
          </p:grpSp>
          <p:sp>
            <p:nvSpPr>
              <p:cNvPr id="13328" name="Rectangle 15"/>
              <p:cNvSpPr>
                <a:spLocks noChangeArrowheads="1"/>
              </p:cNvSpPr>
              <p:nvPr/>
            </p:nvSpPr>
            <p:spPr bwMode="auto">
              <a:xfrm>
                <a:off x="217" y="1656"/>
                <a:ext cx="2420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tx2"/>
                    </a:solidFill>
                    <a:ea typeface="楷体_GB2312" pitchFamily="49" charset="-122"/>
                  </a:rPr>
                  <a:t>         </a:t>
                </a:r>
                <a:r>
                  <a:rPr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集成运放或分立元件构成的电压串联负反馈电路（同相比例放大电路）。</a:t>
                </a:r>
              </a:p>
            </p:txBody>
          </p:sp>
        </p:grpSp>
        <p:sp>
          <p:nvSpPr>
            <p:cNvPr id="13326" name="Text Box 23"/>
            <p:cNvSpPr txBox="1">
              <a:spLocks noChangeArrowheads="1"/>
            </p:cNvSpPr>
            <p:nvPr/>
          </p:nvSpPr>
          <p:spPr bwMode="auto">
            <a:xfrm>
              <a:off x="0" y="1539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pic>
        <p:nvPicPr>
          <p:cNvPr id="13321" name="Picture 2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2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2" name="Picture 28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487363"/>
            <a:ext cx="4562475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508000" y="1700213"/>
            <a:ext cx="3706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基本放大电路、选频网络首尾相连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utoUpdateAnimBg="0"/>
      <p:bldP spid="72710" grpId="0" autoUpdateAnimBg="0"/>
      <p:bldP spid="72721" grpId="0" autoUpdateAnimBg="0"/>
      <p:bldP spid="72722" grpId="0" autoUpdateAnimBg="0"/>
      <p:bldP spid="727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282575" y="396875"/>
            <a:ext cx="1809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反馈系数</a:t>
            </a:r>
          </a:p>
        </p:txBody>
      </p:sp>
      <p:sp>
        <p:nvSpPr>
          <p:cNvPr id="14341" name="Rectangle 4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81025" y="0"/>
            <a:ext cx="42751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2. RC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串并联网络的选频特性</a:t>
            </a:r>
          </a:p>
        </p:txBody>
      </p:sp>
      <p:graphicFrame>
        <p:nvGraphicFramePr>
          <p:cNvPr id="51262" name="Object 62"/>
          <p:cNvGraphicFramePr>
            <a:graphicFrameLocks noChangeAspect="1"/>
          </p:cNvGraphicFramePr>
          <p:nvPr/>
        </p:nvGraphicFramePr>
        <p:xfrm>
          <a:off x="542925" y="966788"/>
          <a:ext cx="15113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公式" r:id="rId8" imgW="837836" imgH="406224" progId="Equation.3">
                  <p:embed/>
                </p:oleObj>
              </mc:Choice>
              <mc:Fallback>
                <p:oleObj name="公式" r:id="rId8" imgW="837836" imgH="40622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966788"/>
                        <a:ext cx="15113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9" name="Rectangle 69"/>
          <p:cNvSpPr>
            <a:spLocks noChangeArrowheads="1"/>
          </p:cNvSpPr>
          <p:nvPr/>
        </p:nvSpPr>
        <p:spPr bwMode="auto">
          <a:xfrm>
            <a:off x="752475" y="1689100"/>
            <a:ext cx="6985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51275" name="Object 75"/>
          <p:cNvGraphicFramePr>
            <a:graphicFrameLocks noChangeAspect="1"/>
          </p:cNvGraphicFramePr>
          <p:nvPr/>
        </p:nvGraphicFramePr>
        <p:xfrm>
          <a:off x="2068513" y="982663"/>
          <a:ext cx="10461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公式" r:id="rId10" imgW="634725" imgH="406224" progId="Equation.3">
                  <p:embed/>
                </p:oleObj>
              </mc:Choice>
              <mc:Fallback>
                <p:oleObj name="公式" r:id="rId10" imgW="634725" imgH="406224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982663"/>
                        <a:ext cx="10461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6" name="Object 76"/>
          <p:cNvGraphicFramePr>
            <a:graphicFrameLocks noChangeAspect="1"/>
          </p:cNvGraphicFramePr>
          <p:nvPr/>
        </p:nvGraphicFramePr>
        <p:xfrm>
          <a:off x="3132138" y="942975"/>
          <a:ext cx="22066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公式" r:id="rId12" imgW="1244600" imgH="393700" progId="Equation.3">
                  <p:embed/>
                </p:oleObj>
              </mc:Choice>
              <mc:Fallback>
                <p:oleObj name="公式" r:id="rId12" imgW="1244600" imgH="3937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42975"/>
                        <a:ext cx="22066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7" name="Object 77"/>
          <p:cNvGraphicFramePr>
            <a:graphicFrameLocks noChangeAspect="1"/>
          </p:cNvGraphicFramePr>
          <p:nvPr/>
        </p:nvGraphicFramePr>
        <p:xfrm>
          <a:off x="1216025" y="1787525"/>
          <a:ext cx="844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公式" r:id="rId14" imgW="419100" imgH="190500" progId="Equation.3">
                  <p:embed/>
                </p:oleObj>
              </mc:Choice>
              <mc:Fallback>
                <p:oleObj name="公式" r:id="rId14" imgW="419100" imgH="1905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787525"/>
                        <a:ext cx="8445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8" name="Rectangle 78"/>
          <p:cNvSpPr>
            <a:spLocks noChangeArrowheads="1"/>
          </p:cNvSpPr>
          <p:nvPr/>
        </p:nvSpPr>
        <p:spPr bwMode="auto">
          <a:xfrm>
            <a:off x="2073275" y="1708150"/>
            <a:ext cx="9794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且令</a:t>
            </a:r>
          </a:p>
        </p:txBody>
      </p:sp>
      <p:graphicFrame>
        <p:nvGraphicFramePr>
          <p:cNvPr id="51279" name="Object 79"/>
          <p:cNvGraphicFramePr>
            <a:graphicFrameLocks noChangeAspect="1"/>
          </p:cNvGraphicFramePr>
          <p:nvPr/>
        </p:nvGraphicFramePr>
        <p:xfrm>
          <a:off x="2884488" y="1638300"/>
          <a:ext cx="11509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公式" r:id="rId16" imgW="571500" imgH="368300" progId="Equation.3">
                  <p:embed/>
                </p:oleObj>
              </mc:Choice>
              <mc:Fallback>
                <p:oleObj name="公式" r:id="rId16" imgW="571500" imgH="3683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638300"/>
                        <a:ext cx="11509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0" name="Rectangle 80"/>
          <p:cNvSpPr>
            <a:spLocks noChangeArrowheads="1"/>
          </p:cNvSpPr>
          <p:nvPr/>
        </p:nvSpPr>
        <p:spPr bwMode="auto">
          <a:xfrm>
            <a:off x="693738" y="2487613"/>
            <a:ext cx="9794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51281" name="Object 81"/>
          <p:cNvGraphicFramePr>
            <a:graphicFrameLocks noChangeAspect="1"/>
          </p:cNvGraphicFramePr>
          <p:nvPr/>
        </p:nvGraphicFramePr>
        <p:xfrm>
          <a:off x="1463675" y="2333625"/>
          <a:ext cx="24574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公式" r:id="rId18" imgW="1218671" imgH="583947" progId="Equation.3">
                  <p:embed/>
                </p:oleObj>
              </mc:Choice>
              <mc:Fallback>
                <p:oleObj name="公式" r:id="rId18" imgW="1218671" imgH="583947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333625"/>
                        <a:ext cx="245745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1" name="Picture 85" descr="未标题-1 拷贝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0"/>
            <a:ext cx="20447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86" name="Object 86"/>
          <p:cNvGraphicFramePr>
            <a:graphicFrameLocks noChangeAspect="1"/>
          </p:cNvGraphicFramePr>
          <p:nvPr/>
        </p:nvGraphicFramePr>
        <p:xfrm>
          <a:off x="5041900" y="3352800"/>
          <a:ext cx="281463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公式" r:id="rId21" imgW="1397000" imgH="622300" progId="Equation.3">
                  <p:embed/>
                </p:oleObj>
              </mc:Choice>
              <mc:Fallback>
                <p:oleObj name="公式" r:id="rId21" imgW="1397000" imgH="6223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352800"/>
                        <a:ext cx="2814638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7" name="Object 87"/>
          <p:cNvGraphicFramePr>
            <a:graphicFrameLocks noChangeAspect="1"/>
          </p:cNvGraphicFramePr>
          <p:nvPr/>
        </p:nvGraphicFramePr>
        <p:xfrm>
          <a:off x="5113338" y="4870450"/>
          <a:ext cx="27130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公式" r:id="rId23" imgW="1346200" imgH="571500" progId="Equation.3">
                  <p:embed/>
                </p:oleObj>
              </mc:Choice>
              <mc:Fallback>
                <p:oleObj name="公式" r:id="rId23" imgW="1346200" imgH="5715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870450"/>
                        <a:ext cx="271303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8" name="Text Box 88"/>
          <p:cNvSpPr txBox="1">
            <a:spLocks noChangeArrowheads="1"/>
          </p:cNvSpPr>
          <p:nvPr/>
        </p:nvSpPr>
        <p:spPr bwMode="auto">
          <a:xfrm>
            <a:off x="3054350" y="3648075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幅频响应</a:t>
            </a:r>
          </a:p>
        </p:txBody>
      </p:sp>
      <p:sp>
        <p:nvSpPr>
          <p:cNvPr id="51289" name="Text Box 89"/>
          <p:cNvSpPr txBox="1">
            <a:spLocks noChangeArrowheads="1"/>
          </p:cNvSpPr>
          <p:nvPr/>
        </p:nvSpPr>
        <p:spPr bwMode="auto">
          <a:xfrm>
            <a:off x="3109913" y="5176838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相频响应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9" grpId="0" autoUpdateAnimBg="0"/>
      <p:bldP spid="51269" grpId="0" autoUpdateAnimBg="0"/>
      <p:bldP spid="51278" grpId="0" autoUpdateAnimBg="0"/>
      <p:bldP spid="51280" grpId="0" autoUpdateAnimBg="0"/>
      <p:bldP spid="51288" grpId="0"/>
      <p:bldP spid="512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1025" y="0"/>
            <a:ext cx="42751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2. RC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串并联网络的选频特性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381000" y="1558925"/>
            <a:ext cx="6969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当</a:t>
            </a:r>
          </a:p>
        </p:txBody>
      </p: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1400175" y="1665288"/>
            <a:ext cx="4233863" cy="760412"/>
            <a:chOff x="389" y="2087"/>
            <a:chExt cx="2667" cy="479"/>
          </a:xfrm>
        </p:grpSpPr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389" y="2110"/>
              <a:ext cx="2667" cy="45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465" y="2087"/>
            <a:ext cx="2499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2" name="公式" r:id="rId5" imgW="1968500" imgH="368300" progId="Equation.3">
                    <p:embed/>
                  </p:oleObj>
                </mc:Choice>
                <mc:Fallback>
                  <p:oleObj name="公式" r:id="rId5" imgW="1968500" imgH="368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2087"/>
                          <a:ext cx="2499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919163" y="3546475"/>
          <a:ext cx="12461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Microsoft 公式 3.0" r:id="rId7" imgW="571500" imgH="368300" progId="Equation.3">
                  <p:embed/>
                </p:oleObj>
              </mc:Choice>
              <mc:Fallback>
                <p:oleObj name="Microsoft 公式 3.0" r:id="rId7" imgW="5715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46475"/>
                        <a:ext cx="124618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2695575" y="3754438"/>
          <a:ext cx="788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Microsoft 公式 3.0" r:id="rId9" imgW="393529" imgH="203112" progId="Equation.3">
                  <p:embed/>
                </p:oleObj>
              </mc:Choice>
              <mc:Fallback>
                <p:oleObj name="Microsoft 公式 3.0" r:id="rId9" imgW="393529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754438"/>
                        <a:ext cx="788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24" descr="未标题-1 拷贝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0"/>
            <a:ext cx="20447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8" name="Object 25"/>
          <p:cNvGraphicFramePr>
            <a:graphicFrameLocks noChangeAspect="1"/>
          </p:cNvGraphicFramePr>
          <p:nvPr/>
        </p:nvGraphicFramePr>
        <p:xfrm>
          <a:off x="5041900" y="3352800"/>
          <a:ext cx="281463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公式" r:id="rId12" imgW="1397000" imgH="622300" progId="Equation.3">
                  <p:embed/>
                </p:oleObj>
              </mc:Choice>
              <mc:Fallback>
                <p:oleObj name="公式" r:id="rId12" imgW="1397000" imgH="622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352800"/>
                        <a:ext cx="2814638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6"/>
          <p:cNvGraphicFramePr>
            <a:graphicFrameLocks noChangeAspect="1"/>
          </p:cNvGraphicFramePr>
          <p:nvPr/>
        </p:nvGraphicFramePr>
        <p:xfrm>
          <a:off x="5113338" y="4870450"/>
          <a:ext cx="27130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公式" r:id="rId14" imgW="1346200" imgH="571500" progId="Equation.3">
                  <p:embed/>
                </p:oleObj>
              </mc:Choice>
              <mc:Fallback>
                <p:oleObj name="公式" r:id="rId14" imgW="1346200" imgH="571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870450"/>
                        <a:ext cx="271303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804863" y="3567113"/>
            <a:ext cx="3189287" cy="7778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15371" name="Picture 3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3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6" grpId="0" autoUpdateAnimBg="0"/>
      <p:bldP spid="1167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2888"/>
            <a:ext cx="7772400" cy="1143001"/>
          </a:xfrm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chemeClr val="accent2"/>
                </a:solidFill>
                <a:ea typeface="楷体_GB2312" pitchFamily="49" charset="-122"/>
              </a:rPr>
              <a:t>3. RC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桥式振荡电路工作原理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4652963" y="263525"/>
          <a:ext cx="42608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BMP 图象" r:id="rId5" imgW="2838255" imgH="1781198" progId="Paint.Picture">
                  <p:embed/>
                </p:oleObj>
              </mc:Choice>
              <mc:Fallback>
                <p:oleObj name="BMP 图象" r:id="rId5" imgW="2838255" imgH="178119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63525"/>
                        <a:ext cx="426085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6619875" y="342900"/>
            <a:ext cx="2235200" cy="3375025"/>
            <a:chOff x="4170" y="216"/>
            <a:chExt cx="1408" cy="2126"/>
          </a:xfrm>
        </p:grpSpPr>
        <p:sp>
          <p:nvSpPr>
            <p:cNvPr id="17456" name="Rectangle 6"/>
            <p:cNvSpPr>
              <a:spLocks noChangeArrowheads="1"/>
            </p:cNvSpPr>
            <p:nvPr/>
          </p:nvSpPr>
          <p:spPr bwMode="auto">
            <a:xfrm>
              <a:off x="4170" y="216"/>
              <a:ext cx="1104" cy="1566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7457" name="Group 7"/>
            <p:cNvGrpSpPr>
              <a:grpSpLocks/>
            </p:cNvGrpSpPr>
            <p:nvPr/>
          </p:nvGrpSpPr>
          <p:grpSpPr bwMode="auto">
            <a:xfrm>
              <a:off x="4958" y="1986"/>
              <a:ext cx="620" cy="356"/>
              <a:chOff x="4958" y="1986"/>
              <a:chExt cx="620" cy="356"/>
            </a:xfrm>
          </p:grpSpPr>
          <p:sp>
            <p:nvSpPr>
              <p:cNvPr id="17458" name="AutoShape 8"/>
              <p:cNvSpPr>
                <a:spLocks noChangeArrowheads="1"/>
              </p:cNvSpPr>
              <p:nvPr/>
            </p:nvSpPr>
            <p:spPr bwMode="auto">
              <a:xfrm>
                <a:off x="4958" y="1986"/>
                <a:ext cx="620" cy="356"/>
              </a:xfrm>
              <a:prstGeom prst="wedgeEllipseCallout">
                <a:avLst>
                  <a:gd name="adj1" fmla="val -79194"/>
                  <a:gd name="adj2" fmla="val -105056"/>
                </a:avLst>
              </a:prstGeom>
              <a:solidFill>
                <a:srgbClr val="CCFFCC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72000" rIns="0" bIns="720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aseline="-25000">
                    <a:solidFill>
                      <a:srgbClr val="FF0000"/>
                    </a:solidFill>
                  </a:rPr>
                  <a:t>v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59" name="Oval 9"/>
              <p:cNvSpPr>
                <a:spLocks noChangeAspect="1" noChangeArrowheads="1"/>
              </p:cNvSpPr>
              <p:nvPr/>
            </p:nvSpPr>
            <p:spPr bwMode="auto">
              <a:xfrm>
                <a:off x="5244" y="2034"/>
                <a:ext cx="23" cy="2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</p:grp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4984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）能否振荡？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939800"/>
            <a:ext cx="463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① </a:t>
            </a:r>
            <a:r>
              <a:rPr lang="zh-CN" altLang="en-US" sz="2400" dirty="0">
                <a:ea typeface="楷体_GB2312" pitchFamily="49" charset="-122"/>
              </a:rPr>
              <a:t>相位平衡条件（瞬时极性法）</a:t>
            </a:r>
          </a:p>
        </p:txBody>
      </p:sp>
      <p:grpSp>
        <p:nvGrpSpPr>
          <p:cNvPr id="73741" name="Group 13"/>
          <p:cNvGrpSpPr>
            <a:grpSpLocks/>
          </p:cNvGrpSpPr>
          <p:nvPr/>
        </p:nvGrpSpPr>
        <p:grpSpPr bwMode="auto">
          <a:xfrm>
            <a:off x="244475" y="2576513"/>
            <a:ext cx="3062288" cy="738187"/>
            <a:chOff x="291" y="588"/>
            <a:chExt cx="1929" cy="465"/>
          </a:xfrm>
        </p:grpSpPr>
        <p:sp>
          <p:nvSpPr>
            <p:cNvPr id="17453" name="Rectangle 14"/>
            <p:cNvSpPr>
              <a:spLocks noChangeArrowheads="1"/>
            </p:cNvSpPr>
            <p:nvPr/>
          </p:nvSpPr>
          <p:spPr bwMode="auto">
            <a:xfrm>
              <a:off x="291" y="632"/>
              <a:ext cx="43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而</a:t>
              </a:r>
            </a:p>
          </p:txBody>
        </p:sp>
        <p:graphicFrame>
          <p:nvGraphicFramePr>
            <p:cNvPr id="17454" name="Object 15"/>
            <p:cNvGraphicFramePr>
              <a:graphicFrameLocks noChangeAspect="1"/>
            </p:cNvGraphicFramePr>
            <p:nvPr/>
          </p:nvGraphicFramePr>
          <p:xfrm>
            <a:off x="625" y="588"/>
            <a:ext cx="104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" name="公式" r:id="rId7" imgW="825500" imgH="368300" progId="Equation.3">
                    <p:embed/>
                  </p:oleObj>
                </mc:Choice>
                <mc:Fallback>
                  <p:oleObj name="公式" r:id="rId7" imgW="825500" imgH="368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588"/>
                          <a:ext cx="1048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5" name="Rectangle 16"/>
            <p:cNvSpPr>
              <a:spLocks noChangeArrowheads="1"/>
            </p:cNvSpPr>
            <p:nvPr/>
          </p:nvSpPr>
          <p:spPr bwMode="auto">
            <a:xfrm>
              <a:off x="1647" y="652"/>
              <a:ext cx="5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时，</a:t>
              </a:r>
            </a:p>
          </p:txBody>
        </p:sp>
      </p:grp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3055938" y="2741613"/>
          <a:ext cx="9001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Microsoft 公式 3.0" r:id="rId9" imgW="393529" imgH="203112" progId="Equation.3">
                  <p:embed/>
                </p:oleObj>
              </mc:Choice>
              <mc:Fallback>
                <p:oleObj name="Microsoft 公式 3.0" r:id="rId9" imgW="393529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741613"/>
                        <a:ext cx="9001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6" name="Group 28"/>
          <p:cNvGrpSpPr>
            <a:grpSpLocks/>
          </p:cNvGrpSpPr>
          <p:nvPr/>
        </p:nvGrpSpPr>
        <p:grpSpPr bwMode="auto">
          <a:xfrm>
            <a:off x="0" y="1746250"/>
            <a:ext cx="2698750" cy="649288"/>
            <a:chOff x="337" y="1104"/>
            <a:chExt cx="1700" cy="409"/>
          </a:xfrm>
        </p:grpSpPr>
        <p:sp>
          <p:nvSpPr>
            <p:cNvPr id="17450" name="Rectangle 12"/>
            <p:cNvSpPr>
              <a:spLocks noChangeArrowheads="1"/>
            </p:cNvSpPr>
            <p:nvPr/>
          </p:nvSpPr>
          <p:spPr bwMode="auto">
            <a:xfrm>
              <a:off x="337" y="1225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∴V</a:t>
              </a:r>
              <a:r>
                <a:rPr lang="en-US" altLang="zh-CN" sz="2400" baseline="-20000">
                  <a:ea typeface="楷体_GB2312" pitchFamily="49" charset="-122"/>
                </a:rPr>
                <a:t>o</a:t>
              </a:r>
              <a:r>
                <a:rPr lang="zh-CN" altLang="en-US" sz="2400">
                  <a:ea typeface="楷体_GB2312" pitchFamily="49" charset="-122"/>
                </a:rPr>
                <a:t>与</a:t>
              </a:r>
              <a:r>
                <a:rPr lang="en-US" altLang="zh-CN" sz="2400">
                  <a:ea typeface="楷体_GB2312" pitchFamily="49" charset="-122"/>
                </a:rPr>
                <a:t>V</a:t>
              </a:r>
              <a:r>
                <a:rPr lang="en-US" altLang="zh-CN" sz="2400" baseline="-20000">
                  <a:ea typeface="楷体_GB2312" pitchFamily="49" charset="-122"/>
                </a:rPr>
                <a:t>i </a:t>
              </a:r>
              <a:r>
                <a:rPr lang="zh-CN" altLang="en-US" sz="2400">
                  <a:ea typeface="楷体_GB2312" pitchFamily="49" charset="-122"/>
                </a:rPr>
                <a:t>同相，</a:t>
              </a:r>
            </a:p>
          </p:txBody>
        </p:sp>
        <p:sp>
          <p:nvSpPr>
            <p:cNvPr id="17451" name="Rectangle 19"/>
            <p:cNvSpPr>
              <a:spLocks noChangeArrowheads="1"/>
            </p:cNvSpPr>
            <p:nvPr/>
          </p:nvSpPr>
          <p:spPr bwMode="auto">
            <a:xfrm>
              <a:off x="614" y="110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·</a:t>
              </a:r>
            </a:p>
          </p:txBody>
        </p:sp>
        <p:sp>
          <p:nvSpPr>
            <p:cNvPr id="17452" name="Rectangle 20"/>
            <p:cNvSpPr>
              <a:spLocks noChangeArrowheads="1"/>
            </p:cNvSpPr>
            <p:nvPr/>
          </p:nvSpPr>
          <p:spPr bwMode="auto">
            <a:xfrm>
              <a:off x="1010" y="110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2266950" y="1939925"/>
            <a:ext cx="1239838" cy="488950"/>
            <a:chOff x="3104" y="3356"/>
            <a:chExt cx="781" cy="308"/>
          </a:xfrm>
        </p:grpSpPr>
        <p:graphicFrame>
          <p:nvGraphicFramePr>
            <p:cNvPr id="17448" name="Object 24"/>
            <p:cNvGraphicFramePr>
              <a:graphicFrameLocks noChangeAspect="1"/>
            </p:cNvGraphicFramePr>
            <p:nvPr/>
          </p:nvGraphicFramePr>
          <p:xfrm>
            <a:off x="3104" y="3356"/>
            <a:ext cx="59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1" name="Equation" r:id="rId11" imgW="317087" imgH="164885" progId="Equation.3">
                    <p:embed/>
                  </p:oleObj>
                </mc:Choice>
                <mc:Fallback>
                  <p:oleObj name="Equation" r:id="rId11" imgW="317087" imgH="16488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3356"/>
                          <a:ext cx="59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Rectangle 25"/>
            <p:cNvSpPr>
              <a:spLocks noChangeArrowheads="1"/>
            </p:cNvSpPr>
            <p:nvPr/>
          </p:nvSpPr>
          <p:spPr bwMode="auto">
            <a:xfrm>
              <a:off x="3673" y="33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0</a:t>
              </a:r>
            </a:p>
          </p:txBody>
        </p:sp>
      </p:grpSp>
      <p:graphicFrame>
        <p:nvGraphicFramePr>
          <p:cNvPr id="73758" name="Object 30"/>
          <p:cNvGraphicFramePr>
            <a:graphicFrameLocks noChangeAspect="1"/>
          </p:cNvGraphicFramePr>
          <p:nvPr/>
        </p:nvGraphicFramePr>
        <p:xfrm>
          <a:off x="1201738" y="3289300"/>
          <a:ext cx="2387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Microsoft 公式 3.0" r:id="rId13" imgW="863225" imgH="203112" progId="Equation.3">
                  <p:embed/>
                </p:oleObj>
              </mc:Choice>
              <mc:Fallback>
                <p:oleObj name="Microsoft 公式 3.0" r:id="rId13" imgW="863225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289300"/>
                        <a:ext cx="2387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392113" y="32972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则有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3535363" y="3351213"/>
            <a:ext cx="361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满足相位平衡条件</a:t>
            </a: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0" y="4119563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②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幅值平衡条件</a:t>
            </a: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5235575" y="4191000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 err="1">
                <a:ea typeface="楷体_GB2312" pitchFamily="49" charset="-122"/>
              </a:rPr>
              <a:t>F</a:t>
            </a:r>
            <a:r>
              <a:rPr lang="en-US" altLang="zh-CN" sz="2400" i="1" baseline="-20000" dirty="0" err="1">
                <a:ea typeface="楷体_GB2312" pitchFamily="49" charset="-122"/>
              </a:rPr>
              <a:t>v</a:t>
            </a:r>
            <a:r>
              <a:rPr lang="en-US" altLang="zh-CN" sz="2400" baseline="-2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1/3</a:t>
            </a:r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319088" y="4835525"/>
            <a:ext cx="276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∴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只要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i="1" baseline="-20000" dirty="0">
                <a:ea typeface="楷体_GB2312" pitchFamily="49" charset="-122"/>
              </a:rPr>
              <a:t>v </a:t>
            </a:r>
            <a:r>
              <a:rPr lang="en-US" altLang="zh-CN" sz="2400" dirty="0">
                <a:ea typeface="楷体_GB2312" pitchFamily="49" charset="-122"/>
              </a:rPr>
              <a:t>= 3</a:t>
            </a:r>
            <a:r>
              <a:rPr lang="zh-CN" altLang="en-US" sz="2400" dirty="0">
                <a:ea typeface="楷体_GB2312" pitchFamily="49" charset="-122"/>
              </a:rPr>
              <a:t>，即有</a:t>
            </a:r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3014663" y="4846638"/>
            <a:ext cx="1325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0000">
                <a:ea typeface="楷体_GB2312" pitchFamily="49" charset="-122"/>
              </a:rPr>
              <a:t>v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i="1" baseline="-20000">
                <a:ea typeface="楷体_GB2312" pitchFamily="49" charset="-122"/>
              </a:rPr>
              <a:t>v</a:t>
            </a:r>
            <a:r>
              <a:rPr lang="en-US" altLang="zh-CN" sz="2400" baseline="-20000">
                <a:ea typeface="楷体_GB2312" pitchFamily="49" charset="-122"/>
              </a:rPr>
              <a:t>  </a:t>
            </a:r>
            <a:r>
              <a:rPr lang="en-US" altLang="zh-CN" sz="2400">
                <a:ea typeface="楷体_GB2312" pitchFamily="49" charset="-122"/>
              </a:rPr>
              <a:t>= 1</a:t>
            </a:r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1143000" y="551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而</a:t>
            </a:r>
          </a:p>
        </p:txBody>
      </p:sp>
      <p:grpSp>
        <p:nvGrpSpPr>
          <p:cNvPr id="73808" name="Group 80"/>
          <p:cNvGrpSpPr>
            <a:grpSpLocks/>
          </p:cNvGrpSpPr>
          <p:nvPr/>
        </p:nvGrpSpPr>
        <p:grpSpPr bwMode="auto">
          <a:xfrm>
            <a:off x="1662113" y="5318125"/>
            <a:ext cx="1687512" cy="865188"/>
            <a:chOff x="1047" y="3350"/>
            <a:chExt cx="1063" cy="545"/>
          </a:xfrm>
        </p:grpSpPr>
        <p:sp>
          <p:nvSpPr>
            <p:cNvPr id="17443" name="Rectangle 45"/>
            <p:cNvSpPr>
              <a:spLocks noChangeArrowheads="1"/>
            </p:cNvSpPr>
            <p:nvPr/>
          </p:nvSpPr>
          <p:spPr bwMode="auto">
            <a:xfrm>
              <a:off x="1047" y="3456"/>
              <a:ext cx="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A</a:t>
              </a:r>
              <a:r>
                <a:rPr lang="en-US" altLang="zh-CN" sz="2400" i="1" baseline="-20000">
                  <a:ea typeface="楷体_GB2312" pitchFamily="49" charset="-122"/>
                </a:rPr>
                <a:t>v </a:t>
              </a:r>
              <a:r>
                <a:rPr lang="en-US" altLang="zh-CN" sz="2400">
                  <a:ea typeface="楷体_GB2312" pitchFamily="49" charset="-122"/>
                </a:rPr>
                <a:t>= 1+</a:t>
              </a:r>
            </a:p>
          </p:txBody>
        </p:sp>
        <p:sp>
          <p:nvSpPr>
            <p:cNvPr id="17444" name="Rectangle 46"/>
            <p:cNvSpPr>
              <a:spLocks noChangeArrowheads="1"/>
            </p:cNvSpPr>
            <p:nvPr/>
          </p:nvSpPr>
          <p:spPr bwMode="auto">
            <a:xfrm>
              <a:off x="1758" y="335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17445" name="Rectangle 47"/>
            <p:cNvSpPr>
              <a:spLocks noChangeArrowheads="1"/>
            </p:cNvSpPr>
            <p:nvPr/>
          </p:nvSpPr>
          <p:spPr bwMode="auto">
            <a:xfrm>
              <a:off x="1743" y="3607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446" name="Line 48"/>
            <p:cNvSpPr>
              <a:spLocks noChangeShapeType="1"/>
            </p:cNvSpPr>
            <p:nvPr/>
          </p:nvSpPr>
          <p:spPr bwMode="auto">
            <a:xfrm>
              <a:off x="1758" y="3618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51"/>
            <p:cNvSpPr>
              <a:spLocks noChangeShapeType="1"/>
            </p:cNvSpPr>
            <p:nvPr/>
          </p:nvSpPr>
          <p:spPr bwMode="auto">
            <a:xfrm flipV="1">
              <a:off x="1819" y="3440"/>
              <a:ext cx="291" cy="1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780" name="Rectangle 52"/>
          <p:cNvSpPr>
            <a:spLocks noChangeArrowheads="1"/>
          </p:cNvSpPr>
          <p:nvPr/>
        </p:nvSpPr>
        <p:spPr bwMode="auto">
          <a:xfrm>
            <a:off x="5065713" y="548005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即可振荡</a:t>
            </a:r>
          </a:p>
        </p:txBody>
      </p:sp>
      <p:sp>
        <p:nvSpPr>
          <p:cNvPr id="73782" name="Rectangle 54"/>
          <p:cNvSpPr>
            <a:spLocks noChangeArrowheads="1"/>
          </p:cNvSpPr>
          <p:nvPr/>
        </p:nvSpPr>
        <p:spPr bwMode="auto">
          <a:xfrm>
            <a:off x="163513" y="6092825"/>
            <a:ext cx="238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）起振条件</a:t>
            </a:r>
          </a:p>
        </p:txBody>
      </p:sp>
      <p:sp>
        <p:nvSpPr>
          <p:cNvPr id="73783" name="Rectangle 55"/>
          <p:cNvSpPr>
            <a:spLocks noChangeArrowheads="1"/>
          </p:cNvSpPr>
          <p:nvPr/>
        </p:nvSpPr>
        <p:spPr bwMode="auto">
          <a:xfrm>
            <a:off x="2414588" y="6143625"/>
            <a:ext cx="153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i="1" baseline="-20000" dirty="0">
                <a:ea typeface="楷体_GB2312" pitchFamily="49" charset="-122"/>
              </a:rPr>
              <a:t>v </a:t>
            </a:r>
            <a:r>
              <a:rPr lang="en-US" altLang="zh-CN" sz="2400" dirty="0">
                <a:ea typeface="楷体_GB2312" pitchFamily="49" charset="-122"/>
              </a:rPr>
              <a:t>≥3</a:t>
            </a:r>
          </a:p>
        </p:txBody>
      </p:sp>
      <p:grpSp>
        <p:nvGrpSpPr>
          <p:cNvPr id="73807" name="Group 79"/>
          <p:cNvGrpSpPr>
            <a:grpSpLocks/>
          </p:cNvGrpSpPr>
          <p:nvPr/>
        </p:nvGrpSpPr>
        <p:grpSpPr bwMode="auto">
          <a:xfrm>
            <a:off x="3492500" y="6178550"/>
            <a:ext cx="2198688" cy="455613"/>
            <a:chOff x="2317" y="3923"/>
            <a:chExt cx="1385" cy="287"/>
          </a:xfrm>
        </p:grpSpPr>
        <p:graphicFrame>
          <p:nvGraphicFramePr>
            <p:cNvPr id="17441" name="Object 73"/>
            <p:cNvGraphicFramePr>
              <a:graphicFrameLocks noChangeAspect="1"/>
            </p:cNvGraphicFramePr>
            <p:nvPr/>
          </p:nvGraphicFramePr>
          <p:xfrm>
            <a:off x="2691" y="3923"/>
            <a:ext cx="101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3" name="公式" r:id="rId15" imgW="850531" imgH="241195" progId="Equation.3">
                    <p:embed/>
                  </p:oleObj>
                </mc:Choice>
                <mc:Fallback>
                  <p:oleObj name="公式" r:id="rId15" imgW="850531" imgH="241195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1" y="3923"/>
                          <a:ext cx="101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58"/>
            <p:cNvSpPr>
              <a:spLocks noChangeShapeType="1"/>
            </p:cNvSpPr>
            <p:nvPr/>
          </p:nvSpPr>
          <p:spPr bwMode="auto">
            <a:xfrm flipH="1">
              <a:off x="2317" y="4042"/>
              <a:ext cx="3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7432" name="Picture 6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6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92" name="Text Box 64"/>
          <p:cNvSpPr txBox="1">
            <a:spLocks noChangeArrowheads="1"/>
          </p:cNvSpPr>
          <p:nvPr/>
        </p:nvSpPr>
        <p:spPr bwMode="auto">
          <a:xfrm>
            <a:off x="0" y="1431925"/>
            <a:ext cx="400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A50021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0000">
                <a:solidFill>
                  <a:srgbClr val="A50021"/>
                </a:solidFill>
                <a:ea typeface="楷体_GB2312" pitchFamily="49" charset="-122"/>
              </a:rPr>
              <a:t>v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为同相比例放大器</a:t>
            </a:r>
          </a:p>
        </p:txBody>
      </p:sp>
      <p:grpSp>
        <p:nvGrpSpPr>
          <p:cNvPr id="73795" name="Group 67"/>
          <p:cNvGrpSpPr>
            <a:grpSpLocks/>
          </p:cNvGrpSpPr>
          <p:nvPr/>
        </p:nvGrpSpPr>
        <p:grpSpPr bwMode="auto">
          <a:xfrm>
            <a:off x="2338388" y="4010025"/>
            <a:ext cx="3062287" cy="738188"/>
            <a:chOff x="291" y="588"/>
            <a:chExt cx="1929" cy="465"/>
          </a:xfrm>
        </p:grpSpPr>
        <p:sp>
          <p:nvSpPr>
            <p:cNvPr id="17438" name="Rectangle 68"/>
            <p:cNvSpPr>
              <a:spLocks noChangeArrowheads="1"/>
            </p:cNvSpPr>
            <p:nvPr/>
          </p:nvSpPr>
          <p:spPr bwMode="auto">
            <a:xfrm>
              <a:off x="291" y="632"/>
              <a:ext cx="43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楷体_GB2312" pitchFamily="49" charset="-122"/>
                </a:rPr>
                <a:t>∵</a:t>
              </a:r>
            </a:p>
          </p:txBody>
        </p:sp>
        <p:graphicFrame>
          <p:nvGraphicFramePr>
            <p:cNvPr id="17439" name="Object 69"/>
            <p:cNvGraphicFramePr>
              <a:graphicFrameLocks noChangeAspect="1"/>
            </p:cNvGraphicFramePr>
            <p:nvPr/>
          </p:nvGraphicFramePr>
          <p:xfrm>
            <a:off x="625" y="588"/>
            <a:ext cx="104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4" name="公式" r:id="rId19" imgW="825500" imgH="368300" progId="Equation.3">
                    <p:embed/>
                  </p:oleObj>
                </mc:Choice>
                <mc:Fallback>
                  <p:oleObj name="公式" r:id="rId19" imgW="825500" imgH="3683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588"/>
                          <a:ext cx="1048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Rectangle 70"/>
            <p:cNvSpPr>
              <a:spLocks noChangeArrowheads="1"/>
            </p:cNvSpPr>
            <p:nvPr/>
          </p:nvSpPr>
          <p:spPr bwMode="auto">
            <a:xfrm>
              <a:off x="1647" y="652"/>
              <a:ext cx="5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时，</a:t>
              </a:r>
            </a:p>
          </p:txBody>
        </p:sp>
      </p:grpSp>
      <p:sp>
        <p:nvSpPr>
          <p:cNvPr id="73799" name="Rectangle 71"/>
          <p:cNvSpPr>
            <a:spLocks noChangeArrowheads="1"/>
          </p:cNvSpPr>
          <p:nvPr/>
        </p:nvSpPr>
        <p:spPr bwMode="auto">
          <a:xfrm>
            <a:off x="4719638" y="4881563"/>
            <a:ext cx="361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就可满足幅值平衡条件</a:t>
            </a:r>
          </a:p>
        </p:txBody>
      </p:sp>
      <p:graphicFrame>
        <p:nvGraphicFramePr>
          <p:cNvPr id="73805" name="Object 77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7263" y="5511800"/>
          <a:ext cx="14716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公式" r:id="rId20" imgW="723586" imgH="241195" progId="Equation.3">
                  <p:embed/>
                </p:oleObj>
              </mc:Choice>
              <mc:Fallback>
                <p:oleObj name="公式" r:id="rId20" imgW="723586" imgH="241195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5511800"/>
                        <a:ext cx="14716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autoUpdateAnimBg="0"/>
      <p:bldP spid="73739" grpId="0" autoUpdateAnimBg="0"/>
      <p:bldP spid="73759" grpId="0" autoUpdateAnimBg="0"/>
      <p:bldP spid="73760" grpId="0" autoUpdateAnimBg="0"/>
      <p:bldP spid="73761" grpId="0" autoUpdateAnimBg="0"/>
      <p:bldP spid="73762" grpId="0" autoUpdateAnimBg="0"/>
      <p:bldP spid="73765" grpId="0" autoUpdateAnimBg="0"/>
      <p:bldP spid="73766" grpId="0"/>
      <p:bldP spid="73772" grpId="0" autoUpdateAnimBg="0"/>
      <p:bldP spid="73780" grpId="0"/>
      <p:bldP spid="73782" grpId="0" autoUpdateAnimBg="0"/>
      <p:bldP spid="73783" grpId="0" autoUpdateAnimBg="0"/>
      <p:bldP spid="73792" grpId="0"/>
      <p:bldP spid="737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ChangeArrowheads="1"/>
          </p:cNvSpPr>
          <p:nvPr/>
        </p:nvSpPr>
        <p:spPr bwMode="auto">
          <a:xfrm>
            <a:off x="0" y="115888"/>
            <a:ext cx="26130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）振荡频率</a:t>
            </a:r>
          </a:p>
        </p:txBody>
      </p:sp>
      <p:graphicFrame>
        <p:nvGraphicFramePr>
          <p:cNvPr id="88067" name="Object 1027"/>
          <p:cNvGraphicFramePr>
            <a:graphicFrameLocks noChangeAspect="1"/>
          </p:cNvGraphicFramePr>
          <p:nvPr/>
        </p:nvGraphicFramePr>
        <p:xfrm>
          <a:off x="2593975" y="0"/>
          <a:ext cx="14081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Microsoft 公式 3.0" r:id="rId3" imgW="698500" imgH="368300" progId="Equation.3">
                  <p:embed/>
                </p:oleObj>
              </mc:Choice>
              <mc:Fallback>
                <p:oleObj name="Microsoft 公式 3.0" r:id="rId3" imgW="698500" imgH="368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0"/>
                        <a:ext cx="140811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AutoShape 1028"/>
          <p:cNvSpPr>
            <a:spLocks/>
          </p:cNvSpPr>
          <p:nvPr/>
        </p:nvSpPr>
        <p:spPr bwMode="auto">
          <a:xfrm>
            <a:off x="812800" y="1408113"/>
            <a:ext cx="146050" cy="704850"/>
          </a:xfrm>
          <a:prstGeom prst="leftBrace">
            <a:avLst>
              <a:gd name="adj1" fmla="val 4021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pSp>
        <p:nvGrpSpPr>
          <p:cNvPr id="88069" name="Group 1029"/>
          <p:cNvGrpSpPr>
            <a:grpSpLocks/>
          </p:cNvGrpSpPr>
          <p:nvPr/>
        </p:nvGrpSpPr>
        <p:grpSpPr bwMode="auto">
          <a:xfrm>
            <a:off x="1084263" y="1193800"/>
            <a:ext cx="3470275" cy="457200"/>
            <a:chOff x="2724" y="2029"/>
            <a:chExt cx="2186" cy="288"/>
          </a:xfrm>
        </p:grpSpPr>
        <p:sp>
          <p:nvSpPr>
            <p:cNvPr id="18459" name="Rectangle 1030"/>
            <p:cNvSpPr>
              <a:spLocks noChangeArrowheads="1"/>
            </p:cNvSpPr>
            <p:nvPr/>
          </p:nvSpPr>
          <p:spPr bwMode="auto">
            <a:xfrm>
              <a:off x="2725" y="2029"/>
              <a:ext cx="2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（双控波段开关）粗调</a:t>
              </a:r>
            </a:p>
          </p:txBody>
        </p:sp>
        <p:sp>
          <p:nvSpPr>
            <p:cNvPr id="18460" name="Line 1031"/>
            <p:cNvSpPr>
              <a:spLocks noChangeShapeType="1"/>
            </p:cNvSpPr>
            <p:nvPr/>
          </p:nvSpPr>
          <p:spPr bwMode="auto">
            <a:xfrm flipV="1">
              <a:off x="2724" y="2066"/>
              <a:ext cx="288" cy="1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8072" name="Group 1032"/>
          <p:cNvGrpSpPr>
            <a:grpSpLocks/>
          </p:cNvGrpSpPr>
          <p:nvPr/>
        </p:nvGrpSpPr>
        <p:grpSpPr bwMode="auto">
          <a:xfrm>
            <a:off x="1103315" y="1841500"/>
            <a:ext cx="3201988" cy="457200"/>
            <a:chOff x="2700" y="2029"/>
            <a:chExt cx="2017" cy="288"/>
          </a:xfrm>
        </p:grpSpPr>
        <p:sp>
          <p:nvSpPr>
            <p:cNvPr id="18457" name="Rectangle 1033"/>
            <p:cNvSpPr>
              <a:spLocks noChangeArrowheads="1"/>
            </p:cNvSpPr>
            <p:nvPr/>
          </p:nvSpPr>
          <p:spPr bwMode="auto">
            <a:xfrm>
              <a:off x="2725" y="2029"/>
              <a:ext cx="1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（同轴电位器）细调</a:t>
              </a:r>
            </a:p>
          </p:txBody>
        </p:sp>
        <p:sp>
          <p:nvSpPr>
            <p:cNvPr id="18458" name="Line 1034"/>
            <p:cNvSpPr>
              <a:spLocks noChangeShapeType="1"/>
            </p:cNvSpPr>
            <p:nvPr/>
          </p:nvSpPr>
          <p:spPr bwMode="auto">
            <a:xfrm flipV="1">
              <a:off x="2700" y="2076"/>
              <a:ext cx="270" cy="1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8081" name="Object 1041"/>
          <p:cNvGraphicFramePr>
            <a:graphicFrameLocks noChangeAspect="1"/>
          </p:cNvGraphicFramePr>
          <p:nvPr/>
        </p:nvGraphicFramePr>
        <p:xfrm>
          <a:off x="5835650" y="285750"/>
          <a:ext cx="2921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Photo Editor 照片" r:id="rId5" imgW="9697804" imgH="13657143" progId="MSPhotoEd.3">
                  <p:embed/>
                </p:oleObj>
              </mc:Choice>
              <mc:Fallback>
                <p:oleObj name="Photo Editor 照片" r:id="rId5" imgW="9697804" imgH="13657143" progId="MSPhotoEd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85750"/>
                        <a:ext cx="29210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Text Box 1042"/>
          <p:cNvSpPr txBox="1">
            <a:spLocks noChangeArrowheads="1"/>
          </p:cNvSpPr>
          <p:nvPr/>
        </p:nvSpPr>
        <p:spPr bwMode="auto">
          <a:xfrm>
            <a:off x="300038" y="3560763"/>
            <a:ext cx="537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如电容的取值分别为</a:t>
            </a:r>
            <a:r>
              <a:rPr lang="en-US" altLang="zh-CN" sz="2400">
                <a:ea typeface="楷体_GB2312" pitchFamily="49" charset="-122"/>
              </a:rPr>
              <a:t>0.01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F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、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0.1 F 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、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1 F 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、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10 F, R=50, R</a:t>
            </a:r>
            <a:r>
              <a:rPr lang="en-US" altLang="zh-CN" sz="2400" baseline="-25000"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=10K</a:t>
            </a:r>
          </a:p>
        </p:txBody>
      </p:sp>
      <p:sp>
        <p:nvSpPr>
          <p:cNvPr id="88089" name="Text Box 1049"/>
          <p:cNvSpPr txBox="1">
            <a:spLocks noChangeArrowheads="1"/>
          </p:cNvSpPr>
          <p:nvPr/>
        </p:nvSpPr>
        <p:spPr bwMode="auto">
          <a:xfrm>
            <a:off x="3952875" y="4670425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≈1.59HZ</a:t>
            </a:r>
          </a:p>
        </p:txBody>
      </p:sp>
      <p:grpSp>
        <p:nvGrpSpPr>
          <p:cNvPr id="88100" name="Group 1060"/>
          <p:cNvGrpSpPr>
            <a:grpSpLocks/>
          </p:cNvGrpSpPr>
          <p:nvPr/>
        </p:nvGrpSpPr>
        <p:grpSpPr bwMode="auto">
          <a:xfrm>
            <a:off x="725488" y="4337050"/>
            <a:ext cx="4179887" cy="962025"/>
            <a:chOff x="308" y="2633"/>
            <a:chExt cx="2633" cy="606"/>
          </a:xfrm>
        </p:grpSpPr>
        <p:sp>
          <p:nvSpPr>
            <p:cNvPr id="18453" name="Text Box 1043"/>
            <p:cNvSpPr txBox="1">
              <a:spLocks noChangeArrowheads="1"/>
            </p:cNvSpPr>
            <p:nvPr/>
          </p:nvSpPr>
          <p:spPr bwMode="auto">
            <a:xfrm>
              <a:off x="308" y="2781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  <a:r>
                <a:rPr lang="en-US" altLang="zh-CN" sz="2400" baseline="-25000">
                  <a:ea typeface="楷体_GB2312" pitchFamily="49" charset="-122"/>
                </a:rPr>
                <a:t>0min</a:t>
              </a:r>
              <a:r>
                <a:rPr lang="en-US" altLang="zh-CN" sz="2400">
                  <a:ea typeface="楷体_GB2312" pitchFamily="49" charset="-122"/>
                </a:rPr>
                <a:t>=</a:t>
              </a:r>
            </a:p>
          </p:txBody>
        </p:sp>
        <p:sp>
          <p:nvSpPr>
            <p:cNvPr id="18454" name="Text Box 1045"/>
            <p:cNvSpPr txBox="1">
              <a:spLocks noChangeArrowheads="1"/>
            </p:cNvSpPr>
            <p:nvPr/>
          </p:nvSpPr>
          <p:spPr bwMode="auto">
            <a:xfrm>
              <a:off x="1470" y="2633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55" name="Line 1046"/>
            <p:cNvSpPr>
              <a:spLocks noChangeShapeType="1"/>
            </p:cNvSpPr>
            <p:nvPr/>
          </p:nvSpPr>
          <p:spPr bwMode="auto">
            <a:xfrm>
              <a:off x="903" y="2940"/>
              <a:ext cx="1242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6" name="Text Box 1052"/>
            <p:cNvSpPr txBox="1">
              <a:spLocks noChangeArrowheads="1"/>
            </p:cNvSpPr>
            <p:nvPr/>
          </p:nvSpPr>
          <p:spPr bwMode="auto">
            <a:xfrm>
              <a:off x="875" y="2951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2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(R+R</a:t>
              </a:r>
              <a:r>
                <a:rPr lang="en-US" altLang="zh-CN" sz="2400" baseline="-25000"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)C</a:t>
              </a:r>
              <a:r>
                <a:rPr lang="en-US" altLang="zh-CN" sz="2400" baseline="-25000">
                  <a:ea typeface="楷体_GB2312" pitchFamily="49" charset="-122"/>
                  <a:sym typeface="Symbol" pitchFamily="18" charset="2"/>
                </a:rPr>
                <a:t>max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</p:grpSp>
      <p:grpSp>
        <p:nvGrpSpPr>
          <p:cNvPr id="88099" name="Group 1059"/>
          <p:cNvGrpSpPr>
            <a:grpSpLocks/>
          </p:cNvGrpSpPr>
          <p:nvPr/>
        </p:nvGrpSpPr>
        <p:grpSpPr bwMode="auto">
          <a:xfrm>
            <a:off x="815975" y="5640388"/>
            <a:ext cx="4286250" cy="852487"/>
            <a:chOff x="295" y="3444"/>
            <a:chExt cx="2700" cy="537"/>
          </a:xfrm>
        </p:grpSpPr>
        <p:sp>
          <p:nvSpPr>
            <p:cNvPr id="18448" name="Text Box 1051"/>
            <p:cNvSpPr txBox="1">
              <a:spLocks noChangeArrowheads="1"/>
            </p:cNvSpPr>
            <p:nvPr/>
          </p:nvSpPr>
          <p:spPr bwMode="auto">
            <a:xfrm>
              <a:off x="295" y="3562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  <a:r>
                <a:rPr lang="en-US" altLang="zh-CN" sz="2400" baseline="-25000">
                  <a:ea typeface="楷体_GB2312" pitchFamily="49" charset="-122"/>
                </a:rPr>
                <a:t>0max</a:t>
              </a:r>
              <a:r>
                <a:rPr lang="en-US" altLang="zh-CN" sz="2400">
                  <a:ea typeface="楷体_GB2312" pitchFamily="49" charset="-122"/>
                </a:rPr>
                <a:t>=</a:t>
              </a:r>
            </a:p>
          </p:txBody>
        </p:sp>
        <p:sp>
          <p:nvSpPr>
            <p:cNvPr id="18449" name="Text Box 1055"/>
            <p:cNvSpPr txBox="1">
              <a:spLocks noChangeArrowheads="1"/>
            </p:cNvSpPr>
            <p:nvPr/>
          </p:nvSpPr>
          <p:spPr bwMode="auto">
            <a:xfrm>
              <a:off x="952" y="3693"/>
              <a:ext cx="9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2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RC</a:t>
              </a:r>
              <a:r>
                <a:rPr lang="en-US" altLang="zh-CN" sz="2400" baseline="-25000">
                  <a:ea typeface="楷体_GB2312" pitchFamily="49" charset="-122"/>
                  <a:sym typeface="Symbol" pitchFamily="18" charset="2"/>
                </a:rPr>
                <a:t>min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8450" name="Line 1056"/>
            <p:cNvSpPr>
              <a:spLocks noChangeShapeType="1"/>
            </p:cNvSpPr>
            <p:nvPr/>
          </p:nvSpPr>
          <p:spPr bwMode="auto">
            <a:xfrm>
              <a:off x="909" y="3701"/>
              <a:ext cx="86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Text Box 1057"/>
            <p:cNvSpPr txBox="1">
              <a:spLocks noChangeArrowheads="1"/>
            </p:cNvSpPr>
            <p:nvPr/>
          </p:nvSpPr>
          <p:spPr bwMode="auto">
            <a:xfrm>
              <a:off x="1178" y="3444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52" name="Text Box 1058"/>
            <p:cNvSpPr txBox="1">
              <a:spLocks noChangeArrowheads="1"/>
            </p:cNvSpPr>
            <p:nvPr/>
          </p:nvSpPr>
          <p:spPr bwMode="auto">
            <a:xfrm>
              <a:off x="1794" y="3543"/>
              <a:ext cx="1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≈318KHZ</a:t>
              </a:r>
            </a:p>
          </p:txBody>
        </p:sp>
      </p:grpSp>
      <p:sp>
        <p:nvSpPr>
          <p:cNvPr id="88101" name="Text Box 1061"/>
          <p:cNvSpPr txBox="1">
            <a:spLocks noChangeArrowheads="1"/>
          </p:cNvSpPr>
          <p:nvPr/>
        </p:nvSpPr>
        <p:spPr bwMode="auto">
          <a:xfrm>
            <a:off x="520700" y="757238"/>
            <a:ext cx="381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为使频率连续可调</a:t>
            </a:r>
          </a:p>
        </p:txBody>
      </p:sp>
      <p:pic>
        <p:nvPicPr>
          <p:cNvPr id="18445" name="Picture 106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106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04" name="Text Box 1064"/>
          <p:cNvSpPr txBox="1">
            <a:spLocks noChangeArrowheads="1"/>
          </p:cNvSpPr>
          <p:nvPr/>
        </p:nvSpPr>
        <p:spPr bwMode="auto">
          <a:xfrm>
            <a:off x="428625" y="2514600"/>
            <a:ext cx="50292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注：串联的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与并联的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值必须一致。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82" grpId="0" autoUpdateAnimBg="0"/>
      <p:bldP spid="88089" grpId="0" autoUpdateAnimBg="0"/>
      <p:bldP spid="88101" grpId="0" autoUpdateAnimBg="0"/>
      <p:bldP spid="8810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ChangeArrowheads="1"/>
          </p:cNvSpPr>
          <p:nvPr/>
        </p:nvSpPr>
        <p:spPr bwMode="auto">
          <a:xfrm>
            <a:off x="0" y="0"/>
            <a:ext cx="374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）稳幅的措施</a:t>
            </a: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0" y="506413"/>
            <a:ext cx="51943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在负反馈电路中采用非线性元件</a:t>
            </a:r>
          </a:p>
        </p:txBody>
      </p:sp>
      <p:graphicFrame>
        <p:nvGraphicFramePr>
          <p:cNvPr id="19460" name="Object 26"/>
          <p:cNvGraphicFramePr>
            <a:graphicFrameLocks noChangeAspect="1"/>
          </p:cNvGraphicFramePr>
          <p:nvPr/>
        </p:nvGraphicFramePr>
        <p:xfrm>
          <a:off x="5194300" y="455613"/>
          <a:ext cx="3716338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" name="BMP 图象" r:id="rId4" imgW="2838255" imgH="1781198" progId="Paint.Picture">
                  <p:embed/>
                </p:oleObj>
              </mc:Choice>
              <mc:Fallback>
                <p:oleObj name="BMP 图象" r:id="rId4" imgW="2838255" imgH="178119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455613"/>
                        <a:ext cx="3716338" cy="269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9" name="AutoShape 27"/>
          <p:cNvSpPr>
            <a:spLocks noChangeArrowheads="1"/>
          </p:cNvSpPr>
          <p:nvPr/>
        </p:nvSpPr>
        <p:spPr bwMode="auto">
          <a:xfrm>
            <a:off x="7105650" y="0"/>
            <a:ext cx="1811338" cy="568325"/>
          </a:xfrm>
          <a:prstGeom prst="wedgeEllipseCallout">
            <a:avLst>
              <a:gd name="adj1" fmla="val -46144"/>
              <a:gd name="adj2" fmla="val 14692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热敏电阻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0" y="1255713"/>
            <a:ext cx="535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① </a:t>
            </a:r>
            <a:r>
              <a:rPr lang="en-US" altLang="zh-CN" sz="2400" dirty="0" err="1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 dirty="0" err="1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采用具有负温度系数的热敏电阻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552450" y="3630613"/>
          <a:ext cx="6111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公式" r:id="rId6" imgW="304668" imgH="241195" progId="Equation.3">
                  <p:embed/>
                </p:oleObj>
              </mc:Choice>
              <mc:Fallback>
                <p:oleObj name="公式" r:id="rId6" imgW="304668" imgH="24119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630613"/>
                        <a:ext cx="6111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85" name="Group 33"/>
          <p:cNvGrpSpPr>
            <a:grpSpLocks/>
          </p:cNvGrpSpPr>
          <p:nvPr/>
        </p:nvGrpSpPr>
        <p:grpSpPr bwMode="auto">
          <a:xfrm>
            <a:off x="2389188" y="3644900"/>
            <a:ext cx="1731962" cy="430213"/>
            <a:chOff x="1477" y="2733"/>
            <a:chExt cx="1091" cy="271"/>
          </a:xfrm>
        </p:grpSpPr>
        <p:graphicFrame>
          <p:nvGraphicFramePr>
            <p:cNvPr id="19494" name="Object 34"/>
            <p:cNvGraphicFramePr>
              <a:graphicFrameLocks noChangeAspect="1"/>
            </p:cNvGraphicFramePr>
            <p:nvPr/>
          </p:nvGraphicFramePr>
          <p:xfrm>
            <a:off x="1796" y="2733"/>
            <a:ext cx="7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8" name="公式" r:id="rId8" imgW="609336" imgH="215806" progId="Equation.3">
                    <p:embed/>
                  </p:oleObj>
                </mc:Choice>
                <mc:Fallback>
                  <p:oleObj name="公式" r:id="rId8" imgW="609336" imgH="21580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2733"/>
                          <a:ext cx="7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Line 35"/>
            <p:cNvSpPr>
              <a:spLocks noChangeShapeType="1"/>
            </p:cNvSpPr>
            <p:nvPr/>
          </p:nvSpPr>
          <p:spPr bwMode="auto">
            <a:xfrm flipV="1">
              <a:off x="1477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788" name="Group 36"/>
          <p:cNvGrpSpPr>
            <a:grpSpLocks/>
          </p:cNvGrpSpPr>
          <p:nvPr/>
        </p:nvGrpSpPr>
        <p:grpSpPr bwMode="auto">
          <a:xfrm>
            <a:off x="4135438" y="3644900"/>
            <a:ext cx="1779587" cy="430213"/>
            <a:chOff x="2577" y="2733"/>
            <a:chExt cx="1121" cy="271"/>
          </a:xfrm>
        </p:grpSpPr>
        <p:graphicFrame>
          <p:nvGraphicFramePr>
            <p:cNvPr id="19492" name="Object 37"/>
            <p:cNvGraphicFramePr>
              <a:graphicFrameLocks noChangeAspect="1"/>
            </p:cNvGraphicFramePr>
            <p:nvPr/>
          </p:nvGraphicFramePr>
          <p:xfrm>
            <a:off x="2912" y="2733"/>
            <a:ext cx="7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9" name="公式" r:id="rId10" imgW="622030" imgH="215806" progId="Equation.3">
                    <p:embed/>
                  </p:oleObj>
                </mc:Choice>
                <mc:Fallback>
                  <p:oleObj name="公式" r:id="rId10" imgW="622030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2733"/>
                          <a:ext cx="78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Line 38"/>
            <p:cNvSpPr>
              <a:spLocks noChangeShapeType="1"/>
            </p:cNvSpPr>
            <p:nvPr/>
          </p:nvSpPr>
          <p:spPr bwMode="auto">
            <a:xfrm flipV="1">
              <a:off x="2577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791" name="Group 39"/>
          <p:cNvGrpSpPr>
            <a:grpSpLocks/>
          </p:cNvGrpSpPr>
          <p:nvPr/>
        </p:nvGrpSpPr>
        <p:grpSpPr bwMode="auto">
          <a:xfrm>
            <a:off x="5934075" y="3644900"/>
            <a:ext cx="1768475" cy="430213"/>
            <a:chOff x="3710" y="2733"/>
            <a:chExt cx="1114" cy="271"/>
          </a:xfrm>
        </p:grpSpPr>
        <p:graphicFrame>
          <p:nvGraphicFramePr>
            <p:cNvPr id="19490" name="Object 40"/>
            <p:cNvGraphicFramePr>
              <a:graphicFrameLocks noChangeAspect="1"/>
            </p:cNvGraphicFramePr>
            <p:nvPr/>
          </p:nvGraphicFramePr>
          <p:xfrm>
            <a:off x="4052" y="2733"/>
            <a:ext cx="7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0" name="公式" r:id="rId12" imgW="609336" imgH="215806" progId="Equation.3">
                    <p:embed/>
                  </p:oleObj>
                </mc:Choice>
                <mc:Fallback>
                  <p:oleObj name="公式" r:id="rId12" imgW="609336" imgH="21580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2733"/>
                          <a:ext cx="7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Line 41"/>
            <p:cNvSpPr>
              <a:spLocks noChangeShapeType="1"/>
            </p:cNvSpPr>
            <p:nvPr/>
          </p:nvSpPr>
          <p:spPr bwMode="auto">
            <a:xfrm flipV="1">
              <a:off x="371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3074988" y="4551363"/>
            <a:ext cx="1414462" cy="404812"/>
            <a:chOff x="1909" y="3304"/>
            <a:chExt cx="891" cy="255"/>
          </a:xfrm>
        </p:grpSpPr>
        <p:graphicFrame>
          <p:nvGraphicFramePr>
            <p:cNvPr id="19488" name="Object 43"/>
            <p:cNvGraphicFramePr>
              <a:graphicFrameLocks noChangeAspect="1"/>
            </p:cNvGraphicFramePr>
            <p:nvPr/>
          </p:nvGraphicFramePr>
          <p:xfrm>
            <a:off x="2254" y="3304"/>
            <a:ext cx="5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1" name="公式" r:id="rId14" imgW="431613" imgH="203112" progId="Equation.3">
                    <p:embed/>
                  </p:oleObj>
                </mc:Choice>
                <mc:Fallback>
                  <p:oleObj name="公式" r:id="rId14" imgW="431613" imgH="20311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3304"/>
                          <a:ext cx="5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9" name="Line 44"/>
            <p:cNvSpPr>
              <a:spLocks noChangeShapeType="1"/>
            </p:cNvSpPr>
            <p:nvPr/>
          </p:nvSpPr>
          <p:spPr bwMode="auto">
            <a:xfrm flipV="1">
              <a:off x="1909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797" name="Group 45"/>
          <p:cNvGrpSpPr>
            <a:grpSpLocks/>
          </p:cNvGrpSpPr>
          <p:nvPr/>
        </p:nvGrpSpPr>
        <p:grpSpPr bwMode="auto">
          <a:xfrm>
            <a:off x="4556125" y="4425950"/>
            <a:ext cx="2817813" cy="530225"/>
            <a:chOff x="2842" y="3225"/>
            <a:chExt cx="1775" cy="334"/>
          </a:xfrm>
        </p:grpSpPr>
        <p:graphicFrame>
          <p:nvGraphicFramePr>
            <p:cNvPr id="19485" name="Object 46"/>
            <p:cNvGraphicFramePr>
              <a:graphicFrameLocks noChangeAspect="1"/>
            </p:cNvGraphicFramePr>
            <p:nvPr/>
          </p:nvGraphicFramePr>
          <p:xfrm>
            <a:off x="3199" y="3305"/>
            <a:ext cx="72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2" name="公式" r:id="rId16" imgW="571252" imgH="203112" progId="Equation.3">
                    <p:embed/>
                  </p:oleObj>
                </mc:Choice>
                <mc:Fallback>
                  <p:oleObj name="公式" r:id="rId16" imgW="571252" imgH="20311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3305"/>
                          <a:ext cx="72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6" name="Rectangle 47"/>
            <p:cNvSpPr>
              <a:spLocks noChangeArrowheads="1"/>
            </p:cNvSpPr>
            <p:nvPr/>
          </p:nvSpPr>
          <p:spPr bwMode="auto">
            <a:xfrm>
              <a:off x="3922" y="3225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稳幅</a:t>
              </a:r>
            </a:p>
          </p:txBody>
        </p:sp>
        <p:sp>
          <p:nvSpPr>
            <p:cNvPr id="19487" name="Line 48"/>
            <p:cNvSpPr>
              <a:spLocks noChangeShapeType="1"/>
            </p:cNvSpPr>
            <p:nvPr/>
          </p:nvSpPr>
          <p:spPr bwMode="auto">
            <a:xfrm flipV="1">
              <a:off x="2842" y="3413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801" name="Group 49"/>
          <p:cNvGrpSpPr>
            <a:grpSpLocks/>
          </p:cNvGrpSpPr>
          <p:nvPr/>
        </p:nvGrpSpPr>
        <p:grpSpPr bwMode="auto">
          <a:xfrm>
            <a:off x="1716088" y="3825875"/>
            <a:ext cx="6562725" cy="1130300"/>
            <a:chOff x="1053" y="2847"/>
            <a:chExt cx="4134" cy="712"/>
          </a:xfrm>
        </p:grpSpPr>
        <p:graphicFrame>
          <p:nvGraphicFramePr>
            <p:cNvPr id="19479" name="Object 50"/>
            <p:cNvGraphicFramePr>
              <a:graphicFrameLocks noChangeAspect="1"/>
            </p:cNvGraphicFramePr>
            <p:nvPr/>
          </p:nvGraphicFramePr>
          <p:xfrm>
            <a:off x="1438" y="3288"/>
            <a:ext cx="41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3" name="公式" r:id="rId18" imgW="330057" imgH="215806" progId="Equation.3">
                    <p:embed/>
                  </p:oleObj>
                </mc:Choice>
                <mc:Fallback>
                  <p:oleObj name="公式" r:id="rId18" imgW="330057" imgH="21580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3288"/>
                          <a:ext cx="41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Line 51"/>
            <p:cNvSpPr>
              <a:spLocks noChangeShapeType="1"/>
            </p:cNvSpPr>
            <p:nvPr/>
          </p:nvSpPr>
          <p:spPr bwMode="auto">
            <a:xfrm flipV="1">
              <a:off x="4854" y="2857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Line 52"/>
            <p:cNvSpPr>
              <a:spLocks noChangeShapeType="1"/>
            </p:cNvSpPr>
            <p:nvPr/>
          </p:nvSpPr>
          <p:spPr bwMode="auto">
            <a:xfrm flipV="1">
              <a:off x="1064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Line 53"/>
            <p:cNvSpPr>
              <a:spLocks noChangeShapeType="1"/>
            </p:cNvSpPr>
            <p:nvPr/>
          </p:nvSpPr>
          <p:spPr bwMode="auto">
            <a:xfrm flipV="1">
              <a:off x="1053" y="3168"/>
              <a:ext cx="413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Line 54"/>
            <p:cNvSpPr>
              <a:spLocks noChangeShapeType="1"/>
            </p:cNvSpPr>
            <p:nvPr/>
          </p:nvSpPr>
          <p:spPr bwMode="auto">
            <a:xfrm rot="16200000" flipV="1">
              <a:off x="926" y="3297"/>
              <a:ext cx="25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4" name="Line 55"/>
            <p:cNvSpPr>
              <a:spLocks noChangeShapeType="1"/>
            </p:cNvSpPr>
            <p:nvPr/>
          </p:nvSpPr>
          <p:spPr bwMode="auto">
            <a:xfrm rot="16200000" flipV="1">
              <a:off x="5021" y="3002"/>
              <a:ext cx="31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1901825" y="5149850"/>
            <a:ext cx="4313238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思考：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采用热敏电阻呢？</a:t>
            </a:r>
          </a:p>
        </p:txBody>
      </p:sp>
      <p:pic>
        <p:nvPicPr>
          <p:cNvPr id="19471" name="Picture 5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5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815" name="Group 63"/>
          <p:cNvGrpSpPr>
            <a:grpSpLocks/>
          </p:cNvGrpSpPr>
          <p:nvPr/>
        </p:nvGrpSpPr>
        <p:grpSpPr bwMode="auto">
          <a:xfrm>
            <a:off x="587375" y="2062163"/>
            <a:ext cx="3290888" cy="862012"/>
            <a:chOff x="322" y="1274"/>
            <a:chExt cx="2073" cy="543"/>
          </a:xfrm>
        </p:grpSpPr>
        <p:sp>
          <p:nvSpPr>
            <p:cNvPr id="19477" name="Rectangle 64"/>
            <p:cNvSpPr>
              <a:spLocks noChangeArrowheads="1"/>
            </p:cNvSpPr>
            <p:nvPr/>
          </p:nvSpPr>
          <p:spPr bwMode="auto">
            <a:xfrm>
              <a:off x="322" y="1320"/>
              <a:ext cx="95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起振时，</a:t>
              </a:r>
            </a:p>
          </p:txBody>
        </p:sp>
        <p:graphicFrame>
          <p:nvGraphicFramePr>
            <p:cNvPr id="19478" name="Object 65"/>
            <p:cNvGraphicFramePr>
              <a:graphicFrameLocks noChangeAspect="1"/>
            </p:cNvGraphicFramePr>
            <p:nvPr/>
          </p:nvGraphicFramePr>
          <p:xfrm>
            <a:off x="994" y="1274"/>
            <a:ext cx="1401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4" name="公式" r:id="rId22" imgW="1104900" imgH="431800" progId="Equation.3">
                    <p:embed/>
                  </p:oleObj>
                </mc:Choice>
                <mc:Fallback>
                  <p:oleObj name="公式" r:id="rId22" imgW="1104900" imgH="4318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1274"/>
                          <a:ext cx="1401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26" name="Group 74"/>
          <p:cNvGrpSpPr>
            <a:grpSpLocks/>
          </p:cNvGrpSpPr>
          <p:nvPr/>
        </p:nvGrpSpPr>
        <p:grpSpPr bwMode="auto">
          <a:xfrm>
            <a:off x="1295400" y="3649663"/>
            <a:ext cx="1038225" cy="428625"/>
            <a:chOff x="796" y="2278"/>
            <a:chExt cx="654" cy="270"/>
          </a:xfrm>
        </p:grpSpPr>
        <p:sp>
          <p:nvSpPr>
            <p:cNvPr id="19475" name="Line 61"/>
            <p:cNvSpPr>
              <a:spLocks noChangeShapeType="1"/>
            </p:cNvSpPr>
            <p:nvPr/>
          </p:nvSpPr>
          <p:spPr bwMode="auto">
            <a:xfrm flipH="1">
              <a:off x="796" y="2432"/>
              <a:ext cx="26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arrow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76" name="Object 72"/>
            <p:cNvGraphicFramePr>
              <a:graphicFrameLocks noChangeAspect="1"/>
            </p:cNvGraphicFramePr>
            <p:nvPr/>
          </p:nvGraphicFramePr>
          <p:xfrm>
            <a:off x="1077" y="2278"/>
            <a:ext cx="37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5" name="公式" r:id="rId24" imgW="368140" imgH="266584" progId="Equation.3">
                    <p:embed/>
                  </p:oleObj>
                </mc:Choice>
                <mc:Fallback>
                  <p:oleObj name="公式" r:id="rId24" imgW="368140" imgH="266584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2278"/>
                          <a:ext cx="37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4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 autoUpdateAnimBg="0"/>
      <p:bldP spid="74779" grpId="0" animBg="1" autoUpdateAnimBg="0"/>
      <p:bldP spid="74780" grpId="0" autoUpdateAnimBg="0"/>
      <p:bldP spid="7480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0" y="4598988"/>
            <a:ext cx="25669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稳幅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539750" y="5183188"/>
          <a:ext cx="6873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Microsoft 公式 3.0" r:id="rId5" imgW="342603" imgH="266469" progId="Equation.3">
                  <p:embed/>
                </p:oleObj>
              </mc:Choice>
              <mc:Fallback>
                <p:oleObj name="Microsoft 公式 3.0" r:id="rId5" imgW="342603" imgH="2664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83188"/>
                        <a:ext cx="6873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1282700" y="5248275"/>
            <a:ext cx="2108200" cy="481013"/>
            <a:chOff x="810" y="2733"/>
            <a:chExt cx="1328" cy="303"/>
          </a:xfrm>
        </p:grpSpPr>
        <p:graphicFrame>
          <p:nvGraphicFramePr>
            <p:cNvPr id="22558" name="Object 17"/>
            <p:cNvGraphicFramePr>
              <a:graphicFrameLocks noChangeAspect="1"/>
            </p:cNvGraphicFramePr>
            <p:nvPr/>
          </p:nvGraphicFramePr>
          <p:xfrm>
            <a:off x="1157" y="2733"/>
            <a:ext cx="98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9" name="公式" r:id="rId7" imgW="774364" imgH="241195" progId="Equation.3">
                    <p:embed/>
                  </p:oleObj>
                </mc:Choice>
                <mc:Fallback>
                  <p:oleObj name="公式" r:id="rId7" imgW="774364" imgH="24119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733"/>
                          <a:ext cx="98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18"/>
            <p:cNvSpPr>
              <a:spLocks noChangeShapeType="1"/>
            </p:cNvSpPr>
            <p:nvPr/>
          </p:nvSpPr>
          <p:spPr bwMode="auto">
            <a:xfrm flipV="1">
              <a:off x="81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843" name="Group 19"/>
          <p:cNvGrpSpPr>
            <a:grpSpLocks/>
          </p:cNvGrpSpPr>
          <p:nvPr/>
        </p:nvGrpSpPr>
        <p:grpSpPr bwMode="auto">
          <a:xfrm>
            <a:off x="3438525" y="5237163"/>
            <a:ext cx="1274763" cy="481012"/>
            <a:chOff x="1620" y="2717"/>
            <a:chExt cx="803" cy="303"/>
          </a:xfrm>
        </p:grpSpPr>
        <p:graphicFrame>
          <p:nvGraphicFramePr>
            <p:cNvPr id="22556" name="Object 20"/>
            <p:cNvGraphicFramePr>
              <a:graphicFrameLocks noChangeAspect="1"/>
            </p:cNvGraphicFramePr>
            <p:nvPr/>
          </p:nvGraphicFramePr>
          <p:xfrm>
            <a:off x="1940" y="2717"/>
            <a:ext cx="48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0" name="Equation" r:id="rId9" imgW="380835" imgH="241195" progId="Equation.DSMT4">
                    <p:embed/>
                  </p:oleObj>
                </mc:Choice>
                <mc:Fallback>
                  <p:oleObj name="Equation" r:id="rId9" imgW="380835" imgH="24119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2717"/>
                          <a:ext cx="48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7" name="Line 21"/>
            <p:cNvSpPr>
              <a:spLocks noChangeShapeType="1"/>
            </p:cNvSpPr>
            <p:nvPr/>
          </p:nvSpPr>
          <p:spPr bwMode="auto">
            <a:xfrm flipV="1">
              <a:off x="162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6037263" y="5214938"/>
            <a:ext cx="1414462" cy="404812"/>
            <a:chOff x="1909" y="3304"/>
            <a:chExt cx="891" cy="255"/>
          </a:xfrm>
        </p:grpSpPr>
        <p:graphicFrame>
          <p:nvGraphicFramePr>
            <p:cNvPr id="22554" name="Object 23"/>
            <p:cNvGraphicFramePr>
              <a:graphicFrameLocks noChangeAspect="1"/>
            </p:cNvGraphicFramePr>
            <p:nvPr/>
          </p:nvGraphicFramePr>
          <p:xfrm>
            <a:off x="2254" y="3304"/>
            <a:ext cx="5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1" name="公式" r:id="rId11" imgW="431613" imgH="203112" progId="Equation.3">
                    <p:embed/>
                  </p:oleObj>
                </mc:Choice>
                <mc:Fallback>
                  <p:oleObj name="公式" r:id="rId11" imgW="431613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3304"/>
                          <a:ext cx="5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Line 24"/>
            <p:cNvSpPr>
              <a:spLocks noChangeShapeType="1"/>
            </p:cNvSpPr>
            <p:nvPr/>
          </p:nvSpPr>
          <p:spPr bwMode="auto">
            <a:xfrm flipV="1">
              <a:off x="1909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5980113" y="5565775"/>
            <a:ext cx="2251075" cy="885825"/>
            <a:chOff x="3944" y="3345"/>
            <a:chExt cx="1418" cy="558"/>
          </a:xfrm>
        </p:grpSpPr>
        <p:grpSp>
          <p:nvGrpSpPr>
            <p:cNvPr id="22550" name="Group 26"/>
            <p:cNvGrpSpPr>
              <a:grpSpLocks/>
            </p:cNvGrpSpPr>
            <p:nvPr/>
          </p:nvGrpSpPr>
          <p:grpSpPr bwMode="auto">
            <a:xfrm>
              <a:off x="3944" y="3569"/>
              <a:ext cx="1418" cy="334"/>
              <a:chOff x="3810" y="3225"/>
              <a:chExt cx="1418" cy="334"/>
            </a:xfrm>
          </p:grpSpPr>
          <p:graphicFrame>
            <p:nvGraphicFramePr>
              <p:cNvPr id="22552" name="Object 27"/>
              <p:cNvGraphicFramePr>
                <a:graphicFrameLocks noChangeAspect="1"/>
              </p:cNvGraphicFramePr>
              <p:nvPr/>
            </p:nvGraphicFramePr>
            <p:xfrm>
              <a:off x="3810" y="3305"/>
              <a:ext cx="72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2" name="公式" r:id="rId13" imgW="571252" imgH="203112" progId="Equation.3">
                      <p:embed/>
                    </p:oleObj>
                  </mc:Choice>
                  <mc:Fallback>
                    <p:oleObj name="公式" r:id="rId13" imgW="571252" imgH="203112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0" y="3305"/>
                            <a:ext cx="72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3" name="Rectangle 28"/>
              <p:cNvSpPr>
                <a:spLocks noChangeArrowheads="1"/>
              </p:cNvSpPr>
              <p:nvPr/>
            </p:nvSpPr>
            <p:spPr bwMode="auto">
              <a:xfrm>
                <a:off x="4533" y="3225"/>
                <a:ext cx="695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稳幅</a:t>
                </a:r>
              </a:p>
            </p:txBody>
          </p:sp>
        </p:grp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 rot="5400000" flipV="1">
              <a:off x="4343" y="3501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854" name="Group 30"/>
          <p:cNvGrpSpPr>
            <a:grpSpLocks/>
          </p:cNvGrpSpPr>
          <p:nvPr/>
        </p:nvGrpSpPr>
        <p:grpSpPr bwMode="auto">
          <a:xfrm>
            <a:off x="4725988" y="5251450"/>
            <a:ext cx="1258887" cy="430213"/>
            <a:chOff x="3018" y="2744"/>
            <a:chExt cx="793" cy="271"/>
          </a:xfrm>
        </p:grpSpPr>
        <p:graphicFrame>
          <p:nvGraphicFramePr>
            <p:cNvPr id="22548" name="Object 31"/>
            <p:cNvGraphicFramePr>
              <a:graphicFrameLocks noChangeAspect="1"/>
            </p:cNvGraphicFramePr>
            <p:nvPr/>
          </p:nvGraphicFramePr>
          <p:xfrm>
            <a:off x="3392" y="2744"/>
            <a:ext cx="41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3" name="公式" r:id="rId15" imgW="330057" imgH="215806" progId="Equation.3">
                    <p:embed/>
                  </p:oleObj>
                </mc:Choice>
                <mc:Fallback>
                  <p:oleObj name="公式" r:id="rId15" imgW="330057" imgH="2158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2744"/>
                          <a:ext cx="41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Line 32"/>
            <p:cNvSpPr>
              <a:spLocks noChangeShapeType="1"/>
            </p:cNvSpPr>
            <p:nvPr/>
          </p:nvSpPr>
          <p:spPr bwMode="auto">
            <a:xfrm flipV="1">
              <a:off x="3018" y="2880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858" name="Group 34"/>
          <p:cNvGrpSpPr>
            <a:grpSpLocks/>
          </p:cNvGrpSpPr>
          <p:nvPr/>
        </p:nvGrpSpPr>
        <p:grpSpPr bwMode="auto">
          <a:xfrm>
            <a:off x="203200" y="3540125"/>
            <a:ext cx="3098800" cy="669925"/>
            <a:chOff x="376" y="2852"/>
            <a:chExt cx="1952" cy="422"/>
          </a:xfrm>
        </p:grpSpPr>
        <p:graphicFrame>
          <p:nvGraphicFramePr>
            <p:cNvPr id="22546" name="Object 35"/>
            <p:cNvGraphicFramePr>
              <a:graphicFrameLocks noChangeAspect="1"/>
            </p:cNvGraphicFramePr>
            <p:nvPr/>
          </p:nvGraphicFramePr>
          <p:xfrm>
            <a:off x="376" y="2852"/>
            <a:ext cx="9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" name="公式" r:id="rId17" imgW="761669" imgH="203112" progId="Equation.3">
                    <p:embed/>
                  </p:oleObj>
                </mc:Choice>
                <mc:Fallback>
                  <p:oleObj name="公式" r:id="rId17" imgW="761669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2852"/>
                          <a:ext cx="9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Rectangle 36"/>
            <p:cNvSpPr>
              <a:spLocks noChangeArrowheads="1"/>
            </p:cNvSpPr>
            <p:nvPr/>
          </p:nvSpPr>
          <p:spPr bwMode="auto">
            <a:xfrm>
              <a:off x="1344" y="2940"/>
              <a:ext cx="9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D60093"/>
                  </a:solidFill>
                  <a:ea typeface="楷体_GB2312" pitchFamily="49" charset="-122"/>
                </a:rPr>
                <a:t>整流滤波</a:t>
              </a:r>
            </a:p>
          </p:txBody>
        </p:sp>
      </p:grpSp>
      <p:pic>
        <p:nvPicPr>
          <p:cNvPr id="22538" name="Picture 4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4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Text Box 46"/>
          <p:cNvSpPr txBox="1">
            <a:spLocks noChangeArrowheads="1"/>
          </p:cNvSpPr>
          <p:nvPr/>
        </p:nvSpPr>
        <p:spPr bwMode="auto">
          <a:xfrm>
            <a:off x="0" y="284163"/>
            <a:ext cx="353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②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利用工作在可变电阻区的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JFET,  R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DS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随负栅源电压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GS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的变化而变化</a:t>
            </a:r>
          </a:p>
        </p:txBody>
      </p:sp>
      <p:sp>
        <p:nvSpPr>
          <p:cNvPr id="77874" name="Text Box 50"/>
          <p:cNvSpPr txBox="1">
            <a:spLocks noChangeArrowheads="1"/>
          </p:cNvSpPr>
          <p:nvPr/>
        </p:nvSpPr>
        <p:spPr bwMode="auto">
          <a:xfrm>
            <a:off x="0" y="178435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起振时</a:t>
            </a:r>
          </a:p>
        </p:txBody>
      </p:sp>
      <p:grpSp>
        <p:nvGrpSpPr>
          <p:cNvPr id="22542" name="Group 53"/>
          <p:cNvGrpSpPr>
            <a:grpSpLocks/>
          </p:cNvGrpSpPr>
          <p:nvPr/>
        </p:nvGrpSpPr>
        <p:grpSpPr bwMode="auto">
          <a:xfrm>
            <a:off x="3327400" y="0"/>
            <a:ext cx="5816600" cy="4537075"/>
            <a:chOff x="2096" y="0"/>
            <a:chExt cx="3664" cy="2858"/>
          </a:xfrm>
        </p:grpSpPr>
        <p:pic>
          <p:nvPicPr>
            <p:cNvPr id="22544" name="A09203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" y="0"/>
              <a:ext cx="3664" cy="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Text Box 52"/>
            <p:cNvSpPr txBox="1">
              <a:spLocks noChangeArrowheads="1"/>
            </p:cNvSpPr>
            <p:nvPr/>
          </p:nvSpPr>
          <p:spPr bwMode="auto">
            <a:xfrm>
              <a:off x="2653" y="2608"/>
              <a:ext cx="238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楷体_GB2312" pitchFamily="49" charset="-122"/>
                </a:rPr>
                <a:t>图</a:t>
              </a:r>
              <a:r>
                <a:rPr lang="en-US" altLang="zh-CN" sz="2000">
                  <a:ea typeface="楷体_GB2312" pitchFamily="49" charset="-122"/>
                </a:rPr>
                <a:t>10.6.3</a:t>
              </a:r>
            </a:p>
          </p:txBody>
        </p:sp>
      </p:grp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0" y="2357438"/>
          <a:ext cx="34258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22" imgW="1701800" imgH="482600" progId="Equation.DSMT4">
                  <p:embed/>
                </p:oleObj>
              </mc:Choice>
              <mc:Fallback>
                <p:oleObj name="Equation" r:id="rId22" imgW="17018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57438"/>
                        <a:ext cx="34258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 autoUpdateAnimBg="0"/>
      <p:bldP spid="778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0"/>
          <p:cNvSpPr>
            <a:spLocks noChangeArrowheads="1"/>
          </p:cNvSpPr>
          <p:nvPr/>
        </p:nvSpPr>
        <p:spPr bwMode="auto">
          <a:xfrm>
            <a:off x="0" y="393700"/>
            <a:ext cx="456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已知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集成运放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的最大输出电压为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±14V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23555" name="Rectangle 51"/>
          <p:cNvSpPr>
            <a:spLocks noChangeArrowheads="1"/>
          </p:cNvSpPr>
          <p:nvPr/>
        </p:nvSpPr>
        <p:spPr bwMode="auto">
          <a:xfrm>
            <a:off x="168275" y="1282700"/>
            <a:ext cx="436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稳幅的原理；</a:t>
            </a:r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0" y="19669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70712" name="Rectangle 56"/>
          <p:cNvSpPr>
            <a:spLocks noChangeArrowheads="1"/>
          </p:cNvSpPr>
          <p:nvPr/>
        </p:nvSpPr>
        <p:spPr bwMode="auto">
          <a:xfrm>
            <a:off x="203200" y="2465388"/>
            <a:ext cx="506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(1) </a:t>
            </a:r>
            <a:r>
              <a:rPr lang="en-US" altLang="zh-CN" sz="2400">
                <a:solidFill>
                  <a:schemeClr val="tx2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的幅值很小时，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开路，</a:t>
            </a:r>
          </a:p>
        </p:txBody>
      </p:sp>
      <p:sp>
        <p:nvSpPr>
          <p:cNvPr id="23558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3883025" cy="419100"/>
          </a:xfrm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chemeClr val="accent2"/>
                </a:solidFill>
                <a:ea typeface="楷体_GB2312" pitchFamily="49" charset="-122"/>
              </a:rPr>
              <a:t>③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采用非线性元件二极管</a:t>
            </a:r>
            <a:endParaRPr lang="zh-CN" altLang="en-US" sz="36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2105025" y="3789363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有利于起振；</a:t>
            </a:r>
          </a:p>
        </p:txBody>
      </p:sp>
      <p:pic>
        <p:nvPicPr>
          <p:cNvPr id="23560" name="Picture 5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6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63" descr="未标题-1 拷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0"/>
            <a:ext cx="3881437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Text Box 67"/>
          <p:cNvSpPr txBox="1">
            <a:spLocks noChangeArrowheads="1"/>
          </p:cNvSpPr>
          <p:nvPr/>
        </p:nvSpPr>
        <p:spPr bwMode="auto">
          <a:xfrm>
            <a:off x="3636963" y="0"/>
            <a:ext cx="1344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990033"/>
                </a:solidFill>
              </a:rPr>
              <a:t>习题</a:t>
            </a:r>
            <a:r>
              <a:rPr lang="en-US" altLang="zh-CN" sz="2000">
                <a:solidFill>
                  <a:srgbClr val="990033"/>
                </a:solidFill>
              </a:rPr>
              <a:t>10.6.8</a:t>
            </a:r>
          </a:p>
        </p:txBody>
      </p:sp>
      <p:sp>
        <p:nvSpPr>
          <p:cNvPr id="70724" name="Rectangle 68"/>
          <p:cNvSpPr>
            <a:spLocks noChangeArrowheads="1"/>
          </p:cNvSpPr>
          <p:nvPr/>
        </p:nvSpPr>
        <p:spPr bwMode="auto">
          <a:xfrm>
            <a:off x="150813" y="4479925"/>
            <a:ext cx="552926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而，当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的幅值较大时，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或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导通，</a:t>
            </a:r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263525" y="5106988"/>
            <a:ext cx="371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并联支路的等效电阻减小</a:t>
            </a:r>
          </a:p>
        </p:txBody>
      </p:sp>
      <p:graphicFrame>
        <p:nvGraphicFramePr>
          <p:cNvPr id="70726" name="Object 70"/>
          <p:cNvGraphicFramePr>
            <a:graphicFrameLocks noChangeAspect="1"/>
          </p:cNvGraphicFramePr>
          <p:nvPr/>
        </p:nvGraphicFramePr>
        <p:xfrm>
          <a:off x="944563" y="2982913"/>
          <a:ext cx="18478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7" imgW="1002865" imgH="431613" progId="Equation.3">
                  <p:embed/>
                </p:oleObj>
              </mc:Choice>
              <mc:Fallback>
                <p:oleObj name="公式" r:id="rId7" imgW="1002865" imgH="431613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982913"/>
                        <a:ext cx="18478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2733675" y="3151188"/>
            <a:ext cx="153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≈3.3&gt;3</a:t>
            </a:r>
          </a:p>
        </p:txBody>
      </p:sp>
      <p:grpSp>
        <p:nvGrpSpPr>
          <p:cNvPr id="70734" name="Group 78"/>
          <p:cNvGrpSpPr>
            <a:grpSpLocks/>
          </p:cNvGrpSpPr>
          <p:nvPr/>
        </p:nvGrpSpPr>
        <p:grpSpPr bwMode="auto">
          <a:xfrm>
            <a:off x="3825875" y="5162550"/>
            <a:ext cx="3429000" cy="457200"/>
            <a:chOff x="2410" y="3252"/>
            <a:chExt cx="2160" cy="288"/>
          </a:xfrm>
        </p:grpSpPr>
        <p:sp>
          <p:nvSpPr>
            <p:cNvPr id="23572" name="Rectangle 72"/>
            <p:cNvSpPr>
              <a:spLocks noChangeArrowheads="1"/>
            </p:cNvSpPr>
            <p:nvPr/>
          </p:nvSpPr>
          <p:spPr bwMode="auto">
            <a:xfrm>
              <a:off x="3211" y="3252"/>
              <a:ext cx="1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400" i="1" baseline="-20000">
                  <a:solidFill>
                    <a:schemeClr val="tx2"/>
                  </a:solidFill>
                  <a:ea typeface="楷体_GB2312" pitchFamily="49" charset="-122"/>
                </a:rPr>
                <a:t>v </a:t>
              </a: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随之下降</a:t>
              </a:r>
            </a:p>
          </p:txBody>
        </p:sp>
        <p:sp>
          <p:nvSpPr>
            <p:cNvPr id="23573" name="Line 75"/>
            <p:cNvSpPr>
              <a:spLocks noChangeShapeType="1"/>
            </p:cNvSpPr>
            <p:nvPr/>
          </p:nvSpPr>
          <p:spPr bwMode="auto">
            <a:xfrm>
              <a:off x="2410" y="3400"/>
              <a:ext cx="76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735" name="Group 79"/>
          <p:cNvGrpSpPr>
            <a:grpSpLocks/>
          </p:cNvGrpSpPr>
          <p:nvPr/>
        </p:nvGrpSpPr>
        <p:grpSpPr bwMode="auto">
          <a:xfrm>
            <a:off x="3333750" y="5813425"/>
            <a:ext cx="4068763" cy="457200"/>
            <a:chOff x="2100" y="3662"/>
            <a:chExt cx="2563" cy="288"/>
          </a:xfrm>
        </p:grpSpPr>
        <p:sp>
          <p:nvSpPr>
            <p:cNvPr id="23570" name="Rectangle 73"/>
            <p:cNvSpPr>
              <a:spLocks noChangeArrowheads="1"/>
            </p:cNvSpPr>
            <p:nvPr/>
          </p:nvSpPr>
          <p:spPr bwMode="auto">
            <a:xfrm>
              <a:off x="2867" y="3662"/>
              <a:ext cx="17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0000">
                  <a:solidFill>
                    <a:schemeClr val="tx2"/>
                  </a:solidFill>
                  <a:ea typeface="楷体_GB2312" pitchFamily="49" charset="-122"/>
                </a:rPr>
                <a:t>o </a:t>
              </a: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的幅值趋于稳定</a:t>
              </a:r>
            </a:p>
          </p:txBody>
        </p:sp>
        <p:sp>
          <p:nvSpPr>
            <p:cNvPr id="23571" name="Line 77"/>
            <p:cNvSpPr>
              <a:spLocks noChangeShapeType="1"/>
            </p:cNvSpPr>
            <p:nvPr/>
          </p:nvSpPr>
          <p:spPr bwMode="auto">
            <a:xfrm>
              <a:off x="2100" y="3822"/>
              <a:ext cx="76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1" grpId="0" autoUpdateAnimBg="0"/>
      <p:bldP spid="70712" grpId="0" autoUpdateAnimBg="0"/>
      <p:bldP spid="70714" grpId="0" autoUpdateAnimBg="0"/>
      <p:bldP spid="70724" grpId="0" autoUpdateAnimBg="0"/>
      <p:bldP spid="70725" grpId="0" autoUpdateAnimBg="0"/>
      <p:bldP spid="707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85738" y="2000250"/>
            <a:ext cx="1782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由此可得</a:t>
            </a:r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1666875" y="1922463"/>
            <a:ext cx="1852613" cy="552450"/>
            <a:chOff x="1473" y="2292"/>
            <a:chExt cx="1167" cy="348"/>
          </a:xfrm>
        </p:grpSpPr>
        <p:grpSp>
          <p:nvGrpSpPr>
            <p:cNvPr id="24590" name="Group 13"/>
            <p:cNvGrpSpPr>
              <a:grpSpLocks/>
            </p:cNvGrpSpPr>
            <p:nvPr/>
          </p:nvGrpSpPr>
          <p:grpSpPr bwMode="auto">
            <a:xfrm>
              <a:off x="1473" y="2292"/>
              <a:ext cx="398" cy="348"/>
              <a:chOff x="3645" y="1068"/>
              <a:chExt cx="398" cy="348"/>
            </a:xfrm>
          </p:grpSpPr>
          <p:sp>
            <p:nvSpPr>
              <p:cNvPr id="24592" name="Rectangle 11"/>
              <p:cNvSpPr>
                <a:spLocks noChangeArrowheads="1"/>
              </p:cNvSpPr>
              <p:nvPr/>
            </p:nvSpPr>
            <p:spPr bwMode="auto">
              <a:xfrm>
                <a:off x="3645" y="112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2400" baseline="-20000">
                    <a:solidFill>
                      <a:srgbClr val="FF0000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24593" name="Rectangle 12"/>
              <p:cNvSpPr>
                <a:spLocks noChangeArrowheads="1"/>
              </p:cNvSpPr>
              <p:nvPr/>
            </p:nvSpPr>
            <p:spPr bwMode="auto">
              <a:xfrm>
                <a:off x="3733" y="106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楷体_GB2312" pitchFamily="49" charset="-122"/>
                  </a:rPr>
                  <a:t>′</a:t>
                </a:r>
              </a:p>
            </p:txBody>
          </p:sp>
        </p:grp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1693" y="2341"/>
              <a:ext cx="9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≈1.1 kΩ</a:t>
              </a: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1319213" y="4808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得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1989138" y="4837113"/>
            <a:ext cx="258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om 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≈ 8.35V</a:t>
            </a:r>
          </a:p>
        </p:txBody>
      </p:sp>
      <p:pic>
        <p:nvPicPr>
          <p:cNvPr id="24582" name="Picture 3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821" name="Object 45"/>
          <p:cNvGraphicFramePr>
            <a:graphicFrameLocks noGrp="1" noChangeAspect="1"/>
          </p:cNvGraphicFramePr>
          <p:nvPr>
            <p:ph sz="half" idx="1"/>
          </p:nvPr>
        </p:nvGraphicFramePr>
        <p:xfrm>
          <a:off x="1982788" y="965200"/>
          <a:ext cx="18288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公式" r:id="rId5" imgW="914400" imgH="431800" progId="Equation.3">
                  <p:embed/>
                </p:oleObj>
              </mc:Choice>
              <mc:Fallback>
                <p:oleObj name="公式" r:id="rId5" imgW="914400" imgH="431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965200"/>
                        <a:ext cx="18288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674688" y="11176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稳幅后</a:t>
            </a:r>
          </a:p>
        </p:txBody>
      </p:sp>
      <p:sp>
        <p:nvSpPr>
          <p:cNvPr id="24587" name="Rectangle 50"/>
          <p:cNvSpPr>
            <a:spLocks noChangeArrowheads="1"/>
          </p:cNvSpPr>
          <p:nvPr/>
        </p:nvSpPr>
        <p:spPr bwMode="auto">
          <a:xfrm>
            <a:off x="0" y="0"/>
            <a:ext cx="5399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设电路已产生稳幅正弦波振荡，当输出达峰值时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,V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≈0.6V.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估算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om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；</a:t>
            </a:r>
          </a:p>
        </p:txBody>
      </p:sp>
      <p:pic>
        <p:nvPicPr>
          <p:cNvPr id="24588" name="Picture 51" descr="未标题-1 拷贝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0"/>
            <a:ext cx="3881437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831" name="Object 5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0688" y="3176588"/>
          <a:ext cx="42910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公式" r:id="rId10" imgW="2019300" imgH="393700" progId="Equation.3">
                  <p:embed/>
                </p:oleObj>
              </mc:Choice>
              <mc:Fallback>
                <p:oleObj name="公式" r:id="rId10" imgW="2019300" imgH="3937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176588"/>
                        <a:ext cx="42910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809" grpId="0" autoUpdateAnimBg="0"/>
      <p:bldP spid="75810" grpId="0" autoUpdateAnimBg="0"/>
      <p:bldP spid="758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75" name="Group 27"/>
          <p:cNvGrpSpPr>
            <a:grpSpLocks/>
          </p:cNvGrpSpPr>
          <p:nvPr/>
        </p:nvGrpSpPr>
        <p:grpSpPr bwMode="auto">
          <a:xfrm>
            <a:off x="4402138" y="3657600"/>
            <a:ext cx="4508500" cy="3200400"/>
            <a:chOff x="2920" y="2304"/>
            <a:chExt cx="2840" cy="2016"/>
          </a:xfrm>
        </p:grpSpPr>
        <p:grpSp>
          <p:nvGrpSpPr>
            <p:cNvPr id="25608" name="Group 20"/>
            <p:cNvGrpSpPr>
              <a:grpSpLocks/>
            </p:cNvGrpSpPr>
            <p:nvPr/>
          </p:nvGrpSpPr>
          <p:grpSpPr bwMode="auto">
            <a:xfrm>
              <a:off x="2920" y="2304"/>
              <a:ext cx="2840" cy="1867"/>
              <a:chOff x="0" y="149"/>
              <a:chExt cx="2840" cy="1867"/>
            </a:xfrm>
          </p:grpSpPr>
          <p:sp>
            <p:nvSpPr>
              <p:cNvPr id="25610" name="Rectangle 19"/>
              <p:cNvSpPr>
                <a:spLocks noChangeArrowheads="1"/>
              </p:cNvSpPr>
              <p:nvPr/>
            </p:nvSpPr>
            <p:spPr bwMode="auto">
              <a:xfrm>
                <a:off x="0" y="149"/>
                <a:ext cx="2840" cy="1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5611" name="Line 4"/>
              <p:cNvSpPr>
                <a:spLocks noChangeShapeType="1"/>
              </p:cNvSpPr>
              <p:nvPr/>
            </p:nvSpPr>
            <p:spPr bwMode="auto">
              <a:xfrm>
                <a:off x="417" y="1172"/>
                <a:ext cx="1996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2" name="Line 5"/>
              <p:cNvSpPr>
                <a:spLocks noChangeShapeType="1"/>
              </p:cNvSpPr>
              <p:nvPr/>
            </p:nvSpPr>
            <p:spPr bwMode="auto">
              <a:xfrm flipH="1" flipV="1">
                <a:off x="416" y="297"/>
                <a:ext cx="0" cy="160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3" name="Line 6"/>
              <p:cNvSpPr>
                <a:spLocks noChangeShapeType="1"/>
              </p:cNvSpPr>
              <p:nvPr/>
            </p:nvSpPr>
            <p:spPr bwMode="auto">
              <a:xfrm flipV="1">
                <a:off x="417" y="626"/>
                <a:ext cx="219" cy="5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4" name="Line 7"/>
              <p:cNvSpPr>
                <a:spLocks noChangeShapeType="1"/>
              </p:cNvSpPr>
              <p:nvPr/>
            </p:nvSpPr>
            <p:spPr bwMode="auto">
              <a:xfrm>
                <a:off x="636" y="626"/>
                <a:ext cx="31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5" name="Line 8"/>
              <p:cNvSpPr>
                <a:spLocks noChangeShapeType="1"/>
              </p:cNvSpPr>
              <p:nvPr/>
            </p:nvSpPr>
            <p:spPr bwMode="auto">
              <a:xfrm>
                <a:off x="943" y="616"/>
                <a:ext cx="457" cy="1102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6" name="Line 9"/>
              <p:cNvSpPr>
                <a:spLocks noChangeShapeType="1"/>
              </p:cNvSpPr>
              <p:nvPr/>
            </p:nvSpPr>
            <p:spPr bwMode="auto">
              <a:xfrm>
                <a:off x="1410" y="1718"/>
                <a:ext cx="348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7" name="Line 11"/>
              <p:cNvSpPr>
                <a:spLocks noChangeShapeType="1"/>
              </p:cNvSpPr>
              <p:nvPr/>
            </p:nvSpPr>
            <p:spPr bwMode="auto">
              <a:xfrm flipV="1">
                <a:off x="1745" y="1179"/>
                <a:ext cx="219" cy="5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8" name="Text Box 12"/>
              <p:cNvSpPr txBox="1">
                <a:spLocks noChangeArrowheads="1"/>
              </p:cNvSpPr>
              <p:nvPr/>
            </p:nvSpPr>
            <p:spPr bwMode="auto">
              <a:xfrm>
                <a:off x="2245" y="1202"/>
                <a:ext cx="3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t</a:t>
                </a:r>
              </a:p>
            </p:txBody>
          </p:sp>
          <p:sp>
            <p:nvSpPr>
              <p:cNvPr id="25619" name="Text Box 13"/>
              <p:cNvSpPr txBox="1">
                <a:spLocks noChangeArrowheads="1"/>
              </p:cNvSpPr>
              <p:nvPr/>
            </p:nvSpPr>
            <p:spPr bwMode="auto">
              <a:xfrm>
                <a:off x="0" y="159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v</a:t>
                </a:r>
                <a:r>
                  <a:rPr lang="en-US" altLang="zh-CN" sz="2400" i="1" baseline="-25000"/>
                  <a:t>o</a:t>
                </a:r>
              </a:p>
            </p:txBody>
          </p:sp>
          <p:sp>
            <p:nvSpPr>
              <p:cNvPr id="25620" name="Line 14"/>
              <p:cNvSpPr>
                <a:spLocks noChangeShapeType="1"/>
              </p:cNvSpPr>
              <p:nvPr/>
            </p:nvSpPr>
            <p:spPr bwMode="auto">
              <a:xfrm flipH="1">
                <a:off x="417" y="626"/>
                <a:ext cx="298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1" name="Line 15"/>
              <p:cNvSpPr>
                <a:spLocks noChangeShapeType="1"/>
              </p:cNvSpPr>
              <p:nvPr/>
            </p:nvSpPr>
            <p:spPr bwMode="auto">
              <a:xfrm flipH="1">
                <a:off x="427" y="1718"/>
                <a:ext cx="1033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2" name="Text Box 16"/>
              <p:cNvSpPr txBox="1">
                <a:spLocks noChangeArrowheads="1"/>
              </p:cNvSpPr>
              <p:nvPr/>
            </p:nvSpPr>
            <p:spPr bwMode="auto">
              <a:xfrm>
                <a:off x="0" y="515"/>
                <a:ext cx="46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14V</a:t>
                </a: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0" y="1566"/>
                <a:ext cx="46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-14V</a:t>
                </a:r>
              </a:p>
            </p:txBody>
          </p:sp>
        </p:grpSp>
        <p:sp>
          <p:nvSpPr>
            <p:cNvPr id="25609" name="Text Box 21"/>
            <p:cNvSpPr txBox="1">
              <a:spLocks noChangeArrowheads="1"/>
            </p:cNvSpPr>
            <p:nvPr/>
          </p:nvSpPr>
          <p:spPr bwMode="auto">
            <a:xfrm>
              <a:off x="3994" y="4032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/>
            </a:p>
          </p:txBody>
        </p:sp>
      </p:grp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271463" y="217488"/>
            <a:ext cx="4659312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(3)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不慎短路，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即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=0 → A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&lt;3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电路停振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en-US" altLang="zh-CN" sz="2800" dirty="0" err="1">
                <a:solidFill>
                  <a:schemeClr val="tx2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baseline="-20000" dirty="0" err="1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为与时间轴重合的一条直线。</a:t>
            </a: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163513" y="2078038"/>
            <a:ext cx="4533900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(4)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不慎开路，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即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→∞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V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→∞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理想情况下， </a:t>
            </a:r>
            <a:r>
              <a:rPr lang="en-US" altLang="zh-CN" sz="2800" dirty="0" err="1">
                <a:solidFill>
                  <a:schemeClr val="tx2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baseline="-20000" dirty="0" err="1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为方波 ，但对实际运放，受转换速率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S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的限制，其波形近似如图所示。</a:t>
            </a:r>
          </a:p>
        </p:txBody>
      </p:sp>
      <p:pic>
        <p:nvPicPr>
          <p:cNvPr id="25605" name="Picture 2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1" descr="未标题-1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0"/>
            <a:ext cx="3881437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713581" y="333442"/>
            <a:ext cx="422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信号产生</a:t>
            </a:r>
            <a:r>
              <a:rPr lang="zh-CN" altLang="en-US" sz="2400" dirty="0" smtClean="0">
                <a:solidFill>
                  <a:schemeClr val="accent2"/>
                </a:solidFill>
                <a:ea typeface="楷体_GB2312" pitchFamily="49" charset="-122"/>
              </a:rPr>
              <a:t>电路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742950" y="1025525"/>
            <a:ext cx="330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ea typeface="楷体_GB2312" pitchFamily="49" charset="-122"/>
              </a:rPr>
              <a:t>先回忆放大电路</a:t>
            </a:r>
          </a:p>
        </p:txBody>
      </p:sp>
      <p:graphicFrame>
        <p:nvGraphicFramePr>
          <p:cNvPr id="93299" name="Object 115"/>
          <p:cNvGraphicFramePr>
            <a:graphicFrameLocks noChangeAspect="1"/>
          </p:cNvGraphicFramePr>
          <p:nvPr/>
        </p:nvGraphicFramePr>
        <p:xfrm>
          <a:off x="0" y="2290763"/>
          <a:ext cx="36290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BMP 图象" r:id="rId3" imgW="3629111" imgH="2572127" progId="Paint.Picture">
                  <p:embed/>
                </p:oleObj>
              </mc:Choice>
              <mc:Fallback>
                <p:oleObj name="BMP 图象" r:id="rId3" imgW="3629111" imgH="2572127" progId="Paint.Picture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90763"/>
                        <a:ext cx="3629025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379788" y="2098675"/>
            <a:ext cx="5764212" cy="2839902"/>
            <a:chOff x="3379788" y="2098675"/>
            <a:chExt cx="5764212" cy="2839902"/>
          </a:xfrm>
        </p:grpSpPr>
        <p:grpSp>
          <p:nvGrpSpPr>
            <p:cNvPr id="93375" name="Group 191"/>
            <p:cNvGrpSpPr>
              <a:grpSpLocks/>
            </p:cNvGrpSpPr>
            <p:nvPr/>
          </p:nvGrpSpPr>
          <p:grpSpPr bwMode="auto">
            <a:xfrm>
              <a:off x="3379788" y="2098675"/>
              <a:ext cx="5764212" cy="2409825"/>
              <a:chOff x="1981" y="2131"/>
              <a:chExt cx="3631" cy="1518"/>
            </a:xfrm>
          </p:grpSpPr>
          <p:grpSp>
            <p:nvGrpSpPr>
              <p:cNvPr id="5127" name="Group 190"/>
              <p:cNvGrpSpPr>
                <a:grpSpLocks/>
              </p:cNvGrpSpPr>
              <p:nvPr/>
            </p:nvGrpSpPr>
            <p:grpSpPr bwMode="auto">
              <a:xfrm>
                <a:off x="1981" y="2131"/>
                <a:ext cx="3631" cy="1518"/>
                <a:chOff x="1981" y="2131"/>
                <a:chExt cx="3631" cy="1518"/>
              </a:xfrm>
            </p:grpSpPr>
            <p:grpSp>
              <p:nvGrpSpPr>
                <p:cNvPr id="5129" name="Group 185"/>
                <p:cNvGrpSpPr>
                  <a:grpSpLocks/>
                </p:cNvGrpSpPr>
                <p:nvPr/>
              </p:nvGrpSpPr>
              <p:grpSpPr bwMode="auto">
                <a:xfrm>
                  <a:off x="1981" y="2131"/>
                  <a:ext cx="3631" cy="1518"/>
                  <a:chOff x="768" y="2448"/>
                  <a:chExt cx="4027" cy="1518"/>
                </a:xfrm>
              </p:grpSpPr>
              <p:grpSp>
                <p:nvGrpSpPr>
                  <p:cNvPr id="5133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768" y="2448"/>
                    <a:ext cx="4027" cy="1518"/>
                    <a:chOff x="1056" y="2064"/>
                    <a:chExt cx="4027" cy="1518"/>
                  </a:xfrm>
                </p:grpSpPr>
                <p:grpSp>
                  <p:nvGrpSpPr>
                    <p:cNvPr id="5181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064"/>
                      <a:ext cx="4027" cy="1518"/>
                      <a:chOff x="864" y="2112"/>
                      <a:chExt cx="4027" cy="1518"/>
                    </a:xfrm>
                  </p:grpSpPr>
                  <p:graphicFrame>
                    <p:nvGraphicFramePr>
                      <p:cNvPr id="5189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864" y="2112"/>
                      <a:ext cx="4027" cy="151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528" name="BMP 图象" r:id="rId5" imgW="6391444" imgH="2409796" progId="Paint.Picture">
                              <p:embed/>
                            </p:oleObj>
                          </mc:Choice>
                          <mc:Fallback>
                            <p:oleObj name="BMP 图象" r:id="rId5" imgW="6391444" imgH="2409796" progId="Paint.Picture">
                              <p:embed/>
                              <p:pic>
                                <p:nvPicPr>
                                  <p:cNvPr id="0" name="Object 11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864" y="2112"/>
                                    <a:ext cx="4027" cy="151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chemeClr val="accent1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5190" name="Text Box 1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2842"/>
                        <a:ext cx="288" cy="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2400" i="1">
                            <a:solidFill>
                              <a:srgbClr val="000000"/>
                            </a:solidFill>
                            <a:ea typeface="楷体_GB2312" pitchFamily="49" charset="-122"/>
                          </a:rPr>
                          <a:t>R</a:t>
                        </a:r>
                        <a:r>
                          <a:rPr lang="en-US" altLang="zh-CN" sz="2400" baseline="-25000">
                            <a:solidFill>
                              <a:srgbClr val="000000"/>
                            </a:solidFill>
                            <a:ea typeface="楷体_GB2312" pitchFamily="49" charset="-122"/>
                          </a:rPr>
                          <a:t>b</a:t>
                        </a:r>
                        <a:endParaRPr lang="en-US" altLang="zh-CN">
                          <a:solidFill>
                            <a:srgbClr val="CC0000"/>
                          </a:solidFill>
                          <a:ea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5182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2064"/>
                      <a:ext cx="1760" cy="1008"/>
                      <a:chOff x="1968" y="2064"/>
                      <a:chExt cx="1760" cy="1008"/>
                    </a:xfrm>
                  </p:grpSpPr>
                  <p:grpSp>
                    <p:nvGrpSpPr>
                      <p:cNvPr id="5183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68" y="2064"/>
                        <a:ext cx="1760" cy="1008"/>
                        <a:chOff x="1968" y="2064"/>
                        <a:chExt cx="1760" cy="1008"/>
                      </a:xfrm>
                    </p:grpSpPr>
                    <p:graphicFrame>
                      <p:nvGraphicFramePr>
                        <p:cNvPr id="5186" name="Object 122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456" y="2688"/>
                        <a:ext cx="272" cy="38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5529" name="公式" r:id="rId7" imgW="139579" imgH="215713" progId="Equation.3">
                                <p:embed/>
                              </p:oleObj>
                            </mc:Choice>
                            <mc:Fallback>
                              <p:oleObj name="公式" r:id="rId7" imgW="139579" imgH="215713" progId="Equation.3">
                                <p:embed/>
                                <p:pic>
                                  <p:nvPicPr>
                                    <p:cNvPr id="0" name="Object 122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456" y="2688"/>
                                      <a:ext cx="272" cy="38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5187" name="Object 12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312" y="2064"/>
                        <a:ext cx="320" cy="38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5530" name="公式" r:id="rId9" imgW="139579" imgH="215713" progId="Equation.3">
                                <p:embed/>
                              </p:oleObj>
                            </mc:Choice>
                            <mc:Fallback>
                              <p:oleObj name="公式" r:id="rId9" imgW="139579" imgH="215713" progId="Equation.3">
                                <p:embed/>
                                <p:pic>
                                  <p:nvPicPr>
                                    <p:cNvPr id="0" name="Object 123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312" y="2064"/>
                                      <a:ext cx="320" cy="38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5188" name="Object 124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1968" y="2064"/>
                        <a:ext cx="288" cy="38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5531" name="公式" r:id="rId11" imgW="139579" imgH="215713" progId="Equation.3">
                                <p:embed/>
                              </p:oleObj>
                            </mc:Choice>
                            <mc:Fallback>
                              <p:oleObj name="公式" r:id="rId11" imgW="139579" imgH="215713" progId="Equation.3">
                                <p:embed/>
                                <p:pic>
                                  <p:nvPicPr>
                                    <p:cNvPr id="0" name="Object 124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1968" y="2064"/>
                                      <a:ext cx="288" cy="38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5184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16" y="2400"/>
                        <a:ext cx="19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arrow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85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400"/>
                        <a:ext cx="19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arrow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134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768" y="2448"/>
                    <a:ext cx="4027" cy="1518"/>
                    <a:chOff x="1056" y="2064"/>
                    <a:chExt cx="4027" cy="1518"/>
                  </a:xfrm>
                </p:grpSpPr>
                <p:grpSp>
                  <p:nvGrpSpPr>
                    <p:cNvPr id="5165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064"/>
                      <a:ext cx="4027" cy="1518"/>
                      <a:chOff x="1056" y="2064"/>
                      <a:chExt cx="4027" cy="1518"/>
                    </a:xfrm>
                  </p:grpSpPr>
                  <p:graphicFrame>
                    <p:nvGraphicFramePr>
                      <p:cNvPr id="5173" name="Object 129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56" y="2064"/>
                      <a:ext cx="4027" cy="151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532" name="BMP 图象" r:id="rId12" imgW="6391444" imgH="2409796" progId="Paint.Picture">
                              <p:embed/>
                            </p:oleObj>
                          </mc:Choice>
                          <mc:Fallback>
                            <p:oleObj name="BMP 图象" r:id="rId12" imgW="6391444" imgH="2409796" progId="Paint.Picture">
                              <p:embed/>
                              <p:pic>
                                <p:nvPicPr>
                                  <p:cNvPr id="0" name="Object 12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56" y="2064"/>
                                    <a:ext cx="4027" cy="151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chemeClr val="accent1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pSp>
                    <p:nvGrpSpPr>
                      <p:cNvPr id="5174" name="Group 1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68" y="2064"/>
                        <a:ext cx="1760" cy="1008"/>
                        <a:chOff x="1968" y="2064"/>
                        <a:chExt cx="1760" cy="1008"/>
                      </a:xfrm>
                    </p:grpSpPr>
                    <p:grpSp>
                      <p:nvGrpSpPr>
                        <p:cNvPr id="5175" name="Group 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68" y="2064"/>
                          <a:ext cx="1760" cy="1008"/>
                          <a:chOff x="1968" y="2064"/>
                          <a:chExt cx="1760" cy="1008"/>
                        </a:xfrm>
                      </p:grpSpPr>
                      <p:graphicFrame>
                        <p:nvGraphicFramePr>
                          <p:cNvPr id="5178" name="Object 132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3456" y="2688"/>
                          <a:ext cx="272" cy="384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5533" name="公式" r:id="rId14" imgW="139579" imgH="215713" progId="Equation.3">
                                  <p:embed/>
                                </p:oleObj>
                              </mc:Choice>
                              <mc:Fallback>
                                <p:oleObj name="公式" r:id="rId14" imgW="139579" imgH="215713" progId="Equation.3">
                                  <p:embed/>
                                  <p:pic>
                                    <p:nvPicPr>
                                      <p:cNvPr id="0" name="Object 132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8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3456" y="2688"/>
                                        <a:ext cx="272" cy="38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rgbClr val="808080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5179" name="Object 133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3312" y="2064"/>
                          <a:ext cx="320" cy="384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5534" name="公式" r:id="rId15" imgW="139579" imgH="215713" progId="Equation.3">
                                  <p:embed/>
                                </p:oleObj>
                              </mc:Choice>
                              <mc:Fallback>
                                <p:oleObj name="公式" r:id="rId15" imgW="139579" imgH="215713" progId="Equation.3">
                                  <p:embed/>
                                  <p:pic>
                                    <p:nvPicPr>
                                      <p:cNvPr id="0" name="Object 133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10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3312" y="2064"/>
                                        <a:ext cx="320" cy="38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rgbClr val="808080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5180" name="Object 134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1968" y="2064"/>
                          <a:ext cx="288" cy="384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5535" name="公式" r:id="rId16" imgW="139579" imgH="215713" progId="Equation.3">
                                  <p:embed/>
                                </p:oleObj>
                              </mc:Choice>
                              <mc:Fallback>
                                <p:oleObj name="公式" r:id="rId16" imgW="139579" imgH="215713" progId="Equation.3">
                                  <p:embed/>
                                  <p:pic>
                                    <p:nvPicPr>
                                      <p:cNvPr id="0" name="Object 134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8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1968" y="2064"/>
                                        <a:ext cx="288" cy="38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rgbClr val="808080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  <p:sp>
                      <p:nvSpPr>
                        <p:cNvPr id="5176" name="Line 1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216" y="2400"/>
                          <a:ext cx="192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 type="arrow" w="sm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77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400"/>
                          <a:ext cx="192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 type="arrow" w="sm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5166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2064"/>
                      <a:ext cx="1760" cy="1008"/>
                      <a:chOff x="1968" y="2064"/>
                      <a:chExt cx="1760" cy="1008"/>
                    </a:xfrm>
                  </p:grpSpPr>
                  <p:grpSp>
                    <p:nvGrpSpPr>
                      <p:cNvPr id="5167" name="Group 1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68" y="2064"/>
                        <a:ext cx="1760" cy="1008"/>
                        <a:chOff x="1968" y="2064"/>
                        <a:chExt cx="1760" cy="1008"/>
                      </a:xfrm>
                    </p:grpSpPr>
                    <p:graphicFrame>
                      <p:nvGraphicFramePr>
                        <p:cNvPr id="5170" name="Object 139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456" y="2688"/>
                        <a:ext cx="272" cy="38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5536" name="公式" r:id="rId17" imgW="139579" imgH="215713" progId="Equation.3">
                                <p:embed/>
                              </p:oleObj>
                            </mc:Choice>
                            <mc:Fallback>
                              <p:oleObj name="公式" r:id="rId17" imgW="139579" imgH="215713" progId="Equation.3">
                                <p:embed/>
                                <p:pic>
                                  <p:nvPicPr>
                                    <p:cNvPr id="0" name="Object 139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456" y="2688"/>
                                      <a:ext cx="272" cy="38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5171" name="Object 140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312" y="2064"/>
                        <a:ext cx="320" cy="38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5537" name="公式" r:id="rId18" imgW="139579" imgH="215713" progId="Equation.3">
                                <p:embed/>
                              </p:oleObj>
                            </mc:Choice>
                            <mc:Fallback>
                              <p:oleObj name="公式" r:id="rId18" imgW="139579" imgH="215713" progId="Equation.3">
                                <p:embed/>
                                <p:pic>
                                  <p:nvPicPr>
                                    <p:cNvPr id="0" name="Object 140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312" y="2064"/>
                                      <a:ext cx="320" cy="38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5172" name="Object 141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1968" y="2064"/>
                        <a:ext cx="288" cy="38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5538" name="公式" r:id="rId19" imgW="139579" imgH="215713" progId="Equation.3">
                                <p:embed/>
                              </p:oleObj>
                            </mc:Choice>
                            <mc:Fallback>
                              <p:oleObj name="公式" r:id="rId19" imgW="139579" imgH="215713" progId="Equation.3">
                                <p:embed/>
                                <p:pic>
                                  <p:nvPicPr>
                                    <p:cNvPr id="0" name="Object 141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1968" y="2064"/>
                                      <a:ext cx="288" cy="38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5168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16" y="2400"/>
                        <a:ext cx="19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arrow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69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400"/>
                        <a:ext cx="19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arrow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135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1680" y="2448"/>
                    <a:ext cx="1760" cy="1008"/>
                    <a:chOff x="1968" y="2064"/>
                    <a:chExt cx="1760" cy="1008"/>
                  </a:xfrm>
                </p:grpSpPr>
                <p:grpSp>
                  <p:nvGrpSpPr>
                    <p:cNvPr id="5159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2064"/>
                      <a:ext cx="1760" cy="1008"/>
                      <a:chOff x="1968" y="2064"/>
                      <a:chExt cx="1760" cy="1008"/>
                    </a:xfrm>
                  </p:grpSpPr>
                  <p:graphicFrame>
                    <p:nvGraphicFramePr>
                      <p:cNvPr id="5162" name="Object 149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456" y="2688"/>
                      <a:ext cx="272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539" name="公式" r:id="rId20" imgW="139579" imgH="215713" progId="Equation.3">
                              <p:embed/>
                            </p:oleObj>
                          </mc:Choice>
                          <mc:Fallback>
                            <p:oleObj name="公式" r:id="rId20" imgW="139579" imgH="215713" progId="Equation.3">
                              <p:embed/>
                              <p:pic>
                                <p:nvPicPr>
                                  <p:cNvPr id="0" name="Object 14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456" y="2688"/>
                                    <a:ext cx="272" cy="38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  <a:effectLst/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5163" name="Object 15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312" y="2064"/>
                      <a:ext cx="320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540" name="公式" r:id="rId21" imgW="139579" imgH="215713" progId="Equation.3">
                              <p:embed/>
                            </p:oleObj>
                          </mc:Choice>
                          <mc:Fallback>
                            <p:oleObj name="公式" r:id="rId21" imgW="139579" imgH="215713" progId="Equation.3">
                              <p:embed/>
                              <p:pic>
                                <p:nvPicPr>
                                  <p:cNvPr id="0" name="Object 150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312" y="2064"/>
                                    <a:ext cx="320" cy="38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  <a:effectLst/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5164" name="Object 15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968" y="2064"/>
                      <a:ext cx="288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541" name="公式" r:id="rId22" imgW="139579" imgH="215713" progId="Equation.3">
                              <p:embed/>
                            </p:oleObj>
                          </mc:Choice>
                          <mc:Fallback>
                            <p:oleObj name="公式" r:id="rId22" imgW="139579" imgH="215713" progId="Equation.3">
                              <p:embed/>
                              <p:pic>
                                <p:nvPicPr>
                                  <p:cNvPr id="0" name="Object 151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968" y="2064"/>
                                    <a:ext cx="288" cy="38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  <a:effectLst/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5160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16" y="2400"/>
                      <a:ext cx="19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arrow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1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400"/>
                      <a:ext cx="19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arrow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13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4" y="332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1800">
                        <a:ea typeface="楷体_GB2312" pitchFamily="49" charset="-122"/>
                      </a:rPr>
                      <a:t>-</a:t>
                    </a:r>
                  </a:p>
                </p:txBody>
              </p:sp>
              <p:sp>
                <p:nvSpPr>
                  <p:cNvPr id="513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3178"/>
                    <a:ext cx="288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i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R</a:t>
                    </a:r>
                    <a:r>
                      <a:rPr lang="en-US" altLang="zh-CN" sz="2400" baseline="-25000">
                        <a:solidFill>
                          <a:srgbClr val="000000"/>
                        </a:solidFill>
                        <a:ea typeface="楷体_GB2312" pitchFamily="49" charset="-122"/>
                      </a:rPr>
                      <a:t>b</a:t>
                    </a:r>
                    <a:endParaRPr lang="en-US" altLang="zh-CN">
                      <a:solidFill>
                        <a:srgbClr val="CC00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138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9" y="3120"/>
                    <a:ext cx="28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1800" i="1">
                        <a:ea typeface="楷体_GB2312" pitchFamily="49" charset="-122"/>
                      </a:rPr>
                      <a:t>V</a:t>
                    </a:r>
                    <a:r>
                      <a:rPr lang="en-US" altLang="zh-CN" sz="1800" i="1" baseline="-25000">
                        <a:ea typeface="楷体_GB2312" pitchFamily="49" charset="-122"/>
                      </a:rPr>
                      <a:t>i</a:t>
                    </a:r>
                  </a:p>
                </p:txBody>
              </p:sp>
              <p:sp>
                <p:nvSpPr>
                  <p:cNvPr id="5139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1800">
                        <a:ea typeface="楷体_GB2312" pitchFamily="49" charset="-122"/>
                      </a:rPr>
                      <a:t>+</a:t>
                    </a:r>
                  </a:p>
                </p:txBody>
              </p:sp>
              <p:sp>
                <p:nvSpPr>
                  <p:cNvPr id="5140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3456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1800">
                        <a:ea typeface="楷体_GB2312" pitchFamily="49" charset="-122"/>
                      </a:rPr>
                      <a:t>-</a:t>
                    </a:r>
                  </a:p>
                </p:txBody>
              </p:sp>
              <p:sp>
                <p:nvSpPr>
                  <p:cNvPr id="5141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3024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1800">
                        <a:ea typeface="楷体_GB2312" pitchFamily="49" charset="-122"/>
                        <a:cs typeface="Times New Roman" pitchFamily="18" charset="0"/>
                      </a:rPr>
                      <a:t>·</a:t>
                    </a:r>
                  </a:p>
                </p:txBody>
              </p:sp>
              <p:grpSp>
                <p:nvGrpSpPr>
                  <p:cNvPr id="5142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768" y="2448"/>
                    <a:ext cx="4027" cy="1518"/>
                    <a:chOff x="768" y="2448"/>
                    <a:chExt cx="4027" cy="1518"/>
                  </a:xfrm>
                </p:grpSpPr>
                <p:graphicFrame>
                  <p:nvGraphicFramePr>
                    <p:cNvPr id="5143" name="Object 14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68" y="2448"/>
                    <a:ext cx="4027" cy="151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542" name="BMP 图象" r:id="rId23" imgW="6391444" imgH="2409796" progId="Paint.Picture">
                            <p:embed/>
                          </p:oleObj>
                        </mc:Choice>
                        <mc:Fallback>
                          <p:oleObj name="BMP 图象" r:id="rId23" imgW="6391444" imgH="2409796" progId="Paint.Picture">
                            <p:embed/>
                            <p:pic>
                              <p:nvPicPr>
                                <p:cNvPr id="0" name="Object 14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8" y="2448"/>
                                  <a:ext cx="4027" cy="151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5144" name="Group 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2808"/>
                      <a:ext cx="1152" cy="962"/>
                      <a:chOff x="3408" y="2808"/>
                      <a:chExt cx="1152" cy="962"/>
                    </a:xfrm>
                  </p:grpSpPr>
                  <p:sp>
                    <p:nvSpPr>
                      <p:cNvPr id="5145" name="Text Box 16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08" y="3023"/>
                        <a:ext cx="480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2400" i="1">
                            <a:solidFill>
                              <a:srgbClr val="000000"/>
                            </a:solidFill>
                            <a:ea typeface="楷体_GB2312" pitchFamily="49" charset="-122"/>
                          </a:rPr>
                          <a:t>R</a:t>
                        </a:r>
                        <a:r>
                          <a:rPr lang="en-US" altLang="zh-CN" sz="2400" i="1" baseline="-25000">
                            <a:solidFill>
                              <a:srgbClr val="000000"/>
                            </a:solidFill>
                            <a:ea typeface="楷体_GB2312" pitchFamily="49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5146" name="Oval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16" y="2808"/>
                        <a:ext cx="48" cy="48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endParaRPr lang="zh-CN" altLang="en-US" sz="2400"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5147" name="Oval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16" y="3722"/>
                        <a:ext cx="48" cy="48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endParaRPr lang="zh-CN" altLang="en-US" sz="2400"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5148" name="Text Box 1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76" y="3143"/>
                        <a:ext cx="289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i="1">
                            <a:ea typeface="楷体_GB2312" pitchFamily="49" charset="-122"/>
                          </a:rPr>
                          <a:t>V</a:t>
                        </a:r>
                        <a:r>
                          <a:rPr lang="en-US" altLang="zh-CN" sz="1800" i="1" baseline="-25000">
                            <a:ea typeface="楷体_GB2312" pitchFamily="49" charset="-122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149" name="Text Box 1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24" y="2903"/>
                        <a:ext cx="28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>
                            <a:ea typeface="楷体_GB2312" pitchFamily="49" charset="-122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5150" name="Text Box 1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24" y="3479"/>
                        <a:ext cx="28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>
                            <a:ea typeface="楷体_GB2312" pitchFamily="49" charset="-122"/>
                          </a:rPr>
                          <a:t>-</a:t>
                        </a:r>
                      </a:p>
                    </p:txBody>
                  </p:sp>
                  <p:sp>
                    <p:nvSpPr>
                      <p:cNvPr id="5151" name="Text Box 1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24" y="3047"/>
                        <a:ext cx="33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>
                            <a:ea typeface="楷体_GB2312" pitchFamily="49" charset="-122"/>
                            <a:cs typeface="Times New Roman" pitchFamily="18" charset="0"/>
                          </a:rPr>
                          <a:t>·</a:t>
                        </a:r>
                      </a:p>
                    </p:txBody>
                  </p:sp>
                  <p:sp>
                    <p:nvSpPr>
                      <p:cNvPr id="5152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8" y="3191"/>
                        <a:ext cx="96" cy="24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endParaRPr lang="zh-CN" altLang="en-US" sz="2400"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5153" name="Line 1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96" y="2855"/>
                        <a:ext cx="0" cy="33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54" name="Line 1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96" y="3431"/>
                        <a:ext cx="0" cy="33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55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84" y="3191"/>
                        <a:ext cx="96" cy="24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endParaRPr lang="zh-CN" altLang="en-US" sz="2400">
                          <a:ea typeface="楷体_GB2312" pitchFamily="49" charset="-122"/>
                        </a:endParaRPr>
                      </a:p>
                    </p:txBody>
                  </p:sp>
                  <p:sp>
                    <p:nvSpPr>
                      <p:cNvPr id="5156" name="Line 18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32" y="2855"/>
                        <a:ext cx="0" cy="33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57" name="Line 1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2" y="3431"/>
                        <a:ext cx="0" cy="33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58" name="Text Box 1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44" y="2951"/>
                        <a:ext cx="480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2400" i="1">
                            <a:solidFill>
                              <a:srgbClr val="000000"/>
                            </a:solidFill>
                            <a:ea typeface="楷体_GB2312" pitchFamily="49" charset="-122"/>
                          </a:rPr>
                          <a:t>R</a:t>
                        </a:r>
                        <a:r>
                          <a:rPr lang="en-US" altLang="zh-CN" sz="2400" i="1" baseline="-25000">
                            <a:solidFill>
                              <a:srgbClr val="000000"/>
                            </a:solidFill>
                            <a:ea typeface="楷体_GB2312" pitchFamily="49" charset="-122"/>
                          </a:rPr>
                          <a:t>L</a:t>
                        </a:r>
                      </a:p>
                    </p:txBody>
                  </p:sp>
                </p:grpSp>
              </p:grpSp>
            </p:grpSp>
            <p:grpSp>
              <p:nvGrpSpPr>
                <p:cNvPr id="5130" name="Group 189"/>
                <p:cNvGrpSpPr>
                  <a:grpSpLocks/>
                </p:cNvGrpSpPr>
                <p:nvPr/>
              </p:nvGrpSpPr>
              <p:grpSpPr bwMode="auto">
                <a:xfrm>
                  <a:off x="2261" y="2613"/>
                  <a:ext cx="361" cy="826"/>
                  <a:chOff x="2261" y="2613"/>
                  <a:chExt cx="361" cy="826"/>
                </a:xfrm>
              </p:grpSpPr>
              <p:sp>
                <p:nvSpPr>
                  <p:cNvPr id="5131" name="Text Box 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1" y="2613"/>
                    <a:ext cx="361" cy="82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>
                        <a:ea typeface="楷体_GB2312" pitchFamily="49" charset="-122"/>
                      </a:rPr>
                      <a:t>+</a:t>
                    </a: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 i="1">
                        <a:ea typeface="楷体_GB2312" pitchFamily="49" charset="-122"/>
                      </a:rPr>
                      <a:t>V</a:t>
                    </a:r>
                    <a:r>
                      <a:rPr lang="en-US" altLang="zh-CN" sz="2000" i="1" baseline="-25000">
                        <a:ea typeface="楷体_GB2312" pitchFamily="49" charset="-122"/>
                      </a:rPr>
                      <a:t>i</a:t>
                    </a: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>
                        <a:ea typeface="楷体_GB2312" pitchFamily="49" charset="-122"/>
                      </a:rPr>
                      <a:t>-</a:t>
                    </a:r>
                  </a:p>
                </p:txBody>
              </p:sp>
              <p:sp>
                <p:nvSpPr>
                  <p:cNvPr id="5132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1" y="2776"/>
                    <a:ext cx="31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>
                        <a:latin typeface="MS Gothic" pitchFamily="49" charset="-128"/>
                        <a:ea typeface="楷体_GB2312" pitchFamily="49" charset="-122"/>
                      </a:rPr>
                      <a:t>·</a:t>
                    </a:r>
                  </a:p>
                </p:txBody>
              </p:sp>
            </p:grpSp>
          </p:grpSp>
          <p:sp>
            <p:nvSpPr>
              <p:cNvPr id="5128" name="Text Box 186"/>
              <p:cNvSpPr txBox="1">
                <a:spLocks noChangeArrowheads="1"/>
              </p:cNvSpPr>
              <p:nvPr/>
            </p:nvSpPr>
            <p:spPr bwMode="auto">
              <a:xfrm>
                <a:off x="2776" y="2889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R</a:t>
                </a:r>
                <a:r>
                  <a:rPr lang="en-US" altLang="zh-CN" sz="2400" i="1" baseline="-25000"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93376" name="Text Box 192"/>
            <p:cNvSpPr txBox="1">
              <a:spLocks noChangeArrowheads="1"/>
            </p:cNvSpPr>
            <p:nvPr/>
          </p:nvSpPr>
          <p:spPr bwMode="auto">
            <a:xfrm>
              <a:off x="3601396" y="4481377"/>
              <a:ext cx="5459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利用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BJT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的电流控制作用放大小信号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 dirty="0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utoUpdateAnimBg="0"/>
      <p:bldP spid="9319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214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试将图所示电路合理连线，组成</a:t>
            </a:r>
            <a:r>
              <a:rPr lang="en-US" altLang="zh-CN" sz="2400">
                <a:ea typeface="楷体_GB2312" pitchFamily="49" charset="-122"/>
              </a:rPr>
              <a:t>RC</a:t>
            </a:r>
            <a:r>
              <a:rPr lang="zh-CN" altLang="en-US" sz="2400">
                <a:ea typeface="楷体_GB2312" pitchFamily="49" charset="-122"/>
              </a:rPr>
              <a:t>桥式正弦波振荡电路。</a:t>
            </a:r>
          </a:p>
        </p:txBody>
      </p:sp>
      <p:pic>
        <p:nvPicPr>
          <p:cNvPr id="26627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0" y="714375"/>
          <a:ext cx="8793163" cy="58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图片" r:id="rId5" imgW="3401568" imgH="1752600" progId="Word.Picture.8">
                  <p:embed/>
                </p:oleObj>
              </mc:Choice>
              <mc:Fallback>
                <p:oleObj name="图片" r:id="rId5" imgW="3401568" imgH="1752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4375"/>
                        <a:ext cx="8793163" cy="581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98475" y="3063875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531938" y="1884363"/>
            <a:ext cx="56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965700" y="26543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 flipH="1">
            <a:off x="6062663" y="1122363"/>
            <a:ext cx="1154112" cy="2311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 flipH="1">
            <a:off x="4940300" y="3465513"/>
            <a:ext cx="1108075" cy="2806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 flipV="1">
            <a:off x="2935288" y="3416300"/>
            <a:ext cx="946150" cy="28400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3346450" y="3360738"/>
            <a:ext cx="56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</a:p>
        </p:txBody>
      </p:sp>
      <p:grpSp>
        <p:nvGrpSpPr>
          <p:cNvPr id="105492" name="Group 20"/>
          <p:cNvGrpSpPr>
            <a:grpSpLocks/>
          </p:cNvGrpSpPr>
          <p:nvPr/>
        </p:nvGrpSpPr>
        <p:grpSpPr bwMode="auto">
          <a:xfrm>
            <a:off x="171450" y="4781550"/>
            <a:ext cx="7096125" cy="850900"/>
            <a:chOff x="108" y="3012"/>
            <a:chExt cx="4470" cy="536"/>
          </a:xfrm>
        </p:grpSpPr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08" y="3531"/>
              <a:ext cx="4470" cy="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>
              <a:off x="121" y="3012"/>
              <a:ext cx="0" cy="5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207963" y="3416300"/>
            <a:ext cx="8069262" cy="385763"/>
            <a:chOff x="131" y="2152"/>
            <a:chExt cx="5083" cy="243"/>
          </a:xfrm>
        </p:grpSpPr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5204" y="2152"/>
              <a:ext cx="0" cy="23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 flipH="1" flipV="1">
              <a:off x="323" y="2385"/>
              <a:ext cx="4891" cy="1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 flipV="1">
              <a:off x="131" y="2163"/>
              <a:ext cx="162" cy="21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utoUpdateAnimBg="0"/>
      <p:bldP spid="105479" grpId="0" autoUpdateAnimBg="0"/>
      <p:bldP spid="105480" grpId="0" autoUpdateAnimBg="0"/>
      <p:bldP spid="105481" grpId="0" animBg="1"/>
      <p:bldP spid="105482" grpId="0" animBg="1"/>
      <p:bldP spid="105483" grpId="0" animBg="1"/>
      <p:bldP spid="10548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313" y="4060825"/>
            <a:ext cx="892968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将图中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四点正确连线，使其为正弦波振荡器。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为起振和稳幅，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应如何取值和具有怎样的温度系数？</a:t>
            </a:r>
          </a:p>
        </p:txBody>
      </p:sp>
      <p:grpSp>
        <p:nvGrpSpPr>
          <p:cNvPr id="27651" name="Group 56"/>
          <p:cNvGrpSpPr>
            <a:grpSpLocks/>
          </p:cNvGrpSpPr>
          <p:nvPr/>
        </p:nvGrpSpPr>
        <p:grpSpPr bwMode="auto">
          <a:xfrm>
            <a:off x="1652588" y="263525"/>
            <a:ext cx="5286375" cy="3003550"/>
            <a:chOff x="1037" y="239"/>
            <a:chExt cx="3330" cy="1892"/>
          </a:xfrm>
        </p:grpSpPr>
        <p:grpSp>
          <p:nvGrpSpPr>
            <p:cNvPr id="27652" name="Group 4"/>
            <p:cNvGrpSpPr>
              <a:grpSpLocks/>
            </p:cNvGrpSpPr>
            <p:nvPr/>
          </p:nvGrpSpPr>
          <p:grpSpPr bwMode="auto">
            <a:xfrm>
              <a:off x="1280" y="239"/>
              <a:ext cx="3087" cy="1892"/>
              <a:chOff x="1589" y="3868"/>
              <a:chExt cx="4290" cy="2500"/>
            </a:xfrm>
          </p:grpSpPr>
          <p:sp>
            <p:nvSpPr>
              <p:cNvPr id="27655" name="Text Box 5"/>
              <p:cNvSpPr txBox="1">
                <a:spLocks noChangeArrowheads="1"/>
              </p:cNvSpPr>
              <p:nvPr/>
            </p:nvSpPr>
            <p:spPr bwMode="auto">
              <a:xfrm>
                <a:off x="4520" y="5406"/>
                <a:ext cx="1359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R</a:t>
                </a:r>
                <a:r>
                  <a:rPr lang="en-US" altLang="zh-CN" sz="1400" baseline="-25000">
                    <a:solidFill>
                      <a:srgbClr val="000000"/>
                    </a:solidFill>
                    <a:ea typeface="黑体" pitchFamily="49" charset="-122"/>
                  </a:rPr>
                  <a:t>1</a:t>
                </a: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=10K</a:t>
                </a:r>
                <a:r>
                  <a:rPr lang="el-GR" altLang="zh-CN" sz="1400">
                    <a:solidFill>
                      <a:srgbClr val="000000"/>
                    </a:solidFill>
                    <a:ea typeface="MS Gothic" pitchFamily="49" charset="-128"/>
                  </a:rPr>
                  <a:t>Ω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56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2082" y="3800"/>
                <a:ext cx="703" cy="906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>
                <a:off x="2887" y="4251"/>
                <a:ext cx="175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" name="Rectangle 8"/>
              <p:cNvSpPr>
                <a:spLocks noChangeArrowheads="1"/>
              </p:cNvSpPr>
              <p:nvPr/>
            </p:nvSpPr>
            <p:spPr bwMode="auto">
              <a:xfrm>
                <a:off x="3371" y="4445"/>
                <a:ext cx="121" cy="3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27659" name="Group 9"/>
              <p:cNvGrpSpPr>
                <a:grpSpLocks/>
              </p:cNvGrpSpPr>
              <p:nvPr/>
            </p:nvGrpSpPr>
            <p:grpSpPr bwMode="auto">
              <a:xfrm>
                <a:off x="3311" y="5021"/>
                <a:ext cx="241" cy="129"/>
                <a:chOff x="2336" y="2069"/>
                <a:chExt cx="181" cy="91"/>
              </a:xfrm>
            </p:grpSpPr>
            <p:sp>
              <p:nvSpPr>
                <p:cNvPr id="27700" name="Line 10"/>
                <p:cNvSpPr>
                  <a:spLocks noChangeShapeType="1"/>
                </p:cNvSpPr>
                <p:nvPr/>
              </p:nvSpPr>
              <p:spPr bwMode="auto">
                <a:xfrm>
                  <a:off x="2336" y="2069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01" name="Line 11"/>
                <p:cNvSpPr>
                  <a:spLocks noChangeShapeType="1"/>
                </p:cNvSpPr>
                <p:nvPr/>
              </p:nvSpPr>
              <p:spPr bwMode="auto">
                <a:xfrm>
                  <a:off x="2336" y="2160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0" name="Rectangle 12"/>
              <p:cNvSpPr>
                <a:spLocks noChangeArrowheads="1"/>
              </p:cNvSpPr>
              <p:nvPr/>
            </p:nvSpPr>
            <p:spPr bwMode="auto">
              <a:xfrm>
                <a:off x="3129" y="5470"/>
                <a:ext cx="122" cy="3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27661" name="Group 13"/>
              <p:cNvGrpSpPr>
                <a:grpSpLocks/>
              </p:cNvGrpSpPr>
              <p:nvPr/>
            </p:nvGrpSpPr>
            <p:grpSpPr bwMode="auto">
              <a:xfrm>
                <a:off x="3552" y="5534"/>
                <a:ext cx="242" cy="128"/>
                <a:chOff x="2336" y="2069"/>
                <a:chExt cx="181" cy="91"/>
              </a:xfrm>
            </p:grpSpPr>
            <p:sp>
              <p:nvSpPr>
                <p:cNvPr id="27698" name="Line 14"/>
                <p:cNvSpPr>
                  <a:spLocks noChangeShapeType="1"/>
                </p:cNvSpPr>
                <p:nvPr/>
              </p:nvSpPr>
              <p:spPr bwMode="auto">
                <a:xfrm>
                  <a:off x="2336" y="2069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9" name="Line 15"/>
                <p:cNvSpPr>
                  <a:spLocks noChangeShapeType="1"/>
                </p:cNvSpPr>
                <p:nvPr/>
              </p:nvSpPr>
              <p:spPr bwMode="auto">
                <a:xfrm>
                  <a:off x="2336" y="2160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2" name="Line 16"/>
              <p:cNvSpPr>
                <a:spLocks noChangeShapeType="1"/>
              </p:cNvSpPr>
              <p:nvPr/>
            </p:nvSpPr>
            <p:spPr bwMode="auto">
              <a:xfrm flipV="1">
                <a:off x="3431" y="4251"/>
                <a:ext cx="0" cy="19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Line 17"/>
              <p:cNvSpPr>
                <a:spLocks noChangeShapeType="1"/>
              </p:cNvSpPr>
              <p:nvPr/>
            </p:nvSpPr>
            <p:spPr bwMode="auto">
              <a:xfrm flipV="1">
                <a:off x="3431" y="4766"/>
                <a:ext cx="0" cy="25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4" name="Line 18"/>
              <p:cNvSpPr>
                <a:spLocks noChangeShapeType="1"/>
              </p:cNvSpPr>
              <p:nvPr/>
            </p:nvSpPr>
            <p:spPr bwMode="auto">
              <a:xfrm flipV="1">
                <a:off x="3189" y="5341"/>
                <a:ext cx="0" cy="1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Line 19"/>
              <p:cNvSpPr>
                <a:spLocks noChangeShapeType="1"/>
              </p:cNvSpPr>
              <p:nvPr/>
            </p:nvSpPr>
            <p:spPr bwMode="auto">
              <a:xfrm flipV="1">
                <a:off x="3673" y="5341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Line 20"/>
              <p:cNvSpPr>
                <a:spLocks noChangeShapeType="1"/>
              </p:cNvSpPr>
              <p:nvPr/>
            </p:nvSpPr>
            <p:spPr bwMode="auto">
              <a:xfrm>
                <a:off x="3189" y="5341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Line 21"/>
              <p:cNvSpPr>
                <a:spLocks noChangeShapeType="1"/>
              </p:cNvSpPr>
              <p:nvPr/>
            </p:nvSpPr>
            <p:spPr bwMode="auto">
              <a:xfrm flipV="1">
                <a:off x="3431" y="5150"/>
                <a:ext cx="0" cy="1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22"/>
              <p:cNvSpPr>
                <a:spLocks noChangeShapeType="1"/>
              </p:cNvSpPr>
              <p:nvPr/>
            </p:nvSpPr>
            <p:spPr bwMode="auto">
              <a:xfrm>
                <a:off x="3673" y="5662"/>
                <a:ext cx="0" cy="3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23"/>
              <p:cNvSpPr>
                <a:spLocks noChangeShapeType="1"/>
              </p:cNvSpPr>
              <p:nvPr/>
            </p:nvSpPr>
            <p:spPr bwMode="auto">
              <a:xfrm>
                <a:off x="3189" y="5791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24"/>
              <p:cNvSpPr>
                <a:spLocks noChangeShapeType="1"/>
              </p:cNvSpPr>
              <p:nvPr/>
            </p:nvSpPr>
            <p:spPr bwMode="auto">
              <a:xfrm>
                <a:off x="3189" y="6047"/>
                <a:ext cx="10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25"/>
              <p:cNvSpPr>
                <a:spLocks noChangeShapeType="1"/>
              </p:cNvSpPr>
              <p:nvPr/>
            </p:nvSpPr>
            <p:spPr bwMode="auto">
              <a:xfrm>
                <a:off x="3431" y="6047"/>
                <a:ext cx="0" cy="32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Line 26"/>
              <p:cNvSpPr>
                <a:spLocks noChangeShapeType="1"/>
              </p:cNvSpPr>
              <p:nvPr/>
            </p:nvSpPr>
            <p:spPr bwMode="auto">
              <a:xfrm>
                <a:off x="3371" y="6368"/>
                <a:ext cx="1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Rectangle 27"/>
              <p:cNvSpPr>
                <a:spLocks noChangeArrowheads="1"/>
              </p:cNvSpPr>
              <p:nvPr/>
            </p:nvSpPr>
            <p:spPr bwMode="auto">
              <a:xfrm>
                <a:off x="4338" y="4574"/>
                <a:ext cx="124" cy="3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7674" name="Rectangle 28"/>
              <p:cNvSpPr>
                <a:spLocks noChangeArrowheads="1"/>
              </p:cNvSpPr>
              <p:nvPr/>
            </p:nvSpPr>
            <p:spPr bwMode="auto">
              <a:xfrm>
                <a:off x="4320" y="5367"/>
                <a:ext cx="122" cy="3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7675" name="Line 29"/>
              <p:cNvSpPr>
                <a:spLocks noChangeShapeType="1"/>
              </p:cNvSpPr>
              <p:nvPr/>
            </p:nvSpPr>
            <p:spPr bwMode="auto">
              <a:xfrm flipV="1">
                <a:off x="4399" y="4251"/>
                <a:ext cx="0" cy="32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Line 30"/>
              <p:cNvSpPr>
                <a:spLocks noChangeShapeType="1"/>
              </p:cNvSpPr>
              <p:nvPr/>
            </p:nvSpPr>
            <p:spPr bwMode="auto">
              <a:xfrm flipH="1">
                <a:off x="4398" y="4895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Line 31"/>
              <p:cNvSpPr>
                <a:spLocks noChangeShapeType="1"/>
              </p:cNvSpPr>
              <p:nvPr/>
            </p:nvSpPr>
            <p:spPr bwMode="auto">
              <a:xfrm>
                <a:off x="4398" y="5702"/>
                <a:ext cx="0" cy="3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Line 32"/>
              <p:cNvSpPr>
                <a:spLocks noChangeShapeType="1"/>
              </p:cNvSpPr>
              <p:nvPr/>
            </p:nvSpPr>
            <p:spPr bwMode="auto">
              <a:xfrm>
                <a:off x="4277" y="6047"/>
                <a:ext cx="3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Oval 33"/>
              <p:cNvSpPr>
                <a:spLocks noChangeArrowheads="1"/>
              </p:cNvSpPr>
              <p:nvPr/>
            </p:nvSpPr>
            <p:spPr bwMode="auto">
              <a:xfrm>
                <a:off x="4641" y="6015"/>
                <a:ext cx="61" cy="6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7680" name="Oval 34"/>
              <p:cNvSpPr>
                <a:spLocks noChangeArrowheads="1"/>
              </p:cNvSpPr>
              <p:nvPr/>
            </p:nvSpPr>
            <p:spPr bwMode="auto">
              <a:xfrm>
                <a:off x="4641" y="4221"/>
                <a:ext cx="61" cy="6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7681" name="Line 35"/>
              <p:cNvSpPr>
                <a:spLocks noChangeShapeType="1"/>
              </p:cNvSpPr>
              <p:nvPr/>
            </p:nvSpPr>
            <p:spPr bwMode="auto">
              <a:xfrm flipH="1">
                <a:off x="1589" y="4060"/>
                <a:ext cx="3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Line 36"/>
              <p:cNvSpPr>
                <a:spLocks noChangeShapeType="1"/>
              </p:cNvSpPr>
              <p:nvPr/>
            </p:nvSpPr>
            <p:spPr bwMode="auto">
              <a:xfrm flipH="1">
                <a:off x="1677" y="4445"/>
                <a:ext cx="30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Line 37"/>
              <p:cNvSpPr>
                <a:spLocks noChangeShapeType="1"/>
              </p:cNvSpPr>
              <p:nvPr/>
            </p:nvSpPr>
            <p:spPr bwMode="auto">
              <a:xfrm flipH="1">
                <a:off x="2524" y="5279"/>
                <a:ext cx="9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Text Box 38"/>
              <p:cNvSpPr txBox="1">
                <a:spLocks noChangeArrowheads="1"/>
              </p:cNvSpPr>
              <p:nvPr/>
            </p:nvSpPr>
            <p:spPr bwMode="auto">
              <a:xfrm>
                <a:off x="2161" y="5086"/>
                <a:ext cx="423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C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85" name="Line 39"/>
              <p:cNvSpPr>
                <a:spLocks noChangeShapeType="1"/>
              </p:cNvSpPr>
              <p:nvPr/>
            </p:nvSpPr>
            <p:spPr bwMode="auto">
              <a:xfrm>
                <a:off x="4399" y="5086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Text Box 40"/>
              <p:cNvSpPr txBox="1">
                <a:spLocks noChangeArrowheads="1"/>
              </p:cNvSpPr>
              <p:nvPr/>
            </p:nvSpPr>
            <p:spPr bwMode="auto">
              <a:xfrm>
                <a:off x="4702" y="4957"/>
                <a:ext cx="424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D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87" name="Text Box 41"/>
              <p:cNvSpPr txBox="1">
                <a:spLocks noChangeArrowheads="1"/>
              </p:cNvSpPr>
              <p:nvPr/>
            </p:nvSpPr>
            <p:spPr bwMode="auto">
              <a:xfrm>
                <a:off x="2222" y="4060"/>
                <a:ext cx="302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A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88" name="Text Box 42"/>
              <p:cNvSpPr txBox="1">
                <a:spLocks noChangeArrowheads="1"/>
              </p:cNvSpPr>
              <p:nvPr/>
            </p:nvSpPr>
            <p:spPr bwMode="auto">
              <a:xfrm>
                <a:off x="1981" y="3868"/>
                <a:ext cx="241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-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89" name="Text Box 43"/>
              <p:cNvSpPr txBox="1">
                <a:spLocks noChangeArrowheads="1"/>
              </p:cNvSpPr>
              <p:nvPr/>
            </p:nvSpPr>
            <p:spPr bwMode="auto">
              <a:xfrm>
                <a:off x="1981" y="4199"/>
                <a:ext cx="303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+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0" name="Text Box 44"/>
              <p:cNvSpPr txBox="1">
                <a:spLocks noChangeArrowheads="1"/>
              </p:cNvSpPr>
              <p:nvPr/>
            </p:nvSpPr>
            <p:spPr bwMode="auto">
              <a:xfrm>
                <a:off x="3431" y="4445"/>
                <a:ext cx="425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R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1" name="Text Box 45"/>
              <p:cNvSpPr txBox="1">
                <a:spLocks noChangeArrowheads="1"/>
              </p:cNvSpPr>
              <p:nvPr/>
            </p:nvSpPr>
            <p:spPr bwMode="auto">
              <a:xfrm>
                <a:off x="3492" y="4895"/>
                <a:ext cx="364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C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2" name="Text Box 46"/>
              <p:cNvSpPr txBox="1">
                <a:spLocks noChangeArrowheads="1"/>
              </p:cNvSpPr>
              <p:nvPr/>
            </p:nvSpPr>
            <p:spPr bwMode="auto">
              <a:xfrm>
                <a:off x="2761" y="5452"/>
                <a:ext cx="425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R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3" name="Text Box 47"/>
              <p:cNvSpPr txBox="1">
                <a:spLocks noChangeArrowheads="1"/>
              </p:cNvSpPr>
              <p:nvPr/>
            </p:nvSpPr>
            <p:spPr bwMode="auto">
              <a:xfrm>
                <a:off x="3672" y="5599"/>
                <a:ext cx="364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C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4" name="Text Box 48"/>
              <p:cNvSpPr txBox="1">
                <a:spLocks noChangeArrowheads="1"/>
              </p:cNvSpPr>
              <p:nvPr/>
            </p:nvSpPr>
            <p:spPr bwMode="auto">
              <a:xfrm>
                <a:off x="4582" y="4574"/>
                <a:ext cx="664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R</a:t>
                </a:r>
                <a:r>
                  <a:rPr lang="en-US" altLang="zh-CN" sz="1400" baseline="-25000">
                    <a:solidFill>
                      <a:srgbClr val="000000"/>
                    </a:solidFill>
                    <a:ea typeface="黑体" pitchFamily="49" charset="-122"/>
                  </a:rPr>
                  <a:t>2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5" name="Text Box 49"/>
              <p:cNvSpPr txBox="1">
                <a:spLocks noChangeArrowheads="1"/>
              </p:cNvSpPr>
              <p:nvPr/>
            </p:nvSpPr>
            <p:spPr bwMode="auto">
              <a:xfrm>
                <a:off x="4710" y="4118"/>
                <a:ext cx="858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黑体" pitchFamily="49" charset="-122"/>
                  </a:rPr>
                  <a:t>V</a:t>
                </a:r>
                <a:r>
                  <a:rPr lang="en-US" altLang="zh-CN" sz="1400" baseline="-25000">
                    <a:solidFill>
                      <a:srgbClr val="000000"/>
                    </a:solidFill>
                    <a:ea typeface="黑体" pitchFamily="49" charset="-122"/>
                  </a:rPr>
                  <a:t>O</a:t>
                </a:r>
                <a:endParaRPr lang="en-US" altLang="zh-CN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27696" name="Line 50"/>
              <p:cNvSpPr>
                <a:spLocks noChangeShapeType="1"/>
              </p:cNvSpPr>
              <p:nvPr/>
            </p:nvSpPr>
            <p:spPr bwMode="auto">
              <a:xfrm flipH="1">
                <a:off x="4090" y="4872"/>
                <a:ext cx="15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 flipV="1">
                <a:off x="4244" y="4609"/>
                <a:ext cx="306" cy="26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53" name="Text Box 52"/>
            <p:cNvSpPr txBox="1">
              <a:spLocks noChangeArrowheads="1"/>
            </p:cNvSpPr>
            <p:nvPr/>
          </p:nvSpPr>
          <p:spPr bwMode="auto">
            <a:xfrm>
              <a:off x="1037" y="239"/>
              <a:ext cx="30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黑体" pitchFamily="49" charset="-122"/>
                </a:rPr>
                <a:t>A</a:t>
              </a:r>
              <a:endParaRPr lang="en-US" altLang="zh-CN" sz="1400">
                <a:solidFill>
                  <a:schemeClr val="tx2"/>
                </a:solidFill>
              </a:endParaRPr>
            </a:p>
          </p:txBody>
        </p:sp>
        <p:sp>
          <p:nvSpPr>
            <p:cNvPr id="27654" name="Text Box 53"/>
            <p:cNvSpPr txBox="1">
              <a:spLocks noChangeArrowheads="1"/>
            </p:cNvSpPr>
            <p:nvPr/>
          </p:nvSpPr>
          <p:spPr bwMode="auto">
            <a:xfrm>
              <a:off x="1037" y="538"/>
              <a:ext cx="30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黑体" pitchFamily="49" charset="-122"/>
                </a:rPr>
                <a:t>B</a:t>
              </a:r>
              <a:endParaRPr lang="en-US" altLang="zh-CN" sz="140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830763" y="182563"/>
          <a:ext cx="4313237" cy="266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3" imgW="10971429" imgH="7009524" progId="">
                  <p:embed/>
                </p:oleObj>
              </mc:Choice>
              <mc:Fallback>
                <p:oleObj r:id="rId3" imgW="10971429" imgH="700952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792" b="-9943"/>
                      <a:stretch>
                        <a:fillRect/>
                      </a:stretch>
                    </p:blipFill>
                    <p:spPr bwMode="auto">
                      <a:xfrm>
                        <a:off x="4830763" y="182563"/>
                        <a:ext cx="4313237" cy="266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8763" y="346075"/>
            <a:ext cx="4403725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）为使电路产生正弦波振荡，标出集成运放的“＋”和“－”；并说明电路是哪种正弦波振荡电路。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    （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）若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短路，则电路将产生什么现象？                                      </a:t>
            </a:r>
          </a:p>
          <a:p>
            <a:pPr algn="just"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ea typeface="楷体_GB2312" pitchFamily="49" charset="-122"/>
              </a:rPr>
              <a:t>    （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）若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断路，则电路将产生什么现象？</a:t>
            </a:r>
          </a:p>
          <a:p>
            <a:pPr algn="just"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ea typeface="楷体_GB2312" pitchFamily="49" charset="-122"/>
              </a:rPr>
              <a:t>    （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）若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F</a:t>
            </a:r>
            <a:r>
              <a:rPr lang="zh-CN" altLang="en-US" sz="2400" dirty="0">
                <a:ea typeface="楷体_GB2312" pitchFamily="49" charset="-122"/>
              </a:rPr>
              <a:t>短路，则电路将产生什么现象？                    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    （</a:t>
            </a:r>
            <a:r>
              <a:rPr lang="en-US" altLang="zh-CN" sz="2400" dirty="0">
                <a:ea typeface="楷体_GB2312" pitchFamily="49" charset="-122"/>
              </a:rPr>
              <a:t>5</a:t>
            </a:r>
            <a:r>
              <a:rPr lang="zh-CN" altLang="en-US" sz="2400" dirty="0">
                <a:ea typeface="楷体_GB2312" pitchFamily="49" charset="-122"/>
              </a:rPr>
              <a:t>）若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F</a:t>
            </a:r>
            <a:r>
              <a:rPr lang="zh-CN" altLang="en-US" sz="2400" dirty="0">
                <a:ea typeface="楷体_GB2312" pitchFamily="49" charset="-122"/>
              </a:rPr>
              <a:t>断路，则电路将产生什么现象？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75238" y="2719388"/>
            <a:ext cx="376396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解：（</a:t>
            </a: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）上“－”下“＋”  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（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）输出严重失真，几乎为方波。 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（</a:t>
            </a:r>
            <a:r>
              <a:rPr lang="en-US" altLang="zh-CN" sz="24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）输出为零。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（</a:t>
            </a:r>
            <a:r>
              <a:rPr lang="en-US" altLang="zh-CN" sz="2400">
                <a:ea typeface="楷体_GB2312" pitchFamily="49" charset="-122"/>
              </a:rPr>
              <a:t>4</a:t>
            </a:r>
            <a:r>
              <a:rPr lang="zh-CN" altLang="en-US" sz="2400">
                <a:ea typeface="楷体_GB2312" pitchFamily="49" charset="-122"/>
              </a:rPr>
              <a:t>）输出为零。  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（</a:t>
            </a:r>
            <a:r>
              <a:rPr lang="en-US" altLang="zh-CN" sz="2400">
                <a:ea typeface="楷体_GB2312" pitchFamily="49" charset="-122"/>
              </a:rPr>
              <a:t>5</a:t>
            </a:r>
            <a:r>
              <a:rPr lang="zh-CN" altLang="en-US" sz="2400">
                <a:ea typeface="楷体_GB2312" pitchFamily="49" charset="-122"/>
              </a:rPr>
              <a:t>）输出严重失真，几乎为方波。</a:t>
            </a:r>
          </a:p>
        </p:txBody>
      </p:sp>
      <p:pic>
        <p:nvPicPr>
          <p:cNvPr id="28677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63" y="6272213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4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9"/>
          <p:cNvSpPr>
            <a:spLocks noChangeArrowheads="1"/>
          </p:cNvSpPr>
          <p:nvPr/>
        </p:nvSpPr>
        <p:spPr bwMode="auto">
          <a:xfrm>
            <a:off x="1838325" y="0"/>
            <a:ext cx="904875" cy="373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30725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7550"/>
            <a:ext cx="91440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1"/>
          <p:cNvSpPr txBox="1">
            <a:spLocks noChangeArrowheads="1"/>
          </p:cNvSpPr>
          <p:nvPr/>
        </p:nvSpPr>
        <p:spPr bwMode="auto">
          <a:xfrm>
            <a:off x="261938" y="715963"/>
            <a:ext cx="10223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10.6.1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91440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38150" y="715963"/>
            <a:ext cx="10207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10.6.1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10"/>
          <p:cNvGrpSpPr>
            <a:grpSpLocks/>
          </p:cNvGrpSpPr>
          <p:nvPr/>
        </p:nvGrpSpPr>
        <p:grpSpPr bwMode="auto">
          <a:xfrm>
            <a:off x="1470025" y="1514475"/>
            <a:ext cx="5786438" cy="3803650"/>
            <a:chOff x="1071" y="1934"/>
            <a:chExt cx="3653" cy="2386"/>
          </a:xfrm>
        </p:grpSpPr>
        <p:graphicFrame>
          <p:nvGraphicFramePr>
            <p:cNvPr id="32775" name="Object 3"/>
            <p:cNvGraphicFramePr>
              <a:graphicFrameLocks noChangeAspect="1"/>
            </p:cNvGraphicFramePr>
            <p:nvPr/>
          </p:nvGraphicFramePr>
          <p:xfrm>
            <a:off x="1071" y="1934"/>
            <a:ext cx="3653" cy="2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3" name="Image" r:id="rId3" imgW="3250286" imgH="2262857" progId="Photoshop.Image.7">
                    <p:embed/>
                  </p:oleObj>
                </mc:Choice>
                <mc:Fallback>
                  <p:oleObj name="Image" r:id="rId3" imgW="3250286" imgH="2262857" progId="Photoshop.Image.7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1934"/>
                          <a:ext cx="3653" cy="2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2533" y="2622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3473" y="2301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2193" y="2639"/>
              <a:ext cx="49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897" y="2332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</a:t>
              </a:r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3165" y="2589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</a:t>
              </a:r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413" y="2701"/>
              <a:ext cx="38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  <a:sym typeface="Symbol" pitchFamily="18" charset="2"/>
                </a:rPr>
                <a:t></a:t>
              </a:r>
              <a:endPara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pic>
        <p:nvPicPr>
          <p:cNvPr id="32771" name="Picture 3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87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12"/>
          <p:cNvSpPr txBox="1">
            <a:spLocks noChangeArrowheads="1"/>
          </p:cNvSpPr>
          <p:nvPr/>
        </p:nvSpPr>
        <p:spPr bwMode="auto">
          <a:xfrm>
            <a:off x="261938" y="117475"/>
            <a:ext cx="10223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10.6.2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22"/>
          <p:cNvSpPr txBox="1">
            <a:spLocks noChangeArrowheads="1"/>
          </p:cNvSpPr>
          <p:nvPr/>
        </p:nvSpPr>
        <p:spPr bwMode="auto">
          <a:xfrm>
            <a:off x="142875" y="314325"/>
            <a:ext cx="1306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10.6.6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3795" name="TextBox 124"/>
          <p:cNvSpPr txBox="1">
            <a:spLocks noChangeArrowheads="1"/>
          </p:cNvSpPr>
          <p:nvPr/>
        </p:nvSpPr>
        <p:spPr bwMode="auto">
          <a:xfrm>
            <a:off x="142875" y="1176338"/>
            <a:ext cx="37623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标同相端、反向端</a:t>
            </a:r>
            <a:endParaRPr lang="en-US" altLang="zh-CN" sz="240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为能起振，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1400">
                <a:solidFill>
                  <a:schemeClr val="tx2"/>
                </a:solidFill>
                <a:ea typeface="楷体_GB2312" pitchFamily="49" charset="-122"/>
              </a:rPr>
              <a:t>P 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+ R</a:t>
            </a:r>
            <a:r>
              <a:rPr lang="en-US" altLang="zh-CN" sz="14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应大于何值？</a:t>
            </a:r>
            <a:endParaRPr lang="en-US" altLang="zh-CN" sz="240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(3)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振荡频率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1200">
                <a:solidFill>
                  <a:schemeClr val="tx2"/>
                </a:solidFill>
                <a:ea typeface="楷体_GB2312" pitchFamily="49" charset="-122"/>
              </a:rPr>
              <a:t>0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=?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(4)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证明稳定振荡时输出电压的峰值为</a:t>
            </a:r>
          </a:p>
        </p:txBody>
      </p:sp>
      <p:graphicFrame>
        <p:nvGraphicFramePr>
          <p:cNvPr id="33796" name="对象 125"/>
          <p:cNvGraphicFramePr>
            <a:graphicFrameLocks noChangeAspect="1"/>
          </p:cNvGraphicFramePr>
          <p:nvPr/>
        </p:nvGraphicFramePr>
        <p:xfrm>
          <a:off x="2049463" y="3702050"/>
          <a:ext cx="25987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公式" r:id="rId3" imgW="1307532" imgH="444307" progId="Equation.3">
                  <p:embed/>
                </p:oleObj>
              </mc:Choice>
              <mc:Fallback>
                <p:oleObj name="公式" r:id="rId3" imgW="1307532" imgH="444307" progId="Equation.3">
                  <p:embed/>
                  <p:pic>
                    <p:nvPicPr>
                      <p:cNvPr id="0" name="对象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702050"/>
                        <a:ext cx="25987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椭圆 127"/>
          <p:cNvSpPr>
            <a:spLocks noChangeArrowheads="1"/>
          </p:cNvSpPr>
          <p:nvPr/>
        </p:nvSpPr>
        <p:spPr bwMode="auto">
          <a:xfrm>
            <a:off x="7591425" y="1658938"/>
            <a:ext cx="84138" cy="96837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33798" name="组合 129"/>
          <p:cNvGrpSpPr>
            <a:grpSpLocks/>
          </p:cNvGrpSpPr>
          <p:nvPr/>
        </p:nvGrpSpPr>
        <p:grpSpPr bwMode="auto">
          <a:xfrm>
            <a:off x="3917950" y="77788"/>
            <a:ext cx="5137150" cy="3355975"/>
            <a:chOff x="3369286" y="210892"/>
            <a:chExt cx="5137551" cy="3356043"/>
          </a:xfrm>
        </p:grpSpPr>
        <p:grpSp>
          <p:nvGrpSpPr>
            <p:cNvPr id="33799" name="组合 121"/>
            <p:cNvGrpSpPr>
              <a:grpSpLocks/>
            </p:cNvGrpSpPr>
            <p:nvPr/>
          </p:nvGrpSpPr>
          <p:grpSpPr bwMode="auto">
            <a:xfrm>
              <a:off x="3369286" y="210892"/>
              <a:ext cx="5137551" cy="3356043"/>
              <a:chOff x="1663429" y="710119"/>
              <a:chExt cx="5137551" cy="3356043"/>
            </a:xfrm>
          </p:grpSpPr>
          <p:cxnSp>
            <p:nvCxnSpPr>
              <p:cNvPr id="33801" name="直接连接符 2"/>
              <p:cNvCxnSpPr>
                <a:cxnSpLocks noChangeShapeType="1"/>
              </p:cNvCxnSpPr>
              <p:nvPr/>
            </p:nvCxnSpPr>
            <p:spPr bwMode="auto">
              <a:xfrm>
                <a:off x="3385226" y="1702340"/>
                <a:ext cx="0" cy="99222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2" name="直接连接符 4"/>
              <p:cNvCxnSpPr>
                <a:cxnSpLocks noChangeShapeType="1"/>
              </p:cNvCxnSpPr>
              <p:nvPr/>
            </p:nvCxnSpPr>
            <p:spPr bwMode="auto">
              <a:xfrm>
                <a:off x="3385226" y="1702340"/>
                <a:ext cx="1167319" cy="496111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3" name="直接连接符 6"/>
              <p:cNvCxnSpPr>
                <a:cxnSpLocks noChangeShapeType="1"/>
              </p:cNvCxnSpPr>
              <p:nvPr/>
            </p:nvCxnSpPr>
            <p:spPr bwMode="auto">
              <a:xfrm flipV="1">
                <a:off x="3385226" y="2198451"/>
                <a:ext cx="1167319" cy="481521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3804" name="组合 21"/>
              <p:cNvGrpSpPr>
                <a:grpSpLocks/>
              </p:cNvGrpSpPr>
              <p:nvPr/>
            </p:nvGrpSpPr>
            <p:grpSpPr bwMode="auto">
              <a:xfrm>
                <a:off x="5092426" y="2534056"/>
                <a:ext cx="311288" cy="321012"/>
                <a:chOff x="6833677" y="1629383"/>
                <a:chExt cx="311288" cy="321012"/>
              </a:xfrm>
            </p:grpSpPr>
            <p:sp>
              <p:nvSpPr>
                <p:cNvPr id="33852" name="等腰三角形 7"/>
                <p:cNvSpPr>
                  <a:spLocks noChangeArrowheads="1"/>
                </p:cNvSpPr>
                <p:nvPr/>
              </p:nvSpPr>
              <p:spPr bwMode="auto">
                <a:xfrm>
                  <a:off x="6867725" y="1785025"/>
                  <a:ext cx="243191" cy="165370"/>
                </a:xfrm>
                <a:prstGeom prst="triangle">
                  <a:avLst>
                    <a:gd name="adj" fmla="val 50000"/>
                  </a:avLst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3853" name="等腰三角形 8"/>
                <p:cNvSpPr>
                  <a:spLocks noChangeArrowheads="1"/>
                </p:cNvSpPr>
                <p:nvPr/>
              </p:nvSpPr>
              <p:spPr bwMode="auto">
                <a:xfrm flipV="1">
                  <a:off x="6867726" y="1629383"/>
                  <a:ext cx="243191" cy="165370"/>
                </a:xfrm>
                <a:prstGeom prst="triangle">
                  <a:avLst>
                    <a:gd name="adj" fmla="val 50000"/>
                  </a:avLst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  <p:cxnSp>
              <p:nvCxnSpPr>
                <p:cNvPr id="33854" name="直接连接符 12"/>
                <p:cNvCxnSpPr>
                  <a:cxnSpLocks noChangeShapeType="1"/>
                </p:cNvCxnSpPr>
                <p:nvPr/>
              </p:nvCxnSpPr>
              <p:spPr bwMode="auto">
                <a:xfrm>
                  <a:off x="6833677" y="1785025"/>
                  <a:ext cx="311288" cy="9728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55" name="直接连接符 16"/>
                <p:cNvCxnSpPr>
                  <a:cxnSpLocks noChangeShapeType="1"/>
                </p:cNvCxnSpPr>
                <p:nvPr/>
              </p:nvCxnSpPr>
              <p:spPr bwMode="auto">
                <a:xfrm>
                  <a:off x="6833677" y="1702340"/>
                  <a:ext cx="0" cy="87549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56" name="直接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7144965" y="1794753"/>
                  <a:ext cx="0" cy="87549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3805" name="矩形 28"/>
              <p:cNvSpPr>
                <a:spLocks noChangeArrowheads="1"/>
              </p:cNvSpPr>
              <p:nvPr/>
            </p:nvSpPr>
            <p:spPr bwMode="auto">
              <a:xfrm>
                <a:off x="4698460" y="2534056"/>
                <a:ext cx="116731" cy="321012"/>
              </a:xfrm>
              <a:prstGeom prst="rect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3806" name="直接连接符 30"/>
              <p:cNvCxnSpPr>
                <a:cxnSpLocks noChangeShapeType="1"/>
              </p:cNvCxnSpPr>
              <p:nvPr/>
            </p:nvCxnSpPr>
            <p:spPr bwMode="auto">
              <a:xfrm>
                <a:off x="4552545" y="2198451"/>
                <a:ext cx="1332689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7" name="直接连接符 32"/>
              <p:cNvCxnSpPr>
                <a:cxnSpLocks noChangeShapeType="1"/>
                <a:endCxn id="33805" idx="0"/>
              </p:cNvCxnSpPr>
              <p:nvPr/>
            </p:nvCxnSpPr>
            <p:spPr bwMode="auto">
              <a:xfrm>
                <a:off x="4756825" y="2198451"/>
                <a:ext cx="1" cy="335605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8" name="直接连接符 34"/>
              <p:cNvCxnSpPr>
                <a:cxnSpLocks noChangeShapeType="1"/>
              </p:cNvCxnSpPr>
              <p:nvPr/>
            </p:nvCxnSpPr>
            <p:spPr bwMode="auto">
              <a:xfrm>
                <a:off x="5248069" y="2198451"/>
                <a:ext cx="1" cy="924128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9" name="直接连接符 36"/>
              <p:cNvCxnSpPr>
                <a:cxnSpLocks noChangeShapeType="1"/>
                <a:stCxn id="33805" idx="2"/>
              </p:cNvCxnSpPr>
              <p:nvPr/>
            </p:nvCxnSpPr>
            <p:spPr bwMode="auto">
              <a:xfrm>
                <a:off x="4756826" y="2855068"/>
                <a:ext cx="0" cy="267511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0" name="直接连接符 38"/>
              <p:cNvCxnSpPr>
                <a:cxnSpLocks noChangeShapeType="1"/>
              </p:cNvCxnSpPr>
              <p:nvPr/>
            </p:nvCxnSpPr>
            <p:spPr bwMode="auto">
              <a:xfrm flipH="1">
                <a:off x="4357991" y="3122579"/>
                <a:ext cx="89007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811" name="矩形 39"/>
              <p:cNvSpPr>
                <a:spLocks noChangeArrowheads="1"/>
              </p:cNvSpPr>
              <p:nvPr/>
            </p:nvSpPr>
            <p:spPr bwMode="auto">
              <a:xfrm>
                <a:off x="4056433" y="3055701"/>
                <a:ext cx="301558" cy="133756"/>
              </a:xfrm>
              <a:prstGeom prst="rect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3812" name="直接连接符 41"/>
              <p:cNvCxnSpPr>
                <a:cxnSpLocks noChangeShapeType="1"/>
                <a:endCxn id="33811" idx="0"/>
              </p:cNvCxnSpPr>
              <p:nvPr/>
            </p:nvCxnSpPr>
            <p:spPr bwMode="auto">
              <a:xfrm>
                <a:off x="4207212" y="2855068"/>
                <a:ext cx="0" cy="20063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3" name="直接连接符 43"/>
              <p:cNvCxnSpPr>
                <a:cxnSpLocks noChangeShapeType="1"/>
              </p:cNvCxnSpPr>
              <p:nvPr/>
            </p:nvCxnSpPr>
            <p:spPr bwMode="auto">
              <a:xfrm>
                <a:off x="4207212" y="2855068"/>
                <a:ext cx="345333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4" name="直接连接符 45"/>
              <p:cNvCxnSpPr>
                <a:cxnSpLocks noChangeShapeType="1"/>
              </p:cNvCxnSpPr>
              <p:nvPr/>
            </p:nvCxnSpPr>
            <p:spPr bwMode="auto">
              <a:xfrm>
                <a:off x="4552545" y="2855068"/>
                <a:ext cx="0" cy="267511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5" name="直接连接符 47"/>
              <p:cNvCxnSpPr>
                <a:cxnSpLocks noChangeShapeType="1"/>
              </p:cNvCxnSpPr>
              <p:nvPr/>
            </p:nvCxnSpPr>
            <p:spPr bwMode="auto">
              <a:xfrm>
                <a:off x="3161489" y="2454410"/>
                <a:ext cx="0" cy="1018364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6" name="直接连接符 50"/>
              <p:cNvCxnSpPr>
                <a:cxnSpLocks noChangeShapeType="1"/>
              </p:cNvCxnSpPr>
              <p:nvPr/>
            </p:nvCxnSpPr>
            <p:spPr bwMode="auto">
              <a:xfrm flipH="1">
                <a:off x="3161489" y="2439211"/>
                <a:ext cx="223737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817" name="矩形 52"/>
              <p:cNvSpPr>
                <a:spLocks noChangeArrowheads="1"/>
              </p:cNvSpPr>
              <p:nvPr/>
            </p:nvSpPr>
            <p:spPr bwMode="auto">
              <a:xfrm>
                <a:off x="3105555" y="3472773"/>
                <a:ext cx="111868" cy="340469"/>
              </a:xfrm>
              <a:prstGeom prst="rect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3818" name="直接连接符 54"/>
              <p:cNvCxnSpPr>
                <a:cxnSpLocks noChangeShapeType="1"/>
                <a:stCxn id="33817" idx="2"/>
              </p:cNvCxnSpPr>
              <p:nvPr/>
            </p:nvCxnSpPr>
            <p:spPr bwMode="auto">
              <a:xfrm>
                <a:off x="3161489" y="3813242"/>
                <a:ext cx="0" cy="25292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9" name="直接连接符 56"/>
              <p:cNvCxnSpPr>
                <a:cxnSpLocks noChangeShapeType="1"/>
              </p:cNvCxnSpPr>
              <p:nvPr/>
            </p:nvCxnSpPr>
            <p:spPr bwMode="auto">
              <a:xfrm>
                <a:off x="3105555" y="4066162"/>
                <a:ext cx="11186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0" name="直接连接符 60"/>
              <p:cNvCxnSpPr>
                <a:cxnSpLocks noChangeShapeType="1"/>
                <a:stCxn id="33811" idx="1"/>
              </p:cNvCxnSpPr>
              <p:nvPr/>
            </p:nvCxnSpPr>
            <p:spPr bwMode="auto">
              <a:xfrm flipH="1">
                <a:off x="3161489" y="3122579"/>
                <a:ext cx="894944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1" name="直接连接符 65"/>
              <p:cNvCxnSpPr>
                <a:cxnSpLocks noChangeShapeType="1"/>
              </p:cNvCxnSpPr>
              <p:nvPr/>
            </p:nvCxnSpPr>
            <p:spPr bwMode="auto">
              <a:xfrm flipH="1">
                <a:off x="2383277" y="1950395"/>
                <a:ext cx="1001949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2" name="直接连接符 67"/>
              <p:cNvCxnSpPr>
                <a:cxnSpLocks noChangeShapeType="1"/>
              </p:cNvCxnSpPr>
              <p:nvPr/>
            </p:nvCxnSpPr>
            <p:spPr bwMode="auto">
              <a:xfrm flipV="1">
                <a:off x="2383277" y="1245140"/>
                <a:ext cx="0" cy="705255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3" name="直接连接符 69"/>
              <p:cNvCxnSpPr>
                <a:cxnSpLocks noChangeShapeType="1"/>
              </p:cNvCxnSpPr>
              <p:nvPr/>
            </p:nvCxnSpPr>
            <p:spPr bwMode="auto">
              <a:xfrm>
                <a:off x="2383277" y="1245140"/>
                <a:ext cx="603114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824" name="矩形 70"/>
              <p:cNvSpPr>
                <a:spLocks noChangeArrowheads="1"/>
              </p:cNvSpPr>
              <p:nvPr/>
            </p:nvSpPr>
            <p:spPr bwMode="auto">
              <a:xfrm>
                <a:off x="3010710" y="1178262"/>
                <a:ext cx="301558" cy="133756"/>
              </a:xfrm>
              <a:prstGeom prst="rect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3825" name="直接连接符 72"/>
              <p:cNvCxnSpPr>
                <a:cxnSpLocks noChangeShapeType="1"/>
                <a:stCxn id="33824" idx="3"/>
              </p:cNvCxnSpPr>
              <p:nvPr/>
            </p:nvCxnSpPr>
            <p:spPr bwMode="auto">
              <a:xfrm>
                <a:off x="3312268" y="1245140"/>
                <a:ext cx="53015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6" name="直接连接符 74"/>
              <p:cNvCxnSpPr>
                <a:cxnSpLocks noChangeShapeType="1"/>
              </p:cNvCxnSpPr>
              <p:nvPr/>
            </p:nvCxnSpPr>
            <p:spPr bwMode="auto">
              <a:xfrm>
                <a:off x="3842426" y="1099226"/>
                <a:ext cx="0" cy="32101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7" name="直接连接符 76"/>
              <p:cNvCxnSpPr>
                <a:cxnSpLocks noChangeShapeType="1"/>
              </p:cNvCxnSpPr>
              <p:nvPr/>
            </p:nvCxnSpPr>
            <p:spPr bwMode="auto">
              <a:xfrm>
                <a:off x="3968885" y="1099226"/>
                <a:ext cx="0" cy="32101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8" name="直接连接符 80"/>
              <p:cNvCxnSpPr>
                <a:cxnSpLocks noChangeShapeType="1"/>
              </p:cNvCxnSpPr>
              <p:nvPr/>
            </p:nvCxnSpPr>
            <p:spPr bwMode="auto">
              <a:xfrm>
                <a:off x="3968885" y="1245140"/>
                <a:ext cx="78794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9" name="直接连接符 82"/>
              <p:cNvCxnSpPr>
                <a:cxnSpLocks noChangeShapeType="1"/>
              </p:cNvCxnSpPr>
              <p:nvPr/>
            </p:nvCxnSpPr>
            <p:spPr bwMode="auto">
              <a:xfrm>
                <a:off x="4756826" y="1245140"/>
                <a:ext cx="0" cy="953311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0" name="直接连接符 84"/>
              <p:cNvCxnSpPr>
                <a:cxnSpLocks noChangeShapeType="1"/>
              </p:cNvCxnSpPr>
              <p:nvPr/>
            </p:nvCxnSpPr>
            <p:spPr bwMode="auto">
              <a:xfrm>
                <a:off x="2587557" y="1950395"/>
                <a:ext cx="9728" cy="504015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1" name="直接连接符 86"/>
              <p:cNvCxnSpPr>
                <a:cxnSpLocks noChangeShapeType="1"/>
              </p:cNvCxnSpPr>
              <p:nvPr/>
            </p:nvCxnSpPr>
            <p:spPr bwMode="auto">
              <a:xfrm>
                <a:off x="2465961" y="2439212"/>
                <a:ext cx="262647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2" name="直接连接符 88"/>
              <p:cNvCxnSpPr>
                <a:cxnSpLocks noChangeShapeType="1"/>
              </p:cNvCxnSpPr>
              <p:nvPr/>
            </p:nvCxnSpPr>
            <p:spPr bwMode="auto">
              <a:xfrm flipV="1">
                <a:off x="2465961" y="2534055"/>
                <a:ext cx="262647" cy="1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3" name="直接连接符 93"/>
              <p:cNvCxnSpPr>
                <a:cxnSpLocks noChangeShapeType="1"/>
              </p:cNvCxnSpPr>
              <p:nvPr/>
            </p:nvCxnSpPr>
            <p:spPr bwMode="auto">
              <a:xfrm>
                <a:off x="2587557" y="2534056"/>
                <a:ext cx="0" cy="32101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4" name="直接连接符 95"/>
              <p:cNvCxnSpPr>
                <a:cxnSpLocks noChangeShapeType="1"/>
              </p:cNvCxnSpPr>
              <p:nvPr/>
            </p:nvCxnSpPr>
            <p:spPr bwMode="auto">
              <a:xfrm flipH="1">
                <a:off x="2062264" y="1950395"/>
                <a:ext cx="321013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5" name="直接连接符 97"/>
              <p:cNvCxnSpPr>
                <a:cxnSpLocks noChangeShapeType="1"/>
              </p:cNvCxnSpPr>
              <p:nvPr/>
            </p:nvCxnSpPr>
            <p:spPr bwMode="auto">
              <a:xfrm>
                <a:off x="2062264" y="1950395"/>
                <a:ext cx="0" cy="415858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836" name="矩形 98"/>
              <p:cNvSpPr>
                <a:spLocks noChangeArrowheads="1"/>
              </p:cNvSpPr>
              <p:nvPr/>
            </p:nvSpPr>
            <p:spPr bwMode="auto">
              <a:xfrm>
                <a:off x="2003898" y="2373551"/>
                <a:ext cx="116731" cy="321012"/>
              </a:xfrm>
              <a:prstGeom prst="rect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3837" name="直接连接符 100"/>
              <p:cNvCxnSpPr>
                <a:cxnSpLocks noChangeShapeType="1"/>
                <a:stCxn id="33836" idx="2"/>
              </p:cNvCxnSpPr>
              <p:nvPr/>
            </p:nvCxnSpPr>
            <p:spPr bwMode="auto">
              <a:xfrm flipH="1">
                <a:off x="2062263" y="2694563"/>
                <a:ext cx="1" cy="160505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8" name="直接连接符 103"/>
              <p:cNvCxnSpPr>
                <a:cxnSpLocks noChangeShapeType="1"/>
              </p:cNvCxnSpPr>
              <p:nvPr/>
            </p:nvCxnSpPr>
            <p:spPr bwMode="auto">
              <a:xfrm>
                <a:off x="2062263" y="2855068"/>
                <a:ext cx="525294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39" name="直接连接符 105"/>
              <p:cNvCxnSpPr>
                <a:cxnSpLocks noChangeShapeType="1"/>
              </p:cNvCxnSpPr>
              <p:nvPr/>
            </p:nvCxnSpPr>
            <p:spPr bwMode="auto">
              <a:xfrm>
                <a:off x="2324910" y="2855068"/>
                <a:ext cx="0" cy="334389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0" name="直接连接符 107"/>
              <p:cNvCxnSpPr>
                <a:cxnSpLocks noChangeShapeType="1"/>
              </p:cNvCxnSpPr>
              <p:nvPr/>
            </p:nvCxnSpPr>
            <p:spPr bwMode="auto">
              <a:xfrm>
                <a:off x="2222770" y="3189457"/>
                <a:ext cx="160507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841" name="TextBox 110"/>
              <p:cNvSpPr txBox="1">
                <a:spLocks noChangeArrowheads="1"/>
              </p:cNvSpPr>
              <p:nvPr/>
            </p:nvSpPr>
            <p:spPr bwMode="auto">
              <a:xfrm>
                <a:off x="2986391" y="710119"/>
                <a:ext cx="39883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R</a:t>
                </a:r>
                <a:endParaRPr lang="zh-CN" altLang="en-US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2" name="TextBox 111"/>
              <p:cNvSpPr txBox="1">
                <a:spLocks noChangeArrowheads="1"/>
              </p:cNvSpPr>
              <p:nvPr/>
            </p:nvSpPr>
            <p:spPr bwMode="auto">
              <a:xfrm>
                <a:off x="1663429" y="2145758"/>
                <a:ext cx="39883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R</a:t>
                </a:r>
                <a:endParaRPr lang="zh-CN" altLang="en-US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3" name="TextBox 112"/>
              <p:cNvSpPr txBox="1">
                <a:spLocks noChangeArrowheads="1"/>
              </p:cNvSpPr>
              <p:nvPr/>
            </p:nvSpPr>
            <p:spPr bwMode="auto">
              <a:xfrm>
                <a:off x="3730555" y="710119"/>
                <a:ext cx="39883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C</a:t>
                </a:r>
                <a:endParaRPr lang="zh-CN" altLang="en-US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4" name="TextBox 113"/>
              <p:cNvSpPr txBox="1">
                <a:spLocks noChangeArrowheads="1"/>
              </p:cNvSpPr>
              <p:nvPr/>
            </p:nvSpPr>
            <p:spPr bwMode="auto">
              <a:xfrm>
                <a:off x="2611875" y="2142718"/>
                <a:ext cx="39883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C</a:t>
                </a:r>
                <a:endParaRPr lang="zh-CN" altLang="en-US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5" name="TextBox 114"/>
              <p:cNvSpPr txBox="1">
                <a:spLocks noChangeArrowheads="1"/>
              </p:cNvSpPr>
              <p:nvPr/>
            </p:nvSpPr>
            <p:spPr bwMode="auto">
              <a:xfrm>
                <a:off x="4348264" y="2281455"/>
                <a:ext cx="64689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1400">
                    <a:solidFill>
                      <a:schemeClr val="tx2"/>
                    </a:solidFill>
                    <a:ea typeface="楷体_GB2312" pitchFamily="49" charset="-122"/>
                  </a:rPr>
                  <a:t>2</a:t>
                </a:r>
                <a:endParaRPr lang="zh-CN" altLang="en-US" sz="1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6" name="TextBox 115"/>
              <p:cNvSpPr txBox="1">
                <a:spLocks noChangeArrowheads="1"/>
              </p:cNvSpPr>
              <p:nvPr/>
            </p:nvSpPr>
            <p:spPr bwMode="auto">
              <a:xfrm>
                <a:off x="3193104" y="3469850"/>
                <a:ext cx="64689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1400">
                    <a:solidFill>
                      <a:schemeClr val="tx2"/>
                    </a:solidFill>
                    <a:ea typeface="楷体_GB2312" pitchFamily="49" charset="-122"/>
                  </a:rPr>
                  <a:t>1</a:t>
                </a:r>
                <a:endParaRPr lang="zh-CN" altLang="en-US" sz="1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7" name="TextBox 116"/>
              <p:cNvSpPr txBox="1">
                <a:spLocks noChangeArrowheads="1"/>
              </p:cNvSpPr>
              <p:nvPr/>
            </p:nvSpPr>
            <p:spPr bwMode="auto">
              <a:xfrm>
                <a:off x="3992394" y="3148519"/>
                <a:ext cx="64689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1400">
                    <a:solidFill>
                      <a:schemeClr val="tx2"/>
                    </a:solidFill>
                    <a:ea typeface="楷体_GB2312" pitchFamily="49" charset="-122"/>
                  </a:rPr>
                  <a:t>P</a:t>
                </a:r>
                <a:endParaRPr lang="zh-CN" altLang="en-US" sz="1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48" name="TextBox 117"/>
              <p:cNvSpPr txBox="1">
                <a:spLocks noChangeArrowheads="1"/>
              </p:cNvSpPr>
              <p:nvPr/>
            </p:nvSpPr>
            <p:spPr bwMode="auto">
              <a:xfrm>
                <a:off x="4803029" y="2254546"/>
                <a:ext cx="64689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楷体_GB2312" pitchFamily="49" charset="-122"/>
                  </a:rPr>
                  <a:t>D</a:t>
                </a:r>
                <a:r>
                  <a:rPr lang="en-US" altLang="zh-CN" sz="1400">
                    <a:solidFill>
                      <a:schemeClr val="tx2"/>
                    </a:solidFill>
                    <a:ea typeface="楷体_GB2312" pitchFamily="49" charset="-122"/>
                  </a:rPr>
                  <a:t>Z</a:t>
                </a:r>
                <a:endParaRPr lang="zh-CN" altLang="en-US" sz="1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33849" name="对象 118"/>
              <p:cNvGraphicFramePr>
                <a:graphicFrameLocks noChangeAspect="1"/>
              </p:cNvGraphicFramePr>
              <p:nvPr/>
            </p:nvGraphicFramePr>
            <p:xfrm>
              <a:off x="5449919" y="2470522"/>
              <a:ext cx="1351061" cy="3799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00" name="公式" r:id="rId5" imgW="812447" imgH="228501" progId="Equation.3">
                      <p:embed/>
                    </p:oleObj>
                  </mc:Choice>
                  <mc:Fallback>
                    <p:oleObj name="公式" r:id="rId5" imgW="812447" imgH="228501" progId="Equation.3">
                      <p:embed/>
                      <p:pic>
                        <p:nvPicPr>
                          <p:cNvPr id="0" name="对象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9919" y="2470522"/>
                            <a:ext cx="1351061" cy="3799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50" name="TextBox 119"/>
              <p:cNvSpPr txBox="1">
                <a:spLocks noChangeArrowheads="1"/>
              </p:cNvSpPr>
              <p:nvPr/>
            </p:nvSpPr>
            <p:spPr bwMode="auto">
              <a:xfrm>
                <a:off x="3385226" y="1809345"/>
                <a:ext cx="3453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楷体_GB2312" pitchFamily="49" charset="-122"/>
                  </a:rPr>
                  <a:t>+</a:t>
                </a:r>
                <a:endParaRPr lang="zh-CN" altLang="en-US" sz="24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51" name="TextBox 120"/>
              <p:cNvSpPr txBox="1">
                <a:spLocks noChangeArrowheads="1"/>
              </p:cNvSpPr>
              <p:nvPr/>
            </p:nvSpPr>
            <p:spPr bwMode="auto">
              <a:xfrm>
                <a:off x="3404682" y="2127567"/>
                <a:ext cx="3453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  <a:endParaRPr lang="zh-CN" altLang="en-US" sz="28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33800" name="TextBox 128"/>
            <p:cNvSpPr txBox="1">
              <a:spLocks noChangeArrowheads="1"/>
            </p:cNvSpPr>
            <p:nvPr/>
          </p:nvSpPr>
          <p:spPr bwMode="auto">
            <a:xfrm>
              <a:off x="7675123" y="1451168"/>
              <a:ext cx="5544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  <a:ea typeface="楷体_GB2312" pitchFamily="49" charset="-122"/>
                </a:rPr>
                <a:t>v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o</a:t>
              </a:r>
              <a:endParaRPr lang="zh-CN" altLang="en-US" sz="18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463"/>
            <a:ext cx="4678363" cy="476250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solidFill>
                  <a:srgbClr val="990033"/>
                </a:solidFill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990033"/>
                </a:solidFill>
                <a:ea typeface="楷体_GB2312" pitchFamily="49" charset="-122"/>
              </a:rPr>
              <a:t>9.6.1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移相式</a:t>
            </a:r>
            <a:r>
              <a:rPr lang="en-US" altLang="zh-CN" sz="2400" b="1" dirty="0" smtClean="0">
                <a:solidFill>
                  <a:schemeClr val="tx1"/>
                </a:solidFill>
                <a:ea typeface="楷体_GB2312" pitchFamily="49" charset="-122"/>
              </a:rPr>
              <a:t>RC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正弦波振荡电路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273367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工作原理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87350" y="3800475"/>
            <a:ext cx="537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②</a:t>
            </a:r>
            <a:r>
              <a:rPr lang="zh-CN" altLang="en-US" sz="2400">
                <a:ea typeface="楷体_GB2312" pitchFamily="49" charset="-122"/>
              </a:rPr>
              <a:t>每一节</a:t>
            </a:r>
            <a:r>
              <a:rPr lang="en-US" altLang="zh-CN" sz="2400">
                <a:ea typeface="楷体_GB2312" pitchFamily="49" charset="-122"/>
              </a:rPr>
              <a:t>RC</a:t>
            </a:r>
            <a:r>
              <a:rPr lang="zh-CN" altLang="en-US" sz="2400">
                <a:ea typeface="楷体_GB2312" pitchFamily="49" charset="-122"/>
              </a:rPr>
              <a:t>高通电路相移小于</a:t>
            </a:r>
            <a:r>
              <a:rPr lang="en-US" altLang="zh-CN" sz="2400">
                <a:ea typeface="楷体_GB2312" pitchFamily="49" charset="-122"/>
              </a:rPr>
              <a:t>90°</a:t>
            </a:r>
            <a:r>
              <a:rPr lang="zh-CN" altLang="en-US" sz="2400">
                <a:ea typeface="楷体_GB2312" pitchFamily="49" charset="-122"/>
              </a:rPr>
              <a:t>，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755650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电路组成：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15900" y="1801813"/>
            <a:ext cx="47609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三节</a:t>
            </a:r>
            <a:r>
              <a:rPr lang="en-US" altLang="zh-CN" sz="2000">
                <a:ea typeface="楷体_GB2312" pitchFamily="49" charset="-122"/>
              </a:rPr>
              <a:t>RC</a:t>
            </a:r>
            <a:r>
              <a:rPr lang="zh-CN" altLang="en-US" sz="2000">
                <a:ea typeface="楷体_GB2312" pitchFamily="49" charset="-122"/>
              </a:rPr>
              <a:t>高通电路</a:t>
            </a:r>
            <a:r>
              <a:rPr lang="en-US" altLang="zh-CN" sz="2000">
                <a:ea typeface="楷体_GB2312" pitchFamily="49" charset="-122"/>
              </a:rPr>
              <a:t>——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            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构成的反馈通路兼作选频网络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03238" y="1255713"/>
            <a:ext cx="3687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集成运放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A——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反相比例放大器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04813" y="3300413"/>
            <a:ext cx="492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基本放大电路有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180 °</a:t>
            </a:r>
            <a:r>
              <a:rPr lang="zh-CN" altLang="en-US" sz="2400">
                <a:ea typeface="楷体_GB2312" pitchFamily="49" charset="-122"/>
              </a:rPr>
              <a:t>相移；即</a:t>
            </a:r>
          </a:p>
        </p:txBody>
      </p: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5210175" y="3217863"/>
            <a:ext cx="1544638" cy="508000"/>
            <a:chOff x="3200" y="1748"/>
            <a:chExt cx="973" cy="320"/>
          </a:xfrm>
        </p:grpSpPr>
        <p:graphicFrame>
          <p:nvGraphicFramePr>
            <p:cNvPr id="34891" name="Object 12"/>
            <p:cNvGraphicFramePr>
              <a:graphicFrameLocks noChangeAspect="1"/>
            </p:cNvGraphicFramePr>
            <p:nvPr/>
          </p:nvGraphicFramePr>
          <p:xfrm>
            <a:off x="3200" y="1748"/>
            <a:ext cx="57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4" name="Equation" r:id="rId3" imgW="317087" imgH="164885" progId="Equation.3">
                    <p:embed/>
                  </p:oleObj>
                </mc:Choice>
                <mc:Fallback>
                  <p:oleObj name="Equation" r:id="rId3" imgW="317087" imgH="1648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1748"/>
                          <a:ext cx="57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92" name="Rectangle 13"/>
            <p:cNvSpPr>
              <a:spLocks noChangeArrowheads="1"/>
            </p:cNvSpPr>
            <p:nvPr/>
          </p:nvSpPr>
          <p:spPr bwMode="auto">
            <a:xfrm>
              <a:off x="3709" y="1765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π </a:t>
              </a:r>
            </a:p>
          </p:txBody>
        </p:sp>
      </p:grp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522288" y="4270375"/>
            <a:ext cx="651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∴3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节</a:t>
            </a:r>
            <a:r>
              <a:rPr lang="en-US" altLang="zh-CN" sz="2400">
                <a:ea typeface="楷体_GB2312" pitchFamily="49" charset="-122"/>
              </a:rPr>
              <a:t>RC</a:t>
            </a:r>
            <a:r>
              <a:rPr lang="zh-CN" altLang="en-US" sz="2400">
                <a:ea typeface="楷体_GB2312" pitchFamily="49" charset="-122"/>
              </a:rPr>
              <a:t>移相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网络，其最大</a:t>
            </a:r>
            <a:r>
              <a:rPr lang="zh-CN" altLang="en-US" sz="2400">
                <a:ea typeface="楷体_GB2312" pitchFamily="49" charset="-122"/>
              </a:rPr>
              <a:t>相移可接近</a:t>
            </a:r>
            <a:r>
              <a:rPr lang="en-US" altLang="zh-CN" sz="2400">
                <a:ea typeface="楷体_GB2312" pitchFamily="49" charset="-122"/>
              </a:rPr>
              <a:t>270 °</a:t>
            </a:r>
            <a:r>
              <a:rPr lang="zh-CN" altLang="en-US" sz="2400">
                <a:ea typeface="楷体_GB2312" pitchFamily="49" charset="-122"/>
              </a:rPr>
              <a:t>，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485775" y="4835525"/>
            <a:ext cx="761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总有某一特定频率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，使移相电路</a:t>
            </a:r>
            <a:r>
              <a:rPr lang="zh-CN" altLang="en-US" sz="2400">
                <a:ea typeface="楷体_GB2312" pitchFamily="49" charset="-122"/>
              </a:rPr>
              <a:t>移相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180 °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zh-CN" altLang="en-US" sz="2400">
                <a:latin typeface="Monotype Corsiva" pitchFamily="66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aseline="-25000">
                <a:latin typeface="Monotype Corsiva" pitchFamily="66" charset="0"/>
                <a:ea typeface="楷体_GB2312" pitchFamily="49" charset="-122"/>
              </a:rPr>
              <a:t>f </a:t>
            </a:r>
            <a:r>
              <a:rPr lang="en-US" altLang="zh-CN" sz="2400">
                <a:ea typeface="楷体_GB2312" pitchFamily="49" charset="-122"/>
              </a:rPr>
              <a:t>= π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2651125" y="5422900"/>
            <a:ext cx="372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满足相位平衡条件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603250" y="5942013"/>
            <a:ext cx="7694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而适当调节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f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的值，可使幅值平衡条件同时得到满足。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735013" y="5380038"/>
            <a:ext cx="241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即 </a:t>
            </a:r>
            <a:r>
              <a:rPr lang="zh-CN" altLang="en-US" sz="2400">
                <a:latin typeface="Monotype Corsiva" pitchFamily="66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aseline="-25000">
                <a:latin typeface="Monotype Corsiva" pitchFamily="66" charset="0"/>
                <a:ea typeface="楷体_GB2312" pitchFamily="49" charset="-122"/>
              </a:rPr>
              <a:t>a</a:t>
            </a:r>
            <a:r>
              <a:rPr lang="en-US" altLang="zh-CN" sz="2400">
                <a:ea typeface="楷体_GB2312" pitchFamily="49" charset="-122"/>
              </a:rPr>
              <a:t>+</a:t>
            </a:r>
            <a:r>
              <a:rPr lang="en-US" altLang="zh-CN" sz="2400">
                <a:latin typeface="Monotype Corsiva" pitchFamily="66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aseline="-25000">
                <a:latin typeface="Monotype Corsiva" pitchFamily="66" charset="0"/>
                <a:ea typeface="楷体_GB2312" pitchFamily="49" charset="-122"/>
              </a:rPr>
              <a:t>f </a:t>
            </a:r>
            <a:r>
              <a:rPr lang="en-US" altLang="zh-CN" sz="2400">
                <a:ea typeface="楷体_GB2312" pitchFamily="49" charset="-122"/>
              </a:rPr>
              <a:t>=2π</a:t>
            </a:r>
          </a:p>
        </p:txBody>
      </p:sp>
      <p:pic>
        <p:nvPicPr>
          <p:cNvPr id="34831" name="Picture 8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Picture 8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33" name="Group 89"/>
          <p:cNvGrpSpPr>
            <a:grpSpLocks/>
          </p:cNvGrpSpPr>
          <p:nvPr/>
        </p:nvGrpSpPr>
        <p:grpSpPr bwMode="auto">
          <a:xfrm>
            <a:off x="5014913" y="0"/>
            <a:ext cx="4129087" cy="3136900"/>
            <a:chOff x="3159" y="0"/>
            <a:chExt cx="2601" cy="1976"/>
          </a:xfrm>
        </p:grpSpPr>
        <p:grpSp>
          <p:nvGrpSpPr>
            <p:cNvPr id="34834" name="Group 30"/>
            <p:cNvGrpSpPr>
              <a:grpSpLocks/>
            </p:cNvGrpSpPr>
            <p:nvPr/>
          </p:nvGrpSpPr>
          <p:grpSpPr bwMode="auto">
            <a:xfrm>
              <a:off x="3159" y="0"/>
              <a:ext cx="2601" cy="1976"/>
              <a:chOff x="358" y="0"/>
              <a:chExt cx="2601" cy="1976"/>
            </a:xfrm>
          </p:grpSpPr>
          <p:sp>
            <p:nvSpPr>
              <p:cNvPr id="34836" name="Rectangle 31"/>
              <p:cNvSpPr>
                <a:spLocks noChangeArrowheads="1"/>
              </p:cNvSpPr>
              <p:nvPr/>
            </p:nvSpPr>
            <p:spPr bwMode="auto">
              <a:xfrm>
                <a:off x="358" y="0"/>
                <a:ext cx="2601" cy="1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34837" name="Group 32"/>
              <p:cNvGrpSpPr>
                <a:grpSpLocks/>
              </p:cNvGrpSpPr>
              <p:nvPr/>
            </p:nvGrpSpPr>
            <p:grpSpPr bwMode="auto">
              <a:xfrm>
                <a:off x="576" y="0"/>
                <a:ext cx="2284" cy="1799"/>
                <a:chOff x="576" y="0"/>
                <a:chExt cx="2284" cy="1799"/>
              </a:xfrm>
            </p:grpSpPr>
            <p:grpSp>
              <p:nvGrpSpPr>
                <p:cNvPr id="34838" name="Group 33"/>
                <p:cNvGrpSpPr>
                  <a:grpSpLocks/>
                </p:cNvGrpSpPr>
                <p:nvPr/>
              </p:nvGrpSpPr>
              <p:grpSpPr bwMode="auto">
                <a:xfrm>
                  <a:off x="1192" y="1043"/>
                  <a:ext cx="556" cy="427"/>
                  <a:chOff x="1718" y="705"/>
                  <a:chExt cx="556" cy="427"/>
                </a:xfrm>
              </p:grpSpPr>
              <p:sp>
                <p:nvSpPr>
                  <p:cNvPr id="3488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718" y="705"/>
                    <a:ext cx="0" cy="4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718" y="715"/>
                    <a:ext cx="556" cy="16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7" y="874"/>
                    <a:ext cx="536" cy="2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39" name="Group 37"/>
                <p:cNvGrpSpPr>
                  <a:grpSpLocks/>
                </p:cNvGrpSpPr>
                <p:nvPr/>
              </p:nvGrpSpPr>
              <p:grpSpPr bwMode="auto">
                <a:xfrm>
                  <a:off x="1845" y="256"/>
                  <a:ext cx="72" cy="171"/>
                  <a:chOff x="3354" y="365"/>
                  <a:chExt cx="72" cy="171"/>
                </a:xfrm>
              </p:grpSpPr>
              <p:sp>
                <p:nvSpPr>
                  <p:cNvPr id="3488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426" y="367"/>
                    <a:ext cx="0" cy="16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354" y="365"/>
                    <a:ext cx="0" cy="16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4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063" y="1361"/>
                  <a:ext cx="139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1" name="Line 41"/>
                <p:cNvSpPr>
                  <a:spLocks noChangeShapeType="1"/>
                </p:cNvSpPr>
                <p:nvPr/>
              </p:nvSpPr>
              <p:spPr bwMode="auto">
                <a:xfrm>
                  <a:off x="1063" y="1361"/>
                  <a:ext cx="0" cy="4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2" name="Line 42"/>
                <p:cNvSpPr>
                  <a:spLocks noChangeShapeType="1"/>
                </p:cNvSpPr>
                <p:nvPr/>
              </p:nvSpPr>
              <p:spPr bwMode="auto">
                <a:xfrm>
                  <a:off x="993" y="1798"/>
                  <a:ext cx="139" cy="1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394" y="808"/>
                  <a:ext cx="179" cy="7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34844" name="Rectangle 44"/>
                <p:cNvSpPr>
                  <a:spLocks noChangeArrowheads="1"/>
                </p:cNvSpPr>
                <p:nvPr/>
              </p:nvSpPr>
              <p:spPr bwMode="auto">
                <a:xfrm>
                  <a:off x="815" y="1092"/>
                  <a:ext cx="179" cy="7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34845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003" y="1132"/>
                  <a:ext cx="179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092" y="84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oval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7" name="Line 47"/>
                <p:cNvSpPr>
                  <a:spLocks noChangeShapeType="1"/>
                </p:cNvSpPr>
                <p:nvPr/>
              </p:nvSpPr>
              <p:spPr bwMode="auto">
                <a:xfrm>
                  <a:off x="1092" y="844"/>
                  <a:ext cx="29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8" name="Line 48"/>
                <p:cNvSpPr>
                  <a:spLocks noChangeShapeType="1"/>
                </p:cNvSpPr>
                <p:nvPr/>
              </p:nvSpPr>
              <p:spPr bwMode="auto">
                <a:xfrm>
                  <a:off x="1738" y="1212"/>
                  <a:ext cx="536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9" name="Line 49"/>
                <p:cNvSpPr>
                  <a:spLocks noChangeShapeType="1"/>
                </p:cNvSpPr>
                <p:nvPr/>
              </p:nvSpPr>
              <p:spPr bwMode="auto">
                <a:xfrm>
                  <a:off x="1579" y="834"/>
                  <a:ext cx="36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225" y="318"/>
                  <a:ext cx="0" cy="894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917" y="3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89" y="318"/>
                  <a:ext cx="24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3" name="Line 53"/>
                <p:cNvSpPr>
                  <a:spLocks noChangeShapeType="1"/>
                </p:cNvSpPr>
                <p:nvPr/>
              </p:nvSpPr>
              <p:spPr bwMode="auto">
                <a:xfrm>
                  <a:off x="941" y="254"/>
                  <a:ext cx="0" cy="169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4" name="Line 54"/>
                <p:cNvSpPr>
                  <a:spLocks noChangeShapeType="1"/>
                </p:cNvSpPr>
                <p:nvPr/>
              </p:nvSpPr>
              <p:spPr bwMode="auto">
                <a:xfrm>
                  <a:off x="869" y="262"/>
                  <a:ext cx="0" cy="169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5" name="Line 55"/>
                <p:cNvSpPr>
                  <a:spLocks noChangeShapeType="1"/>
                </p:cNvSpPr>
                <p:nvPr/>
              </p:nvSpPr>
              <p:spPr bwMode="auto">
                <a:xfrm>
                  <a:off x="1467" y="255"/>
                  <a:ext cx="0" cy="169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6" name="Line 56"/>
                <p:cNvSpPr>
                  <a:spLocks noChangeShapeType="1"/>
                </p:cNvSpPr>
                <p:nvPr/>
              </p:nvSpPr>
              <p:spPr bwMode="auto">
                <a:xfrm>
                  <a:off x="1395" y="263"/>
                  <a:ext cx="0" cy="169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470" y="318"/>
                  <a:ext cx="129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43" y="328"/>
                  <a:ext cx="43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4859" name="Group 59"/>
                <p:cNvGrpSpPr>
                  <a:grpSpLocks/>
                </p:cNvGrpSpPr>
                <p:nvPr/>
              </p:nvGrpSpPr>
              <p:grpSpPr bwMode="auto">
                <a:xfrm>
                  <a:off x="1634" y="317"/>
                  <a:ext cx="74" cy="408"/>
                  <a:chOff x="1634" y="317"/>
                  <a:chExt cx="74" cy="408"/>
                </a:xfrm>
              </p:grpSpPr>
              <p:sp>
                <p:nvSpPr>
                  <p:cNvPr id="34882" name="Rectangle 6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579" y="487"/>
                    <a:ext cx="179" cy="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88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678" y="317"/>
                    <a:ext cx="1" cy="10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 type="oval" w="sm" len="sm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4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7" y="616"/>
                    <a:ext cx="1" cy="10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639" y="725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60" name="Group 64"/>
                <p:cNvGrpSpPr>
                  <a:grpSpLocks/>
                </p:cNvGrpSpPr>
                <p:nvPr/>
              </p:nvGrpSpPr>
              <p:grpSpPr bwMode="auto">
                <a:xfrm>
                  <a:off x="1134" y="335"/>
                  <a:ext cx="74" cy="407"/>
                  <a:chOff x="1634" y="318"/>
                  <a:chExt cx="74" cy="407"/>
                </a:xfrm>
              </p:grpSpPr>
              <p:sp>
                <p:nvSpPr>
                  <p:cNvPr id="34878" name="Rectangle 6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579" y="487"/>
                    <a:ext cx="179" cy="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87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678" y="318"/>
                    <a:ext cx="0" cy="10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 type="oval" w="sm" len="sm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0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7" y="616"/>
                    <a:ext cx="1" cy="10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639" y="725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6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576" y="32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2" name="Line 70"/>
                <p:cNvSpPr>
                  <a:spLocks noChangeShapeType="1"/>
                </p:cNvSpPr>
                <p:nvPr/>
              </p:nvSpPr>
              <p:spPr bwMode="auto">
                <a:xfrm>
                  <a:off x="586" y="318"/>
                  <a:ext cx="0" cy="824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3" name="Line 71"/>
                <p:cNvSpPr>
                  <a:spLocks noChangeShapeType="1"/>
                </p:cNvSpPr>
                <p:nvPr/>
              </p:nvSpPr>
              <p:spPr bwMode="auto">
                <a:xfrm>
                  <a:off x="596" y="1122"/>
                  <a:ext cx="21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4" name="Line 72"/>
                <p:cNvSpPr>
                  <a:spLocks noChangeShapeType="1"/>
                </p:cNvSpPr>
                <p:nvPr/>
              </p:nvSpPr>
              <p:spPr bwMode="auto">
                <a:xfrm>
                  <a:off x="2264" y="1212"/>
                  <a:ext cx="39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91" y="1111"/>
                  <a:ext cx="22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/>
                    <a:t>A</a:t>
                  </a:r>
                </a:p>
              </p:txBody>
            </p:sp>
            <p:sp>
              <p:nvSpPr>
                <p:cNvPr id="348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142" y="1232"/>
                  <a:ext cx="31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+</a:t>
                  </a:r>
                </a:p>
              </p:txBody>
            </p:sp>
            <p:sp>
              <p:nvSpPr>
                <p:cNvPr id="348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188" y="1019"/>
                  <a:ext cx="31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-</a:t>
                  </a:r>
                </a:p>
              </p:txBody>
            </p:sp>
            <p:sp>
              <p:nvSpPr>
                <p:cNvPr id="348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371" y="825"/>
                  <a:ext cx="7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f</a:t>
                  </a:r>
                </a:p>
              </p:txBody>
            </p:sp>
            <p:sp>
              <p:nvSpPr>
                <p:cNvPr id="3486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675" y="384"/>
                  <a:ext cx="7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R</a:t>
                  </a:r>
                </a:p>
              </p:txBody>
            </p:sp>
            <p:sp>
              <p:nvSpPr>
                <p:cNvPr id="348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185" y="381"/>
                  <a:ext cx="7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R</a:t>
                  </a:r>
                </a:p>
              </p:txBody>
            </p:sp>
            <p:sp>
              <p:nvSpPr>
                <p:cNvPr id="348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4" y="1093"/>
                  <a:ext cx="7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R</a:t>
                  </a:r>
                </a:p>
              </p:txBody>
            </p:sp>
            <p:sp>
              <p:nvSpPr>
                <p:cNvPr id="348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745" y="0"/>
                  <a:ext cx="39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C</a:t>
                  </a:r>
                </a:p>
              </p:txBody>
            </p:sp>
            <p:sp>
              <p:nvSpPr>
                <p:cNvPr id="348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04" y="0"/>
                  <a:ext cx="39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C</a:t>
                  </a:r>
                </a:p>
              </p:txBody>
            </p:sp>
            <p:sp>
              <p:nvSpPr>
                <p:cNvPr id="348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93" y="0"/>
                  <a:ext cx="39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/>
                    <a:t>C</a:t>
                  </a:r>
                </a:p>
              </p:txBody>
            </p:sp>
            <p:sp>
              <p:nvSpPr>
                <p:cNvPr id="34875" name="Line 83"/>
                <p:cNvSpPr>
                  <a:spLocks noChangeShapeType="1"/>
                </p:cNvSpPr>
                <p:nvPr/>
              </p:nvSpPr>
              <p:spPr bwMode="auto">
                <a:xfrm>
                  <a:off x="1937" y="844"/>
                  <a:ext cx="0" cy="37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76" name="Oval 84"/>
                <p:cNvSpPr>
                  <a:spLocks noChangeArrowheads="1"/>
                </p:cNvSpPr>
                <p:nvPr/>
              </p:nvSpPr>
              <p:spPr bwMode="auto">
                <a:xfrm>
                  <a:off x="2641" y="1173"/>
                  <a:ext cx="56" cy="56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3487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32" y="1211"/>
                  <a:ext cx="3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/>
                    <a:t>v</a:t>
                  </a:r>
                  <a:r>
                    <a:rPr lang="en-US" altLang="zh-CN" sz="2400" i="1" baseline="-25000"/>
                    <a:t>o</a:t>
                  </a:r>
                </a:p>
              </p:txBody>
            </p:sp>
          </p:grpSp>
        </p:grpSp>
        <p:sp>
          <p:nvSpPr>
            <p:cNvPr id="34835" name="Text Box 88"/>
            <p:cNvSpPr txBox="1">
              <a:spLocks noChangeArrowheads="1"/>
            </p:cNvSpPr>
            <p:nvPr/>
          </p:nvSpPr>
          <p:spPr bwMode="auto">
            <a:xfrm>
              <a:off x="3257" y="1070"/>
              <a:ext cx="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 autoUpdateAnimBg="0"/>
      <p:bldP spid="76807" grpId="0" autoUpdateAnimBg="0"/>
      <p:bldP spid="76808" grpId="0" autoUpdateAnimBg="0"/>
      <p:bldP spid="76809" grpId="0" autoUpdateAnimBg="0"/>
      <p:bldP spid="76810" grpId="0" autoUpdateAnimBg="0"/>
      <p:bldP spid="76814" grpId="0" autoUpdateAnimBg="0"/>
      <p:bldP spid="76815" grpId="0" autoUpdateAnimBg="0"/>
      <p:bldP spid="76823" grpId="0" autoUpdateAnimBg="0"/>
      <p:bldP spid="76824" grpId="0" autoUpdateAnimBg="0"/>
      <p:bldP spid="7682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0"/>
            <a:ext cx="6303963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209550" y="3787775"/>
            <a:ext cx="893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、运放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的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两个输入端中哪个是同相端，哪个是反相端 ？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17500" y="4371975"/>
            <a:ext cx="818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、该电路的振荡频率是多少？ 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327025" y="4910138"/>
            <a:ext cx="789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、为了稳幅，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应具有正温度系数还是负温度系数？若不慎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被断开，输出电压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的波形是什么？ 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377825" y="5775325"/>
            <a:ext cx="790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4</a:t>
            </a:r>
            <a:r>
              <a:rPr lang="zh-CN" altLang="en-US" sz="2400">
                <a:ea typeface="楷体_GB2312" pitchFamily="49" charset="-122"/>
              </a:rPr>
              <a:t>、在理想情况下的最大输出功率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en-US" altLang="zh-CN" sz="2400" baseline="-25000">
                <a:ea typeface="楷体_GB2312" pitchFamily="49" charset="-122"/>
              </a:rPr>
              <a:t>omax</a:t>
            </a:r>
            <a:r>
              <a:rPr lang="zh-CN" altLang="en-US" sz="2400">
                <a:ea typeface="楷体_GB2312" pitchFamily="49" charset="-122"/>
              </a:rPr>
              <a:t>是多少？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98132"/>
              </p:ext>
            </p:extLst>
          </p:nvPr>
        </p:nvGraphicFramePr>
        <p:xfrm>
          <a:off x="285479" y="943313"/>
          <a:ext cx="3940175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图片" r:id="rId3" imgW="3025667" imgH="3336304" progId="Word.Picture.8">
                  <p:embed/>
                </p:oleObj>
              </mc:Choice>
              <mc:Fallback>
                <p:oleObj name="图片" r:id="rId3" imgW="3025667" imgH="3336304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79" y="943313"/>
                        <a:ext cx="3940175" cy="4337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86000"/>
              </p:ext>
            </p:extLst>
          </p:nvPr>
        </p:nvGraphicFramePr>
        <p:xfrm>
          <a:off x="295004" y="3032463"/>
          <a:ext cx="39401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图片" r:id="rId5" imgW="3025667" imgH="1754186" progId="Word.Picture.8">
                  <p:embed/>
                </p:oleObj>
              </mc:Choice>
              <mc:Fallback>
                <p:oleObj name="图片" r:id="rId5" imgW="3025667" imgH="1754186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04" y="3032463"/>
                        <a:ext cx="3940175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3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41900" y="3352800"/>
          <a:ext cx="281463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公式" r:id="rId9" imgW="1397000" imgH="622300" progId="Equation.3">
                  <p:embed/>
                </p:oleObj>
              </mc:Choice>
              <mc:Fallback>
                <p:oleObj name="公式" r:id="rId9" imgW="1397000" imgH="622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352800"/>
                        <a:ext cx="2814638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13338" y="4870450"/>
          <a:ext cx="27130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公式" r:id="rId11" imgW="1346200" imgH="571500" progId="Equation.3">
                  <p:embed/>
                </p:oleObj>
              </mc:Choice>
              <mc:Fallback>
                <p:oleObj name="公式" r:id="rId11" imgW="1346200" imgH="571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870450"/>
                        <a:ext cx="271303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133850" y="4424363"/>
            <a:ext cx="478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电路结构：双口网络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614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58750"/>
            <a:ext cx="7888287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36" name="Group 28"/>
          <p:cNvGrpSpPr>
            <a:grpSpLocks/>
          </p:cNvGrpSpPr>
          <p:nvPr/>
        </p:nvGrpSpPr>
        <p:grpSpPr bwMode="auto">
          <a:xfrm>
            <a:off x="977900" y="4127500"/>
            <a:ext cx="2646363" cy="1257300"/>
            <a:chOff x="3445" y="2328"/>
            <a:chExt cx="1667" cy="792"/>
          </a:xfrm>
        </p:grpSpPr>
        <p:sp>
          <p:nvSpPr>
            <p:cNvPr id="6149" name="Rectangle 29"/>
            <p:cNvSpPr>
              <a:spLocks noChangeArrowheads="1"/>
            </p:cNvSpPr>
            <p:nvPr/>
          </p:nvSpPr>
          <p:spPr bwMode="auto">
            <a:xfrm>
              <a:off x="3984" y="2328"/>
              <a:ext cx="588" cy="79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6150" name="Line 30"/>
            <p:cNvSpPr>
              <a:spLocks noChangeShapeType="1"/>
            </p:cNvSpPr>
            <p:nvPr/>
          </p:nvSpPr>
          <p:spPr bwMode="auto">
            <a:xfrm>
              <a:off x="3540" y="2472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1" name="Line 31"/>
            <p:cNvSpPr>
              <a:spLocks noChangeShapeType="1"/>
            </p:cNvSpPr>
            <p:nvPr/>
          </p:nvSpPr>
          <p:spPr bwMode="auto">
            <a:xfrm>
              <a:off x="3552" y="3000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2" name="Line 32"/>
            <p:cNvSpPr>
              <a:spLocks noChangeShapeType="1"/>
            </p:cNvSpPr>
            <p:nvPr/>
          </p:nvSpPr>
          <p:spPr bwMode="auto">
            <a:xfrm>
              <a:off x="4584" y="2988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" name="Line 33"/>
            <p:cNvSpPr>
              <a:spLocks noChangeShapeType="1"/>
            </p:cNvSpPr>
            <p:nvPr/>
          </p:nvSpPr>
          <p:spPr bwMode="auto">
            <a:xfrm>
              <a:off x="4572" y="2460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Line 34"/>
            <p:cNvSpPr>
              <a:spLocks noChangeShapeType="1"/>
            </p:cNvSpPr>
            <p:nvPr/>
          </p:nvSpPr>
          <p:spPr bwMode="auto">
            <a:xfrm>
              <a:off x="4140" y="2568"/>
              <a:ext cx="276" cy="1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5" name="Line 35"/>
            <p:cNvSpPr>
              <a:spLocks noChangeShapeType="1"/>
            </p:cNvSpPr>
            <p:nvPr/>
          </p:nvSpPr>
          <p:spPr bwMode="auto">
            <a:xfrm flipH="1">
              <a:off x="4140" y="2712"/>
              <a:ext cx="276" cy="1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6" name="Rectangle 36"/>
            <p:cNvSpPr>
              <a:spLocks noChangeArrowheads="1"/>
            </p:cNvSpPr>
            <p:nvPr/>
          </p:nvSpPr>
          <p:spPr bwMode="auto">
            <a:xfrm>
              <a:off x="3445" y="2572"/>
              <a:ext cx="2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Monotype Corsiva" pitchFamily="66" charset="0"/>
                </a:rPr>
                <a:t>v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6157" name="Rectangle 37"/>
            <p:cNvSpPr>
              <a:spLocks noChangeArrowheads="1"/>
            </p:cNvSpPr>
            <p:nvPr/>
          </p:nvSpPr>
          <p:spPr bwMode="auto">
            <a:xfrm>
              <a:off x="4813" y="2560"/>
              <a:ext cx="2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Monotype Corsiva" pitchFamily="66" charset="0"/>
                </a:rPr>
                <a:t>v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58227" y="106261"/>
            <a:ext cx="17320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C3300"/>
                </a:solidFill>
                <a:ea typeface="楷体_GB2312" pitchFamily="49" charset="-122"/>
              </a:rPr>
              <a:t>振荡电路</a:t>
            </a:r>
            <a:endParaRPr lang="zh-CN" altLang="en-US" sz="2400" dirty="0">
              <a:solidFill>
                <a:srgbClr val="CC3300"/>
              </a:solidFill>
              <a:ea typeface="楷体_GB2312" pitchFamily="49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47650" y="674688"/>
            <a:ext cx="87169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电路结构：单口网络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不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需外加输入信号，把直流电源的能量自行转换为输出端交流信号的能量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5795963" y="1774014"/>
            <a:ext cx="1790700" cy="1333500"/>
            <a:chOff x="3756" y="1440"/>
            <a:chExt cx="1128" cy="840"/>
          </a:xfrm>
        </p:grpSpPr>
        <p:sp>
          <p:nvSpPr>
            <p:cNvPr id="7185" name="Rectangle 5"/>
            <p:cNvSpPr>
              <a:spLocks noChangeArrowheads="1"/>
            </p:cNvSpPr>
            <p:nvPr/>
          </p:nvSpPr>
          <p:spPr bwMode="auto">
            <a:xfrm>
              <a:off x="3756" y="1488"/>
              <a:ext cx="588" cy="79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7186" name="Line 6"/>
            <p:cNvSpPr>
              <a:spLocks noChangeShapeType="1"/>
            </p:cNvSpPr>
            <p:nvPr/>
          </p:nvSpPr>
          <p:spPr bwMode="auto">
            <a:xfrm>
              <a:off x="4356" y="2148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7" name="Line 7"/>
            <p:cNvSpPr>
              <a:spLocks noChangeShapeType="1"/>
            </p:cNvSpPr>
            <p:nvPr/>
          </p:nvSpPr>
          <p:spPr bwMode="auto">
            <a:xfrm>
              <a:off x="4344" y="1608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Rectangle 8"/>
            <p:cNvSpPr>
              <a:spLocks noChangeArrowheads="1"/>
            </p:cNvSpPr>
            <p:nvPr/>
          </p:nvSpPr>
          <p:spPr bwMode="auto">
            <a:xfrm>
              <a:off x="4585" y="1672"/>
              <a:ext cx="2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Monotype Corsiva" pitchFamily="66" charset="0"/>
                </a:rPr>
                <a:t>v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7189" name="Rectangle 9"/>
            <p:cNvSpPr>
              <a:spLocks noChangeArrowheads="1"/>
            </p:cNvSpPr>
            <p:nvPr/>
          </p:nvSpPr>
          <p:spPr bwMode="auto">
            <a:xfrm>
              <a:off x="3817" y="1440"/>
              <a:ext cx="43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4000">
                  <a:solidFill>
                    <a:schemeClr val="accent2"/>
                  </a:solidFill>
                </a:rPr>
                <a:t>～</a:t>
              </a:r>
            </a:p>
          </p:txBody>
        </p:sp>
      </p:grp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784225" y="2314575"/>
            <a:ext cx="282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、振荡器的分类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768350" y="294005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按输出波形分</a:t>
            </a:r>
          </a:p>
        </p:txBody>
      </p:sp>
      <p:sp>
        <p:nvSpPr>
          <p:cNvPr id="80908" name="AutoShape 12"/>
          <p:cNvSpPr>
            <a:spLocks/>
          </p:cNvSpPr>
          <p:nvPr/>
        </p:nvSpPr>
        <p:spPr bwMode="auto">
          <a:xfrm>
            <a:off x="571500" y="4256088"/>
            <a:ext cx="361950" cy="1200150"/>
          </a:xfrm>
          <a:prstGeom prst="leftBrace">
            <a:avLst>
              <a:gd name="adj1" fmla="val 27632"/>
              <a:gd name="adj2" fmla="val 50000"/>
            </a:avLst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817563" y="4035425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正弦波～</a:t>
            </a:r>
          </a:p>
        </p:txBody>
      </p:sp>
      <p:sp>
        <p:nvSpPr>
          <p:cNvPr id="80910" name="AutoShape 14"/>
          <p:cNvSpPr>
            <a:spLocks/>
          </p:cNvSpPr>
          <p:nvPr/>
        </p:nvSpPr>
        <p:spPr bwMode="auto">
          <a:xfrm>
            <a:off x="2171700" y="3856038"/>
            <a:ext cx="209550" cy="800100"/>
          </a:xfrm>
          <a:prstGeom prst="leftBrace">
            <a:avLst>
              <a:gd name="adj1" fmla="val 31818"/>
              <a:gd name="adj2" fmla="val 50000"/>
            </a:avLst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2344738" y="3648075"/>
            <a:ext cx="679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～：选频网络由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构成（用于低频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&lt;1MH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2344738" y="4276725"/>
            <a:ext cx="709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～：选频网络由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构成（用于高频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&gt;1MH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973138" y="5170488"/>
            <a:ext cx="210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非正弦波～：</a:t>
            </a:r>
          </a:p>
        </p:txBody>
      </p:sp>
      <p:pic>
        <p:nvPicPr>
          <p:cNvPr id="7181" name="Picture 2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784225" y="106261"/>
            <a:ext cx="256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周期信号发生器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2876550" y="5156200"/>
            <a:ext cx="626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方波、三角波、矩形波、锯齿波发生器等。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80899" grpId="0" build="p" autoUpdateAnimBg="0"/>
      <p:bldP spid="80906" grpId="0" autoUpdateAnimBg="0"/>
      <p:bldP spid="80907" grpId="0" autoUpdateAnimBg="0"/>
      <p:bldP spid="80908" grpId="0" animBg="1"/>
      <p:bldP spid="80909" grpId="0" autoUpdateAnimBg="0"/>
      <p:bldP spid="80910" grpId="0" animBg="1"/>
      <p:bldP spid="80911" grpId="0" autoUpdateAnimBg="0"/>
      <p:bldP spid="80912" grpId="0" autoUpdateAnimBg="0"/>
      <p:bldP spid="80913" grpId="0" autoUpdateAnimBg="0"/>
      <p:bldP spid="809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66700" y="128588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楷体_GB2312" pitchFamily="49" charset="-122"/>
              </a:rPr>
              <a:t>负反馈放大器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81929" name="Group 9"/>
          <p:cNvGrpSpPr>
            <a:grpSpLocks/>
          </p:cNvGrpSpPr>
          <p:nvPr/>
        </p:nvGrpSpPr>
        <p:grpSpPr bwMode="auto">
          <a:xfrm>
            <a:off x="1198563" y="612775"/>
            <a:ext cx="2862262" cy="668338"/>
            <a:chOff x="1381" y="1884"/>
            <a:chExt cx="1803" cy="421"/>
          </a:xfrm>
        </p:grpSpPr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1381" y="2017"/>
              <a:ext cx="18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X</a:t>
              </a:r>
              <a:r>
                <a:rPr lang="en-US" altLang="zh-CN" sz="2400" baseline="-25000">
                  <a:solidFill>
                    <a:schemeClr val="tx2"/>
                  </a:solidFill>
                </a:rPr>
                <a:t>i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d</a:t>
              </a:r>
              <a:r>
                <a:rPr lang="en-US" altLang="zh-CN" sz="2400">
                  <a:solidFill>
                    <a:schemeClr val="tx2"/>
                  </a:solidFill>
                </a:rPr>
                <a:t> = X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i</a:t>
              </a:r>
              <a:r>
                <a:rPr lang="en-US" altLang="zh-CN" sz="2400">
                  <a:solidFill>
                    <a:schemeClr val="tx2"/>
                  </a:solidFill>
                </a:rPr>
                <a:t> </a:t>
              </a:r>
              <a:r>
                <a:rPr lang="zh-CN" altLang="en-US" sz="2400">
                  <a:solidFill>
                    <a:schemeClr val="tx2"/>
                  </a:solidFill>
                </a:rPr>
                <a:t>－ </a:t>
              </a:r>
              <a:r>
                <a:rPr lang="en-US" altLang="zh-CN" sz="2400">
                  <a:solidFill>
                    <a:schemeClr val="tx2"/>
                  </a:solidFill>
                </a:rPr>
                <a:t>X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f</a:t>
              </a:r>
            </a:p>
          </p:txBody>
        </p:sp>
        <p:sp>
          <p:nvSpPr>
            <p:cNvPr id="8219" name="Rectangle 11"/>
            <p:cNvSpPr>
              <a:spLocks noChangeArrowheads="1"/>
            </p:cNvSpPr>
            <p:nvPr/>
          </p:nvSpPr>
          <p:spPr bwMode="auto">
            <a:xfrm>
              <a:off x="1442" y="188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·</a:t>
              </a:r>
            </a:p>
          </p:txBody>
        </p:sp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>
              <a:off x="1850" y="188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·</a:t>
              </a:r>
            </a:p>
          </p:txBody>
        </p:sp>
        <p:sp>
          <p:nvSpPr>
            <p:cNvPr id="8221" name="Rectangle 13"/>
            <p:cNvSpPr>
              <a:spLocks noChangeArrowheads="1"/>
            </p:cNvSpPr>
            <p:nvPr/>
          </p:nvSpPr>
          <p:spPr bwMode="auto">
            <a:xfrm>
              <a:off x="2318" y="1896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·</a:t>
              </a:r>
            </a:p>
          </p:txBody>
        </p:sp>
      </p:grp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5157788" y="241300"/>
            <a:ext cx="3862387" cy="2366963"/>
            <a:chOff x="179" y="1946"/>
            <a:chExt cx="3158" cy="1858"/>
          </a:xfrm>
        </p:grpSpPr>
        <p:sp>
          <p:nvSpPr>
            <p:cNvPr id="8212" name="Rectangle 40"/>
            <p:cNvSpPr>
              <a:spLocks noChangeArrowheads="1"/>
            </p:cNvSpPr>
            <p:nvPr/>
          </p:nvSpPr>
          <p:spPr bwMode="auto">
            <a:xfrm>
              <a:off x="179" y="1946"/>
              <a:ext cx="3158" cy="1858"/>
            </a:xfrm>
            <a:prstGeom prst="rect">
              <a:avLst/>
            </a:prstGeom>
            <a:solidFill>
              <a:srgbClr val="FFEF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8213" name="Group 41"/>
            <p:cNvGrpSpPr>
              <a:grpSpLocks/>
            </p:cNvGrpSpPr>
            <p:nvPr/>
          </p:nvGrpSpPr>
          <p:grpSpPr bwMode="auto">
            <a:xfrm>
              <a:off x="329" y="2128"/>
              <a:ext cx="2829" cy="1528"/>
              <a:chOff x="329" y="2128"/>
              <a:chExt cx="2829" cy="1528"/>
            </a:xfrm>
          </p:grpSpPr>
          <p:graphicFrame>
            <p:nvGraphicFramePr>
              <p:cNvPr id="8214" name="Object 42"/>
              <p:cNvGraphicFramePr>
                <a:graphicFrameLocks noChangeAspect="1"/>
              </p:cNvGraphicFramePr>
              <p:nvPr/>
            </p:nvGraphicFramePr>
            <p:xfrm>
              <a:off x="1068" y="2128"/>
              <a:ext cx="209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7" name="图片" r:id="rId4" imgW="1838325" imgH="476250" progId="Word.Picture.8">
                      <p:embed/>
                    </p:oleObj>
                  </mc:Choice>
                  <mc:Fallback>
                    <p:oleObj name="图片" r:id="rId4" imgW="1838325" imgH="476250" progId="Word.Picture.8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8" y="2128"/>
                            <a:ext cx="209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43"/>
              <p:cNvGraphicFramePr>
                <a:graphicFrameLocks noChangeAspect="1"/>
              </p:cNvGraphicFramePr>
              <p:nvPr/>
            </p:nvGraphicFramePr>
            <p:xfrm>
              <a:off x="723" y="2350"/>
              <a:ext cx="2172" cy="1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8" name="图片" r:id="rId6" imgW="1914525" imgH="971550" progId="Word.Picture.8">
                      <p:embed/>
                    </p:oleObj>
                  </mc:Choice>
                  <mc:Fallback>
                    <p:oleObj name="图片" r:id="rId6" imgW="1914525" imgH="971550" progId="Word.Picture.8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" y="2350"/>
                            <a:ext cx="2172" cy="11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6" name="Object 44"/>
              <p:cNvGraphicFramePr>
                <a:graphicFrameLocks noChangeAspect="1"/>
              </p:cNvGraphicFramePr>
              <p:nvPr/>
            </p:nvGraphicFramePr>
            <p:xfrm>
              <a:off x="329" y="2147"/>
              <a:ext cx="832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9" name="图片" r:id="rId8" imgW="733425" imgH="485775" progId="Word.Picture.8">
                      <p:embed/>
                    </p:oleObj>
                  </mc:Choice>
                  <mc:Fallback>
                    <p:oleObj name="图片" r:id="rId8" imgW="733425" imgH="485775" progId="Word.Picture.8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" y="2147"/>
                            <a:ext cx="832" cy="5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7" name="Object 45"/>
              <p:cNvGraphicFramePr>
                <a:graphicFrameLocks noChangeAspect="1"/>
              </p:cNvGraphicFramePr>
              <p:nvPr/>
            </p:nvGraphicFramePr>
            <p:xfrm>
              <a:off x="1536" y="3148"/>
              <a:ext cx="950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0" name="图片" r:id="rId10" imgW="838200" imgH="447675" progId="Word.Picture.8">
                      <p:embed/>
                    </p:oleObj>
                  </mc:Choice>
                  <mc:Fallback>
                    <p:oleObj name="图片" r:id="rId10" imgW="838200" imgH="447675" progId="Word.Picture.8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148"/>
                            <a:ext cx="950" cy="5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874713" y="2074863"/>
            <a:ext cx="3502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800" i="1" baseline="-2500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+ </a:t>
            </a:r>
            <a:r>
              <a:rPr lang="en-US" altLang="zh-CN" sz="2800" i="1" baseline="-25000">
                <a:ea typeface="楷体_GB2312" pitchFamily="49" charset="-122"/>
                <a:sym typeface="Symbol" pitchFamily="18" charset="2"/>
              </a:rPr>
              <a:t>f  </a:t>
            </a: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= 2n180</a:t>
            </a:r>
            <a:r>
              <a:rPr lang="en-US" altLang="zh-CN" sz="2800" i="1">
                <a:ea typeface="楷体_GB2312" pitchFamily="49" charset="-122"/>
                <a:cs typeface="Times New Roman" pitchFamily="18" charset="0"/>
                <a:sym typeface="Symbol" pitchFamily="18" charset="2"/>
              </a:rPr>
              <a:t>º</a:t>
            </a:r>
            <a:endParaRPr lang="en-US" altLang="zh-CN" sz="2800" i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1798638" y="4195763"/>
            <a:ext cx="42164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</a:t>
            </a:r>
            <a:r>
              <a:rPr lang="en-US" altLang="zh-CN" sz="2800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+ </a:t>
            </a:r>
            <a:r>
              <a:rPr lang="en-US" altLang="zh-CN" sz="2800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f  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= (2n+1)180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  <a:sym typeface="Symbol" pitchFamily="18" charset="2"/>
              </a:rPr>
              <a:t>º</a:t>
            </a:r>
            <a:endParaRPr lang="en-US" altLang="zh-CN" sz="2800" i="1" dirty="0" smtClean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</p:txBody>
      </p:sp>
      <p:pic>
        <p:nvPicPr>
          <p:cNvPr id="8199" name="Picture 6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66700" y="1376363"/>
            <a:ext cx="4186238" cy="593725"/>
            <a:chOff x="266329" y="1376996"/>
            <a:chExt cx="4186026" cy="592795"/>
          </a:xfrm>
        </p:grpSpPr>
        <p:sp>
          <p:nvSpPr>
            <p:cNvPr id="8206" name="Rectangle 8"/>
            <p:cNvSpPr>
              <a:spLocks noChangeArrowheads="1"/>
            </p:cNvSpPr>
            <p:nvPr/>
          </p:nvSpPr>
          <p:spPr bwMode="auto">
            <a:xfrm>
              <a:off x="266329" y="1508126"/>
              <a:ext cx="111868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中频时</a:t>
              </a:r>
            </a:p>
          </p:txBody>
        </p:sp>
        <p:sp>
          <p:nvSpPr>
            <p:cNvPr id="8207" name="Rectangle 30"/>
            <p:cNvSpPr>
              <a:spLocks noChangeArrowheads="1"/>
            </p:cNvSpPr>
            <p:nvPr/>
          </p:nvSpPr>
          <p:spPr bwMode="auto">
            <a:xfrm>
              <a:off x="1377156" y="1502942"/>
              <a:ext cx="21721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楷体_GB2312" pitchFamily="49" charset="-122"/>
                </a:rPr>
                <a:t>负反馈</a:t>
              </a: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2463217" y="1376996"/>
              <a:ext cx="1989138" cy="577850"/>
              <a:chOff x="160" y="3605"/>
              <a:chExt cx="1253" cy="364"/>
            </a:xfrm>
          </p:grpSpPr>
          <p:sp>
            <p:nvSpPr>
              <p:cNvPr id="8209" name="Text Box 70"/>
              <p:cNvSpPr txBox="1">
                <a:spLocks noChangeArrowheads="1"/>
              </p:cNvSpPr>
              <p:nvPr/>
            </p:nvSpPr>
            <p:spPr bwMode="auto">
              <a:xfrm>
                <a:off x="160" y="3681"/>
                <a:ext cx="1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</a:rPr>
                  <a:t>X</a:t>
                </a:r>
                <a:r>
                  <a:rPr lang="en-US" altLang="zh-CN" sz="2400" baseline="-20000">
                    <a:solidFill>
                      <a:schemeClr val="tx2"/>
                    </a:solidFill>
                    <a:ea typeface="楷体_GB2312" pitchFamily="49" charset="-122"/>
                  </a:rPr>
                  <a:t>i</a:t>
                </a:r>
                <a:r>
                  <a:rPr lang="zh-CN" altLang="en-US" sz="2400">
                    <a:solidFill>
                      <a:schemeClr val="tx2"/>
                    </a:solidFill>
                    <a:ea typeface="楷体_GB2312" pitchFamily="49" charset="-122"/>
                  </a:rPr>
                  <a:t>、</a:t>
                </a:r>
                <a:r>
                  <a:rPr lang="zh-CN" altLang="en-US" sz="2400" baseline="-20000">
                    <a:solidFill>
                      <a:schemeClr val="tx2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</a:rPr>
                  <a:t>X</a:t>
                </a:r>
                <a:r>
                  <a:rPr lang="en-US" altLang="zh-CN" sz="2400" baseline="-20000">
                    <a:solidFill>
                      <a:schemeClr val="tx2"/>
                    </a:solidFill>
                    <a:ea typeface="楷体_GB2312" pitchFamily="49" charset="-122"/>
                  </a:rPr>
                  <a:t>f </a:t>
                </a:r>
                <a:r>
                  <a:rPr lang="zh-CN" altLang="en-US" sz="2400">
                    <a:ea typeface="楷体_GB2312" pitchFamily="49" charset="-122"/>
                  </a:rPr>
                  <a:t>同相</a:t>
                </a:r>
                <a:r>
                  <a:rPr lang="zh-CN" altLang="en-US" sz="2400">
                    <a:solidFill>
                      <a:schemeClr val="tx2"/>
                    </a:solidFill>
                    <a:ea typeface="楷体_GB2312" pitchFamily="49" charset="-122"/>
                  </a:rPr>
                  <a:t>，</a:t>
                </a:r>
              </a:p>
            </p:txBody>
          </p:sp>
          <p:sp>
            <p:nvSpPr>
              <p:cNvPr id="8210" name="Text Box 71"/>
              <p:cNvSpPr txBox="1">
                <a:spLocks noChangeArrowheads="1"/>
              </p:cNvSpPr>
              <p:nvPr/>
            </p:nvSpPr>
            <p:spPr bwMode="auto">
              <a:xfrm>
                <a:off x="218" y="3605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  <a:cs typeface="Times New Roman" pitchFamily="18" charset="0"/>
                  </a:rPr>
                  <a:t>·</a:t>
                </a:r>
              </a:p>
            </p:txBody>
          </p:sp>
          <p:sp>
            <p:nvSpPr>
              <p:cNvPr id="8211" name="Rectangle 72"/>
              <p:cNvSpPr>
                <a:spLocks noChangeArrowheads="1"/>
              </p:cNvSpPr>
              <p:nvPr/>
            </p:nvSpPr>
            <p:spPr bwMode="auto">
              <a:xfrm>
                <a:off x="592" y="3616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  <a:cs typeface="Times New Roman" pitchFamily="18" charset="0"/>
                  </a:rPr>
                  <a:t>· </a:t>
                </a:r>
              </a:p>
            </p:txBody>
          </p:sp>
        </p:grpSp>
      </p:grpSp>
      <p:sp>
        <p:nvSpPr>
          <p:cNvPr id="82016" name="Text Box 96"/>
          <p:cNvSpPr txBox="1">
            <a:spLocks noChangeArrowheads="1"/>
          </p:cNvSpPr>
          <p:nvPr/>
        </p:nvSpPr>
        <p:spPr bwMode="auto">
          <a:xfrm>
            <a:off x="2203450" y="4967288"/>
            <a:ext cx="3975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负反馈变成了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正反馈</a:t>
            </a:r>
            <a:r>
              <a:rPr lang="zh-CN" altLang="en-US" sz="2400">
                <a:ea typeface="楷体_GB2312" pitchFamily="49" charset="-122"/>
              </a:rPr>
              <a:t>！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350" y="2949575"/>
            <a:ext cx="9144000" cy="830263"/>
            <a:chOff x="133350" y="2949578"/>
            <a:chExt cx="9144000" cy="830263"/>
          </a:xfrm>
        </p:grpSpPr>
        <p:sp>
          <p:nvSpPr>
            <p:cNvPr id="8204" name="Rectangle 49"/>
            <p:cNvSpPr>
              <a:spLocks noChangeArrowheads="1"/>
            </p:cNvSpPr>
            <p:nvPr/>
          </p:nvSpPr>
          <p:spPr bwMode="auto">
            <a:xfrm>
              <a:off x="133350" y="2949578"/>
              <a:ext cx="9144000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低频或高频时，</a:t>
              </a: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由于电路中存在电抗性元件（耦合、旁路、极间电容等），       </a:t>
              </a:r>
              <a:r>
                <a:rPr lang="zh-CN" altLang="en-US" sz="2400">
                  <a:ea typeface="楷体_GB2312" pitchFamily="49" charset="-122"/>
                </a:rPr>
                <a:t>的</a:t>
              </a: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附加相移，在某个频率达到</a:t>
              </a:r>
              <a:r>
                <a:rPr lang="en-US" altLang="zh-CN" sz="24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±</a:t>
              </a: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180°</a:t>
              </a: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8205" name="对象 3"/>
            <p:cNvGraphicFramePr>
              <a:graphicFrameLocks noChangeAspect="1"/>
            </p:cNvGraphicFramePr>
            <p:nvPr/>
          </p:nvGraphicFramePr>
          <p:xfrm>
            <a:off x="1440141" y="3359457"/>
            <a:ext cx="502959" cy="420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1" name="公式" r:id="rId14" imgW="228600" imgH="190500" progId="Equation.3">
                    <p:embed/>
                  </p:oleObj>
                </mc:Choice>
                <mc:Fallback>
                  <p:oleObj name="公式" r:id="rId14" imgW="228600" imgH="190500" progId="Equation.3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141" y="3359457"/>
                          <a:ext cx="502959" cy="420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  <p:bldP spid="81972" grpId="0" autoUpdateAnimBg="0"/>
      <p:bldP spid="81975" grpId="0" autoUpdateAnimBg="0"/>
      <p:bldP spid="820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996950" y="388302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幅平条件</a:t>
            </a:r>
          </a:p>
        </p:txBody>
      </p:sp>
      <p:grpSp>
        <p:nvGrpSpPr>
          <p:cNvPr id="9219" name="Group 39"/>
          <p:cNvGrpSpPr>
            <a:grpSpLocks/>
          </p:cNvGrpSpPr>
          <p:nvPr/>
        </p:nvGrpSpPr>
        <p:grpSpPr bwMode="auto">
          <a:xfrm>
            <a:off x="5126038" y="152400"/>
            <a:ext cx="3860800" cy="2366963"/>
            <a:chOff x="179" y="1946"/>
            <a:chExt cx="3158" cy="1858"/>
          </a:xfrm>
        </p:grpSpPr>
        <p:sp>
          <p:nvSpPr>
            <p:cNvPr id="9247" name="Rectangle 40"/>
            <p:cNvSpPr>
              <a:spLocks noChangeArrowheads="1"/>
            </p:cNvSpPr>
            <p:nvPr/>
          </p:nvSpPr>
          <p:spPr bwMode="auto">
            <a:xfrm>
              <a:off x="179" y="1946"/>
              <a:ext cx="3158" cy="1858"/>
            </a:xfrm>
            <a:prstGeom prst="rect">
              <a:avLst/>
            </a:prstGeom>
            <a:solidFill>
              <a:srgbClr val="FFEF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9248" name="Group 41"/>
            <p:cNvGrpSpPr>
              <a:grpSpLocks/>
            </p:cNvGrpSpPr>
            <p:nvPr/>
          </p:nvGrpSpPr>
          <p:grpSpPr bwMode="auto">
            <a:xfrm>
              <a:off x="329" y="2128"/>
              <a:ext cx="2829" cy="1528"/>
              <a:chOff x="329" y="2128"/>
              <a:chExt cx="2829" cy="1528"/>
            </a:xfrm>
          </p:grpSpPr>
          <p:graphicFrame>
            <p:nvGraphicFramePr>
              <p:cNvPr id="9249" name="Object 42"/>
              <p:cNvGraphicFramePr>
                <a:graphicFrameLocks noChangeAspect="1"/>
              </p:cNvGraphicFramePr>
              <p:nvPr/>
            </p:nvGraphicFramePr>
            <p:xfrm>
              <a:off x="1068" y="2128"/>
              <a:ext cx="209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0" name="图片" r:id="rId4" imgW="1838325" imgH="476250" progId="Word.Picture.8">
                      <p:embed/>
                    </p:oleObj>
                  </mc:Choice>
                  <mc:Fallback>
                    <p:oleObj name="图片" r:id="rId4" imgW="1838325" imgH="476250" progId="Word.Picture.8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8" y="2128"/>
                            <a:ext cx="209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43"/>
              <p:cNvGraphicFramePr>
                <a:graphicFrameLocks noChangeAspect="1"/>
              </p:cNvGraphicFramePr>
              <p:nvPr/>
            </p:nvGraphicFramePr>
            <p:xfrm>
              <a:off x="723" y="2350"/>
              <a:ext cx="2172" cy="1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1" name="图片" r:id="rId6" imgW="1914525" imgH="971550" progId="Word.Picture.8">
                      <p:embed/>
                    </p:oleObj>
                  </mc:Choice>
                  <mc:Fallback>
                    <p:oleObj name="图片" r:id="rId6" imgW="1914525" imgH="971550" progId="Word.Picture.8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" y="2350"/>
                            <a:ext cx="2172" cy="11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1" name="Object 44"/>
              <p:cNvGraphicFramePr>
                <a:graphicFrameLocks noChangeAspect="1"/>
              </p:cNvGraphicFramePr>
              <p:nvPr/>
            </p:nvGraphicFramePr>
            <p:xfrm>
              <a:off x="329" y="2147"/>
              <a:ext cx="832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2" name="图片" r:id="rId8" imgW="733425" imgH="485775" progId="Word.Picture.8">
                      <p:embed/>
                    </p:oleObj>
                  </mc:Choice>
                  <mc:Fallback>
                    <p:oleObj name="图片" r:id="rId8" imgW="733425" imgH="485775" progId="Word.Picture.8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" y="2147"/>
                            <a:ext cx="832" cy="5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2" name="Object 45"/>
              <p:cNvGraphicFramePr>
                <a:graphicFrameLocks noChangeAspect="1"/>
              </p:cNvGraphicFramePr>
              <p:nvPr/>
            </p:nvGraphicFramePr>
            <p:xfrm>
              <a:off x="1536" y="3148"/>
              <a:ext cx="950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3" name="图片" r:id="rId10" imgW="838200" imgH="447675" progId="Word.Picture.8">
                      <p:embed/>
                    </p:oleObj>
                  </mc:Choice>
                  <mc:Fallback>
                    <p:oleObj name="图片" r:id="rId10" imgW="838200" imgH="447675" progId="Word.Picture.8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148"/>
                            <a:ext cx="950" cy="5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9220" name="Picture 6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12" name="Group 92"/>
          <p:cNvGrpSpPr>
            <a:grpSpLocks/>
          </p:cNvGrpSpPr>
          <p:nvPr/>
        </p:nvGrpSpPr>
        <p:grpSpPr bwMode="auto">
          <a:xfrm>
            <a:off x="5141913" y="39688"/>
            <a:ext cx="3844925" cy="2565400"/>
            <a:chOff x="3337" y="395"/>
            <a:chExt cx="2423" cy="1616"/>
          </a:xfrm>
        </p:grpSpPr>
        <p:grpSp>
          <p:nvGrpSpPr>
            <p:cNvPr id="9229" name="Group 46"/>
            <p:cNvGrpSpPr>
              <a:grpSpLocks/>
            </p:cNvGrpSpPr>
            <p:nvPr/>
          </p:nvGrpSpPr>
          <p:grpSpPr bwMode="auto">
            <a:xfrm>
              <a:off x="3337" y="451"/>
              <a:ext cx="2423" cy="1560"/>
              <a:chOff x="3009" y="548"/>
              <a:chExt cx="2751" cy="1560"/>
            </a:xfrm>
          </p:grpSpPr>
          <p:sp>
            <p:nvSpPr>
              <p:cNvPr id="9245" name="AutoShape 47" descr="羊皮纸"/>
              <p:cNvSpPr>
                <a:spLocks noChangeArrowheads="1"/>
              </p:cNvSpPr>
              <p:nvPr/>
            </p:nvSpPr>
            <p:spPr bwMode="auto">
              <a:xfrm>
                <a:off x="3009" y="548"/>
                <a:ext cx="2751" cy="1560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aphicFrame>
            <p:nvGraphicFramePr>
              <p:cNvPr id="9246" name="Object 48"/>
              <p:cNvGraphicFramePr>
                <a:graphicFrameLocks noChangeAspect="1"/>
              </p:cNvGraphicFramePr>
              <p:nvPr/>
            </p:nvGraphicFramePr>
            <p:xfrm>
              <a:off x="3176" y="623"/>
              <a:ext cx="2584" cy="1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4" name="图片" r:id="rId15" imgW="2276475" imgH="1209675" progId="Word.Picture.8">
                      <p:embed/>
                    </p:oleObj>
                  </mc:Choice>
                  <mc:Fallback>
                    <p:oleObj name="图片" r:id="rId15" imgW="2276475" imgH="1209675" progId="Word.Picture.8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6" y="623"/>
                            <a:ext cx="2584" cy="13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0" name="Group 81"/>
            <p:cNvGrpSpPr>
              <a:grpSpLocks/>
            </p:cNvGrpSpPr>
            <p:nvPr/>
          </p:nvGrpSpPr>
          <p:grpSpPr bwMode="auto">
            <a:xfrm>
              <a:off x="3867" y="395"/>
              <a:ext cx="349" cy="391"/>
              <a:chOff x="4142" y="2132"/>
              <a:chExt cx="349" cy="391"/>
            </a:xfrm>
          </p:grpSpPr>
          <p:sp>
            <p:nvSpPr>
              <p:cNvPr id="9241" name="Rectangle 80"/>
              <p:cNvSpPr>
                <a:spLocks noChangeArrowheads="1"/>
              </p:cNvSpPr>
              <p:nvPr/>
            </p:nvSpPr>
            <p:spPr bwMode="auto">
              <a:xfrm>
                <a:off x="4142" y="2230"/>
                <a:ext cx="302" cy="293"/>
              </a:xfrm>
              <a:prstGeom prst="rect">
                <a:avLst/>
              </a:prstGeom>
              <a:solidFill>
                <a:srgbClr val="FFEF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9242" name="Group 79"/>
              <p:cNvGrpSpPr>
                <a:grpSpLocks/>
              </p:cNvGrpSpPr>
              <p:nvPr/>
            </p:nvGrpSpPr>
            <p:grpSpPr bwMode="auto">
              <a:xfrm>
                <a:off x="4143" y="2132"/>
                <a:ext cx="348" cy="359"/>
                <a:chOff x="1490" y="1665"/>
                <a:chExt cx="348" cy="359"/>
              </a:xfrm>
            </p:grpSpPr>
            <p:sp>
              <p:nvSpPr>
                <p:cNvPr id="92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490" y="1774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/>
                    <a:t>X</a:t>
                  </a:r>
                  <a:r>
                    <a:rPr lang="en-US" altLang="zh-CN" sz="2000" i="1" baseline="-25000"/>
                    <a:t>id</a:t>
                  </a:r>
                </a:p>
              </p:txBody>
            </p:sp>
            <p:sp>
              <p:nvSpPr>
                <p:cNvPr id="924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526" y="1665"/>
                  <a:ext cx="27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cs typeface="Times New Roman" pitchFamily="18" charset="0"/>
                    </a:rPr>
                    <a:t>·</a:t>
                  </a:r>
                </a:p>
              </p:txBody>
            </p:sp>
          </p:grpSp>
        </p:grpSp>
        <p:grpSp>
          <p:nvGrpSpPr>
            <p:cNvPr id="9231" name="Group 82"/>
            <p:cNvGrpSpPr>
              <a:grpSpLocks/>
            </p:cNvGrpSpPr>
            <p:nvPr/>
          </p:nvGrpSpPr>
          <p:grpSpPr bwMode="auto">
            <a:xfrm>
              <a:off x="5411" y="399"/>
              <a:ext cx="349" cy="391"/>
              <a:chOff x="4142" y="2132"/>
              <a:chExt cx="349" cy="391"/>
            </a:xfrm>
          </p:grpSpPr>
          <p:sp>
            <p:nvSpPr>
              <p:cNvPr id="9237" name="Rectangle 83"/>
              <p:cNvSpPr>
                <a:spLocks noChangeArrowheads="1"/>
              </p:cNvSpPr>
              <p:nvPr/>
            </p:nvSpPr>
            <p:spPr bwMode="auto">
              <a:xfrm>
                <a:off x="4142" y="2230"/>
                <a:ext cx="302" cy="293"/>
              </a:xfrm>
              <a:prstGeom prst="rect">
                <a:avLst/>
              </a:prstGeom>
              <a:solidFill>
                <a:srgbClr val="FFEF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9238" name="Group 84"/>
              <p:cNvGrpSpPr>
                <a:grpSpLocks/>
              </p:cNvGrpSpPr>
              <p:nvPr/>
            </p:nvGrpSpPr>
            <p:grpSpPr bwMode="auto">
              <a:xfrm>
                <a:off x="4143" y="2132"/>
                <a:ext cx="348" cy="359"/>
                <a:chOff x="1490" y="1665"/>
                <a:chExt cx="348" cy="359"/>
              </a:xfrm>
            </p:grpSpPr>
            <p:sp>
              <p:nvSpPr>
                <p:cNvPr id="923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490" y="1774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/>
                    <a:t>Xo</a:t>
                  </a:r>
                  <a:endParaRPr lang="en-US" altLang="zh-CN" sz="2000" i="1" baseline="-25000"/>
                </a:p>
              </p:txBody>
            </p:sp>
            <p:sp>
              <p:nvSpPr>
                <p:cNvPr id="924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26" y="1665"/>
                  <a:ext cx="27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cs typeface="Times New Roman" pitchFamily="18" charset="0"/>
                    </a:rPr>
                    <a:t>·</a:t>
                  </a:r>
                </a:p>
              </p:txBody>
            </p:sp>
          </p:grpSp>
        </p:grpSp>
        <p:grpSp>
          <p:nvGrpSpPr>
            <p:cNvPr id="9232" name="Group 87"/>
            <p:cNvGrpSpPr>
              <a:grpSpLocks/>
            </p:cNvGrpSpPr>
            <p:nvPr/>
          </p:nvGrpSpPr>
          <p:grpSpPr bwMode="auto">
            <a:xfrm>
              <a:off x="3415" y="858"/>
              <a:ext cx="349" cy="391"/>
              <a:chOff x="4142" y="2132"/>
              <a:chExt cx="349" cy="391"/>
            </a:xfrm>
          </p:grpSpPr>
          <p:sp>
            <p:nvSpPr>
              <p:cNvPr id="9233" name="Rectangle 88"/>
              <p:cNvSpPr>
                <a:spLocks noChangeArrowheads="1"/>
              </p:cNvSpPr>
              <p:nvPr/>
            </p:nvSpPr>
            <p:spPr bwMode="auto">
              <a:xfrm>
                <a:off x="4142" y="2230"/>
                <a:ext cx="302" cy="293"/>
              </a:xfrm>
              <a:prstGeom prst="rect">
                <a:avLst/>
              </a:prstGeom>
              <a:solidFill>
                <a:srgbClr val="FFEF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9234" name="Group 89"/>
              <p:cNvGrpSpPr>
                <a:grpSpLocks/>
              </p:cNvGrpSpPr>
              <p:nvPr/>
            </p:nvGrpSpPr>
            <p:grpSpPr bwMode="auto">
              <a:xfrm>
                <a:off x="4143" y="2132"/>
                <a:ext cx="348" cy="359"/>
                <a:chOff x="1490" y="1665"/>
                <a:chExt cx="348" cy="359"/>
              </a:xfrm>
            </p:grpSpPr>
            <p:sp>
              <p:nvSpPr>
                <p:cNvPr id="9235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490" y="1774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/>
                    <a:t>X</a:t>
                  </a:r>
                  <a:r>
                    <a:rPr lang="en-US" altLang="zh-CN" sz="2000" i="1" baseline="-25000"/>
                    <a:t>f</a:t>
                  </a:r>
                </a:p>
              </p:txBody>
            </p:sp>
            <p:sp>
              <p:nvSpPr>
                <p:cNvPr id="923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526" y="1665"/>
                  <a:ext cx="27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cs typeface="Times New Roman" pitchFamily="18" charset="0"/>
                    </a:rPr>
                    <a:t>·</a:t>
                  </a:r>
                </a:p>
              </p:txBody>
            </p:sp>
          </p:grpSp>
        </p:grpSp>
      </p:grpSp>
      <p:sp>
        <p:nvSpPr>
          <p:cNvPr id="82036" name="Text Box 116"/>
          <p:cNvSpPr txBox="1">
            <a:spLocks noChangeArrowheads="1"/>
          </p:cNvSpPr>
          <p:nvPr/>
        </p:nvSpPr>
        <p:spPr bwMode="auto">
          <a:xfrm>
            <a:off x="996950" y="3243263"/>
            <a:ext cx="158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相平条件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62" name="AutoShape 61"/>
          <p:cNvSpPr>
            <a:spLocks/>
          </p:cNvSpPr>
          <p:nvPr/>
        </p:nvSpPr>
        <p:spPr bwMode="auto">
          <a:xfrm>
            <a:off x="6384925" y="3378200"/>
            <a:ext cx="88900" cy="642938"/>
          </a:xfrm>
          <a:prstGeom prst="rightBrace">
            <a:avLst>
              <a:gd name="adj1" fmla="val 60268"/>
              <a:gd name="adj2" fmla="val 50000"/>
            </a:avLst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63" name="Text Box 117"/>
          <p:cNvSpPr txBox="1">
            <a:spLocks noChangeArrowheads="1"/>
          </p:cNvSpPr>
          <p:nvPr/>
        </p:nvSpPr>
        <p:spPr bwMode="auto">
          <a:xfrm>
            <a:off x="2754313" y="3116263"/>
            <a:ext cx="449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800" i="1" baseline="-2500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+ </a:t>
            </a:r>
            <a:r>
              <a:rPr lang="en-US" altLang="zh-CN" sz="2800" i="1" baseline="-25000">
                <a:ea typeface="楷体_GB2312" pitchFamily="49" charset="-122"/>
                <a:sym typeface="Symbol" pitchFamily="18" charset="2"/>
              </a:rPr>
              <a:t>f  </a:t>
            </a: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=  (2n+1)180</a:t>
            </a:r>
            <a:r>
              <a:rPr lang="en-US" altLang="zh-CN" sz="2800" i="1">
                <a:ea typeface="楷体_GB2312" pitchFamily="49" charset="-122"/>
                <a:cs typeface="Times New Roman" pitchFamily="18" charset="0"/>
                <a:sym typeface="Symbol" pitchFamily="18" charset="2"/>
              </a:rPr>
              <a:t>º</a:t>
            </a:r>
            <a:endParaRPr lang="en-US" altLang="zh-CN" sz="2800" i="1"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2927350" y="3849688"/>
          <a:ext cx="14811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公式" r:id="rId17" imgW="520474" imgH="165028" progId="Equation.3">
                  <p:embed/>
                </p:oleObj>
              </mc:Choice>
              <mc:Fallback>
                <p:oleObj name="公式" r:id="rId17" imgW="520474" imgH="165028" progId="Equation.3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849688"/>
                        <a:ext cx="14811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6594475" y="3373438"/>
          <a:ext cx="170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公式" r:id="rId19" imgW="609336" imgH="190417" progId="Equation.3">
                  <p:embed/>
                </p:oleObj>
              </mc:Choice>
              <mc:Fallback>
                <p:oleObj name="公式" r:id="rId19" imgW="609336" imgH="190417" progId="Equation.3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3373438"/>
                        <a:ext cx="170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99250" y="4241800"/>
            <a:ext cx="1747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自激振荡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4" grpId="0" autoUpdateAnimBg="0"/>
      <p:bldP spid="82036" grpId="0"/>
      <p:bldP spid="62" grpId="0" animBg="1"/>
      <p:bldP spid="63" grpId="0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/>
          <p:cNvSpPr>
            <a:spLocks noChangeShapeType="1"/>
          </p:cNvSpPr>
          <p:nvPr/>
        </p:nvSpPr>
        <p:spPr bwMode="auto">
          <a:xfrm>
            <a:off x="457200" y="762000"/>
            <a:ext cx="8153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3400" y="127000"/>
            <a:ext cx="80010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ea typeface="黑体" pitchFamily="49" charset="-122"/>
              </a:rPr>
              <a:t>10.5  </a:t>
            </a:r>
            <a:r>
              <a:rPr lang="zh-CN" altLang="en-US" sz="3600" dirty="0">
                <a:solidFill>
                  <a:srgbClr val="FF0000"/>
                </a:solidFill>
                <a:ea typeface="黑体" pitchFamily="49" charset="-122"/>
              </a:rPr>
              <a:t>正弦波振荡电路的振荡条件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04800" y="1371600"/>
            <a:ext cx="45545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正反馈放大电路框图</a:t>
            </a:r>
          </a:p>
        </p:txBody>
      </p:sp>
      <p:sp>
        <p:nvSpPr>
          <p:cNvPr id="10245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8600" y="898525"/>
            <a:ext cx="27098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黑体" pitchFamily="49" charset="-122"/>
              </a:rPr>
              <a:t>1.</a:t>
            </a:r>
            <a:r>
              <a:rPr lang="en-US" altLang="zh-CN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振荡条件</a:t>
            </a:r>
            <a:endParaRPr lang="zh-CN" altLang="en-US" sz="2800" b="0" dirty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876300" y="1952625"/>
          <a:ext cx="163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公式" r:id="rId4" imgW="812447" imgH="215806" progId="Equation.3">
                  <p:embed/>
                </p:oleObj>
              </mc:Choice>
              <mc:Fallback>
                <p:oleObj name="公式" r:id="rId4" imgW="81244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952625"/>
                        <a:ext cx="1635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7200" y="3044825"/>
            <a:ext cx="2576513" cy="493713"/>
            <a:chOff x="457200" y="3044825"/>
            <a:chExt cx="2576513" cy="493713"/>
          </a:xfrm>
        </p:grpSpPr>
        <p:sp>
          <p:nvSpPr>
            <p:cNvPr id="10263" name="Rectangle 10"/>
            <p:cNvSpPr>
              <a:spLocks noChangeArrowheads="1"/>
            </p:cNvSpPr>
            <p:nvPr/>
          </p:nvSpPr>
          <p:spPr bwMode="auto">
            <a:xfrm>
              <a:off x="457200" y="3044825"/>
              <a:ext cx="1862138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环路增益</a:t>
              </a:r>
            </a:p>
          </p:txBody>
        </p:sp>
        <p:graphicFrame>
          <p:nvGraphicFramePr>
            <p:cNvPr id="10264" name="Object 11"/>
            <p:cNvGraphicFramePr>
              <a:graphicFrameLocks noChangeAspect="1"/>
            </p:cNvGraphicFramePr>
            <p:nvPr/>
          </p:nvGraphicFramePr>
          <p:xfrm>
            <a:off x="2112963" y="3097213"/>
            <a:ext cx="9207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2" name="公式" r:id="rId6" imgW="457200" imgH="190500" progId="Equation.3">
                    <p:embed/>
                  </p:oleObj>
                </mc:Choice>
                <mc:Fallback>
                  <p:oleObj name="公式" r:id="rId6" imgW="457200" imgH="19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63" y="3097213"/>
                          <a:ext cx="92075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0" name="Group 38"/>
          <p:cNvGrpSpPr>
            <a:grpSpLocks/>
          </p:cNvGrpSpPr>
          <p:nvPr/>
        </p:nvGrpSpPr>
        <p:grpSpPr bwMode="auto">
          <a:xfrm>
            <a:off x="0" y="2432050"/>
            <a:ext cx="5330825" cy="547688"/>
            <a:chOff x="0" y="1512"/>
            <a:chExt cx="3358" cy="345"/>
          </a:xfrm>
        </p:grpSpPr>
        <p:sp>
          <p:nvSpPr>
            <p:cNvPr id="10259" name="Rectangle 17"/>
            <p:cNvSpPr>
              <a:spLocks noChangeArrowheads="1"/>
            </p:cNvSpPr>
            <p:nvPr/>
          </p:nvSpPr>
          <p:spPr bwMode="auto">
            <a:xfrm>
              <a:off x="0" y="1512"/>
              <a:ext cx="146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若要求去掉</a:t>
              </a:r>
            </a:p>
          </p:txBody>
        </p:sp>
        <p:graphicFrame>
          <p:nvGraphicFramePr>
            <p:cNvPr id="10260" name="Object 18"/>
            <p:cNvGraphicFramePr>
              <a:graphicFrameLocks noChangeAspect="1"/>
            </p:cNvGraphicFramePr>
            <p:nvPr/>
          </p:nvGraphicFramePr>
          <p:xfrm>
            <a:off x="1011" y="1572"/>
            <a:ext cx="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" name="公式" r:id="rId8" imgW="266353" imgH="215619" progId="Equation.3">
                    <p:embed/>
                  </p:oleObj>
                </mc:Choice>
                <mc:Fallback>
                  <p:oleObj name="公式" r:id="rId8" imgW="266353" imgH="21561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572"/>
                          <a:ext cx="3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19"/>
            <p:cNvGraphicFramePr>
              <a:graphicFrameLocks noChangeAspect="1"/>
            </p:cNvGraphicFramePr>
            <p:nvPr/>
          </p:nvGraphicFramePr>
          <p:xfrm>
            <a:off x="1429" y="1585"/>
            <a:ext cx="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4" name="公式" r:id="rId10" imgW="203024" imgH="215713" progId="Equation.3">
                    <p:embed/>
                  </p:oleObj>
                </mc:Choice>
                <mc:Fallback>
                  <p:oleObj name="公式" r:id="rId10" imgW="203024" imgH="2157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585"/>
                          <a:ext cx="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Rectangle 20"/>
            <p:cNvSpPr>
              <a:spLocks noChangeArrowheads="1"/>
            </p:cNvSpPr>
            <p:nvPr/>
          </p:nvSpPr>
          <p:spPr bwMode="auto">
            <a:xfrm>
              <a:off x="1624" y="1539"/>
              <a:ext cx="173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仍有稳定的输出。</a:t>
              </a:r>
            </a:p>
          </p:txBody>
        </p:sp>
      </p:grp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314325" y="3611563"/>
            <a:ext cx="16525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振荡条件</a:t>
            </a:r>
          </a:p>
        </p:txBody>
      </p:sp>
      <p:grpSp>
        <p:nvGrpSpPr>
          <p:cNvPr id="100376" name="Group 24"/>
          <p:cNvGrpSpPr>
            <a:grpSpLocks/>
          </p:cNvGrpSpPr>
          <p:nvPr/>
        </p:nvGrpSpPr>
        <p:grpSpPr bwMode="auto">
          <a:xfrm>
            <a:off x="627063" y="4713288"/>
            <a:ext cx="4624387" cy="493712"/>
            <a:chOff x="1193" y="3320"/>
            <a:chExt cx="2913" cy="311"/>
          </a:xfrm>
        </p:grpSpPr>
        <p:graphicFrame>
          <p:nvGraphicFramePr>
            <p:cNvPr id="10257" name="Object 25"/>
            <p:cNvGraphicFramePr>
              <a:graphicFrameLocks noChangeAspect="1"/>
            </p:cNvGraphicFramePr>
            <p:nvPr/>
          </p:nvGraphicFramePr>
          <p:xfrm>
            <a:off x="1193" y="3388"/>
            <a:ext cx="11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5" name="公式" r:id="rId12" imgW="939392" imgH="190417" progId="Equation.3">
                    <p:embed/>
                  </p:oleObj>
                </mc:Choice>
                <mc:Fallback>
                  <p:oleObj name="公式" r:id="rId12" imgW="939392" imgH="19041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3388"/>
                          <a:ext cx="11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489" y="3320"/>
              <a:ext cx="161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  <a:ea typeface="楷体_GB2312" pitchFamily="49" charset="-122"/>
                </a:rPr>
                <a:t>幅值平衡条件</a:t>
              </a:r>
            </a:p>
          </p:txBody>
        </p:sp>
      </p:grpSp>
      <p:grpSp>
        <p:nvGrpSpPr>
          <p:cNvPr id="100379" name="Group 27"/>
          <p:cNvGrpSpPr>
            <a:grpSpLocks/>
          </p:cNvGrpSpPr>
          <p:nvPr/>
        </p:nvGrpSpPr>
        <p:grpSpPr bwMode="auto">
          <a:xfrm>
            <a:off x="457200" y="4105275"/>
            <a:ext cx="5341938" cy="514350"/>
            <a:chOff x="1175" y="3653"/>
            <a:chExt cx="3365" cy="324"/>
          </a:xfrm>
        </p:grpSpPr>
        <p:graphicFrame>
          <p:nvGraphicFramePr>
            <p:cNvPr id="10255" name="Object 28"/>
            <p:cNvGraphicFramePr>
              <a:graphicFrameLocks noChangeAspect="1"/>
            </p:cNvGraphicFramePr>
            <p:nvPr/>
          </p:nvGraphicFramePr>
          <p:xfrm>
            <a:off x="1175" y="3689"/>
            <a:ext cx="16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Equation" r:id="rId14" imgW="1320800" imgH="228600" progId="Equation.3">
                    <p:embed/>
                  </p:oleObj>
                </mc:Choice>
                <mc:Fallback>
                  <p:oleObj name="Equation" r:id="rId14" imgW="13208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689"/>
                          <a:ext cx="16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2923" y="3653"/>
              <a:ext cx="161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  <a:ea typeface="楷体_GB2312" pitchFamily="49" charset="-122"/>
                </a:rPr>
                <a:t>相位平衡条件</a:t>
              </a:r>
            </a:p>
          </p:txBody>
        </p:sp>
      </p:grp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600075" y="5373688"/>
            <a:ext cx="4827588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ea typeface="楷体_GB2312" pitchFamily="49" charset="-122"/>
              </a:rPr>
              <a:t>注意</a:t>
            </a:r>
            <a:r>
              <a:rPr lang="zh-CN" altLang="en-US" sz="2000">
                <a:ea typeface="楷体_GB2312" pitchFamily="49" charset="-122"/>
              </a:rPr>
              <a:t>：与负反馈电路自激振荡的相平条件不同，∵方框图不同</a:t>
            </a:r>
          </a:p>
        </p:txBody>
      </p:sp>
      <p:pic>
        <p:nvPicPr>
          <p:cNvPr id="100386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3252788"/>
            <a:ext cx="325755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92" name="Picture 4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846138"/>
            <a:ext cx="3822700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75" grpId="0" autoUpdateAnimBg="0"/>
      <p:bldP spid="1003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90500" y="423863"/>
            <a:ext cx="18097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起振条件</a:t>
            </a:r>
          </a:p>
        </p:txBody>
      </p:sp>
      <p:sp>
        <p:nvSpPr>
          <p:cNvPr id="11269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55575" y="0"/>
            <a:ext cx="24161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黑体" pitchFamily="49" charset="-122"/>
              </a:rPr>
              <a:t>2. </a:t>
            </a:r>
            <a:r>
              <a:rPr lang="zh-CN" altLang="en-US" sz="2800" dirty="0">
                <a:solidFill>
                  <a:schemeClr val="accent2"/>
                </a:solidFill>
                <a:ea typeface="黑体" pitchFamily="49" charset="-122"/>
              </a:rPr>
              <a:t>起振和稳幅</a:t>
            </a:r>
          </a:p>
        </p:txBody>
      </p:sp>
      <p:sp>
        <p:nvSpPr>
          <p:cNvPr id="85002" name="AutoShape 10"/>
          <p:cNvSpPr>
            <a:spLocks/>
          </p:cNvSpPr>
          <p:nvPr/>
        </p:nvSpPr>
        <p:spPr bwMode="auto">
          <a:xfrm>
            <a:off x="879475" y="1216025"/>
            <a:ext cx="122238" cy="706438"/>
          </a:xfrm>
          <a:prstGeom prst="leftBrace">
            <a:avLst>
              <a:gd name="adj1" fmla="val 4816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1125538" y="1766888"/>
          <a:ext cx="18938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Microsoft 公式 3.0" r:id="rId7" imgW="939392" imgH="190417" progId="Equation.3">
                  <p:embed/>
                </p:oleObj>
              </mc:Choice>
              <mc:Fallback>
                <p:oleObj name="Microsoft 公式 3.0" r:id="rId7" imgW="939392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766888"/>
                        <a:ext cx="189388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1073150" y="1028700"/>
          <a:ext cx="2538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Microsoft 公式 3.0" r:id="rId9" imgW="1256755" imgH="203112" progId="Equation.3">
                  <p:embed/>
                </p:oleObj>
              </mc:Choice>
              <mc:Fallback>
                <p:oleObj name="Microsoft 公式 3.0" r:id="rId9" imgW="1256755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028700"/>
                        <a:ext cx="2538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61938" y="3795713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当输出信号幅值增加到一定程度时，就要限制它继续增加，否则波形将出现非线性失真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加稳幅环节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396875" y="2813050"/>
            <a:ext cx="8213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噪声中，满足相位平衡条件的某一频率</a:t>
            </a:r>
            <a:r>
              <a:rPr lang="en-US" altLang="en-US" sz="2400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的信号经环路中被不断放大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增幅振荡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起振靠噪声或干扰！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265113" y="4846638"/>
            <a:ext cx="81264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稳幅的作用就是，当输出信号幅值增加到一定程度时，使振幅平衡条件从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AF &gt;1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回到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AF =1</a:t>
            </a: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2362200" y="5913438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稳幅靠非线性！</a:t>
            </a:r>
          </a:p>
        </p:txBody>
      </p:sp>
      <p:pic>
        <p:nvPicPr>
          <p:cNvPr id="11277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0"/>
            <a:ext cx="2487612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utoUpdateAnimBg="0"/>
      <p:bldP spid="85002" grpId="0" animBg="1"/>
      <p:bldP spid="85005" grpId="0" autoUpdateAnimBg="0"/>
      <p:bldP spid="85006" grpId="0" autoUpdateAnimBg="0"/>
      <p:bldP spid="85008" grpId="0"/>
      <p:bldP spid="850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3"/>
          <p:cNvSpPr>
            <a:spLocks noChangeShapeType="1"/>
          </p:cNvSpPr>
          <p:nvPr/>
        </p:nvSpPr>
        <p:spPr bwMode="auto">
          <a:xfrm>
            <a:off x="0" y="355600"/>
            <a:ext cx="3227388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68288" y="490538"/>
            <a:ext cx="30353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基本放大电路</a:t>
            </a:r>
          </a:p>
        </p:txBody>
      </p:sp>
      <p:sp>
        <p:nvSpPr>
          <p:cNvPr id="1229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34321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正弦波振荡电路包括：</a:t>
            </a:r>
            <a:endParaRPr lang="zh-CN" altLang="en-US" sz="2400" b="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63525" y="996950"/>
            <a:ext cx="22256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正反馈网络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60350" y="1536700"/>
            <a:ext cx="86534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选频网络（选择满足相位平衡条件的一个频率。经常与正反馈网络合二为一。）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263525" y="2408238"/>
            <a:ext cx="17240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稳幅环节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25425" y="3683000"/>
            <a:ext cx="253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电源合闸的瞬间</a:t>
            </a: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4725988" y="3694113"/>
            <a:ext cx="407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微弱的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baseline="-20000" dirty="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信号</a:t>
            </a:r>
            <a:r>
              <a:rPr lang="zh-CN" altLang="en-US" sz="2000" dirty="0">
                <a:ea typeface="楷体_GB2312" pitchFamily="49" charset="-122"/>
              </a:rPr>
              <a:t>（符合相平条件）</a:t>
            </a:r>
          </a:p>
        </p:txBody>
      </p:sp>
      <p:grpSp>
        <p:nvGrpSpPr>
          <p:cNvPr id="86030" name="Group 14"/>
          <p:cNvGrpSpPr>
            <a:grpSpLocks/>
          </p:cNvGrpSpPr>
          <p:nvPr/>
        </p:nvGrpSpPr>
        <p:grpSpPr bwMode="auto">
          <a:xfrm>
            <a:off x="2463800" y="3516313"/>
            <a:ext cx="2254250" cy="423862"/>
            <a:chOff x="1741" y="2061"/>
            <a:chExt cx="1243" cy="267"/>
          </a:xfrm>
        </p:grpSpPr>
        <p:sp>
          <p:nvSpPr>
            <p:cNvPr id="12318" name="Rectangle 15"/>
            <p:cNvSpPr>
              <a:spLocks noChangeArrowheads="1"/>
            </p:cNvSpPr>
            <p:nvPr/>
          </p:nvSpPr>
          <p:spPr bwMode="auto">
            <a:xfrm>
              <a:off x="1741" y="2061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ea typeface="楷体_GB2312" pitchFamily="49" charset="-122"/>
                </a:rPr>
                <a:t>由于干扰或噪声</a:t>
              </a:r>
            </a:p>
          </p:txBody>
        </p:sp>
        <p:sp>
          <p:nvSpPr>
            <p:cNvPr id="12319" name="Line 16"/>
            <p:cNvSpPr>
              <a:spLocks noChangeShapeType="1"/>
            </p:cNvSpPr>
            <p:nvPr/>
          </p:nvSpPr>
          <p:spPr bwMode="auto">
            <a:xfrm>
              <a:off x="1764" y="2328"/>
              <a:ext cx="121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2274888" y="446087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信号经环路不断放大</a:t>
            </a:r>
          </a:p>
        </p:txBody>
      </p:sp>
      <p:grpSp>
        <p:nvGrpSpPr>
          <p:cNvPr id="86043" name="Group 27"/>
          <p:cNvGrpSpPr>
            <a:grpSpLocks/>
          </p:cNvGrpSpPr>
          <p:nvPr/>
        </p:nvGrpSpPr>
        <p:grpSpPr bwMode="auto">
          <a:xfrm>
            <a:off x="671513" y="5137150"/>
            <a:ext cx="2181225" cy="427038"/>
            <a:chOff x="1749" y="2731"/>
            <a:chExt cx="1239" cy="269"/>
          </a:xfrm>
        </p:grpSpPr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752" y="3000"/>
              <a:ext cx="12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1749" y="2731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ea typeface="楷体_GB2312" pitchFamily="49" charset="-122"/>
                </a:rPr>
                <a:t>由于稳幅环节</a:t>
              </a:r>
            </a:p>
          </p:txBody>
        </p:sp>
      </p:grpSp>
      <p:grpSp>
        <p:nvGrpSpPr>
          <p:cNvPr id="86046" name="Group 30"/>
          <p:cNvGrpSpPr>
            <a:grpSpLocks/>
          </p:cNvGrpSpPr>
          <p:nvPr/>
        </p:nvGrpSpPr>
        <p:grpSpPr bwMode="auto">
          <a:xfrm>
            <a:off x="2895600" y="5029200"/>
            <a:ext cx="1068388" cy="687388"/>
            <a:chOff x="2209" y="3240"/>
            <a:chExt cx="673" cy="433"/>
          </a:xfrm>
        </p:grpSpPr>
        <p:sp>
          <p:nvSpPr>
            <p:cNvPr id="12311" name="Rectangle 31"/>
            <p:cNvSpPr>
              <a:spLocks noChangeArrowheads="1"/>
            </p:cNvSpPr>
            <p:nvPr/>
          </p:nvSpPr>
          <p:spPr bwMode="auto">
            <a:xfrm>
              <a:off x="2209" y="3385"/>
              <a:ext cx="6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AF  =1</a:t>
              </a:r>
            </a:p>
          </p:txBody>
        </p:sp>
        <p:sp>
          <p:nvSpPr>
            <p:cNvPr id="12312" name="Line 32"/>
            <p:cNvSpPr>
              <a:spLocks noChangeShapeType="1"/>
            </p:cNvSpPr>
            <p:nvPr/>
          </p:nvSpPr>
          <p:spPr bwMode="auto">
            <a:xfrm>
              <a:off x="2232" y="3432"/>
              <a:ext cx="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33"/>
            <p:cNvSpPr>
              <a:spLocks noChangeShapeType="1"/>
            </p:cNvSpPr>
            <p:nvPr/>
          </p:nvSpPr>
          <p:spPr bwMode="auto">
            <a:xfrm>
              <a:off x="2556" y="3432"/>
              <a:ext cx="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Rectangle 34"/>
            <p:cNvSpPr>
              <a:spLocks noChangeArrowheads="1"/>
            </p:cNvSpPr>
            <p:nvPr/>
          </p:nvSpPr>
          <p:spPr bwMode="auto">
            <a:xfrm>
              <a:off x="2258" y="3240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·</a:t>
              </a:r>
            </a:p>
          </p:txBody>
        </p:sp>
        <p:sp>
          <p:nvSpPr>
            <p:cNvPr id="12315" name="Rectangle 35"/>
            <p:cNvSpPr>
              <a:spLocks noChangeArrowheads="1"/>
            </p:cNvSpPr>
            <p:nvPr/>
          </p:nvSpPr>
          <p:spPr bwMode="auto">
            <a:xfrm>
              <a:off x="2390" y="3240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4060825" y="5499100"/>
            <a:ext cx="7239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4986338" y="52355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等幅振荡</a:t>
            </a: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5108575" y="4460875"/>
            <a:ext cx="185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（起振）</a:t>
            </a: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0" y="3036888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ea typeface="楷体_GB2312" pitchFamily="49" charset="-122"/>
              </a:rPr>
              <a:t>振荡的建立与稳定：</a:t>
            </a:r>
          </a:p>
        </p:txBody>
      </p:sp>
      <p:pic>
        <p:nvPicPr>
          <p:cNvPr id="12306" name="Picture 4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4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59" name="Group 43"/>
          <p:cNvGrpSpPr>
            <a:grpSpLocks/>
          </p:cNvGrpSpPr>
          <p:nvPr/>
        </p:nvGrpSpPr>
        <p:grpSpPr bwMode="auto">
          <a:xfrm>
            <a:off x="696913" y="4373563"/>
            <a:ext cx="1566862" cy="496887"/>
            <a:chOff x="439" y="2755"/>
            <a:chExt cx="987" cy="313"/>
          </a:xfrm>
        </p:grpSpPr>
        <p:sp>
          <p:nvSpPr>
            <p:cNvPr id="12309" name="Line 24"/>
            <p:cNvSpPr>
              <a:spLocks noChangeShapeType="1"/>
            </p:cNvSpPr>
            <p:nvPr/>
          </p:nvSpPr>
          <p:spPr bwMode="auto">
            <a:xfrm>
              <a:off x="439" y="3058"/>
              <a:ext cx="98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310" name="Object 42"/>
            <p:cNvGraphicFramePr>
              <a:graphicFrameLocks noChangeAspect="1"/>
            </p:cNvGraphicFramePr>
            <p:nvPr/>
          </p:nvGraphicFramePr>
          <p:xfrm>
            <a:off x="495" y="2755"/>
            <a:ext cx="7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" name="公式" r:id="rId7" imgW="647700" imgH="279400" progId="Equation.3">
                    <p:embed/>
                  </p:oleObj>
                </mc:Choice>
                <mc:Fallback>
                  <p:oleObj name="公式" r:id="rId7" imgW="647700" imgH="2794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2755"/>
                          <a:ext cx="72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3" grpId="0" autoUpdateAnimBg="0"/>
      <p:bldP spid="86024" grpId="0" autoUpdateAnimBg="0"/>
      <p:bldP spid="86025" grpId="0" autoUpdateAnimBg="0"/>
      <p:bldP spid="86028" grpId="0" autoUpdateAnimBg="0"/>
      <p:bldP spid="86029" grpId="0" autoUpdateAnimBg="0"/>
      <p:bldP spid="86042" grpId="0"/>
      <p:bldP spid="86052" grpId="0" animBg="1"/>
      <p:bldP spid="86053" grpId="0" autoUpdateAnimBg="0"/>
      <p:bldP spid="86054" grpId="0" autoUpdateAnimBg="0"/>
      <p:bldP spid="8605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2"/>
          </a:solidFill>
          <a:prstDash val="solid"/>
          <a:round/>
          <a:headEnd type="oval" w="sm" len="sm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2"/>
          </a:solidFill>
          <a:prstDash val="solid"/>
          <a:round/>
          <a:headEnd type="oval" w="sm" len="sm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11387</TotalTime>
  <Words>1732</Words>
  <Application>Microsoft Office PowerPoint</Application>
  <PresentationFormat>全屏显示(4:3)</PresentationFormat>
  <Paragraphs>304</Paragraphs>
  <Slides>29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MS Gothic</vt:lpstr>
      <vt:lpstr>黑体</vt:lpstr>
      <vt:lpstr>华文行楷</vt:lpstr>
      <vt:lpstr>楷体_GB2312</vt:lpstr>
      <vt:lpstr>宋体</vt:lpstr>
      <vt:lpstr>幼圆</vt:lpstr>
      <vt:lpstr>Arial</vt:lpstr>
      <vt:lpstr>Arial Narrow</vt:lpstr>
      <vt:lpstr>Marlett</vt:lpstr>
      <vt:lpstr>Monotype Corsiva</vt:lpstr>
      <vt:lpstr>Symbol</vt:lpstr>
      <vt:lpstr>Times New Roman</vt:lpstr>
      <vt:lpstr>Wingdings</vt:lpstr>
      <vt:lpstr>默认设计模板</vt:lpstr>
      <vt:lpstr>BMP 图象</vt:lpstr>
      <vt:lpstr>公式</vt:lpstr>
      <vt:lpstr>图片</vt:lpstr>
      <vt:lpstr>Equation</vt:lpstr>
      <vt:lpstr>Microsoft 公式 3.0</vt:lpstr>
      <vt:lpstr>Photo Editor 照片</vt:lpstr>
      <vt:lpstr>Image</vt:lpstr>
      <vt:lpstr>10 信号处理与信号产生电路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10.6  RC正弦波振荡电路</vt:lpstr>
      <vt:lpstr>PowerPoint 演示文稿</vt:lpstr>
      <vt:lpstr>PowerPoint 演示文稿</vt:lpstr>
      <vt:lpstr>3. RC桥式振荡电路工作原理</vt:lpstr>
      <vt:lpstr>PowerPoint 演示文稿</vt:lpstr>
      <vt:lpstr>PowerPoint 演示文稿</vt:lpstr>
      <vt:lpstr>PowerPoint 演示文稿</vt:lpstr>
      <vt:lpstr>③采用非线性元件二极管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例9.6.1移相式RC正弦波振荡电路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1460</cp:revision>
  <dcterms:created xsi:type="dcterms:W3CDTF">2000-03-01T12:06:14Z</dcterms:created>
  <dcterms:modified xsi:type="dcterms:W3CDTF">2020-02-07T09:38:28Z</dcterms:modified>
</cp:coreProperties>
</file>