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9" r:id="rId2"/>
    <p:sldId id="297" r:id="rId3"/>
    <p:sldId id="258" r:id="rId4"/>
    <p:sldId id="294" r:id="rId5"/>
    <p:sldId id="283" r:id="rId6"/>
    <p:sldId id="303" r:id="rId7"/>
    <p:sldId id="380" r:id="rId8"/>
    <p:sldId id="385" r:id="rId9"/>
    <p:sldId id="321" r:id="rId10"/>
    <p:sldId id="340" r:id="rId11"/>
    <p:sldId id="342" r:id="rId12"/>
    <p:sldId id="343" r:id="rId13"/>
    <p:sldId id="373" r:id="rId14"/>
    <p:sldId id="344" r:id="rId15"/>
    <p:sldId id="347" r:id="rId16"/>
    <p:sldId id="348" r:id="rId17"/>
    <p:sldId id="349" r:id="rId18"/>
    <p:sldId id="386" r:id="rId19"/>
    <p:sldId id="352" r:id="rId20"/>
    <p:sldId id="353" r:id="rId21"/>
    <p:sldId id="354" r:id="rId22"/>
    <p:sldId id="355" r:id="rId23"/>
    <p:sldId id="363" r:id="rId24"/>
    <p:sldId id="367" r:id="rId25"/>
    <p:sldId id="368" r:id="rId26"/>
    <p:sldId id="369" r:id="rId27"/>
    <p:sldId id="370" r:id="rId28"/>
    <p:sldId id="371" r:id="rId29"/>
    <p:sldId id="381" r:id="rId30"/>
    <p:sldId id="382" r:id="rId31"/>
    <p:sldId id="383" r:id="rId32"/>
    <p:sldId id="374" r:id="rId33"/>
    <p:sldId id="375" r:id="rId34"/>
    <p:sldId id="376" r:id="rId35"/>
    <p:sldId id="377" r:id="rId36"/>
    <p:sldId id="378" r:id="rId37"/>
    <p:sldId id="379" r:id="rId38"/>
    <p:sldId id="356" r:id="rId39"/>
    <p:sldId id="360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accent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FFEBCB"/>
    <a:srgbClr val="FFEFCB"/>
    <a:srgbClr val="FFEFD1"/>
    <a:srgbClr val="FF33CC"/>
    <a:srgbClr val="800000"/>
    <a:srgbClr val="FF000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2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822"/>
    </p:cViewPr>
  </p:sorterViewPr>
  <p:notesViewPr>
    <p:cSldViewPr snapToGrid="0">
      <p:cViewPr>
        <p:scale>
          <a:sx n="100" d="100"/>
          <a:sy n="100" d="100"/>
        </p:scale>
        <p:origin x="-10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png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33C52F7-1406-484F-9F98-0D91005F65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535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3EDC585-9E48-4889-B839-DD49FAFE6871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solidFill>
                  <a:schemeClr val="accent2"/>
                </a:solidFill>
              </a:rPr>
              <a:t>电源变压器：</a:t>
            </a:r>
            <a:r>
              <a:rPr lang="zh-CN" altLang="en-US" b="1" smtClean="0">
                <a:solidFill>
                  <a:schemeClr val="tx2"/>
                </a:solidFill>
              </a:rPr>
              <a:t>变压器副边电压变为与要求的直流电压</a:t>
            </a:r>
            <a:br>
              <a:rPr lang="zh-CN" altLang="en-US" b="1" smtClean="0">
                <a:solidFill>
                  <a:schemeClr val="tx2"/>
                </a:solidFill>
              </a:rPr>
            </a:br>
            <a:r>
              <a:rPr lang="zh-CN" altLang="en-US" b="1" smtClean="0">
                <a:solidFill>
                  <a:schemeClr val="tx2"/>
                </a:solidFill>
              </a:rPr>
              <a:t>                        值相应的数值。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accent2"/>
                </a:solidFill>
              </a:rPr>
              <a:t>整流电路：</a:t>
            </a:r>
            <a:r>
              <a:rPr lang="zh-CN" altLang="en-US" b="1" smtClean="0">
                <a:solidFill>
                  <a:schemeClr val="tx2"/>
                </a:solidFill>
              </a:rPr>
              <a:t>将交流电压变成脉动的直流电压。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滤波电路：</a:t>
            </a:r>
            <a:r>
              <a:rPr lang="zh-CN" altLang="en-US" b="1" smtClean="0">
                <a:solidFill>
                  <a:schemeClr val="tx2"/>
                </a:solidFill>
              </a:rPr>
              <a:t>滤除脉动直流电压中的谐波分量（纹波）。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                    输出较平滑的直流电压。</a:t>
            </a:r>
          </a:p>
          <a:p>
            <a:pPr eaLnBrk="1" hangingPunct="1"/>
            <a:r>
              <a:rPr lang="zh-CN" altLang="en-US" b="1" smtClean="0">
                <a:solidFill>
                  <a:schemeClr val="accent2"/>
                </a:solidFill>
              </a:rPr>
              <a:t>稳压电路：</a:t>
            </a:r>
            <a:r>
              <a:rPr lang="zh-CN" altLang="en-US" b="1" smtClean="0">
                <a:solidFill>
                  <a:schemeClr val="tx2"/>
                </a:solidFill>
              </a:rPr>
              <a:t>输出平滑、稳定的直流电压。</a:t>
            </a:r>
          </a:p>
          <a:p>
            <a:pPr eaLnBrk="1" hangingPunct="1"/>
            <a:r>
              <a:rPr lang="zh-CN" altLang="en-US" b="1" smtClean="0">
                <a:solidFill>
                  <a:schemeClr val="tx2"/>
                </a:solidFill>
              </a:rPr>
              <a:t>                    输出电压受电网电压波动、负载变化影响小</a:t>
            </a:r>
            <a:endParaRPr lang="zh-CN" altLang="en-US" b="1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53A19C0-DE8F-442E-938E-0134034C52D7}" type="slidenum">
              <a:rPr lang="en-US" altLang="zh-CN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A55D61E-4848-4A78-8D1D-7E318430475E}" type="slidenum">
              <a:rPr lang="en-US" altLang="zh-CN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3C52F7-1406-484F-9F98-0D91005F653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39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30CA8-5FDA-40FB-83A0-AFDDDDAC7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19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F6E5-A33C-4DAB-BAEA-C7B837CA12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48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FA7CF-1306-4DC4-B848-99AFB81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52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512BE-27D7-45EA-959D-E189D43615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63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19311-DDB8-4ADD-B682-86AE6090C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4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30EAE-4100-4254-BA7F-CCDDF8718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33275-6D28-474B-ABFD-6AA14AD9A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38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32965-ED54-4F6C-8283-F0C7B5087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4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7D449-C1B6-4405-BFEF-9E2C1C7DB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3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D7321-49C9-4593-956E-FB77B312E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2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C6625-2E13-49F7-9A33-597446CC9D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8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62565E58-47C9-447E-AAAF-A83D4D418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audio" Target="../media/audio1.wav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1.png"/><Relationship Id="rId15" Type="http://schemas.openxmlformats.org/officeDocument/2006/relationships/image" Target="../media/image29.jpeg"/><Relationship Id="rId10" Type="http://schemas.openxmlformats.org/officeDocument/2006/relationships/image" Target="../media/image31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audio" Target="../media/audio2.wav"/><Relationship Id="rId7" Type="http://schemas.openxmlformats.org/officeDocument/2006/relationships/image" Target="../media/image2.png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34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" Target="slide2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slide" Target="slide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2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4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8.bin"/><Relationship Id="rId3" Type="http://schemas.openxmlformats.org/officeDocument/2006/relationships/audio" Target="../media/audio1.wav"/><Relationship Id="rId21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3.wmf"/><Relationship Id="rId10" Type="http://schemas.openxmlformats.org/officeDocument/2006/relationships/image" Target="../media/image9.wmf"/><Relationship Id="rId19" Type="http://schemas.openxmlformats.org/officeDocument/2006/relationships/image" Target="../media/image5.png"/><Relationship Id="rId4" Type="http://schemas.openxmlformats.org/officeDocument/2006/relationships/audio" Target="../media/audio2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Relationship Id="rId22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6.bin"/><Relationship Id="rId3" Type="http://schemas.openxmlformats.org/officeDocument/2006/relationships/audio" Target="../media/audio2.wav"/><Relationship Id="rId21" Type="http://schemas.openxmlformats.org/officeDocument/2006/relationships/image" Target="../media/image8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png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png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66750" y="171450"/>
            <a:ext cx="7772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11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    直流稳压电源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flipV="1">
            <a:off x="1717675" y="728663"/>
            <a:ext cx="54737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11188" y="1409700"/>
            <a:ext cx="81026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基本要求：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、掌握整流、滤波电路和串联反馈式稳压电路的组成、工作原理和分析计算；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、掌握三端集成稳压器的应用。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823913" y="3786188"/>
            <a:ext cx="70262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前面所讲的放大电路、振荡电路都需要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直流电源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经济实用的做法是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把交流电源变换成直流电源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pic>
        <p:nvPicPr>
          <p:cNvPr id="2054" name="Picture 1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uild="p" autoUpdateAnimBg="0"/>
      <p:bldP spid="10957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2921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电容滤波的特点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920750" y="1222375"/>
            <a:ext cx="7140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i="1" dirty="0">
                <a:ea typeface="楷体_GB2312" pitchFamily="49" charset="-122"/>
                <a:sym typeface="Symbol" pitchFamily="18" charset="2"/>
              </a:rPr>
              <a:t>且</a:t>
            </a:r>
            <a:r>
              <a:rPr lang="en-US" altLang="zh-CN" sz="2400" baseline="-25000" dirty="0">
                <a:ea typeface="楷体_GB2312" pitchFamily="49" charset="-122"/>
              </a:rPr>
              <a:t>d 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400" baseline="-25000" dirty="0">
                <a:ea typeface="楷体_GB2312" pitchFamily="49" charset="-122"/>
              </a:rPr>
              <a:t> </a:t>
            </a:r>
            <a:r>
              <a:rPr lang="en-US" altLang="zh-CN" sz="2400" i="1" dirty="0">
                <a:ea typeface="楷体_GB2312" pitchFamily="49" charset="-122"/>
              </a:rPr>
              <a:t>R</a:t>
            </a:r>
            <a:r>
              <a:rPr lang="en-US" altLang="zh-CN" sz="2400" baseline="-25000" dirty="0">
                <a:ea typeface="楷体_GB2312" pitchFamily="49" charset="-122"/>
              </a:rPr>
              <a:t>L</a:t>
            </a:r>
            <a:r>
              <a:rPr lang="en-US" altLang="zh-CN" sz="2400" i="1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越大， 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25000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越高，纹波越小。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242888" y="557213"/>
            <a:ext cx="823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①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电路简单，</a:t>
            </a:r>
            <a:r>
              <a:rPr lang="zh-CN" altLang="en-US" sz="2400">
                <a:ea typeface="楷体_GB2312" pitchFamily="49" charset="-122"/>
              </a:rPr>
              <a:t>负载得到的直流平均电压 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L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升高，纹波减少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169988" y="2547938"/>
            <a:ext cx="16097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L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 = 1.2 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73075" y="1952625"/>
            <a:ext cx="458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一般地，为得到较平滑的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25000" dirty="0">
                <a:ea typeface="楷体_GB2312" pitchFamily="49" charset="-122"/>
              </a:rPr>
              <a:t>L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，取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5078413" y="1927225"/>
            <a:ext cx="124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  <a:sym typeface="Symbol" pitchFamily="18" charset="2"/>
              </a:rPr>
              <a:t></a:t>
            </a:r>
            <a:r>
              <a:rPr lang="en-US" altLang="zh-CN" sz="2400" baseline="-25000">
                <a:ea typeface="楷体_GB2312" pitchFamily="49" charset="-122"/>
              </a:rPr>
              <a:t>d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sz="2400" baseline="-25000"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L</a:t>
            </a:r>
            <a:r>
              <a:rPr lang="en-US" altLang="zh-CN" sz="2400" i="1">
                <a:ea typeface="楷体_GB2312" pitchFamily="49" charset="-122"/>
              </a:rPr>
              <a:t>C</a:t>
            </a:r>
          </a:p>
        </p:txBody>
      </p: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6427788" y="1760538"/>
            <a:ext cx="2174875" cy="858837"/>
            <a:chOff x="1483" y="2280"/>
            <a:chExt cx="1193" cy="541"/>
          </a:xfrm>
        </p:grpSpPr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1483" y="2400"/>
              <a:ext cx="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≥</a:t>
              </a:r>
              <a:r>
                <a:rPr lang="zh-CN" altLang="en-US" sz="2400">
                  <a:ea typeface="楷体_GB2312" pitchFamily="49" charset="-122"/>
                  <a:sym typeface="Symbol" pitchFamily="18" charset="2"/>
                </a:rPr>
                <a:t>（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3  5</a:t>
              </a:r>
              <a:r>
                <a:rPr lang="zh-CN" altLang="en-US" sz="2400">
                  <a:ea typeface="楷体_GB2312" pitchFamily="49" charset="-122"/>
                  <a:sym typeface="Symbol" pitchFamily="18" charset="2"/>
                </a:rPr>
                <a:t>）</a:t>
              </a: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2469" y="2280"/>
              <a:ext cx="170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T</a:t>
              </a:r>
            </a:p>
            <a:p>
              <a:pPr algn="ctr" eaLnBrk="1" hangingPunct="1">
                <a:spcBef>
                  <a:spcPct val="1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2448" y="2544"/>
              <a:ext cx="2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7927975" y="59626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5163" y="3751263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800000"/>
                </a:solidFill>
                <a:ea typeface="楷体_GB2312" pitchFamily="49" charset="-122"/>
                <a:sym typeface="Symbol" pitchFamily="18" charset="2"/>
              </a:rPr>
              <a:t>∴</a:t>
            </a: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电容滤波</a:t>
            </a:r>
            <a:r>
              <a:rPr lang="zh-CN" altLang="en-US" sz="2400">
                <a:solidFill>
                  <a:srgbClr val="800000"/>
                </a:solidFill>
                <a:ea typeface="楷体_GB2312" pitchFamily="49" charset="-122"/>
                <a:sym typeface="Symbol" pitchFamily="18" charset="2"/>
              </a:rPr>
              <a:t>适用于负载变化不大的场合。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17563" y="4714875"/>
            <a:ext cx="611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若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负载变化大，滤波电路后需加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  <a:sym typeface="Symbol" pitchFamily="18" charset="2"/>
              </a:rPr>
              <a:t>稳压电路</a:t>
            </a:r>
            <a:r>
              <a:rPr lang="zh-CN" altLang="en-US" sz="2400" dirty="0">
                <a:solidFill>
                  <a:srgbClr val="800000"/>
                </a:solidFill>
                <a:ea typeface="楷体_GB2312" pitchFamily="49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 autoUpdateAnimBg="0"/>
      <p:bldP spid="165896" grpId="0" autoUpdateAnimBg="0"/>
      <p:bldP spid="165897" grpId="0" autoUpdateAnimBg="0"/>
      <p:bldP spid="165898" grpId="0" autoUpdateAnimBg="0"/>
      <p:bldP spid="165899" grpId="0" autoUpdateAnimBg="0"/>
      <p:bldP spid="165906" grpId="0" autoUpdateAnimBg="0"/>
      <p:bldP spid="20" grpId="0" autoUpdateAnimBg="0"/>
      <p:bldP spid="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1127125" y="912813"/>
            <a:ext cx="4140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342900"/>
            <a:ext cx="4648200" cy="438150"/>
          </a:xfrm>
          <a:noFill/>
        </p:spPr>
        <p:txBody>
          <a:bodyPr/>
          <a:lstStyle/>
          <a:p>
            <a:pPr algn="l" eaLnBrk="1" hangingPunct="1"/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11.2</a:t>
            </a:r>
            <a:r>
              <a:rPr lang="en-US" altLang="zh-CN" dirty="0" smtClean="0">
                <a:ea typeface="楷体_GB2312" pitchFamily="49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稳压电路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387600" y="1565275"/>
            <a:ext cx="360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稳压管稳压电路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1209675" y="2590800"/>
            <a:ext cx="6972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10.2.2 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串联反馈式稳压电路</a:t>
            </a:r>
          </a:p>
        </p:txBody>
      </p:sp>
      <p:pic>
        <p:nvPicPr>
          <p:cNvPr id="12294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1235075" y="3544888"/>
            <a:ext cx="6335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楷体_GB2312" pitchFamily="49" charset="-122"/>
              </a:rPr>
              <a:t>10.2.3 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三端集成稳压器及应用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124075" y="188913"/>
            <a:ext cx="31686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稳压管稳压电路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71550" y="1125538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回忆稳压二极管及其伏安特性曲线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571500" y="1711325"/>
            <a:ext cx="19875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ea typeface="楷体_GB2312" pitchFamily="49" charset="-122"/>
              </a:rPr>
              <a:t>温度补偿</a:t>
            </a:r>
          </a:p>
        </p:txBody>
      </p:sp>
      <p:grpSp>
        <p:nvGrpSpPr>
          <p:cNvPr id="169989" name="Group 5"/>
          <p:cNvGrpSpPr>
            <a:grpSpLocks/>
          </p:cNvGrpSpPr>
          <p:nvPr/>
        </p:nvGrpSpPr>
        <p:grpSpPr bwMode="auto">
          <a:xfrm>
            <a:off x="3325813" y="2987675"/>
            <a:ext cx="1524000" cy="704850"/>
            <a:chOff x="2556" y="516"/>
            <a:chExt cx="960" cy="444"/>
          </a:xfrm>
        </p:grpSpPr>
        <p:sp>
          <p:nvSpPr>
            <p:cNvPr id="13322" name="Rectangle 6"/>
            <p:cNvSpPr>
              <a:spLocks noChangeArrowheads="1"/>
            </p:cNvSpPr>
            <p:nvPr/>
          </p:nvSpPr>
          <p:spPr bwMode="auto">
            <a:xfrm rot="5225889">
              <a:off x="2697" y="59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△</a:t>
              </a:r>
            </a:p>
          </p:txBody>
        </p:sp>
        <p:sp>
          <p:nvSpPr>
            <p:cNvPr id="13323" name="Line 7"/>
            <p:cNvSpPr>
              <a:spLocks noChangeShapeType="1"/>
            </p:cNvSpPr>
            <p:nvPr/>
          </p:nvSpPr>
          <p:spPr bwMode="auto">
            <a:xfrm>
              <a:off x="2928" y="62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2844" y="864"/>
              <a:ext cx="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>
              <a:off x="2556" y="74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>
              <a:off x="3132" y="6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7" name="Line 11"/>
            <p:cNvSpPr>
              <a:spLocks noChangeShapeType="1"/>
            </p:cNvSpPr>
            <p:nvPr/>
          </p:nvSpPr>
          <p:spPr bwMode="auto">
            <a:xfrm>
              <a:off x="3120" y="624"/>
              <a:ext cx="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28" name="Rectangle 12"/>
            <p:cNvSpPr>
              <a:spLocks noChangeArrowheads="1"/>
            </p:cNvSpPr>
            <p:nvPr/>
          </p:nvSpPr>
          <p:spPr bwMode="auto">
            <a:xfrm rot="-5458392">
              <a:off x="3021" y="59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△</a:t>
              </a:r>
            </a:p>
          </p:txBody>
        </p:sp>
        <p:sp>
          <p:nvSpPr>
            <p:cNvPr id="13329" name="Rectangle 13"/>
            <p:cNvSpPr>
              <a:spLocks noChangeArrowheads="1"/>
            </p:cNvSpPr>
            <p:nvPr/>
          </p:nvSpPr>
          <p:spPr bwMode="auto">
            <a:xfrm>
              <a:off x="2652" y="516"/>
              <a:ext cx="756" cy="4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169998" name="Rectangle 14"/>
          <p:cNvSpPr>
            <a:spLocks noChangeArrowheads="1"/>
          </p:cNvSpPr>
          <p:nvPr/>
        </p:nvSpPr>
        <p:spPr bwMode="auto">
          <a:xfrm>
            <a:off x="574675" y="2389188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为提高温度稳定性，常用两个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相同的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背靠背连接，</a:t>
            </a:r>
          </a:p>
        </p:txBody>
      </p: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411163" y="3825875"/>
            <a:ext cx="8131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使用时，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一管处于反向击穿状态</a:t>
            </a:r>
            <a:r>
              <a:rPr lang="en-US" altLang="zh-CN" sz="2400">
                <a:ea typeface="楷体_GB2312" pitchFamily="49" charset="-122"/>
              </a:rPr>
              <a:t>V</a:t>
            </a:r>
            <a:r>
              <a:rPr lang="en-US" altLang="zh-CN" sz="2400" baseline="-20000">
                <a:ea typeface="楷体_GB2312" pitchFamily="49" charset="-122"/>
              </a:rPr>
              <a:t>Z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，具有正温度系数：</a:t>
            </a:r>
            <a:r>
              <a:rPr lang="en-US" altLang="zh-CN" sz="2400">
                <a:ea typeface="楷体_GB2312" pitchFamily="49" charset="-122"/>
              </a:rPr>
              <a:t>T↑→ V</a:t>
            </a:r>
            <a:r>
              <a:rPr lang="en-US" altLang="zh-CN" sz="2400" baseline="-20000">
                <a:ea typeface="楷体_GB2312" pitchFamily="49" charset="-122"/>
              </a:rPr>
              <a:t>Z</a:t>
            </a:r>
            <a:r>
              <a:rPr lang="en-US" altLang="zh-CN" sz="2400">
                <a:ea typeface="楷体_GB2312" pitchFamily="49" charset="-122"/>
              </a:rPr>
              <a:t> ↑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另一管处于导通状态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，具有负温度系数：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 ↑→ 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↓</a:t>
            </a:r>
          </a:p>
        </p:txBody>
      </p:sp>
      <p:sp>
        <p:nvSpPr>
          <p:cNvPr id="170000" name="Rectangle 16"/>
          <p:cNvSpPr>
            <a:spLocks noChangeArrowheads="1"/>
          </p:cNvSpPr>
          <p:nvPr/>
        </p:nvSpPr>
        <p:spPr bwMode="auto">
          <a:xfrm>
            <a:off x="1108075" y="3052763"/>
            <a:ext cx="162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如：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2DW7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817563" y="5516563"/>
            <a:ext cx="75612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CC3300"/>
                </a:solidFill>
                <a:ea typeface="楷体_GB2312" pitchFamily="49" charset="-122"/>
              </a:rPr>
              <a:t>使稳压值温度稳定性好      ②可获得双向的稳压值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169998" grpId="0" autoUpdateAnimBg="0"/>
      <p:bldP spid="169999" grpId="0" build="p" autoUpdateAnimBg="0"/>
      <p:bldP spid="170000" grpId="0" autoUpdateAnimBg="0"/>
      <p:bldP spid="1700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07950" y="18891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稳压管稳压电路</a:t>
            </a:r>
          </a:p>
        </p:txBody>
      </p:sp>
      <p:sp>
        <p:nvSpPr>
          <p:cNvPr id="171020" name="Text Box 12"/>
          <p:cNvSpPr txBox="1">
            <a:spLocks noChangeArrowheads="1"/>
          </p:cNvSpPr>
          <p:nvPr/>
        </p:nvSpPr>
        <p:spPr bwMode="auto">
          <a:xfrm>
            <a:off x="2001838" y="4195763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kumimoji="0" lang="zh-CN" altLang="en-US" sz="2400">
                <a:solidFill>
                  <a:srgbClr val="0000FF"/>
                </a:solidFill>
                <a:ea typeface="楷体_GB2312" pitchFamily="49" charset="-122"/>
              </a:rPr>
              <a:t>与</a:t>
            </a:r>
            <a:r>
              <a:rPr kumimoji="0" lang="en-US" altLang="zh-CN" sz="240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kumimoji="0" lang="en-US" altLang="zh-CN" sz="2400" baseline="-2500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kumimoji="0" lang="zh-CN" altLang="en-US" sz="2400">
                <a:solidFill>
                  <a:srgbClr val="0000FF"/>
                </a:solidFill>
                <a:ea typeface="楷体_GB2312" pitchFamily="49" charset="-122"/>
              </a:rPr>
              <a:t>串联，</a:t>
            </a:r>
            <a:r>
              <a:rPr kumimoji="0" lang="en-US" altLang="zh-CN" sz="240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kumimoji="0" lang="en-US" altLang="zh-CN" sz="2400" baseline="-25000">
                <a:solidFill>
                  <a:srgbClr val="0000FF"/>
                </a:solidFill>
                <a:ea typeface="楷体_GB2312" pitchFamily="49" charset="-122"/>
              </a:rPr>
              <a:t>Z</a:t>
            </a:r>
            <a:r>
              <a:rPr kumimoji="0" lang="zh-CN" altLang="en-US" sz="2400">
                <a:solidFill>
                  <a:srgbClr val="0000FF"/>
                </a:solidFill>
                <a:ea typeface="楷体_GB2312" pitchFamily="49" charset="-122"/>
              </a:rPr>
              <a:t>与负载并联</a:t>
            </a:r>
            <a:endParaRPr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2090738" y="487997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一般地，取 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= (2~3) V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Z</a:t>
            </a:r>
          </a:p>
        </p:txBody>
      </p:sp>
      <p:grpSp>
        <p:nvGrpSpPr>
          <p:cNvPr id="14341" name="组合 3"/>
          <p:cNvGrpSpPr>
            <a:grpSpLocks/>
          </p:cNvGrpSpPr>
          <p:nvPr/>
        </p:nvGrpSpPr>
        <p:grpSpPr bwMode="auto">
          <a:xfrm>
            <a:off x="506413" y="723900"/>
            <a:ext cx="7921625" cy="2935288"/>
            <a:chOff x="506413" y="723900"/>
            <a:chExt cx="7921625" cy="2935288"/>
          </a:xfrm>
        </p:grpSpPr>
        <p:grpSp>
          <p:nvGrpSpPr>
            <p:cNvPr id="14342" name="Group 7"/>
            <p:cNvGrpSpPr>
              <a:grpSpLocks/>
            </p:cNvGrpSpPr>
            <p:nvPr/>
          </p:nvGrpSpPr>
          <p:grpSpPr bwMode="auto">
            <a:xfrm>
              <a:off x="506413" y="723900"/>
              <a:ext cx="7921625" cy="2935288"/>
              <a:chOff x="340" y="618"/>
              <a:chExt cx="4990" cy="1849"/>
            </a:xfrm>
          </p:grpSpPr>
          <p:graphicFrame>
            <p:nvGraphicFramePr>
              <p:cNvPr id="14344" name="Object 8"/>
              <p:cNvGraphicFramePr>
                <a:graphicFrameLocks noChangeAspect="1"/>
              </p:cNvGraphicFramePr>
              <p:nvPr/>
            </p:nvGraphicFramePr>
            <p:xfrm>
              <a:off x="340" y="618"/>
              <a:ext cx="4896" cy="1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71" name="Photo Editor 照片" r:id="rId3" imgW="17704762" imgH="6687483" progId="MSPhotoEd.3">
                      <p:embed/>
                    </p:oleObj>
                  </mc:Choice>
                  <mc:Fallback>
                    <p:oleObj name="Photo Editor 照片" r:id="rId3" imgW="17704762" imgH="6687483" progId="MSPhotoEd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" y="618"/>
                            <a:ext cx="4896" cy="18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5" name="Text Box 9"/>
              <p:cNvSpPr txBox="1">
                <a:spLocks noChangeArrowheads="1"/>
              </p:cNvSpPr>
              <p:nvPr/>
            </p:nvSpPr>
            <p:spPr bwMode="auto">
              <a:xfrm>
                <a:off x="3288" y="1389"/>
                <a:ext cx="318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ea typeface="楷体_GB2312" pitchFamily="49" charset="-122"/>
                  </a:rPr>
                  <a:t>V</a:t>
                </a:r>
                <a:r>
                  <a:rPr lang="en-US" altLang="zh-CN" sz="20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4346" name="Text Box 10"/>
              <p:cNvSpPr txBox="1">
                <a:spLocks noChangeArrowheads="1"/>
              </p:cNvSpPr>
              <p:nvPr/>
            </p:nvSpPr>
            <p:spPr bwMode="auto">
              <a:xfrm>
                <a:off x="5012" y="1389"/>
                <a:ext cx="318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ea typeface="楷体_GB2312" pitchFamily="49" charset="-122"/>
                  </a:rPr>
                  <a:t>V</a:t>
                </a:r>
                <a:r>
                  <a:rPr lang="en-US" altLang="zh-CN" sz="2000" i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1474" y="1344"/>
                <a:ext cx="318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i="1">
                    <a:ea typeface="楷体_GB2312" pitchFamily="49" charset="-122"/>
                  </a:rPr>
                  <a:t>v</a:t>
                </a:r>
                <a:r>
                  <a:rPr lang="en-US" altLang="zh-CN" sz="2000" i="1" baseline="-25000">
                    <a:ea typeface="楷体_GB2312" pitchFamily="49" charset="-122"/>
                  </a:rPr>
                  <a:t>2</a:t>
                </a:r>
              </a:p>
            </p:txBody>
          </p:sp>
        </p:grpSp>
        <p:cxnSp>
          <p:nvCxnSpPr>
            <p:cNvPr id="14343" name="直接连接符 2"/>
            <p:cNvCxnSpPr>
              <a:cxnSpLocks noChangeShapeType="1"/>
            </p:cNvCxnSpPr>
            <p:nvPr/>
          </p:nvCxnSpPr>
          <p:spPr bwMode="auto">
            <a:xfrm>
              <a:off x="2811463" y="2011362"/>
              <a:ext cx="0" cy="269876"/>
            </a:xfrm>
            <a:prstGeom prst="line">
              <a:avLst/>
            </a:prstGeom>
            <a:noFill/>
            <a:ln w="25400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0" grpId="0"/>
      <p:bldP spid="1710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07950" y="18891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稳压管稳压电路</a:t>
            </a:r>
          </a:p>
        </p:txBody>
      </p:sp>
      <p:grpSp>
        <p:nvGrpSpPr>
          <p:cNvPr id="15363" name="Group 7"/>
          <p:cNvGrpSpPr>
            <a:grpSpLocks/>
          </p:cNvGrpSpPr>
          <p:nvPr/>
        </p:nvGrpSpPr>
        <p:grpSpPr bwMode="auto">
          <a:xfrm>
            <a:off x="506413" y="723900"/>
            <a:ext cx="7921625" cy="2935288"/>
            <a:chOff x="340" y="618"/>
            <a:chExt cx="4990" cy="1849"/>
          </a:xfrm>
        </p:grpSpPr>
        <p:graphicFrame>
          <p:nvGraphicFramePr>
            <p:cNvPr id="15367" name="Object 8"/>
            <p:cNvGraphicFramePr>
              <a:graphicFrameLocks noChangeAspect="1"/>
            </p:cNvGraphicFramePr>
            <p:nvPr/>
          </p:nvGraphicFramePr>
          <p:xfrm>
            <a:off x="340" y="618"/>
            <a:ext cx="4896" cy="1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Photo Editor 照片" r:id="rId3" imgW="17704762" imgH="6687483" progId="MSPhotoEd.3">
                    <p:embed/>
                  </p:oleObj>
                </mc:Choice>
                <mc:Fallback>
                  <p:oleObj name="Photo Editor 照片" r:id="rId3" imgW="17704762" imgH="6687483" progId="MSPhotoEd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618"/>
                          <a:ext cx="4896" cy="1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>
              <a:off x="3288" y="1389"/>
              <a:ext cx="3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i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5369" name="Text Box 10"/>
            <p:cNvSpPr txBox="1">
              <a:spLocks noChangeArrowheads="1"/>
            </p:cNvSpPr>
            <p:nvPr/>
          </p:nvSpPr>
          <p:spPr bwMode="auto">
            <a:xfrm>
              <a:off x="5012" y="1389"/>
              <a:ext cx="3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i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370" name="Text Box 11"/>
            <p:cNvSpPr txBox="1">
              <a:spLocks noChangeArrowheads="1"/>
            </p:cNvSpPr>
            <p:nvPr/>
          </p:nvSpPr>
          <p:spPr bwMode="auto">
            <a:xfrm>
              <a:off x="1474" y="1344"/>
              <a:ext cx="3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i="1" baseline="-25000"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31825" y="3898900"/>
            <a:ext cx="906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缺点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068513" y="4132263"/>
            <a:ext cx="296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① 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不能调节；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068513" y="4821238"/>
            <a:ext cx="67833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②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输出电流小（受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Zmax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的限制，几十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mA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574675" y="762000"/>
            <a:ext cx="73374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6387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79388" y="1085850"/>
            <a:ext cx="14382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CC3300"/>
                </a:solidFill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CC3300"/>
                </a:solidFill>
                <a:ea typeface="楷体_GB2312" pitchFamily="49" charset="-122"/>
              </a:rPr>
              <a:t>结构</a:t>
            </a:r>
          </a:p>
        </p:txBody>
      </p:sp>
      <p:sp>
        <p:nvSpPr>
          <p:cNvPr id="16390" name="Rectangle 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69938" y="212725"/>
            <a:ext cx="71389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11.2.2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串联反馈式稳压电路的工作原理</a:t>
            </a:r>
            <a:endParaRPr lang="zh-CN" altLang="en-US" sz="36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233363" y="1803400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：经整流、滤波后的电压</a:t>
            </a:r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233363" y="2576513"/>
            <a:ext cx="46990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基准电压电路：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Z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比较放大电路：</a:t>
            </a:r>
            <a:r>
              <a:rPr lang="en-US" altLang="zh-CN" sz="2400">
                <a:ea typeface="楷体_GB2312" pitchFamily="49" charset="-122"/>
              </a:rPr>
              <a:t>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调整管：</a:t>
            </a:r>
            <a:r>
              <a:rPr lang="en-US" altLang="zh-CN" sz="2400">
                <a:ea typeface="楷体_GB2312" pitchFamily="49" charset="-122"/>
              </a:rPr>
              <a:t>T </a:t>
            </a:r>
            <a:r>
              <a:rPr lang="zh-CN" altLang="en-US" sz="2400">
                <a:ea typeface="楷体_GB2312" pitchFamily="49" charset="-122"/>
              </a:rPr>
              <a:t>，接成射极跟随器。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输出电压的取样电路：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>
                <a:ea typeface="楷体_GB2312" pitchFamily="49" charset="-122"/>
                <a:cs typeface="Times New Roman" pitchFamily="18" charset="0"/>
              </a:rPr>
              <a:t>'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R'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16394" name="Picture 13" descr="未标题-1 拷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981075"/>
            <a:ext cx="446405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0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  <p:bldP spid="174087" grpId="0" autoUpdateAnimBg="0"/>
      <p:bldP spid="174088" grpId="0" build="p" autoUpdateAnimBg="0"/>
      <p:bldP spid="17409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539750" y="549275"/>
            <a:ext cx="73374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7411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836613"/>
            <a:ext cx="22320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2.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工作原理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203200" y="2636838"/>
            <a:ext cx="22494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输入电压波动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465138" y="3409950"/>
            <a:ext cx="20907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负载变化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3170238" y="2643188"/>
            <a:ext cx="9366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输出电压变 化</a:t>
            </a:r>
          </a:p>
        </p:txBody>
      </p:sp>
      <p:graphicFrame>
        <p:nvGraphicFramePr>
          <p:cNvPr id="175113" name="Object 9"/>
          <p:cNvGraphicFramePr>
            <a:graphicFrameLocks noChangeAspect="1"/>
          </p:cNvGraphicFramePr>
          <p:nvPr/>
        </p:nvGraphicFramePr>
        <p:xfrm>
          <a:off x="876300" y="4202113"/>
          <a:ext cx="720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6" name="Microsoft 公式 3.0" r:id="rId7" imgW="317087" imgH="215619" progId="Equation.3">
                  <p:embed/>
                </p:oleObj>
              </mc:Choice>
              <mc:Fallback>
                <p:oleObj name="Microsoft 公式 3.0" r:id="rId7" imgW="317087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202113"/>
                        <a:ext cx="720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14" name="Group 10"/>
          <p:cNvGrpSpPr>
            <a:grpSpLocks/>
          </p:cNvGrpSpPr>
          <p:nvPr/>
        </p:nvGrpSpPr>
        <p:grpSpPr bwMode="auto">
          <a:xfrm>
            <a:off x="1560513" y="4164013"/>
            <a:ext cx="2562225" cy="506412"/>
            <a:chOff x="996" y="2761"/>
            <a:chExt cx="1614" cy="319"/>
          </a:xfrm>
        </p:grpSpPr>
        <p:graphicFrame>
          <p:nvGraphicFramePr>
            <p:cNvPr id="17442" name="Object 11"/>
            <p:cNvGraphicFramePr>
              <a:graphicFrameLocks noChangeAspect="1"/>
            </p:cNvGraphicFramePr>
            <p:nvPr/>
          </p:nvGraphicFramePr>
          <p:xfrm>
            <a:off x="1322" y="2761"/>
            <a:ext cx="128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7" name="公式" r:id="rId9" imgW="952087" imgH="215806" progId="Equation.3">
                    <p:embed/>
                  </p:oleObj>
                </mc:Choice>
                <mc:Fallback>
                  <p:oleObj name="公式" r:id="rId9" imgW="952087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2761"/>
                          <a:ext cx="128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Line 12"/>
            <p:cNvSpPr>
              <a:spLocks noChangeShapeType="1"/>
            </p:cNvSpPr>
            <p:nvPr/>
          </p:nvSpPr>
          <p:spPr bwMode="auto">
            <a:xfrm flipV="1">
              <a:off x="996" y="2920"/>
              <a:ext cx="316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5117" name="Group 13"/>
          <p:cNvGrpSpPr>
            <a:grpSpLocks/>
          </p:cNvGrpSpPr>
          <p:nvPr/>
        </p:nvGrpSpPr>
        <p:grpSpPr bwMode="auto">
          <a:xfrm>
            <a:off x="4103688" y="4144963"/>
            <a:ext cx="1236662" cy="525462"/>
            <a:chOff x="2610" y="2809"/>
            <a:chExt cx="755" cy="271"/>
          </a:xfrm>
        </p:grpSpPr>
        <p:graphicFrame>
          <p:nvGraphicFramePr>
            <p:cNvPr id="17440" name="Object 14"/>
            <p:cNvGraphicFramePr>
              <a:graphicFrameLocks noChangeAspect="1"/>
            </p:cNvGraphicFramePr>
            <p:nvPr/>
          </p:nvGraphicFramePr>
          <p:xfrm>
            <a:off x="2981" y="2809"/>
            <a:ext cx="3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8" name="公式" r:id="rId11" imgW="304536" imgH="215713" progId="Equation.3">
                    <p:embed/>
                  </p:oleObj>
                </mc:Choice>
                <mc:Fallback>
                  <p:oleObj name="公式" r:id="rId11" imgW="304536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2809"/>
                          <a:ext cx="3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Line 15"/>
            <p:cNvSpPr>
              <a:spLocks noChangeShapeType="1"/>
            </p:cNvSpPr>
            <p:nvPr/>
          </p:nvSpPr>
          <p:spPr bwMode="auto">
            <a:xfrm flipV="1">
              <a:off x="2610" y="2944"/>
              <a:ext cx="31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5130" name="Group 26"/>
          <p:cNvGrpSpPr>
            <a:grpSpLocks/>
          </p:cNvGrpSpPr>
          <p:nvPr/>
        </p:nvGrpSpPr>
        <p:grpSpPr bwMode="auto">
          <a:xfrm>
            <a:off x="2233613" y="2860675"/>
            <a:ext cx="884237" cy="936625"/>
            <a:chOff x="1554" y="1673"/>
            <a:chExt cx="557" cy="590"/>
          </a:xfrm>
        </p:grpSpPr>
        <p:sp>
          <p:nvSpPr>
            <p:cNvPr id="17438" name="Line 27"/>
            <p:cNvSpPr>
              <a:spLocks noChangeShapeType="1"/>
            </p:cNvSpPr>
            <p:nvPr/>
          </p:nvSpPr>
          <p:spPr bwMode="auto">
            <a:xfrm>
              <a:off x="1777" y="1951"/>
              <a:ext cx="334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9" name="AutoShape 28"/>
            <p:cNvSpPr>
              <a:spLocks/>
            </p:cNvSpPr>
            <p:nvPr/>
          </p:nvSpPr>
          <p:spPr bwMode="auto">
            <a:xfrm>
              <a:off x="1554" y="1673"/>
              <a:ext cx="135" cy="590"/>
            </a:xfrm>
            <a:prstGeom prst="rightBrace">
              <a:avLst>
                <a:gd name="adj1" fmla="val 3642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465138" y="1352550"/>
            <a:ext cx="39766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深度的电压串联负反馈</a:t>
            </a:r>
          </a:p>
        </p:txBody>
      </p:sp>
      <p:sp>
        <p:nvSpPr>
          <p:cNvPr id="17422" name="Rectangle 30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0"/>
            <a:ext cx="7772400" cy="5524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11.2.2 </a:t>
            </a: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串联反馈式稳压电路的工作原理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900113" y="4652963"/>
            <a:ext cx="4046537" cy="1235075"/>
            <a:chOff x="900113" y="4652963"/>
            <a:chExt cx="4046537" cy="1235075"/>
          </a:xfrm>
        </p:grpSpPr>
        <p:graphicFrame>
          <p:nvGraphicFramePr>
            <p:cNvPr id="17432" name="Object 23"/>
            <p:cNvGraphicFramePr>
              <a:graphicFrameLocks noChangeAspect="1"/>
            </p:cNvGraphicFramePr>
            <p:nvPr/>
          </p:nvGraphicFramePr>
          <p:xfrm>
            <a:off x="900113" y="4751210"/>
            <a:ext cx="642245" cy="484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9" name="公式" r:id="rId13" imgW="317087" imgH="215619" progId="Equation.3">
                    <p:embed/>
                  </p:oleObj>
                </mc:Choice>
                <mc:Fallback>
                  <p:oleObj name="公式" r:id="rId13" imgW="317087" imgH="21561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113" y="4751210"/>
                          <a:ext cx="642245" cy="484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3" name="Group 31"/>
            <p:cNvGrpSpPr>
              <a:grpSpLocks/>
            </p:cNvGrpSpPr>
            <p:nvPr/>
          </p:nvGrpSpPr>
          <p:grpSpPr bwMode="auto">
            <a:xfrm>
              <a:off x="1258888" y="4652963"/>
              <a:ext cx="3687762" cy="1235075"/>
              <a:chOff x="835" y="3350"/>
              <a:chExt cx="2323" cy="778"/>
            </a:xfrm>
          </p:grpSpPr>
          <p:sp>
            <p:nvSpPr>
              <p:cNvPr id="17434" name="Line 32"/>
              <p:cNvSpPr>
                <a:spLocks noChangeShapeType="1"/>
              </p:cNvSpPr>
              <p:nvPr/>
            </p:nvSpPr>
            <p:spPr bwMode="auto">
              <a:xfrm>
                <a:off x="3158" y="3350"/>
                <a:ext cx="0" cy="43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5" name="Line 33"/>
              <p:cNvSpPr>
                <a:spLocks noChangeShapeType="1"/>
              </p:cNvSpPr>
              <p:nvPr/>
            </p:nvSpPr>
            <p:spPr bwMode="auto">
              <a:xfrm flipH="1">
                <a:off x="845" y="3781"/>
                <a:ext cx="2313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6" name="Line 34"/>
              <p:cNvSpPr>
                <a:spLocks noChangeShapeType="1"/>
              </p:cNvSpPr>
              <p:nvPr/>
            </p:nvSpPr>
            <p:spPr bwMode="auto">
              <a:xfrm flipV="1">
                <a:off x="835" y="3667"/>
                <a:ext cx="10" cy="10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7" name="Text Box 35"/>
              <p:cNvSpPr txBox="1">
                <a:spLocks noChangeArrowheads="1"/>
              </p:cNvSpPr>
              <p:nvPr/>
            </p:nvSpPr>
            <p:spPr bwMode="auto">
              <a:xfrm>
                <a:off x="1209" y="3840"/>
                <a:ext cx="1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>
                    <a:ea typeface="楷体_GB2312" pitchFamily="49" charset="-122"/>
                  </a:rPr>
                  <a:t>射极跟随器</a:t>
                </a:r>
              </a:p>
            </p:txBody>
          </p:sp>
        </p:grpSp>
      </p:grpSp>
      <p:sp>
        <p:nvSpPr>
          <p:cNvPr id="175140" name="Rectangle 36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17425" name="Picture 37" descr="未标题-1 拷贝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692150"/>
            <a:ext cx="446405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5292725" y="1268413"/>
            <a:ext cx="4302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6300788" y="1412875"/>
            <a:ext cx="430212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7164388" y="1773238"/>
            <a:ext cx="43021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6804025" y="2636838"/>
            <a:ext cx="4302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175147" name="Text Box 43"/>
          <p:cNvSpPr txBox="1">
            <a:spLocks noChangeArrowheads="1"/>
          </p:cNvSpPr>
          <p:nvPr/>
        </p:nvSpPr>
        <p:spPr bwMode="auto">
          <a:xfrm>
            <a:off x="1430338" y="1944688"/>
            <a:ext cx="207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</a:rPr>
              <a:t>o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非常稳定</a:t>
            </a:r>
          </a:p>
        </p:txBody>
      </p:sp>
      <p:sp>
        <p:nvSpPr>
          <p:cNvPr id="17431" name="Rectangle 44"/>
          <p:cNvSpPr>
            <a:spLocks noChangeArrowheads="1"/>
          </p:cNvSpPr>
          <p:nvPr/>
        </p:nvSpPr>
        <p:spPr bwMode="auto">
          <a:xfrm>
            <a:off x="4441825" y="320040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·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 autoUpdateAnimBg="0"/>
      <p:bldP spid="175111" grpId="0" autoUpdateAnimBg="0"/>
      <p:bldP spid="175112" grpId="0" autoUpdateAnimBg="0"/>
      <p:bldP spid="175133" grpId="0" autoUpdateAnimBg="0"/>
      <p:bldP spid="175140" grpId="0" autoUpdateAnimBg="0"/>
      <p:bldP spid="175142" grpId="0" autoUpdateAnimBg="0"/>
      <p:bldP spid="175143" grpId="0" autoUpdateAnimBg="0"/>
      <p:bldP spid="175144" grpId="0" autoUpdateAnimBg="0"/>
      <p:bldP spid="175145" grpId="0" autoUpdateAnimBg="0"/>
      <p:bldP spid="1751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1125538" y="904875"/>
          <a:ext cx="23796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公式" r:id="rId4" imgW="1079032" imgH="431613" progId="Equation.3">
                  <p:embed/>
                </p:oleObj>
              </mc:Choice>
              <mc:Fallback>
                <p:oleObj name="公式" r:id="rId4" imgW="1079032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904875"/>
                        <a:ext cx="23796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95313" y="2089150"/>
            <a:ext cx="360838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0000">
                <a:solidFill>
                  <a:srgbClr val="FF0000"/>
                </a:solidFill>
                <a:ea typeface="楷体_GB2312" pitchFamily="49" charset="-122"/>
              </a:rPr>
              <a:t>I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和 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000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无关，稳定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o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可调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0" y="115888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深度负反馈</a:t>
            </a:r>
          </a:p>
        </p:txBody>
      </p:sp>
      <p:pic>
        <p:nvPicPr>
          <p:cNvPr id="18437" name="Picture 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18440" name="Picture 11" descr="未标题-1 拷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0"/>
            <a:ext cx="446405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747713" y="4376738"/>
          <a:ext cx="33877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公式" r:id="rId9" imgW="1536700" imgH="431800" progId="Equation.3">
                  <p:embed/>
                </p:oleObj>
              </mc:Choice>
              <mc:Fallback>
                <p:oleObj name="公式" r:id="rId9" imgW="1536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376738"/>
                        <a:ext cx="33877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4684713" y="4413250"/>
          <a:ext cx="33591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公式" r:id="rId11" imgW="1524000" imgH="431800" progId="Equation.3">
                  <p:embed/>
                </p:oleObj>
              </mc:Choice>
              <mc:Fallback>
                <p:oleObj name="公式" r:id="rId11" imgW="15240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713" y="4413250"/>
                        <a:ext cx="33591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722313" y="3589338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输出电压的调整范围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  <p:bldP spid="176132" grpId="0" autoUpdateAnimBg="0"/>
      <p:bldP spid="176137" grpId="0" autoUpdateAnimBg="0"/>
      <p:bldP spid="1761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19"/>
          <p:cNvSpPr txBox="1">
            <a:spLocks noChangeArrowheads="1"/>
          </p:cNvSpPr>
          <p:nvPr/>
        </p:nvSpPr>
        <p:spPr bwMode="auto">
          <a:xfrm>
            <a:off x="5136492" y="3709736"/>
            <a:ext cx="302910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  <a:buClr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串联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反馈式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稳压电路（实验电路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）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47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237288"/>
            <a:ext cx="574675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48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08850" y="6237288"/>
            <a:ext cx="6477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pSp>
        <p:nvGrpSpPr>
          <p:cNvPr id="6149" name="组合 12"/>
          <p:cNvGrpSpPr>
            <a:grpSpLocks/>
          </p:cNvGrpSpPr>
          <p:nvPr/>
        </p:nvGrpSpPr>
        <p:grpSpPr bwMode="auto">
          <a:xfrm>
            <a:off x="612843" y="3682"/>
            <a:ext cx="7930009" cy="3790105"/>
            <a:chOff x="539552" y="1051828"/>
            <a:chExt cx="7821166" cy="3617357"/>
          </a:xfrm>
        </p:grpSpPr>
        <p:pic>
          <p:nvPicPr>
            <p:cNvPr id="615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268760"/>
              <a:ext cx="7677150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椭圆 121"/>
            <p:cNvSpPr/>
            <p:nvPr/>
          </p:nvSpPr>
          <p:spPr>
            <a:xfrm>
              <a:off x="2627420" y="1485149"/>
              <a:ext cx="73036" cy="71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2987834" y="1485149"/>
              <a:ext cx="71448" cy="71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588810" y="1485149"/>
              <a:ext cx="44456" cy="71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7020673" y="1485149"/>
              <a:ext cx="46045" cy="71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56" name="TextBox 7"/>
            <p:cNvSpPr txBox="1">
              <a:spLocks noChangeArrowheads="1"/>
            </p:cNvSpPr>
            <p:nvPr/>
          </p:nvSpPr>
          <p:spPr bwMode="auto">
            <a:xfrm>
              <a:off x="2483768" y="1084094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A</a:t>
              </a:r>
              <a:endParaRPr lang="zh-CN" altLang="en-US" sz="1800"/>
            </a:p>
          </p:txBody>
        </p:sp>
        <p:sp>
          <p:nvSpPr>
            <p:cNvPr id="6157" name="TextBox 9"/>
            <p:cNvSpPr txBox="1">
              <a:spLocks noChangeArrowheads="1"/>
            </p:cNvSpPr>
            <p:nvPr/>
          </p:nvSpPr>
          <p:spPr bwMode="auto">
            <a:xfrm>
              <a:off x="2830302" y="1084094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B</a:t>
              </a:r>
              <a:endParaRPr lang="zh-CN" altLang="en-US" sz="1800"/>
            </a:p>
          </p:txBody>
        </p:sp>
        <p:sp>
          <p:nvSpPr>
            <p:cNvPr id="6158" name="TextBox 10"/>
            <p:cNvSpPr txBox="1">
              <a:spLocks noChangeArrowheads="1"/>
            </p:cNvSpPr>
            <p:nvPr/>
          </p:nvSpPr>
          <p:spPr bwMode="auto">
            <a:xfrm>
              <a:off x="6359055" y="1051828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C</a:t>
              </a:r>
              <a:endParaRPr lang="zh-CN" altLang="en-US" sz="1800"/>
            </a:p>
          </p:txBody>
        </p:sp>
        <p:sp>
          <p:nvSpPr>
            <p:cNvPr id="6159" name="TextBox 11"/>
            <p:cNvSpPr txBox="1">
              <a:spLocks noChangeArrowheads="1"/>
            </p:cNvSpPr>
            <p:nvPr/>
          </p:nvSpPr>
          <p:spPr bwMode="auto">
            <a:xfrm>
              <a:off x="6876753" y="1059597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D</a:t>
              </a:r>
              <a:endParaRPr lang="zh-CN" altLang="en-US" sz="1800"/>
            </a:p>
          </p:txBody>
        </p:sp>
        <p:sp>
          <p:nvSpPr>
            <p:cNvPr id="6160" name="TextBox 8"/>
            <p:cNvSpPr txBox="1">
              <a:spLocks noChangeArrowheads="1"/>
            </p:cNvSpPr>
            <p:nvPr/>
          </p:nvSpPr>
          <p:spPr bwMode="auto">
            <a:xfrm>
              <a:off x="539552" y="2420888"/>
              <a:ext cx="9361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3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/>
                <a:t>16V~</a:t>
              </a:r>
              <a:endParaRPr lang="zh-CN" altLang="en-US" sz="1800"/>
            </a:p>
          </p:txBody>
        </p:sp>
      </p:grpSp>
      <p:pic>
        <p:nvPicPr>
          <p:cNvPr id="17" name="Picture 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5" y="3346315"/>
            <a:ext cx="4077144" cy="333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" y="1127125"/>
            <a:ext cx="685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2214563" y="4138613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I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1.2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2 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24V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1763713" y="5084763"/>
            <a:ext cx="369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30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30000">
                <a:ea typeface="楷体_GB2312" pitchFamily="49" charset="-122"/>
              </a:rPr>
              <a:t>Z2</a:t>
            </a:r>
            <a:r>
              <a:rPr lang="zh-CN" altLang="en-US" sz="2400">
                <a:ea typeface="楷体_GB2312" pitchFamily="49" charset="-122"/>
              </a:rPr>
              <a:t>为启动电路 </a:t>
            </a:r>
          </a:p>
        </p:txBody>
      </p:sp>
      <p:sp>
        <p:nvSpPr>
          <p:cNvPr id="19461" name="Rectangle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3954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11.2.1</a:t>
            </a:r>
          </a:p>
        </p:txBody>
      </p:sp>
      <p:pic>
        <p:nvPicPr>
          <p:cNvPr id="19462" name="Picture 7" descr="未标题-1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92150"/>
            <a:ext cx="6985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609600" y="76200"/>
            <a:ext cx="8305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（</a:t>
            </a:r>
            <a:r>
              <a:rPr lang="en-US" altLang="zh-CN" sz="2000"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）设变压器二次电压的有效值</a:t>
            </a:r>
            <a:r>
              <a:rPr lang="en-US" altLang="zh-CN" sz="2000" i="1">
                <a:ea typeface="楷体_GB2312" pitchFamily="49" charset="-122"/>
              </a:rPr>
              <a:t>V</a:t>
            </a:r>
            <a:r>
              <a:rPr lang="en-US" altLang="zh-CN" sz="2000" baseline="-30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20 V</a:t>
            </a:r>
            <a:r>
              <a:rPr lang="zh-CN" altLang="en-US" sz="2000">
                <a:ea typeface="楷体_GB2312" pitchFamily="49" charset="-122"/>
              </a:rPr>
              <a:t>，求</a:t>
            </a:r>
            <a:r>
              <a:rPr lang="en-US" altLang="zh-CN" sz="2000" i="1">
                <a:ea typeface="楷体_GB2312" pitchFamily="49" charset="-122"/>
              </a:rPr>
              <a:t>V</a:t>
            </a:r>
            <a:r>
              <a:rPr lang="en-US" altLang="zh-CN" sz="2000" baseline="-30000">
                <a:ea typeface="楷体_GB2312" pitchFamily="49" charset="-122"/>
              </a:rPr>
              <a:t>I</a:t>
            </a:r>
            <a:r>
              <a:rPr lang="zh-CN" altLang="en-US" sz="2000">
                <a:ea typeface="楷体_GB2312" pitchFamily="49" charset="-122"/>
              </a:rPr>
              <a:t>＝？说明电路中</a:t>
            </a:r>
            <a:r>
              <a:rPr lang="en-US" altLang="zh-CN" sz="2000">
                <a:ea typeface="楷体_GB2312" pitchFamily="49" charset="-122"/>
              </a:rPr>
              <a:t>T</a:t>
            </a:r>
            <a:r>
              <a:rPr lang="en-US" altLang="zh-CN" sz="2000" baseline="-30000"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 i="1">
                <a:ea typeface="楷体_GB2312" pitchFamily="49" charset="-122"/>
              </a:rPr>
              <a:t>R</a:t>
            </a:r>
            <a:r>
              <a:rPr lang="en-US" altLang="zh-CN" sz="2000" baseline="-30000">
                <a:ea typeface="楷体_GB2312" pitchFamily="49" charset="-122"/>
              </a:rPr>
              <a:t>1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D</a:t>
            </a:r>
            <a:r>
              <a:rPr lang="en-US" altLang="zh-CN" sz="2000" baseline="-30000">
                <a:ea typeface="楷体_GB2312" pitchFamily="49" charset="-122"/>
              </a:rPr>
              <a:t>Z2</a:t>
            </a:r>
            <a:r>
              <a:rPr lang="zh-CN" altLang="en-US" sz="2000">
                <a:ea typeface="楷体_GB2312" pitchFamily="49" charset="-122"/>
              </a:rPr>
              <a:t>的作用；</a:t>
            </a:r>
          </a:p>
        </p:txBody>
      </p:sp>
      <p:sp>
        <p:nvSpPr>
          <p:cNvPr id="8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01013" y="6237288"/>
            <a:ext cx="574675" cy="360362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308850" y="6237288"/>
            <a:ext cx="647700" cy="360362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  <p:bldP spid="1792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ChangeArrowheads="1"/>
          </p:cNvSpPr>
          <p:nvPr/>
        </p:nvSpPr>
        <p:spPr bwMode="auto">
          <a:xfrm>
            <a:off x="242888" y="544513"/>
            <a:ext cx="4475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直流电源结构框图</a:t>
            </a:r>
          </a:p>
        </p:txBody>
      </p:sp>
      <p:pic>
        <p:nvPicPr>
          <p:cNvPr id="3075" name="Picture 1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2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918" name="Object 2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3513" y="1965325"/>
          <a:ext cx="8980487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hoto Editor 照片" r:id="rId6" imgW="23663403" imgH="4315427" progId="MSPhotoEd.3">
                  <p:embed/>
                </p:oleObj>
              </mc:Choice>
              <mc:Fallback>
                <p:oleObj name="Photo Editor 照片" r:id="rId6" imgW="23663403" imgH="4315427" progId="MSPhotoEd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1965325"/>
                        <a:ext cx="8980487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92150"/>
            <a:ext cx="6985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-100013"/>
            <a:ext cx="8305800" cy="88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（</a:t>
            </a:r>
            <a:r>
              <a:rPr lang="en-US" altLang="zh-CN" sz="2000">
                <a:ea typeface="楷体_GB2312" pitchFamily="49" charset="-122"/>
              </a:rPr>
              <a:t>2</a:t>
            </a:r>
            <a:r>
              <a:rPr lang="zh-CN" altLang="en-US" sz="2000">
                <a:ea typeface="楷体_GB2312" pitchFamily="49" charset="-122"/>
              </a:rPr>
              <a:t>）当</a:t>
            </a:r>
            <a:r>
              <a:rPr lang="en-US" altLang="zh-CN" sz="2000" i="1">
                <a:ea typeface="楷体_GB2312" pitchFamily="49" charset="-122"/>
              </a:rPr>
              <a:t>V</a:t>
            </a:r>
            <a:r>
              <a:rPr lang="en-US" altLang="zh-CN" sz="2000" baseline="-30000">
                <a:ea typeface="楷体_GB2312" pitchFamily="49" charset="-122"/>
              </a:rPr>
              <a:t>Z1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6 V</a:t>
            </a:r>
            <a:r>
              <a:rPr lang="zh-CN" altLang="en-US" sz="2000">
                <a:ea typeface="楷体_GB2312" pitchFamily="49" charset="-122"/>
              </a:rPr>
              <a:t>，</a:t>
            </a:r>
            <a:r>
              <a:rPr lang="en-US" altLang="zh-CN" sz="2000" i="1">
                <a:ea typeface="楷体_GB2312" pitchFamily="49" charset="-122"/>
              </a:rPr>
              <a:t>V</a:t>
            </a:r>
            <a:r>
              <a:rPr lang="en-US" altLang="zh-CN" sz="2000" baseline="-30000">
                <a:ea typeface="楷体_GB2312" pitchFamily="49" charset="-122"/>
              </a:rPr>
              <a:t>BE</a:t>
            </a:r>
            <a:r>
              <a:rPr lang="zh-CN" altLang="en-US" sz="2000">
                <a:ea typeface="楷体_GB2312" pitchFamily="49" charset="-122"/>
              </a:rPr>
              <a:t>＝</a:t>
            </a:r>
            <a:r>
              <a:rPr lang="en-US" altLang="zh-CN" sz="2000">
                <a:ea typeface="楷体_GB2312" pitchFamily="49" charset="-122"/>
              </a:rPr>
              <a:t>0.7 V</a:t>
            </a:r>
            <a:r>
              <a:rPr lang="zh-CN" altLang="en-US" sz="2000">
                <a:ea typeface="楷体_GB2312" pitchFamily="49" charset="-122"/>
              </a:rPr>
              <a:t>，电位器</a:t>
            </a:r>
            <a:r>
              <a:rPr lang="en-US" altLang="zh-CN" sz="2000" i="1">
                <a:ea typeface="楷体_GB2312" pitchFamily="49" charset="-122"/>
              </a:rPr>
              <a:t>R</a:t>
            </a:r>
            <a:r>
              <a:rPr lang="en-US" altLang="zh-CN" sz="2000" baseline="-30000">
                <a:ea typeface="楷体_GB2312" pitchFamily="49" charset="-122"/>
              </a:rPr>
              <a:t>P</a:t>
            </a:r>
            <a:r>
              <a:rPr lang="zh-CN" altLang="en-US" sz="2000">
                <a:ea typeface="楷体_GB2312" pitchFamily="49" charset="-122"/>
              </a:rPr>
              <a:t>箭头在中间位置，不接负载电阻</a:t>
            </a:r>
            <a:r>
              <a:rPr lang="en-US" altLang="zh-CN" sz="2000" i="1">
                <a:ea typeface="楷体_GB2312" pitchFamily="49" charset="-122"/>
              </a:rPr>
              <a:t>R</a:t>
            </a:r>
            <a:r>
              <a:rPr lang="en-US" altLang="zh-CN" sz="2000" baseline="-30000">
                <a:ea typeface="楷体_GB2312" pitchFamily="49" charset="-122"/>
              </a:rPr>
              <a:t>L</a:t>
            </a:r>
            <a:r>
              <a:rPr lang="zh-CN" altLang="en-US" sz="2000">
                <a:ea typeface="楷体_GB2312" pitchFamily="49" charset="-122"/>
              </a:rPr>
              <a:t>时，试计算</a:t>
            </a:r>
            <a:r>
              <a:rPr lang="en-US" altLang="zh-CN" sz="2000">
                <a:ea typeface="楷体_GB2312" pitchFamily="49" charset="-122"/>
              </a:rPr>
              <a:t>A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B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C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D</a:t>
            </a:r>
            <a:r>
              <a:rPr lang="zh-CN" altLang="en-US" sz="2000">
                <a:ea typeface="楷体_GB2312" pitchFamily="49" charset="-122"/>
              </a:rPr>
              <a:t>、</a:t>
            </a:r>
            <a:r>
              <a:rPr lang="en-US" altLang="zh-CN" sz="2000">
                <a:ea typeface="楷体_GB2312" pitchFamily="49" charset="-122"/>
              </a:rPr>
              <a:t>E</a:t>
            </a:r>
            <a:r>
              <a:rPr lang="zh-CN" altLang="en-US" sz="2000">
                <a:ea typeface="楷体_GB2312" pitchFamily="49" charset="-122"/>
              </a:rPr>
              <a:t>点的电位和</a:t>
            </a:r>
            <a:r>
              <a:rPr lang="en-US" altLang="zh-CN" sz="2000" i="1">
                <a:ea typeface="楷体_GB2312" pitchFamily="49" charset="-122"/>
              </a:rPr>
              <a:t>V</a:t>
            </a:r>
            <a:r>
              <a:rPr lang="en-US" altLang="zh-CN" sz="2000" baseline="-30000">
                <a:ea typeface="楷体_GB2312" pitchFamily="49" charset="-122"/>
              </a:rPr>
              <a:t>CE3</a:t>
            </a:r>
            <a:r>
              <a:rPr lang="zh-CN" altLang="en-US" sz="2000">
                <a:ea typeface="楷体_GB2312" pitchFamily="49" charset="-122"/>
              </a:rPr>
              <a:t>的值；</a:t>
            </a:r>
          </a:p>
        </p:txBody>
      </p:sp>
      <p:sp>
        <p:nvSpPr>
          <p:cNvPr id="20484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" y="1127125"/>
            <a:ext cx="685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52400" y="2921000"/>
            <a:ext cx="1905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I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aseline="-30000">
                <a:ea typeface="楷体_GB2312" pitchFamily="49" charset="-122"/>
              </a:rPr>
              <a:t>      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24 V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348038" y="4797425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E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＋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BE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12 V</a:t>
            </a:r>
            <a:r>
              <a:rPr lang="zh-CN" altLang="en-US" sz="2400">
                <a:ea typeface="楷体_GB2312" pitchFamily="49" charset="-122"/>
              </a:rPr>
              <a:t>＋</a:t>
            </a:r>
            <a:r>
              <a:rPr lang="en-US" altLang="zh-CN" sz="2400">
                <a:ea typeface="楷体_GB2312" pitchFamily="49" charset="-122"/>
              </a:rPr>
              <a:t>1.4 V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13.4V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6200" y="57150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CE3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－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B 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24 V</a:t>
            </a:r>
            <a:r>
              <a:rPr lang="zh-CN" altLang="en-US" sz="2400">
                <a:ea typeface="楷体_GB2312" pitchFamily="49" charset="-122"/>
              </a:rPr>
              <a:t>－</a:t>
            </a:r>
            <a:r>
              <a:rPr lang="en-US" altLang="zh-CN" sz="2400">
                <a:ea typeface="楷体_GB2312" pitchFamily="49" charset="-122"/>
              </a:rPr>
              <a:t>12 V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12 V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179388" y="4149725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C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Z1</a:t>
            </a:r>
            <a:r>
              <a:rPr lang="zh-CN" altLang="en-US" sz="2400">
                <a:ea typeface="楷体_GB2312" pitchFamily="49" charset="-122"/>
              </a:rPr>
              <a:t>＝</a:t>
            </a:r>
            <a:r>
              <a:rPr lang="en-US" altLang="zh-CN" sz="2400">
                <a:ea typeface="楷体_GB2312" pitchFamily="49" charset="-122"/>
              </a:rPr>
              <a:t>6 V</a:t>
            </a:r>
          </a:p>
        </p:txBody>
      </p:sp>
      <p:grpSp>
        <p:nvGrpSpPr>
          <p:cNvPr id="180233" name="Group 9"/>
          <p:cNvGrpSpPr>
            <a:grpSpLocks/>
          </p:cNvGrpSpPr>
          <p:nvPr/>
        </p:nvGrpSpPr>
        <p:grpSpPr bwMode="auto">
          <a:xfrm>
            <a:off x="250825" y="4868863"/>
            <a:ext cx="2895600" cy="465137"/>
            <a:chOff x="204" y="3067"/>
            <a:chExt cx="1824" cy="293"/>
          </a:xfrm>
        </p:grpSpPr>
        <p:sp>
          <p:nvSpPr>
            <p:cNvPr id="20491" name="Rectangle 10"/>
            <p:cNvSpPr>
              <a:spLocks noChangeArrowheads="1"/>
            </p:cNvSpPr>
            <p:nvPr/>
          </p:nvSpPr>
          <p:spPr bwMode="auto">
            <a:xfrm>
              <a:off x="1111" y="3067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ea typeface="楷体_GB2312" pitchFamily="49" charset="-122"/>
                </a:rPr>
                <a:t>＝</a:t>
              </a:r>
              <a:r>
                <a:rPr lang="en-US" altLang="zh-CN" sz="2400">
                  <a:ea typeface="楷体_GB2312" pitchFamily="49" charset="-122"/>
                </a:rPr>
                <a:t>12 V</a:t>
              </a:r>
              <a:endParaRPr lang="en-US" altLang="zh-CN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20492" name="Rectangle 11"/>
            <p:cNvSpPr>
              <a:spLocks noChangeArrowheads="1"/>
            </p:cNvSpPr>
            <p:nvPr/>
          </p:nvSpPr>
          <p:spPr bwMode="auto">
            <a:xfrm>
              <a:off x="204" y="3072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9875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30000">
                  <a:ea typeface="楷体_GB2312" pitchFamily="49" charset="-122"/>
                </a:rPr>
                <a:t>B</a:t>
              </a:r>
              <a:r>
                <a:rPr lang="zh-CN" altLang="en-US" sz="2400">
                  <a:ea typeface="楷体_GB2312" pitchFamily="49" charset="-122"/>
                </a:rPr>
                <a:t>＝</a:t>
              </a: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30000">
                  <a:ea typeface="楷体_GB2312" pitchFamily="49" charset="-122"/>
                </a:rPr>
                <a:t>O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20490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3954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11.2.1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utoUpdateAnimBg="0"/>
      <p:bldP spid="180230" grpId="0"/>
      <p:bldP spid="180231" grpId="0" autoUpdateAnimBg="0"/>
      <p:bldP spid="18023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09600" y="76200"/>
            <a:ext cx="8305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（</a:t>
            </a:r>
            <a:r>
              <a:rPr lang="en-US" altLang="zh-CN" sz="2000">
                <a:ea typeface="楷体_GB2312" pitchFamily="49" charset="-122"/>
              </a:rPr>
              <a:t>3</a:t>
            </a:r>
            <a:r>
              <a:rPr lang="zh-CN" altLang="en-US" sz="2000">
                <a:ea typeface="楷体_GB2312" pitchFamily="49" charset="-122"/>
              </a:rPr>
              <a:t>）计算输出电压的调节范围。</a:t>
            </a:r>
          </a:p>
        </p:txBody>
      </p:sp>
      <p:sp>
        <p:nvSpPr>
          <p:cNvPr id="21507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" y="1127125"/>
            <a:ext cx="685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187450" y="51577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= 9V</a:t>
            </a: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640263" y="4049713"/>
          <a:ext cx="32115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公式" r:id="rId4" imgW="1459866" imgH="431613" progId="Equation.3">
                  <p:embed/>
                </p:oleObj>
              </mc:Choice>
              <mc:Fallback>
                <p:oleObj name="公式" r:id="rId4" imgW="1459866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4049713"/>
                        <a:ext cx="321151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5219700" y="515778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= 18V</a:t>
            </a:r>
          </a:p>
        </p:txBody>
      </p:sp>
      <p:sp>
        <p:nvSpPr>
          <p:cNvPr id="21511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3954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11.2.1</a:t>
            </a:r>
          </a:p>
        </p:txBody>
      </p:sp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468313" y="4076700"/>
          <a:ext cx="31829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公式" r:id="rId6" imgW="1447800" imgH="431800" progId="Equation.3">
                  <p:embed/>
                </p:oleObj>
              </mc:Choice>
              <mc:Fallback>
                <p:oleObj name="公式" r:id="rId6" imgW="1447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31829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3" name="Picture 9" descr="未标题-1 拷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92150"/>
            <a:ext cx="6985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utoUpdateAnimBg="0"/>
      <p:bldP spid="18125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09600" y="76200"/>
            <a:ext cx="8305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ea typeface="楷体_GB2312" pitchFamily="49" charset="-122"/>
              </a:rPr>
              <a:t>（</a:t>
            </a:r>
            <a:r>
              <a:rPr lang="en-US" altLang="zh-CN" sz="2000" dirty="0">
                <a:ea typeface="楷体_GB2312" pitchFamily="49" charset="-122"/>
              </a:rPr>
              <a:t>4</a:t>
            </a:r>
            <a:r>
              <a:rPr lang="zh-CN" altLang="en-US" sz="2000" dirty="0">
                <a:ea typeface="楷体_GB2312" pitchFamily="49" charset="-122"/>
              </a:rPr>
              <a:t>）当</a:t>
            </a:r>
            <a:r>
              <a:rPr lang="en-US" altLang="zh-CN" sz="2000" i="1" dirty="0">
                <a:ea typeface="楷体_GB2312" pitchFamily="49" charset="-122"/>
              </a:rPr>
              <a:t>V</a:t>
            </a:r>
            <a:r>
              <a:rPr lang="en-US" altLang="zh-CN" sz="2000" baseline="-30000" dirty="0">
                <a:ea typeface="楷体_GB2312" pitchFamily="49" charset="-122"/>
              </a:rPr>
              <a:t>O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12 V</a:t>
            </a:r>
            <a:r>
              <a:rPr lang="zh-CN" altLang="en-US" sz="2000" dirty="0">
                <a:ea typeface="楷体_GB2312" pitchFamily="49" charset="-122"/>
              </a:rPr>
              <a:t>、</a:t>
            </a:r>
            <a:r>
              <a:rPr lang="en-US" altLang="zh-CN" sz="2000" i="1" dirty="0">
                <a:ea typeface="楷体_GB2312" pitchFamily="49" charset="-122"/>
              </a:rPr>
              <a:t>R</a:t>
            </a:r>
            <a:r>
              <a:rPr lang="en-US" altLang="zh-CN" sz="2000" baseline="-30000" dirty="0">
                <a:ea typeface="楷体_GB2312" pitchFamily="49" charset="-122"/>
              </a:rPr>
              <a:t>L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150Ω</a:t>
            </a:r>
            <a:r>
              <a:rPr lang="zh-CN" altLang="en-US" sz="2000" dirty="0">
                <a:ea typeface="楷体_GB2312" pitchFamily="49" charset="-122"/>
              </a:rPr>
              <a:t>，</a:t>
            </a:r>
            <a:r>
              <a:rPr lang="en-US" altLang="zh-CN" sz="2000" i="1" dirty="0">
                <a:ea typeface="楷体_GB2312" pitchFamily="49" charset="-122"/>
              </a:rPr>
              <a:t>R</a:t>
            </a:r>
            <a:r>
              <a:rPr lang="en-US" altLang="zh-CN" sz="2000" baseline="-30000" dirty="0">
                <a:ea typeface="楷体_GB2312" pitchFamily="49" charset="-122"/>
              </a:rPr>
              <a:t>2</a:t>
            </a:r>
            <a:r>
              <a:rPr lang="zh-CN" altLang="en-US" sz="2000" dirty="0">
                <a:ea typeface="楷体_GB2312" pitchFamily="49" charset="-122"/>
              </a:rPr>
              <a:t>＝</a:t>
            </a:r>
            <a:r>
              <a:rPr lang="en-US" altLang="zh-CN" sz="2000" dirty="0">
                <a:ea typeface="楷体_GB2312" pitchFamily="49" charset="-122"/>
              </a:rPr>
              <a:t>510Ω</a:t>
            </a:r>
            <a:r>
              <a:rPr lang="zh-CN" altLang="en-US" sz="2000" dirty="0">
                <a:ea typeface="楷体_GB2312" pitchFamily="49" charset="-122"/>
              </a:rPr>
              <a:t>时，计算调整管</a:t>
            </a:r>
            <a:r>
              <a:rPr lang="en-US" altLang="zh-CN" sz="2000" dirty="0">
                <a:ea typeface="楷体_GB2312" pitchFamily="49" charset="-122"/>
              </a:rPr>
              <a:t>T</a:t>
            </a:r>
            <a:r>
              <a:rPr lang="en-US" altLang="zh-CN" sz="2000" baseline="-30000" dirty="0">
                <a:ea typeface="楷体_GB2312" pitchFamily="49" charset="-122"/>
              </a:rPr>
              <a:t>3</a:t>
            </a:r>
            <a:r>
              <a:rPr lang="zh-CN" altLang="en-US" sz="2000" dirty="0">
                <a:ea typeface="楷体_GB2312" pitchFamily="49" charset="-122"/>
              </a:rPr>
              <a:t>的功耗</a:t>
            </a:r>
            <a:r>
              <a:rPr lang="en-US" altLang="zh-CN" sz="2000" i="1" dirty="0">
                <a:ea typeface="楷体_GB2312" pitchFamily="49" charset="-122"/>
              </a:rPr>
              <a:t>P</a:t>
            </a:r>
            <a:r>
              <a:rPr lang="en-US" altLang="zh-CN" sz="2000" baseline="-30000" dirty="0">
                <a:ea typeface="楷体_GB2312" pitchFamily="49" charset="-122"/>
              </a:rPr>
              <a:t>C3</a:t>
            </a:r>
            <a:r>
              <a:rPr lang="zh-CN" altLang="en-US" sz="2000" dirty="0">
                <a:ea typeface="楷体_GB2312" pitchFamily="49" charset="-122"/>
              </a:rPr>
              <a:t>。</a:t>
            </a:r>
          </a:p>
        </p:txBody>
      </p:sp>
      <p:sp>
        <p:nvSpPr>
          <p:cNvPr id="22531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" y="1127125"/>
            <a:ext cx="6858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解：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322263" y="3616325"/>
          <a:ext cx="42116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4" imgW="2005729" imgH="406224" progId="Equation.3">
                  <p:embed/>
                </p:oleObj>
              </mc:Choice>
              <mc:Fallback>
                <p:oleObj name="Equation" r:id="rId4" imgW="2005729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616325"/>
                        <a:ext cx="42116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5292725" y="3573463"/>
            <a:ext cx="3581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所以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baseline="-30000" dirty="0">
                <a:ea typeface="楷体_GB2312" pitchFamily="49" charset="-122"/>
              </a:rPr>
              <a:t>C3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baseline="-30000" dirty="0">
                <a:ea typeface="楷体_GB2312" pitchFamily="49" charset="-122"/>
              </a:rPr>
              <a:t>L</a:t>
            </a:r>
            <a:r>
              <a:rPr lang="zh-CN" altLang="en-US" sz="2400" dirty="0">
                <a:ea typeface="楷体_GB2312" pitchFamily="49" charset="-122"/>
              </a:rPr>
              <a:t>＋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i="1" baseline="-30000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3</a:t>
            </a:r>
            <a:r>
              <a:rPr lang="zh-CN" altLang="en-US" sz="2400" dirty="0">
                <a:ea typeface="楷体_GB2312" pitchFamily="49" charset="-122"/>
              </a:rPr>
              <a:t>＋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i="1" baseline="-30000" dirty="0">
                <a:ea typeface="楷体_GB2312" pitchFamily="49" charset="-122"/>
              </a:rPr>
              <a:t>R</a:t>
            </a:r>
            <a:r>
              <a:rPr lang="en-US" altLang="zh-CN" sz="2400" baseline="-30000" dirty="0">
                <a:ea typeface="楷体_GB2312" pitchFamily="49" charset="-122"/>
              </a:rPr>
              <a:t>2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aseline="-30000" dirty="0">
                <a:ea typeface="楷体_GB2312" pitchFamily="49" charset="-122"/>
              </a:rPr>
              <a:t>      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105mA</a:t>
            </a: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74638" y="4413250"/>
          <a:ext cx="46910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6" imgW="2235200" imgH="419100" progId="Equation.3">
                  <p:embed/>
                </p:oleObj>
              </mc:Choice>
              <mc:Fallback>
                <p:oleObj name="Equation" r:id="rId6" imgW="2235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413250"/>
                        <a:ext cx="46910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228600" y="5346700"/>
          <a:ext cx="46386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8" imgW="2209800" imgH="406400" progId="Equation.3">
                  <p:embed/>
                </p:oleObj>
              </mc:Choice>
              <mc:Fallback>
                <p:oleObj name="Equation" r:id="rId8" imgW="22098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46700"/>
                        <a:ext cx="46386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5364163" y="5013325"/>
            <a:ext cx="3581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9875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ea typeface="楷体_GB2312" pitchFamily="49" charset="-122"/>
              </a:rPr>
              <a:t>P</a:t>
            </a:r>
            <a:r>
              <a:rPr lang="en-US" altLang="zh-CN" sz="2400" baseline="-30000" dirty="0">
                <a:ea typeface="楷体_GB2312" pitchFamily="49" charset="-122"/>
              </a:rPr>
              <a:t>C3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30000" dirty="0">
                <a:ea typeface="楷体_GB2312" pitchFamily="49" charset="-122"/>
              </a:rPr>
              <a:t>CE3</a:t>
            </a:r>
            <a:r>
              <a:rPr lang="en-US" altLang="zh-CN" sz="2400" dirty="0">
                <a:ea typeface="楷体_GB2312" pitchFamily="49" charset="-122"/>
              </a:rPr>
              <a:t>×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baseline="-30000" dirty="0">
                <a:ea typeface="楷体_GB2312" pitchFamily="49" charset="-122"/>
              </a:rPr>
              <a:t>C3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aseline="-30000" dirty="0">
                <a:ea typeface="楷体_GB2312" pitchFamily="49" charset="-122"/>
              </a:rPr>
              <a:t>       </a:t>
            </a:r>
            <a:r>
              <a:rPr lang="zh-CN" altLang="en-US" sz="2400" dirty="0">
                <a:ea typeface="楷体_GB2312" pitchFamily="49" charset="-122"/>
              </a:rPr>
              <a:t>＝（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30000" dirty="0">
                <a:ea typeface="楷体_GB2312" pitchFamily="49" charset="-122"/>
              </a:rPr>
              <a:t>A</a:t>
            </a:r>
            <a:r>
              <a:rPr lang="en-US" altLang="zh-CN" sz="2400" dirty="0">
                <a:ea typeface="楷体_GB2312" pitchFamily="49" charset="-122"/>
              </a:rPr>
              <a:t>-</a:t>
            </a:r>
            <a:r>
              <a:rPr lang="en-US" altLang="zh-CN" sz="2400" i="1" dirty="0">
                <a:ea typeface="楷体_GB2312" pitchFamily="49" charset="-122"/>
              </a:rPr>
              <a:t>V</a:t>
            </a:r>
            <a:r>
              <a:rPr lang="en-US" altLang="zh-CN" sz="2400" baseline="-30000" dirty="0">
                <a:ea typeface="楷体_GB2312" pitchFamily="49" charset="-122"/>
              </a:rPr>
              <a:t>O</a:t>
            </a:r>
            <a:r>
              <a:rPr lang="zh-CN" altLang="en-US" sz="2400" dirty="0">
                <a:ea typeface="楷体_GB2312" pitchFamily="49" charset="-122"/>
              </a:rPr>
              <a:t>）</a:t>
            </a:r>
            <a:r>
              <a:rPr lang="en-US" altLang="zh-CN" sz="2400" dirty="0">
                <a:ea typeface="楷体_GB2312" pitchFamily="49" charset="-122"/>
              </a:rPr>
              <a:t>×</a:t>
            </a:r>
            <a:r>
              <a:rPr lang="en-US" altLang="zh-CN" sz="2400" i="1" dirty="0">
                <a:ea typeface="楷体_GB2312" pitchFamily="49" charset="-122"/>
              </a:rPr>
              <a:t>I</a:t>
            </a:r>
            <a:r>
              <a:rPr lang="en-US" altLang="zh-CN" sz="2400" baseline="-30000" dirty="0">
                <a:ea typeface="楷体_GB2312" pitchFamily="49" charset="-122"/>
              </a:rPr>
              <a:t>C3</a:t>
            </a:r>
            <a:endParaRPr lang="en-US" altLang="zh-CN" sz="2400" dirty="0">
              <a:ea typeface="楷体_GB2312" pitchFamily="49" charset="-122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</a:t>
            </a:r>
            <a:r>
              <a:rPr lang="zh-CN" altLang="en-US" sz="2400" dirty="0">
                <a:ea typeface="楷体_GB2312" pitchFamily="49" charset="-122"/>
              </a:rPr>
              <a:t>＝</a:t>
            </a:r>
            <a:r>
              <a:rPr lang="en-US" altLang="zh-CN" sz="2400" dirty="0">
                <a:ea typeface="楷体_GB2312" pitchFamily="49" charset="-122"/>
              </a:rPr>
              <a:t>1.26W</a:t>
            </a:r>
          </a:p>
        </p:txBody>
      </p:sp>
      <p:sp>
        <p:nvSpPr>
          <p:cNvPr id="22537" name="Rectangl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39541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11.2.1</a:t>
            </a:r>
          </a:p>
        </p:txBody>
      </p:sp>
      <p:pic>
        <p:nvPicPr>
          <p:cNvPr id="22538" name="Picture 10" descr="未标题-1 拷贝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692150"/>
            <a:ext cx="69850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utoUpdateAnimBg="0"/>
      <p:bldP spid="18228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30200"/>
            <a:ext cx="8085137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53988" y="4054475"/>
            <a:ext cx="8990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、改正图中的错误。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、标出电路各部分的名称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、若稳压管的稳压值为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Z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确定输出直流电压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O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的调节范围。</a:t>
            </a:r>
          </a:p>
        </p:txBody>
      </p:sp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1908175" y="908050"/>
            <a:ext cx="5005388" cy="1889125"/>
            <a:chOff x="1202" y="572"/>
            <a:chExt cx="3153" cy="1190"/>
          </a:xfrm>
        </p:grpSpPr>
        <p:pic>
          <p:nvPicPr>
            <p:cNvPr id="2458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572"/>
              <a:ext cx="396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935"/>
              <a:ext cx="34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1247" y="1276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458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" y="1480"/>
              <a:ext cx="3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1071"/>
              <a:ext cx="618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685800" y="76200"/>
            <a:ext cx="41735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11.2.3 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三端集成稳压器</a:t>
            </a:r>
          </a:p>
        </p:txBody>
      </p:sp>
      <p:sp>
        <p:nvSpPr>
          <p:cNvPr id="25603" name="Line 7"/>
          <p:cNvSpPr>
            <a:spLocks noChangeShapeType="1"/>
          </p:cNvSpPr>
          <p:nvPr/>
        </p:nvSpPr>
        <p:spPr bwMode="auto">
          <a:xfrm>
            <a:off x="574675" y="628650"/>
            <a:ext cx="3976688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116013" y="908050"/>
            <a:ext cx="6192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固定式三端集成稳压器（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78××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79××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187450" y="1700213"/>
            <a:ext cx="684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可调式三端集成稳压器（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LM317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LM337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pic>
        <p:nvPicPr>
          <p:cNvPr id="25606" name="Picture 2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924175"/>
            <a:ext cx="2879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258888" y="2781300"/>
            <a:ext cx="2590800" cy="1255713"/>
            <a:chOff x="1258888" y="2781300"/>
            <a:chExt cx="2590800" cy="1255713"/>
          </a:xfrm>
        </p:grpSpPr>
        <p:pic>
          <p:nvPicPr>
            <p:cNvPr id="2073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888" y="2781300"/>
              <a:ext cx="2590800" cy="125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97367" y="3132504"/>
              <a:ext cx="9336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W78××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utoUpdateAnimBg="0"/>
      <p:bldP spid="2058" grpId="0" autoUpdateAnimBg="0"/>
      <p:bldP spid="207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 descr="羊皮纸"/>
          <p:cNvSpPr>
            <a:spLocks noChangeArrowheads="1"/>
          </p:cNvSpPr>
          <p:nvPr/>
        </p:nvSpPr>
        <p:spPr bwMode="auto">
          <a:xfrm>
            <a:off x="795338" y="1287463"/>
            <a:ext cx="7796212" cy="504507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pic>
        <p:nvPicPr>
          <p:cNvPr id="26627" name="Picture 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990600" y="533400"/>
            <a:ext cx="55816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（正电压 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78L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 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）</a:t>
            </a:r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1982788" y="790575"/>
            <a:ext cx="1787525" cy="1871663"/>
            <a:chOff x="1249" y="498"/>
            <a:chExt cx="1126" cy="1179"/>
          </a:xfrm>
        </p:grpSpPr>
        <p:sp>
          <p:nvSpPr>
            <p:cNvPr id="26669" name="Rectangle 12"/>
            <p:cNvSpPr>
              <a:spLocks noChangeArrowheads="1"/>
            </p:cNvSpPr>
            <p:nvPr/>
          </p:nvSpPr>
          <p:spPr bwMode="auto">
            <a:xfrm>
              <a:off x="1249" y="843"/>
              <a:ext cx="677" cy="83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6670" name="AutoShape 13"/>
            <p:cNvSpPr>
              <a:spLocks noChangeArrowheads="1"/>
            </p:cNvSpPr>
            <p:nvPr/>
          </p:nvSpPr>
          <p:spPr bwMode="auto">
            <a:xfrm>
              <a:off x="1377" y="498"/>
              <a:ext cx="998" cy="312"/>
            </a:xfrm>
            <a:prstGeom prst="wedgeEllipseCallout">
              <a:avLst>
                <a:gd name="adj1" fmla="val -23245"/>
                <a:gd name="adj2" fmla="val 105130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恒流源</a:t>
              </a:r>
            </a:p>
          </p:txBody>
        </p:sp>
      </p:grpSp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1231900" y="1333500"/>
            <a:ext cx="2568575" cy="5348288"/>
            <a:chOff x="776" y="840"/>
            <a:chExt cx="1618" cy="3369"/>
          </a:xfrm>
        </p:grpSpPr>
        <p:grpSp>
          <p:nvGrpSpPr>
            <p:cNvPr id="26664" name="Group 15"/>
            <p:cNvGrpSpPr>
              <a:grpSpLocks/>
            </p:cNvGrpSpPr>
            <p:nvPr/>
          </p:nvGrpSpPr>
          <p:grpSpPr bwMode="auto">
            <a:xfrm>
              <a:off x="1215" y="840"/>
              <a:ext cx="1179" cy="3094"/>
              <a:chOff x="1215" y="840"/>
              <a:chExt cx="1179" cy="3094"/>
            </a:xfrm>
          </p:grpSpPr>
          <p:sp>
            <p:nvSpPr>
              <p:cNvPr id="26666" name="Rectangle 16"/>
              <p:cNvSpPr>
                <a:spLocks noChangeArrowheads="1"/>
              </p:cNvSpPr>
              <p:nvPr/>
            </p:nvSpPr>
            <p:spPr bwMode="auto">
              <a:xfrm>
                <a:off x="1507" y="1584"/>
                <a:ext cx="411" cy="235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67" name="Rectangle 17"/>
              <p:cNvSpPr>
                <a:spLocks noChangeArrowheads="1"/>
              </p:cNvSpPr>
              <p:nvPr/>
            </p:nvSpPr>
            <p:spPr bwMode="auto">
              <a:xfrm>
                <a:off x="1215" y="840"/>
                <a:ext cx="355" cy="309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68" name="Rectangle 18"/>
              <p:cNvSpPr>
                <a:spLocks noChangeArrowheads="1"/>
              </p:cNvSpPr>
              <p:nvPr/>
            </p:nvSpPr>
            <p:spPr bwMode="auto">
              <a:xfrm>
                <a:off x="1872" y="2850"/>
                <a:ext cx="522" cy="108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65" name="AutoShape 19"/>
            <p:cNvSpPr>
              <a:spLocks noChangeArrowheads="1"/>
            </p:cNvSpPr>
            <p:nvPr/>
          </p:nvSpPr>
          <p:spPr bwMode="auto">
            <a:xfrm>
              <a:off x="776" y="3897"/>
              <a:ext cx="1376" cy="312"/>
            </a:xfrm>
            <a:prstGeom prst="wedgeEllipseCallout">
              <a:avLst>
                <a:gd name="adj1" fmla="val 12208"/>
                <a:gd name="adj2" fmla="val -137171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基准电压电路</a:t>
              </a:r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6581775" y="709613"/>
            <a:ext cx="2351088" cy="2995612"/>
            <a:chOff x="4146" y="447"/>
            <a:chExt cx="1481" cy="1887"/>
          </a:xfrm>
        </p:grpSpPr>
        <p:grpSp>
          <p:nvGrpSpPr>
            <p:cNvPr id="26660" name="Group 21"/>
            <p:cNvGrpSpPr>
              <a:grpSpLocks/>
            </p:cNvGrpSpPr>
            <p:nvPr/>
          </p:nvGrpSpPr>
          <p:grpSpPr bwMode="auto">
            <a:xfrm>
              <a:off x="4146" y="843"/>
              <a:ext cx="846" cy="1491"/>
              <a:chOff x="4146" y="843"/>
              <a:chExt cx="846" cy="1491"/>
            </a:xfrm>
          </p:grpSpPr>
          <p:sp>
            <p:nvSpPr>
              <p:cNvPr id="26662" name="Rectangle 22"/>
              <p:cNvSpPr>
                <a:spLocks noChangeArrowheads="1"/>
              </p:cNvSpPr>
              <p:nvPr/>
            </p:nvSpPr>
            <p:spPr bwMode="auto">
              <a:xfrm flipH="1">
                <a:off x="4146" y="843"/>
                <a:ext cx="845" cy="951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63" name="Rectangle 23"/>
              <p:cNvSpPr>
                <a:spLocks noChangeArrowheads="1"/>
              </p:cNvSpPr>
              <p:nvPr/>
            </p:nvSpPr>
            <p:spPr bwMode="auto">
              <a:xfrm flipH="1">
                <a:off x="4496" y="1250"/>
                <a:ext cx="496" cy="108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61" name="AutoShape 24"/>
            <p:cNvSpPr>
              <a:spLocks noChangeArrowheads="1"/>
            </p:cNvSpPr>
            <p:nvPr/>
          </p:nvSpPr>
          <p:spPr bwMode="auto">
            <a:xfrm>
              <a:off x="4708" y="447"/>
              <a:ext cx="919" cy="312"/>
            </a:xfrm>
            <a:prstGeom prst="wedgeEllipseCallout">
              <a:avLst>
                <a:gd name="adj1" fmla="val -42384"/>
                <a:gd name="adj2" fmla="val 102245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调整电路</a:t>
              </a:r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2943225" y="2259013"/>
            <a:ext cx="4787900" cy="4378325"/>
            <a:chOff x="1854" y="1423"/>
            <a:chExt cx="3016" cy="2758"/>
          </a:xfrm>
        </p:grpSpPr>
        <p:grpSp>
          <p:nvGrpSpPr>
            <p:cNvPr id="26654" name="Group 26"/>
            <p:cNvGrpSpPr>
              <a:grpSpLocks/>
            </p:cNvGrpSpPr>
            <p:nvPr/>
          </p:nvGrpSpPr>
          <p:grpSpPr bwMode="auto">
            <a:xfrm>
              <a:off x="1854" y="1423"/>
              <a:ext cx="3016" cy="2483"/>
              <a:chOff x="1854" y="1423"/>
              <a:chExt cx="3016" cy="2483"/>
            </a:xfrm>
          </p:grpSpPr>
          <p:sp>
            <p:nvSpPr>
              <p:cNvPr id="26656" name="Rectangle 27"/>
              <p:cNvSpPr>
                <a:spLocks noChangeArrowheads="1"/>
              </p:cNvSpPr>
              <p:nvPr/>
            </p:nvSpPr>
            <p:spPr bwMode="auto">
              <a:xfrm flipH="1">
                <a:off x="3115" y="1423"/>
                <a:ext cx="611" cy="2483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57" name="Rectangle 28"/>
              <p:cNvSpPr>
                <a:spLocks noChangeArrowheads="1"/>
              </p:cNvSpPr>
              <p:nvPr/>
            </p:nvSpPr>
            <p:spPr bwMode="auto">
              <a:xfrm rot="16200000" flipH="1">
                <a:off x="3234" y="1256"/>
                <a:ext cx="256" cy="3016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58" name="Rectangle 29"/>
              <p:cNvSpPr>
                <a:spLocks noChangeArrowheads="1"/>
              </p:cNvSpPr>
              <p:nvPr/>
            </p:nvSpPr>
            <p:spPr bwMode="auto">
              <a:xfrm flipH="1">
                <a:off x="3144" y="2341"/>
                <a:ext cx="1378" cy="39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59" name="Rectangle 30"/>
              <p:cNvSpPr>
                <a:spLocks noChangeArrowheads="1"/>
              </p:cNvSpPr>
              <p:nvPr/>
            </p:nvSpPr>
            <p:spPr bwMode="auto">
              <a:xfrm flipH="1">
                <a:off x="4404" y="1542"/>
                <a:ext cx="123" cy="90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55" name="AutoShape 31"/>
            <p:cNvSpPr>
              <a:spLocks noChangeArrowheads="1"/>
            </p:cNvSpPr>
            <p:nvPr/>
          </p:nvSpPr>
          <p:spPr bwMode="auto">
            <a:xfrm>
              <a:off x="3631" y="3869"/>
              <a:ext cx="919" cy="312"/>
            </a:xfrm>
            <a:prstGeom prst="wedgeEllipseCallout">
              <a:avLst>
                <a:gd name="adj1" fmla="val -53157"/>
                <a:gd name="adj2" fmla="val -90065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比较放大</a:t>
              </a:r>
            </a:p>
          </p:txBody>
        </p:sp>
      </p:grpSp>
      <p:grpSp>
        <p:nvGrpSpPr>
          <p:cNvPr id="3104" name="Group 32"/>
          <p:cNvGrpSpPr>
            <a:grpSpLocks/>
          </p:cNvGrpSpPr>
          <p:nvPr/>
        </p:nvGrpSpPr>
        <p:grpSpPr bwMode="auto">
          <a:xfrm>
            <a:off x="4791075" y="711200"/>
            <a:ext cx="3184525" cy="2997200"/>
            <a:chOff x="3018" y="448"/>
            <a:chExt cx="2006" cy="1888"/>
          </a:xfrm>
        </p:grpSpPr>
        <p:grpSp>
          <p:nvGrpSpPr>
            <p:cNvPr id="26650" name="Group 33"/>
            <p:cNvGrpSpPr>
              <a:grpSpLocks/>
            </p:cNvGrpSpPr>
            <p:nvPr/>
          </p:nvGrpSpPr>
          <p:grpSpPr bwMode="auto">
            <a:xfrm>
              <a:off x="3758" y="852"/>
              <a:ext cx="1266" cy="1484"/>
              <a:chOff x="3758" y="852"/>
              <a:chExt cx="1266" cy="1484"/>
            </a:xfrm>
          </p:grpSpPr>
          <p:sp>
            <p:nvSpPr>
              <p:cNvPr id="26652" name="Rectangle 34"/>
              <p:cNvSpPr>
                <a:spLocks noChangeArrowheads="1"/>
              </p:cNvSpPr>
              <p:nvPr/>
            </p:nvSpPr>
            <p:spPr bwMode="auto">
              <a:xfrm flipH="1">
                <a:off x="3758" y="852"/>
                <a:ext cx="389" cy="148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53" name="Rectangle 35"/>
              <p:cNvSpPr>
                <a:spLocks noChangeArrowheads="1"/>
              </p:cNvSpPr>
              <p:nvPr/>
            </p:nvSpPr>
            <p:spPr bwMode="auto">
              <a:xfrm flipH="1">
                <a:off x="4036" y="1841"/>
                <a:ext cx="988" cy="49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51" name="AutoShape 36"/>
            <p:cNvSpPr>
              <a:spLocks noChangeArrowheads="1"/>
            </p:cNvSpPr>
            <p:nvPr/>
          </p:nvSpPr>
          <p:spPr bwMode="auto">
            <a:xfrm>
              <a:off x="3018" y="448"/>
              <a:ext cx="963" cy="312"/>
            </a:xfrm>
            <a:prstGeom prst="wedgeEllipseCallout">
              <a:avLst>
                <a:gd name="adj1" fmla="val 36917"/>
                <a:gd name="adj2" fmla="val 116347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过流保护</a:t>
              </a:r>
            </a:p>
          </p:txBody>
        </p:sp>
      </p:grpSp>
      <p:grpSp>
        <p:nvGrpSpPr>
          <p:cNvPr id="3109" name="Group 37"/>
          <p:cNvGrpSpPr>
            <a:grpSpLocks/>
          </p:cNvGrpSpPr>
          <p:nvPr/>
        </p:nvGrpSpPr>
        <p:grpSpPr bwMode="auto">
          <a:xfrm>
            <a:off x="2690813" y="2236788"/>
            <a:ext cx="2747962" cy="4454525"/>
            <a:chOff x="1695" y="1409"/>
            <a:chExt cx="1731" cy="2806"/>
          </a:xfrm>
        </p:grpSpPr>
        <p:grpSp>
          <p:nvGrpSpPr>
            <p:cNvPr id="26645" name="Group 38"/>
            <p:cNvGrpSpPr>
              <a:grpSpLocks/>
            </p:cNvGrpSpPr>
            <p:nvPr/>
          </p:nvGrpSpPr>
          <p:grpSpPr bwMode="auto">
            <a:xfrm>
              <a:off x="1695" y="1409"/>
              <a:ext cx="1068" cy="2524"/>
              <a:chOff x="1695" y="1409"/>
              <a:chExt cx="1068" cy="2524"/>
            </a:xfrm>
          </p:grpSpPr>
          <p:sp>
            <p:nvSpPr>
              <p:cNvPr id="26647" name="Rectangle 39"/>
              <p:cNvSpPr>
                <a:spLocks noChangeArrowheads="1"/>
              </p:cNvSpPr>
              <p:nvPr/>
            </p:nvSpPr>
            <p:spPr bwMode="auto">
              <a:xfrm>
                <a:off x="2396" y="1409"/>
                <a:ext cx="367" cy="252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48" name="Rectangle 40"/>
              <p:cNvSpPr>
                <a:spLocks noChangeArrowheads="1"/>
              </p:cNvSpPr>
              <p:nvPr/>
            </p:nvSpPr>
            <p:spPr bwMode="auto">
              <a:xfrm>
                <a:off x="1906" y="1931"/>
                <a:ext cx="668" cy="658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6649" name="Rectangle 41"/>
              <p:cNvSpPr>
                <a:spLocks noChangeArrowheads="1"/>
              </p:cNvSpPr>
              <p:nvPr/>
            </p:nvSpPr>
            <p:spPr bwMode="auto">
              <a:xfrm>
                <a:off x="1695" y="1930"/>
                <a:ext cx="346" cy="514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CC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6646" name="AutoShape 42"/>
            <p:cNvSpPr>
              <a:spLocks noChangeArrowheads="1"/>
            </p:cNvSpPr>
            <p:nvPr/>
          </p:nvSpPr>
          <p:spPr bwMode="auto">
            <a:xfrm>
              <a:off x="2463" y="3903"/>
              <a:ext cx="963" cy="312"/>
            </a:xfrm>
            <a:prstGeom prst="wedgeEllipseCallout">
              <a:avLst>
                <a:gd name="adj1" fmla="val -36917"/>
                <a:gd name="adj2" fmla="val -104486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过热保护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228600" y="914400"/>
            <a:ext cx="1708150" cy="5329238"/>
            <a:chOff x="144" y="576"/>
            <a:chExt cx="1076" cy="3357"/>
          </a:xfrm>
        </p:grpSpPr>
        <p:sp>
          <p:nvSpPr>
            <p:cNvPr id="26643" name="Rectangle 44"/>
            <p:cNvSpPr>
              <a:spLocks noChangeArrowheads="1"/>
            </p:cNvSpPr>
            <p:nvPr/>
          </p:nvSpPr>
          <p:spPr bwMode="auto">
            <a:xfrm>
              <a:off x="587" y="844"/>
              <a:ext cx="633" cy="308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6644" name="AutoShape 45"/>
            <p:cNvSpPr>
              <a:spLocks noChangeArrowheads="1"/>
            </p:cNvSpPr>
            <p:nvPr/>
          </p:nvSpPr>
          <p:spPr bwMode="auto">
            <a:xfrm>
              <a:off x="144" y="576"/>
              <a:ext cx="998" cy="312"/>
            </a:xfrm>
            <a:prstGeom prst="wedgeEllipseCallout">
              <a:avLst>
                <a:gd name="adj1" fmla="val 12324"/>
                <a:gd name="adj2" fmla="val 104806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启动电路</a:t>
              </a:r>
            </a:p>
          </p:txBody>
        </p:sp>
      </p:grpSp>
      <p:grpSp>
        <p:nvGrpSpPr>
          <p:cNvPr id="3118" name="Group 46"/>
          <p:cNvGrpSpPr>
            <a:grpSpLocks/>
          </p:cNvGrpSpPr>
          <p:nvPr/>
        </p:nvGrpSpPr>
        <p:grpSpPr bwMode="auto">
          <a:xfrm>
            <a:off x="7473950" y="3530600"/>
            <a:ext cx="1250950" cy="2654300"/>
            <a:chOff x="4708" y="2224"/>
            <a:chExt cx="788" cy="1672"/>
          </a:xfrm>
        </p:grpSpPr>
        <p:sp>
          <p:nvSpPr>
            <p:cNvPr id="26641" name="Rectangle 47"/>
            <p:cNvSpPr>
              <a:spLocks noChangeArrowheads="1"/>
            </p:cNvSpPr>
            <p:nvPr/>
          </p:nvSpPr>
          <p:spPr bwMode="auto">
            <a:xfrm flipH="1">
              <a:off x="4708" y="2224"/>
              <a:ext cx="355" cy="167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6642" name="AutoShape 48"/>
            <p:cNvSpPr>
              <a:spLocks noChangeArrowheads="1"/>
            </p:cNvSpPr>
            <p:nvPr/>
          </p:nvSpPr>
          <p:spPr bwMode="auto">
            <a:xfrm>
              <a:off x="5174" y="2814"/>
              <a:ext cx="322" cy="966"/>
            </a:xfrm>
            <a:prstGeom prst="wedgeEllipseCallout">
              <a:avLst>
                <a:gd name="adj1" fmla="val -103727"/>
                <a:gd name="adj2" fmla="val -30745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取样电路</a:t>
              </a:r>
            </a:p>
          </p:txBody>
        </p:sp>
      </p:grpSp>
      <p:graphicFrame>
        <p:nvGraphicFramePr>
          <p:cNvPr id="26638" name="Object 49"/>
          <p:cNvGraphicFramePr>
            <a:graphicFrameLocks noChangeAspect="1"/>
          </p:cNvGraphicFramePr>
          <p:nvPr/>
        </p:nvGraphicFramePr>
        <p:xfrm>
          <a:off x="1057275" y="1350963"/>
          <a:ext cx="732790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图片" r:id="rId7" imgW="5657850" imgH="3781425" progId="Word.Picture.8">
                  <p:embed/>
                </p:oleObj>
              </mc:Choice>
              <mc:Fallback>
                <p:oleObj name="图片" r:id="rId7" imgW="5657850" imgH="3781425" progId="Word.Picture.8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350963"/>
                        <a:ext cx="7327900" cy="490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50"/>
          <p:cNvSpPr>
            <a:spLocks noChangeArrowheads="1"/>
          </p:cNvSpPr>
          <p:nvPr/>
        </p:nvSpPr>
        <p:spPr bwMode="auto">
          <a:xfrm>
            <a:off x="685800" y="0"/>
            <a:ext cx="568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一、输出电压固定的三端集成稳压器</a:t>
            </a: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179388" y="476250"/>
            <a:ext cx="57610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、固定式输出稳压器</a:t>
            </a:r>
            <a:r>
              <a:rPr lang="zh-CN" altLang="en-US" sz="2400">
                <a:ea typeface="楷体_GB2312" pitchFamily="49" charset="-122"/>
              </a:rPr>
              <a:t>典型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应用电路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258888" y="3789363"/>
            <a:ext cx="583406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ea typeface="楷体_GB2312" pitchFamily="49" charset="-122"/>
              </a:rPr>
              <a:t>电容</a:t>
            </a:r>
            <a:r>
              <a:rPr lang="en-US" altLang="zh-CN" sz="2000">
                <a:solidFill>
                  <a:srgbClr val="CC3300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rgbClr val="CC3300"/>
                </a:solidFill>
                <a:ea typeface="楷体_GB2312" pitchFamily="49" charset="-122"/>
              </a:rPr>
              <a:t>1 </a:t>
            </a:r>
            <a:r>
              <a:rPr lang="zh-CN" altLang="en-US" sz="2000" baseline="-20000">
                <a:solidFill>
                  <a:srgbClr val="CC3300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CC3300"/>
                </a:solidFill>
                <a:ea typeface="楷体_GB2312" pitchFamily="49" charset="-122"/>
              </a:rPr>
              <a:t>C</a:t>
            </a:r>
            <a:r>
              <a:rPr lang="en-US" altLang="zh-CN" sz="2000" baseline="-25000">
                <a:solidFill>
                  <a:srgbClr val="CC33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CC3300"/>
                </a:solidFill>
                <a:ea typeface="楷体_GB2312" pitchFamily="49" charset="-122"/>
              </a:rPr>
              <a:t>：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频率补偿电容，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防止自激振荡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rgbClr val="CC3300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CC3300"/>
                </a:solidFill>
                <a:ea typeface="楷体_GB2312" pitchFamily="49" charset="-122"/>
              </a:rPr>
              <a:t>为电解电容：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减少输出端的低频干扰。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23875" y="4902200"/>
            <a:ext cx="778192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CC3300"/>
                </a:solidFill>
                <a:ea typeface="楷体_GB2312" pitchFamily="49" charset="-122"/>
              </a:rPr>
              <a:t>D</a:t>
            </a:r>
            <a:r>
              <a:rPr lang="zh-CN" altLang="en-US" sz="2000">
                <a:solidFill>
                  <a:srgbClr val="CC3300"/>
                </a:solidFill>
                <a:ea typeface="楷体_GB2312" pitchFamily="49" charset="-122"/>
              </a:rPr>
              <a:t>保护二极管，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当输入端短路时，给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提供放电通路，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                           防止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电压加至调整管，使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e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结击穿而损坏。</a:t>
            </a:r>
          </a:p>
        </p:txBody>
      </p:sp>
      <p:sp>
        <p:nvSpPr>
          <p:cNvPr id="27655" name="Rectangle 15"/>
          <p:cNvSpPr>
            <a:spLocks noChangeArrowheads="1"/>
          </p:cNvSpPr>
          <p:nvPr/>
        </p:nvSpPr>
        <p:spPr bwMode="auto">
          <a:xfrm>
            <a:off x="819150" y="0"/>
            <a:ext cx="49053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三端集成稳压器的应用电路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5142" name="Picture 22" descr="未标题-1 拷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981075"/>
            <a:ext cx="48037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autoUpdateAnimBg="0"/>
      <p:bldP spid="5133" grpId="0" build="p" autoUpdateAnimBg="0"/>
      <p:bldP spid="5134" grpId="0" build="p" autoUpdateAnimBg="0"/>
      <p:bldP spid="513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2286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、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输出电压可调的实用稳压电路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2830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构成电压跟随器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3429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由于集成运放的 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I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= 0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167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</a:rPr>
              <a:t>32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  <a:cs typeface="Times New Roman" pitchFamily="18" charset="0"/>
              </a:rPr>
              <a:t>= V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  <a:cs typeface="Times New Roman" pitchFamily="18" charset="0"/>
              </a:rPr>
              <a:t>o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' </a:t>
            </a:r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V="1">
            <a:off x="1547813" y="4581525"/>
            <a:ext cx="457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8679" name="Picture 2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2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1547813" y="4221163"/>
          <a:ext cx="29527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5" imgW="977900" imgH="431800" progId="Equation.3">
                  <p:embed/>
                </p:oleObj>
              </mc:Choice>
              <mc:Fallback>
                <p:oleObj name="公式" r:id="rId5" imgW="977900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9527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3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908050"/>
            <a:ext cx="56292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  <p:bldP spid="32773" grpId="0" autoUpdateAnimBg="0"/>
      <p:bldP spid="32774" grpId="0" autoUpdateAnimBg="0"/>
      <p:bldP spid="32791" grpId="0" animBg="1"/>
      <p:bldP spid="3279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68450"/>
            <a:ext cx="7772400" cy="1143000"/>
          </a:xfrm>
        </p:spPr>
        <p:txBody>
          <a:bodyPr/>
          <a:lstStyle/>
          <a:p>
            <a:endParaRPr lang="zh-CN" altLang="zh-CN" dirty="0" smtClean="0">
              <a:ea typeface="楷体_GB2312" pitchFamily="49" charset="-122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725613"/>
            <a:ext cx="7824787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665163" y="561975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例：电路如图所示。合理连线，构成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5V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的直流电源。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01992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29702" name="Picture 1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237288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2293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268538" y="1868488"/>
            <a:ext cx="1150937" cy="2159000"/>
            <a:chOff x="2267744" y="908720"/>
            <a:chExt cx="1152128" cy="216024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2267744" y="908720"/>
              <a:ext cx="1152128" cy="432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 bwMode="auto">
            <a:xfrm>
              <a:off x="2267744" y="2565433"/>
              <a:ext cx="1152128" cy="5035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655888" y="2928938"/>
            <a:ext cx="5156200" cy="1387475"/>
            <a:chOff x="2656384" y="1970088"/>
            <a:chExt cx="5155976" cy="138690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2656384" y="1970088"/>
              <a:ext cx="0" cy="138690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2656384" y="3356992"/>
              <a:ext cx="18430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 flipV="1">
              <a:off x="4499391" y="2817464"/>
              <a:ext cx="360347" cy="539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4859738" y="2565155"/>
              <a:ext cx="1368366" cy="25230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6228104" y="2565155"/>
              <a:ext cx="1584256" cy="983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4284663" y="2084388"/>
            <a:ext cx="3527425" cy="844550"/>
            <a:chOff x="4283968" y="1124744"/>
            <a:chExt cx="3528392" cy="845344"/>
          </a:xfrm>
        </p:grpSpPr>
        <p:cxnSp>
          <p:nvCxnSpPr>
            <p:cNvPr id="20" name="直接连接符 19"/>
            <p:cNvCxnSpPr/>
            <p:nvPr/>
          </p:nvCxnSpPr>
          <p:spPr bwMode="auto">
            <a:xfrm flipV="1">
              <a:off x="4283968" y="1124744"/>
              <a:ext cx="576420" cy="845344"/>
            </a:xfrm>
            <a:prstGeom prst="line">
              <a:avLst/>
            </a:prstGeom>
            <a:ln>
              <a:solidFill>
                <a:srgbClr val="99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>
              <a:off x="4860388" y="1124744"/>
              <a:ext cx="503376" cy="845344"/>
            </a:xfrm>
            <a:prstGeom prst="line">
              <a:avLst/>
            </a:prstGeom>
            <a:ln>
              <a:solidFill>
                <a:srgbClr val="99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7188301" y="1124744"/>
              <a:ext cx="624059" cy="845344"/>
            </a:xfrm>
            <a:prstGeom prst="line">
              <a:avLst/>
            </a:prstGeom>
            <a:ln>
              <a:solidFill>
                <a:srgbClr val="99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aphicFrame>
          <p:nvGraphicFramePr>
            <p:cNvPr id="31747" name="Object 2"/>
            <p:cNvGraphicFramePr>
              <a:graphicFrameLocks noChangeAspect="1"/>
            </p:cNvGraphicFramePr>
            <p:nvPr/>
          </p:nvGraphicFramePr>
          <p:xfrm>
            <a:off x="0" y="0"/>
            <a:ext cx="5760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7" name="Image" r:id="rId3" imgW="5495555" imgH="932453" progId="Photoshop.Image.7">
                    <p:embed/>
                  </p:oleObj>
                </mc:Choice>
                <mc:Fallback>
                  <p:oleObj name="Image" r:id="rId3" imgW="5495555" imgH="932453" progId="Photoshop.Image.7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760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3"/>
            <p:cNvGraphicFramePr>
              <a:graphicFrameLocks noChangeAspect="1"/>
            </p:cNvGraphicFramePr>
            <p:nvPr/>
          </p:nvGraphicFramePr>
          <p:xfrm>
            <a:off x="610" y="1045"/>
            <a:ext cx="4272" cy="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8" name="Image" r:id="rId5" imgW="2939802" imgH="2254001" progId="Photoshop.Image.7">
                    <p:embed/>
                  </p:oleObj>
                </mc:Choice>
                <mc:Fallback>
                  <p:oleObj name="Image" r:id="rId5" imgW="2939802" imgH="2254001" progId="Photoshop.Image.7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045"/>
                          <a:ext cx="4272" cy="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2134" y="3942"/>
              <a:ext cx="137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      </a:t>
              </a:r>
              <a:r>
                <a:rPr lang="zh-CN" altLang="en-US" sz="2400">
                  <a:solidFill>
                    <a:srgbClr val="A50021"/>
                  </a:solidFill>
                  <a:ea typeface="楷体_GB2312" pitchFamily="49" charset="-122"/>
                </a:rPr>
                <a:t>图题</a:t>
              </a: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2.4.5</a:t>
              </a:r>
            </a:p>
          </p:txBody>
        </p:sp>
        <p:sp>
          <p:nvSpPr>
            <p:cNvPr id="3175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137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      </a:t>
              </a:r>
              <a:r>
                <a:rPr lang="zh-CN" altLang="en-US" sz="2400">
                  <a:solidFill>
                    <a:srgbClr val="A50021"/>
                  </a:solidFill>
                  <a:ea typeface="楷体_GB2312" pitchFamily="49" charset="-122"/>
                </a:rPr>
                <a:t>图题</a:t>
              </a:r>
              <a:r>
                <a:rPr lang="en-US" altLang="zh-CN" sz="2400">
                  <a:solidFill>
                    <a:srgbClr val="A50021"/>
                  </a:solidFill>
                  <a:ea typeface="楷体_GB2312" pitchFamily="49" charset="-122"/>
                </a:rPr>
                <a:t>2.4.5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1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247"/>
          <p:cNvSpPr>
            <a:spLocks noChangeArrowheads="1"/>
          </p:cNvSpPr>
          <p:nvPr/>
        </p:nvSpPr>
        <p:spPr bwMode="auto">
          <a:xfrm>
            <a:off x="190500" y="196850"/>
            <a:ext cx="422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ea typeface="楷体_GB2312" pitchFamily="49" charset="-122"/>
              </a:rPr>
              <a:t>11.1.1 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单相桥式整流电路</a:t>
            </a:r>
          </a:p>
        </p:txBody>
      </p:sp>
      <p:sp>
        <p:nvSpPr>
          <p:cNvPr id="4323" name="Rectangle 1251"/>
          <p:cNvSpPr>
            <a:spLocks noChangeArrowheads="1"/>
          </p:cNvSpPr>
          <p:nvPr/>
        </p:nvSpPr>
        <p:spPr bwMode="auto">
          <a:xfrm>
            <a:off x="158750" y="930275"/>
            <a:ext cx="311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ea typeface="楷体_GB2312" pitchFamily="49" charset="-122"/>
              </a:rPr>
              <a:t>1.</a:t>
            </a: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工作原理：</a:t>
            </a:r>
          </a:p>
        </p:txBody>
      </p:sp>
      <p:sp>
        <p:nvSpPr>
          <p:cNvPr id="4102" name="Rectangle 1327"/>
          <p:cNvSpPr>
            <a:spLocks noChangeArrowheads="1"/>
          </p:cNvSpPr>
          <p:nvPr/>
        </p:nvSpPr>
        <p:spPr bwMode="auto">
          <a:xfrm>
            <a:off x="4038600" y="1873250"/>
            <a:ext cx="5105400" cy="286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324" name="Rectangle 1252"/>
          <p:cNvSpPr>
            <a:spLocks noChangeArrowheads="1"/>
          </p:cNvSpPr>
          <p:nvPr/>
        </p:nvSpPr>
        <p:spPr bwMode="auto">
          <a:xfrm>
            <a:off x="381000" y="1495425"/>
            <a:ext cx="174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正半周</a:t>
            </a:r>
            <a:r>
              <a:rPr lang="zh-CN" altLang="en-US" sz="2400">
                <a:ea typeface="楷体_GB2312" pitchFamily="49" charset="-122"/>
              </a:rPr>
              <a:t>：</a:t>
            </a:r>
            <a:endParaRPr lang="zh-CN" altLang="en-US" sz="2400" baseline="-2000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4405" name="Group 1333"/>
          <p:cNvGrpSpPr>
            <a:grpSpLocks/>
          </p:cNvGrpSpPr>
          <p:nvPr/>
        </p:nvGrpSpPr>
        <p:grpSpPr bwMode="auto">
          <a:xfrm>
            <a:off x="5487988" y="2374900"/>
            <a:ext cx="2362200" cy="1787525"/>
            <a:chOff x="3471" y="2546"/>
            <a:chExt cx="1488" cy="1126"/>
          </a:xfrm>
        </p:grpSpPr>
        <p:grpSp>
          <p:nvGrpSpPr>
            <p:cNvPr id="4171" name="Group 1300"/>
            <p:cNvGrpSpPr>
              <a:grpSpLocks/>
            </p:cNvGrpSpPr>
            <p:nvPr/>
          </p:nvGrpSpPr>
          <p:grpSpPr bwMode="auto">
            <a:xfrm>
              <a:off x="3471" y="2546"/>
              <a:ext cx="1488" cy="1069"/>
              <a:chOff x="864" y="515"/>
              <a:chExt cx="1488" cy="1069"/>
            </a:xfrm>
          </p:grpSpPr>
          <p:sp>
            <p:nvSpPr>
              <p:cNvPr id="4179" name="Line 1301"/>
              <p:cNvSpPr>
                <a:spLocks noChangeShapeType="1"/>
              </p:cNvSpPr>
              <p:nvPr/>
            </p:nvSpPr>
            <p:spPr bwMode="auto">
              <a:xfrm>
                <a:off x="1856" y="515"/>
                <a:ext cx="400" cy="397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0" name="Line 1302"/>
              <p:cNvSpPr>
                <a:spLocks noChangeShapeType="1"/>
              </p:cNvSpPr>
              <p:nvPr/>
            </p:nvSpPr>
            <p:spPr bwMode="auto">
              <a:xfrm>
                <a:off x="2349" y="912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1" name="Line 1303"/>
              <p:cNvSpPr>
                <a:spLocks noChangeShapeType="1"/>
              </p:cNvSpPr>
              <p:nvPr/>
            </p:nvSpPr>
            <p:spPr bwMode="auto">
              <a:xfrm rot="10800000" flipH="1">
                <a:off x="864" y="525"/>
                <a:ext cx="1008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2" name="Line 1304"/>
              <p:cNvSpPr>
                <a:spLocks noChangeShapeType="1"/>
              </p:cNvSpPr>
              <p:nvPr/>
            </p:nvSpPr>
            <p:spPr bwMode="auto">
              <a:xfrm>
                <a:off x="2256" y="912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72" name="Group 1314"/>
            <p:cNvGrpSpPr>
              <a:grpSpLocks/>
            </p:cNvGrpSpPr>
            <p:nvPr/>
          </p:nvGrpSpPr>
          <p:grpSpPr bwMode="auto">
            <a:xfrm>
              <a:off x="3473" y="3087"/>
              <a:ext cx="1486" cy="585"/>
              <a:chOff x="866" y="1056"/>
              <a:chExt cx="1486" cy="585"/>
            </a:xfrm>
          </p:grpSpPr>
          <p:grpSp>
            <p:nvGrpSpPr>
              <p:cNvPr id="4173" name="Group 1315"/>
              <p:cNvGrpSpPr>
                <a:grpSpLocks/>
              </p:cNvGrpSpPr>
              <p:nvPr/>
            </p:nvGrpSpPr>
            <p:grpSpPr bwMode="auto">
              <a:xfrm>
                <a:off x="866" y="1058"/>
                <a:ext cx="622" cy="232"/>
                <a:chOff x="866" y="1058"/>
                <a:chExt cx="622" cy="232"/>
              </a:xfrm>
            </p:grpSpPr>
            <p:sp>
              <p:nvSpPr>
                <p:cNvPr id="4177" name="Line 1316"/>
                <p:cNvSpPr>
                  <a:spLocks noChangeShapeType="1"/>
                </p:cNvSpPr>
                <p:nvPr/>
              </p:nvSpPr>
              <p:spPr bwMode="auto">
                <a:xfrm>
                  <a:off x="1256" y="1058"/>
                  <a:ext cx="232" cy="232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8" name="Line 1317"/>
                <p:cNvSpPr>
                  <a:spLocks noChangeShapeType="1"/>
                </p:cNvSpPr>
                <p:nvPr/>
              </p:nvSpPr>
              <p:spPr bwMode="auto">
                <a:xfrm flipH="1">
                  <a:off x="866" y="1287"/>
                  <a:ext cx="622" cy="0"/>
                </a:xfrm>
                <a:prstGeom prst="line">
                  <a:avLst/>
                </a:prstGeom>
                <a:noFill/>
                <a:ln w="28575">
                  <a:solidFill>
                    <a:srgbClr val="FF3399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74" name="Line 1318"/>
              <p:cNvSpPr>
                <a:spLocks noChangeShapeType="1"/>
              </p:cNvSpPr>
              <p:nvPr/>
            </p:nvSpPr>
            <p:spPr bwMode="auto">
              <a:xfrm flipH="1">
                <a:off x="1248" y="1641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5" name="Line 1319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6" name="Line 1320"/>
              <p:cNvSpPr>
                <a:spLocks noChangeShapeType="1"/>
              </p:cNvSpPr>
              <p:nvPr/>
            </p:nvSpPr>
            <p:spPr bwMode="auto">
              <a:xfrm>
                <a:off x="2344" y="1344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25" name="Rectangle 1253"/>
          <p:cNvSpPr>
            <a:spLocks noChangeArrowheads="1"/>
          </p:cNvSpPr>
          <p:nvPr/>
        </p:nvSpPr>
        <p:spPr bwMode="auto">
          <a:xfrm>
            <a:off x="379413" y="3751263"/>
            <a:ext cx="2035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负半周</a:t>
            </a:r>
            <a:r>
              <a:rPr lang="zh-CN" altLang="en-US" sz="2400">
                <a:ea typeface="楷体_GB2312" pitchFamily="49" charset="-122"/>
              </a:rPr>
              <a:t>：</a:t>
            </a:r>
            <a:endParaRPr lang="zh-CN" altLang="en-US" sz="2400" baseline="-2000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4406" name="Group 1334"/>
          <p:cNvGrpSpPr>
            <a:grpSpLocks/>
          </p:cNvGrpSpPr>
          <p:nvPr/>
        </p:nvGrpSpPr>
        <p:grpSpPr bwMode="auto">
          <a:xfrm>
            <a:off x="5562600" y="2570163"/>
            <a:ext cx="2133600" cy="1371600"/>
            <a:chOff x="3482" y="2711"/>
            <a:chExt cx="1344" cy="864"/>
          </a:xfrm>
        </p:grpSpPr>
        <p:grpSp>
          <p:nvGrpSpPr>
            <p:cNvPr id="4160" name="Group 1309"/>
            <p:cNvGrpSpPr>
              <a:grpSpLocks/>
            </p:cNvGrpSpPr>
            <p:nvPr/>
          </p:nvGrpSpPr>
          <p:grpSpPr bwMode="auto">
            <a:xfrm>
              <a:off x="3482" y="3087"/>
              <a:ext cx="1344" cy="480"/>
              <a:chOff x="875" y="1056"/>
              <a:chExt cx="1344" cy="480"/>
            </a:xfrm>
          </p:grpSpPr>
          <p:sp>
            <p:nvSpPr>
              <p:cNvPr id="4167" name="Line 1310"/>
              <p:cNvSpPr>
                <a:spLocks noChangeShapeType="1"/>
              </p:cNvSpPr>
              <p:nvPr/>
            </p:nvSpPr>
            <p:spPr bwMode="auto">
              <a:xfrm flipV="1">
                <a:off x="1816" y="1066"/>
                <a:ext cx="336" cy="33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8" name="Line 1311"/>
              <p:cNvSpPr>
                <a:spLocks noChangeShapeType="1"/>
              </p:cNvSpPr>
              <p:nvPr/>
            </p:nvSpPr>
            <p:spPr bwMode="auto">
              <a:xfrm>
                <a:off x="2219" y="1056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9" name="Line 1312"/>
              <p:cNvSpPr>
                <a:spLocks noChangeShapeType="1"/>
              </p:cNvSpPr>
              <p:nvPr/>
            </p:nvSpPr>
            <p:spPr bwMode="auto">
              <a:xfrm>
                <a:off x="875" y="1416"/>
                <a:ext cx="949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70" name="Line 1313"/>
              <p:cNvSpPr>
                <a:spLocks noChangeShapeType="1"/>
              </p:cNvSpPr>
              <p:nvPr/>
            </p:nvSpPr>
            <p:spPr bwMode="auto">
              <a:xfrm>
                <a:off x="2144" y="1064"/>
                <a:ext cx="64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61" name="Group 1321"/>
            <p:cNvGrpSpPr>
              <a:grpSpLocks/>
            </p:cNvGrpSpPr>
            <p:nvPr/>
          </p:nvGrpSpPr>
          <p:grpSpPr bwMode="auto">
            <a:xfrm>
              <a:off x="3519" y="2711"/>
              <a:ext cx="1304" cy="864"/>
              <a:chOff x="912" y="680"/>
              <a:chExt cx="1304" cy="864"/>
            </a:xfrm>
          </p:grpSpPr>
          <p:sp>
            <p:nvSpPr>
              <p:cNvPr id="4162" name="Line 1322"/>
              <p:cNvSpPr>
                <a:spLocks noChangeShapeType="1"/>
              </p:cNvSpPr>
              <p:nvPr/>
            </p:nvSpPr>
            <p:spPr bwMode="auto">
              <a:xfrm flipV="1">
                <a:off x="1224" y="689"/>
                <a:ext cx="216" cy="216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Line 1323"/>
              <p:cNvSpPr>
                <a:spLocks noChangeShapeType="1"/>
              </p:cNvSpPr>
              <p:nvPr/>
            </p:nvSpPr>
            <p:spPr bwMode="auto">
              <a:xfrm flipH="1">
                <a:off x="1112" y="1544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Line 1324"/>
              <p:cNvSpPr>
                <a:spLocks noChangeShapeType="1"/>
              </p:cNvSpPr>
              <p:nvPr/>
            </p:nvSpPr>
            <p:spPr bwMode="auto">
              <a:xfrm>
                <a:off x="1120" y="912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5" name="Line 1325"/>
              <p:cNvSpPr>
                <a:spLocks noChangeShapeType="1"/>
              </p:cNvSpPr>
              <p:nvPr/>
            </p:nvSpPr>
            <p:spPr bwMode="auto">
              <a:xfrm>
                <a:off x="1112" y="904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6" name="Line 1326"/>
              <p:cNvSpPr>
                <a:spLocks noChangeShapeType="1"/>
              </p:cNvSpPr>
              <p:nvPr/>
            </p:nvSpPr>
            <p:spPr bwMode="auto">
              <a:xfrm flipH="1">
                <a:off x="912" y="68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407" name="Group 1335"/>
          <p:cNvGrpSpPr>
            <a:grpSpLocks/>
          </p:cNvGrpSpPr>
          <p:nvPr/>
        </p:nvGrpSpPr>
        <p:grpSpPr bwMode="auto">
          <a:xfrm>
            <a:off x="4022725" y="2101850"/>
            <a:ext cx="4784725" cy="2236788"/>
            <a:chOff x="2534" y="2367"/>
            <a:chExt cx="3014" cy="1409"/>
          </a:xfrm>
        </p:grpSpPr>
        <p:sp>
          <p:nvSpPr>
            <p:cNvPr id="4112" name="AutoShape 1255"/>
            <p:cNvSpPr>
              <a:spLocks noChangeArrowheads="1"/>
            </p:cNvSpPr>
            <p:nvPr/>
          </p:nvSpPr>
          <p:spPr bwMode="auto">
            <a:xfrm rot="2771104">
              <a:off x="4059" y="2732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13" name="Line 1256"/>
            <p:cNvSpPr>
              <a:spLocks noChangeShapeType="1"/>
            </p:cNvSpPr>
            <p:nvPr/>
          </p:nvSpPr>
          <p:spPr bwMode="auto">
            <a:xfrm rot="2772334">
              <a:off x="4129" y="2540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257"/>
            <p:cNvSpPr>
              <a:spLocks noChangeShapeType="1"/>
            </p:cNvSpPr>
            <p:nvPr/>
          </p:nvSpPr>
          <p:spPr bwMode="auto">
            <a:xfrm rot="2789710">
              <a:off x="4111" y="2752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AutoShape 1258"/>
            <p:cNvSpPr>
              <a:spLocks noChangeArrowheads="1"/>
            </p:cNvSpPr>
            <p:nvPr/>
          </p:nvSpPr>
          <p:spPr bwMode="auto">
            <a:xfrm rot="8171104">
              <a:off x="4431" y="2732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16" name="Line 1259"/>
            <p:cNvSpPr>
              <a:spLocks noChangeShapeType="1"/>
            </p:cNvSpPr>
            <p:nvPr/>
          </p:nvSpPr>
          <p:spPr bwMode="auto">
            <a:xfrm rot="8172334">
              <a:off x="4501" y="2541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1260"/>
            <p:cNvSpPr>
              <a:spLocks noChangeShapeType="1"/>
            </p:cNvSpPr>
            <p:nvPr/>
          </p:nvSpPr>
          <p:spPr bwMode="auto">
            <a:xfrm rot="8189710">
              <a:off x="4489" y="2856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AutoShape 1261"/>
            <p:cNvSpPr>
              <a:spLocks noChangeArrowheads="1"/>
            </p:cNvSpPr>
            <p:nvPr/>
          </p:nvSpPr>
          <p:spPr bwMode="auto">
            <a:xfrm rot="2771104">
              <a:off x="4433" y="3107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19" name="Line 1262"/>
            <p:cNvSpPr>
              <a:spLocks noChangeShapeType="1"/>
            </p:cNvSpPr>
            <p:nvPr/>
          </p:nvSpPr>
          <p:spPr bwMode="auto">
            <a:xfrm rot="2772334">
              <a:off x="4503" y="2915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1263"/>
            <p:cNvSpPr>
              <a:spLocks noChangeShapeType="1"/>
            </p:cNvSpPr>
            <p:nvPr/>
          </p:nvSpPr>
          <p:spPr bwMode="auto">
            <a:xfrm rot="2789710">
              <a:off x="4485" y="3127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AutoShape 1264"/>
            <p:cNvSpPr>
              <a:spLocks noChangeArrowheads="1"/>
            </p:cNvSpPr>
            <p:nvPr/>
          </p:nvSpPr>
          <p:spPr bwMode="auto">
            <a:xfrm rot="8171104">
              <a:off x="4061" y="3098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22" name="Line 1265"/>
            <p:cNvSpPr>
              <a:spLocks noChangeShapeType="1"/>
            </p:cNvSpPr>
            <p:nvPr/>
          </p:nvSpPr>
          <p:spPr bwMode="auto">
            <a:xfrm rot="8172334">
              <a:off x="4131" y="2907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1266"/>
            <p:cNvSpPr>
              <a:spLocks noChangeShapeType="1"/>
            </p:cNvSpPr>
            <p:nvPr/>
          </p:nvSpPr>
          <p:spPr bwMode="auto">
            <a:xfrm rot="8189710">
              <a:off x="4119" y="3222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1267"/>
            <p:cNvSpPr>
              <a:spLocks noChangeShapeType="1"/>
            </p:cNvSpPr>
            <p:nvPr/>
          </p:nvSpPr>
          <p:spPr bwMode="auto">
            <a:xfrm>
              <a:off x="4682" y="30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Text Box 1268"/>
            <p:cNvSpPr txBox="1">
              <a:spLocks noChangeArrowheads="1"/>
            </p:cNvSpPr>
            <p:nvPr/>
          </p:nvSpPr>
          <p:spPr bwMode="auto">
            <a:xfrm>
              <a:off x="5075" y="3225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4126" name="Rectangle 1269"/>
            <p:cNvSpPr>
              <a:spLocks noChangeArrowheads="1"/>
            </p:cNvSpPr>
            <p:nvPr/>
          </p:nvSpPr>
          <p:spPr bwMode="auto">
            <a:xfrm rot="-5400000">
              <a:off x="4937" y="3288"/>
              <a:ext cx="240" cy="9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27" name="Line 1270"/>
            <p:cNvSpPr>
              <a:spLocks noChangeShapeType="1"/>
            </p:cNvSpPr>
            <p:nvPr/>
          </p:nvSpPr>
          <p:spPr bwMode="auto">
            <a:xfrm>
              <a:off x="5057" y="301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271"/>
            <p:cNvSpPr>
              <a:spLocks noChangeShapeType="1"/>
            </p:cNvSpPr>
            <p:nvPr/>
          </p:nvSpPr>
          <p:spPr bwMode="auto">
            <a:xfrm>
              <a:off x="5048" y="345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272"/>
            <p:cNvSpPr>
              <a:spLocks noChangeShapeType="1"/>
            </p:cNvSpPr>
            <p:nvPr/>
          </p:nvSpPr>
          <p:spPr bwMode="auto">
            <a:xfrm flipH="1">
              <a:off x="3800" y="3732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1273"/>
            <p:cNvSpPr>
              <a:spLocks noChangeShapeType="1"/>
            </p:cNvSpPr>
            <p:nvPr/>
          </p:nvSpPr>
          <p:spPr bwMode="auto">
            <a:xfrm flipV="1">
              <a:off x="3783" y="2973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1274"/>
            <p:cNvSpPr>
              <a:spLocks noChangeShapeType="1"/>
            </p:cNvSpPr>
            <p:nvPr/>
          </p:nvSpPr>
          <p:spPr bwMode="auto">
            <a:xfrm flipH="1">
              <a:off x="3779" y="298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1275"/>
            <p:cNvSpPr>
              <a:spLocks noChangeShapeType="1"/>
            </p:cNvSpPr>
            <p:nvPr/>
          </p:nvSpPr>
          <p:spPr bwMode="auto">
            <a:xfrm flipH="1">
              <a:off x="3356" y="336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1276"/>
            <p:cNvSpPr>
              <a:spLocks noChangeShapeType="1"/>
            </p:cNvSpPr>
            <p:nvPr/>
          </p:nvSpPr>
          <p:spPr bwMode="auto">
            <a:xfrm>
              <a:off x="3359" y="261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1277"/>
            <p:cNvSpPr>
              <a:spLocks/>
            </p:cNvSpPr>
            <p:nvPr/>
          </p:nvSpPr>
          <p:spPr bwMode="auto">
            <a:xfrm rot="10800000" flipH="1">
              <a:off x="3308" y="2829"/>
              <a:ext cx="48" cy="384"/>
            </a:xfrm>
            <a:custGeom>
              <a:avLst/>
              <a:gdLst>
                <a:gd name="T0" fmla="*/ 1 w 96"/>
                <a:gd name="T1" fmla="*/ 0 h 768"/>
                <a:gd name="T2" fmla="*/ 0 w 96"/>
                <a:gd name="T3" fmla="*/ 1 h 768"/>
                <a:gd name="T4" fmla="*/ 1 w 96"/>
                <a:gd name="T5" fmla="*/ 1 h 768"/>
                <a:gd name="T6" fmla="*/ 0 w 96"/>
                <a:gd name="T7" fmla="*/ 1 h 768"/>
                <a:gd name="T8" fmla="*/ 1 w 96"/>
                <a:gd name="T9" fmla="*/ 1 h 768"/>
                <a:gd name="T10" fmla="*/ 0 w 96"/>
                <a:gd name="T11" fmla="*/ 1 h 768"/>
                <a:gd name="T12" fmla="*/ 1 w 96"/>
                <a:gd name="T13" fmla="*/ 1 h 768"/>
                <a:gd name="T14" fmla="*/ 0 w 96"/>
                <a:gd name="T15" fmla="*/ 1 h 768"/>
                <a:gd name="T16" fmla="*/ 1 w 96"/>
                <a:gd name="T17" fmla="*/ 1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768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96" y="160"/>
                    <a:pt x="96" y="192"/>
                  </a:cubicBezTo>
                  <a:cubicBezTo>
                    <a:pt x="96" y="224"/>
                    <a:pt x="0" y="256"/>
                    <a:pt x="0" y="288"/>
                  </a:cubicBezTo>
                  <a:cubicBezTo>
                    <a:pt x="0" y="320"/>
                    <a:pt x="96" y="352"/>
                    <a:pt x="96" y="384"/>
                  </a:cubicBezTo>
                  <a:cubicBezTo>
                    <a:pt x="96" y="416"/>
                    <a:pt x="0" y="448"/>
                    <a:pt x="0" y="480"/>
                  </a:cubicBezTo>
                  <a:cubicBezTo>
                    <a:pt x="0" y="512"/>
                    <a:pt x="96" y="544"/>
                    <a:pt x="96" y="576"/>
                  </a:cubicBezTo>
                  <a:cubicBezTo>
                    <a:pt x="96" y="608"/>
                    <a:pt x="0" y="640"/>
                    <a:pt x="0" y="672"/>
                  </a:cubicBezTo>
                  <a:cubicBezTo>
                    <a:pt x="0" y="704"/>
                    <a:pt x="48" y="736"/>
                    <a:pt x="96" y="7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278"/>
            <p:cNvSpPr>
              <a:spLocks noChangeShapeType="1"/>
            </p:cNvSpPr>
            <p:nvPr/>
          </p:nvSpPr>
          <p:spPr bwMode="auto">
            <a:xfrm>
              <a:off x="3356" y="322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279"/>
            <p:cNvSpPr>
              <a:spLocks noChangeShapeType="1"/>
            </p:cNvSpPr>
            <p:nvPr/>
          </p:nvSpPr>
          <p:spPr bwMode="auto">
            <a:xfrm>
              <a:off x="3356" y="260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Freeform 1280"/>
            <p:cNvSpPr>
              <a:spLocks/>
            </p:cNvSpPr>
            <p:nvPr/>
          </p:nvSpPr>
          <p:spPr bwMode="auto">
            <a:xfrm rot="10800000">
              <a:off x="3155" y="2793"/>
              <a:ext cx="48" cy="432"/>
            </a:xfrm>
            <a:custGeom>
              <a:avLst/>
              <a:gdLst>
                <a:gd name="T0" fmla="*/ 1 w 96"/>
                <a:gd name="T1" fmla="*/ 0 h 480"/>
                <a:gd name="T2" fmla="*/ 0 w 96"/>
                <a:gd name="T3" fmla="*/ 5 h 480"/>
                <a:gd name="T4" fmla="*/ 1 w 96"/>
                <a:gd name="T5" fmla="*/ 11 h 480"/>
                <a:gd name="T6" fmla="*/ 0 w 96"/>
                <a:gd name="T7" fmla="*/ 16 h 480"/>
                <a:gd name="T8" fmla="*/ 1 w 96"/>
                <a:gd name="T9" fmla="*/ 22 h 480"/>
                <a:gd name="T10" fmla="*/ 0 w 96"/>
                <a:gd name="T11" fmla="*/ 27 h 480"/>
                <a:gd name="T12" fmla="*/ 1 w 96"/>
                <a:gd name="T13" fmla="*/ 32 h 480"/>
                <a:gd name="T14" fmla="*/ 0 w 96"/>
                <a:gd name="T15" fmla="*/ 37 h 480"/>
                <a:gd name="T16" fmla="*/ 1 w 96"/>
                <a:gd name="T17" fmla="*/ 42 h 480"/>
                <a:gd name="T18" fmla="*/ 0 w 96"/>
                <a:gd name="T19" fmla="*/ 48 h 480"/>
                <a:gd name="T20" fmla="*/ 1 w 96"/>
                <a:gd name="T21" fmla="*/ 53 h 4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6" h="480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96" y="80"/>
                    <a:pt x="96" y="96"/>
                  </a:cubicBezTo>
                  <a:cubicBezTo>
                    <a:pt x="96" y="112"/>
                    <a:pt x="0" y="128"/>
                    <a:pt x="0" y="144"/>
                  </a:cubicBezTo>
                  <a:cubicBezTo>
                    <a:pt x="0" y="160"/>
                    <a:pt x="96" y="176"/>
                    <a:pt x="96" y="192"/>
                  </a:cubicBezTo>
                  <a:cubicBezTo>
                    <a:pt x="96" y="208"/>
                    <a:pt x="0" y="224"/>
                    <a:pt x="0" y="240"/>
                  </a:cubicBezTo>
                  <a:cubicBezTo>
                    <a:pt x="0" y="256"/>
                    <a:pt x="96" y="272"/>
                    <a:pt x="96" y="288"/>
                  </a:cubicBezTo>
                  <a:cubicBezTo>
                    <a:pt x="96" y="304"/>
                    <a:pt x="0" y="320"/>
                    <a:pt x="0" y="336"/>
                  </a:cubicBezTo>
                  <a:cubicBezTo>
                    <a:pt x="0" y="352"/>
                    <a:pt x="96" y="368"/>
                    <a:pt x="96" y="384"/>
                  </a:cubicBezTo>
                  <a:cubicBezTo>
                    <a:pt x="96" y="400"/>
                    <a:pt x="0" y="416"/>
                    <a:pt x="0" y="432"/>
                  </a:cubicBezTo>
                  <a:cubicBezTo>
                    <a:pt x="0" y="448"/>
                    <a:pt x="80" y="480"/>
                    <a:pt x="96" y="48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281"/>
            <p:cNvSpPr>
              <a:spLocks noChangeShapeType="1"/>
            </p:cNvSpPr>
            <p:nvPr/>
          </p:nvSpPr>
          <p:spPr bwMode="auto">
            <a:xfrm>
              <a:off x="3251" y="2772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1282"/>
            <p:cNvSpPr>
              <a:spLocks noChangeShapeType="1"/>
            </p:cNvSpPr>
            <p:nvPr/>
          </p:nvSpPr>
          <p:spPr bwMode="auto">
            <a:xfrm flipH="1">
              <a:off x="2819" y="336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1283"/>
            <p:cNvSpPr>
              <a:spLocks noChangeShapeType="1"/>
            </p:cNvSpPr>
            <p:nvPr/>
          </p:nvSpPr>
          <p:spPr bwMode="auto">
            <a:xfrm>
              <a:off x="3155" y="322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Line 1284"/>
            <p:cNvSpPr>
              <a:spLocks noChangeShapeType="1"/>
            </p:cNvSpPr>
            <p:nvPr/>
          </p:nvSpPr>
          <p:spPr bwMode="auto">
            <a:xfrm flipH="1">
              <a:off x="2810" y="260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Line 1285"/>
            <p:cNvSpPr>
              <a:spLocks noChangeShapeType="1"/>
            </p:cNvSpPr>
            <p:nvPr/>
          </p:nvSpPr>
          <p:spPr bwMode="auto">
            <a:xfrm>
              <a:off x="3155" y="259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Oval 1286"/>
            <p:cNvSpPr>
              <a:spLocks noChangeArrowheads="1"/>
            </p:cNvSpPr>
            <p:nvPr/>
          </p:nvSpPr>
          <p:spPr bwMode="auto">
            <a:xfrm>
              <a:off x="2774" y="333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44" name="Oval 1287"/>
            <p:cNvSpPr>
              <a:spLocks noChangeArrowheads="1"/>
            </p:cNvSpPr>
            <p:nvPr/>
          </p:nvSpPr>
          <p:spPr bwMode="auto">
            <a:xfrm>
              <a:off x="2753" y="258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4145" name="Text Box 1288"/>
            <p:cNvSpPr txBox="1">
              <a:spLocks noChangeArrowheads="1"/>
            </p:cNvSpPr>
            <p:nvPr/>
          </p:nvSpPr>
          <p:spPr bwMode="auto">
            <a:xfrm>
              <a:off x="3328" y="2903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46" name="Text Box 1289"/>
            <p:cNvSpPr txBox="1">
              <a:spLocks noChangeArrowheads="1"/>
            </p:cNvSpPr>
            <p:nvPr/>
          </p:nvSpPr>
          <p:spPr bwMode="auto">
            <a:xfrm>
              <a:off x="4623" y="248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47" name="Text Box 1290"/>
            <p:cNvSpPr txBox="1">
              <a:spLocks noChangeArrowheads="1"/>
            </p:cNvSpPr>
            <p:nvPr/>
          </p:nvSpPr>
          <p:spPr bwMode="auto">
            <a:xfrm>
              <a:off x="4551" y="324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148" name="Text Box 1291"/>
            <p:cNvSpPr txBox="1">
              <a:spLocks noChangeArrowheads="1"/>
            </p:cNvSpPr>
            <p:nvPr/>
          </p:nvSpPr>
          <p:spPr bwMode="auto">
            <a:xfrm>
              <a:off x="3823" y="311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49" name="Text Box 1292"/>
            <p:cNvSpPr txBox="1">
              <a:spLocks noChangeArrowheads="1"/>
            </p:cNvSpPr>
            <p:nvPr/>
          </p:nvSpPr>
          <p:spPr bwMode="auto">
            <a:xfrm>
              <a:off x="3703" y="260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4150" name="Text Box 1293"/>
            <p:cNvSpPr txBox="1">
              <a:spLocks noChangeArrowheads="1"/>
            </p:cNvSpPr>
            <p:nvPr/>
          </p:nvSpPr>
          <p:spPr bwMode="auto">
            <a:xfrm>
              <a:off x="5247" y="3199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4151" name="Text Box 1294"/>
            <p:cNvSpPr txBox="1">
              <a:spLocks noChangeArrowheads="1"/>
            </p:cNvSpPr>
            <p:nvPr/>
          </p:nvSpPr>
          <p:spPr bwMode="auto">
            <a:xfrm>
              <a:off x="5295" y="292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52" name="Text Box 1295"/>
            <p:cNvSpPr txBox="1">
              <a:spLocks noChangeArrowheads="1"/>
            </p:cNvSpPr>
            <p:nvPr/>
          </p:nvSpPr>
          <p:spPr bwMode="auto">
            <a:xfrm>
              <a:off x="2534" y="2790"/>
              <a:ext cx="5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~220V</a:t>
              </a:r>
            </a:p>
          </p:txBody>
        </p:sp>
        <p:sp>
          <p:nvSpPr>
            <p:cNvPr id="4153" name="Line 1296"/>
            <p:cNvSpPr>
              <a:spLocks noChangeShapeType="1"/>
            </p:cNvSpPr>
            <p:nvPr/>
          </p:nvSpPr>
          <p:spPr bwMode="auto">
            <a:xfrm rot="2772334">
              <a:off x="4134" y="2688"/>
              <a:ext cx="0" cy="2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Line 1297"/>
            <p:cNvSpPr>
              <a:spLocks noChangeShapeType="1"/>
            </p:cNvSpPr>
            <p:nvPr/>
          </p:nvSpPr>
          <p:spPr bwMode="auto">
            <a:xfrm rot="8172334">
              <a:off x="4496" y="2673"/>
              <a:ext cx="0" cy="2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1298"/>
            <p:cNvSpPr>
              <a:spLocks noChangeShapeType="1"/>
            </p:cNvSpPr>
            <p:nvPr/>
          </p:nvSpPr>
          <p:spPr bwMode="auto">
            <a:xfrm rot="2772334">
              <a:off x="4496" y="3062"/>
              <a:ext cx="0" cy="2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6" name="Line 1299"/>
            <p:cNvSpPr>
              <a:spLocks noChangeShapeType="1"/>
            </p:cNvSpPr>
            <p:nvPr/>
          </p:nvSpPr>
          <p:spPr bwMode="auto">
            <a:xfrm rot="8172334">
              <a:off x="4131" y="3053"/>
              <a:ext cx="0" cy="2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" name="Text Box 1305"/>
            <p:cNvSpPr txBox="1">
              <a:spLocks noChangeArrowheads="1"/>
            </p:cNvSpPr>
            <p:nvPr/>
          </p:nvSpPr>
          <p:spPr bwMode="auto">
            <a:xfrm>
              <a:off x="5319" y="348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4158" name="Text Box 1308"/>
            <p:cNvSpPr txBox="1">
              <a:spLocks noChangeArrowheads="1"/>
            </p:cNvSpPr>
            <p:nvPr/>
          </p:nvSpPr>
          <p:spPr bwMode="auto">
            <a:xfrm>
              <a:off x="2927" y="2871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59" name="Text Box 1329"/>
            <p:cNvSpPr txBox="1">
              <a:spLocks noChangeArrowheads="1"/>
            </p:cNvSpPr>
            <p:nvPr/>
          </p:nvSpPr>
          <p:spPr bwMode="auto">
            <a:xfrm>
              <a:off x="3110" y="2367"/>
              <a:ext cx="4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Tr</a:t>
              </a:r>
            </a:p>
          </p:txBody>
        </p:sp>
      </p:grpSp>
      <p:sp>
        <p:nvSpPr>
          <p:cNvPr id="4410" name="Text Box 1338"/>
          <p:cNvSpPr txBox="1">
            <a:spLocks noChangeArrowheads="1"/>
          </p:cNvSpPr>
          <p:nvPr/>
        </p:nvSpPr>
        <p:spPr bwMode="auto">
          <a:xfrm>
            <a:off x="742950" y="3071813"/>
            <a:ext cx="1387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rgbClr val="FF0000"/>
                </a:solidFill>
              </a:rPr>
              <a:t>L</a:t>
            </a:r>
            <a:r>
              <a:rPr lang="en-US" altLang="zh-CN" sz="2400"/>
              <a:t>= 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4411" name="Text Box 1339"/>
          <p:cNvSpPr txBox="1">
            <a:spLocks noChangeArrowheads="1"/>
          </p:cNvSpPr>
          <p:nvPr/>
        </p:nvSpPr>
        <p:spPr bwMode="auto">
          <a:xfrm>
            <a:off x="800100" y="5461000"/>
            <a:ext cx="1452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rgbClr val="FF0000"/>
                </a:solidFill>
              </a:rPr>
              <a:t>L</a:t>
            </a:r>
            <a:r>
              <a:rPr lang="en-US" altLang="zh-CN" sz="2400"/>
              <a:t>= - 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12" name="Rectangle 1340"/>
          <p:cNvSpPr>
            <a:spLocks noChangeArrowheads="1"/>
          </p:cNvSpPr>
          <p:nvPr/>
        </p:nvSpPr>
        <p:spPr bwMode="auto">
          <a:xfrm>
            <a:off x="703263" y="2144713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 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导通； 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 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4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截止；</a:t>
            </a:r>
            <a:endParaRPr lang="zh-CN" altLang="en-US" sz="2400" baseline="-200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413" name="Rectangle 1341"/>
          <p:cNvSpPr>
            <a:spLocks noChangeArrowheads="1"/>
          </p:cNvSpPr>
          <p:nvPr/>
        </p:nvSpPr>
        <p:spPr bwMode="auto">
          <a:xfrm>
            <a:off x="779463" y="4397375"/>
            <a:ext cx="2308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 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4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导通； 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 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0000">
                <a:ea typeface="楷体_GB2312" pitchFamily="49" charset="-122"/>
              </a:rPr>
              <a:t>3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截止；</a:t>
            </a:r>
            <a:endParaRPr lang="zh-CN" altLang="en-US" sz="2400" baseline="-2000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3" grpId="0" autoUpdateAnimBg="0"/>
      <p:bldP spid="4324" grpId="0"/>
      <p:bldP spid="4325" grpId="0"/>
      <p:bldP spid="4410" grpId="0"/>
      <p:bldP spid="4411" grpId="0"/>
      <p:bldP spid="4412" grpId="0"/>
      <p:bldP spid="44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407988" y="1284288"/>
          <a:ext cx="6608762" cy="4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Image" r:id="rId3" imgW="2898286" imgH="2194564" progId="Photoshop.Image.7">
                  <p:embed/>
                </p:oleObj>
              </mc:Choice>
              <mc:Fallback>
                <p:oleObj name="Image" r:id="rId3" imgW="2898286" imgH="2194564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284288"/>
                        <a:ext cx="6608762" cy="449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881063" y="415925"/>
            <a:ext cx="588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图题</a:t>
            </a:r>
            <a:r>
              <a:rPr lang="en-US" altLang="zh-CN" sz="2800">
                <a:ea typeface="楷体_GB2312" pitchFamily="49" charset="-122"/>
              </a:rPr>
              <a:t>2.4.9,</a:t>
            </a:r>
            <a:r>
              <a:rPr lang="zh-CN" altLang="en-US" sz="2800">
                <a:ea typeface="楷体_GB2312" pitchFamily="49" charset="-122"/>
              </a:rPr>
              <a:t>求 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o1</a:t>
            </a:r>
            <a:r>
              <a:rPr lang="zh-CN" altLang="en-US" sz="2800" i="1">
                <a:ea typeface="楷体_GB2312" pitchFamily="49" charset="-122"/>
              </a:rPr>
              <a:t>、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o2</a:t>
            </a:r>
            <a:r>
              <a:rPr lang="zh-CN" altLang="en-US" sz="2800" i="1">
                <a:ea typeface="楷体_GB2312" pitchFamily="49" charset="-122"/>
              </a:rPr>
              <a:t>、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</a:t>
            </a:r>
            <a:r>
              <a:rPr lang="zh-CN" altLang="en-US" sz="2800">
                <a:ea typeface="楷体_GB2312" pitchFamily="49" charset="-122"/>
              </a:rPr>
              <a:t>的值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372225" y="457200"/>
            <a:ext cx="1665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en-US" altLang="zh-CN" sz="2800" i="1">
                <a:ea typeface="楷体_GB2312" pitchFamily="49" charset="-122"/>
              </a:rPr>
              <a:t>= 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-203200" y="1079500"/>
          <a:ext cx="9512300" cy="515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Image" r:id="rId3" imgW="5614427" imgH="2359157" progId="Photoshop.Image.7">
                  <p:embed/>
                </p:oleObj>
              </mc:Choice>
              <mc:Fallback>
                <p:oleObj name="Image" r:id="rId3" imgW="5614427" imgH="2359157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3200" y="1079500"/>
                        <a:ext cx="9512300" cy="515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800100" y="228600"/>
            <a:ext cx="4525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图题</a:t>
            </a:r>
            <a:r>
              <a:rPr lang="en-US" altLang="zh-CN" sz="2800">
                <a:ea typeface="楷体_GB2312" pitchFamily="49" charset="-122"/>
              </a:rPr>
              <a:t>2.4.11,</a:t>
            </a:r>
            <a:r>
              <a:rPr lang="zh-CN" altLang="en-US" sz="2800">
                <a:ea typeface="楷体_GB2312" pitchFamily="49" charset="-122"/>
              </a:rPr>
              <a:t>求 </a:t>
            </a:r>
            <a:r>
              <a:rPr lang="en-US" altLang="zh-CN" sz="2800" i="1">
                <a:ea typeface="楷体_GB2312" pitchFamily="49" charset="-122"/>
              </a:rPr>
              <a:t>v</a:t>
            </a:r>
            <a:r>
              <a:rPr lang="en-US" altLang="zh-CN" sz="2800" i="1" baseline="-25000">
                <a:ea typeface="楷体_GB2312" pitchFamily="49" charset="-122"/>
              </a:rPr>
              <a:t>o </a:t>
            </a:r>
            <a:r>
              <a:rPr lang="zh-CN" altLang="en-US" sz="2800">
                <a:ea typeface="楷体_GB2312" pitchFamily="49" charset="-122"/>
              </a:rPr>
              <a:t>的表达式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055688"/>
            <a:ext cx="362585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9425"/>
            <a:ext cx="571341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540250"/>
            <a:ext cx="45450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1055688"/>
            <a:ext cx="362585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116263"/>
            <a:ext cx="5362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4029075"/>
            <a:ext cx="5946775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5702300"/>
            <a:ext cx="56292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539750" y="476250"/>
            <a:ext cx="4824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楷体_GB2312" pitchFamily="49" charset="-122"/>
              </a:rPr>
              <a:t>8.4.5</a:t>
            </a:r>
            <a:endParaRPr lang="zh-CN" altLang="en-US" sz="2400">
              <a:solidFill>
                <a:srgbClr val="990000"/>
              </a:solidFill>
              <a:ea typeface="楷体_GB2312" pitchFamily="49" charset="-122"/>
            </a:endParaRPr>
          </a:p>
        </p:txBody>
      </p:sp>
      <p:graphicFrame>
        <p:nvGraphicFramePr>
          <p:cNvPr id="36867" name="对象 2"/>
          <p:cNvGraphicFramePr>
            <a:graphicFrameLocks noChangeAspect="1"/>
          </p:cNvGraphicFramePr>
          <p:nvPr/>
        </p:nvGraphicFramePr>
        <p:xfrm>
          <a:off x="1476375" y="981075"/>
          <a:ext cx="16557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公式" r:id="rId3" imgW="609336" imgH="393529" progId="Equation.3">
                  <p:embed/>
                </p:oleObj>
              </mc:Choice>
              <mc:Fallback>
                <p:oleObj name="公式" r:id="rId3" imgW="609336" imgH="393529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16557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86"/>
          <p:cNvGraphicFramePr>
            <a:graphicFrameLocks noChangeAspect="1"/>
          </p:cNvGraphicFramePr>
          <p:nvPr/>
        </p:nvGraphicFramePr>
        <p:xfrm>
          <a:off x="1476375" y="2349500"/>
          <a:ext cx="31527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公式" r:id="rId5" imgW="1548728" imgH="482391" progId="Equation.3">
                  <p:embed/>
                </p:oleObj>
              </mc:Choice>
              <mc:Fallback>
                <p:oleObj name="公式" r:id="rId5" imgW="1548728" imgH="482391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9500"/>
                        <a:ext cx="31527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4"/>
          <p:cNvGraphicFramePr>
            <a:graphicFrameLocks noChangeAspect="1"/>
          </p:cNvGraphicFramePr>
          <p:nvPr/>
        </p:nvGraphicFramePr>
        <p:xfrm>
          <a:off x="4859338" y="941388"/>
          <a:ext cx="1930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9" name="公式" r:id="rId7" imgW="850531" imgH="253890" progId="Equation.3">
                  <p:embed/>
                </p:oleObj>
              </mc:Choice>
              <mc:Fallback>
                <p:oleObj name="公式" r:id="rId7" imgW="850531" imgH="25389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41388"/>
                        <a:ext cx="1930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组合 11"/>
          <p:cNvGrpSpPr>
            <a:grpSpLocks/>
          </p:cNvGrpSpPr>
          <p:nvPr/>
        </p:nvGrpSpPr>
        <p:grpSpPr bwMode="auto">
          <a:xfrm>
            <a:off x="1547813" y="3778250"/>
            <a:ext cx="1830387" cy="914400"/>
            <a:chOff x="1403648" y="4007296"/>
            <a:chExt cx="1830164" cy="914400"/>
          </a:xfrm>
        </p:grpSpPr>
        <p:grpSp>
          <p:nvGrpSpPr>
            <p:cNvPr id="36876" name="组合 5"/>
            <p:cNvGrpSpPr>
              <a:grpSpLocks/>
            </p:cNvGrpSpPr>
            <p:nvPr/>
          </p:nvGrpSpPr>
          <p:grpSpPr bwMode="auto">
            <a:xfrm>
              <a:off x="1770137" y="4007296"/>
              <a:ext cx="1463675" cy="914400"/>
              <a:chOff x="6477000" y="838200"/>
              <a:chExt cx="1463675" cy="914400"/>
            </a:xfrm>
          </p:grpSpPr>
          <p:sp>
            <p:nvSpPr>
              <p:cNvPr id="36878" name="圆角矩形 1"/>
              <p:cNvSpPr>
                <a:spLocks noChangeArrowheads="1"/>
              </p:cNvSpPr>
              <p:nvPr/>
            </p:nvSpPr>
            <p:spPr bwMode="auto">
              <a:xfrm>
                <a:off x="6850063" y="838200"/>
                <a:ext cx="1034305" cy="91440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36879" name="Group 67"/>
              <p:cNvGrpSpPr>
                <a:grpSpLocks/>
              </p:cNvGrpSpPr>
              <p:nvPr/>
            </p:nvGrpSpPr>
            <p:grpSpPr bwMode="auto">
              <a:xfrm>
                <a:off x="6477000" y="914400"/>
                <a:ext cx="1463675" cy="809625"/>
                <a:chOff x="4080" y="576"/>
                <a:chExt cx="922" cy="510"/>
              </a:xfrm>
            </p:grpSpPr>
            <p:graphicFrame>
              <p:nvGraphicFramePr>
                <p:cNvPr id="36880" name="Object 40"/>
                <p:cNvGraphicFramePr>
                  <a:graphicFrameLocks noChangeAspect="1"/>
                </p:cNvGraphicFramePr>
                <p:nvPr/>
              </p:nvGraphicFramePr>
              <p:xfrm>
                <a:off x="4320" y="576"/>
                <a:ext cx="682" cy="5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000" name="Microsoft 公式 3.0" r:id="rId9" imgW="533169" imgH="406224" progId="Equation.3">
                        <p:embed/>
                      </p:oleObj>
                    </mc:Choice>
                    <mc:Fallback>
                      <p:oleObj name="Microsoft 公式 3.0" r:id="rId9" imgW="533169" imgH="406224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576"/>
                              <a:ext cx="682" cy="5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88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080" y="672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>
                      <a:ea typeface="楷体_GB2312" pitchFamily="49" charset="-122"/>
                    </a:rPr>
                    <a:t>=</a:t>
                  </a:r>
                </a:p>
              </p:txBody>
            </p:sp>
          </p:grpSp>
        </p:grpSp>
        <p:sp>
          <p:nvSpPr>
            <p:cNvPr id="36877" name="TextBox 10"/>
            <p:cNvSpPr txBox="1">
              <a:spLocks noChangeArrowheads="1"/>
            </p:cNvSpPr>
            <p:nvPr/>
          </p:nvSpPr>
          <p:spPr bwMode="auto">
            <a:xfrm>
              <a:off x="1403648" y="4231431"/>
              <a:ext cx="5760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P</a:t>
              </a:r>
              <a:r>
                <a:rPr lang="en-US" altLang="zh-CN" sz="1200">
                  <a:ea typeface="楷体_GB2312" pitchFamily="49" charset="-122"/>
                </a:rPr>
                <a:t>V</a:t>
              </a:r>
              <a:endParaRPr lang="zh-CN" altLang="en-US" sz="1200">
                <a:ea typeface="楷体_GB2312" pitchFamily="49" charset="-122"/>
              </a:endParaRPr>
            </a:p>
          </p:txBody>
        </p:sp>
      </p:grpSp>
      <p:grpSp>
        <p:nvGrpSpPr>
          <p:cNvPr id="36871" name="组合 17"/>
          <p:cNvGrpSpPr>
            <a:grpSpLocks/>
          </p:cNvGrpSpPr>
          <p:nvPr/>
        </p:nvGrpSpPr>
        <p:grpSpPr bwMode="auto">
          <a:xfrm>
            <a:off x="4140200" y="3632200"/>
            <a:ext cx="1766888" cy="1065213"/>
            <a:chOff x="1363906" y="5157192"/>
            <a:chExt cx="1767859" cy="1065212"/>
          </a:xfrm>
        </p:grpSpPr>
        <p:grpSp>
          <p:nvGrpSpPr>
            <p:cNvPr id="36872" name="组合 12"/>
            <p:cNvGrpSpPr>
              <a:grpSpLocks/>
            </p:cNvGrpSpPr>
            <p:nvPr/>
          </p:nvGrpSpPr>
          <p:grpSpPr bwMode="auto">
            <a:xfrm>
              <a:off x="1763340" y="5157192"/>
              <a:ext cx="1368425" cy="1065212"/>
              <a:chOff x="3563938" y="3516313"/>
              <a:chExt cx="1368425" cy="1064815"/>
            </a:xfrm>
          </p:grpSpPr>
          <p:sp>
            <p:nvSpPr>
              <p:cNvPr id="36874" name="圆角矩形 3"/>
              <p:cNvSpPr>
                <a:spLocks noChangeArrowheads="1"/>
              </p:cNvSpPr>
              <p:nvPr/>
            </p:nvSpPr>
            <p:spPr bwMode="auto">
              <a:xfrm>
                <a:off x="3851920" y="3516313"/>
                <a:ext cx="1080120" cy="106481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aphicFrame>
            <p:nvGraphicFramePr>
              <p:cNvPr id="36875" name="Object 69"/>
              <p:cNvGraphicFramePr>
                <a:graphicFrameLocks noChangeAspect="1"/>
              </p:cNvGraphicFramePr>
              <p:nvPr/>
            </p:nvGraphicFramePr>
            <p:xfrm>
              <a:off x="3563938" y="3573463"/>
              <a:ext cx="1368425" cy="969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01" name="公式" r:id="rId11" imgW="609336" imgH="431613" progId="Equation.3">
                      <p:embed/>
                    </p:oleObj>
                  </mc:Choice>
                  <mc:Fallback>
                    <p:oleObj name="公式" r:id="rId11" imgW="609336" imgH="431613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3938" y="3573463"/>
                            <a:ext cx="1368425" cy="969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873" name="Rectangle 54"/>
            <p:cNvSpPr>
              <a:spLocks noChangeArrowheads="1"/>
            </p:cNvSpPr>
            <p:nvPr/>
          </p:nvSpPr>
          <p:spPr bwMode="auto">
            <a:xfrm>
              <a:off x="1363906" y="5461198"/>
              <a:ext cx="57586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η</a:t>
              </a:r>
              <a:endParaRPr lang="zh-CN" altLang="en-US" sz="24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9550" y="3787775"/>
            <a:ext cx="874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、运放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的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两个输入端中哪个是同相端，哪个是反相端 ？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17500" y="4371975"/>
            <a:ext cx="818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、该电路的振荡频率是多少？ 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27025" y="4910138"/>
            <a:ext cx="789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、为了稳幅，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应具有正温度系数还是负温度系数？若不慎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被断开，输出电压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的波形是什么？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77825" y="5775325"/>
            <a:ext cx="790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4</a:t>
            </a:r>
            <a:r>
              <a:rPr lang="zh-CN" altLang="en-US" sz="2400">
                <a:ea typeface="楷体_GB2312" pitchFamily="49" charset="-122"/>
              </a:rPr>
              <a:t>、在理想情况下的最大输出功率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en-US" altLang="zh-CN" sz="2400" baseline="-25000">
                <a:ea typeface="楷体_GB2312" pitchFamily="49" charset="-122"/>
              </a:rPr>
              <a:t>omax</a:t>
            </a:r>
            <a:r>
              <a:rPr lang="zh-CN" altLang="en-US" sz="2400">
                <a:ea typeface="楷体_GB2312" pitchFamily="49" charset="-122"/>
              </a:rPr>
              <a:t>是多少？ 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0"/>
            <a:ext cx="6303963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4046538" y="1268413"/>
            <a:ext cx="288925" cy="842962"/>
            <a:chOff x="2549" y="799"/>
            <a:chExt cx="182" cy="531"/>
          </a:xfrm>
        </p:grpSpPr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>
              <a:off x="2562" y="799"/>
              <a:ext cx="1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>
              <a:off x="2549" y="1003"/>
              <a:ext cx="1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30188" y="347663"/>
            <a:ext cx="8553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电路如图所示，设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~A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为理想运放，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为正弦波，其周期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T=1ms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，当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t = 0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时，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为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0V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，试定性画出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的波形（只需画一个周期）。并标出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o3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的幅值。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87106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303213"/>
            <a:ext cx="5780088" cy="627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573154" y="917152"/>
            <a:ext cx="7559675" cy="3240088"/>
            <a:chOff x="295" y="391"/>
            <a:chExt cx="4762" cy="2041"/>
          </a:xfrm>
        </p:grpSpPr>
        <p:grpSp>
          <p:nvGrpSpPr>
            <p:cNvPr id="23561" name="Group 3"/>
            <p:cNvGrpSpPr>
              <a:grpSpLocks/>
            </p:cNvGrpSpPr>
            <p:nvPr/>
          </p:nvGrpSpPr>
          <p:grpSpPr bwMode="auto">
            <a:xfrm>
              <a:off x="567" y="935"/>
              <a:ext cx="181" cy="409"/>
              <a:chOff x="567" y="935"/>
              <a:chExt cx="181" cy="409"/>
            </a:xfrm>
          </p:grpSpPr>
          <p:sp>
            <p:nvSpPr>
              <p:cNvPr id="23660" name="Line 4"/>
              <p:cNvSpPr>
                <a:spLocks noChangeShapeType="1"/>
              </p:cNvSpPr>
              <p:nvPr/>
            </p:nvSpPr>
            <p:spPr bwMode="auto">
              <a:xfrm flipH="1">
                <a:off x="567" y="1026"/>
                <a:ext cx="9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1" name="Line 5"/>
              <p:cNvSpPr>
                <a:spLocks noChangeShapeType="1"/>
              </p:cNvSpPr>
              <p:nvPr/>
            </p:nvSpPr>
            <p:spPr bwMode="auto">
              <a:xfrm>
                <a:off x="657" y="1026"/>
                <a:ext cx="9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2" name="Line 6"/>
              <p:cNvSpPr>
                <a:spLocks noChangeShapeType="1"/>
              </p:cNvSpPr>
              <p:nvPr/>
            </p:nvSpPr>
            <p:spPr bwMode="auto">
              <a:xfrm>
                <a:off x="567" y="1207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3" name="Line 7"/>
              <p:cNvSpPr>
                <a:spLocks noChangeShapeType="1"/>
              </p:cNvSpPr>
              <p:nvPr/>
            </p:nvSpPr>
            <p:spPr bwMode="auto">
              <a:xfrm>
                <a:off x="657" y="935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4" name="Line 8"/>
              <p:cNvSpPr>
                <a:spLocks noChangeShapeType="1"/>
              </p:cNvSpPr>
              <p:nvPr/>
            </p:nvSpPr>
            <p:spPr bwMode="auto">
              <a:xfrm>
                <a:off x="567" y="1026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2" name="Group 9"/>
            <p:cNvGrpSpPr>
              <a:grpSpLocks/>
            </p:cNvGrpSpPr>
            <p:nvPr/>
          </p:nvGrpSpPr>
          <p:grpSpPr bwMode="auto">
            <a:xfrm>
              <a:off x="884" y="935"/>
              <a:ext cx="181" cy="409"/>
              <a:chOff x="567" y="935"/>
              <a:chExt cx="181" cy="409"/>
            </a:xfrm>
          </p:grpSpPr>
          <p:sp>
            <p:nvSpPr>
              <p:cNvPr id="23655" name="Line 10"/>
              <p:cNvSpPr>
                <a:spLocks noChangeShapeType="1"/>
              </p:cNvSpPr>
              <p:nvPr/>
            </p:nvSpPr>
            <p:spPr bwMode="auto">
              <a:xfrm flipH="1">
                <a:off x="567" y="1026"/>
                <a:ext cx="9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6" name="Line 11"/>
              <p:cNvSpPr>
                <a:spLocks noChangeShapeType="1"/>
              </p:cNvSpPr>
              <p:nvPr/>
            </p:nvSpPr>
            <p:spPr bwMode="auto">
              <a:xfrm>
                <a:off x="657" y="1026"/>
                <a:ext cx="9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7" name="Line 12"/>
              <p:cNvSpPr>
                <a:spLocks noChangeShapeType="1"/>
              </p:cNvSpPr>
              <p:nvPr/>
            </p:nvSpPr>
            <p:spPr bwMode="auto">
              <a:xfrm>
                <a:off x="567" y="1207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8" name="Line 13"/>
              <p:cNvSpPr>
                <a:spLocks noChangeShapeType="1"/>
              </p:cNvSpPr>
              <p:nvPr/>
            </p:nvSpPr>
            <p:spPr bwMode="auto">
              <a:xfrm>
                <a:off x="657" y="935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9" name="Line 14"/>
              <p:cNvSpPr>
                <a:spLocks noChangeShapeType="1"/>
              </p:cNvSpPr>
              <p:nvPr/>
            </p:nvSpPr>
            <p:spPr bwMode="auto">
              <a:xfrm>
                <a:off x="567" y="1026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3" name="Group 15"/>
            <p:cNvGrpSpPr>
              <a:grpSpLocks/>
            </p:cNvGrpSpPr>
            <p:nvPr/>
          </p:nvGrpSpPr>
          <p:grpSpPr bwMode="auto">
            <a:xfrm>
              <a:off x="567" y="1797"/>
              <a:ext cx="181" cy="409"/>
              <a:chOff x="567" y="935"/>
              <a:chExt cx="181" cy="409"/>
            </a:xfrm>
          </p:grpSpPr>
          <p:sp>
            <p:nvSpPr>
              <p:cNvPr id="23650" name="Line 16"/>
              <p:cNvSpPr>
                <a:spLocks noChangeShapeType="1"/>
              </p:cNvSpPr>
              <p:nvPr/>
            </p:nvSpPr>
            <p:spPr bwMode="auto">
              <a:xfrm flipH="1">
                <a:off x="567" y="1026"/>
                <a:ext cx="9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1" name="Line 17"/>
              <p:cNvSpPr>
                <a:spLocks noChangeShapeType="1"/>
              </p:cNvSpPr>
              <p:nvPr/>
            </p:nvSpPr>
            <p:spPr bwMode="auto">
              <a:xfrm>
                <a:off x="657" y="1026"/>
                <a:ext cx="9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2" name="Line 18"/>
              <p:cNvSpPr>
                <a:spLocks noChangeShapeType="1"/>
              </p:cNvSpPr>
              <p:nvPr/>
            </p:nvSpPr>
            <p:spPr bwMode="auto">
              <a:xfrm>
                <a:off x="567" y="1207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3" name="Line 19"/>
              <p:cNvSpPr>
                <a:spLocks noChangeShapeType="1"/>
              </p:cNvSpPr>
              <p:nvPr/>
            </p:nvSpPr>
            <p:spPr bwMode="auto">
              <a:xfrm>
                <a:off x="657" y="935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4" name="Line 20"/>
              <p:cNvSpPr>
                <a:spLocks noChangeShapeType="1"/>
              </p:cNvSpPr>
              <p:nvPr/>
            </p:nvSpPr>
            <p:spPr bwMode="auto">
              <a:xfrm>
                <a:off x="567" y="1026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4" name="Group 21"/>
            <p:cNvGrpSpPr>
              <a:grpSpLocks/>
            </p:cNvGrpSpPr>
            <p:nvPr/>
          </p:nvGrpSpPr>
          <p:grpSpPr bwMode="auto">
            <a:xfrm>
              <a:off x="884" y="1797"/>
              <a:ext cx="181" cy="409"/>
              <a:chOff x="567" y="935"/>
              <a:chExt cx="181" cy="409"/>
            </a:xfrm>
          </p:grpSpPr>
          <p:sp>
            <p:nvSpPr>
              <p:cNvPr id="23645" name="Line 22"/>
              <p:cNvSpPr>
                <a:spLocks noChangeShapeType="1"/>
              </p:cNvSpPr>
              <p:nvPr/>
            </p:nvSpPr>
            <p:spPr bwMode="auto">
              <a:xfrm flipH="1">
                <a:off x="567" y="1026"/>
                <a:ext cx="9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6" name="Line 23"/>
              <p:cNvSpPr>
                <a:spLocks noChangeShapeType="1"/>
              </p:cNvSpPr>
              <p:nvPr/>
            </p:nvSpPr>
            <p:spPr bwMode="auto">
              <a:xfrm>
                <a:off x="657" y="1026"/>
                <a:ext cx="9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7" name="Line 24"/>
              <p:cNvSpPr>
                <a:spLocks noChangeShapeType="1"/>
              </p:cNvSpPr>
              <p:nvPr/>
            </p:nvSpPr>
            <p:spPr bwMode="auto">
              <a:xfrm>
                <a:off x="567" y="1207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8" name="Line 25"/>
              <p:cNvSpPr>
                <a:spLocks noChangeShapeType="1"/>
              </p:cNvSpPr>
              <p:nvPr/>
            </p:nvSpPr>
            <p:spPr bwMode="auto">
              <a:xfrm>
                <a:off x="657" y="935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9" name="Line 26"/>
              <p:cNvSpPr>
                <a:spLocks noChangeShapeType="1"/>
              </p:cNvSpPr>
              <p:nvPr/>
            </p:nvSpPr>
            <p:spPr bwMode="auto">
              <a:xfrm>
                <a:off x="567" y="1026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5" name="Line 27"/>
            <p:cNvSpPr>
              <a:spLocks noChangeShapeType="1"/>
            </p:cNvSpPr>
            <p:nvPr/>
          </p:nvSpPr>
          <p:spPr bwMode="auto">
            <a:xfrm flipV="1">
              <a:off x="657" y="618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28"/>
            <p:cNvSpPr>
              <a:spLocks noChangeShapeType="1"/>
            </p:cNvSpPr>
            <p:nvPr/>
          </p:nvSpPr>
          <p:spPr bwMode="auto">
            <a:xfrm flipV="1">
              <a:off x="975" y="618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29"/>
            <p:cNvSpPr>
              <a:spLocks noChangeShapeType="1"/>
            </p:cNvSpPr>
            <p:nvPr/>
          </p:nvSpPr>
          <p:spPr bwMode="auto">
            <a:xfrm>
              <a:off x="657" y="618"/>
              <a:ext cx="16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0"/>
            <p:cNvSpPr>
              <a:spLocks noChangeShapeType="1"/>
            </p:cNvSpPr>
            <p:nvPr/>
          </p:nvSpPr>
          <p:spPr bwMode="auto">
            <a:xfrm>
              <a:off x="657" y="2205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31"/>
            <p:cNvSpPr>
              <a:spLocks noChangeShapeType="1"/>
            </p:cNvSpPr>
            <p:nvPr/>
          </p:nvSpPr>
          <p:spPr bwMode="auto">
            <a:xfrm>
              <a:off x="975" y="2205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32"/>
            <p:cNvSpPr>
              <a:spLocks noChangeShapeType="1"/>
            </p:cNvSpPr>
            <p:nvPr/>
          </p:nvSpPr>
          <p:spPr bwMode="auto">
            <a:xfrm>
              <a:off x="657" y="2432"/>
              <a:ext cx="3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33"/>
            <p:cNvSpPr>
              <a:spLocks noChangeShapeType="1"/>
            </p:cNvSpPr>
            <p:nvPr/>
          </p:nvSpPr>
          <p:spPr bwMode="auto">
            <a:xfrm>
              <a:off x="657" y="1344"/>
              <a:ext cx="0" cy="4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34"/>
            <p:cNvSpPr>
              <a:spLocks noChangeShapeType="1"/>
            </p:cNvSpPr>
            <p:nvPr/>
          </p:nvSpPr>
          <p:spPr bwMode="auto">
            <a:xfrm>
              <a:off x="975" y="1344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35"/>
            <p:cNvSpPr>
              <a:spLocks noChangeShapeType="1"/>
            </p:cNvSpPr>
            <p:nvPr/>
          </p:nvSpPr>
          <p:spPr bwMode="auto">
            <a:xfrm>
              <a:off x="295" y="1434"/>
              <a:ext cx="3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36"/>
            <p:cNvSpPr>
              <a:spLocks noChangeShapeType="1"/>
            </p:cNvSpPr>
            <p:nvPr/>
          </p:nvSpPr>
          <p:spPr bwMode="auto">
            <a:xfrm>
              <a:off x="295" y="1752"/>
              <a:ext cx="6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Line 37"/>
            <p:cNvSpPr>
              <a:spLocks noChangeShapeType="1"/>
            </p:cNvSpPr>
            <p:nvPr/>
          </p:nvSpPr>
          <p:spPr bwMode="auto">
            <a:xfrm>
              <a:off x="1338" y="618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38"/>
            <p:cNvSpPr>
              <a:spLocks noChangeShapeType="1"/>
            </p:cNvSpPr>
            <p:nvPr/>
          </p:nvSpPr>
          <p:spPr bwMode="auto">
            <a:xfrm>
              <a:off x="1247" y="1298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39"/>
            <p:cNvSpPr>
              <a:spLocks noChangeShapeType="1"/>
            </p:cNvSpPr>
            <p:nvPr/>
          </p:nvSpPr>
          <p:spPr bwMode="auto">
            <a:xfrm>
              <a:off x="1247" y="1389"/>
              <a:ext cx="1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40"/>
            <p:cNvSpPr>
              <a:spLocks noChangeShapeType="1"/>
            </p:cNvSpPr>
            <p:nvPr/>
          </p:nvSpPr>
          <p:spPr bwMode="auto">
            <a:xfrm>
              <a:off x="1338" y="1389"/>
              <a:ext cx="0" cy="10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9" name="Group 41"/>
            <p:cNvGrpSpPr>
              <a:grpSpLocks/>
            </p:cNvGrpSpPr>
            <p:nvPr/>
          </p:nvGrpSpPr>
          <p:grpSpPr bwMode="auto">
            <a:xfrm>
              <a:off x="2426" y="1480"/>
              <a:ext cx="181" cy="317"/>
              <a:chOff x="1701" y="3158"/>
              <a:chExt cx="181" cy="317"/>
            </a:xfrm>
          </p:grpSpPr>
          <p:sp>
            <p:nvSpPr>
              <p:cNvPr id="23642" name="Line 42"/>
              <p:cNvSpPr>
                <a:spLocks noChangeShapeType="1"/>
              </p:cNvSpPr>
              <p:nvPr/>
            </p:nvSpPr>
            <p:spPr bwMode="auto">
              <a:xfrm flipH="1">
                <a:off x="1701" y="3339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3" name="Line 43"/>
              <p:cNvSpPr>
                <a:spLocks noChangeShapeType="1"/>
              </p:cNvSpPr>
              <p:nvPr/>
            </p:nvSpPr>
            <p:spPr bwMode="auto">
              <a:xfrm>
                <a:off x="1882" y="3158"/>
                <a:ext cx="0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4" name="Line 44"/>
              <p:cNvSpPr>
                <a:spLocks noChangeShapeType="1"/>
              </p:cNvSpPr>
              <p:nvPr/>
            </p:nvSpPr>
            <p:spPr bwMode="auto">
              <a:xfrm flipH="1" flipV="1">
                <a:off x="1701" y="3158"/>
                <a:ext cx="18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80" name="Group 45"/>
            <p:cNvGrpSpPr>
              <a:grpSpLocks/>
            </p:cNvGrpSpPr>
            <p:nvPr/>
          </p:nvGrpSpPr>
          <p:grpSpPr bwMode="auto">
            <a:xfrm rot="5400000" flipV="1">
              <a:off x="2358" y="550"/>
              <a:ext cx="181" cy="317"/>
              <a:chOff x="1701" y="3158"/>
              <a:chExt cx="181" cy="317"/>
            </a:xfrm>
          </p:grpSpPr>
          <p:sp>
            <p:nvSpPr>
              <p:cNvPr id="23639" name="Line 46"/>
              <p:cNvSpPr>
                <a:spLocks noChangeShapeType="1"/>
              </p:cNvSpPr>
              <p:nvPr/>
            </p:nvSpPr>
            <p:spPr bwMode="auto">
              <a:xfrm flipH="1">
                <a:off x="1701" y="3339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0" name="Line 47"/>
              <p:cNvSpPr>
                <a:spLocks noChangeShapeType="1"/>
              </p:cNvSpPr>
              <p:nvPr/>
            </p:nvSpPr>
            <p:spPr bwMode="auto">
              <a:xfrm>
                <a:off x="1882" y="3158"/>
                <a:ext cx="0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1" name="Line 48"/>
              <p:cNvSpPr>
                <a:spLocks noChangeShapeType="1"/>
              </p:cNvSpPr>
              <p:nvPr/>
            </p:nvSpPr>
            <p:spPr bwMode="auto">
              <a:xfrm flipH="1" flipV="1">
                <a:off x="1701" y="3158"/>
                <a:ext cx="181" cy="9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1" name="Rectangle 49"/>
            <p:cNvSpPr>
              <a:spLocks noChangeArrowheads="1"/>
            </p:cNvSpPr>
            <p:nvPr/>
          </p:nvSpPr>
          <p:spPr bwMode="auto">
            <a:xfrm>
              <a:off x="1791" y="890"/>
              <a:ext cx="91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>
              <a:off x="1746" y="175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51"/>
            <p:cNvSpPr>
              <a:spLocks noChangeShapeType="1"/>
            </p:cNvSpPr>
            <p:nvPr/>
          </p:nvSpPr>
          <p:spPr bwMode="auto">
            <a:xfrm>
              <a:off x="1746" y="184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52"/>
            <p:cNvSpPr>
              <a:spLocks noChangeShapeType="1"/>
            </p:cNvSpPr>
            <p:nvPr/>
          </p:nvSpPr>
          <p:spPr bwMode="auto">
            <a:xfrm>
              <a:off x="1837" y="618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>
              <a:off x="1837" y="1162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54"/>
            <p:cNvSpPr>
              <a:spLocks noChangeShapeType="1"/>
            </p:cNvSpPr>
            <p:nvPr/>
          </p:nvSpPr>
          <p:spPr bwMode="auto">
            <a:xfrm>
              <a:off x="1837" y="1842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7" name="Group 55"/>
            <p:cNvGrpSpPr>
              <a:grpSpLocks/>
            </p:cNvGrpSpPr>
            <p:nvPr/>
          </p:nvGrpSpPr>
          <p:grpSpPr bwMode="auto">
            <a:xfrm>
              <a:off x="2290" y="1933"/>
              <a:ext cx="272" cy="409"/>
              <a:chOff x="1655" y="2886"/>
              <a:chExt cx="272" cy="409"/>
            </a:xfrm>
          </p:grpSpPr>
          <p:sp>
            <p:nvSpPr>
              <p:cNvPr id="23632" name="Line 56"/>
              <p:cNvSpPr>
                <a:spLocks noChangeShapeType="1"/>
              </p:cNvSpPr>
              <p:nvPr/>
            </p:nvSpPr>
            <p:spPr bwMode="auto">
              <a:xfrm flipH="1">
                <a:off x="1701" y="2977"/>
                <a:ext cx="9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3" name="Line 57"/>
              <p:cNvSpPr>
                <a:spLocks noChangeShapeType="1"/>
              </p:cNvSpPr>
              <p:nvPr/>
            </p:nvSpPr>
            <p:spPr bwMode="auto">
              <a:xfrm>
                <a:off x="1791" y="2977"/>
                <a:ext cx="91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4" name="Line 58"/>
              <p:cNvSpPr>
                <a:spLocks noChangeShapeType="1"/>
              </p:cNvSpPr>
              <p:nvPr/>
            </p:nvSpPr>
            <p:spPr bwMode="auto">
              <a:xfrm>
                <a:off x="1701" y="3158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5" name="Line 59"/>
              <p:cNvSpPr>
                <a:spLocks noChangeShapeType="1"/>
              </p:cNvSpPr>
              <p:nvPr/>
            </p:nvSpPr>
            <p:spPr bwMode="auto">
              <a:xfrm>
                <a:off x="1791" y="2886"/>
                <a:ext cx="0" cy="4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6" name="Line 60"/>
              <p:cNvSpPr>
                <a:spLocks noChangeShapeType="1"/>
              </p:cNvSpPr>
              <p:nvPr/>
            </p:nvSpPr>
            <p:spPr bwMode="auto">
              <a:xfrm>
                <a:off x="1701" y="2977"/>
                <a:ext cx="18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7" name="Line 61"/>
              <p:cNvSpPr>
                <a:spLocks noChangeShapeType="1"/>
              </p:cNvSpPr>
              <p:nvPr/>
            </p:nvSpPr>
            <p:spPr bwMode="auto">
              <a:xfrm>
                <a:off x="1655" y="2931"/>
                <a:ext cx="46" cy="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8" name="Line 62"/>
              <p:cNvSpPr>
                <a:spLocks noChangeShapeType="1"/>
              </p:cNvSpPr>
              <p:nvPr/>
            </p:nvSpPr>
            <p:spPr bwMode="auto">
              <a:xfrm>
                <a:off x="1882" y="2976"/>
                <a:ext cx="45" cy="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8" name="Line 63"/>
            <p:cNvSpPr>
              <a:spLocks noChangeShapeType="1"/>
            </p:cNvSpPr>
            <p:nvPr/>
          </p:nvSpPr>
          <p:spPr bwMode="auto">
            <a:xfrm>
              <a:off x="2426" y="2341"/>
              <a:ext cx="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64"/>
            <p:cNvSpPr>
              <a:spLocks noChangeShapeType="1"/>
            </p:cNvSpPr>
            <p:nvPr/>
          </p:nvSpPr>
          <p:spPr bwMode="auto">
            <a:xfrm>
              <a:off x="2426" y="1797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65"/>
            <p:cNvSpPr>
              <a:spLocks noChangeShapeType="1"/>
            </p:cNvSpPr>
            <p:nvPr/>
          </p:nvSpPr>
          <p:spPr bwMode="auto">
            <a:xfrm flipV="1">
              <a:off x="2426" y="799"/>
              <a:ext cx="0" cy="6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66"/>
            <p:cNvSpPr>
              <a:spLocks noChangeShapeType="1"/>
            </p:cNvSpPr>
            <p:nvPr/>
          </p:nvSpPr>
          <p:spPr bwMode="auto">
            <a:xfrm>
              <a:off x="1837" y="1298"/>
              <a:ext cx="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Rectangle 67"/>
            <p:cNvSpPr>
              <a:spLocks noChangeArrowheads="1"/>
            </p:cNvSpPr>
            <p:nvPr/>
          </p:nvSpPr>
          <p:spPr bwMode="auto">
            <a:xfrm>
              <a:off x="2925" y="935"/>
              <a:ext cx="91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3593" name="Line 68"/>
            <p:cNvSpPr>
              <a:spLocks noChangeShapeType="1"/>
            </p:cNvSpPr>
            <p:nvPr/>
          </p:nvSpPr>
          <p:spPr bwMode="auto">
            <a:xfrm>
              <a:off x="2426" y="1888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69"/>
            <p:cNvSpPr>
              <a:spLocks noChangeShapeType="1"/>
            </p:cNvSpPr>
            <p:nvPr/>
          </p:nvSpPr>
          <p:spPr bwMode="auto">
            <a:xfrm flipV="1">
              <a:off x="2971" y="1207"/>
              <a:ext cx="0" cy="6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70"/>
            <p:cNvSpPr>
              <a:spLocks noChangeShapeType="1"/>
            </p:cNvSpPr>
            <p:nvPr/>
          </p:nvSpPr>
          <p:spPr bwMode="auto">
            <a:xfrm>
              <a:off x="2608" y="618"/>
              <a:ext cx="17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71"/>
            <p:cNvSpPr>
              <a:spLocks noChangeShapeType="1"/>
            </p:cNvSpPr>
            <p:nvPr/>
          </p:nvSpPr>
          <p:spPr bwMode="auto">
            <a:xfrm flipV="1">
              <a:off x="2971" y="618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Rectangle 72"/>
            <p:cNvSpPr>
              <a:spLocks noChangeArrowheads="1"/>
            </p:cNvSpPr>
            <p:nvPr/>
          </p:nvSpPr>
          <p:spPr bwMode="auto">
            <a:xfrm>
              <a:off x="3470" y="2024"/>
              <a:ext cx="91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3598" name="Rectangle 73"/>
            <p:cNvSpPr>
              <a:spLocks noChangeArrowheads="1"/>
            </p:cNvSpPr>
            <p:nvPr/>
          </p:nvSpPr>
          <p:spPr bwMode="auto">
            <a:xfrm>
              <a:off x="3470" y="1480"/>
              <a:ext cx="91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3599" name="Rectangle 74"/>
            <p:cNvSpPr>
              <a:spLocks noChangeArrowheads="1"/>
            </p:cNvSpPr>
            <p:nvPr/>
          </p:nvSpPr>
          <p:spPr bwMode="auto">
            <a:xfrm>
              <a:off x="3470" y="845"/>
              <a:ext cx="91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3600" name="Line 75"/>
            <p:cNvSpPr>
              <a:spLocks noChangeShapeType="1"/>
            </p:cNvSpPr>
            <p:nvPr/>
          </p:nvSpPr>
          <p:spPr bwMode="auto">
            <a:xfrm>
              <a:off x="3515" y="618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1" name="Line 76"/>
            <p:cNvSpPr>
              <a:spLocks noChangeShapeType="1"/>
            </p:cNvSpPr>
            <p:nvPr/>
          </p:nvSpPr>
          <p:spPr bwMode="auto">
            <a:xfrm>
              <a:off x="3515" y="1117"/>
              <a:ext cx="0" cy="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2" name="Line 77"/>
            <p:cNvSpPr>
              <a:spLocks noChangeShapeType="1"/>
            </p:cNvSpPr>
            <p:nvPr/>
          </p:nvSpPr>
          <p:spPr bwMode="auto">
            <a:xfrm>
              <a:off x="3515" y="1752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3" name="Line 78"/>
            <p:cNvSpPr>
              <a:spLocks noChangeShapeType="1"/>
            </p:cNvSpPr>
            <p:nvPr/>
          </p:nvSpPr>
          <p:spPr bwMode="auto">
            <a:xfrm>
              <a:off x="3515" y="2296"/>
              <a:ext cx="0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4" name="Line 79"/>
            <p:cNvSpPr>
              <a:spLocks noChangeShapeType="1"/>
            </p:cNvSpPr>
            <p:nvPr/>
          </p:nvSpPr>
          <p:spPr bwMode="auto">
            <a:xfrm>
              <a:off x="2608" y="1616"/>
              <a:ext cx="8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Line 80"/>
            <p:cNvSpPr>
              <a:spLocks noChangeShapeType="1"/>
            </p:cNvSpPr>
            <p:nvPr/>
          </p:nvSpPr>
          <p:spPr bwMode="auto">
            <a:xfrm>
              <a:off x="3969" y="618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6" name="Line 81"/>
            <p:cNvSpPr>
              <a:spLocks noChangeShapeType="1"/>
            </p:cNvSpPr>
            <p:nvPr/>
          </p:nvSpPr>
          <p:spPr bwMode="auto">
            <a:xfrm>
              <a:off x="3878" y="134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82"/>
            <p:cNvSpPr>
              <a:spLocks noChangeShapeType="1"/>
            </p:cNvSpPr>
            <p:nvPr/>
          </p:nvSpPr>
          <p:spPr bwMode="auto">
            <a:xfrm>
              <a:off x="3878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83"/>
            <p:cNvSpPr>
              <a:spLocks noChangeShapeType="1"/>
            </p:cNvSpPr>
            <p:nvPr/>
          </p:nvSpPr>
          <p:spPr bwMode="auto">
            <a:xfrm>
              <a:off x="3969" y="1434"/>
              <a:ext cx="0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84"/>
            <p:cNvSpPr>
              <a:spLocks noChangeShapeType="1"/>
            </p:cNvSpPr>
            <p:nvPr/>
          </p:nvSpPr>
          <p:spPr bwMode="auto">
            <a:xfrm>
              <a:off x="4377" y="618"/>
              <a:ext cx="0" cy="6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Rectangle 85"/>
            <p:cNvSpPr>
              <a:spLocks noChangeArrowheads="1"/>
            </p:cNvSpPr>
            <p:nvPr/>
          </p:nvSpPr>
          <p:spPr bwMode="auto">
            <a:xfrm>
              <a:off x="4332" y="1298"/>
              <a:ext cx="91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23611" name="Line 86"/>
            <p:cNvSpPr>
              <a:spLocks noChangeShapeType="1"/>
            </p:cNvSpPr>
            <p:nvPr/>
          </p:nvSpPr>
          <p:spPr bwMode="auto">
            <a:xfrm>
              <a:off x="4377" y="1570"/>
              <a:ext cx="0" cy="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Text Box 87"/>
            <p:cNvSpPr txBox="1">
              <a:spLocks noChangeArrowheads="1"/>
            </p:cNvSpPr>
            <p:nvPr/>
          </p:nvSpPr>
          <p:spPr bwMode="auto">
            <a:xfrm>
              <a:off x="340" y="1434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~V</a:t>
              </a:r>
              <a:r>
                <a:rPr lang="en-US" altLang="zh-CN" sz="20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23613" name="Text Box 88"/>
            <p:cNvSpPr txBox="1">
              <a:spLocks noChangeArrowheads="1"/>
            </p:cNvSpPr>
            <p:nvPr/>
          </p:nvSpPr>
          <p:spPr bwMode="auto">
            <a:xfrm>
              <a:off x="4649" y="57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3614" name="Text Box 89"/>
            <p:cNvSpPr txBox="1">
              <a:spLocks noChangeArrowheads="1"/>
            </p:cNvSpPr>
            <p:nvPr/>
          </p:nvSpPr>
          <p:spPr bwMode="auto">
            <a:xfrm>
              <a:off x="4649" y="216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23615" name="Text Box 90"/>
            <p:cNvSpPr txBox="1">
              <a:spLocks noChangeArrowheads="1"/>
            </p:cNvSpPr>
            <p:nvPr/>
          </p:nvSpPr>
          <p:spPr bwMode="auto">
            <a:xfrm>
              <a:off x="4604" y="1344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23616" name="Text Box 91"/>
            <p:cNvSpPr txBox="1">
              <a:spLocks noChangeArrowheads="1"/>
            </p:cNvSpPr>
            <p:nvPr/>
          </p:nvSpPr>
          <p:spPr bwMode="auto">
            <a:xfrm>
              <a:off x="4377" y="1616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510</a:t>
              </a:r>
              <a:r>
                <a:rPr lang="el-GR" altLang="zh-CN" sz="1800">
                  <a:solidFill>
                    <a:srgbClr val="0000FF"/>
                  </a:solidFill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3617" name="Text Box 92"/>
            <p:cNvSpPr txBox="1">
              <a:spLocks noChangeArrowheads="1"/>
            </p:cNvSpPr>
            <p:nvPr/>
          </p:nvSpPr>
          <p:spPr bwMode="auto">
            <a:xfrm>
              <a:off x="3787" y="1117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3618" name="Text Box 93"/>
            <p:cNvSpPr txBox="1">
              <a:spLocks noChangeArrowheads="1"/>
            </p:cNvSpPr>
            <p:nvPr/>
          </p:nvSpPr>
          <p:spPr bwMode="auto">
            <a:xfrm>
              <a:off x="3923" y="1525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220</a:t>
              </a:r>
              <a:r>
                <a:rPr lang="el-GR" altLang="zh-CN" sz="1800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</a:t>
              </a:r>
            </a:p>
          </p:txBody>
        </p:sp>
        <p:sp>
          <p:nvSpPr>
            <p:cNvPr id="23619" name="Text Box 94"/>
            <p:cNvSpPr txBox="1">
              <a:spLocks noChangeArrowheads="1"/>
            </p:cNvSpPr>
            <p:nvPr/>
          </p:nvSpPr>
          <p:spPr bwMode="auto">
            <a:xfrm>
              <a:off x="3515" y="799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240 </a:t>
              </a:r>
              <a:r>
                <a:rPr lang="el-GR" altLang="zh-CN" sz="1800">
                  <a:solidFill>
                    <a:srgbClr val="0000FF"/>
                  </a:solidFill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3620" name="Text Box 95"/>
            <p:cNvSpPr txBox="1">
              <a:spLocks noChangeArrowheads="1"/>
            </p:cNvSpPr>
            <p:nvPr/>
          </p:nvSpPr>
          <p:spPr bwMode="auto">
            <a:xfrm>
              <a:off x="3016" y="1661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ea typeface="楷体_GB2312" pitchFamily="49" charset="-122"/>
                </a:rPr>
                <a:t>4.7K </a:t>
              </a:r>
              <a:r>
                <a:rPr lang="el-GR" altLang="zh-CN" sz="1800" dirty="0">
                  <a:solidFill>
                    <a:srgbClr val="0000FF"/>
                  </a:solidFill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3621" name="Text Box 96"/>
            <p:cNvSpPr txBox="1">
              <a:spLocks noChangeArrowheads="1"/>
            </p:cNvSpPr>
            <p:nvPr/>
          </p:nvSpPr>
          <p:spPr bwMode="auto">
            <a:xfrm>
              <a:off x="3061" y="2115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2K </a:t>
              </a:r>
              <a:r>
                <a:rPr lang="el-GR" altLang="zh-CN" sz="1800">
                  <a:solidFill>
                    <a:srgbClr val="0000FF"/>
                  </a:solidFill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3622" name="Text Box 97"/>
            <p:cNvSpPr txBox="1">
              <a:spLocks noChangeArrowheads="1"/>
            </p:cNvSpPr>
            <p:nvPr/>
          </p:nvSpPr>
          <p:spPr bwMode="auto">
            <a:xfrm>
              <a:off x="2880" y="1162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510</a:t>
              </a:r>
              <a:r>
                <a:rPr lang="el-GR" altLang="zh-CN" sz="1800">
                  <a:solidFill>
                    <a:srgbClr val="0000FF"/>
                  </a:solidFill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3623" name="Text Box 98"/>
            <p:cNvSpPr txBox="1">
              <a:spLocks noChangeArrowheads="1"/>
            </p:cNvSpPr>
            <p:nvPr/>
          </p:nvSpPr>
          <p:spPr bwMode="auto">
            <a:xfrm>
              <a:off x="2336" y="39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3624" name="Text Box 99"/>
            <p:cNvSpPr txBox="1">
              <a:spLocks noChangeArrowheads="1"/>
            </p:cNvSpPr>
            <p:nvPr/>
          </p:nvSpPr>
          <p:spPr bwMode="auto">
            <a:xfrm>
              <a:off x="2154" y="152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lang="en-US" altLang="zh-CN" sz="1800" baseline="-25000">
                  <a:solidFill>
                    <a:srgbClr val="00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3625" name="Text Box 100"/>
            <p:cNvSpPr txBox="1">
              <a:spLocks noChangeArrowheads="1"/>
            </p:cNvSpPr>
            <p:nvPr/>
          </p:nvSpPr>
          <p:spPr bwMode="auto">
            <a:xfrm>
              <a:off x="2562" y="1979"/>
              <a:ext cx="5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solidFill>
                    <a:srgbClr val="0000FF"/>
                  </a:solidFill>
                  <a:ea typeface="楷体_GB2312" pitchFamily="49" charset="-122"/>
                </a:rPr>
                <a:t>Z1</a:t>
              </a:r>
            </a:p>
          </p:txBody>
        </p:sp>
        <p:sp>
          <p:nvSpPr>
            <p:cNvPr id="23626" name="Text Box 101"/>
            <p:cNvSpPr txBox="1">
              <a:spLocks noChangeArrowheads="1"/>
            </p:cNvSpPr>
            <p:nvPr/>
          </p:nvSpPr>
          <p:spPr bwMode="auto">
            <a:xfrm>
              <a:off x="2018" y="2160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7.5V</a:t>
              </a:r>
            </a:p>
          </p:txBody>
        </p:sp>
        <p:sp>
          <p:nvSpPr>
            <p:cNvPr id="23627" name="Text Box 102"/>
            <p:cNvSpPr txBox="1">
              <a:spLocks noChangeArrowheads="1"/>
            </p:cNvSpPr>
            <p:nvPr/>
          </p:nvSpPr>
          <p:spPr bwMode="auto">
            <a:xfrm>
              <a:off x="1837" y="890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0000FF"/>
                  </a:solidFill>
                  <a:ea typeface="楷体_GB2312" pitchFamily="49" charset="-122"/>
                </a:rPr>
                <a:t>510</a:t>
              </a:r>
              <a:r>
                <a:rPr lang="el-GR" altLang="zh-CN" sz="1800" dirty="0">
                  <a:solidFill>
                    <a:srgbClr val="0000FF"/>
                  </a:solidFill>
                  <a:ea typeface="楷体_GB2312" pitchFamily="49" charset="-122"/>
                </a:rPr>
                <a:t>Ω</a:t>
              </a:r>
            </a:p>
          </p:txBody>
        </p:sp>
        <p:sp>
          <p:nvSpPr>
            <p:cNvPr id="23628" name="Text Box 103"/>
            <p:cNvSpPr txBox="1">
              <a:spLocks noChangeArrowheads="1"/>
            </p:cNvSpPr>
            <p:nvPr/>
          </p:nvSpPr>
          <p:spPr bwMode="auto">
            <a:xfrm>
              <a:off x="1610" y="157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3629" name="Text Box 104"/>
            <p:cNvSpPr txBox="1">
              <a:spLocks noChangeArrowheads="1"/>
            </p:cNvSpPr>
            <p:nvPr/>
          </p:nvSpPr>
          <p:spPr bwMode="auto">
            <a:xfrm>
              <a:off x="1519" y="1888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lang="el-GR" altLang="zh-CN" sz="1800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</a:t>
              </a: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F</a:t>
              </a:r>
              <a:endParaRPr lang="el-GR" altLang="zh-CN" sz="18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23630" name="Text Box 105"/>
            <p:cNvSpPr txBox="1">
              <a:spLocks noChangeArrowheads="1"/>
            </p:cNvSpPr>
            <p:nvPr/>
          </p:nvSpPr>
          <p:spPr bwMode="auto">
            <a:xfrm>
              <a:off x="1156" y="1071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3631" name="Text Box 106"/>
            <p:cNvSpPr txBox="1">
              <a:spLocks noChangeArrowheads="1"/>
            </p:cNvSpPr>
            <p:nvPr/>
          </p:nvSpPr>
          <p:spPr bwMode="auto">
            <a:xfrm>
              <a:off x="1020" y="1389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ea typeface="楷体_GB2312" pitchFamily="49" charset="-122"/>
                  <a:sym typeface="Symbol" pitchFamily="18" charset="2"/>
                </a:rPr>
                <a:t>mF</a:t>
              </a:r>
              <a:endParaRPr lang="el-GR" altLang="zh-CN" sz="18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endParaRPr>
            </a:p>
          </p:txBody>
        </p:sp>
      </p:grpSp>
      <p:pic>
        <p:nvPicPr>
          <p:cNvPr id="23558" name="Picture 11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408" name="Rectangle 112"/>
          <p:cNvSpPr>
            <a:spLocks noChangeArrowheads="1"/>
          </p:cNvSpPr>
          <p:nvPr/>
        </p:nvSpPr>
        <p:spPr bwMode="auto">
          <a:xfrm>
            <a:off x="72390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FF3300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40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1568450"/>
            <a:ext cx="3786187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115888" y="260350"/>
            <a:ext cx="8740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在右图所示电路中，已知 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10 kΩ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20 kΩ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＝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0.01μF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，集成运放的最大输出电压幅值为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±12V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，二极管的动态电阻可忽略不计。</a:t>
            </a:r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304800" y="1677988"/>
            <a:ext cx="4832350" cy="356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zh-CN" altLang="en-US" sz="2400">
                <a:ea typeface="楷体_GB2312" pitchFamily="49" charset="-122"/>
              </a:rPr>
              <a:t>画出由集成运放和两个电阻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zh-CN" altLang="en-US" sz="2400">
                <a:ea typeface="楷体_GB2312" pitchFamily="49" charset="-122"/>
              </a:rPr>
              <a:t>组成的双门限迟滞比较器的传输特性曲线；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求出电路的振荡周期；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求输出波形的占空比；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/>
            </a:r>
            <a:b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</a:b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zh-CN" altLang="en-US" sz="2400">
                <a:ea typeface="楷体_GB2312" pitchFamily="49" charset="-122"/>
              </a:rPr>
              <a:t>画出</a:t>
            </a:r>
            <a:r>
              <a:rPr lang="en-US" altLang="zh-CN" sz="2400">
                <a:ea typeface="楷体_GB2312" pitchFamily="49" charset="-122"/>
              </a:rPr>
              <a:t>u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和</a:t>
            </a:r>
            <a:r>
              <a:rPr lang="en-US" altLang="zh-CN" sz="2400">
                <a:ea typeface="楷体_GB2312" pitchFamily="49" charset="-122"/>
              </a:rPr>
              <a:t>u</a:t>
            </a:r>
            <a:r>
              <a:rPr lang="en-US" altLang="zh-CN" sz="2400" baseline="-25000">
                <a:ea typeface="楷体_GB2312" pitchFamily="49" charset="-122"/>
              </a:rPr>
              <a:t>C</a:t>
            </a:r>
            <a:r>
              <a:rPr lang="zh-CN" altLang="en-US" sz="2400">
                <a:ea typeface="楷体_GB2312" pitchFamily="49" charset="-122"/>
              </a:rPr>
              <a:t>的波形，并标出两个波形的幅值和周期。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0" y="0"/>
            <a:ext cx="36417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ea typeface="楷体_GB2312" pitchFamily="49" charset="-122"/>
              </a:rPr>
              <a:t>2.</a:t>
            </a: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简化电路与波形图</a:t>
            </a:r>
          </a:p>
        </p:txBody>
      </p:sp>
      <p:pic>
        <p:nvPicPr>
          <p:cNvPr id="77973" name="Picture 149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621088"/>
            <a:ext cx="4032250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152"/>
          <p:cNvGrpSpPr>
            <a:grpSpLocks/>
          </p:cNvGrpSpPr>
          <p:nvPr/>
        </p:nvGrpSpPr>
        <p:grpSpPr bwMode="auto">
          <a:xfrm>
            <a:off x="38100" y="428625"/>
            <a:ext cx="4784725" cy="2236788"/>
            <a:chOff x="2534" y="2367"/>
            <a:chExt cx="3014" cy="1409"/>
          </a:xfrm>
        </p:grpSpPr>
        <p:sp>
          <p:nvSpPr>
            <p:cNvPr id="5131" name="AutoShape 153"/>
            <p:cNvSpPr>
              <a:spLocks noChangeArrowheads="1"/>
            </p:cNvSpPr>
            <p:nvPr/>
          </p:nvSpPr>
          <p:spPr bwMode="auto">
            <a:xfrm rot="2771104">
              <a:off x="4059" y="2732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32" name="Line 154"/>
            <p:cNvSpPr>
              <a:spLocks noChangeShapeType="1"/>
            </p:cNvSpPr>
            <p:nvPr/>
          </p:nvSpPr>
          <p:spPr bwMode="auto">
            <a:xfrm rot="2772334">
              <a:off x="4129" y="2540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55"/>
            <p:cNvSpPr>
              <a:spLocks noChangeShapeType="1"/>
            </p:cNvSpPr>
            <p:nvPr/>
          </p:nvSpPr>
          <p:spPr bwMode="auto">
            <a:xfrm rot="2789710">
              <a:off x="4111" y="2752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AutoShape 156"/>
            <p:cNvSpPr>
              <a:spLocks noChangeArrowheads="1"/>
            </p:cNvSpPr>
            <p:nvPr/>
          </p:nvSpPr>
          <p:spPr bwMode="auto">
            <a:xfrm rot="8171104">
              <a:off x="4431" y="2732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35" name="Line 157"/>
            <p:cNvSpPr>
              <a:spLocks noChangeShapeType="1"/>
            </p:cNvSpPr>
            <p:nvPr/>
          </p:nvSpPr>
          <p:spPr bwMode="auto">
            <a:xfrm rot="8172334">
              <a:off x="4501" y="2541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58"/>
            <p:cNvSpPr>
              <a:spLocks noChangeShapeType="1"/>
            </p:cNvSpPr>
            <p:nvPr/>
          </p:nvSpPr>
          <p:spPr bwMode="auto">
            <a:xfrm rot="8189710">
              <a:off x="4489" y="2856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AutoShape 159"/>
            <p:cNvSpPr>
              <a:spLocks noChangeArrowheads="1"/>
            </p:cNvSpPr>
            <p:nvPr/>
          </p:nvSpPr>
          <p:spPr bwMode="auto">
            <a:xfrm rot="2771104">
              <a:off x="4433" y="3107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38" name="Line 160"/>
            <p:cNvSpPr>
              <a:spLocks noChangeShapeType="1"/>
            </p:cNvSpPr>
            <p:nvPr/>
          </p:nvSpPr>
          <p:spPr bwMode="auto">
            <a:xfrm rot="2772334">
              <a:off x="4503" y="2915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161"/>
            <p:cNvSpPr>
              <a:spLocks noChangeShapeType="1"/>
            </p:cNvSpPr>
            <p:nvPr/>
          </p:nvSpPr>
          <p:spPr bwMode="auto">
            <a:xfrm rot="2789710">
              <a:off x="4485" y="3127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AutoShape 162"/>
            <p:cNvSpPr>
              <a:spLocks noChangeArrowheads="1"/>
            </p:cNvSpPr>
            <p:nvPr/>
          </p:nvSpPr>
          <p:spPr bwMode="auto">
            <a:xfrm rot="8171104">
              <a:off x="4061" y="3098"/>
              <a:ext cx="145" cy="14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41" name="Line 163"/>
            <p:cNvSpPr>
              <a:spLocks noChangeShapeType="1"/>
            </p:cNvSpPr>
            <p:nvPr/>
          </p:nvSpPr>
          <p:spPr bwMode="auto">
            <a:xfrm rot="8172334">
              <a:off x="4131" y="2907"/>
              <a:ext cx="1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64"/>
            <p:cNvSpPr>
              <a:spLocks noChangeShapeType="1"/>
            </p:cNvSpPr>
            <p:nvPr/>
          </p:nvSpPr>
          <p:spPr bwMode="auto">
            <a:xfrm rot="8189710">
              <a:off x="4119" y="3222"/>
              <a:ext cx="14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65"/>
            <p:cNvSpPr>
              <a:spLocks noChangeShapeType="1"/>
            </p:cNvSpPr>
            <p:nvPr/>
          </p:nvSpPr>
          <p:spPr bwMode="auto">
            <a:xfrm>
              <a:off x="4682" y="301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Text Box 166"/>
            <p:cNvSpPr txBox="1">
              <a:spLocks noChangeArrowheads="1"/>
            </p:cNvSpPr>
            <p:nvPr/>
          </p:nvSpPr>
          <p:spPr bwMode="auto">
            <a:xfrm>
              <a:off x="5075" y="3225"/>
              <a:ext cx="3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5145" name="Rectangle 167"/>
            <p:cNvSpPr>
              <a:spLocks noChangeArrowheads="1"/>
            </p:cNvSpPr>
            <p:nvPr/>
          </p:nvSpPr>
          <p:spPr bwMode="auto">
            <a:xfrm rot="-5400000">
              <a:off x="4937" y="3288"/>
              <a:ext cx="240" cy="9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46" name="Line 168"/>
            <p:cNvSpPr>
              <a:spLocks noChangeShapeType="1"/>
            </p:cNvSpPr>
            <p:nvPr/>
          </p:nvSpPr>
          <p:spPr bwMode="auto">
            <a:xfrm>
              <a:off x="5057" y="301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69"/>
            <p:cNvSpPr>
              <a:spLocks noChangeShapeType="1"/>
            </p:cNvSpPr>
            <p:nvPr/>
          </p:nvSpPr>
          <p:spPr bwMode="auto">
            <a:xfrm>
              <a:off x="5048" y="345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170"/>
            <p:cNvSpPr>
              <a:spLocks noChangeShapeType="1"/>
            </p:cNvSpPr>
            <p:nvPr/>
          </p:nvSpPr>
          <p:spPr bwMode="auto">
            <a:xfrm flipH="1">
              <a:off x="3800" y="3732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171"/>
            <p:cNvSpPr>
              <a:spLocks noChangeShapeType="1"/>
            </p:cNvSpPr>
            <p:nvPr/>
          </p:nvSpPr>
          <p:spPr bwMode="auto">
            <a:xfrm flipV="1">
              <a:off x="3783" y="2973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172"/>
            <p:cNvSpPr>
              <a:spLocks noChangeShapeType="1"/>
            </p:cNvSpPr>
            <p:nvPr/>
          </p:nvSpPr>
          <p:spPr bwMode="auto">
            <a:xfrm flipH="1">
              <a:off x="3779" y="298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173"/>
            <p:cNvSpPr>
              <a:spLocks noChangeShapeType="1"/>
            </p:cNvSpPr>
            <p:nvPr/>
          </p:nvSpPr>
          <p:spPr bwMode="auto">
            <a:xfrm flipH="1">
              <a:off x="3356" y="336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Line 174"/>
            <p:cNvSpPr>
              <a:spLocks noChangeShapeType="1"/>
            </p:cNvSpPr>
            <p:nvPr/>
          </p:nvSpPr>
          <p:spPr bwMode="auto">
            <a:xfrm>
              <a:off x="3359" y="261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175"/>
            <p:cNvSpPr>
              <a:spLocks/>
            </p:cNvSpPr>
            <p:nvPr/>
          </p:nvSpPr>
          <p:spPr bwMode="auto">
            <a:xfrm rot="10800000" flipH="1">
              <a:off x="3308" y="2829"/>
              <a:ext cx="48" cy="384"/>
            </a:xfrm>
            <a:custGeom>
              <a:avLst/>
              <a:gdLst>
                <a:gd name="T0" fmla="*/ 1 w 96"/>
                <a:gd name="T1" fmla="*/ 0 h 768"/>
                <a:gd name="T2" fmla="*/ 0 w 96"/>
                <a:gd name="T3" fmla="*/ 1 h 768"/>
                <a:gd name="T4" fmla="*/ 1 w 96"/>
                <a:gd name="T5" fmla="*/ 1 h 768"/>
                <a:gd name="T6" fmla="*/ 0 w 96"/>
                <a:gd name="T7" fmla="*/ 1 h 768"/>
                <a:gd name="T8" fmla="*/ 1 w 96"/>
                <a:gd name="T9" fmla="*/ 1 h 768"/>
                <a:gd name="T10" fmla="*/ 0 w 96"/>
                <a:gd name="T11" fmla="*/ 1 h 768"/>
                <a:gd name="T12" fmla="*/ 1 w 96"/>
                <a:gd name="T13" fmla="*/ 1 h 768"/>
                <a:gd name="T14" fmla="*/ 0 w 96"/>
                <a:gd name="T15" fmla="*/ 1 h 768"/>
                <a:gd name="T16" fmla="*/ 1 w 96"/>
                <a:gd name="T17" fmla="*/ 1 h 7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768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96" y="160"/>
                    <a:pt x="96" y="192"/>
                  </a:cubicBezTo>
                  <a:cubicBezTo>
                    <a:pt x="96" y="224"/>
                    <a:pt x="0" y="256"/>
                    <a:pt x="0" y="288"/>
                  </a:cubicBezTo>
                  <a:cubicBezTo>
                    <a:pt x="0" y="320"/>
                    <a:pt x="96" y="352"/>
                    <a:pt x="96" y="384"/>
                  </a:cubicBezTo>
                  <a:cubicBezTo>
                    <a:pt x="96" y="416"/>
                    <a:pt x="0" y="448"/>
                    <a:pt x="0" y="480"/>
                  </a:cubicBezTo>
                  <a:cubicBezTo>
                    <a:pt x="0" y="512"/>
                    <a:pt x="96" y="544"/>
                    <a:pt x="96" y="576"/>
                  </a:cubicBezTo>
                  <a:cubicBezTo>
                    <a:pt x="96" y="608"/>
                    <a:pt x="0" y="640"/>
                    <a:pt x="0" y="672"/>
                  </a:cubicBezTo>
                  <a:cubicBezTo>
                    <a:pt x="0" y="704"/>
                    <a:pt x="48" y="736"/>
                    <a:pt x="96" y="7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176"/>
            <p:cNvSpPr>
              <a:spLocks noChangeShapeType="1"/>
            </p:cNvSpPr>
            <p:nvPr/>
          </p:nvSpPr>
          <p:spPr bwMode="auto">
            <a:xfrm>
              <a:off x="3356" y="322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Line 177"/>
            <p:cNvSpPr>
              <a:spLocks noChangeShapeType="1"/>
            </p:cNvSpPr>
            <p:nvPr/>
          </p:nvSpPr>
          <p:spPr bwMode="auto">
            <a:xfrm>
              <a:off x="3356" y="260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178"/>
            <p:cNvSpPr>
              <a:spLocks/>
            </p:cNvSpPr>
            <p:nvPr/>
          </p:nvSpPr>
          <p:spPr bwMode="auto">
            <a:xfrm rot="10800000">
              <a:off x="3155" y="2793"/>
              <a:ext cx="48" cy="432"/>
            </a:xfrm>
            <a:custGeom>
              <a:avLst/>
              <a:gdLst>
                <a:gd name="T0" fmla="*/ 1 w 96"/>
                <a:gd name="T1" fmla="*/ 0 h 480"/>
                <a:gd name="T2" fmla="*/ 0 w 96"/>
                <a:gd name="T3" fmla="*/ 5 h 480"/>
                <a:gd name="T4" fmla="*/ 1 w 96"/>
                <a:gd name="T5" fmla="*/ 11 h 480"/>
                <a:gd name="T6" fmla="*/ 0 w 96"/>
                <a:gd name="T7" fmla="*/ 16 h 480"/>
                <a:gd name="T8" fmla="*/ 1 w 96"/>
                <a:gd name="T9" fmla="*/ 22 h 480"/>
                <a:gd name="T10" fmla="*/ 0 w 96"/>
                <a:gd name="T11" fmla="*/ 27 h 480"/>
                <a:gd name="T12" fmla="*/ 1 w 96"/>
                <a:gd name="T13" fmla="*/ 32 h 480"/>
                <a:gd name="T14" fmla="*/ 0 w 96"/>
                <a:gd name="T15" fmla="*/ 37 h 480"/>
                <a:gd name="T16" fmla="*/ 1 w 96"/>
                <a:gd name="T17" fmla="*/ 42 h 480"/>
                <a:gd name="T18" fmla="*/ 0 w 96"/>
                <a:gd name="T19" fmla="*/ 48 h 480"/>
                <a:gd name="T20" fmla="*/ 1 w 96"/>
                <a:gd name="T21" fmla="*/ 53 h 4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6" h="480">
                  <a:moveTo>
                    <a:pt x="96" y="0"/>
                  </a:moveTo>
                  <a:cubicBezTo>
                    <a:pt x="48" y="16"/>
                    <a:pt x="0" y="32"/>
                    <a:pt x="0" y="48"/>
                  </a:cubicBezTo>
                  <a:cubicBezTo>
                    <a:pt x="0" y="64"/>
                    <a:pt x="96" y="80"/>
                    <a:pt x="96" y="96"/>
                  </a:cubicBezTo>
                  <a:cubicBezTo>
                    <a:pt x="96" y="112"/>
                    <a:pt x="0" y="128"/>
                    <a:pt x="0" y="144"/>
                  </a:cubicBezTo>
                  <a:cubicBezTo>
                    <a:pt x="0" y="160"/>
                    <a:pt x="96" y="176"/>
                    <a:pt x="96" y="192"/>
                  </a:cubicBezTo>
                  <a:cubicBezTo>
                    <a:pt x="96" y="208"/>
                    <a:pt x="0" y="224"/>
                    <a:pt x="0" y="240"/>
                  </a:cubicBezTo>
                  <a:cubicBezTo>
                    <a:pt x="0" y="256"/>
                    <a:pt x="96" y="272"/>
                    <a:pt x="96" y="288"/>
                  </a:cubicBezTo>
                  <a:cubicBezTo>
                    <a:pt x="96" y="304"/>
                    <a:pt x="0" y="320"/>
                    <a:pt x="0" y="336"/>
                  </a:cubicBezTo>
                  <a:cubicBezTo>
                    <a:pt x="0" y="352"/>
                    <a:pt x="96" y="368"/>
                    <a:pt x="96" y="384"/>
                  </a:cubicBezTo>
                  <a:cubicBezTo>
                    <a:pt x="96" y="400"/>
                    <a:pt x="0" y="416"/>
                    <a:pt x="0" y="432"/>
                  </a:cubicBezTo>
                  <a:cubicBezTo>
                    <a:pt x="0" y="448"/>
                    <a:pt x="80" y="480"/>
                    <a:pt x="96" y="48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Line 179"/>
            <p:cNvSpPr>
              <a:spLocks noChangeShapeType="1"/>
            </p:cNvSpPr>
            <p:nvPr/>
          </p:nvSpPr>
          <p:spPr bwMode="auto">
            <a:xfrm>
              <a:off x="3251" y="2772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180"/>
            <p:cNvSpPr>
              <a:spLocks noChangeShapeType="1"/>
            </p:cNvSpPr>
            <p:nvPr/>
          </p:nvSpPr>
          <p:spPr bwMode="auto">
            <a:xfrm flipH="1">
              <a:off x="2819" y="336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Line 181"/>
            <p:cNvSpPr>
              <a:spLocks noChangeShapeType="1"/>
            </p:cNvSpPr>
            <p:nvPr/>
          </p:nvSpPr>
          <p:spPr bwMode="auto">
            <a:xfrm>
              <a:off x="3155" y="322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0" name="Line 182"/>
            <p:cNvSpPr>
              <a:spLocks noChangeShapeType="1"/>
            </p:cNvSpPr>
            <p:nvPr/>
          </p:nvSpPr>
          <p:spPr bwMode="auto">
            <a:xfrm flipH="1">
              <a:off x="2810" y="260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" name="Line 183"/>
            <p:cNvSpPr>
              <a:spLocks noChangeShapeType="1"/>
            </p:cNvSpPr>
            <p:nvPr/>
          </p:nvSpPr>
          <p:spPr bwMode="auto">
            <a:xfrm>
              <a:off x="3155" y="259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Oval 184"/>
            <p:cNvSpPr>
              <a:spLocks noChangeArrowheads="1"/>
            </p:cNvSpPr>
            <p:nvPr/>
          </p:nvSpPr>
          <p:spPr bwMode="auto">
            <a:xfrm>
              <a:off x="2774" y="333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63" name="Oval 185"/>
            <p:cNvSpPr>
              <a:spLocks noChangeArrowheads="1"/>
            </p:cNvSpPr>
            <p:nvPr/>
          </p:nvSpPr>
          <p:spPr bwMode="auto">
            <a:xfrm>
              <a:off x="2753" y="258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5164" name="Text Box 186"/>
            <p:cNvSpPr txBox="1">
              <a:spLocks noChangeArrowheads="1"/>
            </p:cNvSpPr>
            <p:nvPr/>
          </p:nvSpPr>
          <p:spPr bwMode="auto">
            <a:xfrm>
              <a:off x="3328" y="2903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65" name="Text Box 187"/>
            <p:cNvSpPr txBox="1">
              <a:spLocks noChangeArrowheads="1"/>
            </p:cNvSpPr>
            <p:nvPr/>
          </p:nvSpPr>
          <p:spPr bwMode="auto">
            <a:xfrm>
              <a:off x="4623" y="248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66" name="Text Box 188"/>
            <p:cNvSpPr txBox="1">
              <a:spLocks noChangeArrowheads="1"/>
            </p:cNvSpPr>
            <p:nvPr/>
          </p:nvSpPr>
          <p:spPr bwMode="auto">
            <a:xfrm>
              <a:off x="4551" y="324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67" name="Text Box 189"/>
            <p:cNvSpPr txBox="1">
              <a:spLocks noChangeArrowheads="1"/>
            </p:cNvSpPr>
            <p:nvPr/>
          </p:nvSpPr>
          <p:spPr bwMode="auto">
            <a:xfrm>
              <a:off x="3823" y="311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68" name="Text Box 190"/>
            <p:cNvSpPr txBox="1">
              <a:spLocks noChangeArrowheads="1"/>
            </p:cNvSpPr>
            <p:nvPr/>
          </p:nvSpPr>
          <p:spPr bwMode="auto">
            <a:xfrm>
              <a:off x="3703" y="260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D</a:t>
              </a:r>
              <a:r>
                <a:rPr lang="en-US" altLang="zh-CN" sz="1800" baseline="-25000"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69" name="Text Box 191"/>
            <p:cNvSpPr txBox="1">
              <a:spLocks noChangeArrowheads="1"/>
            </p:cNvSpPr>
            <p:nvPr/>
          </p:nvSpPr>
          <p:spPr bwMode="auto">
            <a:xfrm>
              <a:off x="5247" y="3199"/>
              <a:ext cx="3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5170" name="Text Box 192"/>
            <p:cNvSpPr txBox="1">
              <a:spLocks noChangeArrowheads="1"/>
            </p:cNvSpPr>
            <p:nvPr/>
          </p:nvSpPr>
          <p:spPr bwMode="auto">
            <a:xfrm>
              <a:off x="5295" y="292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5171" name="Text Box 193"/>
            <p:cNvSpPr txBox="1">
              <a:spLocks noChangeArrowheads="1"/>
            </p:cNvSpPr>
            <p:nvPr/>
          </p:nvSpPr>
          <p:spPr bwMode="auto">
            <a:xfrm>
              <a:off x="2534" y="2790"/>
              <a:ext cx="5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~220V</a:t>
              </a:r>
            </a:p>
          </p:txBody>
        </p:sp>
        <p:sp>
          <p:nvSpPr>
            <p:cNvPr id="5172" name="Line 194"/>
            <p:cNvSpPr>
              <a:spLocks noChangeShapeType="1"/>
            </p:cNvSpPr>
            <p:nvPr/>
          </p:nvSpPr>
          <p:spPr bwMode="auto">
            <a:xfrm rot="2772334">
              <a:off x="4134" y="2688"/>
              <a:ext cx="0" cy="2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Line 195"/>
            <p:cNvSpPr>
              <a:spLocks noChangeShapeType="1"/>
            </p:cNvSpPr>
            <p:nvPr/>
          </p:nvSpPr>
          <p:spPr bwMode="auto">
            <a:xfrm rot="8172334">
              <a:off x="4496" y="2673"/>
              <a:ext cx="0" cy="26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Line 196"/>
            <p:cNvSpPr>
              <a:spLocks noChangeShapeType="1"/>
            </p:cNvSpPr>
            <p:nvPr/>
          </p:nvSpPr>
          <p:spPr bwMode="auto">
            <a:xfrm rot="2772334">
              <a:off x="4496" y="3062"/>
              <a:ext cx="0" cy="2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197"/>
            <p:cNvSpPr>
              <a:spLocks noChangeShapeType="1"/>
            </p:cNvSpPr>
            <p:nvPr/>
          </p:nvSpPr>
          <p:spPr bwMode="auto">
            <a:xfrm rot="8172334">
              <a:off x="4131" y="3053"/>
              <a:ext cx="0" cy="2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Text Box 198"/>
            <p:cNvSpPr txBox="1">
              <a:spLocks noChangeArrowheads="1"/>
            </p:cNvSpPr>
            <p:nvPr/>
          </p:nvSpPr>
          <p:spPr bwMode="auto">
            <a:xfrm>
              <a:off x="5319" y="348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5177" name="Text Box 199"/>
            <p:cNvSpPr txBox="1">
              <a:spLocks noChangeArrowheads="1"/>
            </p:cNvSpPr>
            <p:nvPr/>
          </p:nvSpPr>
          <p:spPr bwMode="auto">
            <a:xfrm>
              <a:off x="2927" y="2871"/>
              <a:ext cx="2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78" name="Text Box 200"/>
            <p:cNvSpPr txBox="1">
              <a:spLocks noChangeArrowheads="1"/>
            </p:cNvSpPr>
            <p:nvPr/>
          </p:nvSpPr>
          <p:spPr bwMode="auto">
            <a:xfrm>
              <a:off x="3110" y="2367"/>
              <a:ext cx="4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0000"/>
                  </a:solidFill>
                  <a:ea typeface="楷体_GB2312" pitchFamily="49" charset="-122"/>
                </a:rPr>
                <a:t>Tr</a:t>
              </a:r>
            </a:p>
          </p:txBody>
        </p:sp>
      </p:grpSp>
      <p:grpSp>
        <p:nvGrpSpPr>
          <p:cNvPr id="78030" name="Group 206"/>
          <p:cNvGrpSpPr>
            <a:grpSpLocks/>
          </p:cNvGrpSpPr>
          <p:nvPr/>
        </p:nvGrpSpPr>
        <p:grpSpPr bwMode="auto">
          <a:xfrm>
            <a:off x="4697413" y="1666875"/>
            <a:ext cx="4124325" cy="4637088"/>
            <a:chOff x="2977" y="1075"/>
            <a:chExt cx="2580" cy="2896"/>
          </a:xfrm>
        </p:grpSpPr>
        <p:pic>
          <p:nvPicPr>
            <p:cNvPr id="5128" name="Picture 20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" y="1075"/>
              <a:ext cx="2365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20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2296"/>
              <a:ext cx="2544" cy="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20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3244"/>
              <a:ext cx="233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1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130"/>
          <p:cNvSpPr>
            <a:spLocks noChangeArrowheads="1"/>
          </p:cNvSpPr>
          <p:nvPr/>
        </p:nvSpPr>
        <p:spPr bwMode="auto">
          <a:xfrm>
            <a:off x="0" y="0"/>
            <a:ext cx="6265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ea typeface="楷体_GB2312" pitchFamily="49" charset="-122"/>
              </a:rPr>
              <a:t>3. </a:t>
            </a: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负载上的直流电压</a:t>
            </a:r>
            <a:r>
              <a:rPr lang="en-US" altLang="zh-CN" sz="2400" i="1">
                <a:solidFill>
                  <a:srgbClr val="0000CC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CC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和直流电流</a:t>
            </a:r>
            <a:r>
              <a:rPr lang="en-US" altLang="zh-CN" sz="2400" i="1">
                <a:solidFill>
                  <a:srgbClr val="0000CC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CC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CC"/>
                </a:solidFill>
                <a:ea typeface="楷体_GB2312" pitchFamily="49" charset="-122"/>
              </a:rPr>
              <a:t>的计算</a:t>
            </a:r>
          </a:p>
        </p:txBody>
      </p:sp>
      <p:graphicFrame>
        <p:nvGraphicFramePr>
          <p:cNvPr id="51334" name="Object 134"/>
          <p:cNvGraphicFramePr>
            <a:graphicFrameLocks noChangeAspect="1"/>
          </p:cNvGraphicFramePr>
          <p:nvPr/>
        </p:nvGraphicFramePr>
        <p:xfrm>
          <a:off x="1458913" y="5521325"/>
          <a:ext cx="11445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Microsoft 公式 3.0" r:id="rId7" imgW="520474" imgH="406224" progId="Equation.3">
                  <p:embed/>
                </p:oleObj>
              </mc:Choice>
              <mc:Fallback>
                <p:oleObj name="Microsoft 公式 3.0" r:id="rId7" imgW="520474" imgH="406224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5521325"/>
                        <a:ext cx="11445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6" name="Object 136"/>
          <p:cNvGraphicFramePr>
            <a:graphicFrameLocks noChangeAspect="1"/>
          </p:cNvGraphicFramePr>
          <p:nvPr/>
        </p:nvGraphicFramePr>
        <p:xfrm>
          <a:off x="971550" y="2322513"/>
          <a:ext cx="1323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Microsoft 公式 3.0" r:id="rId9" imgW="571252" imgH="406224" progId="Equation.3">
                  <p:embed/>
                </p:oleObj>
              </mc:Choice>
              <mc:Fallback>
                <p:oleObj name="Microsoft 公式 3.0" r:id="rId9" imgW="571252" imgH="406224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22513"/>
                        <a:ext cx="13239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7" name="Object 137"/>
          <p:cNvGraphicFramePr>
            <a:graphicFrameLocks noChangeAspect="1"/>
          </p:cNvGraphicFramePr>
          <p:nvPr/>
        </p:nvGraphicFramePr>
        <p:xfrm>
          <a:off x="2392363" y="2608263"/>
          <a:ext cx="106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Microsoft 公式 3.0" r:id="rId11" imgW="457002" imgH="203112" progId="Equation.3">
                  <p:embed/>
                </p:oleObj>
              </mc:Choice>
              <mc:Fallback>
                <p:oleObj name="Microsoft 公式 3.0" r:id="rId11" imgW="457002" imgH="203112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608263"/>
                        <a:ext cx="106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8" name="Object 138"/>
          <p:cNvGraphicFramePr>
            <a:graphicFrameLocks noChangeAspect="1"/>
          </p:cNvGraphicFramePr>
          <p:nvPr/>
        </p:nvGraphicFramePr>
        <p:xfrm>
          <a:off x="2649538" y="5510213"/>
          <a:ext cx="10890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Microsoft 公式 3.0" r:id="rId13" imgW="494870" imgH="406048" progId="Equation.3">
                  <p:embed/>
                </p:oleObj>
              </mc:Choice>
              <mc:Fallback>
                <p:oleObj name="Microsoft 公式 3.0" r:id="rId13" imgW="494870" imgH="406048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5510213"/>
                        <a:ext cx="10890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6" name="Rectangle 146"/>
          <p:cNvSpPr>
            <a:spLocks noChangeArrowheads="1"/>
          </p:cNvSpPr>
          <p:nvPr/>
        </p:nvSpPr>
        <p:spPr bwMode="auto">
          <a:xfrm>
            <a:off x="231775" y="488950"/>
            <a:ext cx="376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把</a:t>
            </a: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用傅立叶级数展开</a:t>
            </a:r>
          </a:p>
        </p:txBody>
      </p:sp>
      <p:sp>
        <p:nvSpPr>
          <p:cNvPr id="51347" name="Rectangle 147"/>
          <p:cNvSpPr>
            <a:spLocks noChangeArrowheads="1"/>
          </p:cNvSpPr>
          <p:nvPr/>
        </p:nvSpPr>
        <p:spPr bwMode="auto">
          <a:xfrm>
            <a:off x="342900" y="1068388"/>
            <a:ext cx="62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=</a:t>
            </a:r>
          </a:p>
        </p:txBody>
      </p:sp>
      <p:sp>
        <p:nvSpPr>
          <p:cNvPr id="51353" name="Rectangle 153"/>
          <p:cNvSpPr>
            <a:spLocks noChangeArrowheads="1"/>
          </p:cNvSpPr>
          <p:nvPr/>
        </p:nvSpPr>
        <p:spPr bwMode="auto">
          <a:xfrm>
            <a:off x="447675" y="2592388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tx2"/>
                </a:solidFill>
                <a:ea typeface="楷体_GB2312" pitchFamily="49" charset="-122"/>
              </a:rPr>
              <a:t>V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L</a:t>
            </a:r>
            <a:endParaRPr lang="en-US" altLang="zh-CN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1369" name="Text Box 169"/>
          <p:cNvSpPr txBox="1">
            <a:spLocks noChangeArrowheads="1"/>
          </p:cNvSpPr>
          <p:nvPr/>
        </p:nvSpPr>
        <p:spPr bwMode="auto">
          <a:xfrm>
            <a:off x="0" y="1874838"/>
            <a:ext cx="490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其中，直流量</a:t>
            </a:r>
          </a:p>
        </p:txBody>
      </p:sp>
      <p:graphicFrame>
        <p:nvGraphicFramePr>
          <p:cNvPr id="51370" name="Object 170"/>
          <p:cNvGraphicFramePr>
            <a:graphicFrameLocks noChangeAspect="1"/>
          </p:cNvGraphicFramePr>
          <p:nvPr/>
        </p:nvGraphicFramePr>
        <p:xfrm>
          <a:off x="350838" y="3789363"/>
          <a:ext cx="37639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Microsoft 公式 3.0" r:id="rId15" imgW="1625600" imgH="368300" progId="Equation.3">
                  <p:embed/>
                </p:oleObj>
              </mc:Choice>
              <mc:Fallback>
                <p:oleObj name="Microsoft 公式 3.0" r:id="rId15" imgW="1625600" imgH="3683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789363"/>
                        <a:ext cx="37639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1" name="Object 171"/>
          <p:cNvGraphicFramePr>
            <a:graphicFrameLocks noChangeAspect="1"/>
          </p:cNvGraphicFramePr>
          <p:nvPr/>
        </p:nvGraphicFramePr>
        <p:xfrm>
          <a:off x="768350" y="4633913"/>
          <a:ext cx="13239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Microsoft 公式 3.0" r:id="rId17" imgW="571252" imgH="406224" progId="Equation.3">
                  <p:embed/>
                </p:oleObj>
              </mc:Choice>
              <mc:Fallback>
                <p:oleObj name="Microsoft 公式 3.0" r:id="rId17" imgW="571252" imgH="406224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633913"/>
                        <a:ext cx="132397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2" name="Object 172"/>
          <p:cNvGraphicFramePr>
            <a:graphicFrameLocks noChangeAspect="1"/>
          </p:cNvGraphicFramePr>
          <p:nvPr/>
        </p:nvGraphicFramePr>
        <p:xfrm>
          <a:off x="2084388" y="4945063"/>
          <a:ext cx="106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Microsoft 公式 3.0" r:id="rId18" imgW="457002" imgH="203112" progId="Equation.3">
                  <p:embed/>
                </p:oleObj>
              </mc:Choice>
              <mc:Fallback>
                <p:oleObj name="Microsoft 公式 3.0" r:id="rId18" imgW="457002" imgH="203112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945063"/>
                        <a:ext cx="106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3" name="Text Box 173"/>
          <p:cNvSpPr txBox="1">
            <a:spLocks noChangeArrowheads="1"/>
          </p:cNvSpPr>
          <p:nvPr/>
        </p:nvSpPr>
        <p:spPr bwMode="auto">
          <a:xfrm>
            <a:off x="212725" y="3305175"/>
            <a:ext cx="342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的平均值</a:t>
            </a:r>
          </a:p>
        </p:txBody>
      </p:sp>
      <p:grpSp>
        <p:nvGrpSpPr>
          <p:cNvPr id="6161" name="Group 210"/>
          <p:cNvGrpSpPr>
            <a:grpSpLocks/>
          </p:cNvGrpSpPr>
          <p:nvPr/>
        </p:nvGrpSpPr>
        <p:grpSpPr bwMode="auto">
          <a:xfrm>
            <a:off x="4697413" y="1666875"/>
            <a:ext cx="4124325" cy="4637088"/>
            <a:chOff x="2977" y="1075"/>
            <a:chExt cx="2580" cy="2896"/>
          </a:xfrm>
        </p:grpSpPr>
        <p:pic>
          <p:nvPicPr>
            <p:cNvPr id="6167" name="Picture 207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" y="1075"/>
              <a:ext cx="2365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8" name="Picture 208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3" y="2296"/>
              <a:ext cx="2544" cy="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9" name="Picture 209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3244"/>
              <a:ext cx="2331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1397" name="Group 197"/>
          <p:cNvGrpSpPr>
            <a:grpSpLocks/>
          </p:cNvGrpSpPr>
          <p:nvPr/>
        </p:nvGrpSpPr>
        <p:grpSpPr bwMode="auto">
          <a:xfrm>
            <a:off x="933450" y="919163"/>
            <a:ext cx="7632700" cy="863600"/>
            <a:chOff x="588" y="579"/>
            <a:chExt cx="4808" cy="544"/>
          </a:xfrm>
        </p:grpSpPr>
        <p:graphicFrame>
          <p:nvGraphicFramePr>
            <p:cNvPr id="6163" name="Object 149"/>
            <p:cNvGraphicFramePr>
              <a:graphicFrameLocks noChangeAspect="1"/>
            </p:cNvGraphicFramePr>
            <p:nvPr/>
          </p:nvGraphicFramePr>
          <p:xfrm>
            <a:off x="588" y="579"/>
            <a:ext cx="480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1" name="Microsoft 公式 3.0" r:id="rId22" imgW="3365500" imgH="381000" progId="Equation.3">
                    <p:embed/>
                  </p:oleObj>
                </mc:Choice>
                <mc:Fallback>
                  <p:oleObj name="Microsoft 公式 3.0" r:id="rId22" imgW="3365500" imgH="38100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579"/>
                          <a:ext cx="480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Rectangle 150"/>
            <p:cNvSpPr>
              <a:spLocks noChangeArrowheads="1"/>
            </p:cNvSpPr>
            <p:nvPr/>
          </p:nvSpPr>
          <p:spPr bwMode="auto">
            <a:xfrm>
              <a:off x="2389" y="711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6165" name="Rectangle 151"/>
            <p:cNvSpPr>
              <a:spLocks noChangeArrowheads="1"/>
            </p:cNvSpPr>
            <p:nvPr/>
          </p:nvSpPr>
          <p:spPr bwMode="auto">
            <a:xfrm>
              <a:off x="1297" y="723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6166" name="Rectangle 152"/>
            <p:cNvSpPr>
              <a:spLocks noChangeArrowheads="1"/>
            </p:cNvSpPr>
            <p:nvPr/>
          </p:nvSpPr>
          <p:spPr bwMode="auto">
            <a:xfrm>
              <a:off x="3613" y="735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1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1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1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1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51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51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6" grpId="0" autoUpdateAnimBg="0"/>
      <p:bldP spid="51347" grpId="0" autoUpdateAnimBg="0"/>
      <p:bldP spid="51353" grpId="0" autoUpdateAnimBg="0"/>
      <p:bldP spid="51369" grpId="0" autoUpdateAnimBg="0"/>
      <p:bldP spid="513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3989388" y="1963738"/>
            <a:ext cx="354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流经每个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的平均电流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06375" y="1989138"/>
            <a:ext cx="351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由于</a:t>
            </a: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是两两轮流导通的</a:t>
            </a:r>
          </a:p>
        </p:txBody>
      </p:sp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642938" y="2751138"/>
          <a:ext cx="10699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Microsoft 公式 3.0" r:id="rId4" imgW="533169" imgH="203112" progId="Equation.3">
                  <p:embed/>
                </p:oleObj>
              </mc:Choice>
              <mc:Fallback>
                <p:oleObj name="Microsoft 公式 3.0" r:id="rId4" imgW="533169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751138"/>
                        <a:ext cx="10699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1693863" y="2755900"/>
          <a:ext cx="13065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Microsoft 公式 3.0" r:id="rId6" imgW="647419" imgH="203112" progId="Equation.3">
                  <p:embed/>
                </p:oleObj>
              </mc:Choice>
              <mc:Fallback>
                <p:oleObj name="Microsoft 公式 3.0" r:id="rId6" imgW="647419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2755900"/>
                        <a:ext cx="13065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987425" y="3376613"/>
          <a:ext cx="8175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公式" r:id="rId8" imgW="406048" imgH="393359" progId="Equation.3">
                  <p:embed/>
                </p:oleObj>
              </mc:Choice>
              <mc:Fallback>
                <p:oleObj name="公式" r:id="rId8" imgW="406048" imgH="39335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376613"/>
                        <a:ext cx="81756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21"/>
          <p:cNvGraphicFramePr>
            <a:graphicFrameLocks noChangeAspect="1"/>
          </p:cNvGraphicFramePr>
          <p:nvPr/>
        </p:nvGraphicFramePr>
        <p:xfrm>
          <a:off x="3314700" y="3465513"/>
          <a:ext cx="8175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公式" r:id="rId10" imgW="304536" imgH="215713" progId="Equation.3">
                  <p:embed/>
                </p:oleObj>
              </mc:Choice>
              <mc:Fallback>
                <p:oleObj name="公式" r:id="rId10" imgW="304536" imgH="2157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465513"/>
                        <a:ext cx="8175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3" name="Group 43"/>
          <p:cNvGrpSpPr>
            <a:grpSpLocks/>
          </p:cNvGrpSpPr>
          <p:nvPr/>
        </p:nvGrpSpPr>
        <p:grpSpPr bwMode="auto">
          <a:xfrm>
            <a:off x="706438" y="4645025"/>
            <a:ext cx="2889250" cy="550863"/>
            <a:chOff x="3220" y="756"/>
            <a:chExt cx="1820" cy="347"/>
          </a:xfrm>
        </p:grpSpPr>
        <p:sp>
          <p:nvSpPr>
            <p:cNvPr id="7186" name="Rectangle 29"/>
            <p:cNvSpPr>
              <a:spLocks noChangeArrowheads="1"/>
            </p:cNvSpPr>
            <p:nvPr/>
          </p:nvSpPr>
          <p:spPr bwMode="auto">
            <a:xfrm>
              <a:off x="3566" y="773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：最大整流电流</a:t>
              </a:r>
              <a:endParaRPr lang="zh-CN" altLang="en-US" sz="2400" baseline="-200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7187" name="Object 30"/>
            <p:cNvGraphicFramePr>
              <a:graphicFrameLocks noChangeAspect="1"/>
            </p:cNvGraphicFramePr>
            <p:nvPr/>
          </p:nvGraphicFramePr>
          <p:xfrm>
            <a:off x="3220" y="756"/>
            <a:ext cx="28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" name="公式" r:id="rId12" imgW="177569" imgH="215619" progId="Equation.3">
                    <p:embed/>
                  </p:oleObj>
                </mc:Choice>
                <mc:Fallback>
                  <p:oleObj name="公式" r:id="rId12" imgW="177569" imgH="21561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756"/>
                          <a:ext cx="28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7" name="Object 37"/>
          <p:cNvGraphicFramePr>
            <a:graphicFrameLocks noChangeAspect="1"/>
          </p:cNvGraphicFramePr>
          <p:nvPr/>
        </p:nvGraphicFramePr>
        <p:xfrm>
          <a:off x="4718050" y="3933825"/>
          <a:ext cx="44259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BMP 图象" r:id="rId14" imgW="4381515" imgH="2247546" progId="PBrush">
                  <p:embed/>
                </p:oleObj>
              </mc:Choice>
              <mc:Fallback>
                <p:oleObj name="BMP 图象" r:id="rId14" imgW="4381515" imgH="2247546" progId="PBrush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933825"/>
                        <a:ext cx="44259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8" name="Picture 3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287338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3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2540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02" name="Object 42"/>
          <p:cNvGraphicFramePr>
            <a:graphicFrameLocks noChangeAspect="1"/>
          </p:cNvGraphicFramePr>
          <p:nvPr/>
        </p:nvGraphicFramePr>
        <p:xfrm>
          <a:off x="1862138" y="3357563"/>
          <a:ext cx="1277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" name="公式" r:id="rId18" imgW="634725" imgH="431613" progId="Equation.3">
                  <p:embed/>
                </p:oleObj>
              </mc:Choice>
              <mc:Fallback>
                <p:oleObj name="公式" r:id="rId18" imgW="634725" imgH="4316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357563"/>
                        <a:ext cx="12779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45"/>
          <p:cNvGrpSpPr>
            <a:grpSpLocks/>
          </p:cNvGrpSpPr>
          <p:nvPr/>
        </p:nvGrpSpPr>
        <p:grpSpPr bwMode="auto">
          <a:xfrm>
            <a:off x="0" y="193675"/>
            <a:ext cx="7292975" cy="519113"/>
            <a:chOff x="0" y="122"/>
            <a:chExt cx="4594" cy="327"/>
          </a:xfrm>
        </p:grpSpPr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0" y="125"/>
              <a:ext cx="2346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CC"/>
                  </a:solidFill>
                  <a:ea typeface="楷体_GB2312" pitchFamily="49" charset="-122"/>
                </a:rPr>
                <a:t>4</a:t>
              </a:r>
              <a:r>
                <a:rPr lang="zh-CN" altLang="en-US" sz="2400">
                  <a:solidFill>
                    <a:srgbClr val="0000CC"/>
                  </a:solidFill>
                  <a:ea typeface="楷体_GB2312" pitchFamily="49" charset="-122"/>
                </a:rPr>
                <a:t>、整流元件</a:t>
              </a:r>
              <a:r>
                <a:rPr lang="en-US" altLang="zh-CN" sz="2400">
                  <a:solidFill>
                    <a:srgbClr val="0000CC"/>
                  </a:solidFill>
                  <a:ea typeface="楷体_GB2312" pitchFamily="49" charset="-122"/>
                </a:rPr>
                <a:t>D</a:t>
              </a:r>
              <a:r>
                <a:rPr lang="zh-CN" altLang="en-US" sz="2400">
                  <a:solidFill>
                    <a:srgbClr val="0000CC"/>
                  </a:solidFill>
                  <a:ea typeface="楷体_GB2312" pitchFamily="49" charset="-122"/>
                </a:rPr>
                <a:t>的参数确定</a:t>
              </a:r>
              <a:endParaRPr lang="zh-CN" altLang="en-US" sz="2400" b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7185" name="Text Box 44"/>
            <p:cNvSpPr txBox="1">
              <a:spLocks noChangeArrowheads="1"/>
            </p:cNvSpPr>
            <p:nvPr/>
          </p:nvSpPr>
          <p:spPr bwMode="auto">
            <a:xfrm>
              <a:off x="2412" y="122"/>
              <a:ext cx="2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P60    </a:t>
              </a:r>
              <a:r>
                <a:rPr lang="en-US" altLang="zh-CN" sz="2400" i="1">
                  <a:solidFill>
                    <a:schemeClr val="accent2"/>
                  </a:solidFill>
                </a:rPr>
                <a:t>I</a:t>
              </a:r>
              <a:r>
                <a:rPr lang="en-US" altLang="zh-CN" sz="2400" i="1" baseline="-25000">
                  <a:solidFill>
                    <a:schemeClr val="accent2"/>
                  </a:solidFill>
                </a:rPr>
                <a:t>F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92188" y="890588"/>
          <a:ext cx="11445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" name="Microsoft 公式 3.0" r:id="rId20" imgW="520474" imgH="406224" progId="Equation.3">
                  <p:embed/>
                </p:oleObj>
              </mc:Choice>
              <mc:Fallback>
                <p:oleObj name="Microsoft 公式 3.0" r:id="rId20" imgW="520474" imgH="406224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890588"/>
                        <a:ext cx="11445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82813" y="879475"/>
          <a:ext cx="10890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" name="Microsoft 公式 3.0" r:id="rId22" imgW="494870" imgH="406048" progId="Equation.3">
                  <p:embed/>
                </p:oleObj>
              </mc:Choice>
              <mc:Fallback>
                <p:oleObj name="Microsoft 公式 3.0" r:id="rId22" imgW="494870" imgH="406048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879475"/>
                        <a:ext cx="10890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utoUpdateAnimBg="0"/>
      <p:bldP spid="921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1"/>
          <p:cNvGraphicFramePr>
            <a:graphicFrameLocks noChangeAspect="1"/>
          </p:cNvGraphicFramePr>
          <p:nvPr/>
        </p:nvGraphicFramePr>
        <p:xfrm>
          <a:off x="4718050" y="3933825"/>
          <a:ext cx="44259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BMP 图象" r:id="rId3" imgW="4381515" imgH="2247546" progId="PBrush">
                  <p:embed/>
                </p:oleObj>
              </mc:Choice>
              <mc:Fallback>
                <p:oleObj name="BMP 图象" r:id="rId3" imgW="4381515" imgH="2247546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933825"/>
                        <a:ext cx="442595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8538" y="1260475"/>
            <a:ext cx="1968500" cy="584200"/>
            <a:chOff x="556" y="1700"/>
            <a:chExt cx="1240" cy="368"/>
          </a:xfrm>
        </p:grpSpPr>
        <p:graphicFrame>
          <p:nvGraphicFramePr>
            <p:cNvPr id="8204" name="Object 23"/>
            <p:cNvGraphicFramePr>
              <a:graphicFrameLocks noChangeAspect="1"/>
            </p:cNvGraphicFramePr>
            <p:nvPr/>
          </p:nvGraphicFramePr>
          <p:xfrm>
            <a:off x="556" y="1700"/>
            <a:ext cx="69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" name="公式" r:id="rId5" imgW="406048" imgH="215713" progId="Equation.3">
                    <p:embed/>
                  </p:oleObj>
                </mc:Choice>
                <mc:Fallback>
                  <p:oleObj name="公式" r:id="rId5" imgW="406048" imgH="21571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700"/>
                          <a:ext cx="69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4"/>
            <p:cNvGraphicFramePr>
              <a:graphicFrameLocks noChangeAspect="1"/>
            </p:cNvGraphicFramePr>
            <p:nvPr/>
          </p:nvGraphicFramePr>
          <p:xfrm>
            <a:off x="1228" y="1724"/>
            <a:ext cx="56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" name="Equation" r:id="rId7" imgW="406048" imgH="203024" progId="Equation.3">
                    <p:embed/>
                  </p:oleObj>
                </mc:Choice>
                <mc:Fallback>
                  <p:oleObj name="Equation" r:id="rId7" imgW="406048" imgH="20302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" y="1724"/>
                          <a:ext cx="56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2970213" y="1341438"/>
          <a:ext cx="8191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公式" r:id="rId9" imgW="355138" imgH="177569" progId="Equation.3">
                  <p:embed/>
                </p:oleObj>
              </mc:Choice>
              <mc:Fallback>
                <p:oleObj name="公式" r:id="rId9" imgW="355138" imgH="1775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341438"/>
                        <a:ext cx="8191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400050" y="568325"/>
            <a:ext cx="4713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截止时承受的最大反向电压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420813" y="2049463"/>
            <a:ext cx="2906712" cy="469900"/>
            <a:chOff x="3124" y="1096"/>
            <a:chExt cx="1831" cy="296"/>
          </a:xfrm>
        </p:grpSpPr>
        <p:graphicFrame>
          <p:nvGraphicFramePr>
            <p:cNvPr id="8202" name="Object 32"/>
            <p:cNvGraphicFramePr>
              <a:graphicFrameLocks noChangeAspect="1"/>
            </p:cNvGraphicFramePr>
            <p:nvPr/>
          </p:nvGraphicFramePr>
          <p:xfrm>
            <a:off x="3124" y="1096"/>
            <a:ext cx="41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" name="Equation" r:id="rId11" imgW="253670" imgH="177569" progId="Equation.3">
                    <p:embed/>
                  </p:oleObj>
                </mc:Choice>
                <mc:Fallback>
                  <p:oleObj name="Equation" r:id="rId11" imgW="253670" imgH="17756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1096"/>
                          <a:ext cx="41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Rectangle 33"/>
            <p:cNvSpPr>
              <a:spLocks noChangeArrowheads="1"/>
            </p:cNvSpPr>
            <p:nvPr/>
          </p:nvSpPr>
          <p:spPr bwMode="auto">
            <a:xfrm>
              <a:off x="3481" y="1104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：反向击穿电压</a:t>
              </a:r>
            </a:p>
          </p:txBody>
        </p:sp>
      </p:grp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5237163" y="1371600"/>
            <a:ext cx="3454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选用二极管的两项指标时，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要留有</a:t>
            </a: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10%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的余量</a:t>
            </a:r>
          </a:p>
        </p:txBody>
      </p:sp>
      <p:pic>
        <p:nvPicPr>
          <p:cNvPr id="8200" name="Picture 3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287338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3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2540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3"/>
          <p:cNvSpPr>
            <a:spLocks noChangeShapeType="1"/>
          </p:cNvSpPr>
          <p:nvPr/>
        </p:nvSpPr>
        <p:spPr bwMode="auto">
          <a:xfrm>
            <a:off x="0" y="525463"/>
            <a:ext cx="3243263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43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249238" y="1550988"/>
            <a:ext cx="29940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ea typeface="楷体_GB2312" pitchFamily="49" charset="-122"/>
              </a:rPr>
              <a:t>几种常用滤波电路</a:t>
            </a:r>
          </a:p>
        </p:txBody>
      </p:sp>
      <p:pic>
        <p:nvPicPr>
          <p:cNvPr id="110600" name="Picture 8" descr="A101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2468563"/>
            <a:ext cx="72739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59055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11.1. 2 </a:t>
            </a: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滤波电路</a:t>
            </a:r>
          </a:p>
        </p:txBody>
      </p:sp>
      <p:sp>
        <p:nvSpPr>
          <p:cNvPr id="110610" name="Rectangle 18"/>
          <p:cNvSpPr>
            <a:spLocks noChangeArrowheads="1"/>
          </p:cNvSpPr>
          <p:nvPr/>
        </p:nvSpPr>
        <p:spPr bwMode="auto">
          <a:xfrm>
            <a:off x="6786563" y="6181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110611" name="Rectangle 19"/>
          <p:cNvSpPr>
            <a:spLocks noChangeArrowheads="1"/>
          </p:cNvSpPr>
          <p:nvPr/>
        </p:nvSpPr>
        <p:spPr bwMode="auto">
          <a:xfrm>
            <a:off x="3508375" y="296863"/>
            <a:ext cx="479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滤除脉动直流电压中的谐波分量。</a:t>
            </a:r>
          </a:p>
        </p:txBody>
      </p:sp>
      <p:sp>
        <p:nvSpPr>
          <p:cNvPr id="110614" name="Text Box 22"/>
          <p:cNvSpPr txBox="1">
            <a:spLocks noChangeArrowheads="1"/>
          </p:cNvSpPr>
          <p:nvPr/>
        </p:nvSpPr>
        <p:spPr bwMode="auto">
          <a:xfrm>
            <a:off x="3751263" y="1057411"/>
            <a:ext cx="178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低通滤波器</a:t>
            </a:r>
          </a:p>
        </p:txBody>
      </p:sp>
    </p:spTree>
    <p:extLst>
      <p:ext uri="{BB962C8B-B14F-4D97-AF65-F5344CB8AC3E}">
        <p14:creationId xmlns:p14="http://schemas.microsoft.com/office/powerpoint/2010/main" val="4141490822"/>
      </p:ext>
    </p:extLst>
  </p:cSld>
  <p:clrMapOvr>
    <a:masterClrMapping/>
  </p:clrMapOvr>
  <p:transition>
    <p:pull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  <p:bldP spid="110610" grpId="0" autoUpdateAnimBg="0"/>
      <p:bldP spid="110611" grpId="0" autoUpdateAnimBg="0"/>
      <p:bldP spid="1106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4"/>
          <p:cNvSpPr>
            <a:spLocks noChangeShapeType="1"/>
          </p:cNvSpPr>
          <p:nvPr/>
        </p:nvSpPr>
        <p:spPr bwMode="auto">
          <a:xfrm>
            <a:off x="204788" y="611188"/>
            <a:ext cx="32432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40417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只介绍电容滤波电路</a:t>
            </a:r>
          </a:p>
        </p:txBody>
      </p:sp>
      <p:pic>
        <p:nvPicPr>
          <p:cNvPr id="10244" name="Picture 17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7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791" name="Picture 175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50"/>
            <a:ext cx="596265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74" descr="未标题-1 拷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428625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792" name="Text Box 176"/>
          <p:cNvSpPr txBox="1">
            <a:spLocks noChangeArrowheads="1"/>
          </p:cNvSpPr>
          <p:nvPr/>
        </p:nvSpPr>
        <p:spPr bwMode="auto">
          <a:xfrm>
            <a:off x="5818188" y="3736975"/>
            <a:ext cx="318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变化，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V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及纹波？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9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12430</TotalTime>
  <Words>1344</Words>
  <Application>Microsoft Office PowerPoint</Application>
  <PresentationFormat>全屏显示(4:3)</PresentationFormat>
  <Paragraphs>253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楷体_GB2312</vt:lpstr>
      <vt:lpstr>宋体</vt:lpstr>
      <vt:lpstr>Symbol</vt:lpstr>
      <vt:lpstr>Times New Roman</vt:lpstr>
      <vt:lpstr>Verdana</vt:lpstr>
      <vt:lpstr>默认设计模板</vt:lpstr>
      <vt:lpstr>Photo Editor 照片</vt:lpstr>
      <vt:lpstr>Microsoft 公式 3.0</vt:lpstr>
      <vt:lpstr>公式</vt:lpstr>
      <vt:lpstr>BMP 图象</vt:lpstr>
      <vt:lpstr>Equation</vt:lpstr>
      <vt:lpstr>图片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11.1. 2 滤波电路</vt:lpstr>
      <vt:lpstr>PowerPoint 演示文稿</vt:lpstr>
      <vt:lpstr>PowerPoint 演示文稿</vt:lpstr>
      <vt:lpstr>11.2  稳压电路</vt:lpstr>
      <vt:lpstr>PowerPoint 演示文稿</vt:lpstr>
      <vt:lpstr>PowerPoint 演示文稿</vt:lpstr>
      <vt:lpstr>PowerPoint 演示文稿</vt:lpstr>
      <vt:lpstr>PowerPoint 演示文稿</vt:lpstr>
      <vt:lpstr>11.2.2 串联反馈式稳压电路的工作原理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1552</cp:revision>
  <dcterms:created xsi:type="dcterms:W3CDTF">2000-03-01T12:06:14Z</dcterms:created>
  <dcterms:modified xsi:type="dcterms:W3CDTF">2020-02-07T09:40:48Z</dcterms:modified>
</cp:coreProperties>
</file>