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73" r:id="rId4"/>
    <p:sldId id="258" r:id="rId5"/>
    <p:sldId id="262" r:id="rId6"/>
    <p:sldId id="261" r:id="rId7"/>
    <p:sldId id="263" r:id="rId8"/>
    <p:sldId id="264" r:id="rId9"/>
    <p:sldId id="265" r:id="rId10"/>
    <p:sldId id="266" r:id="rId11"/>
    <p:sldId id="267" r:id="rId12"/>
    <p:sldId id="268" r:id="rId13"/>
    <p:sldId id="269" r:id="rId14"/>
    <p:sldId id="259" r:id="rId15"/>
    <p:sldId id="270" r:id="rId16"/>
    <p:sldId id="271" r:id="rId17"/>
    <p:sldId id="260"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文本框 3"/>
          <p:cNvSpPr txBox="1"/>
          <p:nvPr/>
        </p:nvSpPr>
        <p:spPr>
          <a:xfrm>
            <a:off x="953588" y="1757363"/>
            <a:ext cx="10019211" cy="3477875"/>
          </a:xfrm>
          <a:prstGeom prst="rect">
            <a:avLst/>
          </a:prstGeom>
          <a:noFill/>
          <a:ln w="9525">
            <a:noFill/>
          </a:ln>
        </p:spPr>
        <p:txBody>
          <a:bodyPr wrap="square">
            <a:spAutoFit/>
          </a:bodyPr>
          <a:lstStyle/>
          <a:p>
            <a:pPr algn="ctr" eaLnBrk="1" hangingPunct="1"/>
            <a:r>
              <a:rPr lang="en-US" altLang="zh-CN" sz="4400" b="1" dirty="0">
                <a:solidFill>
                  <a:srgbClr val="002060"/>
                </a:solidFill>
                <a:latin typeface="Calibri" panose="020F0502020204030204" charset="0"/>
              </a:rPr>
              <a:t>1.《</a:t>
            </a:r>
            <a:r>
              <a:rPr lang="zh-CN" altLang="en-US" sz="4400" b="1" dirty="0">
                <a:solidFill>
                  <a:srgbClr val="002060"/>
                </a:solidFill>
                <a:latin typeface="Calibri" panose="020F0502020204030204" charset="0"/>
              </a:rPr>
              <a:t>新视野大学英语视听说教程</a:t>
            </a:r>
            <a:r>
              <a:rPr lang="en-US" altLang="zh-CN" sz="4400" b="1" dirty="0">
                <a:solidFill>
                  <a:srgbClr val="002060"/>
                </a:solidFill>
                <a:latin typeface="Calibri" panose="020F0502020204030204" charset="0"/>
              </a:rPr>
              <a:t>》</a:t>
            </a:r>
            <a:endParaRPr lang="en-US" altLang="zh-CN" sz="4400" b="1" dirty="0">
              <a:solidFill>
                <a:srgbClr val="002060"/>
              </a:solidFill>
              <a:latin typeface="Calibri" panose="020F0502020204030204" charset="0"/>
            </a:endParaRPr>
          </a:p>
          <a:p>
            <a:pPr algn="ctr" eaLnBrk="1" hangingPunct="1"/>
            <a:r>
              <a:rPr lang="en-US" altLang="zh-CN" sz="4400" b="1" dirty="0">
                <a:solidFill>
                  <a:srgbClr val="002060"/>
                </a:solidFill>
                <a:latin typeface="Calibri" panose="020F0502020204030204" charset="0"/>
              </a:rPr>
              <a:t> </a:t>
            </a:r>
            <a:r>
              <a:rPr lang="zh-CN" altLang="en-US" sz="4400" b="1" dirty="0" smtClean="0">
                <a:solidFill>
                  <a:srgbClr val="FF0000"/>
                </a:solidFill>
                <a:latin typeface="Calibri" panose="020F0502020204030204" charset="0"/>
              </a:rPr>
              <a:t>学习方法指南</a:t>
            </a:r>
            <a:endParaRPr lang="en-US" altLang="zh-CN" sz="4400" b="1" dirty="0" smtClean="0">
              <a:solidFill>
                <a:srgbClr val="FF0000"/>
              </a:solidFill>
              <a:latin typeface="Calibri" panose="020F0502020204030204" charset="0"/>
            </a:endParaRPr>
          </a:p>
          <a:p>
            <a:pPr eaLnBrk="1" hangingPunct="1"/>
            <a:endParaRPr lang="en-US" altLang="zh-CN" sz="4400" b="1" dirty="0">
              <a:solidFill>
                <a:srgbClr val="FF0000"/>
              </a:solidFill>
              <a:latin typeface="Calibri" panose="020F0502020204030204" charset="0"/>
            </a:endParaRPr>
          </a:p>
          <a:p>
            <a:pPr eaLnBrk="1" hangingPunct="1"/>
            <a:endParaRPr lang="en-US" altLang="zh-CN" sz="4400" b="1" dirty="0" smtClean="0">
              <a:solidFill>
                <a:srgbClr val="FF0000"/>
              </a:solidFill>
              <a:latin typeface="Calibri" panose="020F0502020204030204" charset="0"/>
            </a:endParaRPr>
          </a:p>
          <a:p>
            <a:pPr eaLnBrk="1" hangingPunct="1"/>
            <a:r>
              <a:rPr lang="zh-CN" altLang="en-US" sz="4400" b="1" dirty="0" smtClean="0">
                <a:solidFill>
                  <a:srgbClr val="FF0000"/>
                </a:solidFill>
                <a:latin typeface="Calibri" panose="020F0502020204030204" charset="0"/>
              </a:rPr>
              <a:t>要求：</a:t>
            </a:r>
            <a:r>
              <a:rPr lang="en-US" altLang="zh-CN" sz="4400" b="1" dirty="0" smtClean="0">
                <a:solidFill>
                  <a:srgbClr val="FF0000"/>
                </a:solidFill>
                <a:latin typeface="Calibri" panose="020F0502020204030204" charset="0"/>
              </a:rPr>
              <a:t>windows</a:t>
            </a:r>
            <a:r>
              <a:rPr lang="zh-CN" altLang="en-US" sz="4400" b="1" dirty="0" smtClean="0">
                <a:solidFill>
                  <a:srgbClr val="FF0000"/>
                </a:solidFill>
                <a:latin typeface="Calibri" panose="020F0502020204030204" charset="0"/>
              </a:rPr>
              <a:t>系统，</a:t>
            </a:r>
            <a:r>
              <a:rPr lang="en-US" altLang="zh-CN" sz="4400" b="1" dirty="0" smtClean="0">
                <a:solidFill>
                  <a:srgbClr val="FF0000"/>
                </a:solidFill>
                <a:latin typeface="Calibri" panose="020F0502020204030204" charset="0"/>
              </a:rPr>
              <a:t>IE</a:t>
            </a:r>
            <a:r>
              <a:rPr lang="zh-CN" altLang="en-US" sz="4400" b="1" dirty="0" smtClean="0">
                <a:solidFill>
                  <a:srgbClr val="FF0000"/>
                </a:solidFill>
                <a:latin typeface="Calibri" panose="020F0502020204030204" charset="0"/>
              </a:rPr>
              <a:t>浏览器，校园网</a:t>
            </a:r>
            <a:endParaRPr lang="en-US" altLang="zh-CN" sz="4400" b="1" dirty="0" smtClean="0">
              <a:solidFill>
                <a:srgbClr val="FF0000"/>
              </a:solidFill>
              <a:latin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3930" y="1913241"/>
            <a:ext cx="6096000" cy="3207032"/>
          </a:xfrm>
          <a:prstGeom prst="rect">
            <a:avLst/>
          </a:prstGeom>
        </p:spPr>
        <p:txBody>
          <a:bodyPr>
            <a:spAutoFit/>
          </a:bodyPr>
          <a:lstStyle/>
          <a:p>
            <a:pPr lvl="0" eaLnBrk="0" fontAlgn="base" hangingPunct="0">
              <a:spcBef>
                <a:spcPct val="20000"/>
              </a:spcBef>
              <a:spcAft>
                <a:spcPct val="0"/>
              </a:spcAft>
              <a:buSzPct val="120000"/>
              <a:defRPr/>
            </a:pPr>
            <a:r>
              <a:rPr lang="en-US" altLang="zh-CN" sz="3600" b="1" dirty="0">
                <a:solidFill>
                  <a:srgbClr val="002060"/>
                </a:solidFill>
              </a:rPr>
              <a:t>3.</a:t>
            </a:r>
            <a:r>
              <a:rPr lang="zh-CN" altLang="en-US" sz="3600" b="1" dirty="0">
                <a:solidFill>
                  <a:srgbClr val="002060"/>
                </a:solidFill>
              </a:rPr>
              <a:t>注册到自己的班级</a:t>
            </a:r>
            <a:endParaRPr lang="en-US" altLang="zh-CN" sz="3600" b="1" dirty="0">
              <a:solidFill>
                <a:srgbClr val="002060"/>
              </a:solidFill>
            </a:endParaRPr>
          </a:p>
          <a:p>
            <a:pPr lvl="0" eaLnBrk="0" fontAlgn="base" hangingPunct="0">
              <a:spcBef>
                <a:spcPct val="20000"/>
              </a:spcBef>
              <a:spcAft>
                <a:spcPct val="0"/>
              </a:spcAft>
              <a:buSzPct val="120000"/>
              <a:defRPr/>
            </a:pPr>
            <a:r>
              <a:rPr lang="zh-CN" altLang="en-US" sz="3200" dirty="0"/>
              <a:t>         以</a:t>
            </a:r>
            <a:r>
              <a:rPr lang="zh-CN" altLang="en-US" sz="3200" b="1" dirty="0">
                <a:solidFill>
                  <a:srgbClr val="002060"/>
                </a:solidFill>
              </a:rPr>
              <a:t>普通班</a:t>
            </a:r>
            <a:r>
              <a:rPr lang="zh-CN" altLang="en-US" sz="3200" dirty="0"/>
              <a:t>为例，班级在平台上的命名为“</a:t>
            </a:r>
            <a:r>
              <a:rPr lang="en-US" altLang="zh-CN" sz="3200" dirty="0">
                <a:solidFill>
                  <a:srgbClr val="002060"/>
                </a:solidFill>
              </a:rPr>
              <a:t>2017</a:t>
            </a:r>
            <a:r>
              <a:rPr lang="zh-CN" altLang="en-US" sz="3200" b="1" dirty="0">
                <a:solidFill>
                  <a:srgbClr val="002060"/>
                </a:solidFill>
              </a:rPr>
              <a:t>普</a:t>
            </a:r>
            <a:r>
              <a:rPr lang="en-US" altLang="zh-CN" sz="3200" b="1" dirty="0">
                <a:solidFill>
                  <a:srgbClr val="002060"/>
                </a:solidFill>
              </a:rPr>
              <a:t>+</a:t>
            </a:r>
            <a:r>
              <a:rPr lang="zh-CN" altLang="en-US" sz="3200" b="1" dirty="0">
                <a:solidFill>
                  <a:srgbClr val="002060"/>
                </a:solidFill>
              </a:rPr>
              <a:t>班级序号</a:t>
            </a:r>
            <a:r>
              <a:rPr lang="zh-CN" altLang="en-US" sz="3200" dirty="0"/>
              <a:t>”，</a:t>
            </a:r>
            <a:r>
              <a:rPr lang="zh-CN" altLang="en-US" sz="3200" dirty="0">
                <a:solidFill>
                  <a:srgbClr val="FF0000"/>
                </a:solidFill>
              </a:rPr>
              <a:t>班级序号由英语任课老师</a:t>
            </a:r>
            <a:r>
              <a:rPr lang="zh-CN" altLang="en-US" sz="3200" dirty="0" smtClean="0">
                <a:solidFill>
                  <a:srgbClr val="FF0000"/>
                </a:solidFill>
              </a:rPr>
              <a:t>提供，同学们问自己英语老师</a:t>
            </a:r>
            <a:r>
              <a:rPr lang="zh-CN" altLang="en-US" sz="3200" dirty="0" smtClean="0"/>
              <a:t>。</a:t>
            </a:r>
            <a:r>
              <a:rPr lang="zh-CN" altLang="en-US" sz="3200" dirty="0"/>
              <a:t>（注意是</a:t>
            </a:r>
            <a:r>
              <a:rPr lang="en-US" altLang="zh-CN" sz="3200" dirty="0">
                <a:solidFill>
                  <a:srgbClr val="FF0000"/>
                </a:solidFill>
              </a:rPr>
              <a:t>2017</a:t>
            </a:r>
            <a:r>
              <a:rPr lang="zh-CN" altLang="en-US" sz="3200" dirty="0">
                <a:solidFill>
                  <a:srgbClr val="FF0000"/>
                </a:solidFill>
              </a:rPr>
              <a:t>级</a:t>
            </a:r>
            <a:r>
              <a:rPr lang="zh-CN" altLang="en-US" sz="3200" dirty="0"/>
              <a:t>）</a:t>
            </a:r>
            <a:endParaRPr lang="en-US" altLang="zh-C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屏幕截图&#10;&#10;已生成极高可信度的说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52562" y="33337"/>
            <a:ext cx="9286875" cy="6791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79510" y="28989"/>
            <a:ext cx="4505325" cy="1181100"/>
          </a:xfrm>
          <a:prstGeom prst="rect">
            <a:avLst/>
          </a:prstGeom>
        </p:spPr>
      </p:pic>
      <p:pic>
        <p:nvPicPr>
          <p:cNvPr id="5" name="图片 4" descr="图片包含 屏幕截图&#10;&#10;已生成极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79" y="1138027"/>
            <a:ext cx="9620250" cy="752475"/>
          </a:xfrm>
          <a:prstGeom prst="rect">
            <a:avLst/>
          </a:prstGeom>
        </p:spPr>
      </p:pic>
      <p:pic>
        <p:nvPicPr>
          <p:cNvPr id="7" name="图片 6" descr="图片包含 屏幕截图&#10;&#10;已生成极高可信度的说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354" y="1890502"/>
            <a:ext cx="8496300" cy="4000500"/>
          </a:xfrm>
          <a:prstGeom prst="rect">
            <a:avLst/>
          </a:prstGeom>
        </p:spPr>
      </p:pic>
      <p:pic>
        <p:nvPicPr>
          <p:cNvPr id="9" name="图片 8" descr="图片包含 物体&#10;&#10;已生成高可信度的说明"/>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2822" y="5891002"/>
            <a:ext cx="3695700" cy="771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3"/>
          </p:nvPr>
        </p:nvSpPr>
        <p:spPr>
          <a:xfrm>
            <a:off x="1499235" y="428625"/>
            <a:ext cx="9042491" cy="5953125"/>
          </a:xfrm>
          <a:noFill/>
          <a:ln>
            <a:noFill/>
          </a:ln>
        </p:spPr>
        <p:txBody>
          <a:bodyPr/>
          <a:lstStyle/>
          <a:p>
            <a:pPr marL="0" indent="0">
              <a:buSzPct val="120000"/>
              <a:buNone/>
            </a:pPr>
            <a:r>
              <a:rPr lang="en-US" altLang="zh-CN" sz="3600" b="1" kern="1200" dirty="0">
                <a:solidFill>
                  <a:srgbClr val="002060"/>
                </a:solidFill>
                <a:latin typeface="+mn-lt"/>
                <a:ea typeface="+mn-ea"/>
                <a:cs typeface="+mn-cs"/>
              </a:rPr>
              <a:t>4.</a:t>
            </a:r>
            <a:r>
              <a:rPr lang="zh-CN" altLang="en-US" sz="3600" b="1" kern="1200" dirty="0">
                <a:solidFill>
                  <a:srgbClr val="002060"/>
                </a:solidFill>
                <a:latin typeface="+mn-lt"/>
                <a:ea typeface="+mn-ea"/>
                <a:cs typeface="+mn-cs"/>
              </a:rPr>
              <a:t>验证码</a:t>
            </a:r>
            <a:endParaRPr lang="en-US" altLang="zh-CN" sz="3600" b="1" kern="1200" dirty="0">
              <a:solidFill>
                <a:srgbClr val="002060"/>
              </a:solidFill>
              <a:latin typeface="+mn-lt"/>
              <a:ea typeface="+mn-ea"/>
              <a:cs typeface="+mn-cs"/>
            </a:endParaRPr>
          </a:p>
          <a:p>
            <a:pPr marL="0" indent="0">
              <a:buSzPct val="120000"/>
              <a:buNone/>
            </a:pPr>
            <a:r>
              <a:rPr lang="zh-CN" altLang="en-US" sz="3200" kern="1200" dirty="0">
                <a:latin typeface="+mn-lt"/>
                <a:ea typeface="+mn-ea"/>
                <a:cs typeface="+mn-cs"/>
              </a:rPr>
              <a:t>验证码在书籍最后页所附的光盘包装上，去掉条形图层后会显示该书的验证码。学生登录后，选择所使用</a:t>
            </a:r>
            <a:r>
              <a:rPr lang="zh-CN" altLang="en-US" sz="3200" kern="1200" dirty="0" smtClean="0">
                <a:latin typeface="+mn-lt"/>
                <a:ea typeface="+mn-ea"/>
                <a:cs typeface="+mn-cs"/>
              </a:rPr>
              <a:t>教程</a:t>
            </a:r>
            <a:r>
              <a:rPr lang="zh-CN" altLang="en-US" sz="3200" kern="1200" dirty="0" smtClean="0">
                <a:solidFill>
                  <a:srgbClr val="FF0000"/>
                </a:solidFill>
                <a:latin typeface="+mn-lt"/>
                <a:ea typeface="+mn-ea"/>
                <a:cs typeface="+mn-cs"/>
              </a:rPr>
              <a:t>（具体学习什么教程问自己任课老师），一学期学习一本教程</a:t>
            </a:r>
            <a:r>
              <a:rPr lang="zh-CN" altLang="en-US" sz="3200" kern="1200" dirty="0" smtClean="0">
                <a:latin typeface="+mn-lt"/>
                <a:ea typeface="+mn-ea"/>
                <a:cs typeface="+mn-cs"/>
              </a:rPr>
              <a:t>。</a:t>
            </a:r>
            <a:r>
              <a:rPr lang="zh-CN" altLang="en-US" sz="3200" kern="1200" dirty="0">
                <a:latin typeface="+mn-lt"/>
                <a:ea typeface="+mn-ea"/>
                <a:cs typeface="+mn-cs"/>
              </a:rPr>
              <a:t>例如</a:t>
            </a:r>
            <a:r>
              <a:rPr lang="en-US" altLang="zh-CN" sz="3200" kern="1200" dirty="0">
                <a:latin typeface="+mn-lt"/>
                <a:ea typeface="+mn-ea"/>
                <a:cs typeface="+mn-cs"/>
              </a:rPr>
              <a:t>2017</a:t>
            </a:r>
            <a:r>
              <a:rPr lang="zh-CN" altLang="en-US" sz="3200" kern="1200" dirty="0" smtClean="0">
                <a:latin typeface="+mn-lt"/>
                <a:ea typeface="+mn-ea"/>
                <a:cs typeface="+mn-cs"/>
              </a:rPr>
              <a:t>级</a:t>
            </a:r>
            <a:r>
              <a:rPr lang="zh-CN" altLang="en-US" sz="3200" kern="1200" dirty="0" smtClean="0">
                <a:solidFill>
                  <a:srgbClr val="FF0000"/>
                </a:solidFill>
                <a:latin typeface="+mn-lt"/>
                <a:ea typeface="+mn-ea"/>
                <a:cs typeface="+mn-cs"/>
              </a:rPr>
              <a:t>普通班</a:t>
            </a:r>
            <a:r>
              <a:rPr lang="zh-CN" altLang="en-US" sz="3200" kern="1200" dirty="0" smtClean="0">
                <a:latin typeface="+mn-lt"/>
                <a:ea typeface="+mn-ea"/>
                <a:cs typeface="+mn-cs"/>
              </a:rPr>
              <a:t>本</a:t>
            </a:r>
            <a:r>
              <a:rPr lang="zh-CN" altLang="en-US" sz="3200" kern="1200" dirty="0">
                <a:latin typeface="+mn-lt"/>
                <a:ea typeface="+mn-ea"/>
                <a:cs typeface="+mn-cs"/>
              </a:rPr>
              <a:t>学期对应的是</a:t>
            </a:r>
            <a:r>
              <a:rPr lang="en-US" altLang="zh-CN" sz="3200" b="1" kern="1200" dirty="0">
                <a:solidFill>
                  <a:srgbClr val="FF0000"/>
                </a:solidFill>
                <a:latin typeface="+mn-lt"/>
                <a:ea typeface="+mn-ea"/>
                <a:cs typeface="+mn-cs"/>
              </a:rPr>
              <a:t>《</a:t>
            </a:r>
            <a:r>
              <a:rPr lang="zh-CN" altLang="en-US" sz="3200" b="1" kern="1200" dirty="0">
                <a:solidFill>
                  <a:srgbClr val="FF0000"/>
                </a:solidFill>
                <a:latin typeface="+mn-lt"/>
                <a:ea typeface="+mn-ea"/>
                <a:cs typeface="+mn-cs"/>
              </a:rPr>
              <a:t>新视野大学英语视听说教程》</a:t>
            </a:r>
            <a:r>
              <a:rPr lang="en-US" altLang="zh-CN" sz="3200" b="1" kern="1200" dirty="0">
                <a:solidFill>
                  <a:srgbClr val="FF0000"/>
                </a:solidFill>
                <a:latin typeface="+mn-lt"/>
                <a:ea typeface="+mn-ea"/>
                <a:cs typeface="+mn-cs"/>
              </a:rPr>
              <a:t>2</a:t>
            </a:r>
            <a:r>
              <a:rPr lang="zh-CN" altLang="en-US" sz="3200" kern="1200" dirty="0">
                <a:latin typeface="+mn-lt"/>
                <a:ea typeface="+mn-ea"/>
                <a:cs typeface="+mn-cs"/>
              </a:rPr>
              <a:t>，点击该书后会弹出“</a:t>
            </a:r>
            <a:r>
              <a:rPr lang="zh-CN" altLang="en-US" sz="3200" b="1" kern="1200" dirty="0">
                <a:solidFill>
                  <a:srgbClr val="002060"/>
                </a:solidFill>
                <a:latin typeface="+mn-lt"/>
                <a:ea typeface="+mn-ea"/>
                <a:cs typeface="+mn-cs"/>
              </a:rPr>
              <a:t>请录入网络课程验证码</a:t>
            </a:r>
            <a:r>
              <a:rPr lang="zh-CN" altLang="en-US" sz="3200" kern="1200" dirty="0">
                <a:latin typeface="+mn-lt"/>
                <a:ea typeface="+mn-ea"/>
                <a:cs typeface="+mn-cs"/>
              </a:rPr>
              <a:t>”框，输入后的验证码需激活（一般为次日激活，当天可以学习前两单元）。平台上有“我的验证码”一栏，点击后可查看已经录入的验证码信息。激活后的验证码有效期为一年。</a:t>
            </a:r>
            <a:r>
              <a:rPr lang="zh-CN" altLang="en-US" sz="3200" b="1" kern="1200" dirty="0">
                <a:solidFill>
                  <a:srgbClr val="FF0000"/>
                </a:solidFill>
                <a:latin typeface="+mn-lt"/>
                <a:ea typeface="+mn-ea"/>
                <a:cs typeface="+mn-cs"/>
              </a:rPr>
              <a:t>请在开学初只输入本学期使用的网络课程验证码。</a:t>
            </a:r>
            <a:r>
              <a:rPr lang="zh-CN" altLang="en-US" sz="3200" kern="1200" dirty="0">
                <a:latin typeface="+mn-lt"/>
                <a:ea typeface="+mn-ea"/>
                <a:cs typeface="+mn-cs"/>
              </a:rPr>
              <a:t>验证码丢失不补。</a:t>
            </a:r>
            <a:endParaRPr lang="zh-CN" altLang="en-US" sz="3200" kern="1200" dirty="0">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屏幕截图&#10;&#10;已生成极高可信度的说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11902" y="1117964"/>
            <a:ext cx="6384485" cy="3733800"/>
          </a:xfrm>
          <a:prstGeom prst="rect">
            <a:avLst/>
          </a:prstGeom>
        </p:spPr>
      </p:pic>
      <p:sp>
        <p:nvSpPr>
          <p:cNvPr id="2" name="文本框 1"/>
          <p:cNvSpPr txBox="1"/>
          <p:nvPr/>
        </p:nvSpPr>
        <p:spPr>
          <a:xfrm>
            <a:off x="1776549" y="5342710"/>
            <a:ext cx="9353005" cy="461665"/>
          </a:xfrm>
          <a:prstGeom prst="rect">
            <a:avLst/>
          </a:prstGeom>
          <a:noFill/>
        </p:spPr>
        <p:txBody>
          <a:bodyPr wrap="square" rtlCol="0">
            <a:spAutoFit/>
          </a:bodyPr>
          <a:lstStyle/>
          <a:p>
            <a:r>
              <a:rPr lang="zh-CN" altLang="en-US" sz="2400" dirty="0" smtClean="0">
                <a:solidFill>
                  <a:srgbClr val="FF0000"/>
                </a:solidFill>
              </a:rPr>
              <a:t>学习新视野大学英语 视听说教程（第二版）第几册问任课英语老师</a:t>
            </a:r>
            <a:endParaRPr lang="zh-CN" altLang="en-US" sz="24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屏幕截图&#10;&#10;已生成极高可信度的说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9250" y="881062"/>
            <a:ext cx="8953500" cy="5095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3"/>
          </p:nvPr>
        </p:nvSpPr>
        <p:spPr>
          <a:xfrm>
            <a:off x="1391920" y="621031"/>
            <a:ext cx="9319260" cy="4436744"/>
          </a:xfrm>
        </p:spPr>
        <p:txBody>
          <a:bodyPr>
            <a:normAutofit/>
          </a:bodyPr>
          <a:lstStyle/>
          <a:p>
            <a:pPr marL="0" marR="0" lvl="0" indent="0" algn="l" defTabSz="914400" rtl="0" eaLnBrk="0" fontAlgn="base" latinLnBrk="0" hangingPunct="0">
              <a:lnSpc>
                <a:spcPct val="100000"/>
              </a:lnSpc>
              <a:spcBef>
                <a:spcPct val="20000"/>
              </a:spcBef>
              <a:spcAft>
                <a:spcPct val="0"/>
              </a:spcAft>
              <a:buClrTx/>
              <a:buSzPct val="120000"/>
              <a:buNone/>
              <a:defRPr/>
            </a:pPr>
            <a:r>
              <a:rPr kumimoji="0" lang="en-US" altLang="zh-CN" sz="3200" b="1" i="0" u="none" strike="noStrike" kern="1200" cap="none" spc="0" normalizeH="0" baseline="0" noProof="0" dirty="0">
                <a:ln>
                  <a:noFill/>
                </a:ln>
                <a:solidFill>
                  <a:srgbClr val="002060"/>
                </a:solidFill>
                <a:effectLst/>
                <a:uLnTx/>
                <a:uFillTx/>
                <a:latin typeface="+mn-lt"/>
                <a:ea typeface="+mn-ea"/>
                <a:cs typeface="+mn-cs"/>
              </a:rPr>
              <a:t>5.</a:t>
            </a:r>
            <a:r>
              <a:rPr kumimoji="0" lang="zh-CN" altLang="en-US" sz="3200" b="1" i="0" u="none" strike="noStrike" kern="1200" cap="none" spc="0" normalizeH="0" baseline="0" noProof="0" dirty="0">
                <a:ln>
                  <a:noFill/>
                </a:ln>
                <a:solidFill>
                  <a:srgbClr val="002060"/>
                </a:solidFill>
                <a:effectLst/>
                <a:uLnTx/>
                <a:uFillTx/>
                <a:latin typeface="+mn-lt"/>
                <a:ea typeface="+mn-ea"/>
                <a:cs typeface="+mn-cs"/>
              </a:rPr>
              <a:t>软件下载</a:t>
            </a:r>
            <a:endParaRPr kumimoji="0" lang="en-US" altLang="zh-CN" sz="32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20000"/>
              <a:buNone/>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         学生首次登录后需要确认计算机上是否安装了课程学习所需的软件。点击“软件下载”，根据提示下载语音识别插件。或者在学生进入自学教材时，系统会弹出一框，提示需下载该软件。</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20000"/>
              <a:buNone/>
              <a:defRPr/>
            </a:pPr>
            <a:r>
              <a:rPr kumimoji="0" lang="en-US" altLang="zh-CN" sz="3200" b="1" i="0" u="none" strike="noStrike" kern="1200" cap="none" spc="0" normalizeH="0" baseline="0" noProof="0" dirty="0">
                <a:ln>
                  <a:noFill/>
                </a:ln>
                <a:solidFill>
                  <a:srgbClr val="002060"/>
                </a:solidFill>
                <a:effectLst/>
                <a:uLnTx/>
                <a:uFillTx/>
                <a:latin typeface="+mn-lt"/>
                <a:ea typeface="+mn-ea"/>
                <a:cs typeface="+mn-cs"/>
              </a:rPr>
              <a:t>6. </a:t>
            </a:r>
            <a:r>
              <a:rPr kumimoji="0" lang="zh-CN" altLang="en-US" sz="3200" b="1" i="0" u="none" strike="noStrike" kern="1200" cap="none" spc="0" normalizeH="0" baseline="0" noProof="0" dirty="0">
                <a:ln>
                  <a:noFill/>
                </a:ln>
                <a:solidFill>
                  <a:srgbClr val="002060"/>
                </a:solidFill>
                <a:effectLst/>
                <a:uLnTx/>
                <a:uFillTx/>
                <a:latin typeface="+mn-lt"/>
                <a:ea typeface="+mn-ea"/>
                <a:cs typeface="+mn-cs"/>
              </a:rPr>
              <a:t>用户指南</a:t>
            </a:r>
            <a:endParaRPr kumimoji="0" lang="en-US" altLang="zh-CN" sz="32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120000"/>
              <a:buNone/>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         在“用户指南”一栏里有详细的使用操作方法介绍。</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1920" y="5057775"/>
            <a:ext cx="9182100" cy="1133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1072376"/>
            <a:ext cx="9130747" cy="4782848"/>
          </a:xfrm>
          <a:prstGeom prst="rect">
            <a:avLst/>
          </a:prstGeom>
        </p:spPr>
        <p:txBody>
          <a:bodyPr wrap="square">
            <a:spAutoFit/>
          </a:bodyPr>
          <a:lstStyle/>
          <a:p>
            <a:pPr lvl="0" eaLnBrk="0" fontAlgn="base" hangingPunct="0">
              <a:spcBef>
                <a:spcPct val="20000"/>
              </a:spcBef>
              <a:spcAft>
                <a:spcPct val="0"/>
              </a:spcAft>
              <a:buSzPct val="120000"/>
              <a:defRPr/>
            </a:pPr>
            <a:r>
              <a:rPr lang="zh-CN" altLang="en-US" sz="3600" b="1" dirty="0">
                <a:solidFill>
                  <a:srgbClr val="002060"/>
                </a:solidFill>
              </a:rPr>
              <a:t>特别注意！！！</a:t>
            </a:r>
            <a:endParaRPr lang="en-US" altLang="zh-CN" sz="3600" b="1" dirty="0">
              <a:solidFill>
                <a:srgbClr val="002060"/>
              </a:solidFill>
            </a:endParaRPr>
          </a:p>
          <a:p>
            <a:pPr lvl="0" eaLnBrk="0" fontAlgn="base" hangingPunct="0">
              <a:spcBef>
                <a:spcPct val="20000"/>
              </a:spcBef>
              <a:spcAft>
                <a:spcPct val="0"/>
              </a:spcAft>
              <a:buSzPct val="120000"/>
              <a:defRPr/>
            </a:pPr>
            <a:r>
              <a:rPr lang="zh-CN" altLang="en-US" dirty="0"/>
              <a:t>         </a:t>
            </a:r>
            <a:r>
              <a:rPr lang="en-US" altLang="zh-CN" sz="3200" dirty="0"/>
              <a:t>1.</a:t>
            </a:r>
            <a:r>
              <a:rPr lang="zh-CN" altLang="en-US" sz="3200" dirty="0"/>
              <a:t>第一次登陆系统之后，一定再三确认登陆的是自己的账号，由于初始密码都一样，每年都会有误登陆别人账号的情况。如果把激活码录入他人账号中，此激活码无法撤回。为避免出现这种情况请同学们登陆系统后在右上角确认已登陆的账号是自己的学号无误，并修改自己的登陆密码。</a:t>
            </a:r>
            <a:endParaRPr lang="en-US" altLang="zh-CN" sz="3200" dirty="0"/>
          </a:p>
          <a:p>
            <a:pPr lvl="0" eaLnBrk="0" fontAlgn="base" hangingPunct="0">
              <a:spcBef>
                <a:spcPct val="20000"/>
              </a:spcBef>
              <a:spcAft>
                <a:spcPct val="0"/>
              </a:spcAft>
              <a:buSzPct val="120000"/>
              <a:defRPr/>
            </a:pPr>
            <a:r>
              <a:rPr lang="en-US" altLang="zh-CN" sz="3200" dirty="0"/>
              <a:t>     2.</a:t>
            </a:r>
            <a:r>
              <a:rPr lang="zh-CN" altLang="en-US" sz="3200" dirty="0"/>
              <a:t>选择班级时，</a:t>
            </a:r>
            <a:r>
              <a:rPr lang="en-US" altLang="zh-CN" sz="3200" dirty="0"/>
              <a:t>2017</a:t>
            </a:r>
            <a:r>
              <a:rPr lang="zh-CN" altLang="en-US" sz="3200" dirty="0"/>
              <a:t>级的班级格式均为</a:t>
            </a:r>
            <a:r>
              <a:rPr lang="en-US" altLang="zh-CN" sz="3200" dirty="0">
                <a:solidFill>
                  <a:srgbClr val="FF0000"/>
                </a:solidFill>
              </a:rPr>
              <a:t>2017</a:t>
            </a:r>
            <a:r>
              <a:rPr lang="zh-CN" altLang="en-US" sz="3200" dirty="0">
                <a:solidFill>
                  <a:srgbClr val="FF0000"/>
                </a:solidFill>
              </a:rPr>
              <a:t>普</a:t>
            </a:r>
            <a:r>
              <a:rPr lang="en-US" altLang="zh-CN" sz="3200" dirty="0">
                <a:solidFill>
                  <a:srgbClr val="FF0000"/>
                </a:solidFill>
              </a:rPr>
              <a:t>_*</a:t>
            </a:r>
            <a:r>
              <a:rPr lang="zh-CN" altLang="en-US" sz="3200" dirty="0">
                <a:solidFill>
                  <a:srgbClr val="FF0000"/>
                </a:solidFill>
              </a:rPr>
              <a:t> </a:t>
            </a:r>
            <a:r>
              <a:rPr lang="zh-CN" altLang="en-US" sz="3200" dirty="0"/>
              <a:t>其中*代表班级序号。</a:t>
            </a:r>
            <a:endParaRPr lang="en-US" altLang="zh-C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p:txBody>
          <a:bodyPr/>
          <a:lstStyle/>
          <a:p>
            <a:pPr marL="0" indent="0">
              <a:lnSpc>
                <a:spcPct val="100000"/>
              </a:lnSpc>
              <a:buNone/>
            </a:pPr>
            <a:r>
              <a:rPr lang="en-US" altLang="zh-CN" dirty="0" smtClean="0"/>
              <a:t>	</a:t>
            </a:r>
            <a:r>
              <a:rPr lang="zh-CN" altLang="en-US" dirty="0" smtClean="0"/>
              <a:t>由于资源条件有限，只能指导大家解决</a:t>
            </a:r>
            <a:r>
              <a:rPr lang="en-US" altLang="zh-CN" dirty="0" smtClean="0">
                <a:solidFill>
                  <a:srgbClr val="FF0000"/>
                </a:solidFill>
              </a:rPr>
              <a:t>Windows</a:t>
            </a:r>
            <a:r>
              <a:rPr lang="zh-CN" altLang="en-US" dirty="0" smtClean="0">
                <a:solidFill>
                  <a:srgbClr val="FF0000"/>
                </a:solidFill>
              </a:rPr>
              <a:t>系统</a:t>
            </a:r>
            <a:r>
              <a:rPr lang="zh-CN" altLang="en-US" dirty="0" smtClean="0"/>
              <a:t>下，使用</a:t>
            </a:r>
            <a:r>
              <a:rPr lang="en-US" altLang="zh-CN" dirty="0" smtClean="0">
                <a:solidFill>
                  <a:srgbClr val="FF0000"/>
                </a:solidFill>
              </a:rPr>
              <a:t>IE</a:t>
            </a:r>
            <a:r>
              <a:rPr lang="zh-CN" altLang="en-US" dirty="0" smtClean="0">
                <a:solidFill>
                  <a:srgbClr val="FF0000"/>
                </a:solidFill>
              </a:rPr>
              <a:t>浏览器</a:t>
            </a:r>
            <a:r>
              <a:rPr lang="zh-CN" altLang="en-US" dirty="0" smtClean="0"/>
              <a:t>（不是</a:t>
            </a:r>
            <a:r>
              <a:rPr lang="en-US" altLang="zh-CN" dirty="0" smtClean="0"/>
              <a:t>win10</a:t>
            </a:r>
            <a:r>
              <a:rPr lang="zh-CN" altLang="en-US" dirty="0" smtClean="0"/>
              <a:t>自带的</a:t>
            </a:r>
            <a:r>
              <a:rPr lang="en-US" altLang="zh-CN" dirty="0" smtClean="0"/>
              <a:t>Edge</a:t>
            </a:r>
            <a:r>
              <a:rPr lang="zh-CN" altLang="en-US" dirty="0" smtClean="0"/>
              <a:t>浏览器，两种浏览器很像，大家注意</a:t>
            </a:r>
            <a:r>
              <a:rPr lang="zh-CN" altLang="en-US" dirty="0"/>
              <a:t>区分，下图左边是</a:t>
            </a:r>
            <a:r>
              <a:rPr lang="en-US" altLang="zh-CN" dirty="0"/>
              <a:t>IE</a:t>
            </a:r>
            <a:r>
              <a:rPr lang="zh-CN" altLang="en-US" dirty="0"/>
              <a:t>，右边</a:t>
            </a:r>
            <a:r>
              <a:rPr lang="zh-CN" altLang="en-US" dirty="0" smtClean="0"/>
              <a:t>不是）学习</a:t>
            </a:r>
            <a:r>
              <a:rPr lang="en-US" altLang="zh-CN" b="1" dirty="0">
                <a:solidFill>
                  <a:srgbClr val="FF0000"/>
                </a:solidFill>
              </a:rPr>
              <a:t>《</a:t>
            </a:r>
            <a:r>
              <a:rPr lang="zh-CN" altLang="en-US" b="1" dirty="0">
                <a:solidFill>
                  <a:srgbClr val="FF0000"/>
                </a:solidFill>
              </a:rPr>
              <a:t>新视野大学英语视听说教程</a:t>
            </a:r>
            <a:r>
              <a:rPr lang="zh-CN" altLang="en-US" b="1" dirty="0" smtClean="0">
                <a:solidFill>
                  <a:srgbClr val="FF0000"/>
                </a:solidFill>
              </a:rPr>
              <a:t>》</a:t>
            </a:r>
            <a:r>
              <a:rPr lang="zh-CN" altLang="en-US" dirty="0" smtClean="0"/>
              <a:t>。如果大家想通过其他途径（比如手机，苹果电脑</a:t>
            </a:r>
            <a:r>
              <a:rPr lang="en-US" altLang="zh-CN" dirty="0" smtClean="0"/>
              <a:t>mac</a:t>
            </a:r>
            <a:r>
              <a:rPr lang="zh-CN" altLang="en-US" dirty="0" smtClean="0"/>
              <a:t>系统等）或者学习其他内容（比如新标准大学英语，</a:t>
            </a:r>
            <a:r>
              <a:rPr lang="en-US" altLang="zh-CN" dirty="0" smtClean="0"/>
              <a:t>u</a:t>
            </a:r>
            <a:r>
              <a:rPr lang="zh-CN" altLang="en-US" dirty="0" smtClean="0"/>
              <a:t>卡通等），只能同学们自行解决，谢谢同学们的理解与支持。</a:t>
            </a:r>
            <a:endParaRPr lang="zh-CN" altLang="en-US" dirty="0"/>
          </a:p>
        </p:txBody>
      </p:sp>
      <p:pic>
        <p:nvPicPr>
          <p:cNvPr id="4" name="图片 3"/>
          <p:cNvPicPr>
            <a:picLocks noChangeAspect="1"/>
          </p:cNvPicPr>
          <p:nvPr/>
        </p:nvPicPr>
        <p:blipFill>
          <a:blip r:embed="rId1"/>
          <a:stretch>
            <a:fillRect/>
          </a:stretch>
        </p:blipFill>
        <p:spPr>
          <a:xfrm>
            <a:off x="4231907" y="4635501"/>
            <a:ext cx="3728185" cy="15414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3"/>
          </p:nvPr>
        </p:nvSpPr>
        <p:spPr>
          <a:xfrm>
            <a:off x="2167304" y="1798419"/>
            <a:ext cx="8286750" cy="3210902"/>
          </a:xfrm>
          <a:noFill/>
          <a:ln>
            <a:noFill/>
          </a:ln>
        </p:spPr>
        <p:txBody>
          <a:bodyPr/>
          <a:lstStyle/>
          <a:p>
            <a:pPr marL="0" indent="0">
              <a:buSzPct val="120000"/>
              <a:buNone/>
            </a:pPr>
            <a:r>
              <a:rPr lang="en-US" altLang="zh-CN" sz="3600" b="1" kern="1200" dirty="0">
                <a:solidFill>
                  <a:srgbClr val="002060"/>
                </a:solidFill>
                <a:latin typeface="+mn-lt"/>
                <a:ea typeface="+mn-ea"/>
                <a:cs typeface="+mn-cs"/>
              </a:rPr>
              <a:t>1.</a:t>
            </a:r>
            <a:r>
              <a:rPr lang="zh-CN" altLang="en-US" sz="3600" b="1" kern="1200" dirty="0">
                <a:solidFill>
                  <a:srgbClr val="002060"/>
                </a:solidFill>
                <a:latin typeface="+mn-lt"/>
                <a:ea typeface="+mn-ea"/>
                <a:cs typeface="+mn-cs"/>
              </a:rPr>
              <a:t>登录</a:t>
            </a:r>
            <a:endParaRPr lang="en-US" altLang="zh-CN" sz="3600" b="1" kern="1200" dirty="0">
              <a:solidFill>
                <a:srgbClr val="002060"/>
              </a:solidFill>
              <a:latin typeface="+mn-lt"/>
              <a:ea typeface="+mn-ea"/>
              <a:cs typeface="+mn-cs"/>
            </a:endParaRPr>
          </a:p>
          <a:p>
            <a:pPr marL="0" indent="0">
              <a:buSzPct val="120000"/>
              <a:buNone/>
            </a:pPr>
            <a:r>
              <a:rPr lang="zh-CN" altLang="en-US" sz="3200" kern="1200" dirty="0">
                <a:latin typeface="+mn-lt"/>
                <a:ea typeface="+mn-ea"/>
                <a:cs typeface="+mn-cs"/>
              </a:rPr>
              <a:t> </a:t>
            </a:r>
            <a:r>
              <a:rPr lang="zh-CN" altLang="en-US" sz="3200" kern="1200" dirty="0" smtClean="0">
                <a:latin typeface="+mn-lt"/>
                <a:ea typeface="+mn-ea"/>
                <a:cs typeface="+mn-cs"/>
              </a:rPr>
              <a:t> 连接</a:t>
            </a:r>
            <a:r>
              <a:rPr lang="zh-CN" altLang="en-US" sz="3200" kern="1200" dirty="0" smtClean="0">
                <a:solidFill>
                  <a:srgbClr val="FF0000"/>
                </a:solidFill>
                <a:latin typeface="+mn-lt"/>
                <a:ea typeface="+mn-ea"/>
                <a:cs typeface="+mn-cs"/>
              </a:rPr>
              <a:t>校园网，</a:t>
            </a:r>
            <a:r>
              <a:rPr lang="zh-CN" altLang="en-US" sz="3200" dirty="0"/>
              <a:t>然后</a:t>
            </a:r>
            <a:r>
              <a:rPr lang="zh-CN" altLang="en-US" sz="3200" kern="1200" dirty="0" smtClean="0">
                <a:latin typeface="+mn-lt"/>
                <a:ea typeface="+mn-ea"/>
                <a:cs typeface="+mn-cs"/>
              </a:rPr>
              <a:t>用网址</a:t>
            </a:r>
            <a:r>
              <a:rPr lang="en-US" altLang="zh-CN" sz="3200" kern="1200" dirty="0" smtClean="0">
                <a:solidFill>
                  <a:srgbClr val="FF0000"/>
                </a:solidFill>
              </a:rPr>
              <a:t>http</a:t>
            </a:r>
            <a:r>
              <a:rPr lang="en-US" altLang="zh-CN" sz="3200">
                <a:solidFill>
                  <a:srgbClr val="FF0000"/>
                </a:solidFill>
              </a:rPr>
              <a:t>://</a:t>
            </a:r>
            <a:r>
              <a:rPr lang="en-US" altLang="zh-CN" sz="3200" smtClean="0">
                <a:solidFill>
                  <a:srgbClr val="FF0000"/>
                </a:solidFill>
              </a:rPr>
              <a:t>10.16.254.12</a:t>
            </a:r>
            <a:r>
              <a:rPr lang="zh-CN" altLang="en-US" sz="3200" kern="1200" smtClean="0"/>
              <a:t>进入</a:t>
            </a:r>
            <a:r>
              <a:rPr lang="zh-CN" altLang="en-US" sz="3200" kern="1200" dirty="0"/>
              <a:t>“高校外语教学平台</a:t>
            </a:r>
            <a:r>
              <a:rPr lang="zh-CN" altLang="en-US" sz="3200" kern="1200" dirty="0">
                <a:latin typeface="+mn-lt"/>
                <a:ea typeface="+mn-ea"/>
                <a:cs typeface="+mn-cs"/>
              </a:rPr>
              <a:t>” ，需以用户名以及密码登录来学习</a:t>
            </a:r>
            <a:r>
              <a:rPr lang="en-US" altLang="zh-CN" sz="3200" kern="1200" dirty="0">
                <a:latin typeface="+mn-lt"/>
                <a:ea typeface="+mn-ea"/>
                <a:cs typeface="+mn-cs"/>
              </a:rPr>
              <a:t>《</a:t>
            </a:r>
            <a:r>
              <a:rPr lang="zh-CN" altLang="en-US" sz="3200" kern="1200" dirty="0">
                <a:latin typeface="+mn-lt"/>
                <a:ea typeface="+mn-ea"/>
                <a:cs typeface="+mn-cs"/>
              </a:rPr>
              <a:t>新视野</a:t>
            </a:r>
            <a:r>
              <a:rPr lang="en-US" altLang="zh-CN" sz="3200" kern="1200" dirty="0">
                <a:latin typeface="+mn-lt"/>
                <a:ea typeface="+mn-ea"/>
                <a:cs typeface="+mn-cs"/>
              </a:rPr>
              <a:t>》</a:t>
            </a:r>
            <a:r>
              <a:rPr lang="zh-CN" altLang="en-US" sz="3200" kern="1200" dirty="0">
                <a:latin typeface="+mn-lt"/>
                <a:ea typeface="+mn-ea"/>
                <a:cs typeface="+mn-cs"/>
              </a:rPr>
              <a:t>。学生的</a:t>
            </a:r>
            <a:r>
              <a:rPr lang="zh-CN" altLang="en-US" sz="3200" b="1" kern="1200" dirty="0">
                <a:solidFill>
                  <a:srgbClr val="FF0000"/>
                </a:solidFill>
                <a:latin typeface="+mn-lt"/>
                <a:ea typeface="+mn-ea"/>
                <a:cs typeface="+mn-cs"/>
              </a:rPr>
              <a:t>用户名</a:t>
            </a:r>
            <a:r>
              <a:rPr lang="zh-CN" altLang="en-US" sz="3200" kern="1200" dirty="0">
                <a:latin typeface="+mn-lt"/>
                <a:ea typeface="+mn-ea"/>
                <a:cs typeface="+mn-cs"/>
              </a:rPr>
              <a:t>是自己的</a:t>
            </a:r>
            <a:r>
              <a:rPr lang="zh-CN" altLang="en-US" sz="3200" kern="1200" dirty="0">
                <a:solidFill>
                  <a:srgbClr val="FF0000"/>
                </a:solidFill>
                <a:latin typeface="+mn-lt"/>
                <a:ea typeface="+mn-ea"/>
                <a:cs typeface="+mn-cs"/>
              </a:rPr>
              <a:t>学号</a:t>
            </a:r>
            <a:r>
              <a:rPr lang="zh-CN" altLang="en-US" sz="3200" kern="1200" dirty="0">
                <a:latin typeface="+mn-lt"/>
                <a:ea typeface="+mn-ea"/>
                <a:cs typeface="+mn-cs"/>
              </a:rPr>
              <a:t>，</a:t>
            </a:r>
            <a:r>
              <a:rPr lang="zh-CN" altLang="en-US" sz="3200" b="1" kern="1200" dirty="0">
                <a:solidFill>
                  <a:srgbClr val="FF0000"/>
                </a:solidFill>
                <a:latin typeface="+mn-lt"/>
                <a:ea typeface="+mn-ea"/>
                <a:cs typeface="+mn-cs"/>
              </a:rPr>
              <a:t>密码</a:t>
            </a:r>
            <a:r>
              <a:rPr lang="zh-CN" altLang="en-US" sz="3200" kern="1200" dirty="0">
                <a:latin typeface="+mn-lt"/>
                <a:ea typeface="+mn-ea"/>
                <a:cs typeface="+mn-cs"/>
              </a:rPr>
              <a:t>是</a:t>
            </a:r>
            <a:r>
              <a:rPr lang="en-US" altLang="zh-CN" sz="3200" kern="1200" dirty="0" smtClean="0">
                <a:solidFill>
                  <a:srgbClr val="FF0000"/>
                </a:solidFill>
                <a:latin typeface="+mn-lt"/>
                <a:ea typeface="+mn-ea"/>
                <a:cs typeface="+mn-cs"/>
              </a:rPr>
              <a:t>nhce111</a:t>
            </a:r>
            <a:r>
              <a:rPr lang="zh-CN" altLang="en-US" sz="3200" kern="1200" dirty="0" smtClean="0">
                <a:latin typeface="+mn-lt"/>
                <a:ea typeface="+mn-ea"/>
                <a:cs typeface="+mn-cs"/>
              </a:rPr>
              <a:t>。</a:t>
            </a:r>
            <a:r>
              <a:rPr lang="zh-CN" altLang="en-US" sz="3200" kern="1200" dirty="0">
                <a:latin typeface="+mn-lt"/>
                <a:ea typeface="+mn-ea"/>
                <a:cs typeface="+mn-cs"/>
              </a:rPr>
              <a:t>建议第一次登录后修改并记住密码。</a:t>
            </a:r>
            <a:endParaRPr lang="en-US" altLang="zh-CN" sz="3200" kern="1200" dirty="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0086" y="516835"/>
            <a:ext cx="3057247" cy="584775"/>
          </a:xfrm>
          <a:prstGeom prst="rect">
            <a:avLst/>
          </a:prstGeom>
          <a:noFill/>
        </p:spPr>
        <p:txBody>
          <a:bodyPr wrap="none" rtlCol="0">
            <a:spAutoFit/>
          </a:bodyPr>
          <a:lstStyle/>
          <a:p>
            <a:r>
              <a:rPr lang="zh-CN" altLang="en-US" sz="3200" dirty="0"/>
              <a:t>登陆界面如下：</a:t>
            </a:r>
            <a:endParaRPr lang="zh-CN" altLang="en-US" sz="3200" dirty="0"/>
          </a:p>
        </p:txBody>
      </p:sp>
      <p:pic>
        <p:nvPicPr>
          <p:cNvPr id="9" name="图片 8" descr="图片包含 名片, 文字&#10;&#10;已生成高可信度的说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29126" y="1428543"/>
            <a:ext cx="9801225" cy="4371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6268" y="1665282"/>
            <a:ext cx="6927782" cy="3600986"/>
          </a:xfrm>
          <a:prstGeom prst="rect">
            <a:avLst/>
          </a:prstGeom>
        </p:spPr>
        <p:txBody>
          <a:bodyPr wrap="square">
            <a:spAutoFit/>
          </a:bodyPr>
          <a:lstStyle/>
          <a:p>
            <a:pPr>
              <a:buSzPct val="120000"/>
            </a:pPr>
            <a:r>
              <a:rPr lang="en-US" altLang="zh-CN" sz="3600" b="1" dirty="0">
                <a:solidFill>
                  <a:srgbClr val="002060"/>
                </a:solidFill>
              </a:rPr>
              <a:t>2.</a:t>
            </a:r>
            <a:r>
              <a:rPr lang="zh-CN" altLang="en-US" sz="3600" b="1" dirty="0">
                <a:solidFill>
                  <a:srgbClr val="002060"/>
                </a:solidFill>
              </a:rPr>
              <a:t>完善个人信息及密码修改</a:t>
            </a:r>
            <a:endParaRPr lang="en-US" altLang="zh-CN" sz="3600" dirty="0"/>
          </a:p>
          <a:p>
            <a:pPr>
              <a:buSzPct val="120000"/>
            </a:pPr>
            <a:r>
              <a:rPr lang="zh-CN" altLang="en-US" sz="3200" dirty="0"/>
              <a:t>         第一次使用学习平台，系统会要求用户填写一些基本个人信息，如姓名、学号和电子地址等。第一次登陆系统会有个人信息修改引导，之后可以在右上角的个人中心中修改自己的个人信息及密码。</a:t>
            </a:r>
            <a:endParaRPr lang="zh-CN"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图片包含 屏幕截图&#10;&#10;已生成极高可信度的说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33487" y="71437"/>
            <a:ext cx="9725025" cy="6715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屏幕截图&#10;&#10;已生成极高可信度的说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5498" y="908602"/>
            <a:ext cx="9334500" cy="5067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737360" y="843575"/>
            <a:ext cx="8862146" cy="52567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屏幕截图&#10;&#10;已生成极高可信度的说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33650" y="1295400"/>
            <a:ext cx="7124700" cy="42672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1125</Words>
  <Application>WPS 演示</Application>
  <PresentationFormat>宽屏</PresentationFormat>
  <Paragraphs>35</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Calibri</vt:lpstr>
      <vt:lpstr>微软雅黑</vt:lpstr>
      <vt:lpstr>Arial Unicode MS</vt:lpstr>
      <vt:lpstr>Calibri Light</vt:lpstr>
      <vt:lpstr>Office 主题</vt:lpstr>
      <vt:lpstr>PowerPoint 演示文稿</vt:lpstr>
      <vt:lpstr>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28</cp:revision>
  <dcterms:created xsi:type="dcterms:W3CDTF">2015-05-05T08:02:00Z</dcterms:created>
  <dcterms:modified xsi:type="dcterms:W3CDTF">2018-04-09T01:38:54Z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