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90" r:id="rId4"/>
    <p:sldId id="262" r:id="rId5"/>
    <p:sldId id="278" r:id="rId6"/>
    <p:sldId id="279" r:id="rId7"/>
    <p:sldId id="280" r:id="rId8"/>
    <p:sldId id="281" r:id="rId9"/>
    <p:sldId id="282" r:id="rId10"/>
    <p:sldId id="261" r:id="rId11"/>
    <p:sldId id="285" r:id="rId12"/>
    <p:sldId id="286" r:id="rId13"/>
    <p:sldId id="287" r:id="rId14"/>
    <p:sldId id="277" r:id="rId15"/>
    <p:sldId id="276" r:id="rId16"/>
    <p:sldId id="275" r:id="rId17"/>
    <p:sldId id="293" r:id="rId18"/>
    <p:sldId id="284" r:id="rId19"/>
    <p:sldId id="294" r:id="rId20"/>
    <p:sldId id="289" r:id="rId21"/>
    <p:sldId id="291" r:id="rId22"/>
    <p:sldId id="29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2983" autoAdjust="0"/>
  </p:normalViewPr>
  <p:slideViewPr>
    <p:cSldViewPr snapToGrid="0">
      <p:cViewPr>
        <p:scale>
          <a:sx n="50" d="100"/>
          <a:sy n="50" d="100"/>
        </p:scale>
        <p:origin x="10" y="-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80E5F-1F89-4D23-9798-D3ABF0C3C7A4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1680-0C70-4FB2-870B-A8D30990C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1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同学们好，这节课我们要学习的内容是《基本信号的产生》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1680-0C70-4FB2-870B-A8D30990C1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21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前面我们学习了如何产生和绘制连续信号，接下来我们来学习和理解如何产生和绘制离散信号。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32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单位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的产生和绘制方法。这是单位阶跃序列定义公式。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横坐标变量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-4:20,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起始值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，终止值是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，注意到，这里的步长省略了，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省略后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步长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代码的第二行是构造一个单位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序列，由三部分组成，第一部分是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zeros(1,7)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zeros(1,18)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zeros(1,7)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中生成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列，值均为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的序列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(1,18)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中生成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列，值均为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的序列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中括号和逗号，是将三部分序列进行组合。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第三行是绘制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命令，这里我们使用的是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事实上都属于绘图命令，只不过绘制出来的波形是不同的，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函数是将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纵坐标的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所有取值点用直线连起来，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纵坐标的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值用圆圈表示，同时将这个圆圈和其对应的横坐标连线。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39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接下来我们再来看产生和绘制指数序列的方法，跟前面指数连续信号不同的是，我们的步长改为了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，绘图命令变成了</a:t>
            </a:r>
            <a:r>
              <a:rPr lang="en-US" altLang="zh-CN" dirty="0" smtClean="0"/>
              <a:t>stem</a:t>
            </a:r>
            <a:r>
              <a:rPr lang="zh-CN" altLang="en-US" dirty="0" smtClean="0"/>
              <a:t>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运行完上述代码后，输出的结果这是这幅图所显示的了。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43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正弦信号的产生和绘制方法同前面类似，步长改为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stem</a:t>
            </a:r>
            <a:r>
              <a:rPr lang="zh-CN" altLang="en-US" dirty="0" smtClean="0"/>
              <a:t>函数。相信同学们学会产生和绘制连续信号波形后，很快就会掌握离散信号波形的产生和绘制了。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17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第三部分，我们来学习一下离散序列的基本运算，主要包括信号的加、乘、移位、翻转、卷积等等。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79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这个表格列出了典型信号运算的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实现方法。</a:t>
            </a:r>
            <a:endParaRPr lang="en-US" altLang="zh-CN" dirty="0" smtClean="0"/>
          </a:p>
          <a:p>
            <a:r>
              <a:rPr lang="zh-CN" altLang="en-US" dirty="0" smtClean="0"/>
              <a:t>如果我们想要改变信号的幅度，我们可以直接在原信号上乘以一个常量值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如果我们一个序列进行时移，则需要在原序列前面再添加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r>
              <a:rPr lang="zh-CN" altLang="en-US" dirty="0" smtClean="0"/>
              <a:t>如果要对序列进行翻转，那么就使用</a:t>
            </a:r>
            <a:r>
              <a:rPr lang="en-US" altLang="zh-CN" dirty="0" err="1" smtClean="0"/>
              <a:t>fliplr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r>
              <a:rPr lang="zh-CN" altLang="en-US" dirty="0" smtClean="0"/>
              <a:t>对序列进行累加，使用</a:t>
            </a:r>
            <a:r>
              <a:rPr lang="en-US" altLang="zh-CN" dirty="0" err="1" smtClean="0"/>
              <a:t>cumsum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差分使用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求和使用</a:t>
            </a:r>
            <a:r>
              <a:rPr lang="en-US" altLang="zh-CN" dirty="0" smtClean="0"/>
              <a:t>sum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卷积使用</a:t>
            </a:r>
            <a:r>
              <a:rPr lang="en-US" altLang="zh-CN" dirty="0" err="1" smtClean="0"/>
              <a:t>conv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相关使用</a:t>
            </a:r>
            <a:r>
              <a:rPr lang="en-US" altLang="zh-CN" dirty="0" err="1" smtClean="0"/>
              <a:t>xcorr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我们来看一个基本信号运算的例子。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念完例子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首先我们先在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输入两个序列</a:t>
            </a:r>
            <a:endParaRPr lang="en-US" altLang="zh-CN" dirty="0" smtClean="0"/>
          </a:p>
          <a:p>
            <a:r>
              <a:rPr lang="zh-CN" altLang="en-US" dirty="0" smtClean="0"/>
              <a:t>接着，计算卷积，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然后我们利用</a:t>
            </a:r>
            <a:r>
              <a:rPr lang="en-US" altLang="zh-CN" dirty="0" smtClean="0"/>
              <a:t>stem</a:t>
            </a:r>
            <a:r>
              <a:rPr lang="zh-CN" altLang="en-US" smtClean="0"/>
              <a:t>函数将其绘制出来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7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7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19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1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前面的学习过程中，我们已接触到形形色色的信号，例如阶跃信号、指数信号、正弦信号等连续信号，还有单位脉冲序列、指数序列等离散信号。这些基本的信号有固定的数学表达式。在这一节课里，我们的目的是动起手来，从实验的角度学习三方面的内容：一是如何产生和绘制连续信号波形，二是如何产生和绘制离散信号波形，三是实现信号的基本运算，例如加减求和卷积等，通过这部分内容的学习和掌握，为以后的信号分析和系统设计奠定基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87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72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73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首先来考虑单位脉冲序列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横坐标变量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，注意到，这里的步长省略了，默认是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。起始值和终止值则根据实际情况进行设置。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代码的第二行是构造一个单位脉冲序列，由三部分组成，第一部分是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zeros(1,7)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，接下来是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zeros(1,17)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zeros()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中生成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序列的函数。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第三行是绘制波形命令，这里我们使用的是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事实上都属于绘图命令，只不过绘制出来的波形是不同的，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函数是将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的所有取值点用直线连起来，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的取值点用圆圈表示，同时将这个圆圈和其对应的横坐标连线。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7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首先我们来学习和理解连续信号的产生和绘制方法。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7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第一个是阶跃信号，这是一个很常见的信号，例如我们打开电源开关，电压从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。这个是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阶跃信号的公式和波形。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的时候等于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，小于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的时候等于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接下来，我们需要在计算机上自己产生和绘制这个信号波形。可以用很多编程语言来实现，这里我主要介绍利用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来实现。我们来看一下我们要绘制的一个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阶跃信号波形图例子。横坐标是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，也就是说变量范围是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中定义一个变量的代码如下：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t=-2:0.02:6;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表示时间变量，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是变量的起始值、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是终止值，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是步长，这里需要说明一下的是，我们计算机实际处理的都是离散信号，这里我们是将步长设置地小一点来逼近一个连续信号。至于设置得多小，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看计算机处理的能力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自己确定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，这里如果步长是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就包含了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个点了，如果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，那就是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个点。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length([-2:0.02:6])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401; length([-2:0.002:6])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变量定义完了之后，我们再来看纵坐标。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公式里面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阶跃信号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的时候值为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，大于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时候值为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可以用如下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代码实现：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(t &gt;= 0);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括号里面其实是一个逻辑判断，逻辑为真的输出结果为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，反之为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；最后我们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的绘图函数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把这个阶跃信号绘制出来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括号中第一个变量是指横坐标，第二个是纵坐标。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函数还可以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很多的变量，可以控制绘制出来的波形的形式，比如波形的颜色、粗细等等。有关这方面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事使用方法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，同学们可以在命令行里面输入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plot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来看具体的使用方法。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我们运行完上述代码后，输出的结果这是这幅图所显示的了。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1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以上是阶跃信号的产生绘制方法。接下来我们再来产生和绘制一个随时间衰减的指数信号波形。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产生和绘制这个波形的代码，我直接在这里摆出来了。首先看第一行，产生横坐标变量，从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开始，步长是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，终止值到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第二行，是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关于横坐标变量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-1*t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中表示指数的函数。第三行是绘制这个波形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我们运行完上述代码后，输出的结果这是这幅图所显示的了。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00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我们再看一个绘制正弦信号的例子，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正弦信号的公式是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f(t)=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wt+theta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。我们以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产生一个幅度为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，频率为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赫兹、相位为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pi/6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的正弦信号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作为例子。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首先定义频率变量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f0=4;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接着计算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= 2*pi*f0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。定义横坐标变量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t=0:0.001:1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；然后，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sin(w0*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t+pi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/6)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，最后绘制这个波形。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运行完上述代码后，输出的结果这是这幅图所显示的了。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5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再看一个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矩形脉冲信号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的例子，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它的定义公式是这个。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代码是这个。 函数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rectpuls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用以产生一个幅值为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宽度为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t=0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点左右对称的矩形波信号。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863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我们再来看周期方波信号的产生和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。它的定义公式是这个。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代码是这个。 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square(w0*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t,duty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是基本频率为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，占空比为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duty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的周期方波的意思。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8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关于连续信号，我们最后来看一个抽样信号的例子。它的定义我们知道是</a:t>
            </a:r>
            <a:r>
              <a:rPr lang="en-US" altLang="zh-CN" dirty="0" smtClean="0"/>
              <a:t>sin(t)/t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中自带辛克函数是用来产生抽样信号。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运行完上述代码后，输出的结果这是这幅图所显示的了。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2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EBFF-F401-4D6C-9F3A-ECE74469FD03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17E-6A8B-4910-A54E-D8486BA4E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3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EBFF-F401-4D6C-9F3A-ECE74469FD03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17E-6A8B-4910-A54E-D8486BA4E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EBFF-F401-4D6C-9F3A-ECE74469FD03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17E-6A8B-4910-A54E-D8486BA4E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5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8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EBFF-F401-4D6C-9F3A-ECE74469FD03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17E-6A8B-4910-A54E-D8486BA4E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EBFF-F401-4D6C-9F3A-ECE74469FD03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17E-6A8B-4910-A54E-D8486BA4E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2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EBFF-F401-4D6C-9F3A-ECE74469FD03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17E-6A8B-4910-A54E-D8486BA4E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7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EBFF-F401-4D6C-9F3A-ECE74469FD03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17E-6A8B-4910-A54E-D8486BA4E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EBFF-F401-4D6C-9F3A-ECE74469FD03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17E-6A8B-4910-A54E-D8486BA4E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8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EBFF-F401-4D6C-9F3A-ECE74469FD03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17E-6A8B-4910-A54E-D8486BA4E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1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EBFF-F401-4D6C-9F3A-ECE74469FD03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17E-6A8B-4910-A54E-D8486BA4E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6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2EBFF-F401-4D6C-9F3A-ECE74469FD03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E17E-6A8B-4910-A54E-D8486BA4E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gif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Relationship Id="rId9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0" y="1993359"/>
            <a:ext cx="12198350" cy="1547270"/>
          </a:xfrm>
          <a:prstGeom prst="rect">
            <a:avLst/>
          </a:prstGeom>
          <a:solidFill>
            <a:srgbClr val="0070C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信号与系统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10897" y="211193"/>
            <a:ext cx="5166360" cy="1057117"/>
            <a:chOff x="274945" y="339440"/>
            <a:chExt cx="3865007" cy="843558"/>
          </a:xfrm>
        </p:grpSpPr>
        <p:pic>
          <p:nvPicPr>
            <p:cNvPr id="11" name="Picture 7" descr="C:\Users\john\Desktop\校徽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45" y="339440"/>
              <a:ext cx="840671" cy="84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4"/>
            <p:cNvSpPr txBox="1"/>
            <p:nvPr/>
          </p:nvSpPr>
          <p:spPr>
            <a:xfrm>
              <a:off x="1259632" y="390910"/>
              <a:ext cx="2880320" cy="7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4300" dirty="0">
                  <a:latin typeface="华文行楷" panose="02010800040101010101" pitchFamily="2" charset="-122"/>
                  <a:ea typeface="华文行楷" panose="02010800040101010101" pitchFamily="2" charset="-122"/>
                  <a:cs typeface="Times New Roman" panose="02020603050405020304" pitchFamily="18" charset="0"/>
                </a:rPr>
                <a:t>北京化工大学</a:t>
              </a:r>
              <a:endParaRPr lang="en-US" altLang="zh-CN" sz="4300" dirty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Beijing University of Chemical Technology</a:t>
              </a:r>
              <a:endParaRPr lang="zh-CN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981219" y="5179702"/>
            <a:ext cx="4418791" cy="55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4267" tIns="62133" rIns="124267" bIns="6213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+mn-ea"/>
                <a:ea typeface="+mn-ea"/>
              </a:rPr>
              <a:t>主讲教师</a:t>
            </a:r>
            <a:r>
              <a:rPr lang="zh-CN" altLang="en-US" sz="2800" b="1" dirty="0" smtClean="0">
                <a:latin typeface="+mn-ea"/>
                <a:ea typeface="+mn-ea"/>
              </a:rPr>
              <a:t>：周勇胜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758952" y="3985240"/>
            <a:ext cx="11320271" cy="787199"/>
          </a:xfrm>
          <a:prstGeom prst="rect">
            <a:avLst/>
          </a:prstGeom>
          <a:noFill/>
        </p:spPr>
        <p:txBody>
          <a:bodyPr wrap="square" lIns="124267" tIns="62133" rIns="124267" bIns="62133" rtlCol="0">
            <a:spAutoFit/>
          </a:bodyPr>
          <a:lstStyle/>
          <a:p>
            <a:pPr algn="ctr"/>
            <a:r>
              <a:rPr lang="zh-CN" altLang="en-US" sz="43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实验一：基本信号的产生</a:t>
            </a:r>
            <a:endParaRPr lang="zh-CN" altLang="en-US" sz="43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52358" y="2089860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8"/>
          <p:cNvSpPr txBox="1"/>
          <p:nvPr/>
        </p:nvSpPr>
        <p:spPr>
          <a:xfrm>
            <a:off x="7214336" y="1355970"/>
            <a:ext cx="4918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产生和绘制离散信号波形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93536" y="2343310"/>
            <a:ext cx="39604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单位脉冲序列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93536" y="2895228"/>
            <a:ext cx="39604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单位阶跃序列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66300" y="1149528"/>
            <a:ext cx="936104" cy="9361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endParaRPr lang="zh-CN" altLang="en-US" sz="54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4931" y="6425147"/>
            <a:ext cx="1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- 9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8" name="椭圆 17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21" name="椭圆 20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7693536" y="3404290"/>
            <a:ext cx="39604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指数序列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93537" y="4015659"/>
            <a:ext cx="44396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正弦序列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93537" y="4613800"/>
            <a:ext cx="44396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离散周期方波</a:t>
            </a:r>
            <a:r>
              <a:rPr lang="en-US" altLang="zh-CN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3536" y="5198485"/>
            <a:ext cx="384279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白噪声序列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10897" y="211193"/>
            <a:ext cx="5166360" cy="1057117"/>
            <a:chOff x="274945" y="339440"/>
            <a:chExt cx="3865007" cy="843558"/>
          </a:xfrm>
        </p:grpSpPr>
        <p:pic>
          <p:nvPicPr>
            <p:cNvPr id="29" name="Picture 7" descr="C:\Users\john\Desktop\校徽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45" y="339440"/>
              <a:ext cx="840671" cy="84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4"/>
            <p:cNvSpPr txBox="1"/>
            <p:nvPr/>
          </p:nvSpPr>
          <p:spPr>
            <a:xfrm>
              <a:off x="1259632" y="390910"/>
              <a:ext cx="2880320" cy="7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4300" dirty="0">
                  <a:latin typeface="华文行楷" panose="02010800040101010101" pitchFamily="2" charset="-122"/>
                  <a:ea typeface="华文行楷" panose="02010800040101010101" pitchFamily="2" charset="-122"/>
                  <a:cs typeface="Times New Roman" panose="02020603050405020304" pitchFamily="18" charset="0"/>
                </a:rPr>
                <a:t>北京化工大学</a:t>
              </a:r>
              <a:endParaRPr lang="en-US" altLang="zh-CN" sz="4300" dirty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Beijing University of Chemical Technology</a:t>
              </a:r>
              <a:endParaRPr lang="zh-CN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r="5868"/>
          <a:stretch/>
        </p:blipFill>
        <p:spPr>
          <a:xfrm>
            <a:off x="0" y="2297656"/>
            <a:ext cx="6850966" cy="28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540152" y="1313544"/>
            <a:ext cx="4653480" cy="123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2" descr="C:\Users\Qin\Desktop\buct最终版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sp>
        <p:nvSpPr>
          <p:cNvPr id="33" name="矩形 32"/>
          <p:cNvSpPr/>
          <p:nvPr/>
        </p:nvSpPr>
        <p:spPr>
          <a:xfrm>
            <a:off x="6749740" y="1421201"/>
            <a:ext cx="5664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k = -4:20;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x = [</a:t>
            </a:r>
            <a:r>
              <a:rPr lang="en-US" altLang="zh-CN" sz="20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zeros(1,4),ones(1,21)];</a:t>
            </a:r>
            <a:endParaRPr lang="en-US" altLang="zh-CN" sz="2000" dirty="0">
              <a:latin typeface="Courier New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stem(</a:t>
            </a:r>
            <a:r>
              <a:rPr lang="en-US" altLang="zh-CN" sz="2000" dirty="0" err="1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k,x</a:t>
            </a:r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904807"/>
              </p:ext>
            </p:extLst>
          </p:nvPr>
        </p:nvGraphicFramePr>
        <p:xfrm>
          <a:off x="1118716" y="3262451"/>
          <a:ext cx="311467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5" imgW="1206360" imgH="457200" progId="Equation.DSMT4">
                  <p:embed/>
                </p:oleObj>
              </mc:Choice>
              <mc:Fallback>
                <p:oleObj name="Equation" r:id="rId5" imgW="1206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8716" y="3262451"/>
                        <a:ext cx="3114675" cy="11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圆角矩形 34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离散信号</a:t>
            </a:r>
          </a:p>
        </p:txBody>
      </p:sp>
      <p:sp>
        <p:nvSpPr>
          <p:cNvPr id="39" name="矩形 38"/>
          <p:cNvSpPr/>
          <p:nvPr/>
        </p:nvSpPr>
        <p:spPr>
          <a:xfrm>
            <a:off x="695514" y="1282702"/>
            <a:ext cx="3998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单位阶跃序列</a:t>
            </a:r>
            <a:endParaRPr lang="zh-CN" altLang="en-US" sz="3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40152" y="2709715"/>
            <a:ext cx="4653480" cy="445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749740" y="2740194"/>
            <a:ext cx="5664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x = (k</a:t>
            </a:r>
            <a:r>
              <a:rPr lang="en-US" altLang="zh-CN" sz="20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&gt;=0);</a:t>
            </a:r>
            <a:endParaRPr lang="en-US" altLang="zh-CN" sz="2000" dirty="0">
              <a:latin typeface="Courier New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3363" y="27130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或</a:t>
            </a:r>
            <a:endParaRPr lang="zh-CN" altLang="en-US" dirty="0"/>
          </a:p>
        </p:txBody>
      </p:sp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584" y="3290868"/>
            <a:ext cx="5900829" cy="442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0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661073" y="3580152"/>
            <a:ext cx="3514687" cy="123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31490" y="3734504"/>
            <a:ext cx="5664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k = -5:15;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x = 0.3 * (1/2).^k;</a:t>
            </a:r>
          </a:p>
          <a:p>
            <a:r>
              <a:rPr lang="en-US" altLang="zh-CN" sz="20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stem(</a:t>
            </a:r>
            <a:r>
              <a:rPr lang="en-US" altLang="zh-CN" sz="2000" dirty="0" err="1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k,x</a:t>
            </a:r>
            <a:r>
              <a:rPr lang="en-US" altLang="zh-CN" sz="20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  <a:endParaRPr lang="en-US" altLang="zh-CN" sz="2000" dirty="0">
              <a:latin typeface="Courier New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12945"/>
              </p:ext>
            </p:extLst>
          </p:nvPr>
        </p:nvGraphicFramePr>
        <p:xfrm>
          <a:off x="847407" y="2245043"/>
          <a:ext cx="38465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5" imgW="1460160" imgH="228600" progId="Equation.DSMT4">
                  <p:embed/>
                </p:oleObj>
              </mc:Choice>
              <mc:Fallback>
                <p:oleObj name="Equation" r:id="rId5" imgW="1460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7407" y="2245043"/>
                        <a:ext cx="3846513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70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84" y="1692840"/>
            <a:ext cx="5492737" cy="412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离散信号</a:t>
            </a:r>
          </a:p>
        </p:txBody>
      </p:sp>
      <p:sp>
        <p:nvSpPr>
          <p:cNvPr id="43" name="矩形 42"/>
          <p:cNvSpPr/>
          <p:nvPr/>
        </p:nvSpPr>
        <p:spPr>
          <a:xfrm>
            <a:off x="695514" y="1282702"/>
            <a:ext cx="3998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指数序列</a:t>
            </a:r>
            <a:endParaRPr lang="zh-CN" altLang="en-US" sz="3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508673" y="3580152"/>
            <a:ext cx="5323194" cy="1601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638500" y="3731642"/>
            <a:ext cx="56646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k = -10:10;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omega = pi/3;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x = 0.5 * sin(omega * k + pi/5);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stem(</a:t>
            </a:r>
            <a:r>
              <a:rPr lang="en-US" altLang="zh-CN" sz="2000" dirty="0" err="1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k,x</a:t>
            </a:r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621571"/>
              </p:ext>
            </p:extLst>
          </p:nvPr>
        </p:nvGraphicFramePr>
        <p:xfrm>
          <a:off x="1037681" y="2327910"/>
          <a:ext cx="39481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5" imgW="1269720" imgH="203040" progId="Equation.DSMT4">
                  <p:embed/>
                </p:oleObj>
              </mc:Choice>
              <mc:Fallback>
                <p:oleObj name="Equation" r:id="rId5" imgW="1269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7681" y="2327910"/>
                        <a:ext cx="3948113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67" y="1929033"/>
            <a:ext cx="5552057" cy="416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圆角矩形 39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离散信号</a:t>
            </a:r>
          </a:p>
        </p:txBody>
      </p:sp>
      <p:sp>
        <p:nvSpPr>
          <p:cNvPr id="43" name="矩形 42"/>
          <p:cNvSpPr/>
          <p:nvPr/>
        </p:nvSpPr>
        <p:spPr>
          <a:xfrm>
            <a:off x="695514" y="1282702"/>
            <a:ext cx="3998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正弦序列</a:t>
            </a:r>
            <a:endParaRPr lang="zh-CN" altLang="en-US" sz="3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5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52358" y="2089860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8"/>
          <p:cNvSpPr txBox="1"/>
          <p:nvPr/>
        </p:nvSpPr>
        <p:spPr>
          <a:xfrm>
            <a:off x="7214336" y="1355970"/>
            <a:ext cx="4918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离散序列基本运算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93536" y="2343310"/>
            <a:ext cx="39604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信号时移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93536" y="2895228"/>
            <a:ext cx="39604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信号求和</a:t>
            </a:r>
            <a:r>
              <a:rPr lang="en-US" altLang="zh-CN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66300" y="1149528"/>
            <a:ext cx="936104" cy="9361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3</a:t>
            </a:r>
            <a:endParaRPr lang="zh-CN" altLang="en-US" sz="54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93536" y="3404290"/>
            <a:ext cx="39604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信号功率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93537" y="4015659"/>
            <a:ext cx="44396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信号相乘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93537" y="4613800"/>
            <a:ext cx="44396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信号卷积</a:t>
            </a:r>
            <a:r>
              <a:rPr lang="en-US" altLang="zh-CN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3536" y="5198485"/>
            <a:ext cx="384279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信号相关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10897" y="211193"/>
            <a:ext cx="5166360" cy="1057117"/>
            <a:chOff x="274945" y="339440"/>
            <a:chExt cx="3865007" cy="843558"/>
          </a:xfrm>
        </p:grpSpPr>
        <p:pic>
          <p:nvPicPr>
            <p:cNvPr id="29" name="Picture 7" descr="C:\Users\john\Desktop\校徽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45" y="339440"/>
              <a:ext cx="840671" cy="84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4"/>
            <p:cNvSpPr txBox="1"/>
            <p:nvPr/>
          </p:nvSpPr>
          <p:spPr>
            <a:xfrm>
              <a:off x="1259632" y="390910"/>
              <a:ext cx="2880320" cy="7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4300" dirty="0">
                  <a:latin typeface="华文行楷" panose="02010800040101010101" pitchFamily="2" charset="-122"/>
                  <a:ea typeface="华文行楷" panose="02010800040101010101" pitchFamily="2" charset="-122"/>
                  <a:cs typeface="Times New Roman" panose="02020603050405020304" pitchFamily="18" charset="0"/>
                </a:rPr>
                <a:t>北京化工大学</a:t>
              </a:r>
              <a:endParaRPr lang="en-US" altLang="zh-CN" sz="4300" dirty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Beijing University of Chemical Technology</a:t>
              </a:r>
              <a:endParaRPr lang="zh-CN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7" y="1764007"/>
            <a:ext cx="5605193" cy="42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离散序列基本运算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80998"/>
              </p:ext>
            </p:extLst>
          </p:nvPr>
        </p:nvGraphicFramePr>
        <p:xfrm>
          <a:off x="1037681" y="1371601"/>
          <a:ext cx="5302159" cy="5257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79">
                  <a:extLst>
                    <a:ext uri="{9D8B030D-6E8A-4147-A177-3AD203B41FA5}">
                      <a16:colId xmlns:a16="http://schemas.microsoft.com/office/drawing/2014/main" xmlns="" val="340671528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xmlns="" val="492967256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运算名称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MATLAB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实现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8966728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信号幅度变化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Y=A*x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203002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信号时移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Y=[zeros(1,k),x]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21122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信号翻转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Y=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fliplr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15918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信号累加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Y=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cumsum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080829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信号差分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Y=diff(x)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1597928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信号求和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Y=sum(x(n1:n2))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68598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信号能量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E=sum(abs(x)^2)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234258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信号功率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E=sum(abs(x)^2)/N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47351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两个信号相加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Y=x1+x2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355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两个信号相乘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Y=x1 .*x2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004886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两个信号卷积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Y=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conv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x,h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12996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两个信号相关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R=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xcorr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8114035"/>
                  </a:ext>
                </a:extLst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89" y="1092995"/>
            <a:ext cx="3977922" cy="298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66" y="3595278"/>
            <a:ext cx="4096325" cy="31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离散序列基本运算</a:t>
            </a:r>
          </a:p>
        </p:txBody>
      </p:sp>
      <p:sp>
        <p:nvSpPr>
          <p:cNvPr id="20" name="矩形 19"/>
          <p:cNvSpPr/>
          <p:nvPr/>
        </p:nvSpPr>
        <p:spPr>
          <a:xfrm>
            <a:off x="566778" y="2392197"/>
            <a:ext cx="56646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x=[1,2,1,1,0,-3];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h=[1,-1,1];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计算离散卷积和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subplot(2,1,1);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stem([0:length(y)-1],y,'linewidth',2,'color','r');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title('y[k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]');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xlabel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('k');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计算离散自相关函数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xcorr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subplot(2,1,2);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m=(length(y)-1)/2;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stem([-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m:m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],y,'linewidth',2,'color','r');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title('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Rxx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]');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xlabel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('n');</a:t>
            </a:r>
          </a:p>
        </p:txBody>
      </p:sp>
      <p:sp>
        <p:nvSpPr>
          <p:cNvPr id="21" name="矩形 20"/>
          <p:cNvSpPr/>
          <p:nvPr/>
        </p:nvSpPr>
        <p:spPr>
          <a:xfrm>
            <a:off x="566778" y="1221158"/>
            <a:ext cx="11145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例：已知两有限长序列：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x[k]=[1,2,1,1,0,-3;k=0,1,2,3,4,5], h[k]=[1,-1,1;k=0,1,2].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卷积和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y[k]=x[k]*h[k];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计算离散自相关函数：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Rxx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[k]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072" y="2216364"/>
            <a:ext cx="7504608" cy="562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3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641" y="1384012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产生信号波形的步骤：</a:t>
            </a:r>
            <a:endParaRPr lang="en-US" altLang="zh-CN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95400" y="2190571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第一步：定义横坐标变量</a:t>
            </a:r>
            <a:endParaRPr lang="en-US" altLang="zh-CN" sz="2400" dirty="0" smtClean="0"/>
          </a:p>
          <a:p>
            <a:r>
              <a:rPr lang="zh-CN" altLang="en-US" sz="2400" dirty="0" smtClean="0"/>
              <a:t>第二步：根据波形定义公式计算纵坐标值</a:t>
            </a:r>
            <a:endParaRPr lang="en-US" altLang="zh-CN" sz="2400" dirty="0" smtClean="0"/>
          </a:p>
          <a:p>
            <a:r>
              <a:rPr lang="zh-CN" altLang="en-US" sz="2400" dirty="0"/>
              <a:t>第三</a:t>
            </a:r>
            <a:r>
              <a:rPr lang="zh-CN" altLang="en-US" sz="2400" dirty="0" smtClean="0"/>
              <a:t>步：利用</a:t>
            </a:r>
            <a:r>
              <a:rPr lang="en-US" altLang="zh-CN" sz="2400" dirty="0" smtClean="0"/>
              <a:t>plot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stem</a:t>
            </a:r>
            <a:r>
              <a:rPr lang="zh-CN" altLang="en-US" sz="2400" dirty="0" smtClean="0"/>
              <a:t>绘制波形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7324844" y="2436792"/>
            <a:ext cx="56646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t = -2:0.02:6</a:t>
            </a:r>
            <a:r>
              <a:rPr lang="en-US" altLang="zh-CN" sz="20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%</a:t>
            </a:r>
            <a:r>
              <a:rPr lang="zh-CN" altLang="en-US" sz="20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连续信号</a:t>
            </a:r>
            <a:endParaRPr lang="en-US" altLang="zh-CN" sz="2000" dirty="0" smtClean="0">
              <a:latin typeface="Courier New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r>
              <a:rPr lang="en-US" altLang="zh-CN" sz="20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k = -2:1:6;   %</a:t>
            </a:r>
            <a:r>
              <a:rPr lang="zh-CN" altLang="en-US" sz="20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离散信号</a:t>
            </a:r>
            <a:endParaRPr lang="en-US" altLang="zh-CN" sz="2000" dirty="0">
              <a:latin typeface="Courier New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641" y="367001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基本信号的运算：</a:t>
            </a:r>
            <a:endParaRPr lang="en-US" altLang="zh-CN" sz="3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95400" y="4296518"/>
            <a:ext cx="5096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调用</a:t>
            </a:r>
            <a:r>
              <a:rPr lang="en-US" altLang="zh-CN" sz="2400" dirty="0" err="1" smtClean="0"/>
              <a:t>matlab</a:t>
            </a:r>
            <a:r>
              <a:rPr lang="zh-CN" altLang="en-US" sz="2400" dirty="0" smtClean="0"/>
              <a:t>相关运算符（建议记住）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52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思考题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6673" y="1700735"/>
            <a:ext cx="104469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两个连续信号的卷积定义是什么？两个序列的卷积定义是什么？卷积的作用是什么？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onv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函数只输出了卷积结果，没有输出对应的时间向量，如何使时间向量和卷积结果对应起来？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两个连续信号相关的定义是什么？两个序列相关的定义是什么？相关的作用是什么？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什么是单位冲激信号？能够用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产生单位冲激信号吗？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产生连续信号时，首先要定义时间向量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t=0:T:Tp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各是什么含义？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Qin\Desktop\buct最终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96673" y="2559308"/>
            <a:ext cx="10446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本节课结束</a:t>
            </a:r>
            <a:endParaRPr lang="en-US" altLang="zh-CN" sz="8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0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375173" y="467653"/>
            <a:ext cx="3538598" cy="1200329"/>
            <a:chOff x="1007903" y="467653"/>
            <a:chExt cx="2203233" cy="1200329"/>
          </a:xfrm>
        </p:grpSpPr>
        <p:sp>
          <p:nvSpPr>
            <p:cNvPr id="94" name="TextBox 93"/>
            <p:cNvSpPr txBox="1"/>
            <p:nvPr/>
          </p:nvSpPr>
          <p:spPr>
            <a:xfrm>
              <a:off x="1007903" y="467653"/>
              <a:ext cx="13555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主要内容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75032" y="726464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CONTENTS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11720" y="1508494"/>
            <a:ext cx="4891246" cy="491116"/>
            <a:chOff x="4726403" y="1243580"/>
            <a:chExt cx="7412326" cy="491116"/>
          </a:xfrm>
        </p:grpSpPr>
        <p:sp>
          <p:nvSpPr>
            <p:cNvPr id="43" name="圆角矩形 42"/>
            <p:cNvSpPr/>
            <p:nvPr/>
          </p:nvSpPr>
          <p:spPr>
            <a:xfrm rot="10800000" flipV="1">
              <a:off x="4726403" y="1243581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 altLang="zh-CN" sz="36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文本框 86"/>
            <p:cNvSpPr txBox="1"/>
            <p:nvPr/>
          </p:nvSpPr>
          <p:spPr>
            <a:xfrm>
              <a:off x="5474931" y="1243580"/>
              <a:ext cx="6663798" cy="461661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产生和绘制连续信号波形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24810" y="2633884"/>
            <a:ext cx="4812483" cy="491115"/>
            <a:chOff x="4726403" y="2223925"/>
            <a:chExt cx="8436493" cy="491115"/>
          </a:xfrm>
          <a:effectLst/>
        </p:grpSpPr>
        <p:sp>
          <p:nvSpPr>
            <p:cNvPr id="45" name="圆角矩形 44"/>
            <p:cNvSpPr/>
            <p:nvPr/>
          </p:nvSpPr>
          <p:spPr>
            <a:xfrm rot="10800000" flipV="1">
              <a:off x="4726403" y="2223925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 altLang="zh-CN" sz="36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文本框 86"/>
            <p:cNvSpPr txBox="1"/>
            <p:nvPr/>
          </p:nvSpPr>
          <p:spPr>
            <a:xfrm>
              <a:off x="5480871" y="2229261"/>
              <a:ext cx="7682025" cy="461661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产生和绘制离散信号波形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24810" y="3817148"/>
            <a:ext cx="4149499" cy="491115"/>
            <a:chOff x="4726403" y="2963940"/>
            <a:chExt cx="7274253" cy="491115"/>
          </a:xfrm>
        </p:grpSpPr>
        <p:sp>
          <p:nvSpPr>
            <p:cNvPr id="47" name="圆角矩形 46"/>
            <p:cNvSpPr/>
            <p:nvPr/>
          </p:nvSpPr>
          <p:spPr>
            <a:xfrm rot="10800000" flipV="1">
              <a:off x="4726403" y="2963940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 altLang="zh-CN" sz="36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文本框 86"/>
            <p:cNvSpPr txBox="1"/>
            <p:nvPr/>
          </p:nvSpPr>
          <p:spPr>
            <a:xfrm>
              <a:off x="5480873" y="2970191"/>
              <a:ext cx="6519783" cy="461661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离散信号基本运算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圆角矩形 97"/>
          <p:cNvSpPr/>
          <p:nvPr/>
        </p:nvSpPr>
        <p:spPr>
          <a:xfrm rot="10800000" flipV="1">
            <a:off x="-24683" y="545262"/>
            <a:ext cx="288034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圆角矩形 142"/>
          <p:cNvSpPr/>
          <p:nvPr/>
        </p:nvSpPr>
        <p:spPr>
          <a:xfrm rot="10800000" flipV="1">
            <a:off x="335361" y="545262"/>
            <a:ext cx="1008814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www.buct.edu.cn/images/content/2016-12/201612201338558129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24" y="1508494"/>
            <a:ext cx="5679121" cy="380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1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507602" y="6437636"/>
            <a:ext cx="1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35" name="椭圆 3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085126" y="3256376"/>
            <a:ext cx="56646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= 20;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= 0:N-1;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 rand(1,N);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stem(k,x,'linewidth',2,'color','r');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43" y="1929033"/>
            <a:ext cx="4466600" cy="335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圆角矩形 39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离散信号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5514" y="1282702"/>
            <a:ext cx="3998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白噪声序列</a:t>
            </a:r>
            <a:endParaRPr lang="zh-CN" altLang="en-US" sz="3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3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507602" y="6437636"/>
            <a:ext cx="1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14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35" name="椭圆 3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6749740" y="1453947"/>
            <a:ext cx="56646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omega = pi/4;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= -10:10;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 square(omega * k, 50);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stem(k,x,'linewidth',2,'color','r');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354665"/>
              </p:ext>
            </p:extLst>
          </p:nvPr>
        </p:nvGraphicFramePr>
        <p:xfrm>
          <a:off x="862713" y="2177733"/>
          <a:ext cx="48069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5" imgW="2514600" imgH="457200" progId="Equation.DSMT4">
                  <p:embed/>
                </p:oleObj>
              </mc:Choice>
              <mc:Fallback>
                <p:oleObj name="Equation" r:id="rId5" imgW="2514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2713" y="2177733"/>
                        <a:ext cx="4806950" cy="87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44" y="3315348"/>
            <a:ext cx="4331281" cy="3251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圆角矩形 40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离散信号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5514" y="1282702"/>
            <a:ext cx="3998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周期方波序列</a:t>
            </a:r>
            <a:endParaRPr lang="zh-CN" altLang="en-US" sz="3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6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507602" y="6437636"/>
            <a:ext cx="1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35" name="椭圆 3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6599884" y="1715594"/>
            <a:ext cx="5664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 = -4:20;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= [zeros(1,7),1,zeros(1,17)];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stem(k,x,'linewidth',2,'color','r');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29408"/>
              </p:ext>
            </p:extLst>
          </p:nvPr>
        </p:nvGraphicFramePr>
        <p:xfrm>
          <a:off x="858714" y="2899049"/>
          <a:ext cx="30448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5" imgW="1218960" imgH="457200" progId="Equation.DSMT4">
                  <p:embed/>
                </p:oleObj>
              </mc:Choice>
              <mc:Fallback>
                <p:oleObj name="Equation" r:id="rId5" imgW="1218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714" y="2899049"/>
                        <a:ext cx="3044825" cy="114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858714" y="2154096"/>
            <a:ext cx="26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24021" y="1220821"/>
            <a:ext cx="26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29" y="3069568"/>
            <a:ext cx="4485878" cy="336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离散信号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5514" y="1282702"/>
            <a:ext cx="3998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单位脉冲序列</a:t>
            </a:r>
            <a:endParaRPr lang="zh-CN" altLang="en-US" sz="3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22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52358" y="2089860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8"/>
          <p:cNvSpPr txBox="1"/>
          <p:nvPr/>
        </p:nvSpPr>
        <p:spPr>
          <a:xfrm>
            <a:off x="7214336" y="1355970"/>
            <a:ext cx="4918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产生和绘制连续信号波形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93536" y="2343310"/>
            <a:ext cx="39604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阶跃信号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93536" y="2914345"/>
            <a:ext cx="39604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lvl="0" indent="-342900">
              <a:buFont typeface="Wingdings" pitchFamily="2" charset="2"/>
              <a:buChar char="Ø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指数信号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66300" y="1149528"/>
            <a:ext cx="936104" cy="9361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1</a:t>
            </a:r>
            <a:endParaRPr lang="zh-CN" altLang="en-US" sz="54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93536" y="3485380"/>
            <a:ext cx="39604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lvl="0" indent="-342900">
              <a:buFont typeface="Wingdings" pitchFamily="2" charset="2"/>
              <a:buChar char="Ø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正弦</a:t>
            </a:r>
            <a:r>
              <a:rPr lang="zh-CN" altLang="en-US" sz="2400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信号</a:t>
            </a:r>
          </a:p>
        </p:txBody>
      </p:sp>
      <p:sp>
        <p:nvSpPr>
          <p:cNvPr id="24" name="矩形 23"/>
          <p:cNvSpPr/>
          <p:nvPr/>
        </p:nvSpPr>
        <p:spPr>
          <a:xfrm>
            <a:off x="7693537" y="4056415"/>
            <a:ext cx="44396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lvl="0" indent="-342900">
              <a:buFont typeface="Wingdings" pitchFamily="2" charset="2"/>
              <a:buChar char="Ø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矩形脉冲信号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93537" y="4627450"/>
            <a:ext cx="44396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lvl="0" indent="-342900">
              <a:buFont typeface="Wingdings" pitchFamily="2" charset="2"/>
              <a:buChar char="Ø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周期方波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3536" y="5198485"/>
            <a:ext cx="384279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lvl="0" indent="-342900">
              <a:buFont typeface="Wingdings" pitchFamily="2" charset="2"/>
              <a:buChar char="Ø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抽样函数</a:t>
            </a:r>
            <a:endParaRPr lang="zh-CN" altLang="en-US" sz="24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10897" y="211193"/>
            <a:ext cx="5166360" cy="1057117"/>
            <a:chOff x="274945" y="339440"/>
            <a:chExt cx="3865007" cy="843558"/>
          </a:xfrm>
        </p:grpSpPr>
        <p:pic>
          <p:nvPicPr>
            <p:cNvPr id="29" name="Picture 7" descr="C:\Users\john\Desktop\校徽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45" y="339440"/>
              <a:ext cx="840671" cy="84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4"/>
            <p:cNvSpPr txBox="1"/>
            <p:nvPr/>
          </p:nvSpPr>
          <p:spPr>
            <a:xfrm>
              <a:off x="1259632" y="390910"/>
              <a:ext cx="2880320" cy="7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4300" dirty="0">
                  <a:latin typeface="华文行楷" panose="02010800040101010101" pitchFamily="2" charset="-122"/>
                  <a:ea typeface="华文行楷" panose="02010800040101010101" pitchFamily="2" charset="-122"/>
                  <a:cs typeface="Times New Roman" panose="02020603050405020304" pitchFamily="18" charset="0"/>
                </a:rPr>
                <a:t>北京化工大学</a:t>
              </a:r>
              <a:endParaRPr lang="en-US" altLang="zh-CN" sz="4300" dirty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Beijing University of Chemical Technology</a:t>
              </a:r>
              <a:endParaRPr lang="zh-CN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1" r="1596" b="10347"/>
          <a:stretch/>
        </p:blipFill>
        <p:spPr>
          <a:xfrm>
            <a:off x="310897" y="2264897"/>
            <a:ext cx="5991429" cy="33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5535237" y="1842083"/>
            <a:ext cx="3563043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连续信号</a:t>
            </a:r>
          </a:p>
        </p:txBody>
      </p:sp>
      <p:sp>
        <p:nvSpPr>
          <p:cNvPr id="4" name="矩形 3"/>
          <p:cNvSpPr/>
          <p:nvPr/>
        </p:nvSpPr>
        <p:spPr>
          <a:xfrm>
            <a:off x="5701124" y="1800771"/>
            <a:ext cx="56646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t = -</a:t>
            </a:r>
            <a:r>
              <a:rPr lang="en-US" altLang="zh-CN" sz="28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2:0.02:6;</a:t>
            </a:r>
          </a:p>
          <a:p>
            <a:r>
              <a:rPr lang="en-US" altLang="zh-CN" sz="28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x = (</a:t>
            </a:r>
            <a:r>
              <a:rPr lang="en-US" altLang="zh-CN" sz="28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t &gt;= 0);</a:t>
            </a:r>
          </a:p>
          <a:p>
            <a:r>
              <a:rPr lang="en-US" altLang="zh-CN" sz="28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plot(t, x);</a:t>
            </a:r>
          </a:p>
        </p:txBody>
      </p:sp>
      <p:sp>
        <p:nvSpPr>
          <p:cNvPr id="26" name="矩形 25"/>
          <p:cNvSpPr/>
          <p:nvPr/>
        </p:nvSpPr>
        <p:spPr>
          <a:xfrm>
            <a:off x="695513" y="1282702"/>
            <a:ext cx="3238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单位阶跃信号</a:t>
            </a:r>
            <a:endParaRPr lang="zh-CN" altLang="en-US" sz="3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60324" y="1233044"/>
            <a:ext cx="26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680173"/>
              </p:ext>
            </p:extLst>
          </p:nvPr>
        </p:nvGraphicFramePr>
        <p:xfrm>
          <a:off x="856692" y="3413173"/>
          <a:ext cx="2542072" cy="104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5" imgW="1117440" imgH="457200" progId="Equation.DSMT4">
                  <p:embed/>
                </p:oleObj>
              </mc:Choice>
              <mc:Fallback>
                <p:oleObj name="Equation" r:id="rId5" imgW="1117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6692" y="3413173"/>
                        <a:ext cx="2542072" cy="1040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21633" y="4453799"/>
            <a:ext cx="3612190" cy="2384610"/>
            <a:chOff x="-1110581" y="3408517"/>
            <a:chExt cx="3612190" cy="2384610"/>
          </a:xfrm>
        </p:grpSpPr>
        <p:pic>
          <p:nvPicPr>
            <p:cNvPr id="21" name="Picture 2" descr="https://gss3.bdstatic.com/-Po3dSag_xI4khGkpoWK1HF6hhy/baike/c0%3Dbaike116%2C5%2C5%2C116%2C38/sign=9fcc11b6cfbf6c81e33a24badd57da50/d000baa1cd11728b445e79fccbfcc3cec2fd2cf8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10581" y="3408517"/>
              <a:ext cx="3612190" cy="2384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接连接符 5"/>
            <p:cNvCxnSpPr/>
            <p:nvPr/>
          </p:nvCxnSpPr>
          <p:spPr>
            <a:xfrm>
              <a:off x="-72683" y="4221480"/>
              <a:ext cx="178816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-656883" y="5120640"/>
              <a:ext cx="576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-67603" y="4236720"/>
              <a:ext cx="0" cy="88392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43" y="3475039"/>
            <a:ext cx="4273581" cy="320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图片 43"/>
          <p:cNvPicPr/>
          <p:nvPr/>
        </p:nvPicPr>
        <p:blipFill>
          <a:blip r:embed="rId9"/>
          <a:stretch>
            <a:fillRect/>
          </a:stretch>
        </p:blipFill>
        <p:spPr>
          <a:xfrm>
            <a:off x="8649700" y="3501562"/>
            <a:ext cx="3200400" cy="306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7" y="2070399"/>
            <a:ext cx="2015808" cy="127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97747" y="1929033"/>
            <a:ext cx="378617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sp>
        <p:nvSpPr>
          <p:cNvPr id="4" name="矩形 3"/>
          <p:cNvSpPr/>
          <p:nvPr/>
        </p:nvSpPr>
        <p:spPr>
          <a:xfrm>
            <a:off x="6061725" y="1929033"/>
            <a:ext cx="56646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t = 0:0.001:5;</a:t>
            </a:r>
          </a:p>
          <a:p>
            <a:r>
              <a:rPr lang="en-US" altLang="zh-CN" sz="28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x = 2 * </a:t>
            </a:r>
            <a:r>
              <a:rPr lang="en-US" altLang="zh-CN" sz="2800" dirty="0" err="1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exp</a:t>
            </a:r>
            <a:r>
              <a:rPr lang="en-US" altLang="zh-CN" sz="28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(-t</a:t>
            </a:r>
            <a:r>
              <a:rPr lang="en-US" altLang="zh-CN" sz="28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  <a:p>
            <a:r>
              <a:rPr lang="en-US" altLang="zh-CN" sz="28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plot(t, x);</a:t>
            </a:r>
            <a:endParaRPr lang="en-US" altLang="zh-CN" sz="2800" dirty="0">
              <a:latin typeface="Courier New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06703" y="1259604"/>
            <a:ext cx="26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3"/>
          <a:stretch/>
        </p:blipFill>
        <p:spPr>
          <a:xfrm>
            <a:off x="396204" y="3680748"/>
            <a:ext cx="3219899" cy="2756887"/>
          </a:xfrm>
          <a:prstGeom prst="rect">
            <a:avLst/>
          </a:prstGeom>
        </p:spPr>
      </p:pic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76852"/>
              </p:ext>
            </p:extLst>
          </p:nvPr>
        </p:nvGraphicFramePr>
        <p:xfrm>
          <a:off x="813962" y="2104279"/>
          <a:ext cx="20193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6" imgW="736560" imgH="228600" progId="Equation.DSMT4">
                  <p:embed/>
                </p:oleObj>
              </mc:Choice>
              <mc:Fallback>
                <p:oleObj name="Equation" r:id="rId6" imgW="73656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3962" y="2104279"/>
                        <a:ext cx="201930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747" y="3475219"/>
            <a:ext cx="4223924" cy="316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圆角矩形 40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连续信号</a:t>
            </a:r>
          </a:p>
        </p:txBody>
      </p:sp>
      <p:sp>
        <p:nvSpPr>
          <p:cNvPr id="45" name="矩形 44"/>
          <p:cNvSpPr/>
          <p:nvPr/>
        </p:nvSpPr>
        <p:spPr>
          <a:xfrm>
            <a:off x="695514" y="1282702"/>
            <a:ext cx="2621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指数信号</a:t>
            </a:r>
            <a:endParaRPr lang="zh-CN" altLang="en-US" sz="3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23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6353203" y="2054078"/>
            <a:ext cx="4223357" cy="1687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sp>
        <p:nvSpPr>
          <p:cNvPr id="4" name="矩形 3"/>
          <p:cNvSpPr/>
          <p:nvPr/>
        </p:nvSpPr>
        <p:spPr>
          <a:xfrm>
            <a:off x="6483018" y="2110854"/>
            <a:ext cx="56646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f0 = 4;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w0 = 2 * pi * f0;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t = 0:0.001:1;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x = 2 * sin(w0*t + pi/6);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plot(</a:t>
            </a:r>
            <a:r>
              <a:rPr lang="en-US" altLang="zh-CN" sz="2000" dirty="0" err="1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t,x</a:t>
            </a:r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75" y="3801458"/>
            <a:ext cx="4767078" cy="225863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0475"/>
              </p:ext>
            </p:extLst>
          </p:nvPr>
        </p:nvGraphicFramePr>
        <p:xfrm>
          <a:off x="1037681" y="2816210"/>
          <a:ext cx="33289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6" imgW="1257120" imgH="203040" progId="Equation.DSMT4">
                  <p:embed/>
                </p:oleObj>
              </mc:Choice>
              <mc:Fallback>
                <p:oleObj name="Equation" r:id="rId6" imgW="1257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7681" y="2816210"/>
                        <a:ext cx="3328988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88" y="3862418"/>
            <a:ext cx="4072572" cy="305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连续信号</a:t>
            </a:r>
          </a:p>
        </p:txBody>
      </p:sp>
      <p:sp>
        <p:nvSpPr>
          <p:cNvPr id="45" name="矩形 44"/>
          <p:cNvSpPr/>
          <p:nvPr/>
        </p:nvSpPr>
        <p:spPr>
          <a:xfrm>
            <a:off x="695514" y="1282702"/>
            <a:ext cx="2621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正弦信号</a:t>
            </a:r>
            <a:endParaRPr lang="zh-CN" altLang="en-US" sz="3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45280" y="1390721"/>
            <a:ext cx="7993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产生一个幅度为</a:t>
            </a:r>
            <a:r>
              <a:rPr lang="en-US" altLang="zh-CN" sz="2400" dirty="0"/>
              <a:t>2</a:t>
            </a:r>
            <a:r>
              <a:rPr lang="zh-CN" altLang="zh-CN" sz="2400" dirty="0"/>
              <a:t>，频率为</a:t>
            </a:r>
            <a:r>
              <a:rPr lang="en-US" altLang="zh-CN" sz="2400" dirty="0"/>
              <a:t>4</a:t>
            </a:r>
            <a:r>
              <a:rPr lang="zh-CN" altLang="zh-CN" sz="2400" dirty="0"/>
              <a:t>赫兹、相位为</a:t>
            </a:r>
            <a:r>
              <a:rPr lang="en-US" altLang="zh-CN" sz="2400" dirty="0"/>
              <a:t>pi/6</a:t>
            </a:r>
            <a:r>
              <a:rPr lang="zh-CN" altLang="zh-CN" sz="2400" dirty="0"/>
              <a:t>的正弦信号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65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6311552" y="1749649"/>
            <a:ext cx="3716630" cy="12678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sp>
        <p:nvSpPr>
          <p:cNvPr id="4" name="矩形 3"/>
          <p:cNvSpPr/>
          <p:nvPr/>
        </p:nvSpPr>
        <p:spPr>
          <a:xfrm>
            <a:off x="6513505" y="1870421"/>
            <a:ext cx="5664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t = -2:0.02:6;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x = </a:t>
            </a:r>
            <a:r>
              <a:rPr lang="en-US" altLang="zh-CN" sz="2000" dirty="0" err="1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rectpuls</a:t>
            </a:r>
            <a:r>
              <a:rPr lang="en-US" altLang="zh-CN" sz="2000" dirty="0" smtClean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(t, </a:t>
            </a:r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4);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plot(</a:t>
            </a:r>
            <a:r>
              <a:rPr lang="en-US" altLang="zh-CN" sz="2000" dirty="0" err="1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t,x</a:t>
            </a:r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40" name="矩形 39"/>
          <p:cNvSpPr/>
          <p:nvPr/>
        </p:nvSpPr>
        <p:spPr>
          <a:xfrm>
            <a:off x="6006703" y="1259604"/>
            <a:ext cx="26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Object 4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6697403"/>
              </p:ext>
            </p:extLst>
          </p:nvPr>
        </p:nvGraphicFramePr>
        <p:xfrm>
          <a:off x="1198614" y="3355969"/>
          <a:ext cx="3428820" cy="2240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Visio" r:id="rId5" imgW="1559233" imgH="1019083" progId="Visio.Drawing.11">
                  <p:embed/>
                </p:oleObj>
              </mc:Choice>
              <mc:Fallback>
                <p:oleObj name="Visio" r:id="rId5" imgW="1559233" imgH="1019083" progId="Visio.Drawing.11">
                  <p:embed/>
                  <p:pic>
                    <p:nvPicPr>
                      <p:cNvPr id="5166" name="Object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614" y="3355969"/>
                        <a:ext cx="3428820" cy="2240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472623"/>
              </p:ext>
            </p:extLst>
          </p:nvPr>
        </p:nvGraphicFramePr>
        <p:xfrm>
          <a:off x="1550988" y="2163763"/>
          <a:ext cx="327818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7" imgW="1714320" imgH="482400" progId="Equation.DSMT4">
                  <p:embed/>
                </p:oleObj>
              </mc:Choice>
              <mc:Fallback>
                <p:oleObj name="Equation" r:id="rId7" imgW="1714320" imgH="4824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0988" y="2163763"/>
                        <a:ext cx="3278187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圆角矩形 43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连续信号</a:t>
            </a:r>
          </a:p>
        </p:txBody>
      </p:sp>
      <p:sp>
        <p:nvSpPr>
          <p:cNvPr id="47" name="矩形 46"/>
          <p:cNvSpPr/>
          <p:nvPr/>
        </p:nvSpPr>
        <p:spPr>
          <a:xfrm>
            <a:off x="695514" y="1282702"/>
            <a:ext cx="3998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矩形脉冲信号</a:t>
            </a:r>
            <a:endParaRPr lang="zh-CN" altLang="en-US" sz="3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538" y="5874071"/>
            <a:ext cx="5539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/>
              <a:t>函数</a:t>
            </a:r>
            <a:r>
              <a:rPr lang="en-US" altLang="zh-CN" dirty="0" err="1" smtClean="0"/>
              <a:t>rectpuls</a:t>
            </a:r>
            <a:r>
              <a:rPr lang="en-US" altLang="zh-CN" dirty="0" smtClean="0"/>
              <a:t>(t, </a:t>
            </a:r>
            <a:r>
              <a:rPr lang="en-US" altLang="zh-CN" dirty="0" smtClean="0"/>
              <a:t>w) </a:t>
            </a:r>
            <a:r>
              <a:rPr lang="zh-CN" altLang="en-US" dirty="0"/>
              <a:t>用以产生一个幅值为</a:t>
            </a:r>
            <a:r>
              <a:rPr lang="en-US" altLang="zh-CN" dirty="0"/>
              <a:t>1,</a:t>
            </a:r>
            <a:r>
              <a:rPr lang="zh-CN" altLang="en-US" dirty="0"/>
              <a:t>宽度为</a:t>
            </a:r>
            <a:r>
              <a:rPr lang="en-US" altLang="zh-CN" dirty="0" smtClean="0"/>
              <a:t>w,</a:t>
            </a:r>
            <a:r>
              <a:rPr lang="zh-CN" altLang="en-US" dirty="0"/>
              <a:t>相对于</a:t>
            </a:r>
            <a:r>
              <a:rPr lang="en-US" altLang="zh-CN" dirty="0"/>
              <a:t>t=0</a:t>
            </a:r>
            <a:r>
              <a:rPr lang="zh-CN" altLang="en-US" dirty="0"/>
              <a:t>点左右对称的矩形波信号</a:t>
            </a:r>
            <a:endParaRPr lang="zh-CN" altLang="zh-CN" dirty="0"/>
          </a:p>
        </p:txBody>
      </p:sp>
      <p:pic>
        <p:nvPicPr>
          <p:cNvPr id="2134" name="Picture 8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841" y="3334764"/>
            <a:ext cx="5465130" cy="409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4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311552" y="1749649"/>
            <a:ext cx="3716630" cy="16237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507602" y="6437636"/>
            <a:ext cx="1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- 7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35" name="椭圆 3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604945" y="1742211"/>
            <a:ext cx="41697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f0 = 2;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t = 0:0.001:2.5;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w0 = 2 * pi *f0;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x = square(w0*t,50);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plot(</a:t>
            </a:r>
            <a:r>
              <a:rPr lang="en-US" altLang="zh-CN" sz="2000" dirty="0" err="1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t,x</a:t>
            </a:r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40" name="矩形 39"/>
          <p:cNvSpPr/>
          <p:nvPr/>
        </p:nvSpPr>
        <p:spPr>
          <a:xfrm>
            <a:off x="6006703" y="1259604"/>
            <a:ext cx="26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9" b="7488"/>
          <a:stretch/>
        </p:blipFill>
        <p:spPr>
          <a:xfrm>
            <a:off x="671179" y="3573590"/>
            <a:ext cx="5291229" cy="2299242"/>
          </a:xfrm>
          <a:prstGeom prst="rect">
            <a:avLst/>
          </a:prstGeom>
        </p:spPr>
      </p:pic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547378"/>
              </p:ext>
            </p:extLst>
          </p:nvPr>
        </p:nvGraphicFramePr>
        <p:xfrm>
          <a:off x="919163" y="2168525"/>
          <a:ext cx="44926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6" imgW="2349360" imgH="482400" progId="Equation.DSMT4">
                  <p:embed/>
                </p:oleObj>
              </mc:Choice>
              <mc:Fallback>
                <p:oleObj name="Equation" r:id="rId6" imgW="2349360" imgH="482400" progId="Equation.DSMT4">
                  <p:embed/>
                  <p:pic>
                    <p:nvPicPr>
                      <p:cNvPr id="45" name="对象 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9163" y="2168525"/>
                        <a:ext cx="4492625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4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69" y="3626235"/>
            <a:ext cx="3975828" cy="298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圆角矩形 43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连续信号</a:t>
            </a:r>
          </a:p>
        </p:txBody>
      </p:sp>
      <p:sp>
        <p:nvSpPr>
          <p:cNvPr id="46" name="矩形 45"/>
          <p:cNvSpPr/>
          <p:nvPr/>
        </p:nvSpPr>
        <p:spPr>
          <a:xfrm>
            <a:off x="695514" y="1282702"/>
            <a:ext cx="3998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周期方波信号</a:t>
            </a:r>
            <a:endParaRPr lang="zh-CN" altLang="en-US" sz="3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6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159152" y="1825849"/>
            <a:ext cx="3198208" cy="123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 descr="C:\Users\Qin\Desktop\buct最终版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5" y="116632"/>
            <a:ext cx="1169812" cy="10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3994" y="548680"/>
            <a:ext cx="5631431" cy="48086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12028623" y="810527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2028623" y="910540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2028623" y="614156"/>
            <a:ext cx="85626" cy="152392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16200000" flipV="1">
            <a:off x="12028623" y="71416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6200000" flipV="1">
            <a:off x="12028622" y="511879"/>
            <a:ext cx="85626" cy="152392"/>
          </a:xfrm>
          <a:prstGeom prst="roundRect">
            <a:avLst>
              <a:gd name="adj" fmla="val 503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99"/>
          <p:cNvSpPr txBox="1"/>
          <p:nvPr/>
        </p:nvSpPr>
        <p:spPr>
          <a:xfrm>
            <a:off x="8760296" y="631332"/>
            <a:ext cx="2170011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信息科学与技术学院</a:t>
            </a:r>
          </a:p>
        </p:txBody>
      </p:sp>
      <p:sp>
        <p:nvSpPr>
          <p:cNvPr id="4" name="矩形 3"/>
          <p:cNvSpPr/>
          <p:nvPr/>
        </p:nvSpPr>
        <p:spPr>
          <a:xfrm>
            <a:off x="6353203" y="1964961"/>
            <a:ext cx="5664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t = -10:1/500:10;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x = </a:t>
            </a:r>
            <a:r>
              <a:rPr lang="en-US" altLang="zh-CN" sz="2000" dirty="0" err="1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sinc</a:t>
            </a:r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(t/pi)</a:t>
            </a:r>
          </a:p>
          <a:p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plot(</a:t>
            </a:r>
            <a:r>
              <a:rPr lang="en-US" altLang="zh-CN" sz="2000" dirty="0" err="1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t,x</a:t>
            </a:r>
            <a:r>
              <a:rPr lang="en-US" altLang="zh-CN" sz="2000" dirty="0">
                <a:latin typeface="Courier New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40" name="矩形 39"/>
          <p:cNvSpPr/>
          <p:nvPr/>
        </p:nvSpPr>
        <p:spPr>
          <a:xfrm>
            <a:off x="6006703" y="1259604"/>
            <a:ext cx="26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550" y="3550870"/>
            <a:ext cx="3601976" cy="2757494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16" y="3667460"/>
            <a:ext cx="4787334" cy="2056915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765599"/>
              </p:ext>
            </p:extLst>
          </p:nvPr>
        </p:nvGraphicFramePr>
        <p:xfrm>
          <a:off x="2387600" y="2101850"/>
          <a:ext cx="17843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7" imgW="787320" imgH="393480" progId="Equation.DSMT4">
                  <p:embed/>
                </p:oleObj>
              </mc:Choice>
              <mc:Fallback>
                <p:oleObj name="Equation" r:id="rId7" imgW="787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7600" y="2101850"/>
                        <a:ext cx="178435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908" y="3464560"/>
            <a:ext cx="4173280" cy="313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 rot="10800000" flipV="1">
            <a:off x="-24682" y="545262"/>
            <a:ext cx="1182921" cy="491115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37681" y="508220"/>
            <a:ext cx="427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连续信号</a:t>
            </a:r>
          </a:p>
        </p:txBody>
      </p:sp>
      <p:sp>
        <p:nvSpPr>
          <p:cNvPr id="46" name="矩形 45"/>
          <p:cNvSpPr/>
          <p:nvPr/>
        </p:nvSpPr>
        <p:spPr>
          <a:xfrm>
            <a:off x="695514" y="1282702"/>
            <a:ext cx="3998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抽样信号</a:t>
            </a:r>
            <a:endParaRPr lang="zh-CN" altLang="en-US" sz="3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95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2205</Words>
  <Application>Microsoft Office PowerPoint</Application>
  <PresentationFormat>自定义</PresentationFormat>
  <Paragraphs>291</Paragraphs>
  <Slides>22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Office 主题​​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帆</dc:creator>
  <cp:lastModifiedBy>XI</cp:lastModifiedBy>
  <cp:revision>275</cp:revision>
  <dcterms:created xsi:type="dcterms:W3CDTF">2019-04-23T06:32:19Z</dcterms:created>
  <dcterms:modified xsi:type="dcterms:W3CDTF">2019-05-05T06:52:44Z</dcterms:modified>
</cp:coreProperties>
</file>