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98" r:id="rId3"/>
    <p:sldId id="273" r:id="rId4"/>
    <p:sldId id="299" r:id="rId5"/>
    <p:sldId id="300" r:id="rId6"/>
    <p:sldId id="260" r:id="rId7"/>
    <p:sldId id="302" r:id="rId8"/>
    <p:sldId id="303" r:id="rId9"/>
    <p:sldId id="304" r:id="rId10"/>
    <p:sldId id="269" r:id="rId11"/>
    <p:sldId id="264" r:id="rId12"/>
    <p:sldId id="265" r:id="rId13"/>
    <p:sldId id="305" r:id="rId14"/>
    <p:sldId id="306" r:id="rId15"/>
    <p:sldId id="307" r:id="rId16"/>
    <p:sldId id="30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5346" autoAdjust="0"/>
  </p:normalViewPr>
  <p:slideViewPr>
    <p:cSldViewPr snapToGrid="0">
      <p:cViewPr varScale="1">
        <p:scale>
          <a:sx n="47" d="100"/>
          <a:sy n="47" d="100"/>
        </p:scale>
        <p:origin x="-101"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80E5F-1F89-4D23-9798-D3ABF0C3C7A4}"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31680-0C70-4FB2-870B-A8D30990C1C8}" type="slidenum">
              <a:rPr lang="zh-CN" altLang="en-US" smtClean="0"/>
              <a:t>‹#›</a:t>
            </a:fld>
            <a:endParaRPr lang="zh-CN" altLang="en-US"/>
          </a:p>
        </p:txBody>
      </p:sp>
    </p:spTree>
    <p:extLst>
      <p:ext uri="{BB962C8B-B14F-4D97-AF65-F5344CB8AC3E}">
        <p14:creationId xmlns:p14="http://schemas.microsoft.com/office/powerpoint/2010/main" val="3908304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solidFill>
                  <a:srgbClr val="0000FF"/>
                </a:solidFill>
              </a:rPr>
              <a:t>同学们好，这节课我们要学习的</a:t>
            </a:r>
            <a:r>
              <a:rPr lang="zh-CN" altLang="en-US" sz="1200" dirty="0" smtClean="0">
                <a:solidFill>
                  <a:srgbClr val="0000FF"/>
                </a:solidFill>
              </a:rPr>
              <a:t>实验</a:t>
            </a:r>
            <a:r>
              <a:rPr lang="zh-CN" altLang="zh-CN" sz="1200" dirty="0" smtClean="0">
                <a:solidFill>
                  <a:srgbClr val="0000FF"/>
                </a:solidFill>
              </a:rPr>
              <a:t>内容是《</a:t>
            </a:r>
            <a:r>
              <a:rPr lang="zh-CN" altLang="en-US" sz="1200" dirty="0" smtClean="0">
                <a:solidFill>
                  <a:srgbClr val="0000FF"/>
                </a:solidFill>
              </a:rPr>
              <a:t>时域抽样和频域抽样</a:t>
            </a:r>
            <a:r>
              <a:rPr lang="zh-CN" altLang="zh-CN" sz="1200" dirty="0" smtClean="0">
                <a:solidFill>
                  <a:srgbClr val="0000FF"/>
                </a:solidFill>
              </a:rPr>
              <a:t>》</a:t>
            </a:r>
          </a:p>
          <a:p>
            <a:endParaRPr lang="zh-CN" altLang="en-US" dirty="0"/>
          </a:p>
        </p:txBody>
      </p:sp>
      <p:sp>
        <p:nvSpPr>
          <p:cNvPr id="4" name="灯片编号占位符 3"/>
          <p:cNvSpPr>
            <a:spLocks noGrp="1"/>
          </p:cNvSpPr>
          <p:nvPr>
            <p:ph type="sldNum" sz="quarter" idx="10"/>
          </p:nvPr>
        </p:nvSpPr>
        <p:spPr/>
        <p:txBody>
          <a:bodyPr/>
          <a:lstStyle/>
          <a:p>
            <a:fld id="{FAA31680-0C70-4FB2-870B-A8D30990C1C8}" type="slidenum">
              <a:rPr lang="zh-CN" altLang="en-US" smtClean="0"/>
              <a:t>1</a:t>
            </a:fld>
            <a:endParaRPr lang="zh-CN" altLang="en-US"/>
          </a:p>
        </p:txBody>
      </p:sp>
    </p:spTree>
    <p:extLst>
      <p:ext uri="{BB962C8B-B14F-4D97-AF65-F5344CB8AC3E}">
        <p14:creationId xmlns:p14="http://schemas.microsoft.com/office/powerpoint/2010/main" val="285577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接下来我们来学习信号的频域抽样。为什么要进行频域抽样？因为非周期离散序列</a:t>
            </a:r>
            <a:r>
              <a:rPr lang="en-US" altLang="zh-CN" dirty="0" smtClean="0"/>
              <a:t>x[k]</a:t>
            </a:r>
            <a:r>
              <a:rPr lang="zh-CN" altLang="en-US" dirty="0" smtClean="0"/>
              <a:t>的频谱是以</a:t>
            </a:r>
            <a:r>
              <a:rPr lang="en-US" altLang="zh-CN" dirty="0" smtClean="0"/>
              <a:t>2pi</a:t>
            </a:r>
            <a:r>
              <a:rPr lang="zh-CN" altLang="en-US" dirty="0" smtClean="0"/>
              <a:t>为周期的连续函数。频域抽样是将频谱离散化以便于数值计算。</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频域抽样与时域抽样形成对偶关系。换句话说，我们可以把时域抽样一些概念类比到频域抽样。我们前面提到时域抽样会引起频域周期化。那么频域抽样则会引起时域周期化。准确地表达是：在</a:t>
            </a:r>
            <a:r>
              <a:rPr lang="en-US" altLang="zh-CN" dirty="0" smtClean="0"/>
              <a:t>0</a:t>
            </a:r>
            <a:r>
              <a:rPr lang="zh-CN" altLang="en-US" dirty="0" smtClean="0"/>
              <a:t>到</a:t>
            </a:r>
            <a:r>
              <a:rPr lang="en-US" altLang="zh-CN" dirty="0" smtClean="0"/>
              <a:t>2pi</a:t>
            </a:r>
            <a:r>
              <a:rPr lang="zh-CN" altLang="en-US" dirty="0" smtClean="0"/>
              <a:t>内对非周期离散序列频谱进行</a:t>
            </a:r>
            <a:r>
              <a:rPr lang="en-US" altLang="zh-CN" dirty="0" smtClean="0"/>
              <a:t>N</a:t>
            </a:r>
            <a:r>
              <a:rPr lang="zh-CN" altLang="en-US" dirty="0" smtClean="0"/>
              <a:t>点均匀抽样，引起时域序列以</a:t>
            </a:r>
            <a:r>
              <a:rPr lang="en-US" altLang="zh-CN" dirty="0" smtClean="0"/>
              <a:t>N</a:t>
            </a:r>
            <a:r>
              <a:rPr lang="zh-CN" altLang="en-US" dirty="0" smtClean="0"/>
              <a:t>点为周期进行周期延拓。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频域抽样定理给出了频域抽样过程中不发生混叠的约束条件：若序列</a:t>
            </a:r>
            <a:r>
              <a:rPr lang="en-US" altLang="zh-CN" dirty="0" smtClean="0"/>
              <a:t>x[k]</a:t>
            </a:r>
            <a:r>
              <a:rPr lang="zh-CN" altLang="en-US" dirty="0" smtClean="0"/>
              <a:t>的长度</a:t>
            </a:r>
            <a:r>
              <a:rPr lang="en-US" altLang="zh-CN" dirty="0" smtClean="0"/>
              <a:t>L</a:t>
            </a:r>
            <a:r>
              <a:rPr lang="zh-CN" altLang="en-US" dirty="0" smtClean="0"/>
              <a:t>，则应有</a:t>
            </a:r>
            <a:r>
              <a:rPr lang="en-US" altLang="zh-CN" dirty="0" smtClean="0"/>
              <a:t>N</a:t>
            </a:r>
            <a:r>
              <a:rPr lang="zh-CN" altLang="en-US" dirty="0" smtClean="0"/>
              <a:t>大于等于</a:t>
            </a:r>
            <a:r>
              <a:rPr lang="en-US" altLang="zh-CN" dirty="0" smtClean="0"/>
              <a:t>L</a:t>
            </a:r>
            <a:r>
              <a:rPr lang="zh-CN" alt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以上我们学习了通过编程实验验证时域抽样定理和频域抽样定理等内容。</a:t>
            </a:r>
          </a:p>
          <a:p>
            <a:r>
              <a:rPr lang="zh-CN" altLang="en-US" dirty="0" smtClean="0"/>
              <a:t>总结起来</a:t>
            </a:r>
          </a:p>
          <a:p>
            <a:r>
              <a:rPr lang="zh-CN" altLang="en-US" dirty="0" smtClean="0"/>
              <a:t>信号的时域抽样实验是通过不同抽样频率进行时域抽样，利用抽样内插函数、阶梯内插函数、线性内插函数，观察恢复信号是否失真。</a:t>
            </a:r>
          </a:p>
          <a:p>
            <a:r>
              <a:rPr lang="zh-CN" altLang="en-US" dirty="0" smtClean="0"/>
              <a:t>信号的频域抽样实验是通过不同点数进行频域抽样，利用</a:t>
            </a:r>
            <a:r>
              <a:rPr lang="en-US" altLang="zh-CN" dirty="0" err="1" smtClean="0"/>
              <a:t>ifft</a:t>
            </a:r>
            <a:r>
              <a:rPr lang="zh-CN" altLang="en-US" dirty="0" smtClean="0"/>
              <a:t>恢复时域信号，观察恢复信号是否失真。</a:t>
            </a:r>
          </a:p>
        </p:txBody>
      </p:sp>
      <p:sp>
        <p:nvSpPr>
          <p:cNvPr id="4" name="灯片编号占位符 3"/>
          <p:cNvSpPr>
            <a:spLocks noGrp="1"/>
          </p:cNvSpPr>
          <p:nvPr>
            <p:ph type="sldNum" sz="quarter" idx="10"/>
          </p:nvPr>
        </p:nvSpPr>
        <p:spPr/>
        <p:txBody>
          <a:bodyPr/>
          <a:lstStyle/>
          <a:p>
            <a:fld id="{7615C117-C0D3-478F-A650-DDB9633867F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本节课介绍的内容就到这里。</a:t>
            </a:r>
          </a:p>
          <a:p>
            <a:r>
              <a:rPr lang="zh-CN" altLang="en-US" dirty="0" smtClean="0"/>
              <a:t>同学下来可以自己编写代码利用不同的波形和信号恢复函数，分析抽样频域与恢复信号准确性的关系，并完成课本中</a:t>
            </a:r>
            <a:r>
              <a:rPr lang="en-US" altLang="zh-CN" dirty="0" smtClean="0"/>
              <a:t>《</a:t>
            </a:r>
            <a:r>
              <a:rPr lang="zh-CN" altLang="en-US" dirty="0" smtClean="0"/>
              <a:t>实验内容</a:t>
            </a:r>
            <a:r>
              <a:rPr lang="en-US" altLang="zh-CN" dirty="0" smtClean="0"/>
              <a:t>》</a:t>
            </a:r>
            <a:r>
              <a:rPr lang="zh-CN" altLang="en-US" dirty="0" smtClean="0"/>
              <a:t>中的内容。</a:t>
            </a:r>
          </a:p>
          <a:p>
            <a:endParaRPr lang="zh-CN" altLang="en-US" dirty="0" smtClean="0"/>
          </a:p>
          <a:p>
            <a:r>
              <a:rPr lang="zh-CN" altLang="en-US" dirty="0" smtClean="0"/>
              <a:t>在实验过程中，也请思考这里的几个问题。</a:t>
            </a:r>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本节课介绍的内容就到这里。</a:t>
            </a:r>
          </a:p>
          <a:p>
            <a:r>
              <a:rPr lang="zh-CN" altLang="en-US" dirty="0" smtClean="0"/>
              <a:t>同学下来可以自己编写代码利用不同的波形和信号恢复函数，分析抽样频域与恢复信号准确性的关系，并完成课本中</a:t>
            </a:r>
            <a:r>
              <a:rPr lang="en-US" altLang="zh-CN" dirty="0" smtClean="0"/>
              <a:t>《</a:t>
            </a:r>
            <a:r>
              <a:rPr lang="zh-CN" altLang="en-US" dirty="0" smtClean="0"/>
              <a:t>实验内容</a:t>
            </a:r>
            <a:r>
              <a:rPr lang="en-US" altLang="zh-CN" dirty="0" smtClean="0"/>
              <a:t>》</a:t>
            </a:r>
            <a:r>
              <a:rPr lang="zh-CN" altLang="en-US" dirty="0" smtClean="0"/>
              <a:t>中的内容。</a:t>
            </a:r>
          </a:p>
          <a:p>
            <a:endParaRPr lang="zh-CN" altLang="en-US" dirty="0" smtClean="0"/>
          </a:p>
          <a:p>
            <a:r>
              <a:rPr lang="zh-CN" altLang="en-US" dirty="0" smtClean="0"/>
              <a:t>在实验过程中，也请思考这里的几个问题。</a:t>
            </a:r>
          </a:p>
          <a:p>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主要包括两大方面的内容，一是</a:t>
            </a:r>
            <a:r>
              <a:rPr lang="zh-CN" altLang="en-US" sz="1200" dirty="0" smtClean="0">
                <a:solidFill>
                  <a:schemeClr val="tx2"/>
                </a:solidFill>
                <a:latin typeface="微软雅黑" panose="020B0503020204020204" pitchFamily="34" charset="-122"/>
                <a:ea typeface="微软雅黑" panose="020B0503020204020204" pitchFamily="34" charset="-122"/>
              </a:rPr>
              <a:t>信号的时域抽样和恢复</a:t>
            </a:r>
            <a:r>
              <a:rPr lang="zh-CN" altLang="en-US" sz="1200" dirty="0" smtClean="0">
                <a:solidFill>
                  <a:schemeClr val="tx1"/>
                </a:solidFill>
                <a:latin typeface="+mn-lt"/>
                <a:ea typeface="+mn-ea"/>
              </a:rPr>
              <a:t>、二是信号的频域抽样。</a:t>
            </a:r>
            <a:endParaRPr lang="zh-CN" altLang="en-US" sz="1200" dirty="0" smtClean="0">
              <a:solidFill>
                <a:schemeClr val="tx2"/>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615C117-C0D3-478F-A650-DDB9633867F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实验的目的包括</a:t>
            </a:r>
            <a:r>
              <a:rPr lang="en-US" altLang="zh-CN" dirty="0" smtClean="0"/>
              <a:t>5</a:t>
            </a:r>
            <a:r>
              <a:rPr lang="zh-CN" altLang="en-US" dirty="0" smtClean="0"/>
              <a:t>个方面，</a:t>
            </a:r>
            <a:r>
              <a:rPr lang="en-US" altLang="zh-CN" sz="1200" kern="0" dirty="0" smtClean="0">
                <a:solidFill>
                  <a:srgbClr val="002060"/>
                </a:solidFill>
                <a:latin typeface="微软雅黑" panose="020B0503020204020204" pitchFamily="34" charset="-122"/>
                <a:ea typeface="微软雅黑" panose="020B0503020204020204" pitchFamily="34" charset="-122"/>
              </a:rPr>
              <a:t>1</a:t>
            </a:r>
            <a:r>
              <a:rPr lang="zh-CN" altLang="en-US" sz="1200" kern="0" dirty="0" smtClean="0">
                <a:solidFill>
                  <a:srgbClr val="002060"/>
                </a:solidFill>
                <a:latin typeface="微软雅黑" panose="020B0503020204020204" pitchFamily="34" charset="-122"/>
                <a:ea typeface="微软雅黑" panose="020B0503020204020204" pitchFamily="34" charset="-122"/>
              </a:rPr>
              <a:t>、</a:t>
            </a:r>
            <a:r>
              <a:rPr lang="en-US" altLang="zh-CN" sz="1200" kern="0" dirty="0" err="1" smtClean="0">
                <a:solidFill>
                  <a:srgbClr val="002060"/>
                </a:solidFill>
                <a:latin typeface="微软雅黑" panose="020B0503020204020204" pitchFamily="34" charset="-122"/>
                <a:ea typeface="微软雅黑" panose="020B0503020204020204" pitchFamily="34" charset="-122"/>
              </a:rPr>
              <a:t>加深理解连续时间信号离散化过程中的数学概念和物理概念</a:t>
            </a:r>
            <a:r>
              <a:rPr lang="zh-CN" altLang="en-US" sz="1200" kern="1200" dirty="0" smtClean="0">
                <a:solidFill>
                  <a:schemeClr val="tx1"/>
                </a:solidFill>
                <a:latin typeface="+mn-lt"/>
                <a:ea typeface="+mn-ea"/>
              </a:rPr>
              <a:t>；</a:t>
            </a:r>
            <a:r>
              <a:rPr lang="en-US" altLang="zh-CN" sz="1200" kern="1200" dirty="0" smtClean="0">
                <a:solidFill>
                  <a:schemeClr val="tx1"/>
                </a:solidFill>
                <a:latin typeface="+mn-lt"/>
                <a:ea typeface="+mn-ea"/>
              </a:rPr>
              <a:t>2</a:t>
            </a:r>
            <a:r>
              <a:rPr lang="zh-CN" altLang="en-US" sz="1200" kern="1200" dirty="0" smtClean="0">
                <a:solidFill>
                  <a:schemeClr val="tx1"/>
                </a:solidFill>
                <a:latin typeface="+mn-lt"/>
                <a:ea typeface="+mn-ea"/>
              </a:rPr>
              <a:t>、</a:t>
            </a:r>
            <a:r>
              <a:rPr lang="en-US" altLang="zh-CN" sz="8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掌握时域抽样定理的基本内容</a:t>
            </a:r>
            <a:r>
              <a:rPr lang="zh-CN" altLang="en-US"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3</a:t>
            </a:r>
            <a:r>
              <a:rPr lang="zh-CN" altLang="en-US"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8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掌握由抽样序列</a:t>
            </a:r>
            <a:r>
              <a:rPr lang="zh-CN" altLang="en-US"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恢复</a:t>
            </a:r>
            <a:r>
              <a:rPr lang="en-US" altLang="zh-CN" sz="8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原连续信号的基本原理和实现方法</a:t>
            </a:r>
            <a:r>
              <a:rPr lang="zh-CN" altLang="en-US"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4</a:t>
            </a:r>
            <a:r>
              <a:rPr lang="zh-CN" altLang="en-US"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8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加深理解频谱离散化过程中的数学概念和物理概念</a:t>
            </a:r>
            <a:r>
              <a:rPr lang="zh-CN" altLang="en-US"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5</a:t>
            </a:r>
            <a:r>
              <a:rPr lang="zh-CN" altLang="en-US" sz="8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8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掌握频域抽样定理的基本内容</a:t>
            </a:r>
            <a:endParaRPr lang="en-US" altLang="zh-CN" sz="800" kern="100" dirty="0" smtClean="0">
              <a:latin typeface="等线" panose="02010600030101010101" charset="-122"/>
              <a:ea typeface="等线" panose="02010600030101010101" charset="-122"/>
              <a:cs typeface="Times New Roman" panose="02020603050405020304"/>
              <a:sym typeface="Times New Roman" panose="02020603050405020304"/>
            </a:endParaRPr>
          </a:p>
          <a:p>
            <a:pPr marL="0" algn="l" eaLnBrk="1"/>
            <a:endParaRPr lang="en-US" altLang="zh-CN" sz="800" kern="100" dirty="0" smtClean="0">
              <a:latin typeface="等线" panose="02010600030101010101" charset="-122"/>
              <a:ea typeface="等线" panose="02010600030101010101" charset="-122"/>
              <a:cs typeface="Times New Roman" panose="02020603050405020304"/>
              <a:sym typeface="Times New Roman" panose="020206030504050203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800" kern="100" dirty="0" smtClean="0">
              <a:latin typeface="等线" panose="02010600030101010101" charset="-122"/>
              <a:ea typeface="等线" panose="02010600030101010101" charset="-122"/>
              <a:cs typeface="Times New Roman" panose="02020603050405020304"/>
              <a:sym typeface="Times New Roman" panose="020206030504050203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800" kern="100" dirty="0" smtClean="0"/>
          </a:p>
        </p:txBody>
      </p:sp>
      <p:sp>
        <p:nvSpPr>
          <p:cNvPr id="4" name="灯片编号占位符 3"/>
          <p:cNvSpPr>
            <a:spLocks noGrp="1"/>
          </p:cNvSpPr>
          <p:nvPr>
            <p:ph type="sldNum" sz="quarter" idx="10"/>
          </p:nvPr>
        </p:nvSpPr>
        <p:spPr/>
        <p:txBody>
          <a:bodyPr/>
          <a:lstStyle/>
          <a:p>
            <a:fld id="{7615C117-C0D3-478F-A650-DDB9633867F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一个连续时间信号，在利用计算机等离散系统分析处理时，必须对信号进行抽样，也就是离散化处理。举个例子，比如我们发烧生病后，想了解一下体温的变化，为了达到这个目的，我们可以使用温度计，每间隔一段时间来测量体温，然后把这些数据记录下来，并在计算机中进行存储和处理。</a:t>
            </a:r>
            <a:endParaRPr lang="en-US" altLang="zh-CN" dirty="0" smtClean="0"/>
          </a:p>
          <a:p>
            <a:r>
              <a:rPr lang="zh-CN" altLang="en-US" dirty="0" smtClean="0"/>
              <a:t>在这中间，会面临一个问题：间隔多长时间测一次体温，可以准确地反映我们体温的变化？</a:t>
            </a:r>
            <a:r>
              <a:rPr lang="en-US" altLang="zh-CN" dirty="0" smtClean="0"/>
              <a:t>1</a:t>
            </a:r>
            <a:r>
              <a:rPr lang="zh-CN" altLang="en-US" dirty="0" smtClean="0"/>
              <a:t>分钟，</a:t>
            </a:r>
            <a:r>
              <a:rPr lang="en-US" altLang="zh-CN" dirty="0" smtClean="0"/>
              <a:t>5</a:t>
            </a:r>
            <a:r>
              <a:rPr lang="zh-CN" altLang="en-US" dirty="0" smtClean="0"/>
              <a:t>分钟？</a:t>
            </a:r>
            <a:r>
              <a:rPr lang="en-US" altLang="zh-CN" dirty="0" smtClean="0"/>
              <a:t>10</a:t>
            </a:r>
            <a:r>
              <a:rPr lang="zh-CN" altLang="en-US" dirty="0" smtClean="0"/>
              <a:t>分钟？</a:t>
            </a:r>
            <a:endParaRPr lang="en-US" altLang="zh-CN" dirty="0" smtClean="0"/>
          </a:p>
          <a:p>
            <a:r>
              <a:rPr lang="zh-CN" altLang="en-US" dirty="0" smtClean="0"/>
              <a:t>时域抽样定理给出了连续信号抽样过程中信号不失真的约束条件：对于基带信号，信号抽样频率</a:t>
            </a:r>
            <a:r>
              <a:rPr lang="en-US" altLang="zh-CN" dirty="0" err="1" smtClean="0"/>
              <a:t>fsam</a:t>
            </a:r>
            <a:r>
              <a:rPr lang="zh-CN" altLang="en-US" dirty="0" smtClean="0"/>
              <a:t>大于等于</a:t>
            </a:r>
            <a:r>
              <a:rPr lang="en-US" altLang="zh-CN" dirty="0" smtClean="0"/>
              <a:t>2</a:t>
            </a:r>
            <a:r>
              <a:rPr lang="zh-CN" altLang="en-US" dirty="0" smtClean="0"/>
              <a:t>倍的信号最高频率。</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在前面的课程学习中，我们已经有过对于抽样定理的理论推导。对连续时间信号</a:t>
            </a:r>
            <a:r>
              <a:rPr lang="en-US" altLang="zh-CN" dirty="0" smtClean="0"/>
              <a:t>x(t)</a:t>
            </a:r>
            <a:r>
              <a:rPr lang="zh-CN" altLang="en-US" dirty="0" smtClean="0"/>
              <a:t>以抽样间隔</a:t>
            </a:r>
            <a:r>
              <a:rPr lang="en-US" altLang="zh-CN" dirty="0" smtClean="0"/>
              <a:t>T</a:t>
            </a:r>
            <a:r>
              <a:rPr lang="zh-CN" altLang="en-US" dirty="0" smtClean="0"/>
              <a:t>抽样，得到的离散信号表示为</a:t>
            </a:r>
            <a:r>
              <a:rPr lang="en-US" altLang="zh-CN" dirty="0" smtClean="0"/>
              <a:t>x[k]=x(</a:t>
            </a:r>
            <a:r>
              <a:rPr lang="en-US" altLang="zh-CN" dirty="0" err="1" smtClean="0"/>
              <a:t>kt</a:t>
            </a:r>
            <a:r>
              <a:rPr lang="en-US" altLang="zh-CN" dirty="0" smtClean="0"/>
              <a:t>)|t=</a:t>
            </a:r>
            <a:r>
              <a:rPr lang="en-US" altLang="zh-CN" dirty="0" err="1" smtClean="0"/>
              <a:t>kT</a:t>
            </a:r>
            <a:r>
              <a:rPr lang="zh-CN" altLang="en-US" dirty="0" smtClean="0"/>
              <a:t>。连续时间信号的频谱和抽样后离散时间信号的频谱的关系用这个公式表示。</a:t>
            </a:r>
            <a:endParaRPr lang="en-US" altLang="zh-CN" dirty="0" smtClean="0"/>
          </a:p>
          <a:p>
            <a:r>
              <a:rPr lang="zh-CN" altLang="en-US" dirty="0" smtClean="0"/>
              <a:t>可以看出，信号时域抽样造成信号频谱的周期化，为了避免频谱的混叠，要求抽样角频率大于两倍的。需要注意的，信号的时域抽样定理给出的约束条件只是充分条件，换个词来讲，是足够条件。只要满足该条件，连续信号抽样过程就不会产生信号混叠。</a:t>
            </a:r>
            <a:endParaRPr lang="zh-CN" altLang="en-US" dirty="0"/>
          </a:p>
        </p:txBody>
      </p:sp>
      <p:sp>
        <p:nvSpPr>
          <p:cNvPr id="4" name="灯片编号占位符 3"/>
          <p:cNvSpPr>
            <a:spLocks noGrp="1"/>
          </p:cNvSpPr>
          <p:nvPr>
            <p:ph type="sldNum" sz="quarter" idx="10"/>
          </p:nvPr>
        </p:nvSpPr>
        <p:spPr/>
        <p:txBody>
          <a:bodyPr/>
          <a:lstStyle/>
          <a:p>
            <a:fld id="{7615C117-C0D3-478F-A650-DDB9633867F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在这节课里，我们的主要目标是通过实验来理解理论的推导结果。先看一个例子，利用</a:t>
            </a:r>
            <a:r>
              <a:rPr lang="en-US" altLang="zh-CN" dirty="0" smtClean="0"/>
              <a:t>MATLAB</a:t>
            </a:r>
            <a:r>
              <a:rPr lang="zh-CN" altLang="en-US" dirty="0" smtClean="0"/>
              <a:t>实现对信号</a:t>
            </a:r>
            <a:r>
              <a:rPr lang="en-US" altLang="zh-CN" dirty="0" smtClean="0"/>
              <a:t>x(t)=</a:t>
            </a:r>
            <a:r>
              <a:rPr lang="en-US" altLang="zh-CN" dirty="0" err="1" smtClean="0"/>
              <a:t>cos</a:t>
            </a:r>
            <a:r>
              <a:rPr lang="en-US" altLang="zh-CN" dirty="0" smtClean="0"/>
              <a:t>(2</a:t>
            </a:r>
            <a:r>
              <a:rPr lang="el-GR" altLang="zh-CN" dirty="0" smtClean="0"/>
              <a:t>Π*20</a:t>
            </a:r>
            <a:r>
              <a:rPr lang="en-US" altLang="zh-CN" dirty="0" smtClean="0"/>
              <a:t>t)</a:t>
            </a:r>
            <a:r>
              <a:rPr lang="zh-CN" altLang="en-US" dirty="0" smtClean="0"/>
              <a:t>的抽样。</a:t>
            </a:r>
            <a:endParaRPr lang="en-US" altLang="zh-CN" dirty="0" smtClean="0"/>
          </a:p>
          <a:p>
            <a:r>
              <a:rPr lang="zh-CN" altLang="en-US" dirty="0" smtClean="0"/>
              <a:t>首先我们先来产生和绘制这个波形。定义横坐标</a:t>
            </a:r>
            <a:r>
              <a:rPr lang="en-US" altLang="zh-CN" dirty="0" smtClean="0"/>
              <a:t>t0=0:0.001:0.1</a:t>
            </a:r>
            <a:r>
              <a:rPr lang="zh-CN" altLang="en-US" dirty="0" smtClean="0"/>
              <a:t>，计算连续信号纵坐标值，然后进行绘图。</a:t>
            </a:r>
            <a:endParaRPr lang="en-US" altLang="zh-CN" dirty="0" smtClean="0"/>
          </a:p>
          <a:p>
            <a:endParaRPr lang="en-US" altLang="zh-CN" dirty="0" smtClean="0"/>
          </a:p>
          <a:p>
            <a:r>
              <a:rPr lang="zh-CN" altLang="en-US" dirty="0" smtClean="0"/>
              <a:t>接下来，我们以</a:t>
            </a:r>
            <a:r>
              <a:rPr lang="en-US" altLang="zh-CN" dirty="0" smtClean="0"/>
              <a:t>100Hz</a:t>
            </a:r>
            <a:r>
              <a:rPr lang="zh-CN" altLang="en-US" dirty="0" smtClean="0"/>
              <a:t>的抽样频率对这个余弦信号进行抽样。定义</a:t>
            </a:r>
            <a:r>
              <a:rPr lang="en-US" altLang="zh-CN" dirty="0" err="1" smtClean="0"/>
              <a:t>Fs</a:t>
            </a:r>
            <a:r>
              <a:rPr lang="en-US" altLang="zh-CN" dirty="0" smtClean="0"/>
              <a:t>=100</a:t>
            </a:r>
            <a:r>
              <a:rPr lang="zh-CN" altLang="en-US" dirty="0" smtClean="0"/>
              <a:t>；抽样间隔是</a:t>
            </a:r>
            <a:r>
              <a:rPr lang="en-US" altLang="zh-CN" dirty="0" err="1" smtClean="0"/>
              <a:t>Fs</a:t>
            </a:r>
            <a:r>
              <a:rPr lang="zh-CN" altLang="en-US" dirty="0" smtClean="0"/>
              <a:t>分之一。最后利用</a:t>
            </a:r>
            <a:r>
              <a:rPr lang="en-US" altLang="zh-CN" dirty="0" smtClean="0"/>
              <a:t>stem</a:t>
            </a:r>
            <a:r>
              <a:rPr lang="zh-CN" altLang="en-US" dirty="0" smtClean="0"/>
              <a:t>绘制出离散信号。</a:t>
            </a:r>
            <a:endParaRPr lang="en-US" altLang="zh-CN" dirty="0" smtClean="0"/>
          </a:p>
        </p:txBody>
      </p:sp>
      <p:sp>
        <p:nvSpPr>
          <p:cNvPr id="4" name="灯片编号占位符 3"/>
          <p:cNvSpPr>
            <a:spLocks noGrp="1"/>
          </p:cNvSpPr>
          <p:nvPr>
            <p:ph type="sldNum" sz="quarter" idx="10"/>
          </p:nvPr>
        </p:nvSpPr>
        <p:spPr/>
        <p:txBody>
          <a:bodyPr/>
          <a:lstStyle/>
          <a:p>
            <a:fld id="{7615C117-C0D3-478F-A650-DDB9633867F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为了分析不同抽样频率对信号恢复效果的影响，这里先介绍一下信号的恢复。信号的恢复是信号抽样的逆过程</a:t>
            </a:r>
          </a:p>
          <a:p>
            <a:r>
              <a:rPr lang="zh-CN" altLang="en-US" dirty="0" smtClean="0"/>
              <a:t>信号是否成功恢复取决于对</a:t>
            </a:r>
            <a:r>
              <a:rPr lang="en-US" altLang="zh-CN" dirty="0" smtClean="0"/>
              <a:t>x(t)</a:t>
            </a:r>
            <a:r>
              <a:rPr lang="zh-CN" altLang="en-US" dirty="0" smtClean="0"/>
              <a:t>的抽样是否正确。</a:t>
            </a:r>
          </a:p>
          <a:p>
            <a:r>
              <a:rPr lang="zh-CN" altLang="en-US" dirty="0" smtClean="0"/>
              <a:t>如果不满足抽样定理的约束条件，出现频谱混叠，将无法从抽样点序列中准确地恢复原始信号</a:t>
            </a:r>
            <a:endParaRPr lang="en-US" altLang="zh-CN" dirty="0" smtClean="0"/>
          </a:p>
          <a:p>
            <a:r>
              <a:rPr lang="zh-CN" altLang="en-US" dirty="0" smtClean="0"/>
              <a:t>在这个例子中，我们利用抽样内插函数由抽样信号</a:t>
            </a:r>
            <a:r>
              <a:rPr lang="en-US" altLang="zh-CN" dirty="0" smtClean="0"/>
              <a:t>X[K]</a:t>
            </a:r>
            <a:r>
              <a:rPr lang="zh-CN" altLang="en-US" dirty="0" smtClean="0"/>
              <a:t>来恢复</a:t>
            </a:r>
            <a:r>
              <a:rPr lang="en-US" altLang="zh-CN" dirty="0" smtClean="0"/>
              <a:t>x(t)</a:t>
            </a:r>
            <a:r>
              <a:rPr lang="zh-CN" altLang="en-US" dirty="0" smtClean="0"/>
              <a:t>。这个图是把原始信号、抽样信号、恢复信号画在了一起。</a:t>
            </a:r>
            <a:endParaRPr lang="en-US" altLang="zh-CN" dirty="0" smtClean="0"/>
          </a:p>
        </p:txBody>
      </p:sp>
      <p:sp>
        <p:nvSpPr>
          <p:cNvPr id="4" name="灯片编号占位符 3"/>
          <p:cNvSpPr>
            <a:spLocks noGrp="1"/>
          </p:cNvSpPr>
          <p:nvPr>
            <p:ph type="sldNum" sz="quarter" idx="10"/>
          </p:nvPr>
        </p:nvSpPr>
        <p:spPr/>
        <p:txBody>
          <a:bodyPr/>
          <a:lstStyle/>
          <a:p>
            <a:fld id="{7615C117-C0D3-478F-A650-DDB9633867F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这里的三个图中分别是抽样频率为</a:t>
            </a:r>
            <a:r>
              <a:rPr lang="en-US" altLang="zh-CN" dirty="0" smtClean="0"/>
              <a:t>20hz</a:t>
            </a:r>
            <a:r>
              <a:rPr lang="zh-CN" altLang="en-US" dirty="0" smtClean="0"/>
              <a:t>、</a:t>
            </a:r>
            <a:r>
              <a:rPr lang="en-US" altLang="zh-CN" dirty="0" smtClean="0"/>
              <a:t>40hz</a:t>
            </a:r>
            <a:r>
              <a:rPr lang="zh-CN" altLang="en-US" dirty="0" smtClean="0"/>
              <a:t>、</a:t>
            </a:r>
            <a:r>
              <a:rPr lang="en-US" altLang="zh-CN" dirty="0" smtClean="0"/>
              <a:t>90hz</a:t>
            </a:r>
            <a:r>
              <a:rPr lang="zh-CN" altLang="en-US" dirty="0" smtClean="0"/>
              <a:t>信号恢复结果，原始信号是红色线、恢复信号是粉色线。我们可以很显然地看到，当抽样频率为</a:t>
            </a:r>
            <a:r>
              <a:rPr lang="en-US" altLang="zh-CN" dirty="0" smtClean="0"/>
              <a:t>20hz</a:t>
            </a:r>
            <a:r>
              <a:rPr lang="zh-CN" altLang="en-US" dirty="0" smtClean="0"/>
              <a:t>的时候，红色线和蓝色线不重叠并且差异很大，说明抽样后无法准确恢复原始信号了。当抽样频率增加到</a:t>
            </a:r>
            <a:r>
              <a:rPr lang="en-US" altLang="zh-CN" dirty="0" smtClean="0"/>
              <a:t>40hz</a:t>
            </a:r>
            <a:r>
              <a:rPr lang="zh-CN" altLang="en-US" dirty="0" smtClean="0"/>
              <a:t>时，红色线和粉色线基本重合，也就是说抽样后能一定程度地恢复原始信号。当抽样频率为</a:t>
            </a:r>
            <a:r>
              <a:rPr lang="en-US" altLang="zh-CN" dirty="0" smtClean="0"/>
              <a:t>90hz</a:t>
            </a:r>
            <a:r>
              <a:rPr lang="zh-CN" altLang="en-US" dirty="0" smtClean="0"/>
              <a:t>的时候，红色线和粉色线基本重合了，说明</a:t>
            </a:r>
            <a:r>
              <a:rPr lang="en-US" altLang="zh-CN" dirty="0" smtClean="0"/>
              <a:t>90hz</a:t>
            </a:r>
            <a:r>
              <a:rPr lang="zh-CN" altLang="en-US" dirty="0" smtClean="0"/>
              <a:t>抽样后可以比较准确地恢复原始信号。</a:t>
            </a:r>
            <a:endParaRPr lang="en-US" altLang="zh-CN" dirty="0" smtClean="0"/>
          </a:p>
        </p:txBody>
      </p:sp>
      <p:sp>
        <p:nvSpPr>
          <p:cNvPr id="4" name="灯片编号占位符 3"/>
          <p:cNvSpPr>
            <a:spLocks noGrp="1"/>
          </p:cNvSpPr>
          <p:nvPr>
            <p:ph type="sldNum" sz="quarter" idx="10"/>
          </p:nvPr>
        </p:nvSpPr>
        <p:spPr/>
        <p:txBody>
          <a:bodyPr/>
          <a:lstStyle/>
          <a:p>
            <a:fld id="{7615C117-C0D3-478F-A650-DDB9633867F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同学们在后面自己动手实验的时候，可以使用其他的信号波形进行实验、也可以用其他的一些信号恢复函数进行信号的恢复，例如阶梯内插函数、线性内插函数、升余弦内插函数等。</a:t>
            </a:r>
            <a:r>
              <a:rPr lang="en-US" altLang="zh-CN" dirty="0" err="1" smtClean="0"/>
              <a:t>Matlab</a:t>
            </a:r>
            <a:r>
              <a:rPr lang="zh-CN" altLang="en-US" dirty="0" smtClean="0"/>
              <a:t>中也自带了一些内插函数。</a:t>
            </a:r>
          </a:p>
          <a:p>
            <a:endParaRPr lang="en-US" altLang="zh-CN" dirty="0" smtClean="0"/>
          </a:p>
          <a:p>
            <a:r>
              <a:rPr lang="zh-CN" altLang="en-US" dirty="0" smtClean="0"/>
              <a:t>相信通过这些实验，同学可以更深入了理解抽样频率对信号恢复的影响了。</a:t>
            </a:r>
            <a:endParaRPr lang="en-US" altLang="zh-CN" dirty="0" smtClean="0"/>
          </a:p>
        </p:txBody>
      </p:sp>
      <p:sp>
        <p:nvSpPr>
          <p:cNvPr id="4" name="灯片编号占位符 3"/>
          <p:cNvSpPr>
            <a:spLocks noGrp="1"/>
          </p:cNvSpPr>
          <p:nvPr>
            <p:ph type="sldNum" sz="quarter" idx="10"/>
          </p:nvPr>
        </p:nvSpPr>
        <p:spPr/>
        <p:txBody>
          <a:bodyPr/>
          <a:lstStyle/>
          <a:p>
            <a:fld id="{7615C117-C0D3-478F-A650-DDB9633867F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592EBFF-F401-4D6C-9F3A-ECE74469FD03}"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39E17E-6A8B-4910-A54E-D8486BA4E1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2EBFF-F401-4D6C-9F3A-ECE74469FD03}" type="datetimeFigureOut">
              <a:rPr lang="zh-CN" altLang="en-US" smtClean="0"/>
              <a:t>2019/5/5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9E17E-6A8B-4910-A54E-D8486BA4E1A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4.bin"/><Relationship Id="rId18" Type="http://schemas.openxmlformats.org/officeDocument/2006/relationships/image" Target="../media/image28.wmf"/><Relationship Id="rId3" Type="http://schemas.openxmlformats.org/officeDocument/2006/relationships/notesSlide" Target="../notesSlides/notesSlide10.xml"/><Relationship Id="rId7" Type="http://schemas.openxmlformats.org/officeDocument/2006/relationships/oleObject" Target="../embeddings/oleObject11.bin"/><Relationship Id="rId12" Type="http://schemas.openxmlformats.org/officeDocument/2006/relationships/image" Target="../media/image25.wmf"/><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27.wmf"/><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24.wmf"/><Relationship Id="rId4" Type="http://schemas.openxmlformats.org/officeDocument/2006/relationships/image" Target="../media/image3.png"/><Relationship Id="rId9" Type="http://schemas.openxmlformats.org/officeDocument/2006/relationships/oleObject" Target="../embeddings/oleObject12.bin"/><Relationship Id="rId14" Type="http://schemas.openxmlformats.org/officeDocument/2006/relationships/image" Target="../media/image26.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9.wmf"/><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0.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5.bin"/><Relationship Id="rId18" Type="http://schemas.openxmlformats.org/officeDocument/2006/relationships/image" Target="../media/image14.wmf"/><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11.wmf"/><Relationship Id="rId17"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3.png"/><Relationship Id="rId9" Type="http://schemas.openxmlformats.org/officeDocument/2006/relationships/oleObject" Target="../embeddings/oleObject3.bin"/><Relationship Id="rId1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9.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0" y="1993359"/>
            <a:ext cx="12198350" cy="1547270"/>
          </a:xfrm>
          <a:prstGeom prst="rect">
            <a:avLst/>
          </a:prstGeom>
          <a:solidFill>
            <a:srgbClr val="0070C0"/>
          </a:solid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CN" altLang="en-US" sz="4900" b="1" dirty="0">
                <a:solidFill>
                  <a:schemeClr val="bg1"/>
                </a:solidFill>
                <a:effectLst>
                  <a:outerShdw blurRad="38100" dist="38100" dir="2700000" algn="tl">
                    <a:srgbClr val="000000">
                      <a:alpha val="43137"/>
                    </a:srgbClr>
                  </a:outerShdw>
                </a:effectLst>
              </a:rPr>
              <a:t>信号分析与处理实验</a:t>
            </a:r>
          </a:p>
        </p:txBody>
      </p:sp>
      <p:grpSp>
        <p:nvGrpSpPr>
          <p:cNvPr id="10" name="组合 9"/>
          <p:cNvGrpSpPr/>
          <p:nvPr/>
        </p:nvGrpSpPr>
        <p:grpSpPr>
          <a:xfrm>
            <a:off x="310897" y="211193"/>
            <a:ext cx="5166360" cy="1057117"/>
            <a:chOff x="274945" y="339440"/>
            <a:chExt cx="3865007" cy="843558"/>
          </a:xfrm>
        </p:grpSpPr>
        <p:pic>
          <p:nvPicPr>
            <p:cNvPr id="11" name="Picture 7" descr="C:\Users\john\Desktop\校徽.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945" y="339440"/>
              <a:ext cx="840671" cy="8435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4"/>
            <p:cNvSpPr txBox="1"/>
            <p:nvPr/>
          </p:nvSpPr>
          <p:spPr>
            <a:xfrm>
              <a:off x="1259632" y="390910"/>
              <a:ext cx="2880320" cy="701787"/>
            </a:xfrm>
            <a:prstGeom prst="rect">
              <a:avLst/>
            </a:prstGeom>
            <a:noFill/>
          </p:spPr>
          <p:txBody>
            <a:bodyPr wrap="square" rtlCol="0">
              <a:spAutoFit/>
            </a:bodyPr>
            <a:lstStyle/>
            <a:p>
              <a:pPr>
                <a:defRPr/>
              </a:pPr>
              <a:r>
                <a:rPr lang="zh-CN" altLang="en-US" sz="4300" dirty="0">
                  <a:latin typeface="华文行楷" panose="02010800040101010101" pitchFamily="2" charset="-122"/>
                  <a:ea typeface="华文行楷" panose="02010800040101010101" pitchFamily="2" charset="-122"/>
                  <a:cs typeface="Times New Roman" panose="02020603050405020304" pitchFamily="18" charset="0"/>
                </a:rPr>
                <a:t>北京化工大学</a:t>
              </a:r>
              <a:endParaRPr lang="en-US" altLang="zh-CN" sz="4300" dirty="0">
                <a:latin typeface="华文行楷" panose="02010800040101010101" pitchFamily="2" charset="-122"/>
                <a:ea typeface="华文行楷" panose="02010800040101010101" pitchFamily="2" charset="-122"/>
                <a:cs typeface="Times New Roman" panose="02020603050405020304" pitchFamily="18" charset="0"/>
              </a:endParaRPr>
            </a:p>
            <a:p>
              <a:pPr>
                <a:defRPr/>
              </a:pPr>
              <a:r>
                <a:rPr lang="en-US" altLang="zh-CN" sz="1500" b="1" dirty="0">
                  <a:latin typeface="Times New Roman" panose="02020603050405020304" pitchFamily="18" charset="0"/>
                  <a:cs typeface="Times New Roman" panose="02020603050405020304" pitchFamily="18" charset="0"/>
                </a:rPr>
                <a:t>Beijing University of Chemical Technology</a:t>
              </a:r>
              <a:endParaRPr lang="zh-CN" altLang="zh-CN" sz="1500" b="1" dirty="0">
                <a:latin typeface="Times New Roman" panose="02020603050405020304" pitchFamily="18" charset="0"/>
                <a:cs typeface="Times New Roman" panose="02020603050405020304" pitchFamily="18" charset="0"/>
              </a:endParaRPr>
            </a:p>
          </p:txBody>
        </p:sp>
      </p:grpSp>
      <p:sp>
        <p:nvSpPr>
          <p:cNvPr id="14" name="TextBox 12"/>
          <p:cNvSpPr txBox="1"/>
          <p:nvPr/>
        </p:nvSpPr>
        <p:spPr>
          <a:xfrm>
            <a:off x="758952" y="3985240"/>
            <a:ext cx="11320271" cy="784860"/>
          </a:xfrm>
          <a:prstGeom prst="rect">
            <a:avLst/>
          </a:prstGeom>
          <a:noFill/>
        </p:spPr>
        <p:txBody>
          <a:bodyPr wrap="square" lIns="124267" tIns="62133" rIns="124267" bIns="62133" rtlCol="0">
            <a:spAutoFit/>
          </a:bodyPr>
          <a:lstStyle/>
          <a:p>
            <a:pPr algn="ctr"/>
            <a:r>
              <a:rPr lang="zh-CN" altLang="en-US" sz="4300" b="1" dirty="0" smtClean="0">
                <a:latin typeface="华文楷体" panose="02010600040101010101" pitchFamily="2" charset="-122"/>
                <a:ea typeface="华文楷体" panose="02010600040101010101" pitchFamily="2" charset="-122"/>
                <a:cs typeface="Times New Roman" panose="02020603050405020304" pitchFamily="18" charset="0"/>
              </a:rPr>
              <a:t>实验二： 时域抽样和频域抽样</a:t>
            </a:r>
          </a:p>
        </p:txBody>
      </p:sp>
      <p:sp>
        <p:nvSpPr>
          <p:cNvPr id="7" name="TextBox 5"/>
          <p:cNvSpPr txBox="1">
            <a:spLocks noChangeArrowheads="1"/>
          </p:cNvSpPr>
          <p:nvPr/>
        </p:nvSpPr>
        <p:spPr bwMode="auto">
          <a:xfrm>
            <a:off x="3981219" y="5179702"/>
            <a:ext cx="4418791" cy="55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4267" tIns="62133" rIns="124267" bIns="62133">
            <a:spAutoFit/>
          </a:bodyPr>
          <a:lstStyle>
            <a:lvl1pPr eaLnBrk="0" hangingPunct="0">
              <a:defRPr>
                <a:solidFill>
                  <a:schemeClr val="tx1"/>
                </a:solidFill>
                <a:latin typeface="华文细黑" pitchFamily="2" charset="-122"/>
                <a:ea typeface="华文细黑" pitchFamily="2" charset="-122"/>
              </a:defRPr>
            </a:lvl1pPr>
            <a:lvl2pPr marL="742950" indent="-285750" eaLnBrk="0" hangingPunct="0">
              <a:defRPr>
                <a:solidFill>
                  <a:schemeClr val="tx1"/>
                </a:solidFill>
                <a:latin typeface="华文细黑" pitchFamily="2" charset="-122"/>
                <a:ea typeface="华文细黑" pitchFamily="2" charset="-122"/>
              </a:defRPr>
            </a:lvl2pPr>
            <a:lvl3pPr marL="1143000" indent="-228600" eaLnBrk="0" hangingPunct="0">
              <a:defRPr>
                <a:solidFill>
                  <a:schemeClr val="tx1"/>
                </a:solidFill>
                <a:latin typeface="华文细黑" pitchFamily="2" charset="-122"/>
                <a:ea typeface="华文细黑" pitchFamily="2" charset="-122"/>
              </a:defRPr>
            </a:lvl3pPr>
            <a:lvl4pPr marL="1600200" indent="-228600" eaLnBrk="0" hangingPunct="0">
              <a:defRPr>
                <a:solidFill>
                  <a:schemeClr val="tx1"/>
                </a:solidFill>
                <a:latin typeface="华文细黑" pitchFamily="2" charset="-122"/>
                <a:ea typeface="华文细黑" pitchFamily="2" charset="-122"/>
              </a:defRPr>
            </a:lvl4pPr>
            <a:lvl5pPr marL="2057400" indent="-228600" eaLnBrk="0" hangingPunct="0">
              <a:defRPr>
                <a:solidFill>
                  <a:schemeClr val="tx1"/>
                </a:solidFill>
                <a:latin typeface="华文细黑" pitchFamily="2" charset="-122"/>
                <a:ea typeface="华文细黑" pitchFamily="2" charset="-122"/>
              </a:defRPr>
            </a:lvl5pPr>
            <a:lvl6pPr marL="2514600" indent="-228600" eaLnBrk="0" fontAlgn="base" hangingPunct="0">
              <a:spcBef>
                <a:spcPct val="0"/>
              </a:spcBef>
              <a:spcAft>
                <a:spcPct val="0"/>
              </a:spcAft>
              <a:defRPr>
                <a:solidFill>
                  <a:schemeClr val="tx1"/>
                </a:solidFill>
                <a:latin typeface="华文细黑" pitchFamily="2" charset="-122"/>
                <a:ea typeface="华文细黑" pitchFamily="2" charset="-122"/>
              </a:defRPr>
            </a:lvl6pPr>
            <a:lvl7pPr marL="2971800" indent="-228600" eaLnBrk="0" fontAlgn="base" hangingPunct="0">
              <a:spcBef>
                <a:spcPct val="0"/>
              </a:spcBef>
              <a:spcAft>
                <a:spcPct val="0"/>
              </a:spcAft>
              <a:defRPr>
                <a:solidFill>
                  <a:schemeClr val="tx1"/>
                </a:solidFill>
                <a:latin typeface="华文细黑" pitchFamily="2" charset="-122"/>
                <a:ea typeface="华文细黑" pitchFamily="2" charset="-122"/>
              </a:defRPr>
            </a:lvl7pPr>
            <a:lvl8pPr marL="3429000" indent="-228600" eaLnBrk="0" fontAlgn="base" hangingPunct="0">
              <a:spcBef>
                <a:spcPct val="0"/>
              </a:spcBef>
              <a:spcAft>
                <a:spcPct val="0"/>
              </a:spcAft>
              <a:defRPr>
                <a:solidFill>
                  <a:schemeClr val="tx1"/>
                </a:solidFill>
                <a:latin typeface="华文细黑" pitchFamily="2" charset="-122"/>
                <a:ea typeface="华文细黑" pitchFamily="2" charset="-122"/>
              </a:defRPr>
            </a:lvl8pPr>
            <a:lvl9pPr marL="3886200" indent="-228600" eaLnBrk="0" fontAlgn="base" hangingPunct="0">
              <a:spcBef>
                <a:spcPct val="0"/>
              </a:spcBef>
              <a:spcAft>
                <a:spcPct val="0"/>
              </a:spcAft>
              <a:defRPr>
                <a:solidFill>
                  <a:schemeClr val="tx1"/>
                </a:solidFill>
                <a:latin typeface="华文细黑" pitchFamily="2" charset="-122"/>
                <a:ea typeface="华文细黑" pitchFamily="2" charset="-122"/>
              </a:defRPr>
            </a:lvl9pPr>
          </a:lstStyle>
          <a:p>
            <a:pPr algn="ctr" eaLnBrk="1" hangingPunct="1"/>
            <a:r>
              <a:rPr lang="zh-CN" altLang="en-US" sz="2800" b="1" dirty="0">
                <a:latin typeface="+mn-ea"/>
                <a:ea typeface="+mn-ea"/>
              </a:rPr>
              <a:t>主讲教师</a:t>
            </a:r>
            <a:r>
              <a:rPr lang="zh-CN" altLang="en-US" sz="2800" b="1" dirty="0" smtClean="0">
                <a:latin typeface="+mn-ea"/>
                <a:ea typeface="+mn-ea"/>
              </a:rPr>
              <a:t>：周勇胜</a:t>
            </a:r>
            <a:endParaRPr lang="en-US" altLang="zh-CN" sz="2800" b="1"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C:\Users\Qin\Desktop\buct最终版.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5" name="圆角矩形 24"/>
          <p:cNvSpPr/>
          <p:nvPr/>
        </p:nvSpPr>
        <p:spPr>
          <a:xfrm rot="10800000" flipV="1">
            <a:off x="-12065" y="538480"/>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2</a:t>
            </a:r>
            <a:endParaRPr lang="zh-CN" altLang="en-US" sz="3600" dirty="0">
              <a:latin typeface="Times New Roman" panose="02020603050405020304" pitchFamily="18" charset="0"/>
              <a:cs typeface="Times New Roman" panose="02020603050405020304" pitchFamily="18" charset="0"/>
            </a:endParaRPr>
          </a:p>
        </p:txBody>
      </p:sp>
      <p:sp>
        <p:nvSpPr>
          <p:cNvPr id="27" name="圆角矩形 26"/>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38" name="TextBox 37"/>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信号的频域抽样</a:t>
            </a:r>
          </a:p>
        </p:txBody>
      </p:sp>
      <p:sp>
        <p:nvSpPr>
          <p:cNvPr id="3" name="文本框 2"/>
          <p:cNvSpPr txBox="1"/>
          <p:nvPr/>
        </p:nvSpPr>
        <p:spPr>
          <a:xfrm>
            <a:off x="1069975" y="1209675"/>
            <a:ext cx="5544185" cy="521970"/>
          </a:xfrm>
          <a:prstGeom prst="rect">
            <a:avLst/>
          </a:prstGeom>
          <a:noFill/>
        </p:spPr>
        <p:txBody>
          <a:bodyPr wrap="square" rtlCol="0">
            <a:spAutoFit/>
          </a:bodyPr>
          <a:lstStyle/>
          <a:p>
            <a:pPr algn="l"/>
            <a:r>
              <a:rPr lang="zh-CN" altLang="en-US" sz="2800" b="1" dirty="0">
                <a:solidFill>
                  <a:schemeClr val="tx1"/>
                </a:solidFill>
                <a:latin typeface="Times New Roman" pitchFamily="18" charset="0"/>
                <a:ea typeface="楷体" panose="02010609060101010101" charset="-122"/>
                <a:cs typeface="Times New Roman" pitchFamily="18" charset="0"/>
              </a:rPr>
              <a:t>非周期离散序列</a:t>
            </a:r>
            <a:r>
              <a:rPr lang="en-US" altLang="zh-CN" sz="2800" b="1" dirty="0">
                <a:solidFill>
                  <a:schemeClr val="tx1"/>
                </a:solidFill>
                <a:latin typeface="Times New Roman" pitchFamily="18" charset="0"/>
                <a:ea typeface="楷体" panose="02010609060101010101" charset="-122"/>
                <a:cs typeface="Times New Roman" pitchFamily="18" charset="0"/>
              </a:rPr>
              <a:t>x[k]</a:t>
            </a:r>
            <a:r>
              <a:rPr lang="zh-CN" altLang="en-US" sz="2800" b="1" dirty="0">
                <a:solidFill>
                  <a:schemeClr val="tx1"/>
                </a:solidFill>
                <a:latin typeface="Times New Roman" pitchFamily="18" charset="0"/>
                <a:ea typeface="楷体" panose="02010609060101010101" charset="-122"/>
                <a:cs typeface="Times New Roman" pitchFamily="18" charset="0"/>
              </a:rPr>
              <a:t>的频谱</a:t>
            </a:r>
          </a:p>
        </p:txBody>
      </p:sp>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2257726649"/>
              </p:ext>
            </p:extLst>
          </p:nvPr>
        </p:nvGraphicFramePr>
        <p:xfrm>
          <a:off x="5417820" y="1179195"/>
          <a:ext cx="1196975" cy="567055"/>
        </p:xfrm>
        <a:graphic>
          <a:graphicData uri="http://schemas.openxmlformats.org/presentationml/2006/ole">
            <mc:AlternateContent xmlns:mc="http://schemas.openxmlformats.org/markup-compatibility/2006">
              <mc:Choice xmlns:v="urn:schemas-microsoft-com:vml" Requires="v">
                <p:oleObj spid="_x0000_s5282" r:id="rId5" imgW="482600" imgH="228600" progId="Equation.KSEE3">
                  <p:embed/>
                </p:oleObj>
              </mc:Choice>
              <mc:Fallback>
                <p:oleObj r:id="rId5" imgW="482600" imgH="228600" progId="Equation.KSEE3">
                  <p:embed/>
                  <p:pic>
                    <p:nvPicPr>
                      <p:cNvPr id="0" name="图片 4096"/>
                      <p:cNvPicPr/>
                      <p:nvPr/>
                    </p:nvPicPr>
                    <p:blipFill>
                      <a:blip r:embed="rId6"/>
                      <a:stretch>
                        <a:fillRect/>
                      </a:stretch>
                    </p:blipFill>
                    <p:spPr>
                      <a:xfrm>
                        <a:off x="5417820" y="1179195"/>
                        <a:ext cx="1196975" cy="567055"/>
                      </a:xfrm>
                      <a:prstGeom prst="rect">
                        <a:avLst/>
                      </a:prstGeom>
                    </p:spPr>
                  </p:pic>
                </p:oleObj>
              </mc:Fallback>
            </mc:AlternateContent>
          </a:graphicData>
        </a:graphic>
      </p:graphicFrame>
      <p:sp>
        <p:nvSpPr>
          <p:cNvPr id="11" name="文本框 10"/>
          <p:cNvSpPr txBox="1"/>
          <p:nvPr/>
        </p:nvSpPr>
        <p:spPr>
          <a:xfrm>
            <a:off x="6779895" y="1224280"/>
            <a:ext cx="943610" cy="521970"/>
          </a:xfrm>
          <a:prstGeom prst="rect">
            <a:avLst/>
          </a:prstGeom>
          <a:noFill/>
        </p:spPr>
        <p:txBody>
          <a:bodyPr wrap="square" rtlCol="0">
            <a:spAutoFit/>
          </a:bodyPr>
          <a:lstStyle/>
          <a:p>
            <a:pPr algn="l"/>
            <a:r>
              <a:rPr lang="zh-CN" altLang="en-US" sz="2800" b="1">
                <a:solidFill>
                  <a:schemeClr val="tx1"/>
                </a:solidFill>
                <a:uFillTx/>
                <a:latin typeface="Times New Roman" pitchFamily="18" charset="0"/>
                <a:ea typeface="楷体" panose="02010609060101010101" charset="-122"/>
                <a:cs typeface="Times New Roman" pitchFamily="18" charset="0"/>
              </a:rPr>
              <a:t>是以</a:t>
            </a:r>
          </a:p>
        </p:txBody>
      </p:sp>
      <p:graphicFrame>
        <p:nvGraphicFramePr>
          <p:cNvPr id="31" name="对象 30">
            <a:hlinkClick r:id="" action="ppaction://ole?verb=0"/>
          </p:cNvPr>
          <p:cNvGraphicFramePr>
            <a:graphicFrameLocks noChangeAspect="1"/>
          </p:cNvGraphicFramePr>
          <p:nvPr>
            <p:extLst>
              <p:ext uri="{D42A27DB-BD31-4B8C-83A1-F6EECF244321}">
                <p14:modId xmlns:p14="http://schemas.microsoft.com/office/powerpoint/2010/main" val="1449823057"/>
              </p:ext>
            </p:extLst>
          </p:nvPr>
        </p:nvGraphicFramePr>
        <p:xfrm>
          <a:off x="7592060" y="1210310"/>
          <a:ext cx="652780" cy="506730"/>
        </p:xfrm>
        <a:graphic>
          <a:graphicData uri="http://schemas.openxmlformats.org/presentationml/2006/ole">
            <mc:AlternateContent xmlns:mc="http://schemas.openxmlformats.org/markup-compatibility/2006">
              <mc:Choice xmlns:v="urn:schemas-microsoft-com:vml" Requires="v">
                <p:oleObj spid="_x0000_s5283" r:id="rId7" imgW="228600" imgH="177165" progId="Equation.KSEE3">
                  <p:embed/>
                </p:oleObj>
              </mc:Choice>
              <mc:Fallback>
                <p:oleObj r:id="rId7" imgW="228600" imgH="177165" progId="Equation.KSEE3">
                  <p:embed/>
                  <p:pic>
                    <p:nvPicPr>
                      <p:cNvPr id="0" name="图片 4097"/>
                      <p:cNvPicPr/>
                      <p:nvPr/>
                    </p:nvPicPr>
                    <p:blipFill>
                      <a:blip r:embed="rId8"/>
                      <a:stretch>
                        <a:fillRect/>
                      </a:stretch>
                    </p:blipFill>
                    <p:spPr>
                      <a:xfrm>
                        <a:off x="7592060" y="1210310"/>
                        <a:ext cx="652780" cy="506730"/>
                      </a:xfrm>
                      <a:prstGeom prst="rect">
                        <a:avLst/>
                      </a:prstGeom>
                    </p:spPr>
                  </p:pic>
                </p:oleObj>
              </mc:Fallback>
            </mc:AlternateContent>
          </a:graphicData>
        </a:graphic>
      </p:graphicFrame>
      <p:sp>
        <p:nvSpPr>
          <p:cNvPr id="32" name="文本框 31"/>
          <p:cNvSpPr txBox="1"/>
          <p:nvPr/>
        </p:nvSpPr>
        <p:spPr>
          <a:xfrm>
            <a:off x="8030845" y="1254125"/>
            <a:ext cx="4231005" cy="521970"/>
          </a:xfrm>
          <a:prstGeom prst="rect">
            <a:avLst/>
          </a:prstGeom>
          <a:noFill/>
        </p:spPr>
        <p:txBody>
          <a:bodyPr wrap="square" rtlCol="0">
            <a:spAutoFit/>
          </a:bodyPr>
          <a:lstStyle/>
          <a:p>
            <a:pPr algn="l"/>
            <a:r>
              <a:rPr lang="zh-CN" altLang="en-US" sz="2800" b="1" dirty="0">
                <a:solidFill>
                  <a:schemeClr val="tx1"/>
                </a:solidFill>
                <a:latin typeface="Times New Roman" pitchFamily="18" charset="0"/>
                <a:ea typeface="楷体" panose="02010609060101010101" charset="-122"/>
                <a:cs typeface="Times New Roman" pitchFamily="18" charset="0"/>
              </a:rPr>
              <a:t>为周期的</a:t>
            </a:r>
            <a:r>
              <a:rPr lang="zh-CN" altLang="en-US" sz="2800" b="1" dirty="0" smtClean="0">
                <a:solidFill>
                  <a:schemeClr val="tx1"/>
                </a:solidFill>
                <a:latin typeface="Times New Roman" pitchFamily="18" charset="0"/>
                <a:ea typeface="楷体" panose="02010609060101010101" charset="-122"/>
                <a:cs typeface="Times New Roman" pitchFamily="18" charset="0"/>
              </a:rPr>
              <a:t>连续函数。</a:t>
            </a:r>
            <a:endParaRPr lang="zh-CN" altLang="en-US" sz="2800" b="1" dirty="0">
              <a:solidFill>
                <a:schemeClr val="tx1"/>
              </a:solidFill>
              <a:latin typeface="Times New Roman" pitchFamily="18" charset="0"/>
              <a:ea typeface="楷体" panose="02010609060101010101" charset="-122"/>
              <a:cs typeface="Times New Roman" pitchFamily="18" charset="0"/>
            </a:endParaRPr>
          </a:p>
        </p:txBody>
      </p:sp>
      <p:sp>
        <p:nvSpPr>
          <p:cNvPr id="33" name="文本框 32"/>
          <p:cNvSpPr txBox="1"/>
          <p:nvPr/>
        </p:nvSpPr>
        <p:spPr>
          <a:xfrm>
            <a:off x="815975" y="1746250"/>
            <a:ext cx="3379470" cy="521970"/>
          </a:xfrm>
          <a:prstGeom prst="rect">
            <a:avLst/>
          </a:prstGeom>
          <a:noFill/>
        </p:spPr>
        <p:txBody>
          <a:bodyPr wrap="square" rtlCol="0">
            <a:spAutoFit/>
          </a:bodyPr>
          <a:lstStyle/>
          <a:p>
            <a:pPr algn="l"/>
            <a:r>
              <a:rPr lang="zh-CN" altLang="en-US" sz="2800" b="1">
                <a:solidFill>
                  <a:schemeClr val="tx1"/>
                </a:solidFill>
                <a:uFillTx/>
                <a:latin typeface="Times New Roman" pitchFamily="18" charset="0"/>
                <a:ea typeface="楷体" panose="02010609060101010101" charset="-122"/>
                <a:cs typeface="Times New Roman" pitchFamily="18" charset="0"/>
              </a:rPr>
              <a:t>频域抽样是将</a:t>
            </a:r>
          </a:p>
        </p:txBody>
      </p:sp>
      <p:graphicFrame>
        <p:nvGraphicFramePr>
          <p:cNvPr id="34" name="对象 33">
            <a:hlinkClick r:id="" action="ppaction://ole?verb=0"/>
          </p:cNvPr>
          <p:cNvGraphicFramePr>
            <a:graphicFrameLocks noChangeAspect="1"/>
          </p:cNvGraphicFramePr>
          <p:nvPr>
            <p:extLst>
              <p:ext uri="{D42A27DB-BD31-4B8C-83A1-F6EECF244321}">
                <p14:modId xmlns:p14="http://schemas.microsoft.com/office/powerpoint/2010/main" val="3300854828"/>
              </p:ext>
            </p:extLst>
          </p:nvPr>
        </p:nvGraphicFramePr>
        <p:xfrm>
          <a:off x="2983865" y="1746250"/>
          <a:ext cx="1196975" cy="567055"/>
        </p:xfrm>
        <a:graphic>
          <a:graphicData uri="http://schemas.openxmlformats.org/presentationml/2006/ole">
            <mc:AlternateContent xmlns:mc="http://schemas.openxmlformats.org/markup-compatibility/2006">
              <mc:Choice xmlns:v="urn:schemas-microsoft-com:vml" Requires="v">
                <p:oleObj spid="_x0000_s5284" r:id="rId9" imgW="482600" imgH="228600" progId="Equation.KSEE3">
                  <p:embed/>
                </p:oleObj>
              </mc:Choice>
              <mc:Fallback>
                <p:oleObj r:id="rId9" imgW="482600" imgH="228600" progId="Equation.KSEE3">
                  <p:embed/>
                  <p:pic>
                    <p:nvPicPr>
                      <p:cNvPr id="0" name="图片 4096"/>
                      <p:cNvPicPr/>
                      <p:nvPr/>
                    </p:nvPicPr>
                    <p:blipFill>
                      <a:blip r:embed="rId10"/>
                      <a:stretch>
                        <a:fillRect/>
                      </a:stretch>
                    </p:blipFill>
                    <p:spPr>
                      <a:xfrm>
                        <a:off x="2983865" y="1746250"/>
                        <a:ext cx="1196975" cy="567055"/>
                      </a:xfrm>
                      <a:prstGeom prst="rect">
                        <a:avLst/>
                      </a:prstGeom>
                    </p:spPr>
                  </p:pic>
                </p:oleObj>
              </mc:Fallback>
            </mc:AlternateContent>
          </a:graphicData>
        </a:graphic>
      </p:graphicFrame>
      <p:sp>
        <p:nvSpPr>
          <p:cNvPr id="35" name="文本框 34"/>
          <p:cNvSpPr txBox="1"/>
          <p:nvPr/>
        </p:nvSpPr>
        <p:spPr>
          <a:xfrm>
            <a:off x="4102735" y="1755140"/>
            <a:ext cx="5867400" cy="521970"/>
          </a:xfrm>
          <a:prstGeom prst="rect">
            <a:avLst/>
          </a:prstGeom>
          <a:noFill/>
        </p:spPr>
        <p:txBody>
          <a:bodyPr wrap="square" rtlCol="0">
            <a:spAutoFit/>
          </a:bodyPr>
          <a:lstStyle/>
          <a:p>
            <a:pPr algn="l"/>
            <a:r>
              <a:rPr lang="zh-CN" altLang="en-US" sz="2800" b="1">
                <a:solidFill>
                  <a:schemeClr val="tx1"/>
                </a:solidFill>
                <a:uFillTx/>
                <a:latin typeface="Times New Roman" pitchFamily="18" charset="0"/>
                <a:ea typeface="楷体" panose="02010609060101010101" charset="-122"/>
                <a:cs typeface="Times New Roman" pitchFamily="18" charset="0"/>
              </a:rPr>
              <a:t>离散化以便于数值计算。</a:t>
            </a:r>
          </a:p>
        </p:txBody>
      </p:sp>
      <p:sp>
        <p:nvSpPr>
          <p:cNvPr id="39" name="文本框 38"/>
          <p:cNvSpPr txBox="1"/>
          <p:nvPr/>
        </p:nvSpPr>
        <p:spPr>
          <a:xfrm>
            <a:off x="1122680" y="2475865"/>
            <a:ext cx="6796405" cy="521970"/>
          </a:xfrm>
          <a:prstGeom prst="rect">
            <a:avLst/>
          </a:prstGeom>
          <a:noFill/>
        </p:spPr>
        <p:txBody>
          <a:bodyPr wrap="square" rtlCol="0">
            <a:spAutoFit/>
          </a:bodyPr>
          <a:lstStyle/>
          <a:p>
            <a:pPr algn="l"/>
            <a:r>
              <a:rPr lang="zh-CN" altLang="en-US" sz="2800" b="1" dirty="0">
                <a:solidFill>
                  <a:schemeClr val="tx1"/>
                </a:solidFill>
                <a:uFillTx/>
                <a:latin typeface="Times New Roman" pitchFamily="18" charset="0"/>
                <a:ea typeface="楷体" panose="02010609060101010101" charset="-122"/>
                <a:cs typeface="Times New Roman" pitchFamily="18" charset="0"/>
              </a:rPr>
              <a:t>频域抽样与时域抽样形成对偶关系。在</a:t>
            </a:r>
            <a:r>
              <a:rPr lang="en-US" altLang="zh-CN" sz="2800" b="1" dirty="0">
                <a:solidFill>
                  <a:schemeClr val="tx1"/>
                </a:solidFill>
                <a:uFillTx/>
                <a:latin typeface="Times New Roman" pitchFamily="18" charset="0"/>
                <a:ea typeface="楷体" panose="02010609060101010101" charset="-122"/>
                <a:cs typeface="Times New Roman" pitchFamily="18" charset="0"/>
              </a:rPr>
              <a:t>[0,</a:t>
            </a:r>
          </a:p>
        </p:txBody>
      </p:sp>
      <p:graphicFrame>
        <p:nvGraphicFramePr>
          <p:cNvPr id="42" name="对象 41">
            <a:hlinkClick r:id="" action="ppaction://ole?verb=0"/>
          </p:cNvPr>
          <p:cNvGraphicFramePr>
            <a:graphicFrameLocks noChangeAspect="1"/>
          </p:cNvGraphicFramePr>
          <p:nvPr>
            <p:extLst>
              <p:ext uri="{D42A27DB-BD31-4B8C-83A1-F6EECF244321}">
                <p14:modId xmlns:p14="http://schemas.microsoft.com/office/powerpoint/2010/main" val="4106513241"/>
              </p:ext>
            </p:extLst>
          </p:nvPr>
        </p:nvGraphicFramePr>
        <p:xfrm>
          <a:off x="7723505" y="2517140"/>
          <a:ext cx="524510" cy="407035"/>
        </p:xfrm>
        <a:graphic>
          <a:graphicData uri="http://schemas.openxmlformats.org/presentationml/2006/ole">
            <mc:AlternateContent xmlns:mc="http://schemas.openxmlformats.org/markup-compatibility/2006">
              <mc:Choice xmlns:v="urn:schemas-microsoft-com:vml" Requires="v">
                <p:oleObj spid="_x0000_s5285" r:id="rId11" imgW="228600" imgH="177165" progId="Equation.KSEE3">
                  <p:embed/>
                </p:oleObj>
              </mc:Choice>
              <mc:Fallback>
                <p:oleObj r:id="rId11" imgW="228600" imgH="177165" progId="Equation.KSEE3">
                  <p:embed/>
                  <p:pic>
                    <p:nvPicPr>
                      <p:cNvPr id="0" name="图片 4098"/>
                      <p:cNvPicPr/>
                      <p:nvPr/>
                    </p:nvPicPr>
                    <p:blipFill>
                      <a:blip r:embed="rId12"/>
                      <a:stretch>
                        <a:fillRect/>
                      </a:stretch>
                    </p:blipFill>
                    <p:spPr>
                      <a:xfrm>
                        <a:off x="7723505" y="2517140"/>
                        <a:ext cx="524510" cy="407035"/>
                      </a:xfrm>
                      <a:prstGeom prst="rect">
                        <a:avLst/>
                      </a:prstGeom>
                    </p:spPr>
                  </p:pic>
                </p:oleObj>
              </mc:Fallback>
            </mc:AlternateContent>
          </a:graphicData>
        </a:graphic>
      </p:graphicFrame>
      <p:sp>
        <p:nvSpPr>
          <p:cNvPr id="44" name="文本框 43"/>
          <p:cNvSpPr txBox="1"/>
          <p:nvPr/>
        </p:nvSpPr>
        <p:spPr>
          <a:xfrm>
            <a:off x="8096885" y="2461895"/>
            <a:ext cx="1445260" cy="521970"/>
          </a:xfrm>
          <a:prstGeom prst="rect">
            <a:avLst/>
          </a:prstGeom>
          <a:noFill/>
        </p:spPr>
        <p:txBody>
          <a:bodyPr wrap="square" rtlCol="0">
            <a:spAutoFit/>
          </a:bodyPr>
          <a:lstStyle/>
          <a:p>
            <a:pPr algn="l"/>
            <a:r>
              <a:rPr lang="en-US" altLang="zh-CN" sz="2800" b="1">
                <a:solidFill>
                  <a:schemeClr val="tx1"/>
                </a:solidFill>
                <a:uFillTx/>
                <a:latin typeface="Times New Roman" pitchFamily="18" charset="0"/>
                <a:ea typeface="楷体" panose="02010609060101010101" charset="-122"/>
                <a:cs typeface="Times New Roman" pitchFamily="18" charset="0"/>
              </a:rPr>
              <a:t>]</a:t>
            </a:r>
            <a:r>
              <a:rPr lang="zh-CN" altLang="en-US" sz="2800" b="1">
                <a:solidFill>
                  <a:schemeClr val="tx1"/>
                </a:solidFill>
                <a:uFillTx/>
                <a:latin typeface="Times New Roman" pitchFamily="18" charset="0"/>
                <a:ea typeface="楷体" panose="02010609060101010101" charset="-122"/>
                <a:cs typeface="Times New Roman" pitchFamily="18" charset="0"/>
              </a:rPr>
              <a:t>内对</a:t>
            </a:r>
          </a:p>
        </p:txBody>
      </p:sp>
      <p:graphicFrame>
        <p:nvGraphicFramePr>
          <p:cNvPr id="45" name="对象 44">
            <a:hlinkClick r:id="" action="ppaction://ole?verb=0"/>
          </p:cNvPr>
          <p:cNvGraphicFramePr>
            <a:graphicFrameLocks noChangeAspect="1"/>
          </p:cNvGraphicFramePr>
          <p:nvPr>
            <p:extLst>
              <p:ext uri="{D42A27DB-BD31-4B8C-83A1-F6EECF244321}">
                <p14:modId xmlns:p14="http://schemas.microsoft.com/office/powerpoint/2010/main" val="2919233050"/>
              </p:ext>
            </p:extLst>
          </p:nvPr>
        </p:nvGraphicFramePr>
        <p:xfrm>
          <a:off x="9009380" y="2427605"/>
          <a:ext cx="1140460" cy="540385"/>
        </p:xfrm>
        <a:graphic>
          <a:graphicData uri="http://schemas.openxmlformats.org/presentationml/2006/ole">
            <mc:AlternateContent xmlns:mc="http://schemas.openxmlformats.org/markup-compatibility/2006">
              <mc:Choice xmlns:v="urn:schemas-microsoft-com:vml" Requires="v">
                <p:oleObj spid="_x0000_s5286" r:id="rId13" imgW="482600" imgH="228600" progId="Equation.KSEE3">
                  <p:embed/>
                </p:oleObj>
              </mc:Choice>
              <mc:Fallback>
                <p:oleObj r:id="rId13" imgW="482600" imgH="228600" progId="Equation.KSEE3">
                  <p:embed/>
                  <p:pic>
                    <p:nvPicPr>
                      <p:cNvPr id="0" name="图片 4099"/>
                      <p:cNvPicPr/>
                      <p:nvPr/>
                    </p:nvPicPr>
                    <p:blipFill>
                      <a:blip r:embed="rId14"/>
                      <a:stretch>
                        <a:fillRect/>
                      </a:stretch>
                    </p:blipFill>
                    <p:spPr>
                      <a:xfrm>
                        <a:off x="9009380" y="2427605"/>
                        <a:ext cx="1140460" cy="540385"/>
                      </a:xfrm>
                      <a:prstGeom prst="rect">
                        <a:avLst/>
                      </a:prstGeom>
                    </p:spPr>
                  </p:pic>
                </p:oleObj>
              </mc:Fallback>
            </mc:AlternateContent>
          </a:graphicData>
        </a:graphic>
      </p:graphicFrame>
      <p:sp>
        <p:nvSpPr>
          <p:cNvPr id="46" name="文本框 45"/>
          <p:cNvSpPr txBox="1"/>
          <p:nvPr/>
        </p:nvSpPr>
        <p:spPr>
          <a:xfrm>
            <a:off x="10130155" y="2431415"/>
            <a:ext cx="1459230" cy="521970"/>
          </a:xfrm>
          <a:prstGeom prst="rect">
            <a:avLst/>
          </a:prstGeom>
          <a:noFill/>
        </p:spPr>
        <p:txBody>
          <a:bodyPr wrap="square" rtlCol="0">
            <a:spAutoFit/>
          </a:bodyPr>
          <a:lstStyle/>
          <a:p>
            <a:pPr algn="l"/>
            <a:r>
              <a:rPr lang="zh-CN" altLang="en-US" sz="2800" b="1">
                <a:solidFill>
                  <a:schemeClr val="tx1"/>
                </a:solidFill>
                <a:uFillTx/>
                <a:latin typeface="Times New Roman" pitchFamily="18" charset="0"/>
                <a:ea typeface="楷体" panose="02010609060101010101" charset="-122"/>
                <a:cs typeface="Times New Roman" pitchFamily="18" charset="0"/>
              </a:rPr>
              <a:t>进行</a:t>
            </a:r>
          </a:p>
        </p:txBody>
      </p:sp>
      <p:sp>
        <p:nvSpPr>
          <p:cNvPr id="47" name="文本框 46"/>
          <p:cNvSpPr txBox="1"/>
          <p:nvPr/>
        </p:nvSpPr>
        <p:spPr>
          <a:xfrm>
            <a:off x="815975" y="2924175"/>
            <a:ext cx="9892030" cy="521970"/>
          </a:xfrm>
          <a:prstGeom prst="rect">
            <a:avLst/>
          </a:prstGeom>
          <a:noFill/>
        </p:spPr>
        <p:txBody>
          <a:bodyPr wrap="square" rtlCol="0">
            <a:spAutoFit/>
          </a:bodyPr>
          <a:lstStyle/>
          <a:p>
            <a:pPr algn="l"/>
            <a:r>
              <a:rPr lang="en-US" altLang="zh-CN" sz="2800" b="1">
                <a:solidFill>
                  <a:schemeClr val="tx1"/>
                </a:solidFill>
                <a:latin typeface="Times New Roman" pitchFamily="18" charset="0"/>
                <a:ea typeface="楷体" panose="02010609060101010101" charset="-122"/>
                <a:cs typeface="Times New Roman" pitchFamily="18" charset="0"/>
              </a:rPr>
              <a:t>N</a:t>
            </a:r>
            <a:r>
              <a:rPr lang="zh-CN" altLang="en-US" sz="2800" b="1">
                <a:solidFill>
                  <a:schemeClr val="tx1"/>
                </a:solidFill>
                <a:latin typeface="Times New Roman" pitchFamily="18" charset="0"/>
                <a:ea typeface="楷体" panose="02010609060101010101" charset="-122"/>
                <a:cs typeface="Times New Roman" pitchFamily="18" charset="0"/>
              </a:rPr>
              <a:t>点均匀抽样，引起时域序列</a:t>
            </a:r>
            <a:r>
              <a:rPr lang="en-US" altLang="zh-CN" sz="2800" b="1">
                <a:solidFill>
                  <a:schemeClr val="tx1"/>
                </a:solidFill>
                <a:latin typeface="Times New Roman" pitchFamily="18" charset="0"/>
                <a:ea typeface="楷体" panose="02010609060101010101" charset="-122"/>
                <a:cs typeface="Times New Roman" pitchFamily="18" charset="0"/>
              </a:rPr>
              <a:t>x[k]</a:t>
            </a:r>
            <a:r>
              <a:rPr lang="zh-CN" altLang="en-US" sz="2800" b="1">
                <a:solidFill>
                  <a:schemeClr val="tx1"/>
                </a:solidFill>
                <a:latin typeface="Times New Roman" pitchFamily="18" charset="0"/>
                <a:ea typeface="楷体" panose="02010609060101010101" charset="-122"/>
                <a:cs typeface="Times New Roman" pitchFamily="18" charset="0"/>
              </a:rPr>
              <a:t>以</a:t>
            </a:r>
            <a:r>
              <a:rPr lang="en-US" altLang="zh-CN" sz="2800" b="1">
                <a:solidFill>
                  <a:schemeClr val="tx1"/>
                </a:solidFill>
                <a:latin typeface="Times New Roman" pitchFamily="18" charset="0"/>
                <a:ea typeface="楷体" panose="02010609060101010101" charset="-122"/>
                <a:cs typeface="Times New Roman" pitchFamily="18" charset="0"/>
              </a:rPr>
              <a:t>N</a:t>
            </a:r>
            <a:r>
              <a:rPr lang="zh-CN" altLang="en-US" sz="2800" b="1">
                <a:solidFill>
                  <a:schemeClr val="tx1"/>
                </a:solidFill>
                <a:latin typeface="Times New Roman" pitchFamily="18" charset="0"/>
                <a:ea typeface="楷体" panose="02010609060101010101" charset="-122"/>
                <a:cs typeface="Times New Roman" pitchFamily="18" charset="0"/>
              </a:rPr>
              <a:t>点为周期进行周期延拓：</a:t>
            </a:r>
            <a:endParaRPr lang="en-US" altLang="zh-CN" sz="2800" b="1">
              <a:solidFill>
                <a:schemeClr val="tx1"/>
              </a:solidFill>
              <a:latin typeface="Times New Roman" pitchFamily="18" charset="0"/>
              <a:ea typeface="楷体" panose="02010609060101010101" charset="-122"/>
              <a:cs typeface="Times New Roman" pitchFamily="18" charset="0"/>
            </a:endParaRPr>
          </a:p>
        </p:txBody>
      </p:sp>
      <p:graphicFrame>
        <p:nvGraphicFramePr>
          <p:cNvPr id="48" name="对象 47">
            <a:hlinkClick r:id="" action="ppaction://ole?verb=0"/>
          </p:cNvPr>
          <p:cNvGraphicFramePr>
            <a:graphicFrameLocks noChangeAspect="1"/>
          </p:cNvGraphicFramePr>
          <p:nvPr>
            <p:extLst>
              <p:ext uri="{D42A27DB-BD31-4B8C-83A1-F6EECF244321}">
                <p14:modId xmlns:p14="http://schemas.microsoft.com/office/powerpoint/2010/main" val="1351819664"/>
              </p:ext>
            </p:extLst>
          </p:nvPr>
        </p:nvGraphicFramePr>
        <p:xfrm>
          <a:off x="4102735" y="3446145"/>
          <a:ext cx="3470910" cy="1014730"/>
        </p:xfrm>
        <a:graphic>
          <a:graphicData uri="http://schemas.openxmlformats.org/presentationml/2006/ole">
            <mc:AlternateContent xmlns:mc="http://schemas.openxmlformats.org/markup-compatibility/2006">
              <mc:Choice xmlns:v="urn:schemas-microsoft-com:vml" Requires="v">
                <p:oleObj spid="_x0000_s5287" r:id="rId15" imgW="1244600" imgH="431800" progId="Equation.KSEE3">
                  <p:embed/>
                </p:oleObj>
              </mc:Choice>
              <mc:Fallback>
                <p:oleObj r:id="rId15" imgW="1244600" imgH="431800" progId="Equation.KSEE3">
                  <p:embed/>
                  <p:pic>
                    <p:nvPicPr>
                      <p:cNvPr id="0" name="图片 4100"/>
                      <p:cNvPicPr/>
                      <p:nvPr/>
                    </p:nvPicPr>
                    <p:blipFill>
                      <a:blip r:embed="rId16"/>
                      <a:stretch>
                        <a:fillRect/>
                      </a:stretch>
                    </p:blipFill>
                    <p:spPr>
                      <a:xfrm>
                        <a:off x="4102735" y="3446145"/>
                        <a:ext cx="3470910" cy="1014730"/>
                      </a:xfrm>
                      <a:prstGeom prst="rect">
                        <a:avLst/>
                      </a:prstGeom>
                    </p:spPr>
                  </p:pic>
                </p:oleObj>
              </mc:Fallback>
            </mc:AlternateContent>
          </a:graphicData>
        </a:graphic>
      </p:graphicFrame>
      <p:sp>
        <p:nvSpPr>
          <p:cNvPr id="49" name="文本框 48"/>
          <p:cNvSpPr txBox="1"/>
          <p:nvPr/>
        </p:nvSpPr>
        <p:spPr>
          <a:xfrm>
            <a:off x="1183005" y="5081270"/>
            <a:ext cx="9747250" cy="521970"/>
          </a:xfrm>
          <a:prstGeom prst="rect">
            <a:avLst/>
          </a:prstGeom>
          <a:noFill/>
        </p:spPr>
        <p:txBody>
          <a:bodyPr wrap="square" rtlCol="0">
            <a:spAutoFit/>
          </a:bodyPr>
          <a:lstStyle/>
          <a:p>
            <a:pPr algn="l"/>
            <a:r>
              <a:rPr lang="zh-CN" altLang="en-US" sz="2800" b="1">
                <a:solidFill>
                  <a:schemeClr val="tx1"/>
                </a:solidFill>
                <a:uFillTx/>
                <a:latin typeface="Times New Roman" pitchFamily="18" charset="0"/>
                <a:ea typeface="楷体" panose="02010609060101010101" charset="-122"/>
                <a:cs typeface="Times New Roman" pitchFamily="18" charset="0"/>
              </a:rPr>
              <a:t>频域抽样定理给出了频域抽样过程中不发生混叠的约束条件：</a:t>
            </a:r>
          </a:p>
        </p:txBody>
      </p:sp>
      <p:sp>
        <p:nvSpPr>
          <p:cNvPr id="50" name="文本框 49"/>
          <p:cNvSpPr txBox="1"/>
          <p:nvPr/>
        </p:nvSpPr>
        <p:spPr>
          <a:xfrm>
            <a:off x="1183005" y="5791835"/>
            <a:ext cx="9582785" cy="521970"/>
          </a:xfrm>
          <a:prstGeom prst="rect">
            <a:avLst/>
          </a:prstGeom>
          <a:noFill/>
        </p:spPr>
        <p:txBody>
          <a:bodyPr wrap="square" rtlCol="0">
            <a:spAutoFit/>
          </a:bodyPr>
          <a:lstStyle/>
          <a:p>
            <a:pPr algn="l"/>
            <a:r>
              <a:rPr lang="zh-CN" altLang="en-US" sz="2800" b="1" dirty="0">
                <a:uFillTx/>
                <a:latin typeface="Times New Roman" pitchFamily="18" charset="0"/>
                <a:ea typeface="楷体" panose="02010609060101010101" charset="-122"/>
                <a:cs typeface="Times New Roman" pitchFamily="18" charset="0"/>
              </a:rPr>
              <a:t>若序列</a:t>
            </a:r>
            <a:r>
              <a:rPr lang="en-US" altLang="zh-CN" sz="2800" b="1" dirty="0">
                <a:uFillTx/>
                <a:latin typeface="Times New Roman" pitchFamily="18" charset="0"/>
                <a:ea typeface="楷体" panose="02010609060101010101" charset="-122"/>
                <a:cs typeface="Times New Roman" pitchFamily="18" charset="0"/>
              </a:rPr>
              <a:t>x[k]</a:t>
            </a:r>
            <a:r>
              <a:rPr lang="zh-CN" altLang="en-US" sz="2800" b="1" dirty="0">
                <a:uFillTx/>
                <a:latin typeface="Times New Roman" pitchFamily="18" charset="0"/>
                <a:ea typeface="楷体" panose="02010609060101010101" charset="-122"/>
                <a:cs typeface="Times New Roman" pitchFamily="18" charset="0"/>
              </a:rPr>
              <a:t>的长度</a:t>
            </a:r>
            <a:r>
              <a:rPr lang="en-US" altLang="zh-CN" sz="2800" b="1" dirty="0">
                <a:uFillTx/>
                <a:latin typeface="Times New Roman" pitchFamily="18" charset="0"/>
                <a:ea typeface="楷体" panose="02010609060101010101" charset="-122"/>
                <a:cs typeface="Times New Roman" pitchFamily="18" charset="0"/>
              </a:rPr>
              <a:t>L</a:t>
            </a:r>
            <a:r>
              <a:rPr lang="zh-CN" altLang="en-US" sz="2800" b="1" dirty="0">
                <a:uFillTx/>
                <a:latin typeface="Times New Roman" pitchFamily="18" charset="0"/>
                <a:ea typeface="楷体" panose="02010609060101010101" charset="-122"/>
                <a:cs typeface="Times New Roman" pitchFamily="18" charset="0"/>
              </a:rPr>
              <a:t>，则应有</a:t>
            </a:r>
          </a:p>
        </p:txBody>
      </p:sp>
      <p:graphicFrame>
        <p:nvGraphicFramePr>
          <p:cNvPr id="51" name="对象 50">
            <a:hlinkClick r:id="" action="ppaction://ole?verb=0"/>
          </p:cNvPr>
          <p:cNvGraphicFramePr>
            <a:graphicFrameLocks noChangeAspect="1"/>
          </p:cNvGraphicFramePr>
          <p:nvPr>
            <p:extLst>
              <p:ext uri="{D42A27DB-BD31-4B8C-83A1-F6EECF244321}">
                <p14:modId xmlns:p14="http://schemas.microsoft.com/office/powerpoint/2010/main" val="3966659300"/>
              </p:ext>
            </p:extLst>
          </p:nvPr>
        </p:nvGraphicFramePr>
        <p:xfrm>
          <a:off x="5761990" y="5791835"/>
          <a:ext cx="1307465" cy="493093"/>
        </p:xfrm>
        <a:graphic>
          <a:graphicData uri="http://schemas.openxmlformats.org/presentationml/2006/ole">
            <mc:AlternateContent xmlns:mc="http://schemas.openxmlformats.org/markup-compatibility/2006">
              <mc:Choice xmlns:v="urn:schemas-microsoft-com:vml" Requires="v">
                <p:oleObj spid="_x0000_s5288" r:id="rId17" imgW="469900" imgH="177165" progId="Equation.KSEE3">
                  <p:embed/>
                </p:oleObj>
              </mc:Choice>
              <mc:Fallback>
                <p:oleObj r:id="rId17" imgW="469900" imgH="177165" progId="Equation.KSEE3">
                  <p:embed/>
                  <p:pic>
                    <p:nvPicPr>
                      <p:cNvPr id="0" name="图片 4101"/>
                      <p:cNvPicPr/>
                      <p:nvPr/>
                    </p:nvPicPr>
                    <p:blipFill>
                      <a:blip r:embed="rId18"/>
                      <a:stretch>
                        <a:fillRect/>
                      </a:stretch>
                    </p:blipFill>
                    <p:spPr>
                      <a:xfrm>
                        <a:off x="5761990" y="5791835"/>
                        <a:ext cx="1307465" cy="493093"/>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399535" y="2640966"/>
            <a:ext cx="7304920" cy="392637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1550315" y="6507183"/>
            <a:ext cx="299785" cy="299785"/>
            <a:chOff x="11550315" y="6496550"/>
            <a:chExt cx="299785" cy="299785"/>
          </a:xfrm>
        </p:grpSpPr>
        <p:sp>
          <p:nvSpPr>
            <p:cNvPr id="32" name="椭圆 31"/>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11640049" y="6556709"/>
              <a:ext cx="144379" cy="16844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flipH="1">
            <a:off x="11055771" y="6507183"/>
            <a:ext cx="299785" cy="299785"/>
            <a:chOff x="11550315" y="6496550"/>
            <a:chExt cx="299785" cy="299785"/>
          </a:xfrm>
        </p:grpSpPr>
        <p:sp>
          <p:nvSpPr>
            <p:cNvPr id="35" name="椭圆 34"/>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右箭头 38"/>
            <p:cNvSpPr/>
            <p:nvPr/>
          </p:nvSpPr>
          <p:spPr>
            <a:xfrm>
              <a:off x="11640049" y="6556709"/>
              <a:ext cx="144379" cy="168442"/>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Text Box 42"/>
          <p:cNvSpPr txBox="1">
            <a:spLocks noChangeArrowheads="1"/>
          </p:cNvSpPr>
          <p:nvPr/>
        </p:nvSpPr>
        <p:spPr bwMode="auto">
          <a:xfrm>
            <a:off x="358140" y="1268730"/>
            <a:ext cx="916686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800" b="1" dirty="0">
                <a:ea typeface="楷体_GB2312" pitchFamily="49" charset="-122"/>
              </a:rPr>
              <a:t>【</a:t>
            </a:r>
            <a:r>
              <a:rPr lang="zh-CN" altLang="en-US" sz="2800" b="1" dirty="0" smtClean="0">
                <a:ea typeface="楷体_GB2312" pitchFamily="49" charset="-122"/>
              </a:rPr>
              <a:t>例</a:t>
            </a:r>
            <a:r>
              <a:rPr lang="en-US" altLang="zh-CN" sz="2800" b="1" dirty="0" smtClean="0">
                <a:ea typeface="楷体_GB2312" pitchFamily="49" charset="-122"/>
              </a:rPr>
              <a:t>2</a:t>
            </a:r>
            <a:r>
              <a:rPr lang="zh-CN" altLang="en-US" sz="2800" b="1" dirty="0">
                <a:ea typeface="楷体_GB2312" pitchFamily="49" charset="-122"/>
              </a:rPr>
              <a:t>】已知序列</a:t>
            </a:r>
            <a:r>
              <a:rPr lang="en-US" altLang="zh-CN" sz="2800" b="1" dirty="0">
                <a:ea typeface="楷体_GB2312" pitchFamily="49" charset="-122"/>
              </a:rPr>
              <a:t>x[k]=[1,1,1</a:t>
            </a:r>
            <a:r>
              <a:rPr lang="en-US" altLang="zh-CN" sz="2800" b="1" dirty="0" smtClean="0">
                <a:ea typeface="楷体_GB2312" pitchFamily="49" charset="-122"/>
              </a:rPr>
              <a:t>; k=0,1,2], </a:t>
            </a:r>
            <a:r>
              <a:rPr lang="zh-CN" altLang="en-US" sz="2800" b="1" dirty="0" smtClean="0">
                <a:ea typeface="楷体_GB2312" pitchFamily="49" charset="-122"/>
              </a:rPr>
              <a:t>对</a:t>
            </a:r>
            <a:r>
              <a:rPr lang="zh-CN" altLang="en-US" sz="2800" b="1" dirty="0">
                <a:ea typeface="楷体_GB2312" pitchFamily="49" charset="-122"/>
              </a:rPr>
              <a:t>其频谱</a:t>
            </a:r>
          </a:p>
        </p:txBody>
      </p:sp>
      <p:sp>
        <p:nvSpPr>
          <p:cNvPr id="3" name="文本框 2"/>
          <p:cNvSpPr txBox="1"/>
          <p:nvPr/>
        </p:nvSpPr>
        <p:spPr>
          <a:xfrm>
            <a:off x="645631" y="2731234"/>
            <a:ext cx="8114665" cy="3785652"/>
          </a:xfrm>
          <a:prstGeom prst="rect">
            <a:avLst/>
          </a:prstGeom>
          <a:noFill/>
        </p:spPr>
        <p:txBody>
          <a:bodyPr wrap="square" rtlCol="0">
            <a:spAutoFit/>
          </a:bodyPr>
          <a:lstStyle>
            <a:defPPr>
              <a:defRPr lang="zh-CN"/>
            </a:defPPr>
            <a:lvl1pPr>
              <a:defRPr sz="2400" b="1">
                <a:solidFill>
                  <a:srgbClr val="002060"/>
                </a:solidFill>
                <a:latin typeface="Courier New" pitchFamily="49" charset="0"/>
                <a:ea typeface="微软雅黑" panose="020B0503020204020204" pitchFamily="34" charset="-122"/>
                <a:cs typeface="Courier New" pitchFamily="49" charset="0"/>
              </a:defRPr>
            </a:lvl1pPr>
          </a:lstStyle>
          <a:p>
            <a:r>
              <a:rPr lang="zh-CN" altLang="en-US" dirty="0"/>
              <a:t>x=[1,1,1]</a:t>
            </a:r>
            <a:r>
              <a:rPr lang="zh-CN" altLang="en-US" dirty="0" smtClean="0"/>
              <a:t>;L</a:t>
            </a:r>
            <a:r>
              <a:rPr lang="zh-CN" altLang="en-US" dirty="0"/>
              <a:t>=3;</a:t>
            </a:r>
          </a:p>
          <a:p>
            <a:r>
              <a:rPr lang="zh-CN" altLang="en-US" dirty="0"/>
              <a:t>N=256;</a:t>
            </a:r>
          </a:p>
          <a:p>
            <a:r>
              <a:rPr lang="en-US" altLang="zh-CN" dirty="0"/>
              <a:t>omega=[0:N-1]*</a:t>
            </a:r>
            <a:r>
              <a:rPr lang="en-US" altLang="zh-CN" dirty="0" smtClean="0"/>
              <a:t>2*pi/N</a:t>
            </a:r>
            <a:r>
              <a:rPr lang="zh-CN" altLang="en-US" dirty="0" smtClean="0"/>
              <a:t>;</a:t>
            </a:r>
            <a:endParaRPr lang="zh-CN" altLang="en-US" dirty="0"/>
          </a:p>
          <a:p>
            <a:r>
              <a:rPr lang="zh-CN" altLang="en-US" dirty="0"/>
              <a:t>X0=1+exp(-j*omega)+exp(-2*j*omega);</a:t>
            </a:r>
          </a:p>
          <a:p>
            <a:r>
              <a:rPr lang="zh-CN" altLang="en-US" dirty="0"/>
              <a:t>plot(omega./pi, abs(X0))</a:t>
            </a:r>
            <a:r>
              <a:rPr lang="zh-CN" altLang="en-US" dirty="0" smtClean="0"/>
              <a:t>;</a:t>
            </a:r>
            <a:r>
              <a:rPr lang="en-US" altLang="zh-CN" dirty="0" smtClean="0"/>
              <a:t>hold on</a:t>
            </a:r>
          </a:p>
          <a:p>
            <a:endParaRPr lang="en-US" altLang="zh-CN" dirty="0"/>
          </a:p>
          <a:p>
            <a:r>
              <a:rPr lang="en-US" altLang="zh-CN" dirty="0" smtClean="0"/>
              <a:t>N=2</a:t>
            </a:r>
            <a:r>
              <a:rPr lang="en-US" altLang="zh-CN" dirty="0"/>
              <a:t>;</a:t>
            </a:r>
          </a:p>
          <a:p>
            <a:r>
              <a:rPr lang="en-US" altLang="zh-CN" dirty="0"/>
              <a:t>omega=[0:N-1]*</a:t>
            </a:r>
            <a:r>
              <a:rPr lang="en-US" altLang="zh-CN" dirty="0" smtClean="0"/>
              <a:t>2*pi/N;</a:t>
            </a:r>
            <a:endParaRPr lang="en-US" altLang="zh-CN" dirty="0"/>
          </a:p>
          <a:p>
            <a:r>
              <a:rPr lang="en-US" altLang="zh-CN" dirty="0" err="1" smtClean="0"/>
              <a:t>Xk</a:t>
            </a:r>
            <a:r>
              <a:rPr lang="en-US" altLang="zh-CN" dirty="0" smtClean="0"/>
              <a:t>=1+exp</a:t>
            </a:r>
            <a:r>
              <a:rPr lang="en-US" altLang="zh-CN" dirty="0"/>
              <a:t>(-j*</a:t>
            </a:r>
            <a:r>
              <a:rPr lang="en-US" altLang="zh-CN" dirty="0" err="1"/>
              <a:t>omegam</a:t>
            </a:r>
            <a:r>
              <a:rPr lang="en-US" altLang="zh-CN" dirty="0"/>
              <a:t>)+</a:t>
            </a:r>
            <a:r>
              <a:rPr lang="en-US" altLang="zh-CN" dirty="0" err="1"/>
              <a:t>exp</a:t>
            </a:r>
            <a:r>
              <a:rPr lang="en-US" altLang="zh-CN" dirty="0"/>
              <a:t>(-2*j*</a:t>
            </a:r>
            <a:r>
              <a:rPr lang="en-US" altLang="zh-CN" dirty="0" err="1"/>
              <a:t>omegam</a:t>
            </a:r>
            <a:r>
              <a:rPr lang="en-US" altLang="zh-CN" dirty="0"/>
              <a:t>);</a:t>
            </a:r>
          </a:p>
          <a:p>
            <a:r>
              <a:rPr lang="en-US" altLang="zh-CN" dirty="0" smtClean="0"/>
              <a:t>stem(</a:t>
            </a:r>
            <a:r>
              <a:rPr lang="en-US" altLang="zh-CN" dirty="0" err="1" smtClean="0"/>
              <a:t>omegam</a:t>
            </a:r>
            <a:r>
              <a:rPr lang="en-US" altLang="zh-CN" dirty="0"/>
              <a:t>./</a:t>
            </a:r>
            <a:r>
              <a:rPr lang="en-US" altLang="zh-CN" dirty="0" err="1"/>
              <a:t>pi,abs</a:t>
            </a:r>
            <a:r>
              <a:rPr lang="en-US" altLang="zh-CN" dirty="0"/>
              <a:t>(</a:t>
            </a:r>
            <a:r>
              <a:rPr lang="en-US" altLang="zh-CN" dirty="0" err="1"/>
              <a:t>Xk</a:t>
            </a:r>
            <a:r>
              <a:rPr lang="en-US" altLang="zh-CN" dirty="0"/>
              <a:t>),'</a:t>
            </a:r>
            <a:r>
              <a:rPr lang="en-US" altLang="zh-CN" dirty="0" err="1"/>
              <a:t>r','o</a:t>
            </a:r>
            <a:r>
              <a:rPr lang="en-US" altLang="zh-CN" dirty="0" smtClean="0"/>
              <a:t>');</a:t>
            </a:r>
            <a:endParaRPr lang="en-US" altLang="zh-CN" dirty="0"/>
          </a:p>
        </p:txBody>
      </p:sp>
      <p:graphicFrame>
        <p:nvGraphicFramePr>
          <p:cNvPr id="2" name="对象 1">
            <a:hlinkClick r:id="" action="ppaction://ole?verb=0"/>
          </p:cNvPr>
          <p:cNvGraphicFramePr>
            <a:graphicFrameLocks noChangeAspect="1"/>
          </p:cNvGraphicFramePr>
          <p:nvPr>
            <p:extLst>
              <p:ext uri="{D42A27DB-BD31-4B8C-83A1-F6EECF244321}">
                <p14:modId xmlns:p14="http://schemas.microsoft.com/office/powerpoint/2010/main" val="45938560"/>
              </p:ext>
            </p:extLst>
          </p:nvPr>
        </p:nvGraphicFramePr>
        <p:xfrm>
          <a:off x="7725410" y="1269365"/>
          <a:ext cx="1371600" cy="650240"/>
        </p:xfrm>
        <a:graphic>
          <a:graphicData uri="http://schemas.openxmlformats.org/presentationml/2006/ole">
            <mc:AlternateContent xmlns:mc="http://schemas.openxmlformats.org/markup-compatibility/2006">
              <mc:Choice xmlns:v="urn:schemas-microsoft-com:vml" Requires="v">
                <p:oleObj spid="_x0000_s2075" r:id="rId4" imgW="482600" imgH="228600" progId="Equation.KSEE3">
                  <p:embed/>
                </p:oleObj>
              </mc:Choice>
              <mc:Fallback>
                <p:oleObj r:id="rId4" imgW="482600" imgH="228600" progId="Equation.KSEE3">
                  <p:embed/>
                  <p:pic>
                    <p:nvPicPr>
                      <p:cNvPr id="0" name="图片 2048"/>
                      <p:cNvPicPr/>
                      <p:nvPr/>
                    </p:nvPicPr>
                    <p:blipFill>
                      <a:blip r:embed="rId5"/>
                      <a:stretch>
                        <a:fillRect/>
                      </a:stretch>
                    </p:blipFill>
                    <p:spPr>
                      <a:xfrm>
                        <a:off x="7725410" y="1269365"/>
                        <a:ext cx="1371600" cy="650240"/>
                      </a:xfrm>
                      <a:prstGeom prst="rect">
                        <a:avLst/>
                      </a:prstGeom>
                    </p:spPr>
                  </p:pic>
                </p:oleObj>
              </mc:Fallback>
            </mc:AlternateContent>
          </a:graphicData>
        </a:graphic>
      </p:graphicFrame>
      <p:sp>
        <p:nvSpPr>
          <p:cNvPr id="4" name="文本框 3"/>
          <p:cNvSpPr txBox="1"/>
          <p:nvPr/>
        </p:nvSpPr>
        <p:spPr>
          <a:xfrm>
            <a:off x="9096375" y="1333500"/>
            <a:ext cx="2470150" cy="521970"/>
          </a:xfrm>
          <a:prstGeom prst="rect">
            <a:avLst/>
          </a:prstGeom>
          <a:noFill/>
        </p:spPr>
        <p:txBody>
          <a:bodyPr wrap="square" rtlCol="0">
            <a:spAutoFit/>
          </a:bodyPr>
          <a:lstStyle/>
          <a:p>
            <a:pPr algn="l"/>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进行抽样</a:t>
            </a:r>
          </a:p>
        </p:txBody>
      </p:sp>
      <p:sp>
        <p:nvSpPr>
          <p:cNvPr id="5" name="文本框 4"/>
          <p:cNvSpPr txBox="1"/>
          <p:nvPr/>
        </p:nvSpPr>
        <p:spPr>
          <a:xfrm>
            <a:off x="677545" y="1932305"/>
            <a:ext cx="10541000" cy="521970"/>
          </a:xfrm>
          <a:prstGeom prst="rect">
            <a:avLst/>
          </a:prstGeom>
          <a:noFill/>
        </p:spPr>
        <p:txBody>
          <a:bodyPr wrap="square" rtlCol="0">
            <a:spAutoFit/>
          </a:bodyPr>
          <a:lstStyle/>
          <a:p>
            <a:pPr algn="l"/>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分别取</a:t>
            </a:r>
            <a:r>
              <a:rPr lang="en-US" altLang="zh-CN"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N=2</a:t>
            </a: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，观察频域抽样造成的混叠现象</a:t>
            </a:r>
          </a:p>
        </p:txBody>
      </p:sp>
      <p:pic>
        <p:nvPicPr>
          <p:cNvPr id="26" name="Picture 2" descr="C:\Users\Qin\Desktop\buct最终版.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40" name="矩形 39"/>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2" name="圆角矩形 41"/>
          <p:cNvSpPr/>
          <p:nvPr/>
        </p:nvSpPr>
        <p:spPr>
          <a:xfrm rot="10800000" flipV="1">
            <a:off x="-12065" y="538480"/>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2</a:t>
            </a:r>
            <a:endParaRPr lang="zh-CN" altLang="en-US" sz="3600" dirty="0">
              <a:latin typeface="Times New Roman" panose="02020603050405020304" pitchFamily="18" charset="0"/>
              <a:cs typeface="Times New Roman" panose="02020603050405020304" pitchFamily="18" charset="0"/>
            </a:endParaRPr>
          </a:p>
        </p:txBody>
      </p:sp>
      <p:sp>
        <p:nvSpPr>
          <p:cNvPr id="43" name="圆角矩形 42"/>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49" name="TextBox 48"/>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信号的频域抽样</a:t>
            </a:r>
          </a:p>
        </p:txBody>
      </p:sp>
      <p:pic>
        <p:nvPicPr>
          <p:cNvPr id="52" name="图片 51" descr="捕获21"/>
          <p:cNvPicPr>
            <a:picLocks noChangeAspect="1"/>
          </p:cNvPicPr>
          <p:nvPr/>
        </p:nvPicPr>
        <p:blipFill>
          <a:blip r:embed="rId7"/>
          <a:stretch>
            <a:fillRect/>
          </a:stretch>
        </p:blipFill>
        <p:spPr>
          <a:xfrm>
            <a:off x="7835026" y="2640966"/>
            <a:ext cx="4020550" cy="37909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bldLst>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123055" y="1809750"/>
            <a:ext cx="3914140" cy="3608705"/>
          </a:xfrm>
          <a:prstGeom prst="rect">
            <a:avLst/>
          </a:prstGeom>
        </p:spPr>
      </p:pic>
      <p:pic>
        <p:nvPicPr>
          <p:cNvPr id="3" name="图片 2"/>
          <p:cNvPicPr>
            <a:picLocks noChangeAspect="1"/>
          </p:cNvPicPr>
          <p:nvPr/>
        </p:nvPicPr>
        <p:blipFill>
          <a:blip r:embed="rId4"/>
          <a:stretch>
            <a:fillRect/>
          </a:stretch>
        </p:blipFill>
        <p:spPr>
          <a:xfrm>
            <a:off x="8163560" y="1809786"/>
            <a:ext cx="3841115" cy="3609304"/>
          </a:xfrm>
          <a:prstGeom prst="rect">
            <a:avLst/>
          </a:prstGeom>
        </p:spPr>
      </p:pic>
      <p:sp>
        <p:nvSpPr>
          <p:cNvPr id="4" name="文本框 3"/>
          <p:cNvSpPr txBox="1"/>
          <p:nvPr/>
        </p:nvSpPr>
        <p:spPr>
          <a:xfrm>
            <a:off x="873760" y="5712460"/>
            <a:ext cx="2299970" cy="460375"/>
          </a:xfrm>
          <a:prstGeom prst="rect">
            <a:avLst/>
          </a:prstGeom>
          <a:noFill/>
        </p:spPr>
        <p:txBody>
          <a:bodyPr wrap="square" rtlCol="0">
            <a:spAutoFit/>
          </a:bodyPr>
          <a:lstStyle/>
          <a:p>
            <a:pPr algn="ctr"/>
            <a:r>
              <a:rPr lang="en-US" altLang="zh-CN"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N=2</a:t>
            </a:r>
          </a:p>
        </p:txBody>
      </p:sp>
      <p:sp>
        <p:nvSpPr>
          <p:cNvPr id="5" name="文本框 4"/>
          <p:cNvSpPr txBox="1"/>
          <p:nvPr/>
        </p:nvSpPr>
        <p:spPr>
          <a:xfrm>
            <a:off x="4721225" y="5653405"/>
            <a:ext cx="2683510" cy="460375"/>
          </a:xfrm>
          <a:prstGeom prst="rect">
            <a:avLst/>
          </a:prstGeom>
          <a:noFill/>
        </p:spPr>
        <p:txBody>
          <a:bodyPr wrap="square" rtlCol="0">
            <a:spAutoFit/>
          </a:bodyPr>
          <a:lstStyle/>
          <a:p>
            <a:pPr algn="ctr"/>
            <a:r>
              <a:rPr lang="en-US" altLang="zh-CN"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N=3</a:t>
            </a:r>
          </a:p>
        </p:txBody>
      </p:sp>
      <p:sp>
        <p:nvSpPr>
          <p:cNvPr id="7" name="文本框 6"/>
          <p:cNvSpPr txBox="1"/>
          <p:nvPr/>
        </p:nvSpPr>
        <p:spPr>
          <a:xfrm>
            <a:off x="8495665" y="5653405"/>
            <a:ext cx="3199130" cy="460375"/>
          </a:xfrm>
          <a:prstGeom prst="rect">
            <a:avLst/>
          </a:prstGeom>
          <a:noFill/>
        </p:spPr>
        <p:txBody>
          <a:bodyPr wrap="square" rtlCol="0">
            <a:spAutoFit/>
          </a:bodyPr>
          <a:lstStyle/>
          <a:p>
            <a:pPr algn="ctr"/>
            <a:r>
              <a:rPr lang="en-US" altLang="zh-CN"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N=10</a:t>
            </a:r>
          </a:p>
        </p:txBody>
      </p:sp>
      <p:pic>
        <p:nvPicPr>
          <p:cNvPr id="8" name="图片 7" descr="捕获21"/>
          <p:cNvPicPr>
            <a:picLocks noChangeAspect="1"/>
          </p:cNvPicPr>
          <p:nvPr/>
        </p:nvPicPr>
        <p:blipFill>
          <a:blip r:embed="rId5"/>
          <a:stretch>
            <a:fillRect/>
          </a:stretch>
        </p:blipFill>
        <p:spPr>
          <a:xfrm>
            <a:off x="406400" y="1841505"/>
            <a:ext cx="3540125" cy="3576950"/>
          </a:xfrm>
          <a:prstGeom prst="rect">
            <a:avLst/>
          </a:prstGeom>
        </p:spPr>
      </p:pic>
      <p:pic>
        <p:nvPicPr>
          <p:cNvPr id="26" name="Picture 2" descr="C:\Users\Qin\Desktop\buct最终版.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40" name="矩形 39"/>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圆角矩形 40"/>
          <p:cNvSpPr/>
          <p:nvPr/>
        </p:nvSpPr>
        <p:spPr>
          <a:xfrm rot="10800000" flipV="1">
            <a:off x="-12065" y="538480"/>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2</a:t>
            </a:r>
            <a:endParaRPr lang="zh-CN" altLang="en-US" sz="3600" dirty="0">
              <a:latin typeface="Times New Roman" panose="02020603050405020304" pitchFamily="18" charset="0"/>
              <a:cs typeface="Times New Roman" panose="02020603050405020304" pitchFamily="18" charset="0"/>
            </a:endParaRPr>
          </a:p>
        </p:txBody>
      </p:sp>
      <p:sp>
        <p:nvSpPr>
          <p:cNvPr id="42" name="圆角矩形 41"/>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rot="16200000" flipV="1">
            <a:off x="11885748" y="13296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48" name="TextBox 47"/>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信号的频域抽样</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005265" y="2001247"/>
            <a:ext cx="4036635" cy="90705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24560" y="3081442"/>
            <a:ext cx="2299970" cy="460375"/>
          </a:xfrm>
          <a:prstGeom prst="rect">
            <a:avLst/>
          </a:prstGeom>
          <a:noFill/>
        </p:spPr>
        <p:txBody>
          <a:bodyPr wrap="square" rtlCol="0">
            <a:spAutoFit/>
          </a:bodyPr>
          <a:lstStyle/>
          <a:p>
            <a:pPr algn="ctr"/>
            <a:r>
              <a:rPr lang="en-US" altLang="zh-CN"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N=2</a:t>
            </a:r>
          </a:p>
        </p:txBody>
      </p:sp>
      <p:sp>
        <p:nvSpPr>
          <p:cNvPr id="5" name="文本框 4"/>
          <p:cNvSpPr txBox="1"/>
          <p:nvPr/>
        </p:nvSpPr>
        <p:spPr>
          <a:xfrm>
            <a:off x="4657725" y="3081442"/>
            <a:ext cx="2683510" cy="460375"/>
          </a:xfrm>
          <a:prstGeom prst="rect">
            <a:avLst/>
          </a:prstGeom>
          <a:noFill/>
        </p:spPr>
        <p:txBody>
          <a:bodyPr wrap="square" rtlCol="0">
            <a:spAutoFit/>
          </a:bodyPr>
          <a:lstStyle/>
          <a:p>
            <a:pPr algn="ctr"/>
            <a:r>
              <a:rPr lang="en-US" altLang="zh-CN"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N=3</a:t>
            </a:r>
          </a:p>
        </p:txBody>
      </p:sp>
      <p:pic>
        <p:nvPicPr>
          <p:cNvPr id="26" name="Picture 2" descr="C:\Users\Qin\Desktop\buct最终版.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40" name="矩形 39"/>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圆角矩形 40"/>
          <p:cNvSpPr/>
          <p:nvPr/>
        </p:nvSpPr>
        <p:spPr>
          <a:xfrm rot="10800000" flipV="1">
            <a:off x="-12065" y="538480"/>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2</a:t>
            </a:r>
            <a:endParaRPr lang="zh-CN" altLang="en-US" sz="3600" dirty="0">
              <a:latin typeface="Times New Roman" panose="02020603050405020304" pitchFamily="18" charset="0"/>
              <a:cs typeface="Times New Roman" panose="02020603050405020304" pitchFamily="18" charset="0"/>
            </a:endParaRPr>
          </a:p>
        </p:txBody>
      </p:sp>
      <p:sp>
        <p:nvSpPr>
          <p:cNvPr id="42" name="圆角矩形 41"/>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48" name="TextBox 47"/>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信号的频域抽样</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 y="3631560"/>
            <a:ext cx="4050403" cy="30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1647" y="3631560"/>
            <a:ext cx="4050403" cy="30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文本框 4"/>
          <p:cNvSpPr txBox="1"/>
          <p:nvPr/>
        </p:nvSpPr>
        <p:spPr>
          <a:xfrm>
            <a:off x="8582882" y="3081442"/>
            <a:ext cx="2683510" cy="460375"/>
          </a:xfrm>
          <a:prstGeom prst="rect">
            <a:avLst/>
          </a:prstGeom>
          <a:noFill/>
        </p:spPr>
        <p:txBody>
          <a:bodyPr wrap="square" rtlCol="0">
            <a:spAutoFit/>
          </a:bodyPr>
          <a:lstStyle/>
          <a:p>
            <a:pPr algn="ctr"/>
            <a:r>
              <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N=10</a:t>
            </a:r>
            <a:endParaRPr lang="en-US" altLang="zh-CN"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5"/>
          <p:cNvSpPr txBox="1"/>
          <p:nvPr/>
        </p:nvSpPr>
        <p:spPr>
          <a:xfrm>
            <a:off x="609600" y="1346200"/>
            <a:ext cx="4185761" cy="461665"/>
          </a:xfrm>
          <a:prstGeom prst="rect">
            <a:avLst/>
          </a:prstGeom>
          <a:noFill/>
        </p:spPr>
        <p:txBody>
          <a:bodyPr wrap="none" rtlCol="0">
            <a:spAutoFit/>
          </a:bodyPr>
          <a:lstStyle/>
          <a:p>
            <a:pPr algn="l"/>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由频域抽样点恢复时域信号：</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p:nvPr/>
        </p:nvSpPr>
        <p:spPr>
          <a:xfrm>
            <a:off x="1245235" y="2044005"/>
            <a:ext cx="6096000" cy="1200329"/>
          </a:xfrm>
          <a:prstGeom prst="rect">
            <a:avLst/>
          </a:prstGeom>
          <a:noFill/>
        </p:spPr>
        <p:txBody>
          <a:bodyPr wrap="square" rtlCol="0">
            <a:spAutoFit/>
          </a:bodyPr>
          <a:lstStyle/>
          <a:p>
            <a:r>
              <a:rPr lang="en-US" altLang="zh-CN" sz="2400" b="1" dirty="0">
                <a:solidFill>
                  <a:srgbClr val="002060"/>
                </a:solidFill>
                <a:latin typeface="Courier New" pitchFamily="49" charset="0"/>
                <a:ea typeface="微软雅黑" panose="020B0503020204020204" pitchFamily="34" charset="-122"/>
                <a:cs typeface="Courier New" pitchFamily="49" charset="0"/>
              </a:rPr>
              <a:t>x1 = real(</a:t>
            </a:r>
            <a:r>
              <a:rPr lang="en-US" altLang="zh-CN" sz="2400" b="1" dirty="0" err="1">
                <a:solidFill>
                  <a:srgbClr val="002060"/>
                </a:solidFill>
                <a:latin typeface="Courier New" pitchFamily="49" charset="0"/>
                <a:ea typeface="微软雅黑" panose="020B0503020204020204" pitchFamily="34" charset="-122"/>
                <a:cs typeface="Courier New" pitchFamily="49" charset="0"/>
              </a:rPr>
              <a:t>ifft</a:t>
            </a:r>
            <a:r>
              <a:rPr lang="en-US" altLang="zh-CN" sz="2400" b="1" dirty="0">
                <a:solidFill>
                  <a:srgbClr val="002060"/>
                </a:solidFill>
                <a:latin typeface="Courier New" pitchFamily="49" charset="0"/>
                <a:ea typeface="微软雅黑" panose="020B0503020204020204" pitchFamily="34" charset="-122"/>
                <a:cs typeface="Courier New" pitchFamily="49" charset="0"/>
              </a:rPr>
              <a:t>(</a:t>
            </a:r>
            <a:r>
              <a:rPr lang="en-US" altLang="zh-CN" sz="2400" b="1" dirty="0" err="1">
                <a:solidFill>
                  <a:srgbClr val="002060"/>
                </a:solidFill>
                <a:latin typeface="Courier New" pitchFamily="49" charset="0"/>
                <a:ea typeface="微软雅黑" panose="020B0503020204020204" pitchFamily="34" charset="-122"/>
                <a:cs typeface="Courier New" pitchFamily="49" charset="0"/>
              </a:rPr>
              <a:t>Xk</a:t>
            </a:r>
            <a:r>
              <a:rPr lang="en-US" altLang="zh-CN" sz="2400" b="1" dirty="0">
                <a:solidFill>
                  <a:srgbClr val="002060"/>
                </a:solidFill>
                <a:latin typeface="Courier New" pitchFamily="49" charset="0"/>
                <a:ea typeface="微软雅黑" panose="020B0503020204020204" pitchFamily="34" charset="-122"/>
                <a:cs typeface="Courier New" pitchFamily="49" charset="0"/>
              </a:rPr>
              <a:t>));</a:t>
            </a:r>
          </a:p>
          <a:p>
            <a:r>
              <a:rPr lang="en-US" altLang="zh-CN" sz="2400" b="1" dirty="0">
                <a:solidFill>
                  <a:srgbClr val="002060"/>
                </a:solidFill>
                <a:latin typeface="Courier New" pitchFamily="49" charset="0"/>
                <a:ea typeface="微软雅黑" panose="020B0503020204020204" pitchFamily="34" charset="-122"/>
                <a:cs typeface="Courier New" pitchFamily="49" charset="0"/>
              </a:rPr>
              <a:t>stem(x1)</a:t>
            </a:r>
          </a:p>
          <a:p>
            <a:endParaRPr lang="zh-CN" altLang="en-US" sz="2400" b="1" dirty="0">
              <a:solidFill>
                <a:srgbClr val="002060"/>
              </a:solidFill>
              <a:latin typeface="Courier New" pitchFamily="49" charset="0"/>
              <a:ea typeface="微软雅黑" panose="020B0503020204020204" pitchFamily="34" charset="-122"/>
              <a:cs typeface="Courier New" pitchFamily="49" charset="0"/>
            </a:endParaRPr>
          </a:p>
        </p:txBody>
      </p:sp>
      <p:sp>
        <p:nvSpPr>
          <p:cNvPr id="10" name="TextBox 9"/>
          <p:cNvSpPr txBox="1"/>
          <p:nvPr/>
        </p:nvSpPr>
        <p:spPr>
          <a:xfrm>
            <a:off x="5562859" y="2017620"/>
            <a:ext cx="6508577" cy="461665"/>
          </a:xfrm>
          <a:prstGeom prst="rect">
            <a:avLst/>
          </a:prstGeom>
          <a:noFill/>
        </p:spPr>
        <p:txBody>
          <a:bodyPr wrap="none" rtlCol="0">
            <a:spAutoFit/>
          </a:bodyPr>
          <a:lstStyle/>
          <a:p>
            <a:pPr algn="l"/>
            <a:r>
              <a:rPr lang="en-US" altLang="zh-CN" sz="2400" b="1" dirty="0" err="1"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ifft</a:t>
            </a: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函数：由频域抽样点计算其对应的时域序列</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0099" y="3631560"/>
            <a:ext cx="4050403" cy="30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2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C:\Users\Qin\Desktop\buct最终版.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40" name="矩形 39"/>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圆角矩形 40"/>
          <p:cNvSpPr/>
          <p:nvPr/>
        </p:nvSpPr>
        <p:spPr>
          <a:xfrm rot="10800000" flipV="1">
            <a:off x="-12065" y="538480"/>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3</a:t>
            </a:r>
            <a:endParaRPr lang="zh-CN" altLang="en-US" sz="3600" dirty="0">
              <a:latin typeface="Times New Roman" panose="02020603050405020304" pitchFamily="18" charset="0"/>
              <a:cs typeface="Times New Roman" panose="02020603050405020304" pitchFamily="18" charset="0"/>
            </a:endParaRPr>
          </a:p>
        </p:txBody>
      </p:sp>
      <p:sp>
        <p:nvSpPr>
          <p:cNvPr id="42" name="圆角矩形 41"/>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48" name="TextBox 47"/>
          <p:cNvSpPr txBox="1"/>
          <p:nvPr/>
        </p:nvSpPr>
        <p:spPr>
          <a:xfrm>
            <a:off x="1436370" y="508635"/>
            <a:ext cx="3124835" cy="583565"/>
          </a:xfrm>
          <a:prstGeom prst="rect">
            <a:avLst/>
          </a:prstGeom>
          <a:noFill/>
        </p:spPr>
        <p:txBody>
          <a:bodyPr wrap="square" rtlCol="0">
            <a:spAutoFit/>
          </a:bodyPr>
          <a:lstStyle/>
          <a:p>
            <a:pPr algn="ctr"/>
            <a:r>
              <a:rPr lang="zh-CN" altLang="en-US" sz="3200" b="1" dirty="0" smtClean="0">
                <a:solidFill>
                  <a:schemeClr val="tx2">
                    <a:lumMod val="75000"/>
                  </a:schemeClr>
                </a:solidFill>
                <a:latin typeface="微软雅黑" panose="020B0503020204020204" pitchFamily="34" charset="-122"/>
                <a:ea typeface="微软雅黑" panose="020B0503020204020204" pitchFamily="34" charset="-122"/>
              </a:rPr>
              <a:t>小结</a:t>
            </a:r>
          </a:p>
        </p:txBody>
      </p:sp>
      <p:sp>
        <p:nvSpPr>
          <p:cNvPr id="39" name="TextBox 38"/>
          <p:cNvSpPr txBox="1"/>
          <p:nvPr/>
        </p:nvSpPr>
        <p:spPr>
          <a:xfrm>
            <a:off x="1118870" y="1486535"/>
            <a:ext cx="3124835" cy="583565"/>
          </a:xfrm>
          <a:prstGeom prst="rect">
            <a:avLst/>
          </a:prstGeom>
          <a:noFill/>
        </p:spPr>
        <p:txBody>
          <a:bodyPr wrap="square" rtlCol="0">
            <a:spAutoFit/>
          </a:bodyPr>
          <a:lstStyle/>
          <a:p>
            <a:pPr algn="l"/>
            <a:r>
              <a:rPr lang="zh-CN" altLang="en-US" sz="3200" b="1" dirty="0" smtClean="0">
                <a:solidFill>
                  <a:schemeClr val="tx2">
                    <a:lumMod val="75000"/>
                  </a:schemeClr>
                </a:solidFill>
                <a:latin typeface="微软雅黑" panose="020B0503020204020204" pitchFamily="34" charset="-122"/>
                <a:ea typeface="微软雅黑" panose="020B0503020204020204" pitchFamily="34" charset="-122"/>
              </a:rPr>
              <a:t>信号的时域抽样</a:t>
            </a:r>
          </a:p>
        </p:txBody>
      </p:sp>
      <p:sp>
        <p:nvSpPr>
          <p:cNvPr id="43" name="TextBox 42"/>
          <p:cNvSpPr txBox="1"/>
          <p:nvPr/>
        </p:nvSpPr>
        <p:spPr>
          <a:xfrm>
            <a:off x="1118870" y="3175635"/>
            <a:ext cx="3124835" cy="583565"/>
          </a:xfrm>
          <a:prstGeom prst="rect">
            <a:avLst/>
          </a:prstGeom>
          <a:noFill/>
        </p:spPr>
        <p:txBody>
          <a:bodyPr wrap="square" rtlCol="0">
            <a:spAutoFit/>
          </a:bodyPr>
          <a:lstStyle/>
          <a:p>
            <a:pPr algn="l"/>
            <a:r>
              <a:rPr lang="zh-CN" altLang="en-US" sz="3200" b="1" dirty="0" smtClean="0">
                <a:solidFill>
                  <a:schemeClr val="tx2">
                    <a:lumMod val="75000"/>
                  </a:schemeClr>
                </a:solidFill>
                <a:latin typeface="微软雅黑" panose="020B0503020204020204" pitchFamily="34" charset="-122"/>
                <a:ea typeface="微软雅黑" panose="020B0503020204020204" pitchFamily="34" charset="-122"/>
              </a:rPr>
              <a:t>信号的频域抽样</a:t>
            </a:r>
          </a:p>
        </p:txBody>
      </p:sp>
      <p:sp>
        <p:nvSpPr>
          <p:cNvPr id="2" name="TextBox 1"/>
          <p:cNvSpPr txBox="1"/>
          <p:nvPr/>
        </p:nvSpPr>
        <p:spPr>
          <a:xfrm>
            <a:off x="1244600" y="2286000"/>
            <a:ext cx="10188311" cy="830997"/>
          </a:xfrm>
          <a:prstGeom prst="rect">
            <a:avLst/>
          </a:prstGeom>
          <a:noFill/>
        </p:spPr>
        <p:txBody>
          <a:bodyPr wrap="square" rtlCol="0">
            <a:spAutoFit/>
          </a:bodyPr>
          <a:lstStyle/>
          <a:p>
            <a:pPr algn="l"/>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通过不同抽样频率进行时域抽样，利用抽样内插函数、阶梯内插函数、线性内插函数，观察恢复信号是否失真</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TextBox 48"/>
          <p:cNvSpPr txBox="1"/>
          <p:nvPr/>
        </p:nvSpPr>
        <p:spPr>
          <a:xfrm>
            <a:off x="1347655" y="4038600"/>
            <a:ext cx="9982200" cy="830997"/>
          </a:xfrm>
          <a:prstGeom prst="rect">
            <a:avLst/>
          </a:prstGeom>
          <a:noFill/>
        </p:spPr>
        <p:txBody>
          <a:bodyPr wrap="square" rtlCol="0">
            <a:spAutoFit/>
          </a:bodyPr>
          <a:lstStyle/>
          <a:p>
            <a:pPr algn="l"/>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通过不同点数进行频域抽样，利用</a:t>
            </a:r>
            <a:r>
              <a:rPr lang="en-US" altLang="zh-CN" sz="2400" b="1" dirty="0" err="1"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ifft</a:t>
            </a: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恢复时域信号，观察恢复信号是否失真</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68265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C:\Users\Qin\Desktop\buct最终版.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40" name="矩形 39"/>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41" name="圆角矩形 40"/>
          <p:cNvSpPr/>
          <p:nvPr/>
        </p:nvSpPr>
        <p:spPr>
          <a:xfrm rot="10800000" flipV="1">
            <a:off x="-12065" y="538480"/>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4</a:t>
            </a:r>
            <a:endParaRPr lang="zh-CN" altLang="en-US" sz="3600" dirty="0">
              <a:latin typeface="Times New Roman" panose="02020603050405020304" pitchFamily="18" charset="0"/>
              <a:cs typeface="Times New Roman" panose="02020603050405020304" pitchFamily="18" charset="0"/>
            </a:endParaRPr>
          </a:p>
        </p:txBody>
      </p:sp>
      <p:sp>
        <p:nvSpPr>
          <p:cNvPr id="42" name="圆角矩形 41"/>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48" name="TextBox 47"/>
          <p:cNvSpPr txBox="1"/>
          <p:nvPr/>
        </p:nvSpPr>
        <p:spPr>
          <a:xfrm>
            <a:off x="1436370" y="508635"/>
            <a:ext cx="3124835" cy="583565"/>
          </a:xfrm>
          <a:prstGeom prst="rect">
            <a:avLst/>
          </a:prstGeom>
          <a:noFill/>
        </p:spPr>
        <p:txBody>
          <a:bodyPr wrap="square" rtlCol="0">
            <a:spAutoFit/>
          </a:bodyPr>
          <a:lstStyle/>
          <a:p>
            <a:pPr algn="ctr"/>
            <a:r>
              <a:rPr lang="zh-CN" altLang="en-US" sz="3200" b="1" dirty="0" smtClean="0">
                <a:solidFill>
                  <a:schemeClr val="tx2">
                    <a:lumMod val="75000"/>
                  </a:schemeClr>
                </a:solidFill>
                <a:latin typeface="微软雅黑" panose="020B0503020204020204" pitchFamily="34" charset="-122"/>
                <a:ea typeface="微软雅黑" panose="020B0503020204020204" pitchFamily="34" charset="-122"/>
              </a:rPr>
              <a:t>思考题</a:t>
            </a:r>
          </a:p>
        </p:txBody>
      </p:sp>
      <p:sp>
        <p:nvSpPr>
          <p:cNvPr id="2" name="TextBox 1"/>
          <p:cNvSpPr txBox="1"/>
          <p:nvPr/>
        </p:nvSpPr>
        <p:spPr>
          <a:xfrm>
            <a:off x="889000" y="1455003"/>
            <a:ext cx="10188311" cy="3416320"/>
          </a:xfrm>
          <a:prstGeom prst="rect">
            <a:avLst/>
          </a:prstGeom>
          <a:noFill/>
        </p:spPr>
        <p:txBody>
          <a:bodyPr wrap="square" rtlCol="0">
            <a:spAutoFit/>
          </a:bodyPr>
          <a:lstStyle/>
          <a:p>
            <a:pPr marL="457200" indent="-457200" algn="l">
              <a:buFont typeface="+mj-lt"/>
              <a:buAutoNum type="arabicPeriod"/>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将语音信号转换为数字信号时，抽样频率一般应为多少？</a:t>
            </a:r>
            <a:endPar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l">
              <a:buFont typeface="+mj-lt"/>
              <a:buAutoNum type="arabicPeriod"/>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在时域抽样过程中，会出现哪些误差？如何克服或改善？</a:t>
            </a:r>
            <a:endPar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l">
              <a:buFont typeface="+mj-lt"/>
              <a:buAutoNum type="arabicPeriod"/>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在实际应用中，为何一般选取抽样频率</a:t>
            </a:r>
            <a:r>
              <a:rPr lang="en-US" altLang="zh-CN" sz="2400" b="1" dirty="0" err="1"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fsam</a:t>
            </a: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(3-5)</a:t>
            </a:r>
            <a:r>
              <a:rPr lang="en-US" altLang="zh-CN" sz="2400" b="1" dirty="0" err="1"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fm</a:t>
            </a:r>
            <a:r>
              <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p>
          <a:p>
            <a:pPr marL="457200" indent="-457200" algn="l">
              <a:buFont typeface="+mj-lt"/>
              <a:buAutoNum type="arabicPeriod"/>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简述带通信号抽样和欠抽样的原理。</a:t>
            </a:r>
            <a:endPar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l">
              <a:buFont typeface="+mj-lt"/>
              <a:buAutoNum type="arabicPeriod"/>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如何选取被分析的连续信号的长度？</a:t>
            </a:r>
            <a:endPar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l">
              <a:buFont typeface="+mj-lt"/>
              <a:buAutoNum type="arabicPeriod"/>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增加抽样序列</a:t>
            </a:r>
            <a:r>
              <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x[k]</a:t>
            </a: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的长度，能否改善重建信号的质量？</a:t>
            </a:r>
            <a:endPar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l">
              <a:buFont typeface="+mj-lt"/>
              <a:buAutoNum type="arabicPeriod"/>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简述构造内插函数的基本原则和方法。</a:t>
            </a:r>
            <a:endPar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l">
              <a:buFont typeface="+mj-lt"/>
              <a:buAutoNum type="arabicPeriod"/>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抽样内插函数、阶梯内插函数、线性内插函数和升余弦内插函数各有什么特性。</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4016287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Qin\Desktop\buct最终版.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5193994" y="548680"/>
            <a:ext cx="5631431" cy="480869"/>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4" name="圆角矩形 13"/>
          <p:cNvSpPr/>
          <p:nvPr/>
        </p:nvSpPr>
        <p:spPr>
          <a:xfrm rot="10800000" flipV="1">
            <a:off x="-24682" y="545262"/>
            <a:ext cx="1182921" cy="49111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smtClean="0">
                <a:latin typeface="Times New Roman" pitchFamily="18" charset="0"/>
                <a:cs typeface="Times New Roman" pitchFamily="18" charset="0"/>
              </a:rPr>
              <a:t>5</a:t>
            </a:r>
            <a:endParaRPr lang="zh-CN" altLang="en-US" sz="3600" dirty="0">
              <a:latin typeface="Times New Roman" pitchFamily="18" charset="0"/>
              <a:cs typeface="Times New Roman" pitchFamily="18" charset="0"/>
            </a:endParaRPr>
          </a:p>
        </p:txBody>
      </p:sp>
      <p:sp>
        <p:nvSpPr>
          <p:cNvPr id="15" name="圆角矩形 14"/>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21" name="TextBox 20"/>
          <p:cNvSpPr txBox="1"/>
          <p:nvPr/>
        </p:nvSpPr>
        <p:spPr>
          <a:xfrm>
            <a:off x="1037681" y="508220"/>
            <a:ext cx="4276872" cy="584775"/>
          </a:xfrm>
          <a:prstGeom prst="rect">
            <a:avLst/>
          </a:prstGeom>
          <a:noFill/>
        </p:spPr>
        <p:txBody>
          <a:bodyPr wrap="square" rtlCol="0">
            <a:spAutoFit/>
          </a:bodyPr>
          <a:lstStyle/>
          <a:p>
            <a:pPr algn="ctr"/>
            <a:r>
              <a:rPr lang="en-US" altLang="zh-CN" sz="3200" dirty="0" smtClean="0">
                <a:solidFill>
                  <a:schemeClr val="tx2">
                    <a:lumMod val="75000"/>
                  </a:schemeClr>
                </a:solidFill>
                <a:latin typeface="微软雅黑" pitchFamily="34" charset="-122"/>
                <a:ea typeface="微软雅黑" pitchFamily="34" charset="-122"/>
              </a:rPr>
              <a:t>The End</a:t>
            </a:r>
            <a:endParaRPr lang="zh-CN" altLang="en-US" sz="3200" dirty="0">
              <a:solidFill>
                <a:schemeClr val="tx2">
                  <a:lumMod val="75000"/>
                </a:schemeClr>
              </a:solidFill>
              <a:latin typeface="微软雅黑" pitchFamily="34" charset="-122"/>
              <a:ea typeface="微软雅黑" pitchFamily="34" charset="-122"/>
            </a:endParaRPr>
          </a:p>
        </p:txBody>
      </p:sp>
      <p:sp>
        <p:nvSpPr>
          <p:cNvPr id="22" name="矩形 21"/>
          <p:cNvSpPr/>
          <p:nvPr/>
        </p:nvSpPr>
        <p:spPr>
          <a:xfrm>
            <a:off x="996673" y="2559308"/>
            <a:ext cx="10446962" cy="1446550"/>
          </a:xfrm>
          <a:prstGeom prst="rect">
            <a:avLst/>
          </a:prstGeom>
        </p:spPr>
        <p:txBody>
          <a:bodyPr wrap="square">
            <a:spAutoFit/>
          </a:bodyPr>
          <a:lstStyle/>
          <a:p>
            <a:pPr algn="ctr"/>
            <a:r>
              <a:rPr lang="zh-CN" altLang="en-US" sz="8800" dirty="0" smtClean="0">
                <a:latin typeface="微软雅黑" panose="020B0503020204020204" pitchFamily="34" charset="-122"/>
                <a:ea typeface="微软雅黑" panose="020B0503020204020204" pitchFamily="34" charset="-122"/>
              </a:rPr>
              <a:t>本节课结束</a:t>
            </a:r>
            <a:endParaRPr lang="en-US" altLang="zh-CN" sz="8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8399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375173" y="467653"/>
            <a:ext cx="3534284" cy="1200329"/>
            <a:chOff x="1007903" y="467653"/>
            <a:chExt cx="2200547" cy="1200329"/>
          </a:xfrm>
        </p:grpSpPr>
        <p:sp>
          <p:nvSpPr>
            <p:cNvPr id="94" name="TextBox 93"/>
            <p:cNvSpPr txBox="1"/>
            <p:nvPr/>
          </p:nvSpPr>
          <p:spPr>
            <a:xfrm>
              <a:off x="1007903" y="467653"/>
              <a:ext cx="1355534" cy="1200329"/>
            </a:xfrm>
            <a:prstGeom prst="rect">
              <a:avLst/>
            </a:prstGeom>
            <a:noFill/>
          </p:spPr>
          <p:txBody>
            <a:bodyPr wrap="square" rtlCol="0">
              <a:spAutoFit/>
            </a:bodyPr>
            <a:lstStyle/>
            <a:p>
              <a:r>
                <a:rPr lang="zh-CN" altLang="en-US" sz="3600" dirty="0">
                  <a:solidFill>
                    <a:schemeClr val="tx2">
                      <a:lumMod val="75000"/>
                    </a:schemeClr>
                  </a:solidFill>
                  <a:latin typeface="黑体" panose="02010609060101010101" pitchFamily="49" charset="-122"/>
                  <a:ea typeface="黑体" panose="02010609060101010101" pitchFamily="49" charset="-122"/>
                </a:rPr>
                <a:t>主要内容</a:t>
              </a:r>
            </a:p>
          </p:txBody>
        </p:sp>
        <p:sp>
          <p:nvSpPr>
            <p:cNvPr id="95" name="TextBox 94"/>
            <p:cNvSpPr txBox="1"/>
            <p:nvPr/>
          </p:nvSpPr>
          <p:spPr>
            <a:xfrm>
              <a:off x="2272346" y="862163"/>
              <a:ext cx="936104" cy="261610"/>
            </a:xfrm>
            <a:prstGeom prst="rect">
              <a:avLst/>
            </a:prstGeom>
            <a:noFill/>
          </p:spPr>
          <p:txBody>
            <a:bodyPr wrap="square" rtlCol="0">
              <a:spAutoFit/>
            </a:bodyPr>
            <a:lstStyle/>
            <a:p>
              <a:r>
                <a:rPr lang="en-US" altLang="zh-CN" sz="1100" dirty="0">
                  <a:solidFill>
                    <a:schemeClr val="tx2">
                      <a:lumMod val="75000"/>
                    </a:schemeClr>
                  </a:solidFill>
                  <a:latin typeface="Times New Roman" panose="02020603050405020304" pitchFamily="18" charset="0"/>
                  <a:cs typeface="Times New Roman" panose="02020603050405020304" pitchFamily="18" charset="0"/>
                </a:rPr>
                <a:t>CONTENTS</a:t>
              </a:r>
              <a:endParaRPr lang="zh-CN" altLang="en-US" sz="1100" dirty="0">
                <a:solidFill>
                  <a:schemeClr val="tx2">
                    <a:lumMod val="75000"/>
                  </a:schemeClr>
                </a:solidFill>
                <a:latin typeface="Times New Roman" panose="02020603050405020304" pitchFamily="18" charset="0"/>
                <a:cs typeface="Times New Roman" panose="02020603050405020304" pitchFamily="18" charset="0"/>
              </a:endParaRPr>
            </a:p>
          </p:txBody>
        </p:sp>
      </p:grpSp>
      <p:grpSp>
        <p:nvGrpSpPr>
          <p:cNvPr id="9" name="组合 8"/>
          <p:cNvGrpSpPr/>
          <p:nvPr/>
        </p:nvGrpSpPr>
        <p:grpSpPr>
          <a:xfrm>
            <a:off x="6846046" y="3002687"/>
            <a:ext cx="4149499" cy="491115"/>
            <a:chOff x="4726403" y="2963940"/>
            <a:chExt cx="7274253" cy="491115"/>
          </a:xfrm>
        </p:grpSpPr>
        <p:sp>
          <p:nvSpPr>
            <p:cNvPr id="47" name="圆角矩形 46"/>
            <p:cNvSpPr/>
            <p:nvPr/>
          </p:nvSpPr>
          <p:spPr>
            <a:xfrm rot="10800000" flipV="1">
              <a:off x="4726403" y="2963940"/>
              <a:ext cx="484287" cy="49111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smtClean="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sp>
          <p:nvSpPr>
            <p:cNvPr id="70" name="文本框 86"/>
            <p:cNvSpPr txBox="1"/>
            <p:nvPr/>
          </p:nvSpPr>
          <p:spPr>
            <a:xfrm>
              <a:off x="5480873" y="2970191"/>
              <a:ext cx="6519783" cy="459105"/>
            </a:xfrm>
            <a:prstGeom prst="rect">
              <a:avLst/>
            </a:prstGeom>
            <a:noFill/>
          </p:spPr>
          <p:txBody>
            <a:bodyPr wrap="square" lIns="91436" tIns="45718" rIns="91436" bIns="45718" rtlCol="0">
              <a:spAutoFi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信号的时域抽样和恢复</a:t>
              </a:r>
            </a:p>
          </p:txBody>
        </p:sp>
      </p:grpSp>
      <p:grpSp>
        <p:nvGrpSpPr>
          <p:cNvPr id="10" name="组合 9"/>
          <p:cNvGrpSpPr/>
          <p:nvPr/>
        </p:nvGrpSpPr>
        <p:grpSpPr>
          <a:xfrm>
            <a:off x="6846046" y="3686202"/>
            <a:ext cx="4149500" cy="507165"/>
            <a:chOff x="4726402" y="3710968"/>
            <a:chExt cx="7274254" cy="507165"/>
          </a:xfrm>
        </p:grpSpPr>
        <p:sp>
          <p:nvSpPr>
            <p:cNvPr id="44" name="圆角矩形 43"/>
            <p:cNvSpPr/>
            <p:nvPr/>
          </p:nvSpPr>
          <p:spPr>
            <a:xfrm rot="10800000" flipV="1">
              <a:off x="4726402" y="3727018"/>
              <a:ext cx="484287" cy="49111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smtClean="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71" name="文本框 86"/>
            <p:cNvSpPr txBox="1"/>
            <p:nvPr/>
          </p:nvSpPr>
          <p:spPr>
            <a:xfrm>
              <a:off x="5480873" y="3710968"/>
              <a:ext cx="6519783" cy="459105"/>
            </a:xfrm>
            <a:prstGeom prst="rect">
              <a:avLst/>
            </a:prstGeom>
            <a:noFill/>
          </p:spPr>
          <p:txBody>
            <a:bodyPr wrap="square" lIns="91436" tIns="45718" rIns="91436" bIns="45718" rtlCol="0">
              <a:spAutoFit/>
            </a:bodyPr>
            <a:lstStyle/>
            <a:p>
              <a:r>
                <a:rPr lang="zh-CN" altLang="en-US" sz="2400" dirty="0" smtClean="0">
                  <a:solidFill>
                    <a:schemeClr val="tx2"/>
                  </a:solidFill>
                  <a:latin typeface="微软雅黑" panose="020B0503020204020204" pitchFamily="34" charset="-122"/>
                  <a:ea typeface="微软雅黑" panose="020B0503020204020204" pitchFamily="34" charset="-122"/>
                </a:rPr>
                <a:t>信号的频域抽样</a:t>
              </a:r>
            </a:p>
          </p:txBody>
        </p:sp>
      </p:grpSp>
      <p:sp>
        <p:nvSpPr>
          <p:cNvPr id="98" name="圆角矩形 97"/>
          <p:cNvSpPr/>
          <p:nvPr/>
        </p:nvSpPr>
        <p:spPr>
          <a:xfrm rot="10800000" flipV="1">
            <a:off x="-24683" y="545262"/>
            <a:ext cx="288034" cy="491115"/>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latin typeface="Times New Roman" panose="02020603050405020304" pitchFamily="18" charset="0"/>
              <a:cs typeface="Times New Roman" panose="02020603050405020304" pitchFamily="18" charset="0"/>
            </a:endParaRPr>
          </a:p>
        </p:txBody>
      </p:sp>
      <p:sp>
        <p:nvSpPr>
          <p:cNvPr id="143" name="圆角矩形 142"/>
          <p:cNvSpPr/>
          <p:nvPr/>
        </p:nvSpPr>
        <p:spPr>
          <a:xfrm rot="10800000" flipV="1">
            <a:off x="335361" y="545262"/>
            <a:ext cx="1008814" cy="491115"/>
          </a:xfrm>
          <a:prstGeom prst="roundRect">
            <a:avLst>
              <a:gd name="adj" fmla="val 5039"/>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latin typeface="Times New Roman" panose="02020603050405020304" pitchFamily="18" charset="0"/>
              <a:cs typeface="Times New Roman" panose="02020603050405020304" pitchFamily="18" charset="0"/>
            </a:endParaRPr>
          </a:p>
        </p:txBody>
      </p:sp>
      <p:pic>
        <p:nvPicPr>
          <p:cNvPr id="1028" name="Picture 4" descr="http://www.buct.edu.cn/images/content/2016-12/201612201338558129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508760"/>
            <a:ext cx="5693410" cy="380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264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C:\Users\Qin\Desktop\buct最终版.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3235325" y="560070"/>
            <a:ext cx="761238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5" name="圆角矩形 24"/>
          <p:cNvSpPr/>
          <p:nvPr/>
        </p:nvSpPr>
        <p:spPr>
          <a:xfrm rot="10800000" flipV="1">
            <a:off x="-24765" y="545465"/>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3600" dirty="0">
              <a:latin typeface="Times New Roman" panose="02020603050405020304" pitchFamily="18" charset="0"/>
              <a:cs typeface="Times New Roman" panose="02020603050405020304" pitchFamily="18" charset="0"/>
            </a:endParaRPr>
          </a:p>
        </p:txBody>
      </p:sp>
      <p:sp>
        <p:nvSpPr>
          <p:cNvPr id="27" name="圆角矩形 26"/>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38" name="TextBox 37"/>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实验目的</a:t>
            </a:r>
          </a:p>
        </p:txBody>
      </p:sp>
      <p:cxnSp>
        <p:nvCxnSpPr>
          <p:cNvPr id="4" name="直接连接符 3"/>
          <p:cNvCxnSpPr/>
          <p:nvPr/>
        </p:nvCxnSpPr>
        <p:spPr>
          <a:xfrm>
            <a:off x="7827963" y="1405573"/>
            <a:ext cx="429704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230938" y="1988185"/>
            <a:ext cx="5255895" cy="829945"/>
          </a:xfrm>
          <a:prstGeom prst="rect">
            <a:avLst/>
          </a:prstGeom>
        </p:spPr>
        <p:txBody>
          <a:bodyPr wrap="square" anchor="ctr">
            <a:spAutoFit/>
          </a:bodyPr>
          <a:lstStyle/>
          <a:p>
            <a:pPr lvl="0" indent="0" algn="l" eaLnBrk="1" fontAlgn="t">
              <a:lnSpc>
                <a:spcPct val="100000"/>
              </a:lnSpc>
              <a:buNone/>
            </a:pPr>
            <a:r>
              <a:rPr lang="en-US" altLang="zh-CN" sz="2400" kern="0" dirty="0" smtClean="0">
                <a:solidFill>
                  <a:srgbClr val="002060"/>
                </a:solidFill>
                <a:latin typeface="微软雅黑" panose="020B0503020204020204" pitchFamily="34" charset="-122"/>
                <a:ea typeface="微软雅黑" panose="020B0503020204020204" pitchFamily="34" charset="-122"/>
              </a:rPr>
              <a:t>1</a:t>
            </a:r>
            <a:r>
              <a:rPr lang="zh-CN" altLang="en-US" sz="2400" kern="0" dirty="0" smtClean="0">
                <a:solidFill>
                  <a:srgbClr val="002060"/>
                </a:solidFill>
                <a:latin typeface="微软雅黑" panose="020B0503020204020204" pitchFamily="34" charset="-122"/>
                <a:ea typeface="微软雅黑" panose="020B0503020204020204" pitchFamily="34" charset="-122"/>
              </a:rPr>
              <a:t>、</a:t>
            </a:r>
            <a:r>
              <a:rPr lang="en-US" altLang="zh-CN" sz="2400" kern="0" dirty="0" err="1" smtClean="0">
                <a:solidFill>
                  <a:srgbClr val="002060"/>
                </a:solidFill>
                <a:latin typeface="微软雅黑" panose="020B0503020204020204" pitchFamily="34" charset="-122"/>
                <a:ea typeface="微软雅黑" panose="020B0503020204020204" pitchFamily="34" charset="-122"/>
              </a:rPr>
              <a:t>加深理解连续时间信号离散化过程中的数学概念和物理概念</a:t>
            </a:r>
            <a:endParaRPr lang="en-US" altLang="zh-CN" sz="1050" kern="100" dirty="0"/>
          </a:p>
        </p:txBody>
      </p:sp>
      <p:sp>
        <p:nvSpPr>
          <p:cNvPr id="7" name="矩形 6"/>
          <p:cNvSpPr/>
          <p:nvPr/>
        </p:nvSpPr>
        <p:spPr>
          <a:xfrm>
            <a:off x="6230938" y="2878557"/>
            <a:ext cx="5594985" cy="461665"/>
          </a:xfrm>
          <a:prstGeom prst="rect">
            <a:avLst/>
          </a:prstGeom>
        </p:spPr>
        <p:txBody>
          <a:bodyPr wrap="square" anchor="ctr">
            <a:spAutoFit/>
          </a:bodyPr>
          <a:lstStyle/>
          <a:p>
            <a:pPr marL="0" algn="l" eaLnBrk="1"/>
            <a:r>
              <a:rPr lang="en-US" altLang="zh-CN"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2</a:t>
            </a:r>
            <a:r>
              <a:rPr lang="zh-CN" altLang="en-US"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24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掌握时域抽样定理的基本内容</a:t>
            </a:r>
            <a:endParaRPr lang="en-US" altLang="zh-CN" sz="1200" kern="100" dirty="0">
              <a:latin typeface="等线" panose="02010600030101010101" charset="-122"/>
              <a:ea typeface="等线" panose="02010600030101010101" charset="-122"/>
              <a:cs typeface="Times New Roman" panose="02020603050405020304"/>
              <a:sym typeface="Times New Roman" panose="02020603050405020304"/>
            </a:endParaRPr>
          </a:p>
        </p:txBody>
      </p:sp>
      <p:sp>
        <p:nvSpPr>
          <p:cNvPr id="2" name="矩形 1"/>
          <p:cNvSpPr/>
          <p:nvPr/>
        </p:nvSpPr>
        <p:spPr>
          <a:xfrm>
            <a:off x="6230938" y="3400649"/>
            <a:ext cx="5401310" cy="830997"/>
          </a:xfrm>
          <a:prstGeom prst="rect">
            <a:avLst/>
          </a:prstGeom>
        </p:spPr>
        <p:txBody>
          <a:bodyPr wrap="square" anchor="ctr">
            <a:spAutoFit/>
          </a:bodyPr>
          <a:lstStyle/>
          <a:p>
            <a:pPr marL="0" algn="l" eaLnBrk="1"/>
            <a:r>
              <a:rPr lang="en-US" altLang="zh-CN"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3</a:t>
            </a:r>
            <a:r>
              <a:rPr lang="zh-CN" altLang="en-US"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24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掌握由抽样序列</a:t>
            </a:r>
            <a:r>
              <a:rPr lang="zh-CN" altLang="en-US"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恢复</a:t>
            </a:r>
            <a:r>
              <a:rPr lang="en-US" altLang="zh-CN" sz="24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原连续信号的</a:t>
            </a:r>
            <a:endParaRPr lang="en-US" altLang="zh-CN" sz="1200" kern="100" dirty="0">
              <a:latin typeface="等线" panose="02010600030101010101" charset="-122"/>
              <a:ea typeface="等线" panose="02010600030101010101" charset="-122"/>
              <a:cs typeface="Times New Roman" panose="02020603050405020304"/>
              <a:sym typeface="Times New Roman" panose="02020603050405020304"/>
            </a:endParaRPr>
          </a:p>
          <a:p>
            <a:pPr marL="0" algn="l" eaLnBrk="1"/>
            <a:r>
              <a:rPr lang="en-US" altLang="zh-CN" sz="2400" kern="0" dirty="0" err="1">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基本原理和实现方法</a:t>
            </a:r>
            <a:endParaRPr lang="en-US" altLang="zh-CN" sz="1200" kern="100" dirty="0">
              <a:latin typeface="等线" panose="02010600030101010101" charset="-122"/>
              <a:ea typeface="等线" panose="02010600030101010101" charset="-122"/>
              <a:cs typeface="Times New Roman" panose="02020603050405020304"/>
              <a:sym typeface="Times New Roman" panose="02020603050405020304"/>
            </a:endParaRPr>
          </a:p>
        </p:txBody>
      </p:sp>
      <p:sp>
        <p:nvSpPr>
          <p:cNvPr id="5" name="矩形 4"/>
          <p:cNvSpPr/>
          <p:nvPr/>
        </p:nvSpPr>
        <p:spPr>
          <a:xfrm>
            <a:off x="6230938" y="4292073"/>
            <a:ext cx="5310505" cy="830997"/>
          </a:xfrm>
          <a:prstGeom prst="rect">
            <a:avLst/>
          </a:prstGeom>
        </p:spPr>
        <p:txBody>
          <a:bodyPr wrap="square" anchor="ctr">
            <a:spAutoFit/>
          </a:bodyPr>
          <a:lstStyle/>
          <a:p>
            <a:pPr marL="0" algn="just" eaLnBrk="1"/>
            <a:r>
              <a:rPr lang="en-US" altLang="zh-CN"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4</a:t>
            </a:r>
            <a:r>
              <a:rPr lang="zh-CN" altLang="en-US"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24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加深理解频谱离散化过程中的数学</a:t>
            </a:r>
            <a:r>
              <a:rPr lang="en-US" altLang="zh-CN"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2400" kern="0" dirty="0" err="1">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概念和物理概念</a:t>
            </a:r>
            <a:endParaRPr lang="en-US" altLang="zh-CN" sz="1200" kern="100" dirty="0">
              <a:latin typeface="等线" panose="02010600030101010101" charset="-122"/>
              <a:ea typeface="等线" panose="02010600030101010101" charset="-122"/>
              <a:cs typeface="Times New Roman" panose="02020603050405020304"/>
              <a:sym typeface="Times New Roman" panose="02020603050405020304"/>
            </a:endParaRPr>
          </a:p>
        </p:txBody>
      </p:sp>
      <p:sp>
        <p:nvSpPr>
          <p:cNvPr id="8" name="矩形 7"/>
          <p:cNvSpPr/>
          <p:nvPr/>
        </p:nvSpPr>
        <p:spPr>
          <a:xfrm>
            <a:off x="6230938" y="5183495"/>
            <a:ext cx="5356225" cy="461665"/>
          </a:xfrm>
          <a:prstGeom prst="rect">
            <a:avLst/>
          </a:prstGeom>
        </p:spPr>
        <p:txBody>
          <a:bodyPr wrap="square" anchor="ctr">
            <a:spAutoFit/>
          </a:bodyPr>
          <a:lstStyle/>
          <a:p>
            <a:pPr marL="0" algn="just" eaLnBrk="1"/>
            <a:r>
              <a:rPr lang="en-US" altLang="zh-CN"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5</a:t>
            </a:r>
            <a:r>
              <a:rPr lang="zh-CN" altLang="en-US" sz="2400" kern="0" dirty="0"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r>
              <a:rPr lang="en-US" altLang="zh-CN" sz="2400" kern="0" dirty="0" err="1" smtClean="0">
                <a:solidFill>
                  <a:srgbClr val="00206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掌握频域抽样定理的基本内容</a:t>
            </a:r>
            <a:endParaRPr lang="en-US" altLang="zh-CN" sz="1200" kern="100" dirty="0">
              <a:latin typeface="等线" panose="02010600030101010101" charset="-122"/>
              <a:ea typeface="等线" panose="02010600030101010101" charset="-122"/>
              <a:cs typeface="Times New Roman" panose="02020603050405020304"/>
              <a:sym typeface="Times New Roman" panose="02020603050405020304"/>
            </a:endParaRPr>
          </a:p>
        </p:txBody>
      </p:sp>
      <p:pic>
        <p:nvPicPr>
          <p:cNvPr id="3" name="图片 2" descr="u=528999945,32405133&amp;fm=27&amp;gp=0[1]"/>
          <p:cNvPicPr>
            <a:picLocks noChangeAspect="1"/>
          </p:cNvPicPr>
          <p:nvPr/>
        </p:nvPicPr>
        <p:blipFill>
          <a:blip r:embed="rId4"/>
          <a:stretch>
            <a:fillRect/>
          </a:stretch>
        </p:blipFill>
        <p:spPr>
          <a:xfrm>
            <a:off x="542290" y="1536065"/>
            <a:ext cx="5046980" cy="42995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descr="C:\Users\Qin\Desktop\buct最终版.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54" name="矩形 53"/>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55" name="圆角矩形 54"/>
          <p:cNvSpPr/>
          <p:nvPr/>
        </p:nvSpPr>
        <p:spPr>
          <a:xfrm rot="10800000" flipV="1">
            <a:off x="-24765" y="545465"/>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1</a:t>
            </a:r>
            <a:endParaRPr lang="zh-CN" altLang="en-US" sz="3600" dirty="0">
              <a:latin typeface="Times New Roman" panose="02020603050405020304" pitchFamily="18" charset="0"/>
              <a:cs typeface="Times New Roman" panose="02020603050405020304" pitchFamily="18" charset="0"/>
            </a:endParaRPr>
          </a:p>
        </p:txBody>
      </p:sp>
      <p:sp>
        <p:nvSpPr>
          <p:cNvPr id="56" name="圆角矩形 55"/>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角矩形 57"/>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62" name="TextBox 61"/>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信号的时域抽样</a:t>
            </a:r>
          </a:p>
        </p:txBody>
      </p:sp>
      <p:pic>
        <p:nvPicPr>
          <p:cNvPr id="6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511" y="2009842"/>
            <a:ext cx="3924300" cy="257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Text Box 42"/>
          <p:cNvSpPr txBox="1">
            <a:spLocks noChangeArrowheads="1"/>
          </p:cNvSpPr>
          <p:nvPr/>
        </p:nvSpPr>
        <p:spPr bwMode="auto">
          <a:xfrm>
            <a:off x="699452" y="1132205"/>
            <a:ext cx="11475720"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800" b="1" dirty="0" smtClean="0">
                <a:latin typeface="楷体" panose="02010609060101010101" charset="-122"/>
                <a:ea typeface="楷体" panose="02010609060101010101" charset="-122"/>
                <a:cs typeface="楷体" panose="02010609060101010101" charset="-122"/>
              </a:rPr>
              <a:t>离散系统在处理信号（温度、压力、声音、人体的心电、脑电、自然影像等）时，信号必须是离散的序列。</a:t>
            </a:r>
            <a:endParaRPr lang="en-US" altLang="zh-CN" sz="2800" b="1" dirty="0">
              <a:latin typeface="楷体" panose="02010609060101010101" charset="-122"/>
              <a:ea typeface="楷体" panose="02010609060101010101" charset="-122"/>
              <a:cs typeface="楷体" panose="02010609060101010101" charset="-122"/>
            </a:endParaRPr>
          </a:p>
        </p:txBody>
      </p:sp>
      <p:pic>
        <p:nvPicPr>
          <p:cNvPr id="65" name="Picture 5" descr="https://timgsa.baidu.com/timg?image&amp;quality=80&amp;size=b9999_10000&amp;sec=1556207649953&amp;di=4c276a28c90542a2a39b78e4a3063db7&amp;imgtype=0&amp;src=http%3A%2F%2Fwww.k51.com.cn%2Fueditor%2Fnet%2Fupload%2Fimage%2F20180330%2F6365802218889000003156064.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06012" y="2250103"/>
            <a:ext cx="3443570" cy="2236470"/>
          </a:xfrm>
          <a:prstGeom prst="rect">
            <a:avLst/>
          </a:prstGeom>
          <a:noFill/>
          <a:extLst>
            <a:ext uri="{909E8E84-426E-40DD-AFC4-6F175D3DCCD1}">
              <a14:hiddenFill xmlns:a14="http://schemas.microsoft.com/office/drawing/2010/main">
                <a:solidFill>
                  <a:srgbClr val="FFFFFF"/>
                </a:solidFill>
              </a14:hiddenFill>
            </a:ext>
          </a:extLst>
        </p:spPr>
      </p:pic>
      <p:sp>
        <p:nvSpPr>
          <p:cNvPr id="66" name="矩形 65"/>
          <p:cNvSpPr/>
          <p:nvPr/>
        </p:nvSpPr>
        <p:spPr>
          <a:xfrm>
            <a:off x="869951" y="4653930"/>
            <a:ext cx="9636124" cy="830997"/>
          </a:xfrm>
          <a:prstGeom prst="rect">
            <a:avLst/>
          </a:prstGeom>
        </p:spPr>
        <p:txBody>
          <a:bodyPr wrap="square">
            <a:spAutoFit/>
          </a:bodyPr>
          <a:lstStyle/>
          <a:p>
            <a:r>
              <a:rPr lang="en-US" altLang="zh-CN" sz="2400" b="1" dirty="0" smtClean="0"/>
              <a:t>【</a:t>
            </a:r>
            <a:r>
              <a:rPr lang="zh-CN" altLang="en-US" sz="2400" b="1" dirty="0" smtClean="0"/>
              <a:t>时域抽样定理</a:t>
            </a:r>
            <a:r>
              <a:rPr lang="en-US" altLang="zh-CN" sz="2400" b="1" dirty="0" smtClean="0"/>
              <a:t>】</a:t>
            </a:r>
          </a:p>
          <a:p>
            <a:r>
              <a:rPr lang="zh-CN" altLang="en-US" sz="2400" b="1" dirty="0" smtClean="0"/>
              <a:t>对于</a:t>
            </a:r>
            <a:r>
              <a:rPr lang="zh-CN" altLang="en-US" sz="2400" b="1" dirty="0"/>
              <a:t>基带信号，信号抽样频率</a:t>
            </a:r>
            <a:r>
              <a:rPr lang="en-US" altLang="zh-CN" sz="2400" b="1" i="1" dirty="0" err="1">
                <a:latin typeface="Times New Roman" pitchFamily="18" charset="0"/>
                <a:cs typeface="Times New Roman" pitchFamily="18" charset="0"/>
              </a:rPr>
              <a:t>f</a:t>
            </a:r>
            <a:r>
              <a:rPr lang="en-US" altLang="zh-CN" sz="2400" b="1" baseline="-25000" dirty="0" err="1">
                <a:latin typeface="Times New Roman" pitchFamily="18" charset="0"/>
                <a:cs typeface="Times New Roman" pitchFamily="18" charset="0"/>
              </a:rPr>
              <a:t>sam</a:t>
            </a:r>
            <a:r>
              <a:rPr lang="zh-CN" altLang="en-US" sz="2400" b="1" dirty="0"/>
              <a:t>大于等于</a:t>
            </a:r>
            <a:r>
              <a:rPr lang="en-US" altLang="zh-CN" sz="2400" b="1" dirty="0"/>
              <a:t>2</a:t>
            </a:r>
            <a:r>
              <a:rPr lang="zh-CN" altLang="en-US" sz="2400" b="1" dirty="0"/>
              <a:t>倍的信号最高</a:t>
            </a:r>
            <a:r>
              <a:rPr lang="zh-CN" altLang="en-US" sz="2400" b="1" dirty="0" smtClean="0"/>
              <a:t>频率</a:t>
            </a:r>
            <a:r>
              <a:rPr lang="en-US" altLang="zh-CN" sz="2400" b="1" dirty="0" smtClean="0">
                <a:solidFill>
                  <a:srgbClr val="002060"/>
                </a:solidFill>
                <a:latin typeface="Times New Roman" pitchFamily="18" charset="0"/>
                <a:ea typeface="微软雅黑" panose="020B0503020204020204" pitchFamily="34" charset="-122"/>
                <a:cs typeface="Times New Roman" pitchFamily="18" charset="0"/>
              </a:rPr>
              <a:t>2</a:t>
            </a:r>
            <a:r>
              <a:rPr lang="en-US" altLang="zh-CN" sz="2400" b="1" i="1" dirty="0" smtClean="0">
                <a:solidFill>
                  <a:srgbClr val="002060"/>
                </a:solidFill>
                <a:latin typeface="Times New Roman" pitchFamily="18" charset="0"/>
                <a:ea typeface="微软雅黑" panose="020B0503020204020204" pitchFamily="34" charset="-122"/>
                <a:cs typeface="Times New Roman" pitchFamily="18" charset="0"/>
              </a:rPr>
              <a:t>f</a:t>
            </a:r>
            <a:r>
              <a:rPr lang="en-US" altLang="zh-CN" sz="2400" b="1" baseline="-25000" dirty="0" smtClean="0">
                <a:solidFill>
                  <a:srgbClr val="002060"/>
                </a:solidFill>
                <a:latin typeface="Times New Roman" pitchFamily="18" charset="0"/>
                <a:ea typeface="微软雅黑" panose="020B0503020204020204" pitchFamily="34" charset="-122"/>
                <a:cs typeface="Times New Roman" pitchFamily="18" charset="0"/>
              </a:rPr>
              <a:t>m</a:t>
            </a:r>
            <a:endParaRPr lang="zh-CN" altLang="en-US" sz="2400" b="1" baseline="-25000" dirty="0">
              <a:solidFill>
                <a:srgbClr val="002060"/>
              </a:solidFill>
              <a:latin typeface="Times New Roman" pitchFamily="18" charset="0"/>
              <a:ea typeface="微软雅黑" panose="020B0503020204020204" pitchFamily="34" charset="-122"/>
              <a:cs typeface="Times New Roman" pitchFamily="18" charset="0"/>
            </a:endParaRPr>
          </a:p>
        </p:txBody>
      </p:sp>
      <p:sp>
        <p:nvSpPr>
          <p:cNvPr id="67" name="TextBox 66"/>
          <p:cNvSpPr txBox="1"/>
          <p:nvPr/>
        </p:nvSpPr>
        <p:spPr>
          <a:xfrm>
            <a:off x="4689993" y="5696620"/>
            <a:ext cx="2345514" cy="769441"/>
          </a:xfrm>
          <a:prstGeom prst="rect">
            <a:avLst/>
          </a:prstGeom>
          <a:noFill/>
        </p:spPr>
        <p:txBody>
          <a:bodyPr wrap="none" rtlCol="0">
            <a:spAutoFit/>
          </a:bodyPr>
          <a:lstStyle/>
          <a:p>
            <a:pPr algn="l"/>
            <a:r>
              <a:rPr lang="en-US" altLang="zh-CN" sz="4400" b="1" i="1" dirty="0" err="1" smtClean="0">
                <a:solidFill>
                  <a:srgbClr val="002060"/>
                </a:solidFill>
                <a:latin typeface="Times New Roman" pitchFamily="18" charset="0"/>
                <a:ea typeface="微软雅黑" panose="020B0503020204020204" pitchFamily="34" charset="-122"/>
                <a:cs typeface="Times New Roman" pitchFamily="18" charset="0"/>
              </a:rPr>
              <a:t>f</a:t>
            </a:r>
            <a:r>
              <a:rPr lang="en-US" altLang="zh-CN" sz="4400" b="1" baseline="-25000" dirty="0" err="1" smtClean="0">
                <a:solidFill>
                  <a:srgbClr val="002060"/>
                </a:solidFill>
                <a:latin typeface="Times New Roman" pitchFamily="18" charset="0"/>
                <a:ea typeface="微软雅黑" panose="020B0503020204020204" pitchFamily="34" charset="-122"/>
                <a:cs typeface="Times New Roman" pitchFamily="18" charset="0"/>
              </a:rPr>
              <a:t>sam</a:t>
            </a:r>
            <a:r>
              <a:rPr lang="en-US" altLang="zh-CN" sz="4400" b="1" baseline="-25000" dirty="0" smtClean="0">
                <a:solidFill>
                  <a:srgbClr val="002060"/>
                </a:solidFill>
                <a:latin typeface="Times New Roman" pitchFamily="18" charset="0"/>
                <a:ea typeface="微软雅黑" panose="020B0503020204020204" pitchFamily="34" charset="-122"/>
                <a:cs typeface="Times New Roman" pitchFamily="18" charset="0"/>
              </a:rPr>
              <a:t> </a:t>
            </a:r>
            <a:r>
              <a:rPr lang="zh-CN" altLang="en-US" sz="4400" b="1" dirty="0" smtClean="0">
                <a:solidFill>
                  <a:srgbClr val="002060"/>
                </a:solidFill>
                <a:latin typeface="Times New Roman" pitchFamily="18" charset="0"/>
                <a:ea typeface="微软雅黑" panose="020B0503020204020204" pitchFamily="34" charset="-122"/>
                <a:cs typeface="Times New Roman" pitchFamily="18" charset="0"/>
              </a:rPr>
              <a:t>≥ </a:t>
            </a:r>
            <a:r>
              <a:rPr lang="en-US" altLang="zh-CN" sz="4400" b="1" dirty="0" smtClean="0">
                <a:solidFill>
                  <a:srgbClr val="002060"/>
                </a:solidFill>
                <a:latin typeface="Times New Roman" pitchFamily="18" charset="0"/>
                <a:ea typeface="微软雅黑" panose="020B0503020204020204" pitchFamily="34" charset="-122"/>
                <a:cs typeface="Times New Roman" pitchFamily="18" charset="0"/>
              </a:rPr>
              <a:t>2</a:t>
            </a:r>
            <a:r>
              <a:rPr lang="en-US" altLang="zh-CN" sz="4400" b="1" i="1" dirty="0" smtClean="0">
                <a:solidFill>
                  <a:srgbClr val="002060"/>
                </a:solidFill>
                <a:latin typeface="Times New Roman" pitchFamily="18" charset="0"/>
                <a:ea typeface="微软雅黑" panose="020B0503020204020204" pitchFamily="34" charset="-122"/>
                <a:cs typeface="Times New Roman" pitchFamily="18" charset="0"/>
              </a:rPr>
              <a:t>f</a:t>
            </a:r>
            <a:r>
              <a:rPr lang="en-US" altLang="zh-CN" sz="4400" b="1" baseline="-25000" dirty="0" smtClean="0">
                <a:solidFill>
                  <a:srgbClr val="002060"/>
                </a:solidFill>
                <a:latin typeface="Times New Roman" pitchFamily="18" charset="0"/>
                <a:ea typeface="微软雅黑" panose="020B0503020204020204" pitchFamily="34" charset="-122"/>
                <a:cs typeface="Times New Roman" pitchFamily="18" charset="0"/>
              </a:rPr>
              <a:t>m</a:t>
            </a:r>
            <a:endParaRPr lang="zh-CN" altLang="en-US" sz="4400" b="1" baseline="-25000" dirty="0">
              <a:solidFill>
                <a:srgbClr val="002060"/>
              </a:solidFill>
              <a:latin typeface="Times New Roman" pitchFamily="18" charset="0"/>
              <a:ea typeface="微软雅黑" panose="020B0503020204020204" pitchFamily="34" charset="-122"/>
              <a:cs typeface="Times New Roman" pitchFamily="18" charset="0"/>
            </a:endParaRPr>
          </a:p>
        </p:txBody>
      </p:sp>
      <p:pic>
        <p:nvPicPr>
          <p:cNvPr id="6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1541" y="2034136"/>
            <a:ext cx="3324225" cy="248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TextBox 68"/>
          <p:cNvSpPr txBox="1"/>
          <p:nvPr/>
        </p:nvSpPr>
        <p:spPr>
          <a:xfrm>
            <a:off x="8072997" y="3185050"/>
            <a:ext cx="320922" cy="420628"/>
          </a:xfrm>
          <a:prstGeom prst="rect">
            <a:avLst/>
          </a:prstGeom>
          <a:noFill/>
        </p:spPr>
        <p:txBody>
          <a:bodyPr wrap="none" rtlCol="0">
            <a:spAutoFit/>
          </a:bodyPr>
          <a:lstStyle/>
          <a:p>
            <a:pPr algn="l"/>
            <a:r>
              <a:rPr lang="en-US" altLang="zh-CN" sz="3200" b="1" baseline="-25000" dirty="0" smtClean="0">
                <a:solidFill>
                  <a:srgbClr val="002060"/>
                </a:solidFill>
                <a:latin typeface="Times New Roman" pitchFamily="18" charset="0"/>
                <a:ea typeface="微软雅黑" panose="020B0503020204020204" pitchFamily="34" charset="-122"/>
                <a:cs typeface="Times New Roman" pitchFamily="18" charset="0"/>
              </a:rPr>
              <a:t>o</a:t>
            </a:r>
            <a:endParaRPr lang="zh-CN" altLang="en-US" sz="3200" b="1" baseline="-25000" dirty="0">
              <a:solidFill>
                <a:srgbClr val="002060"/>
              </a:solidFill>
              <a:latin typeface="Times New Roman" pitchFamily="18" charset="0"/>
              <a:ea typeface="微软雅黑" panose="020B0503020204020204" pitchFamily="34" charset="-122"/>
              <a:cs typeface="Times New Roman" pitchFamily="18" charset="0"/>
            </a:endParaRPr>
          </a:p>
        </p:txBody>
      </p:sp>
      <p:sp>
        <p:nvSpPr>
          <p:cNvPr id="70" name="TextBox 69"/>
          <p:cNvSpPr txBox="1"/>
          <p:nvPr/>
        </p:nvSpPr>
        <p:spPr>
          <a:xfrm>
            <a:off x="8386319" y="3188483"/>
            <a:ext cx="320922" cy="420628"/>
          </a:xfrm>
          <a:prstGeom prst="rect">
            <a:avLst/>
          </a:prstGeom>
          <a:noFill/>
        </p:spPr>
        <p:txBody>
          <a:bodyPr wrap="none" rtlCol="0">
            <a:spAutoFit/>
          </a:bodyPr>
          <a:lstStyle/>
          <a:p>
            <a:pPr algn="l"/>
            <a:r>
              <a:rPr lang="en-US" altLang="zh-CN" sz="3200" b="1" baseline="-25000" dirty="0" smtClean="0">
                <a:solidFill>
                  <a:srgbClr val="002060"/>
                </a:solidFill>
                <a:latin typeface="Times New Roman" pitchFamily="18" charset="0"/>
                <a:ea typeface="微软雅黑" panose="020B0503020204020204" pitchFamily="34" charset="-122"/>
                <a:cs typeface="Times New Roman" pitchFamily="18" charset="0"/>
              </a:rPr>
              <a:t>o</a:t>
            </a:r>
            <a:endParaRPr lang="zh-CN" altLang="en-US" sz="3200" b="1" baseline="-25000" dirty="0">
              <a:solidFill>
                <a:srgbClr val="002060"/>
              </a:solidFill>
              <a:latin typeface="Times New Roman" pitchFamily="18" charset="0"/>
              <a:ea typeface="微软雅黑" panose="020B0503020204020204" pitchFamily="34" charset="-122"/>
              <a:cs typeface="Times New Roman" pitchFamily="18" charset="0"/>
            </a:endParaRPr>
          </a:p>
        </p:txBody>
      </p:sp>
      <p:sp>
        <p:nvSpPr>
          <p:cNvPr id="71" name="TextBox 70"/>
          <p:cNvSpPr txBox="1"/>
          <p:nvPr/>
        </p:nvSpPr>
        <p:spPr>
          <a:xfrm>
            <a:off x="8699641" y="3143738"/>
            <a:ext cx="320922" cy="420628"/>
          </a:xfrm>
          <a:prstGeom prst="rect">
            <a:avLst/>
          </a:prstGeom>
          <a:noFill/>
        </p:spPr>
        <p:txBody>
          <a:bodyPr wrap="none" rtlCol="0">
            <a:spAutoFit/>
          </a:bodyPr>
          <a:lstStyle/>
          <a:p>
            <a:pPr algn="l"/>
            <a:r>
              <a:rPr lang="en-US" altLang="zh-CN" sz="3200" b="1" baseline="-25000" dirty="0" smtClean="0">
                <a:solidFill>
                  <a:srgbClr val="002060"/>
                </a:solidFill>
                <a:latin typeface="Times New Roman" pitchFamily="18" charset="0"/>
                <a:ea typeface="微软雅黑" panose="020B0503020204020204" pitchFamily="34" charset="-122"/>
                <a:cs typeface="Times New Roman" pitchFamily="18" charset="0"/>
              </a:rPr>
              <a:t>o</a:t>
            </a:r>
            <a:endParaRPr lang="zh-CN" altLang="en-US" sz="3200" b="1" baseline="-25000" dirty="0">
              <a:solidFill>
                <a:srgbClr val="002060"/>
              </a:solidFill>
              <a:latin typeface="Times New Roman" pitchFamily="18" charset="0"/>
              <a:ea typeface="微软雅黑" panose="020B0503020204020204" pitchFamily="34" charset="-122"/>
              <a:cs typeface="Times New Roman" pitchFamily="18" charset="0"/>
            </a:endParaRPr>
          </a:p>
        </p:txBody>
      </p:sp>
      <p:sp>
        <p:nvSpPr>
          <p:cNvPr id="72" name="TextBox 71"/>
          <p:cNvSpPr txBox="1"/>
          <p:nvPr/>
        </p:nvSpPr>
        <p:spPr>
          <a:xfrm>
            <a:off x="9012963" y="3158024"/>
            <a:ext cx="320922" cy="420628"/>
          </a:xfrm>
          <a:prstGeom prst="rect">
            <a:avLst/>
          </a:prstGeom>
          <a:noFill/>
        </p:spPr>
        <p:txBody>
          <a:bodyPr wrap="none" rtlCol="0">
            <a:spAutoFit/>
          </a:bodyPr>
          <a:lstStyle/>
          <a:p>
            <a:pPr algn="l"/>
            <a:r>
              <a:rPr lang="en-US" altLang="zh-CN" sz="3200" b="1" baseline="-25000" dirty="0" smtClean="0">
                <a:solidFill>
                  <a:srgbClr val="002060"/>
                </a:solidFill>
                <a:latin typeface="Times New Roman" pitchFamily="18" charset="0"/>
                <a:ea typeface="微软雅黑" panose="020B0503020204020204" pitchFamily="34" charset="-122"/>
                <a:cs typeface="Times New Roman" pitchFamily="18" charset="0"/>
              </a:rPr>
              <a:t>o</a:t>
            </a:r>
            <a:endParaRPr lang="zh-CN" altLang="en-US" sz="3200" b="1" baseline="-25000" dirty="0">
              <a:solidFill>
                <a:srgbClr val="002060"/>
              </a:solidFill>
              <a:latin typeface="Times New Roman" pitchFamily="18" charset="0"/>
              <a:ea typeface="微软雅黑" panose="020B0503020204020204" pitchFamily="34" charset="-122"/>
              <a:cs typeface="Times New Roman" pitchFamily="18" charset="0"/>
            </a:endParaRPr>
          </a:p>
        </p:txBody>
      </p:sp>
      <p:sp>
        <p:nvSpPr>
          <p:cNvPr id="73" name="TextBox 72"/>
          <p:cNvSpPr txBox="1"/>
          <p:nvPr/>
        </p:nvSpPr>
        <p:spPr>
          <a:xfrm>
            <a:off x="9326285" y="3037948"/>
            <a:ext cx="320922" cy="420628"/>
          </a:xfrm>
          <a:prstGeom prst="rect">
            <a:avLst/>
          </a:prstGeom>
          <a:noFill/>
        </p:spPr>
        <p:txBody>
          <a:bodyPr wrap="none" rtlCol="0">
            <a:spAutoFit/>
          </a:bodyPr>
          <a:lstStyle/>
          <a:p>
            <a:pPr algn="l"/>
            <a:r>
              <a:rPr lang="en-US" altLang="zh-CN" sz="3200" b="1" baseline="-25000" dirty="0" smtClean="0">
                <a:solidFill>
                  <a:srgbClr val="002060"/>
                </a:solidFill>
                <a:latin typeface="Times New Roman" pitchFamily="18" charset="0"/>
                <a:ea typeface="微软雅黑" panose="020B0503020204020204" pitchFamily="34" charset="-122"/>
                <a:cs typeface="Times New Roman" pitchFamily="18" charset="0"/>
              </a:rPr>
              <a:t>o</a:t>
            </a:r>
            <a:endParaRPr lang="zh-CN" altLang="en-US" sz="3200" b="1" baseline="-25000" dirty="0">
              <a:solidFill>
                <a:srgbClr val="002060"/>
              </a:solidFill>
              <a:latin typeface="Times New Roman" pitchFamily="18" charset="0"/>
              <a:ea typeface="微软雅黑" panose="020B0503020204020204" pitchFamily="34" charset="-122"/>
              <a:cs typeface="Times New Roman" pitchFamily="18" charset="0"/>
            </a:endParaRPr>
          </a:p>
        </p:txBody>
      </p:sp>
      <p:sp>
        <p:nvSpPr>
          <p:cNvPr id="74" name="TextBox 73"/>
          <p:cNvSpPr txBox="1"/>
          <p:nvPr/>
        </p:nvSpPr>
        <p:spPr>
          <a:xfrm>
            <a:off x="9639607" y="3157225"/>
            <a:ext cx="320922" cy="420628"/>
          </a:xfrm>
          <a:prstGeom prst="rect">
            <a:avLst/>
          </a:prstGeom>
          <a:noFill/>
        </p:spPr>
        <p:txBody>
          <a:bodyPr wrap="none" rtlCol="0">
            <a:spAutoFit/>
          </a:bodyPr>
          <a:lstStyle/>
          <a:p>
            <a:pPr algn="l"/>
            <a:r>
              <a:rPr lang="en-US" altLang="zh-CN" sz="3200" b="1" baseline="-25000" dirty="0" smtClean="0">
                <a:solidFill>
                  <a:srgbClr val="002060"/>
                </a:solidFill>
                <a:latin typeface="Times New Roman" pitchFamily="18" charset="0"/>
                <a:ea typeface="微软雅黑" panose="020B0503020204020204" pitchFamily="34" charset="-122"/>
                <a:cs typeface="Times New Roman" pitchFamily="18" charset="0"/>
              </a:rPr>
              <a:t>o</a:t>
            </a:r>
            <a:endParaRPr lang="zh-CN" altLang="en-US" sz="3200" b="1" baseline="-25000" dirty="0">
              <a:solidFill>
                <a:srgbClr val="002060"/>
              </a:solidFill>
              <a:latin typeface="Times New Roman" pitchFamily="18" charset="0"/>
              <a:ea typeface="微软雅黑" panose="020B0503020204020204" pitchFamily="34" charset="-122"/>
              <a:cs typeface="Times New Roman" pitchFamily="18" charset="0"/>
            </a:endParaRPr>
          </a:p>
        </p:txBody>
      </p:sp>
      <p:sp>
        <p:nvSpPr>
          <p:cNvPr id="75" name="TextBox 74"/>
          <p:cNvSpPr txBox="1"/>
          <p:nvPr/>
        </p:nvSpPr>
        <p:spPr>
          <a:xfrm>
            <a:off x="9952929" y="3188702"/>
            <a:ext cx="320922" cy="420628"/>
          </a:xfrm>
          <a:prstGeom prst="rect">
            <a:avLst/>
          </a:prstGeom>
          <a:noFill/>
        </p:spPr>
        <p:txBody>
          <a:bodyPr wrap="none" rtlCol="0">
            <a:spAutoFit/>
          </a:bodyPr>
          <a:lstStyle/>
          <a:p>
            <a:pPr algn="l"/>
            <a:r>
              <a:rPr lang="en-US" altLang="zh-CN" sz="3200" b="1" baseline="-25000" dirty="0" smtClean="0">
                <a:solidFill>
                  <a:srgbClr val="002060"/>
                </a:solidFill>
                <a:latin typeface="Times New Roman" pitchFamily="18" charset="0"/>
                <a:ea typeface="微软雅黑" panose="020B0503020204020204" pitchFamily="34" charset="-122"/>
                <a:cs typeface="Times New Roman" pitchFamily="18" charset="0"/>
              </a:rPr>
              <a:t>o</a:t>
            </a:r>
            <a:endParaRPr lang="zh-CN" altLang="en-US" sz="3200" b="1" baseline="-25000" dirty="0">
              <a:solidFill>
                <a:srgbClr val="002060"/>
              </a:solidFill>
              <a:latin typeface="Times New Roman" pitchFamily="18" charset="0"/>
              <a:ea typeface="微软雅黑" panose="020B0503020204020204" pitchFamily="34" charset="-122"/>
              <a:cs typeface="Times New Roman" pitchFamily="18" charset="0"/>
            </a:endParaRPr>
          </a:p>
        </p:txBody>
      </p:sp>
      <p:sp>
        <p:nvSpPr>
          <p:cNvPr id="76" name="TextBox 75"/>
          <p:cNvSpPr txBox="1"/>
          <p:nvPr/>
        </p:nvSpPr>
        <p:spPr>
          <a:xfrm>
            <a:off x="10266251" y="3161181"/>
            <a:ext cx="320922" cy="420628"/>
          </a:xfrm>
          <a:prstGeom prst="rect">
            <a:avLst/>
          </a:prstGeom>
          <a:noFill/>
        </p:spPr>
        <p:txBody>
          <a:bodyPr wrap="none" rtlCol="0">
            <a:spAutoFit/>
          </a:bodyPr>
          <a:lstStyle/>
          <a:p>
            <a:pPr algn="l"/>
            <a:r>
              <a:rPr lang="en-US" altLang="zh-CN" sz="3200" b="1" baseline="-25000" dirty="0" smtClean="0">
                <a:solidFill>
                  <a:srgbClr val="002060"/>
                </a:solidFill>
                <a:latin typeface="Times New Roman" pitchFamily="18" charset="0"/>
                <a:ea typeface="微软雅黑" panose="020B0503020204020204" pitchFamily="34" charset="-122"/>
                <a:cs typeface="Times New Roman" pitchFamily="18" charset="0"/>
              </a:rPr>
              <a:t>o</a:t>
            </a:r>
            <a:endParaRPr lang="zh-CN" altLang="en-US" sz="3200" b="1" baseline="-25000" dirty="0">
              <a:solidFill>
                <a:srgbClr val="002060"/>
              </a:solidFill>
              <a:latin typeface="Times New Roman" pitchFamily="18" charset="0"/>
              <a:ea typeface="微软雅黑" panose="020B0503020204020204" pitchFamily="34" charset="-122"/>
              <a:cs typeface="Times New Roman" pitchFamily="18" charset="0"/>
            </a:endParaRPr>
          </a:p>
        </p:txBody>
      </p:sp>
      <p:sp>
        <p:nvSpPr>
          <p:cNvPr id="77" name="TextBox 76"/>
          <p:cNvSpPr txBox="1"/>
          <p:nvPr/>
        </p:nvSpPr>
        <p:spPr>
          <a:xfrm>
            <a:off x="10579573" y="3292171"/>
            <a:ext cx="320922" cy="420628"/>
          </a:xfrm>
          <a:prstGeom prst="rect">
            <a:avLst/>
          </a:prstGeom>
          <a:noFill/>
        </p:spPr>
        <p:txBody>
          <a:bodyPr wrap="none" rtlCol="0">
            <a:spAutoFit/>
          </a:bodyPr>
          <a:lstStyle/>
          <a:p>
            <a:pPr algn="l"/>
            <a:r>
              <a:rPr lang="en-US" altLang="zh-CN" sz="3200" b="1" baseline="-25000" dirty="0" smtClean="0">
                <a:solidFill>
                  <a:srgbClr val="002060"/>
                </a:solidFill>
                <a:latin typeface="Times New Roman" pitchFamily="18" charset="0"/>
                <a:ea typeface="微软雅黑" panose="020B0503020204020204" pitchFamily="34" charset="-122"/>
                <a:cs typeface="Times New Roman" pitchFamily="18" charset="0"/>
              </a:rPr>
              <a:t>o</a:t>
            </a:r>
            <a:endParaRPr lang="zh-CN" altLang="en-US" sz="3200" b="1" baseline="-25000" dirty="0">
              <a:solidFill>
                <a:srgbClr val="002060"/>
              </a:solidFill>
              <a:latin typeface="Times New Roman" pitchFamily="18" charset="0"/>
              <a:ea typeface="微软雅黑" panose="020B0503020204020204" pitchFamily="34" charset="-122"/>
              <a:cs typeface="Times New Roman" pitchFamily="18" charset="0"/>
            </a:endParaRPr>
          </a:p>
        </p:txBody>
      </p:sp>
      <p:cxnSp>
        <p:nvCxnSpPr>
          <p:cNvPr id="78" name="直接连接符 77"/>
          <p:cNvCxnSpPr>
            <a:stCxn id="69" idx="2"/>
          </p:cNvCxnSpPr>
          <p:nvPr/>
        </p:nvCxnSpPr>
        <p:spPr>
          <a:xfrm>
            <a:off x="8233458" y="3605678"/>
            <a:ext cx="0" cy="62998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8548327" y="3605678"/>
            <a:ext cx="0" cy="62998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852668" y="3564366"/>
            <a:ext cx="0" cy="671292"/>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2" idx="2"/>
          </p:cNvCxnSpPr>
          <p:nvPr/>
        </p:nvCxnSpPr>
        <p:spPr>
          <a:xfrm flipH="1">
            <a:off x="9172675" y="3578652"/>
            <a:ext cx="749" cy="657006"/>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3" idx="2"/>
          </p:cNvCxnSpPr>
          <p:nvPr/>
        </p:nvCxnSpPr>
        <p:spPr>
          <a:xfrm>
            <a:off x="9486746" y="3458576"/>
            <a:ext cx="0" cy="777082"/>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9798897" y="3569963"/>
            <a:ext cx="0" cy="64800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0113390" y="3605678"/>
            <a:ext cx="0" cy="62998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0426712" y="3569963"/>
            <a:ext cx="0" cy="64800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10736941" y="3703299"/>
            <a:ext cx="0" cy="51120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420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C:\Users\Qin\Desktop\buct最终版.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5" name="圆角矩形 24"/>
          <p:cNvSpPr/>
          <p:nvPr/>
        </p:nvSpPr>
        <p:spPr>
          <a:xfrm rot="10800000" flipV="1">
            <a:off x="-24765" y="545465"/>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1</a:t>
            </a:r>
            <a:endParaRPr lang="zh-CN" altLang="en-US" sz="3600" dirty="0">
              <a:latin typeface="Times New Roman" panose="02020603050405020304" pitchFamily="18" charset="0"/>
              <a:cs typeface="Times New Roman" panose="02020603050405020304" pitchFamily="18" charset="0"/>
            </a:endParaRPr>
          </a:p>
        </p:txBody>
      </p:sp>
      <p:sp>
        <p:nvSpPr>
          <p:cNvPr id="27" name="圆角矩形 26"/>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38" name="TextBox 37"/>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信号的时域抽样</a:t>
            </a:r>
          </a:p>
        </p:txBody>
      </p:sp>
      <p:sp>
        <p:nvSpPr>
          <p:cNvPr id="41" name="Text Box 42"/>
          <p:cNvSpPr txBox="1">
            <a:spLocks noChangeArrowheads="1"/>
          </p:cNvSpPr>
          <p:nvPr/>
        </p:nvSpPr>
        <p:spPr bwMode="auto">
          <a:xfrm>
            <a:off x="699452" y="1132205"/>
            <a:ext cx="11475720" cy="5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800" b="1" dirty="0">
                <a:latin typeface="楷体" panose="02010609060101010101" charset="-122"/>
                <a:ea typeface="楷体" panose="02010609060101010101" charset="-122"/>
                <a:cs typeface="楷体" panose="02010609060101010101" charset="-122"/>
              </a:rPr>
              <a:t>时域</a:t>
            </a:r>
            <a:r>
              <a:rPr lang="zh-CN" altLang="en-US" sz="2800" b="1" dirty="0" smtClean="0">
                <a:latin typeface="楷体" panose="02010609060101010101" charset="-122"/>
                <a:ea typeface="楷体" panose="02010609060101010101" charset="-122"/>
                <a:cs typeface="楷体" panose="02010609060101010101" charset="-122"/>
              </a:rPr>
              <a:t>抽样、频域周期化</a:t>
            </a:r>
            <a:endParaRPr lang="en-US" altLang="zh-CN" sz="2800" b="1" dirty="0">
              <a:latin typeface="楷体" panose="02010609060101010101" charset="-122"/>
              <a:ea typeface="楷体" panose="02010609060101010101" charset="-122"/>
              <a:cs typeface="楷体" panose="02010609060101010101" charset="-122"/>
            </a:endParaRPr>
          </a:p>
        </p:txBody>
      </p:sp>
      <p:sp>
        <p:nvSpPr>
          <p:cNvPr id="3" name="矩形 2"/>
          <p:cNvSpPr/>
          <p:nvPr/>
        </p:nvSpPr>
        <p:spPr>
          <a:xfrm>
            <a:off x="1251229" y="2044184"/>
            <a:ext cx="2858475" cy="523220"/>
          </a:xfrm>
          <a:prstGeom prst="rect">
            <a:avLst/>
          </a:prstGeom>
        </p:spPr>
        <p:txBody>
          <a:bodyPr wrap="none">
            <a:spAutoFit/>
          </a:bodyPr>
          <a:lstStyle/>
          <a:p>
            <a:r>
              <a:rPr lang="zh-CN" altLang="en-US" sz="2800" dirty="0">
                <a:latin typeface="Times New Roman" pitchFamily="18" charset="0"/>
                <a:cs typeface="Times New Roman" pitchFamily="18" charset="0"/>
              </a:rPr>
              <a:t>连续时间信号</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(t)</a:t>
            </a:r>
            <a:endParaRPr lang="zh-CN" altLang="en-US" sz="2800" dirty="0">
              <a:latin typeface="Times New Roman" pitchFamily="18" charset="0"/>
              <a:cs typeface="Times New Roman" pitchFamily="18" charset="0"/>
            </a:endParaRPr>
          </a:p>
        </p:txBody>
      </p:sp>
      <p:sp>
        <p:nvSpPr>
          <p:cNvPr id="53" name="矩形 52"/>
          <p:cNvSpPr/>
          <p:nvPr/>
        </p:nvSpPr>
        <p:spPr>
          <a:xfrm>
            <a:off x="6690004" y="2044184"/>
            <a:ext cx="4612160" cy="523220"/>
          </a:xfrm>
          <a:prstGeom prst="rect">
            <a:avLst/>
          </a:prstGeom>
        </p:spPr>
        <p:txBody>
          <a:bodyPr wrap="none">
            <a:spAutoFit/>
          </a:bodyPr>
          <a:lstStyle/>
          <a:p>
            <a:r>
              <a:rPr lang="zh-CN" altLang="en-US" sz="2800" dirty="0">
                <a:latin typeface="Times New Roman" pitchFamily="18" charset="0"/>
                <a:cs typeface="Times New Roman" pitchFamily="18" charset="0"/>
              </a:rPr>
              <a:t>离散</a:t>
            </a:r>
            <a:r>
              <a:rPr lang="zh-CN" altLang="en-US" sz="2800" dirty="0" smtClean="0">
                <a:latin typeface="Times New Roman" pitchFamily="18" charset="0"/>
                <a:cs typeface="Times New Roman" pitchFamily="18" charset="0"/>
              </a:rPr>
              <a:t>时间信号</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k</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x</a:t>
            </a:r>
            <a:r>
              <a:rPr lang="en-US" altLang="zh-CN" sz="2800" dirty="0">
                <a:latin typeface="Times New Roman" pitchFamily="18" charset="0"/>
                <a:cs typeface="Times New Roman" pitchFamily="18" charset="0"/>
              </a:rPr>
              <a:t>(</a:t>
            </a:r>
            <a:r>
              <a:rPr lang="en-US" altLang="zh-CN" sz="2800" i="1" dirty="0" err="1">
                <a:latin typeface="Times New Roman" pitchFamily="18" charset="0"/>
                <a:cs typeface="Times New Roman" pitchFamily="18" charset="0"/>
              </a:rPr>
              <a:t>kt</a:t>
            </a:r>
            <a:r>
              <a:rPr lang="en-US" altLang="zh-CN" sz="2800" dirty="0">
                <a:latin typeface="Times New Roman" pitchFamily="18" charset="0"/>
                <a:cs typeface="Times New Roman" pitchFamily="18" charset="0"/>
              </a:rPr>
              <a:t>)|</a:t>
            </a:r>
            <a:r>
              <a:rPr lang="en-US" altLang="zh-CN" sz="2800" i="1" dirty="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r>
              <a:rPr lang="en-US" altLang="zh-CN" sz="2800" i="1" dirty="0" err="1">
                <a:latin typeface="Times New Roman" pitchFamily="18" charset="0"/>
                <a:cs typeface="Times New Roman" pitchFamily="18" charset="0"/>
              </a:rPr>
              <a:t>kT</a:t>
            </a:r>
            <a:endParaRPr lang="zh-CN" altLang="en-US" sz="2800" i="1" dirty="0">
              <a:latin typeface="Times New Roman" pitchFamily="18" charset="0"/>
              <a:cs typeface="Times New Roman" pitchFamily="18" charset="0"/>
            </a:endParaRPr>
          </a:p>
        </p:txBody>
      </p:sp>
      <p:sp>
        <p:nvSpPr>
          <p:cNvPr id="4" name="右箭头 3"/>
          <p:cNvSpPr/>
          <p:nvPr/>
        </p:nvSpPr>
        <p:spPr>
          <a:xfrm>
            <a:off x="4233157" y="2171700"/>
            <a:ext cx="2366080" cy="314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4" name="矩形 53"/>
          <p:cNvSpPr/>
          <p:nvPr/>
        </p:nvSpPr>
        <p:spPr>
          <a:xfrm>
            <a:off x="765882" y="2923237"/>
            <a:ext cx="3852337" cy="523220"/>
          </a:xfrm>
          <a:prstGeom prst="rect">
            <a:avLst/>
          </a:prstGeom>
        </p:spPr>
        <p:txBody>
          <a:bodyPr wrap="none">
            <a:spAutoFit/>
          </a:bodyPr>
          <a:lstStyle/>
          <a:p>
            <a:r>
              <a:rPr lang="zh-CN" altLang="en-US" sz="2800" dirty="0">
                <a:latin typeface="Times New Roman" pitchFamily="18" charset="0"/>
                <a:cs typeface="Times New Roman" pitchFamily="18" charset="0"/>
              </a:rPr>
              <a:t>连续时间</a:t>
            </a:r>
            <a:r>
              <a:rPr lang="zh-CN" altLang="en-US" sz="2800" dirty="0" smtClean="0">
                <a:latin typeface="Times New Roman" pitchFamily="18" charset="0"/>
                <a:cs typeface="Times New Roman" pitchFamily="18" charset="0"/>
              </a:rPr>
              <a:t>信号频谱</a:t>
            </a:r>
            <a:r>
              <a:rPr lang="en-US" altLang="zh-CN" sz="2800" i="1" dirty="0" smtClean="0">
                <a:latin typeface="Times New Roman" pitchFamily="18" charset="0"/>
                <a:cs typeface="Times New Roman" pitchFamily="18" charset="0"/>
              </a:rPr>
              <a:t>X</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jω</a:t>
            </a:r>
            <a:r>
              <a:rPr lang="en-US" altLang="zh-CN" sz="2800" dirty="0" smtClean="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
        <p:nvSpPr>
          <p:cNvPr id="55" name="左右箭头 54"/>
          <p:cNvSpPr/>
          <p:nvPr/>
        </p:nvSpPr>
        <p:spPr>
          <a:xfrm>
            <a:off x="4686300" y="3027685"/>
            <a:ext cx="1459794" cy="3143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itchFamily="18" charset="0"/>
              <a:cs typeface="Times New Roman" pitchFamily="18" charset="0"/>
            </a:endParaRPr>
          </a:p>
        </p:txBody>
      </p:sp>
      <p:sp>
        <p:nvSpPr>
          <p:cNvPr id="56" name="矩形 55"/>
          <p:cNvSpPr/>
          <p:nvPr/>
        </p:nvSpPr>
        <p:spPr>
          <a:xfrm>
            <a:off x="6690004" y="2923237"/>
            <a:ext cx="4006225" cy="523220"/>
          </a:xfrm>
          <a:prstGeom prst="rect">
            <a:avLst/>
          </a:prstGeom>
        </p:spPr>
        <p:txBody>
          <a:bodyPr wrap="none">
            <a:spAutoFit/>
          </a:bodyPr>
          <a:lstStyle/>
          <a:p>
            <a:r>
              <a:rPr lang="zh-CN" altLang="en-US" sz="2800" dirty="0">
                <a:latin typeface="Times New Roman" pitchFamily="18" charset="0"/>
                <a:cs typeface="Times New Roman" pitchFamily="18" charset="0"/>
              </a:rPr>
              <a:t>离散</a:t>
            </a:r>
            <a:r>
              <a:rPr lang="zh-CN" altLang="en-US" sz="2800" dirty="0" smtClean="0">
                <a:latin typeface="Times New Roman" pitchFamily="18" charset="0"/>
                <a:cs typeface="Times New Roman" pitchFamily="18" charset="0"/>
              </a:rPr>
              <a:t>时间信号频谱</a:t>
            </a:r>
            <a:r>
              <a:rPr lang="en-US" altLang="zh-CN" sz="2800" i="1" dirty="0" smtClean="0">
                <a:latin typeface="Times New Roman" pitchFamily="18" charset="0"/>
                <a:cs typeface="Times New Roman" pitchFamily="18" charset="0"/>
              </a:rPr>
              <a:t>X</a:t>
            </a:r>
            <a:r>
              <a:rPr lang="en-US" altLang="zh-CN" sz="2800" dirty="0" smtClean="0">
                <a:latin typeface="Times New Roman" pitchFamily="18" charset="0"/>
                <a:cs typeface="Times New Roman" pitchFamily="18" charset="0"/>
              </a:rPr>
              <a:t>(</a:t>
            </a:r>
            <a:r>
              <a:rPr lang="en-US" altLang="zh-CN" sz="2800" i="1" dirty="0" err="1" smtClean="0">
                <a:latin typeface="Times New Roman" pitchFamily="18" charset="0"/>
                <a:cs typeface="Times New Roman" pitchFamily="18" charset="0"/>
              </a:rPr>
              <a:t>e</a:t>
            </a:r>
            <a:r>
              <a:rPr lang="en-US" altLang="zh-CN" sz="2800" i="1" baseline="30000" dirty="0" err="1" smtClean="0">
                <a:latin typeface="Times New Roman" pitchFamily="18" charset="0"/>
                <a:cs typeface="Times New Roman" pitchFamily="18" charset="0"/>
              </a:rPr>
              <a:t>jΩ</a:t>
            </a:r>
            <a:r>
              <a:rPr lang="en-US" altLang="zh-CN" sz="2800" dirty="0" smtClean="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
        <p:nvSpPr>
          <p:cNvPr id="7" name="TextBox 6"/>
          <p:cNvSpPr txBox="1"/>
          <p:nvPr/>
        </p:nvSpPr>
        <p:spPr>
          <a:xfrm>
            <a:off x="4686300" y="1738610"/>
            <a:ext cx="1608133" cy="461665"/>
          </a:xfrm>
          <a:prstGeom prst="rect">
            <a:avLst/>
          </a:prstGeom>
          <a:noFill/>
        </p:spPr>
        <p:txBody>
          <a:bodyPr wrap="none" rtlCol="0">
            <a:spAutoFit/>
          </a:bodyPr>
          <a:lstStyle/>
          <a:p>
            <a:pPr algn="l"/>
            <a:r>
              <a:rPr lang="en-US" altLang="zh-CN" sz="2400" b="1" i="1" dirty="0" smtClean="0">
                <a:solidFill>
                  <a:srgbClr val="002060"/>
                </a:solidFill>
                <a:latin typeface="Times New Roman" pitchFamily="18" charset="0"/>
                <a:ea typeface="微软雅黑" panose="020B0503020204020204" pitchFamily="34" charset="-122"/>
                <a:cs typeface="Times New Roman" pitchFamily="18" charset="0"/>
              </a:rPr>
              <a:t>T</a:t>
            </a: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间隔抽样</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8"/>
          <p:cNvSpPr txBox="1"/>
          <p:nvPr/>
        </p:nvSpPr>
        <p:spPr>
          <a:xfrm>
            <a:off x="3049958" y="4714875"/>
            <a:ext cx="2119491" cy="461665"/>
          </a:xfrm>
          <a:prstGeom prst="rect">
            <a:avLst/>
          </a:prstGeom>
          <a:noFill/>
        </p:spPr>
        <p:txBody>
          <a:bodyPr wrap="none" rtlCol="0">
            <a:spAutoFit/>
          </a:bodyPr>
          <a:lstStyle/>
          <a:p>
            <a:pPr algn="l"/>
            <a:r>
              <a:rPr lang="zh-CN" altLang="en-US" sz="2400"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避免混叠条件</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7" name="对象 56"/>
          <p:cNvGraphicFramePr>
            <a:graphicFrameLocks noChangeAspect="1"/>
          </p:cNvGraphicFramePr>
          <p:nvPr>
            <p:extLst>
              <p:ext uri="{D42A27DB-BD31-4B8C-83A1-F6EECF244321}">
                <p14:modId xmlns:p14="http://schemas.microsoft.com/office/powerpoint/2010/main" val="1819046042"/>
              </p:ext>
            </p:extLst>
          </p:nvPr>
        </p:nvGraphicFramePr>
        <p:xfrm>
          <a:off x="5331196" y="4611390"/>
          <a:ext cx="1854200" cy="565150"/>
        </p:xfrm>
        <a:graphic>
          <a:graphicData uri="http://schemas.openxmlformats.org/presentationml/2006/ole">
            <mc:AlternateContent xmlns:mc="http://schemas.openxmlformats.org/markup-compatibility/2006">
              <mc:Choice xmlns:v="urn:schemas-microsoft-com:vml" Requires="v">
                <p:oleObj spid="_x0000_s8323" name="公式" r:id="rId5" imgW="749160" imgH="228600" progId="Equation.3">
                  <p:embed/>
                </p:oleObj>
              </mc:Choice>
              <mc:Fallback>
                <p:oleObj name="公式" r:id="rId5" imgW="749160" imgH="228600" progId="Equation.3">
                  <p:embed/>
                  <p:pic>
                    <p:nvPicPr>
                      <p:cNvPr id="0" name=""/>
                      <p:cNvPicPr/>
                      <p:nvPr/>
                    </p:nvPicPr>
                    <p:blipFill>
                      <a:blip r:embed="rId6"/>
                      <a:stretch>
                        <a:fillRect/>
                      </a:stretch>
                    </p:blipFill>
                    <p:spPr>
                      <a:xfrm>
                        <a:off x="5331196" y="4611390"/>
                        <a:ext cx="1854200" cy="56515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extLst>
              <p:ext uri="{D42A27DB-BD31-4B8C-83A1-F6EECF244321}">
                <p14:modId xmlns:p14="http://schemas.microsoft.com/office/powerpoint/2010/main" val="1269844064"/>
              </p:ext>
            </p:extLst>
          </p:nvPr>
        </p:nvGraphicFramePr>
        <p:xfrm>
          <a:off x="3160713" y="3746500"/>
          <a:ext cx="5003800" cy="911225"/>
        </p:xfrm>
        <a:graphic>
          <a:graphicData uri="http://schemas.openxmlformats.org/presentationml/2006/ole">
            <mc:AlternateContent xmlns:mc="http://schemas.openxmlformats.org/markup-compatibility/2006">
              <mc:Choice xmlns:v="urn:schemas-microsoft-com:vml" Requires="v">
                <p:oleObj spid="_x0000_s8324" r:id="rId7" imgW="1981080" imgH="431640" progId="Equation.KSEE3">
                  <p:embed/>
                </p:oleObj>
              </mc:Choice>
              <mc:Fallback>
                <p:oleObj r:id="rId7" imgW="1981080" imgH="431640" progId="Equation.KSEE3">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3" y="3746500"/>
                        <a:ext cx="500380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对象 57">
            <a:hlinkClick r:id="" action="ppaction://ole?verb=0"/>
          </p:cNvPr>
          <p:cNvGraphicFramePr>
            <a:graphicFrameLocks noChangeAspect="1"/>
          </p:cNvGraphicFramePr>
          <p:nvPr>
            <p:extLst>
              <p:ext uri="{D42A27DB-BD31-4B8C-83A1-F6EECF244321}">
                <p14:modId xmlns:p14="http://schemas.microsoft.com/office/powerpoint/2010/main" val="3634670410"/>
              </p:ext>
            </p:extLst>
          </p:nvPr>
        </p:nvGraphicFramePr>
        <p:xfrm>
          <a:off x="899160" y="5431155"/>
          <a:ext cx="2826385" cy="494030"/>
        </p:xfrm>
        <a:graphic>
          <a:graphicData uri="http://schemas.openxmlformats.org/presentationml/2006/ole">
            <mc:AlternateContent xmlns:mc="http://schemas.openxmlformats.org/markup-compatibility/2006">
              <mc:Choice xmlns:v="urn:schemas-microsoft-com:vml" Requires="v">
                <p:oleObj spid="_x0000_s8325" r:id="rId9" imgW="1308100" imgH="228600" progId="Equation.KSEE3">
                  <p:embed/>
                </p:oleObj>
              </mc:Choice>
              <mc:Fallback>
                <p:oleObj r:id="rId9" imgW="1308100" imgH="228600" progId="Equation.KSEE3">
                  <p:embed/>
                  <p:pic>
                    <p:nvPicPr>
                      <p:cNvPr id="0" name=""/>
                      <p:cNvPicPr/>
                      <p:nvPr/>
                    </p:nvPicPr>
                    <p:blipFill>
                      <a:blip r:embed="rId10"/>
                      <a:stretch>
                        <a:fillRect/>
                      </a:stretch>
                    </p:blipFill>
                    <p:spPr>
                      <a:xfrm>
                        <a:off x="899160" y="5431155"/>
                        <a:ext cx="2826385" cy="494030"/>
                      </a:xfrm>
                      <a:prstGeom prst="rect">
                        <a:avLst/>
                      </a:prstGeom>
                    </p:spPr>
                  </p:pic>
                </p:oleObj>
              </mc:Fallback>
            </mc:AlternateContent>
          </a:graphicData>
        </a:graphic>
      </p:graphicFrame>
      <p:sp>
        <p:nvSpPr>
          <p:cNvPr id="59" name="文本框 16"/>
          <p:cNvSpPr txBox="1"/>
          <p:nvPr/>
        </p:nvSpPr>
        <p:spPr>
          <a:xfrm>
            <a:off x="3608705" y="5431155"/>
            <a:ext cx="2496820" cy="521970"/>
          </a:xfrm>
          <a:prstGeom prst="rect">
            <a:avLst/>
          </a:prstGeom>
          <a:noFill/>
        </p:spPr>
        <p:txBody>
          <a:bodyPr wrap="square" rtlCol="0">
            <a:spAutoFit/>
          </a:bodyPr>
          <a:lstStyle/>
          <a:p>
            <a:pPr algn="l"/>
            <a:r>
              <a:rPr lang="zh-CN" altLang="en-US" sz="2800" b="1">
                <a:solidFill>
                  <a:schemeClr val="tx1"/>
                </a:solidFill>
                <a:latin typeface="Times New Roman" pitchFamily="18" charset="0"/>
                <a:ea typeface="楷体" panose="02010609060101010101" charset="-122"/>
                <a:cs typeface="Times New Roman" pitchFamily="18" charset="0"/>
              </a:rPr>
              <a:t>为抽样角频率，</a:t>
            </a:r>
          </a:p>
        </p:txBody>
      </p:sp>
      <p:graphicFrame>
        <p:nvGraphicFramePr>
          <p:cNvPr id="60" name="对象 59">
            <a:hlinkClick r:id="" action="ppaction://ole?verb=0"/>
          </p:cNvPr>
          <p:cNvGraphicFramePr>
            <a:graphicFrameLocks noChangeAspect="1"/>
          </p:cNvGraphicFramePr>
          <p:nvPr>
            <p:extLst>
              <p:ext uri="{D42A27DB-BD31-4B8C-83A1-F6EECF244321}">
                <p14:modId xmlns:p14="http://schemas.microsoft.com/office/powerpoint/2010/main" val="4140143224"/>
              </p:ext>
            </p:extLst>
          </p:nvPr>
        </p:nvGraphicFramePr>
        <p:xfrm>
          <a:off x="6054725" y="5432425"/>
          <a:ext cx="1576070" cy="535305"/>
        </p:xfrm>
        <a:graphic>
          <a:graphicData uri="http://schemas.openxmlformats.org/presentationml/2006/ole">
            <mc:AlternateContent xmlns:mc="http://schemas.openxmlformats.org/markup-compatibility/2006">
              <mc:Choice xmlns:v="urn:schemas-microsoft-com:vml" Requires="v">
                <p:oleObj spid="_x0000_s8326" r:id="rId11" imgW="673100" imgH="228600" progId="Equation.KSEE3">
                  <p:embed/>
                </p:oleObj>
              </mc:Choice>
              <mc:Fallback>
                <p:oleObj r:id="rId11" imgW="673100" imgH="228600" progId="Equation.KSEE3">
                  <p:embed/>
                  <p:pic>
                    <p:nvPicPr>
                      <p:cNvPr id="0" name=""/>
                      <p:cNvPicPr/>
                      <p:nvPr/>
                    </p:nvPicPr>
                    <p:blipFill>
                      <a:blip r:embed="rId12"/>
                      <a:stretch>
                        <a:fillRect/>
                      </a:stretch>
                    </p:blipFill>
                    <p:spPr>
                      <a:xfrm>
                        <a:off x="6054725" y="5432425"/>
                        <a:ext cx="1576070" cy="535305"/>
                      </a:xfrm>
                      <a:prstGeom prst="rect">
                        <a:avLst/>
                      </a:prstGeom>
                    </p:spPr>
                  </p:pic>
                </p:oleObj>
              </mc:Fallback>
            </mc:AlternateContent>
          </a:graphicData>
        </a:graphic>
      </p:graphicFrame>
      <p:sp>
        <p:nvSpPr>
          <p:cNvPr id="61" name="文本框 18"/>
          <p:cNvSpPr txBox="1"/>
          <p:nvPr/>
        </p:nvSpPr>
        <p:spPr>
          <a:xfrm>
            <a:off x="7511415" y="5416550"/>
            <a:ext cx="3950970" cy="521970"/>
          </a:xfrm>
          <a:prstGeom prst="rect">
            <a:avLst/>
          </a:prstGeom>
          <a:noFill/>
        </p:spPr>
        <p:txBody>
          <a:bodyPr wrap="square" rtlCol="0">
            <a:spAutoFit/>
          </a:bodyPr>
          <a:lstStyle/>
          <a:p>
            <a:pPr algn="l"/>
            <a:r>
              <a:rPr lang="zh-CN" altLang="en-US" sz="2800" b="1">
                <a:solidFill>
                  <a:schemeClr val="tx1"/>
                </a:solidFill>
                <a:latin typeface="Times New Roman" pitchFamily="18" charset="0"/>
                <a:ea typeface="楷体" panose="02010609060101010101" charset="-122"/>
                <a:cs typeface="Times New Roman" pitchFamily="18" charset="0"/>
              </a:rPr>
              <a:t>为抽样频率。</a:t>
            </a:r>
          </a:p>
        </p:txBody>
      </p:sp>
      <p:sp>
        <p:nvSpPr>
          <p:cNvPr id="62" name="文本框 19"/>
          <p:cNvSpPr txBox="1"/>
          <p:nvPr/>
        </p:nvSpPr>
        <p:spPr>
          <a:xfrm>
            <a:off x="826770" y="5991860"/>
            <a:ext cx="1990090" cy="521970"/>
          </a:xfrm>
          <a:prstGeom prst="rect">
            <a:avLst/>
          </a:prstGeom>
          <a:noFill/>
        </p:spPr>
        <p:txBody>
          <a:bodyPr wrap="square" rtlCol="0">
            <a:spAutoFit/>
          </a:bodyPr>
          <a:lstStyle/>
          <a:p>
            <a:pPr algn="l"/>
            <a:r>
              <a:rPr lang="zh-CN" altLang="en-US" sz="2800" b="1">
                <a:solidFill>
                  <a:schemeClr val="tx1"/>
                </a:solidFill>
                <a:latin typeface="Times New Roman" pitchFamily="18" charset="0"/>
                <a:ea typeface="楷体" panose="02010609060101010101" charset="-122"/>
                <a:cs typeface="Times New Roman" pitchFamily="18" charset="0"/>
              </a:rPr>
              <a:t>数字角频率</a:t>
            </a:r>
          </a:p>
        </p:txBody>
      </p:sp>
      <p:graphicFrame>
        <p:nvGraphicFramePr>
          <p:cNvPr id="63" name="对象 62">
            <a:hlinkClick r:id="" action="ppaction://ole?verb=0"/>
          </p:cNvPr>
          <p:cNvGraphicFramePr>
            <a:graphicFrameLocks noChangeAspect="1"/>
          </p:cNvGraphicFramePr>
          <p:nvPr>
            <p:extLst>
              <p:ext uri="{D42A27DB-BD31-4B8C-83A1-F6EECF244321}">
                <p14:modId xmlns:p14="http://schemas.microsoft.com/office/powerpoint/2010/main" val="2263980796"/>
              </p:ext>
            </p:extLst>
          </p:nvPr>
        </p:nvGraphicFramePr>
        <p:xfrm>
          <a:off x="2706370" y="6073140"/>
          <a:ext cx="360045" cy="360045"/>
        </p:xfrm>
        <a:graphic>
          <a:graphicData uri="http://schemas.openxmlformats.org/presentationml/2006/ole">
            <mc:AlternateContent xmlns:mc="http://schemas.openxmlformats.org/markup-compatibility/2006">
              <mc:Choice xmlns:v="urn:schemas-microsoft-com:vml" Requires="v">
                <p:oleObj spid="_x0000_s8327" r:id="rId13" imgW="165100" imgH="165100" progId="Equation.KSEE3">
                  <p:embed/>
                </p:oleObj>
              </mc:Choice>
              <mc:Fallback>
                <p:oleObj r:id="rId13" imgW="165100" imgH="165100" progId="Equation.KSEE3">
                  <p:embed/>
                  <p:pic>
                    <p:nvPicPr>
                      <p:cNvPr id="0" name=""/>
                      <p:cNvPicPr/>
                      <p:nvPr/>
                    </p:nvPicPr>
                    <p:blipFill>
                      <a:blip r:embed="rId14"/>
                      <a:stretch>
                        <a:fillRect/>
                      </a:stretch>
                    </p:blipFill>
                    <p:spPr>
                      <a:xfrm>
                        <a:off x="2706370" y="6073140"/>
                        <a:ext cx="360045" cy="360045"/>
                      </a:xfrm>
                      <a:prstGeom prst="rect">
                        <a:avLst/>
                      </a:prstGeom>
                    </p:spPr>
                  </p:pic>
                </p:oleObj>
              </mc:Fallback>
            </mc:AlternateContent>
          </a:graphicData>
        </a:graphic>
      </p:graphicFrame>
      <p:sp>
        <p:nvSpPr>
          <p:cNvPr id="64" name="文本框 21"/>
          <p:cNvSpPr txBox="1"/>
          <p:nvPr/>
        </p:nvSpPr>
        <p:spPr>
          <a:xfrm>
            <a:off x="3066415" y="6000115"/>
            <a:ext cx="2445385" cy="521970"/>
          </a:xfrm>
          <a:prstGeom prst="rect">
            <a:avLst/>
          </a:prstGeom>
          <a:noFill/>
        </p:spPr>
        <p:txBody>
          <a:bodyPr wrap="square" rtlCol="0">
            <a:spAutoFit/>
          </a:bodyPr>
          <a:lstStyle/>
          <a:p>
            <a:pPr algn="l"/>
            <a:r>
              <a:rPr lang="zh-CN" altLang="en-US" sz="2800" b="1">
                <a:solidFill>
                  <a:schemeClr val="tx1"/>
                </a:solidFill>
                <a:latin typeface="Times New Roman" pitchFamily="18" charset="0"/>
                <a:ea typeface="楷体" panose="02010609060101010101" charset="-122"/>
                <a:cs typeface="Times New Roman" pitchFamily="18" charset="0"/>
              </a:rPr>
              <a:t>与模拟角频率</a:t>
            </a:r>
          </a:p>
        </p:txBody>
      </p:sp>
      <p:graphicFrame>
        <p:nvGraphicFramePr>
          <p:cNvPr id="65" name="对象 64">
            <a:hlinkClick r:id="" action="ppaction://ole?verb=0"/>
          </p:cNvPr>
          <p:cNvGraphicFramePr>
            <a:graphicFrameLocks noChangeAspect="1"/>
          </p:cNvGraphicFramePr>
          <p:nvPr>
            <p:extLst>
              <p:ext uri="{D42A27DB-BD31-4B8C-83A1-F6EECF244321}">
                <p14:modId xmlns:p14="http://schemas.microsoft.com/office/powerpoint/2010/main" val="2886748178"/>
              </p:ext>
            </p:extLst>
          </p:nvPr>
        </p:nvGraphicFramePr>
        <p:xfrm>
          <a:off x="5313045" y="6098540"/>
          <a:ext cx="405130" cy="371475"/>
        </p:xfrm>
        <a:graphic>
          <a:graphicData uri="http://schemas.openxmlformats.org/presentationml/2006/ole">
            <mc:AlternateContent xmlns:mc="http://schemas.openxmlformats.org/markup-compatibility/2006">
              <mc:Choice xmlns:v="urn:schemas-microsoft-com:vml" Requires="v">
                <p:oleObj spid="_x0000_s8328" r:id="rId15" imgW="152400" imgH="139700" progId="Equation.KSEE3">
                  <p:embed/>
                </p:oleObj>
              </mc:Choice>
              <mc:Fallback>
                <p:oleObj r:id="rId15" imgW="152400" imgH="139700" progId="Equation.KSEE3">
                  <p:embed/>
                  <p:pic>
                    <p:nvPicPr>
                      <p:cNvPr id="0" name=""/>
                      <p:cNvPicPr/>
                      <p:nvPr/>
                    </p:nvPicPr>
                    <p:blipFill>
                      <a:blip r:embed="rId16"/>
                      <a:stretch>
                        <a:fillRect/>
                      </a:stretch>
                    </p:blipFill>
                    <p:spPr>
                      <a:xfrm>
                        <a:off x="5313045" y="6098540"/>
                        <a:ext cx="405130" cy="371475"/>
                      </a:xfrm>
                      <a:prstGeom prst="rect">
                        <a:avLst/>
                      </a:prstGeom>
                    </p:spPr>
                  </p:pic>
                </p:oleObj>
              </mc:Fallback>
            </mc:AlternateContent>
          </a:graphicData>
        </a:graphic>
      </p:graphicFrame>
      <p:sp>
        <p:nvSpPr>
          <p:cNvPr id="66" name="文本框 39"/>
          <p:cNvSpPr txBox="1"/>
          <p:nvPr/>
        </p:nvSpPr>
        <p:spPr>
          <a:xfrm>
            <a:off x="5721985" y="6095365"/>
            <a:ext cx="4644390" cy="521970"/>
          </a:xfrm>
          <a:prstGeom prst="rect">
            <a:avLst/>
          </a:prstGeom>
          <a:noFill/>
        </p:spPr>
        <p:txBody>
          <a:bodyPr wrap="square" rtlCol="0">
            <a:spAutoFit/>
          </a:bodyPr>
          <a:lstStyle/>
          <a:p>
            <a:pPr algn="l"/>
            <a:r>
              <a:rPr lang="zh-CN" altLang="en-US" sz="2800" b="1">
                <a:solidFill>
                  <a:schemeClr val="tx1"/>
                </a:solidFill>
                <a:latin typeface="Times New Roman" pitchFamily="18" charset="0"/>
                <a:ea typeface="楷体" panose="02010609060101010101" charset="-122"/>
                <a:cs typeface="Times New Roman" pitchFamily="18" charset="0"/>
              </a:rPr>
              <a:t>的关系为：</a:t>
            </a:r>
          </a:p>
        </p:txBody>
      </p:sp>
      <p:graphicFrame>
        <p:nvGraphicFramePr>
          <p:cNvPr id="67" name="对象 66">
            <a:hlinkClick r:id="" action="ppaction://ole?verb=0"/>
          </p:cNvPr>
          <p:cNvGraphicFramePr>
            <a:graphicFrameLocks noChangeAspect="1"/>
          </p:cNvGraphicFramePr>
          <p:nvPr>
            <p:extLst>
              <p:ext uri="{D42A27DB-BD31-4B8C-83A1-F6EECF244321}">
                <p14:modId xmlns:p14="http://schemas.microsoft.com/office/powerpoint/2010/main" val="1695432911"/>
              </p:ext>
            </p:extLst>
          </p:nvPr>
        </p:nvGraphicFramePr>
        <p:xfrm>
          <a:off x="7528560" y="5944870"/>
          <a:ext cx="1524000" cy="518795"/>
        </p:xfrm>
        <a:graphic>
          <a:graphicData uri="http://schemas.openxmlformats.org/presentationml/2006/ole">
            <mc:AlternateContent xmlns:mc="http://schemas.openxmlformats.org/markup-compatibility/2006">
              <mc:Choice xmlns:v="urn:schemas-microsoft-com:vml" Requires="v">
                <p:oleObj spid="_x0000_s8329" r:id="rId17" imgW="520700" imgH="177165" progId="Equation.KSEE3">
                  <p:embed/>
                </p:oleObj>
              </mc:Choice>
              <mc:Fallback>
                <p:oleObj r:id="rId17" imgW="520700" imgH="177165" progId="Equation.KSEE3">
                  <p:embed/>
                  <p:pic>
                    <p:nvPicPr>
                      <p:cNvPr id="0" name=""/>
                      <p:cNvPicPr/>
                      <p:nvPr/>
                    </p:nvPicPr>
                    <p:blipFill>
                      <a:blip r:embed="rId18"/>
                      <a:stretch>
                        <a:fillRect/>
                      </a:stretch>
                    </p:blipFill>
                    <p:spPr>
                      <a:xfrm>
                        <a:off x="7528560" y="5944870"/>
                        <a:ext cx="1524000" cy="518795"/>
                      </a:xfrm>
                      <a:prstGeom prst="rect">
                        <a:avLst/>
                      </a:prstGeom>
                    </p:spPr>
                  </p:pic>
                </p:oleObj>
              </mc:Fallback>
            </mc:AlternateContent>
          </a:graphicData>
        </a:graphic>
      </p:graphicFrame>
    </p:spTree>
    <p:extLst>
      <p:ext uri="{BB962C8B-B14F-4D97-AF65-F5344CB8AC3E}">
        <p14:creationId xmlns:p14="http://schemas.microsoft.com/office/powerpoint/2010/main" val="1166095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81050" y="2066925"/>
            <a:ext cx="5038725" cy="43624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 Box 42"/>
          <p:cNvSpPr txBox="1">
            <a:spLocks noChangeArrowheads="1"/>
          </p:cNvSpPr>
          <p:nvPr/>
        </p:nvSpPr>
        <p:spPr bwMode="auto">
          <a:xfrm>
            <a:off x="374015" y="1268730"/>
            <a:ext cx="1147635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800" b="1" dirty="0">
                <a:ea typeface="楷体_GB2312" pitchFamily="49" charset="-122"/>
              </a:rPr>
              <a:t>【例</a:t>
            </a:r>
            <a:r>
              <a:rPr lang="en-US" altLang="zh-CN" sz="2800" b="1" dirty="0" smtClean="0">
                <a:ea typeface="楷体_GB2312" pitchFamily="49" charset="-122"/>
              </a:rPr>
              <a:t>1</a:t>
            </a:r>
            <a:r>
              <a:rPr lang="zh-CN" altLang="en-US" sz="2800" b="1" dirty="0" smtClean="0">
                <a:ea typeface="楷体_GB2312" pitchFamily="49" charset="-122"/>
              </a:rPr>
              <a:t>】</a:t>
            </a:r>
            <a:r>
              <a:rPr lang="zh-CN" altLang="en-US" sz="2800" b="1" dirty="0">
                <a:ea typeface="楷体_GB2312" pitchFamily="49" charset="-122"/>
              </a:rPr>
              <a:t>利用</a:t>
            </a:r>
            <a:r>
              <a:rPr lang="en-US" altLang="zh-CN" sz="2800" b="1" dirty="0">
                <a:ea typeface="楷体_GB2312" pitchFamily="49" charset="-122"/>
              </a:rPr>
              <a:t>MATLAB</a:t>
            </a:r>
            <a:r>
              <a:rPr lang="zh-CN" altLang="en-US" sz="2800" b="1" dirty="0">
                <a:ea typeface="楷体_GB2312" pitchFamily="49" charset="-122"/>
              </a:rPr>
              <a:t>实现对信号</a:t>
            </a:r>
            <a:r>
              <a:rPr lang="en-US" altLang="zh-CN" sz="2800" b="1" i="1" dirty="0">
                <a:ea typeface="楷体_GB2312" pitchFamily="49" charset="-122"/>
              </a:rPr>
              <a:t>x</a:t>
            </a:r>
            <a:r>
              <a:rPr lang="en-US" altLang="zh-CN" sz="2800" b="1" dirty="0">
                <a:ea typeface="楷体_GB2312" pitchFamily="49" charset="-122"/>
              </a:rPr>
              <a:t>(</a:t>
            </a:r>
            <a:r>
              <a:rPr lang="en-US" altLang="zh-CN" sz="2800" b="1" i="1" dirty="0">
                <a:ea typeface="楷体_GB2312" pitchFamily="49" charset="-122"/>
              </a:rPr>
              <a:t>t</a:t>
            </a:r>
            <a:r>
              <a:rPr lang="en-US" altLang="zh-CN" sz="2800" b="1" dirty="0">
                <a:ea typeface="楷体_GB2312" pitchFamily="49" charset="-122"/>
              </a:rPr>
              <a:t>)=</a:t>
            </a:r>
            <a:r>
              <a:rPr lang="en-US" altLang="zh-CN" sz="2800" b="1" dirty="0" err="1" smtClean="0">
                <a:ea typeface="楷体_GB2312" pitchFamily="49" charset="-122"/>
              </a:rPr>
              <a:t>cos</a:t>
            </a:r>
            <a:r>
              <a:rPr lang="en-US" altLang="zh-CN" sz="2800" b="1" smtClean="0">
                <a:ea typeface="楷体_GB2312" pitchFamily="49" charset="-122"/>
              </a:rPr>
              <a:t>(2π*20</a:t>
            </a:r>
            <a:r>
              <a:rPr lang="en-US" altLang="zh-CN" sz="2800" b="1" i="1" smtClean="0">
                <a:ea typeface="楷体_GB2312" pitchFamily="49" charset="-122"/>
              </a:rPr>
              <a:t>t</a:t>
            </a:r>
            <a:r>
              <a:rPr lang="en-US" altLang="zh-CN" sz="2800" b="1" dirty="0">
                <a:ea typeface="楷体_GB2312" pitchFamily="49" charset="-122"/>
              </a:rPr>
              <a:t>)</a:t>
            </a:r>
            <a:r>
              <a:rPr lang="zh-CN" altLang="en-US" sz="2800" b="1" dirty="0">
                <a:ea typeface="楷体_GB2312" pitchFamily="49" charset="-122"/>
              </a:rPr>
              <a:t>的抽样</a:t>
            </a:r>
          </a:p>
        </p:txBody>
      </p:sp>
      <p:sp>
        <p:nvSpPr>
          <p:cNvPr id="19" name="文本框 2"/>
          <p:cNvSpPr txBox="1"/>
          <p:nvPr/>
        </p:nvSpPr>
        <p:spPr>
          <a:xfrm>
            <a:off x="941966" y="2154555"/>
            <a:ext cx="5277859" cy="3785652"/>
          </a:xfrm>
          <a:prstGeom prst="rect">
            <a:avLst/>
          </a:prstGeom>
          <a:noFill/>
        </p:spPr>
        <p:txBody>
          <a:bodyPr wrap="square" rtlCol="0">
            <a:spAutoFit/>
          </a:bodyPr>
          <a:lstStyle/>
          <a:p>
            <a:r>
              <a:rPr lang="zh-CN" altLang="en-US" sz="2400" b="1" dirty="0">
                <a:solidFill>
                  <a:srgbClr val="002060"/>
                </a:solidFill>
                <a:latin typeface="Courier New" pitchFamily="49" charset="0"/>
                <a:ea typeface="微软雅黑" panose="020B0503020204020204" pitchFamily="34" charset="-122"/>
                <a:cs typeface="Courier New" pitchFamily="49" charset="0"/>
              </a:rPr>
              <a:t>t0</a:t>
            </a:r>
            <a:r>
              <a:rPr lang="zh-CN" altLang="en-US" sz="2400" b="1" dirty="0" smtClean="0">
                <a:solidFill>
                  <a:srgbClr val="002060"/>
                </a:solidFill>
                <a:latin typeface="Courier New" pitchFamily="49" charset="0"/>
                <a:ea typeface="微软雅黑" panose="020B0503020204020204" pitchFamily="34" charset="-122"/>
                <a:cs typeface="Courier New" pitchFamily="49" charset="0"/>
              </a:rPr>
              <a:t>=</a:t>
            </a:r>
            <a:r>
              <a:rPr lang="en-US" altLang="zh-CN" sz="2400" b="1" dirty="0" smtClean="0">
                <a:solidFill>
                  <a:srgbClr val="002060"/>
                </a:solidFill>
                <a:latin typeface="Courier New" pitchFamily="49" charset="0"/>
                <a:ea typeface="微软雅黑" panose="020B0503020204020204" pitchFamily="34" charset="-122"/>
                <a:cs typeface="Courier New" pitchFamily="49" charset="0"/>
              </a:rPr>
              <a:t>-</a:t>
            </a:r>
            <a:r>
              <a:rPr lang="zh-CN" altLang="en-US" sz="2400" b="1" dirty="0" smtClean="0">
                <a:solidFill>
                  <a:srgbClr val="002060"/>
                </a:solidFill>
                <a:latin typeface="Courier New" pitchFamily="49" charset="0"/>
                <a:ea typeface="微软雅黑" panose="020B0503020204020204" pitchFamily="34" charset="-122"/>
                <a:cs typeface="Courier New" pitchFamily="49" charset="0"/>
              </a:rPr>
              <a:t>0</a:t>
            </a:r>
            <a:r>
              <a:rPr lang="en-US" altLang="zh-CN" sz="2400" b="1" dirty="0" smtClean="0">
                <a:solidFill>
                  <a:srgbClr val="002060"/>
                </a:solidFill>
                <a:latin typeface="Courier New" pitchFamily="49" charset="0"/>
                <a:ea typeface="微软雅黑" panose="020B0503020204020204" pitchFamily="34" charset="-122"/>
                <a:cs typeface="Courier New" pitchFamily="49" charset="0"/>
              </a:rPr>
              <a:t>.1</a:t>
            </a:r>
            <a:r>
              <a:rPr lang="zh-CN" altLang="en-US" sz="2400" b="1" dirty="0" smtClean="0">
                <a:solidFill>
                  <a:srgbClr val="002060"/>
                </a:solidFill>
                <a:latin typeface="Courier New" pitchFamily="49" charset="0"/>
                <a:ea typeface="微软雅黑" panose="020B0503020204020204" pitchFamily="34" charset="-122"/>
                <a:cs typeface="Courier New" pitchFamily="49" charset="0"/>
              </a:rPr>
              <a:t>:</a:t>
            </a:r>
            <a:r>
              <a:rPr lang="zh-CN" altLang="en-US" sz="2400" b="1" dirty="0">
                <a:solidFill>
                  <a:srgbClr val="002060"/>
                </a:solidFill>
                <a:latin typeface="Courier New" pitchFamily="49" charset="0"/>
                <a:ea typeface="微软雅黑" panose="020B0503020204020204" pitchFamily="34" charset="-122"/>
                <a:cs typeface="Courier New" pitchFamily="49" charset="0"/>
              </a:rPr>
              <a:t>0.001:0.1;</a:t>
            </a:r>
          </a:p>
          <a:p>
            <a:r>
              <a:rPr lang="zh-CN" altLang="en-US" sz="2400" b="1" dirty="0" smtClean="0">
                <a:solidFill>
                  <a:srgbClr val="002060"/>
                </a:solidFill>
                <a:latin typeface="Courier New" pitchFamily="49" charset="0"/>
                <a:ea typeface="微软雅黑" panose="020B0503020204020204" pitchFamily="34" charset="-122"/>
                <a:cs typeface="Courier New" pitchFamily="49" charset="0"/>
              </a:rPr>
              <a:t>x</a:t>
            </a:r>
            <a:r>
              <a:rPr lang="zh-CN" altLang="en-US" sz="2400" b="1" dirty="0">
                <a:solidFill>
                  <a:srgbClr val="002060"/>
                </a:solidFill>
                <a:latin typeface="Courier New" pitchFamily="49" charset="0"/>
                <a:ea typeface="微软雅黑" panose="020B0503020204020204" pitchFamily="34" charset="-122"/>
                <a:cs typeface="Courier New" pitchFamily="49" charset="0"/>
              </a:rPr>
              <a:t>0=cos(2*pi*20*t0);</a:t>
            </a:r>
          </a:p>
          <a:p>
            <a:r>
              <a:rPr lang="zh-CN" altLang="en-US" sz="2400" b="1" dirty="0" smtClean="0">
                <a:solidFill>
                  <a:srgbClr val="002060"/>
                </a:solidFill>
                <a:latin typeface="Courier New" pitchFamily="49" charset="0"/>
                <a:ea typeface="微软雅黑" panose="020B0503020204020204" pitchFamily="34" charset="-122"/>
                <a:cs typeface="Courier New" pitchFamily="49" charset="0"/>
              </a:rPr>
              <a:t>plot</a:t>
            </a:r>
            <a:r>
              <a:rPr lang="zh-CN" altLang="en-US" sz="2400" b="1" dirty="0">
                <a:solidFill>
                  <a:srgbClr val="002060"/>
                </a:solidFill>
                <a:latin typeface="Courier New" pitchFamily="49" charset="0"/>
                <a:ea typeface="微软雅黑" panose="020B0503020204020204" pitchFamily="34" charset="-122"/>
                <a:cs typeface="Courier New" pitchFamily="49" charset="0"/>
              </a:rPr>
              <a:t>(t0,x0,'r')</a:t>
            </a:r>
          </a:p>
          <a:p>
            <a:r>
              <a:rPr lang="zh-CN" altLang="en-US" sz="2400" b="1" dirty="0" smtClean="0">
                <a:solidFill>
                  <a:srgbClr val="002060"/>
                </a:solidFill>
                <a:latin typeface="Courier New" pitchFamily="49" charset="0"/>
                <a:ea typeface="微软雅黑" panose="020B0503020204020204" pitchFamily="34" charset="-122"/>
                <a:cs typeface="Courier New" pitchFamily="49" charset="0"/>
              </a:rPr>
              <a:t>hold on</a:t>
            </a:r>
            <a:endParaRPr lang="en-US" altLang="zh-CN" sz="2400" b="1" dirty="0" smtClean="0">
              <a:solidFill>
                <a:srgbClr val="002060"/>
              </a:solidFill>
              <a:latin typeface="Courier New" pitchFamily="49" charset="0"/>
              <a:ea typeface="微软雅黑" panose="020B0503020204020204" pitchFamily="34" charset="-122"/>
              <a:cs typeface="Courier New" pitchFamily="49" charset="0"/>
            </a:endParaRPr>
          </a:p>
          <a:p>
            <a:endParaRPr lang="zh-CN" altLang="en-US" sz="2400" b="1" dirty="0">
              <a:solidFill>
                <a:srgbClr val="002060"/>
              </a:solidFill>
              <a:latin typeface="Courier New" pitchFamily="49" charset="0"/>
              <a:ea typeface="微软雅黑" panose="020B0503020204020204" pitchFamily="34" charset="-122"/>
              <a:cs typeface="Courier New" pitchFamily="49" charset="0"/>
            </a:endParaRPr>
          </a:p>
          <a:p>
            <a:r>
              <a:rPr lang="zh-CN" altLang="en-US" sz="2400" b="1" dirty="0" smtClean="0">
                <a:solidFill>
                  <a:srgbClr val="002060"/>
                </a:solidFill>
                <a:latin typeface="Courier New" pitchFamily="49" charset="0"/>
                <a:ea typeface="微软雅黑" panose="020B0503020204020204" pitchFamily="34" charset="-122"/>
                <a:cs typeface="Courier New" pitchFamily="49" charset="0"/>
              </a:rPr>
              <a:t>Fs</a:t>
            </a:r>
            <a:r>
              <a:rPr lang="zh-CN" altLang="en-US" sz="2400" b="1" dirty="0">
                <a:solidFill>
                  <a:srgbClr val="002060"/>
                </a:solidFill>
                <a:latin typeface="Courier New" pitchFamily="49" charset="0"/>
                <a:ea typeface="微软雅黑" panose="020B0503020204020204" pitchFamily="34" charset="-122"/>
                <a:cs typeface="Courier New" pitchFamily="49" charset="0"/>
              </a:rPr>
              <a:t>=100</a:t>
            </a:r>
            <a:r>
              <a:rPr lang="zh-CN" altLang="en-US" sz="2400" b="1" dirty="0" smtClean="0">
                <a:solidFill>
                  <a:srgbClr val="002060"/>
                </a:solidFill>
                <a:latin typeface="Courier New" pitchFamily="49" charset="0"/>
                <a:ea typeface="微软雅黑" panose="020B0503020204020204" pitchFamily="34" charset="-122"/>
                <a:cs typeface="Courier New" pitchFamily="49" charset="0"/>
              </a:rPr>
              <a:t>; </a:t>
            </a:r>
            <a:r>
              <a:rPr lang="en-US" altLang="zh-CN" sz="2400" b="1" dirty="0" smtClean="0">
                <a:solidFill>
                  <a:srgbClr val="002060"/>
                </a:solidFill>
                <a:latin typeface="Courier New" pitchFamily="49" charset="0"/>
                <a:ea typeface="微软雅黑" panose="020B0503020204020204" pitchFamily="34" charset="-122"/>
                <a:cs typeface="Courier New" pitchFamily="49" charset="0"/>
              </a:rPr>
              <a:t>%</a:t>
            </a:r>
            <a:r>
              <a:rPr lang="zh-CN" altLang="en-US" sz="2400" b="1" dirty="0" smtClean="0">
                <a:solidFill>
                  <a:srgbClr val="002060"/>
                </a:solidFill>
                <a:latin typeface="Courier New" pitchFamily="49" charset="0"/>
                <a:ea typeface="微软雅黑" panose="020B0503020204020204" pitchFamily="34" charset="-122"/>
                <a:cs typeface="Courier New" pitchFamily="49" charset="0"/>
              </a:rPr>
              <a:t>抽样信号</a:t>
            </a:r>
            <a:endParaRPr lang="zh-CN" altLang="en-US" sz="2400" b="1" dirty="0">
              <a:solidFill>
                <a:srgbClr val="002060"/>
              </a:solidFill>
              <a:latin typeface="Courier New" pitchFamily="49" charset="0"/>
              <a:ea typeface="微软雅黑" panose="020B0503020204020204" pitchFamily="34" charset="-122"/>
              <a:cs typeface="Courier New" pitchFamily="49" charset="0"/>
            </a:endParaRPr>
          </a:p>
          <a:p>
            <a:r>
              <a:rPr lang="zh-CN" altLang="en-US" sz="2400" b="1" dirty="0" smtClean="0">
                <a:solidFill>
                  <a:srgbClr val="002060"/>
                </a:solidFill>
                <a:latin typeface="Courier New" pitchFamily="49" charset="0"/>
                <a:ea typeface="微软雅黑" panose="020B0503020204020204" pitchFamily="34" charset="-122"/>
                <a:cs typeface="Courier New" pitchFamily="49" charset="0"/>
              </a:rPr>
              <a:t>t=</a:t>
            </a:r>
            <a:r>
              <a:rPr lang="en-US" altLang="zh-CN" sz="2400" b="1" smtClean="0">
                <a:solidFill>
                  <a:srgbClr val="002060"/>
                </a:solidFill>
                <a:latin typeface="Courier New" pitchFamily="49" charset="0"/>
                <a:ea typeface="微软雅黑" panose="020B0503020204020204" pitchFamily="34" charset="-122"/>
                <a:cs typeface="Courier New" pitchFamily="49" charset="0"/>
              </a:rPr>
              <a:t>-0.1</a:t>
            </a:r>
            <a:r>
              <a:rPr lang="zh-CN" altLang="en-US" sz="2400" b="1" smtClean="0">
                <a:solidFill>
                  <a:srgbClr val="002060"/>
                </a:solidFill>
                <a:latin typeface="Courier New" pitchFamily="49" charset="0"/>
                <a:ea typeface="微软雅黑" panose="020B0503020204020204" pitchFamily="34" charset="-122"/>
                <a:cs typeface="Courier New" pitchFamily="49" charset="0"/>
              </a:rPr>
              <a:t>:</a:t>
            </a:r>
            <a:r>
              <a:rPr lang="zh-CN" altLang="en-US" sz="2400" b="1" dirty="0">
                <a:solidFill>
                  <a:srgbClr val="002060"/>
                </a:solidFill>
                <a:latin typeface="Courier New" pitchFamily="49" charset="0"/>
                <a:ea typeface="微软雅黑" panose="020B0503020204020204" pitchFamily="34" charset="-122"/>
                <a:cs typeface="Courier New" pitchFamily="49" charset="0"/>
              </a:rPr>
              <a:t>1/Fs:0.1;</a:t>
            </a:r>
          </a:p>
          <a:p>
            <a:r>
              <a:rPr lang="zh-CN" altLang="en-US" sz="2400" b="1" dirty="0" smtClean="0">
                <a:solidFill>
                  <a:srgbClr val="002060"/>
                </a:solidFill>
                <a:latin typeface="Courier New" pitchFamily="49" charset="0"/>
                <a:ea typeface="微软雅黑" panose="020B0503020204020204" pitchFamily="34" charset="-122"/>
                <a:cs typeface="Courier New" pitchFamily="49" charset="0"/>
              </a:rPr>
              <a:t>x</a:t>
            </a:r>
            <a:r>
              <a:rPr lang="zh-CN" altLang="en-US" sz="2400" b="1" dirty="0">
                <a:solidFill>
                  <a:srgbClr val="002060"/>
                </a:solidFill>
                <a:latin typeface="Courier New" pitchFamily="49" charset="0"/>
                <a:ea typeface="微软雅黑" panose="020B0503020204020204" pitchFamily="34" charset="-122"/>
                <a:cs typeface="Courier New" pitchFamily="49" charset="0"/>
              </a:rPr>
              <a:t>=cos(2*pi*20*t);</a:t>
            </a:r>
          </a:p>
          <a:p>
            <a:r>
              <a:rPr lang="zh-CN" altLang="en-US" sz="2400" b="1" dirty="0" smtClean="0">
                <a:solidFill>
                  <a:srgbClr val="002060"/>
                </a:solidFill>
                <a:latin typeface="Courier New" pitchFamily="49" charset="0"/>
                <a:ea typeface="微软雅黑" panose="020B0503020204020204" pitchFamily="34" charset="-122"/>
                <a:cs typeface="Courier New" pitchFamily="49" charset="0"/>
              </a:rPr>
              <a:t>stem</a:t>
            </a:r>
            <a:r>
              <a:rPr lang="zh-CN" altLang="en-US" sz="2400" b="1" dirty="0">
                <a:solidFill>
                  <a:srgbClr val="002060"/>
                </a:solidFill>
                <a:latin typeface="Courier New" pitchFamily="49" charset="0"/>
                <a:ea typeface="微软雅黑" panose="020B0503020204020204" pitchFamily="34" charset="-122"/>
                <a:cs typeface="Courier New" pitchFamily="49" charset="0"/>
              </a:rPr>
              <a:t>(t,x);</a:t>
            </a:r>
          </a:p>
          <a:p>
            <a:r>
              <a:rPr lang="zh-CN" altLang="en-US" sz="2400" b="1" dirty="0" smtClean="0">
                <a:solidFill>
                  <a:srgbClr val="002060"/>
                </a:solidFill>
                <a:latin typeface="Courier New" pitchFamily="49" charset="0"/>
                <a:ea typeface="微软雅黑" panose="020B0503020204020204" pitchFamily="34" charset="-122"/>
                <a:cs typeface="Courier New" pitchFamily="49" charset="0"/>
              </a:rPr>
              <a:t>title</a:t>
            </a:r>
            <a:r>
              <a:rPr lang="zh-CN" altLang="en-US" sz="2400" b="1" dirty="0">
                <a:solidFill>
                  <a:srgbClr val="002060"/>
                </a:solidFill>
                <a:latin typeface="Courier New" pitchFamily="49" charset="0"/>
                <a:ea typeface="微软雅黑" panose="020B0503020204020204" pitchFamily="34" charset="-122"/>
                <a:cs typeface="Courier New" pitchFamily="49" charset="0"/>
              </a:rPr>
              <a:t>('连续信号及其抽样信号')</a:t>
            </a:r>
          </a:p>
        </p:txBody>
      </p:sp>
      <p:sp>
        <p:nvSpPr>
          <p:cNvPr id="20" name="TextBox 19"/>
          <p:cNvSpPr txBox="1"/>
          <p:nvPr/>
        </p:nvSpPr>
        <p:spPr>
          <a:xfrm>
            <a:off x="6343650" y="2066925"/>
            <a:ext cx="3483646" cy="830997"/>
          </a:xfrm>
          <a:prstGeom prst="rect">
            <a:avLst/>
          </a:prstGeom>
          <a:noFill/>
        </p:spPr>
        <p:txBody>
          <a:bodyPr wrap="none" rtlCol="0">
            <a:spAutoFit/>
          </a:bodyPr>
          <a:lstStyle/>
          <a:p>
            <a:pPr algn="l"/>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信号最高频率</a:t>
            </a:r>
            <a:r>
              <a:rPr lang="en-US" altLang="zh-CN" sz="2400" b="1" dirty="0" err="1"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fm</a:t>
            </a:r>
            <a:r>
              <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=20Hz</a:t>
            </a:r>
          </a:p>
          <a:p>
            <a:pPr algn="l"/>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955" y="2731859"/>
            <a:ext cx="4820920" cy="361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descr="C:\Users\Qin\Desktop\buct最终版.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24" name="圆角矩形 23"/>
          <p:cNvSpPr/>
          <p:nvPr/>
        </p:nvSpPr>
        <p:spPr>
          <a:xfrm rot="10800000" flipV="1">
            <a:off x="-24765" y="545465"/>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1</a:t>
            </a:r>
            <a:endParaRPr lang="zh-CN" altLang="en-US" sz="3600" dirty="0">
              <a:latin typeface="Times New Roman" panose="02020603050405020304" pitchFamily="18" charset="0"/>
              <a:cs typeface="Times New Roman" panose="02020603050405020304" pitchFamily="18" charset="0"/>
            </a:endParaRPr>
          </a:p>
        </p:txBody>
      </p:sp>
      <p:sp>
        <p:nvSpPr>
          <p:cNvPr id="25" name="圆角矩形 24"/>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32" name="TextBox 31"/>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信号的时域抽样</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2"/>
          <p:cNvSpPr txBox="1"/>
          <p:nvPr/>
        </p:nvSpPr>
        <p:spPr>
          <a:xfrm>
            <a:off x="399535" y="1250085"/>
            <a:ext cx="6442710" cy="1754326"/>
          </a:xfrm>
          <a:prstGeom prst="rect">
            <a:avLst/>
          </a:prstGeom>
          <a:noFill/>
        </p:spPr>
        <p:txBody>
          <a:bodyPr wrap="square" rtlCol="0">
            <a:spAutoFit/>
          </a:bodyPr>
          <a:lstStyle/>
          <a:p>
            <a:pPr algn="l"/>
            <a:r>
              <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信号</a:t>
            </a: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的恢复</a:t>
            </a:r>
            <a:r>
              <a:rPr lang="zh-CN" altLang="en-US" sz="16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en-US" altLang="zh-CN" sz="16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en-US" altLang="zh-CN" sz="16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en-US" altLang="zh-CN" sz="16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6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信号</a:t>
            </a:r>
            <a:r>
              <a:rPr lang="zh-CN" altLang="en-US" sz="20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的恢复是</a:t>
            </a:r>
            <a:r>
              <a:rPr lang="zh-CN" altLang="en-US" sz="20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信号抽样的</a:t>
            </a:r>
            <a:r>
              <a:rPr lang="zh-CN" altLang="en-US" sz="20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逆</a:t>
            </a:r>
            <a:r>
              <a:rPr lang="zh-CN" altLang="en-US" sz="2000" b="1"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过程</a:t>
            </a:r>
            <a:endParaRPr lang="zh-CN" altLang="en-US" sz="20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矩形 19"/>
          <p:cNvSpPr/>
          <p:nvPr/>
        </p:nvSpPr>
        <p:spPr>
          <a:xfrm>
            <a:off x="399535" y="4170967"/>
            <a:ext cx="9573140" cy="218122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
          <p:cNvSpPr txBox="1"/>
          <p:nvPr/>
        </p:nvSpPr>
        <p:spPr>
          <a:xfrm>
            <a:off x="509779" y="4343399"/>
            <a:ext cx="9988341" cy="1938992"/>
          </a:xfrm>
          <a:prstGeom prst="rect">
            <a:avLst/>
          </a:prstGeom>
          <a:noFill/>
        </p:spPr>
        <p:txBody>
          <a:bodyPr wrap="square" rtlCol="0">
            <a:spAutoFit/>
          </a:bodyPr>
          <a:lstStyle/>
          <a:p>
            <a:r>
              <a:rPr lang="fr-FR" altLang="zh-CN" sz="2400" b="1" dirty="0">
                <a:solidFill>
                  <a:srgbClr val="002060"/>
                </a:solidFill>
                <a:latin typeface="Courier New" pitchFamily="49" charset="0"/>
                <a:ea typeface="微软雅黑" panose="020B0503020204020204" pitchFamily="34" charset="-122"/>
                <a:cs typeface="Courier New" pitchFamily="49" charset="0"/>
              </a:rPr>
              <a:t>t0 = -0.1:0.001:0.1; T= 1/Fs;</a:t>
            </a:r>
          </a:p>
          <a:p>
            <a:r>
              <a:rPr lang="fr-FR" altLang="zh-CN" sz="2400" b="1" dirty="0">
                <a:solidFill>
                  <a:srgbClr val="002060"/>
                </a:solidFill>
                <a:latin typeface="Courier New" pitchFamily="49" charset="0"/>
                <a:ea typeface="微软雅黑" panose="020B0503020204020204" pitchFamily="34" charset="-122"/>
                <a:cs typeface="Courier New" pitchFamily="49" charset="0"/>
              </a:rPr>
              <a:t>ln = -0.1/T:0.1/T;</a:t>
            </a:r>
          </a:p>
          <a:p>
            <a:r>
              <a:rPr lang="fr-FR" altLang="zh-CN" sz="2400" b="1" dirty="0">
                <a:solidFill>
                  <a:srgbClr val="002060"/>
                </a:solidFill>
                <a:latin typeface="Courier New" pitchFamily="49" charset="0"/>
                <a:ea typeface="微软雅黑" panose="020B0503020204020204" pitchFamily="34" charset="-122"/>
                <a:cs typeface="Courier New" pitchFamily="49" charset="0"/>
              </a:rPr>
              <a:t>M=ones(length(ln),1)*t0-ln'*T*ones(1,length(t0));</a:t>
            </a:r>
          </a:p>
          <a:p>
            <a:r>
              <a:rPr lang="fr-FR" altLang="zh-CN" sz="2400" b="1" dirty="0">
                <a:solidFill>
                  <a:srgbClr val="002060"/>
                </a:solidFill>
                <a:latin typeface="Courier New" pitchFamily="49" charset="0"/>
                <a:ea typeface="微软雅黑" panose="020B0503020204020204" pitchFamily="34" charset="-122"/>
                <a:cs typeface="Courier New" pitchFamily="49" charset="0"/>
              </a:rPr>
              <a:t>xr = x*sinc(Fs*M);</a:t>
            </a:r>
          </a:p>
          <a:p>
            <a:r>
              <a:rPr lang="fr-FR" altLang="zh-CN" sz="2400" b="1" dirty="0">
                <a:solidFill>
                  <a:srgbClr val="002060"/>
                </a:solidFill>
                <a:latin typeface="Courier New" pitchFamily="49" charset="0"/>
                <a:ea typeface="微软雅黑" panose="020B0503020204020204" pitchFamily="34" charset="-122"/>
                <a:cs typeface="Courier New" pitchFamily="49" charset="0"/>
              </a:rPr>
              <a:t>plot(t0,xr,'m')</a:t>
            </a:r>
            <a:endParaRPr lang="zh-CN" altLang="en-US" sz="2400" b="1" dirty="0">
              <a:solidFill>
                <a:srgbClr val="002060"/>
              </a:solidFill>
              <a:latin typeface="Courier New" pitchFamily="49" charset="0"/>
              <a:ea typeface="微软雅黑" panose="020B0503020204020204" pitchFamily="34" charset="-122"/>
              <a:cs typeface="Courier New" pitchFamily="49" charset="0"/>
            </a:endParaRPr>
          </a:p>
        </p:txBody>
      </p:sp>
      <p:sp>
        <p:nvSpPr>
          <p:cNvPr id="24" name="矩形 23"/>
          <p:cNvSpPr/>
          <p:nvPr/>
        </p:nvSpPr>
        <p:spPr>
          <a:xfrm>
            <a:off x="2654359" y="1884644"/>
            <a:ext cx="760144" cy="523220"/>
          </a:xfrm>
          <a:prstGeom prst="rect">
            <a:avLst/>
          </a:prstGeom>
        </p:spPr>
        <p:txBody>
          <a:bodyPr wrap="none">
            <a:spAutoFit/>
          </a:bodyPr>
          <a:lstStyle/>
          <a:p>
            <a:r>
              <a:rPr lang="en-US" altLang="zh-CN" sz="2800" i="1" dirty="0" smtClean="0">
                <a:latin typeface="Times New Roman" pitchFamily="18" charset="0"/>
                <a:cs typeface="Times New Roman" pitchFamily="18" charset="0"/>
              </a:rPr>
              <a:t>x'</a:t>
            </a:r>
            <a:r>
              <a:rPr lang="en-US" altLang="zh-CN" sz="2800" dirty="0" smtClean="0">
                <a:latin typeface="Times New Roman" pitchFamily="18" charset="0"/>
                <a:cs typeface="Times New Roman" pitchFamily="18" charset="0"/>
              </a:rPr>
              <a:t>(t</a:t>
            </a:r>
            <a:r>
              <a:rPr lang="en-US" altLang="zh-CN" sz="2800" dirty="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
        <p:nvSpPr>
          <p:cNvPr id="25" name="矩形 24"/>
          <p:cNvSpPr/>
          <p:nvPr/>
        </p:nvSpPr>
        <p:spPr>
          <a:xfrm>
            <a:off x="643315" y="1890567"/>
            <a:ext cx="742511" cy="523220"/>
          </a:xfrm>
          <a:prstGeom prst="rect">
            <a:avLst/>
          </a:prstGeom>
        </p:spPr>
        <p:txBody>
          <a:bodyPr wrap="none">
            <a:spAutoFit/>
          </a:bodyPr>
          <a:lstStyle/>
          <a:p>
            <a:r>
              <a:rPr lang="en-US" altLang="zh-CN" sz="2800" i="1" dirty="0" smtClean="0">
                <a:latin typeface="Times New Roman" pitchFamily="18" charset="0"/>
                <a:cs typeface="Times New Roman" pitchFamily="18" charset="0"/>
              </a:rPr>
              <a:t>x</a:t>
            </a:r>
            <a:r>
              <a:rPr lang="en-US" altLang="zh-CN" sz="2800" dirty="0" smtClean="0">
                <a:latin typeface="Times New Roman" pitchFamily="18" charset="0"/>
                <a:cs typeface="Times New Roman" pitchFamily="18" charset="0"/>
              </a:rPr>
              <a:t>[</a:t>
            </a:r>
            <a:r>
              <a:rPr lang="en-US" altLang="zh-CN" sz="2800" i="1" dirty="0" smtClean="0">
                <a:latin typeface="Times New Roman" pitchFamily="18" charset="0"/>
                <a:cs typeface="Times New Roman" pitchFamily="18" charset="0"/>
              </a:rPr>
              <a:t>k</a:t>
            </a:r>
            <a:r>
              <a:rPr lang="en-US" altLang="zh-CN" sz="2800" dirty="0" smtClean="0">
                <a:latin typeface="Times New Roman" pitchFamily="18" charset="0"/>
                <a:cs typeface="Times New Roman" pitchFamily="18" charset="0"/>
              </a:rPr>
              <a:t>]</a:t>
            </a:r>
            <a:endParaRPr lang="zh-CN" altLang="en-US" sz="2800" i="1" dirty="0">
              <a:latin typeface="Times New Roman" pitchFamily="18" charset="0"/>
              <a:cs typeface="Times New Roman" pitchFamily="18" charset="0"/>
            </a:endParaRPr>
          </a:p>
        </p:txBody>
      </p:sp>
      <p:sp>
        <p:nvSpPr>
          <p:cNvPr id="27" name="右箭头 26"/>
          <p:cNvSpPr/>
          <p:nvPr/>
        </p:nvSpPr>
        <p:spPr>
          <a:xfrm>
            <a:off x="1630422" y="2006340"/>
            <a:ext cx="788474" cy="3576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Picture 2" descr="C:\Users\Qin\Desktop\buct最终版.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0" name="圆角矩形 29"/>
          <p:cNvSpPr/>
          <p:nvPr/>
        </p:nvSpPr>
        <p:spPr>
          <a:xfrm rot="10800000" flipV="1">
            <a:off x="-24765" y="545465"/>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1</a:t>
            </a:r>
            <a:endParaRPr lang="zh-CN" altLang="en-US" sz="3600" dirty="0">
              <a:latin typeface="Times New Roman" panose="02020603050405020304" pitchFamily="18" charset="0"/>
              <a:cs typeface="Times New Roman" panose="02020603050405020304" pitchFamily="18" charset="0"/>
            </a:endParaRPr>
          </a:p>
        </p:txBody>
      </p:sp>
      <p:sp>
        <p:nvSpPr>
          <p:cNvPr id="36" name="圆角矩形 35"/>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45" name="TextBox 44"/>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信号的时域抽样</a:t>
            </a:r>
          </a:p>
        </p:txBody>
      </p:sp>
      <p:pic>
        <p:nvPicPr>
          <p:cNvPr id="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817" y="116632"/>
            <a:ext cx="5334000" cy="4000500"/>
          </a:xfrm>
          <a:prstGeom prst="rect">
            <a:avLst/>
          </a:prstGeom>
          <a:solidFill>
            <a:schemeClr val="bg1"/>
          </a:solidFill>
          <a:ln>
            <a:noFill/>
          </a:ln>
          <a:effectLst/>
        </p:spPr>
      </p:pic>
    </p:spTree>
    <p:extLst>
      <p:ext uri="{BB962C8B-B14F-4D97-AF65-F5344CB8AC3E}">
        <p14:creationId xmlns:p14="http://schemas.microsoft.com/office/powerpoint/2010/main" val="24963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90650" y="1714500"/>
            <a:ext cx="2206053" cy="461665"/>
          </a:xfrm>
          <a:prstGeom prst="rect">
            <a:avLst/>
          </a:prstGeom>
          <a:noFill/>
        </p:spPr>
        <p:txBody>
          <a:bodyPr wrap="none" rtlCol="0">
            <a:spAutoFit/>
          </a:bodyPr>
          <a:lstStyle/>
          <a:p>
            <a:pPr algn="l"/>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抽样频率</a:t>
            </a:r>
            <a:r>
              <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20Hz</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TextBox 20"/>
          <p:cNvSpPr txBox="1"/>
          <p:nvPr/>
        </p:nvSpPr>
        <p:spPr>
          <a:xfrm>
            <a:off x="5057775" y="1714500"/>
            <a:ext cx="2206053" cy="461665"/>
          </a:xfrm>
          <a:prstGeom prst="rect">
            <a:avLst/>
          </a:prstGeom>
          <a:noFill/>
        </p:spPr>
        <p:txBody>
          <a:bodyPr wrap="none" rtlCol="0">
            <a:spAutoFit/>
          </a:bodyPr>
          <a:lstStyle/>
          <a:p>
            <a:pPr algn="l"/>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抽样频率</a:t>
            </a:r>
            <a:r>
              <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40Hz</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276" y="2460278"/>
            <a:ext cx="406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460278"/>
            <a:ext cx="4050403" cy="30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8831631" y="1714500"/>
            <a:ext cx="2206053" cy="461665"/>
          </a:xfrm>
          <a:prstGeom prst="rect">
            <a:avLst/>
          </a:prstGeom>
          <a:noFill/>
        </p:spPr>
        <p:txBody>
          <a:bodyPr wrap="none" rtlCol="0">
            <a:spAutoFit/>
          </a:bodyPr>
          <a:lstStyle/>
          <a:p>
            <a:pPr algn="l"/>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抽样频率</a:t>
            </a:r>
            <a:r>
              <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90Hz</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1572" y="2466974"/>
            <a:ext cx="4050403" cy="30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752725" y="5781675"/>
            <a:ext cx="3300904" cy="830997"/>
          </a:xfrm>
          <a:prstGeom prst="rect">
            <a:avLst/>
          </a:prstGeom>
          <a:noFill/>
        </p:spPr>
        <p:txBody>
          <a:bodyPr wrap="none" rtlCol="0">
            <a:spAutoFit/>
          </a:bodyPr>
          <a:lstStyle/>
          <a:p>
            <a:pPr marL="342900" indent="-342900">
              <a:buFont typeface="Wingdings" pitchFamily="2" charset="2"/>
              <a:buChar char="Ø"/>
            </a:pPr>
            <a:r>
              <a:rPr lang="zh-CN" altLang="en-US" sz="2400" dirty="0" smtClean="0"/>
              <a:t>原始的信号</a:t>
            </a:r>
            <a:r>
              <a:rPr lang="zh-CN" altLang="en-US" sz="2400" dirty="0"/>
              <a:t>是红色</a:t>
            </a:r>
            <a:r>
              <a:rPr lang="zh-CN" altLang="en-US" sz="2400" dirty="0" smtClean="0"/>
              <a:t>线</a:t>
            </a:r>
            <a:endParaRPr lang="en-US" altLang="zh-CN" sz="2400" dirty="0" smtClean="0"/>
          </a:p>
          <a:p>
            <a:pPr marL="342900" indent="-342900">
              <a:buFont typeface="Wingdings" pitchFamily="2" charset="2"/>
              <a:buChar char="Ø"/>
            </a:pPr>
            <a:r>
              <a:rPr lang="zh-CN" altLang="en-US" sz="2400" dirty="0" smtClean="0"/>
              <a:t>恢复的信号</a:t>
            </a:r>
            <a:r>
              <a:rPr lang="zh-CN" altLang="en-US" sz="2400" dirty="0"/>
              <a:t>是粉色线</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2" name="Picture 2" descr="C:\Users\Qin\Desktop\buct最终版.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33" name="矩形 32"/>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4" name="圆角矩形 33"/>
          <p:cNvSpPr/>
          <p:nvPr/>
        </p:nvSpPr>
        <p:spPr>
          <a:xfrm rot="10800000" flipV="1">
            <a:off x="-24765" y="545465"/>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1</a:t>
            </a:r>
            <a:endParaRPr lang="zh-CN" altLang="en-US" sz="3600" dirty="0">
              <a:latin typeface="Times New Roman" panose="02020603050405020304" pitchFamily="18" charset="0"/>
              <a:cs typeface="Times New Roman" panose="02020603050405020304" pitchFamily="18" charset="0"/>
            </a:endParaRPr>
          </a:p>
        </p:txBody>
      </p:sp>
      <p:sp>
        <p:nvSpPr>
          <p:cNvPr id="35" name="圆角矩形 34"/>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42"/>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45" name="TextBox 44"/>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信号的时域抽样</a:t>
            </a:r>
          </a:p>
        </p:txBody>
      </p:sp>
    </p:spTree>
    <p:extLst>
      <p:ext uri="{BB962C8B-B14F-4D97-AF65-F5344CB8AC3E}">
        <p14:creationId xmlns:p14="http://schemas.microsoft.com/office/powerpoint/2010/main" val="204175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2975" y="1466761"/>
            <a:ext cx="7715250" cy="2677656"/>
          </a:xfrm>
          <a:prstGeom prst="rect">
            <a:avLst/>
          </a:prstGeom>
        </p:spPr>
        <p:txBody>
          <a:bodyPr wrap="square">
            <a:spAutoFit/>
          </a:bodyPr>
          <a:lstStyle/>
          <a:p>
            <a:pPr marL="342900" indent="-342900">
              <a:buFont typeface="Wingdings" pitchFamily="2" charset="2"/>
              <a:buChar char="Ø"/>
            </a:pPr>
            <a:r>
              <a:rPr lang="zh-CN" altLang="en-US" sz="2400" b="1" dirty="0" smtClean="0"/>
              <a:t>使用</a:t>
            </a:r>
            <a:r>
              <a:rPr lang="zh-CN" altLang="en-US" sz="2400" b="1" dirty="0"/>
              <a:t>其他的信号波形进行</a:t>
            </a:r>
            <a:r>
              <a:rPr lang="zh-CN" altLang="en-US" sz="2400" b="1" dirty="0" smtClean="0"/>
              <a:t>实验</a:t>
            </a:r>
            <a:endParaRPr lang="en-US" altLang="zh-CN" sz="2400" b="1" dirty="0" smtClean="0"/>
          </a:p>
          <a:p>
            <a:pPr marL="342900" indent="-342900">
              <a:buFont typeface="Wingdings" pitchFamily="2" charset="2"/>
              <a:buChar char="Ø"/>
            </a:pPr>
            <a:endParaRPr lang="en-US" altLang="zh-CN" sz="2400" b="1" dirty="0"/>
          </a:p>
          <a:p>
            <a:pPr marL="342900" indent="-342900">
              <a:buFont typeface="Wingdings" pitchFamily="2" charset="2"/>
              <a:buChar char="Ø"/>
            </a:pPr>
            <a:endParaRPr lang="en-US" altLang="zh-CN" sz="2400" b="1" dirty="0" smtClean="0"/>
          </a:p>
          <a:p>
            <a:pPr marL="342900" indent="-342900">
              <a:buFont typeface="Wingdings" pitchFamily="2" charset="2"/>
              <a:buChar char="Ø"/>
            </a:pPr>
            <a:endParaRPr lang="en-US" altLang="zh-CN" sz="2400" b="1" dirty="0" smtClean="0"/>
          </a:p>
          <a:p>
            <a:pPr marL="342900" indent="-342900">
              <a:buFont typeface="Wingdings" pitchFamily="2" charset="2"/>
              <a:buChar char="Ø"/>
            </a:pPr>
            <a:endParaRPr lang="en-US" altLang="zh-CN" sz="2400" b="1" dirty="0"/>
          </a:p>
          <a:p>
            <a:pPr marL="342900" indent="-342900">
              <a:buFont typeface="Wingdings" pitchFamily="2" charset="2"/>
              <a:buChar char="Ø"/>
            </a:pPr>
            <a:endParaRPr lang="en-US" altLang="zh-CN" sz="2400" b="1" dirty="0"/>
          </a:p>
          <a:p>
            <a:pPr marL="342900" indent="-342900">
              <a:buFont typeface="Wingdings" pitchFamily="2" charset="2"/>
              <a:buChar char="Ø"/>
            </a:pPr>
            <a:r>
              <a:rPr lang="zh-CN" altLang="en-US" sz="2400" b="1" dirty="0" smtClean="0"/>
              <a:t>使用其他</a:t>
            </a:r>
            <a:r>
              <a:rPr lang="zh-CN" altLang="en-US" sz="2400" b="1" dirty="0"/>
              <a:t>的一些信号恢复函数进行信号的</a:t>
            </a:r>
            <a:r>
              <a:rPr lang="zh-CN" altLang="en-US" sz="2400" b="1" dirty="0" smtClean="0"/>
              <a:t>恢复</a:t>
            </a:r>
            <a:endParaRPr lang="en-US" altLang="zh-CN" sz="2400" b="1" dirty="0"/>
          </a:p>
        </p:txBody>
      </p:sp>
      <p:sp>
        <p:nvSpPr>
          <p:cNvPr id="3" name="TextBox 2"/>
          <p:cNvSpPr txBox="1"/>
          <p:nvPr/>
        </p:nvSpPr>
        <p:spPr>
          <a:xfrm>
            <a:off x="1990725" y="4362450"/>
            <a:ext cx="2685351" cy="1938992"/>
          </a:xfrm>
          <a:prstGeom prst="rect">
            <a:avLst/>
          </a:prstGeom>
          <a:noFill/>
        </p:spPr>
        <p:txBody>
          <a:bodyPr wrap="none" rtlCol="0">
            <a:spAutoFit/>
          </a:bodyPr>
          <a:lstStyle/>
          <a:p>
            <a:pPr marL="342900" indent="-342900" algn="l">
              <a:buFont typeface="Wingdings" pitchFamily="2" charset="2"/>
              <a:buChar char="Ø"/>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阶梯内插函数</a:t>
            </a:r>
            <a:endPar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buFont typeface="Wingdings" pitchFamily="2" charset="2"/>
              <a:buChar char="Ø"/>
            </a:pPr>
            <a:endParaRPr lang="en-US" altLang="zh-CN"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buFont typeface="Wingdings" pitchFamily="2" charset="2"/>
              <a:buChar char="Ø"/>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线性内插函数</a:t>
            </a:r>
            <a:endParaRPr lang="en-US" altLang="zh-CN"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buFont typeface="Wingdings" pitchFamily="2" charset="2"/>
              <a:buChar char="Ø"/>
            </a:pPr>
            <a:endParaRPr lang="en-US" altLang="zh-CN"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buFont typeface="Wingdings" pitchFamily="2" charset="2"/>
              <a:buChar char="Ø"/>
            </a:pPr>
            <a:r>
              <a:rPr lang="zh-CN" altLang="en-US" sz="2400" b="1" dirty="0" smtClean="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升余弦内插函数</a:t>
            </a:r>
            <a:endPar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1" name="Picture 2" descr="C:\Users\Qin\Desktop\buct最终版.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8005" y="116632"/>
            <a:ext cx="1169812" cy="109182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4561205" y="560070"/>
            <a:ext cx="6286500" cy="48069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3" name="圆角矩形 32"/>
          <p:cNvSpPr/>
          <p:nvPr/>
        </p:nvSpPr>
        <p:spPr>
          <a:xfrm rot="10800000" flipV="1">
            <a:off x="-24765" y="545465"/>
            <a:ext cx="1448435" cy="490855"/>
          </a:xfrm>
          <a:prstGeom prst="roundRect">
            <a:avLst>
              <a:gd name="adj" fmla="val 5039"/>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smtClean="0">
                <a:latin typeface="Times New Roman" panose="02020603050405020304" pitchFamily="18" charset="0"/>
                <a:cs typeface="Times New Roman" panose="02020603050405020304" pitchFamily="18" charset="0"/>
              </a:rPr>
              <a:t>1</a:t>
            </a:r>
            <a:endParaRPr lang="zh-CN" altLang="en-US" sz="3600" dirty="0">
              <a:latin typeface="Times New Roman" panose="02020603050405020304" pitchFamily="18" charset="0"/>
              <a:cs typeface="Times New Roman" panose="02020603050405020304" pitchFamily="18" charset="0"/>
            </a:endParaRPr>
          </a:p>
        </p:txBody>
      </p:sp>
      <p:sp>
        <p:nvSpPr>
          <p:cNvPr id="34" name="圆角矩形 33"/>
          <p:cNvSpPr/>
          <p:nvPr/>
        </p:nvSpPr>
        <p:spPr>
          <a:xfrm rot="16200000" flipV="1">
            <a:off x="12028623" y="810527"/>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28623" y="910540"/>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rot="16200000" flipV="1">
            <a:off x="12028623" y="614156"/>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6200000" flipV="1">
            <a:off x="12028623" y="71416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rot="16200000" flipV="1">
            <a:off x="12028622" y="511879"/>
            <a:ext cx="85626" cy="152392"/>
          </a:xfrm>
          <a:prstGeom prst="roundRect">
            <a:avLst>
              <a:gd name="adj" fmla="val 5039"/>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399"/>
          <p:cNvSpPr txBox="1"/>
          <p:nvPr/>
        </p:nvSpPr>
        <p:spPr>
          <a:xfrm>
            <a:off x="8760296" y="631332"/>
            <a:ext cx="2170011" cy="338552"/>
          </a:xfrm>
          <a:prstGeom prst="rect">
            <a:avLst/>
          </a:prstGeom>
          <a:noFill/>
        </p:spPr>
        <p:txBody>
          <a:bodyPr wrap="square" lIns="91438" tIns="45719" rIns="91438" bIns="45719" rtlCol="0">
            <a:spAutoFit/>
          </a:bodyPr>
          <a:lstStyle/>
          <a:p>
            <a:pPr algn="ctr"/>
            <a:r>
              <a:rPr lang="zh-CN" altLang="en-US" sz="1600" dirty="0">
                <a:solidFill>
                  <a:schemeClr val="bg1">
                    <a:lumMod val="95000"/>
                  </a:schemeClr>
                </a:solidFill>
                <a:latin typeface="Segoe UI Semilight" panose="020B0402040204020203" pitchFamily="34" charset="0"/>
                <a:ea typeface="微软雅黑" panose="020B0503020204020204" pitchFamily="34" charset="-122"/>
                <a:cs typeface="Segoe UI Semilight" panose="020B0402040204020203" pitchFamily="34" charset="0"/>
              </a:rPr>
              <a:t>信息科学与技术学院</a:t>
            </a:r>
          </a:p>
        </p:txBody>
      </p:sp>
      <p:sp>
        <p:nvSpPr>
          <p:cNvPr id="43" name="TextBox 42"/>
          <p:cNvSpPr txBox="1"/>
          <p:nvPr/>
        </p:nvSpPr>
        <p:spPr>
          <a:xfrm>
            <a:off x="1436370" y="508635"/>
            <a:ext cx="3124835" cy="583565"/>
          </a:xfrm>
          <a:prstGeom prst="rect">
            <a:avLst/>
          </a:prstGeom>
          <a:noFill/>
        </p:spPr>
        <p:txBody>
          <a:bodyPr wrap="square" rtlCol="0">
            <a:spAutoFit/>
          </a:bodyPr>
          <a:lstStyle/>
          <a:p>
            <a:pPr algn="l"/>
            <a:r>
              <a:rPr lang="zh-CN" altLang="en-US" sz="3200" dirty="0" smtClean="0">
                <a:solidFill>
                  <a:schemeClr val="tx2">
                    <a:lumMod val="75000"/>
                  </a:schemeClr>
                </a:solidFill>
                <a:latin typeface="微软雅黑" panose="020B0503020204020204" pitchFamily="34" charset="-122"/>
                <a:ea typeface="微软雅黑" panose="020B0503020204020204" pitchFamily="34" charset="-122"/>
              </a:rPr>
              <a:t>信号的时域抽样</a:t>
            </a:r>
          </a:p>
        </p:txBody>
      </p:sp>
      <p:graphicFrame>
        <p:nvGraphicFramePr>
          <p:cNvPr id="6" name="对象 5"/>
          <p:cNvGraphicFramePr>
            <a:graphicFrameLocks noChangeAspect="1"/>
          </p:cNvGraphicFramePr>
          <p:nvPr>
            <p:extLst>
              <p:ext uri="{D42A27DB-BD31-4B8C-83A1-F6EECF244321}">
                <p14:modId xmlns:p14="http://schemas.microsoft.com/office/powerpoint/2010/main" val="829958367"/>
              </p:ext>
            </p:extLst>
          </p:nvPr>
        </p:nvGraphicFramePr>
        <p:xfrm>
          <a:off x="1857375" y="3008313"/>
          <a:ext cx="3083186" cy="430212"/>
        </p:xfrm>
        <a:graphic>
          <a:graphicData uri="http://schemas.openxmlformats.org/presentationml/2006/ole">
            <mc:AlternateContent xmlns:mc="http://schemas.openxmlformats.org/markup-compatibility/2006">
              <mc:Choice xmlns:v="urn:schemas-microsoft-com:vml" Requires="v">
                <p:oleObj spid="_x0000_s12312" name="公式" r:id="rId5" imgW="1638000" imgH="228600" progId="Equation.3">
                  <p:embed/>
                </p:oleObj>
              </mc:Choice>
              <mc:Fallback>
                <p:oleObj name="公式" r:id="rId5" imgW="1638000" imgH="228600" progId="Equation.3">
                  <p:embed/>
                  <p:pic>
                    <p:nvPicPr>
                      <p:cNvPr id="0" name=""/>
                      <p:cNvPicPr/>
                      <p:nvPr/>
                    </p:nvPicPr>
                    <p:blipFill>
                      <a:blip r:embed="rId6"/>
                      <a:stretch>
                        <a:fillRect/>
                      </a:stretch>
                    </p:blipFill>
                    <p:spPr>
                      <a:xfrm>
                        <a:off x="1857375" y="3008313"/>
                        <a:ext cx="3083186" cy="430212"/>
                      </a:xfrm>
                      <a:prstGeom prst="rect">
                        <a:avLst/>
                      </a:prstGeom>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1065776918"/>
              </p:ext>
            </p:extLst>
          </p:nvPr>
        </p:nvGraphicFramePr>
        <p:xfrm>
          <a:off x="1857375" y="2040414"/>
          <a:ext cx="2486025" cy="860425"/>
        </p:xfrm>
        <a:graphic>
          <a:graphicData uri="http://schemas.openxmlformats.org/presentationml/2006/ole">
            <mc:AlternateContent xmlns:mc="http://schemas.openxmlformats.org/markup-compatibility/2006">
              <mc:Choice xmlns:v="urn:schemas-microsoft-com:vml" Requires="v">
                <p:oleObj spid="_x0000_s12313" name="公式" r:id="rId7" imgW="1320480" imgH="457200" progId="Equation.3">
                  <p:embed/>
                </p:oleObj>
              </mc:Choice>
              <mc:Fallback>
                <p:oleObj name="公式" r:id="rId7" imgW="1320480" imgH="457200" progId="Equation.3">
                  <p:embed/>
                  <p:pic>
                    <p:nvPicPr>
                      <p:cNvPr id="0" name=""/>
                      <p:cNvPicPr/>
                      <p:nvPr/>
                    </p:nvPicPr>
                    <p:blipFill>
                      <a:blip r:embed="rId8"/>
                      <a:stretch>
                        <a:fillRect/>
                      </a:stretch>
                    </p:blipFill>
                    <p:spPr>
                      <a:xfrm>
                        <a:off x="1857375" y="2040414"/>
                        <a:ext cx="2486025" cy="860425"/>
                      </a:xfrm>
                      <a:prstGeom prst="rect">
                        <a:avLst/>
                      </a:prstGeom>
                    </p:spPr>
                  </p:pic>
                </p:oleObj>
              </mc:Fallback>
            </mc:AlternateContent>
          </a:graphicData>
        </a:graphic>
      </p:graphicFrame>
    </p:spTree>
    <p:extLst>
      <p:ext uri="{BB962C8B-B14F-4D97-AF65-F5344CB8AC3E}">
        <p14:creationId xmlns:p14="http://schemas.microsoft.com/office/powerpoint/2010/main" val="57482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lang="zh-CN" altLang="en-US" sz="2400" b="1">
            <a:solidFill>
              <a:srgbClr val="002060"/>
            </a:solidFill>
            <a:latin typeface="微软雅黑" panose="020B0503020204020204" pitchFamily="34" charset="-122"/>
            <a:ea typeface="微软雅黑" panose="020B0503020204020204" pitchFamily="34" charset="-122"/>
            <a:cs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1986</Words>
  <Application>Microsoft Office PowerPoint</Application>
  <PresentationFormat>自定义</PresentationFormat>
  <Paragraphs>227</Paragraphs>
  <Slides>16</Slides>
  <Notes>16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16</vt:i4>
      </vt:variant>
    </vt:vector>
  </HeadingPairs>
  <TitlesOfParts>
    <vt:vector size="19" baseType="lpstr">
      <vt:lpstr>Office 主题​​</vt:lpstr>
      <vt:lpstr>公式</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帆</dc:creator>
  <cp:lastModifiedBy>XI</cp:lastModifiedBy>
  <cp:revision>30</cp:revision>
  <dcterms:created xsi:type="dcterms:W3CDTF">2019-04-23T06:32:00Z</dcterms:created>
  <dcterms:modified xsi:type="dcterms:W3CDTF">2019-05-05T08:27:06Z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