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8"/>
  </p:notesMasterIdLst>
  <p:sldIdLst>
    <p:sldId id="301" r:id="rId2"/>
    <p:sldId id="370" r:id="rId3"/>
    <p:sldId id="371" r:id="rId4"/>
    <p:sldId id="372" r:id="rId5"/>
    <p:sldId id="374" r:id="rId6"/>
    <p:sldId id="375"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DDD714-F347-4E45-866C-413FED27C849}" v="1" dt="2020-06-10T10:15:57.6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7" autoAdjust="0"/>
    <p:restoredTop sz="94660"/>
  </p:normalViewPr>
  <p:slideViewPr>
    <p:cSldViewPr snapToGrid="0">
      <p:cViewPr varScale="1">
        <p:scale>
          <a:sx n="72" d="100"/>
          <a:sy n="72" d="100"/>
        </p:scale>
        <p:origin x="25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Baxter" userId="9a07d5b496501acf" providerId="LiveId" clId="{C9A6FF31-BF69-4487-84C1-FBDD91BD6CF1}"/>
    <pc:docChg chg="delSld delMainMaster">
      <pc:chgData name="David Baxter" userId="9a07d5b496501acf" providerId="LiveId" clId="{C9A6FF31-BF69-4487-84C1-FBDD91BD6CF1}" dt="2020-06-10T11:51:53.343" v="0" actId="2696"/>
      <pc:docMkLst>
        <pc:docMk/>
      </pc:docMkLst>
      <pc:sldChg chg="del">
        <pc:chgData name="David Baxter" userId="9a07d5b496501acf" providerId="LiveId" clId="{C9A6FF31-BF69-4487-84C1-FBDD91BD6CF1}" dt="2020-06-10T11:51:53.343" v="0" actId="2696"/>
        <pc:sldMkLst>
          <pc:docMk/>
          <pc:sldMk cId="0" sldId="304"/>
        </pc:sldMkLst>
      </pc:sldChg>
      <pc:sldChg chg="del">
        <pc:chgData name="David Baxter" userId="9a07d5b496501acf" providerId="LiveId" clId="{C9A6FF31-BF69-4487-84C1-FBDD91BD6CF1}" dt="2020-06-10T11:51:53.343" v="0" actId="2696"/>
        <pc:sldMkLst>
          <pc:docMk/>
          <pc:sldMk cId="0" sldId="306"/>
        </pc:sldMkLst>
      </pc:sldChg>
      <pc:sldChg chg="del">
        <pc:chgData name="David Baxter" userId="9a07d5b496501acf" providerId="LiveId" clId="{C9A6FF31-BF69-4487-84C1-FBDD91BD6CF1}" dt="2020-06-10T11:51:53.343" v="0" actId="2696"/>
        <pc:sldMkLst>
          <pc:docMk/>
          <pc:sldMk cId="0" sldId="308"/>
        </pc:sldMkLst>
      </pc:sldChg>
      <pc:sldChg chg="del">
        <pc:chgData name="David Baxter" userId="9a07d5b496501acf" providerId="LiveId" clId="{C9A6FF31-BF69-4487-84C1-FBDD91BD6CF1}" dt="2020-06-10T11:51:53.343" v="0" actId="2696"/>
        <pc:sldMkLst>
          <pc:docMk/>
          <pc:sldMk cId="0" sldId="316"/>
        </pc:sldMkLst>
      </pc:sldChg>
      <pc:sldChg chg="del">
        <pc:chgData name="David Baxter" userId="9a07d5b496501acf" providerId="LiveId" clId="{C9A6FF31-BF69-4487-84C1-FBDD91BD6CF1}" dt="2020-06-10T11:51:53.343" v="0" actId="2696"/>
        <pc:sldMkLst>
          <pc:docMk/>
          <pc:sldMk cId="986510103" sldId="343"/>
        </pc:sldMkLst>
      </pc:sldChg>
      <pc:sldChg chg="del">
        <pc:chgData name="David Baxter" userId="9a07d5b496501acf" providerId="LiveId" clId="{C9A6FF31-BF69-4487-84C1-FBDD91BD6CF1}" dt="2020-06-10T11:51:53.343" v="0" actId="2696"/>
        <pc:sldMkLst>
          <pc:docMk/>
          <pc:sldMk cId="1582940648" sldId="344"/>
        </pc:sldMkLst>
      </pc:sldChg>
      <pc:sldChg chg="del">
        <pc:chgData name="David Baxter" userId="9a07d5b496501acf" providerId="LiveId" clId="{C9A6FF31-BF69-4487-84C1-FBDD91BD6CF1}" dt="2020-06-10T11:51:53.343" v="0" actId="2696"/>
        <pc:sldMkLst>
          <pc:docMk/>
          <pc:sldMk cId="2860300412" sldId="346"/>
        </pc:sldMkLst>
      </pc:sldChg>
      <pc:sldMasterChg chg="del delSldLayout">
        <pc:chgData name="David Baxter" userId="9a07d5b496501acf" providerId="LiveId" clId="{C9A6FF31-BF69-4487-84C1-FBDD91BD6CF1}" dt="2020-06-10T11:51:53.343" v="0" actId="2696"/>
        <pc:sldMasterMkLst>
          <pc:docMk/>
          <pc:sldMasterMk cId="4294726775" sldId="2147483750"/>
        </pc:sldMasterMkLst>
        <pc:sldLayoutChg chg="del">
          <pc:chgData name="David Baxter" userId="9a07d5b496501acf" providerId="LiveId" clId="{C9A6FF31-BF69-4487-84C1-FBDD91BD6CF1}" dt="2020-06-10T11:51:53.343" v="0" actId="2696"/>
          <pc:sldLayoutMkLst>
            <pc:docMk/>
            <pc:sldMasterMk cId="4294726775" sldId="2147483750"/>
            <pc:sldLayoutMk cId="4045321218" sldId="2147483751"/>
          </pc:sldLayoutMkLst>
        </pc:sldLayoutChg>
        <pc:sldLayoutChg chg="del">
          <pc:chgData name="David Baxter" userId="9a07d5b496501acf" providerId="LiveId" clId="{C9A6FF31-BF69-4487-84C1-FBDD91BD6CF1}" dt="2020-06-10T11:51:53.343" v="0" actId="2696"/>
          <pc:sldLayoutMkLst>
            <pc:docMk/>
            <pc:sldMasterMk cId="4294726775" sldId="2147483750"/>
            <pc:sldLayoutMk cId="1652307091" sldId="2147483752"/>
          </pc:sldLayoutMkLst>
        </pc:sldLayoutChg>
        <pc:sldLayoutChg chg="del">
          <pc:chgData name="David Baxter" userId="9a07d5b496501acf" providerId="LiveId" clId="{C9A6FF31-BF69-4487-84C1-FBDD91BD6CF1}" dt="2020-06-10T11:51:53.343" v="0" actId="2696"/>
          <pc:sldLayoutMkLst>
            <pc:docMk/>
            <pc:sldMasterMk cId="4294726775" sldId="2147483750"/>
            <pc:sldLayoutMk cId="2609904835" sldId="2147483753"/>
          </pc:sldLayoutMkLst>
        </pc:sldLayoutChg>
        <pc:sldLayoutChg chg="del">
          <pc:chgData name="David Baxter" userId="9a07d5b496501acf" providerId="LiveId" clId="{C9A6FF31-BF69-4487-84C1-FBDD91BD6CF1}" dt="2020-06-10T11:51:53.343" v="0" actId="2696"/>
          <pc:sldLayoutMkLst>
            <pc:docMk/>
            <pc:sldMasterMk cId="4294726775" sldId="2147483750"/>
            <pc:sldLayoutMk cId="15215857" sldId="2147483754"/>
          </pc:sldLayoutMkLst>
        </pc:sldLayoutChg>
        <pc:sldLayoutChg chg="del">
          <pc:chgData name="David Baxter" userId="9a07d5b496501acf" providerId="LiveId" clId="{C9A6FF31-BF69-4487-84C1-FBDD91BD6CF1}" dt="2020-06-10T11:51:53.343" v="0" actId="2696"/>
          <pc:sldLayoutMkLst>
            <pc:docMk/>
            <pc:sldMasterMk cId="4294726775" sldId="2147483750"/>
            <pc:sldLayoutMk cId="3327254368" sldId="2147483755"/>
          </pc:sldLayoutMkLst>
        </pc:sldLayoutChg>
        <pc:sldLayoutChg chg="del">
          <pc:chgData name="David Baxter" userId="9a07d5b496501acf" providerId="LiveId" clId="{C9A6FF31-BF69-4487-84C1-FBDD91BD6CF1}" dt="2020-06-10T11:51:53.343" v="0" actId="2696"/>
          <pc:sldLayoutMkLst>
            <pc:docMk/>
            <pc:sldMasterMk cId="4294726775" sldId="2147483750"/>
            <pc:sldLayoutMk cId="3593614866" sldId="2147483756"/>
          </pc:sldLayoutMkLst>
        </pc:sldLayoutChg>
        <pc:sldLayoutChg chg="del">
          <pc:chgData name="David Baxter" userId="9a07d5b496501acf" providerId="LiveId" clId="{C9A6FF31-BF69-4487-84C1-FBDD91BD6CF1}" dt="2020-06-10T11:51:53.343" v="0" actId="2696"/>
          <pc:sldLayoutMkLst>
            <pc:docMk/>
            <pc:sldMasterMk cId="4294726775" sldId="2147483750"/>
            <pc:sldLayoutMk cId="327508604" sldId="2147483757"/>
          </pc:sldLayoutMkLst>
        </pc:sldLayoutChg>
        <pc:sldLayoutChg chg="del">
          <pc:chgData name="David Baxter" userId="9a07d5b496501acf" providerId="LiveId" clId="{C9A6FF31-BF69-4487-84C1-FBDD91BD6CF1}" dt="2020-06-10T11:51:53.343" v="0" actId="2696"/>
          <pc:sldLayoutMkLst>
            <pc:docMk/>
            <pc:sldMasterMk cId="4294726775" sldId="2147483750"/>
            <pc:sldLayoutMk cId="3038028083" sldId="2147483758"/>
          </pc:sldLayoutMkLst>
        </pc:sldLayoutChg>
        <pc:sldLayoutChg chg="del">
          <pc:chgData name="David Baxter" userId="9a07d5b496501acf" providerId="LiveId" clId="{C9A6FF31-BF69-4487-84C1-FBDD91BD6CF1}" dt="2020-06-10T11:51:53.343" v="0" actId="2696"/>
          <pc:sldLayoutMkLst>
            <pc:docMk/>
            <pc:sldMasterMk cId="4294726775" sldId="2147483750"/>
            <pc:sldLayoutMk cId="1707296400" sldId="2147483759"/>
          </pc:sldLayoutMkLst>
        </pc:sldLayoutChg>
        <pc:sldLayoutChg chg="del">
          <pc:chgData name="David Baxter" userId="9a07d5b496501acf" providerId="LiveId" clId="{C9A6FF31-BF69-4487-84C1-FBDD91BD6CF1}" dt="2020-06-10T11:51:53.343" v="0" actId="2696"/>
          <pc:sldLayoutMkLst>
            <pc:docMk/>
            <pc:sldMasterMk cId="4294726775" sldId="2147483750"/>
            <pc:sldLayoutMk cId="2409388317" sldId="2147483760"/>
          </pc:sldLayoutMkLst>
        </pc:sldLayoutChg>
        <pc:sldLayoutChg chg="del">
          <pc:chgData name="David Baxter" userId="9a07d5b496501acf" providerId="LiveId" clId="{C9A6FF31-BF69-4487-84C1-FBDD91BD6CF1}" dt="2020-06-10T11:51:53.343" v="0" actId="2696"/>
          <pc:sldLayoutMkLst>
            <pc:docMk/>
            <pc:sldMasterMk cId="4294726775" sldId="2147483750"/>
            <pc:sldLayoutMk cId="4274578840" sldId="2147483761"/>
          </pc:sldLayoutMkLst>
        </pc:sldLayoutChg>
        <pc:sldLayoutChg chg="del">
          <pc:chgData name="David Baxter" userId="9a07d5b496501acf" providerId="LiveId" clId="{C9A6FF31-BF69-4487-84C1-FBDD91BD6CF1}" dt="2020-06-10T11:51:53.343" v="0" actId="2696"/>
          <pc:sldLayoutMkLst>
            <pc:docMk/>
            <pc:sldMasterMk cId="4294726775" sldId="2147483750"/>
            <pc:sldLayoutMk cId="3699089925" sldId="2147483762"/>
          </pc:sldLayoutMkLst>
        </pc:sldLayoutChg>
        <pc:sldLayoutChg chg="del">
          <pc:chgData name="David Baxter" userId="9a07d5b496501acf" providerId="LiveId" clId="{C9A6FF31-BF69-4487-84C1-FBDD91BD6CF1}" dt="2020-06-10T11:51:53.343" v="0" actId="2696"/>
          <pc:sldLayoutMkLst>
            <pc:docMk/>
            <pc:sldMasterMk cId="4294726775" sldId="2147483750"/>
            <pc:sldLayoutMk cId="133523422" sldId="2147483763"/>
          </pc:sldLayoutMkLst>
        </pc:sldLayoutChg>
        <pc:sldLayoutChg chg="del">
          <pc:chgData name="David Baxter" userId="9a07d5b496501acf" providerId="LiveId" clId="{C9A6FF31-BF69-4487-84C1-FBDD91BD6CF1}" dt="2020-06-10T11:51:53.343" v="0" actId="2696"/>
          <pc:sldLayoutMkLst>
            <pc:docMk/>
            <pc:sldMasterMk cId="4294726775" sldId="2147483750"/>
            <pc:sldLayoutMk cId="2057689795" sldId="2147483764"/>
          </pc:sldLayoutMkLst>
        </pc:sldLayoutChg>
        <pc:sldLayoutChg chg="del">
          <pc:chgData name="David Baxter" userId="9a07d5b496501acf" providerId="LiveId" clId="{C9A6FF31-BF69-4487-84C1-FBDD91BD6CF1}" dt="2020-06-10T11:51:53.343" v="0" actId="2696"/>
          <pc:sldLayoutMkLst>
            <pc:docMk/>
            <pc:sldMasterMk cId="4294726775" sldId="2147483750"/>
            <pc:sldLayoutMk cId="393744948" sldId="2147483765"/>
          </pc:sldLayoutMkLst>
        </pc:sldLayoutChg>
        <pc:sldLayoutChg chg="del">
          <pc:chgData name="David Baxter" userId="9a07d5b496501acf" providerId="LiveId" clId="{C9A6FF31-BF69-4487-84C1-FBDD91BD6CF1}" dt="2020-06-10T11:51:53.343" v="0" actId="2696"/>
          <pc:sldLayoutMkLst>
            <pc:docMk/>
            <pc:sldMasterMk cId="4294726775" sldId="2147483750"/>
            <pc:sldLayoutMk cId="3366082216" sldId="2147483766"/>
          </pc:sldLayoutMkLst>
        </pc:sldLayoutChg>
        <pc:sldLayoutChg chg="del">
          <pc:chgData name="David Baxter" userId="9a07d5b496501acf" providerId="LiveId" clId="{C9A6FF31-BF69-4487-84C1-FBDD91BD6CF1}" dt="2020-06-10T11:51:53.343" v="0" actId="2696"/>
          <pc:sldLayoutMkLst>
            <pc:docMk/>
            <pc:sldMasterMk cId="4294726775" sldId="2147483750"/>
            <pc:sldLayoutMk cId="3946915730" sldId="2147483767"/>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466632-A82B-4B5B-8EE8-E627A55CDBC9}"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B4A28C94-5AFA-4224-97E9-AA4E832E2BE1}">
      <dgm:prSet/>
      <dgm:spPr/>
      <dgm:t>
        <a:bodyPr/>
        <a:lstStyle/>
        <a:p>
          <a:r>
            <a:rPr lang="en-US" b="1" i="0"/>
            <a:t>Early </a:t>
          </a:r>
          <a:r>
            <a:rPr lang="en-US" b="0" i="0"/>
            <a:t>(examples- </a:t>
          </a:r>
          <a:r>
            <a:rPr lang="en-US" b="0" i="1"/>
            <a:t>Apology, Euthyphro, Crito</a:t>
          </a:r>
          <a:r>
            <a:rPr lang="en-US" b="0" i="0"/>
            <a:t>) These are the "Socratic dialogues" discussed above.</a:t>
          </a:r>
          <a:endParaRPr lang="en-US"/>
        </a:p>
      </dgm:t>
    </dgm:pt>
    <dgm:pt modelId="{0542AFAE-1775-4FF3-BC4A-CAB80540E191}" type="parTrans" cxnId="{234BFA2D-5C99-4240-83BB-DF2450D2C5AF}">
      <dgm:prSet/>
      <dgm:spPr/>
      <dgm:t>
        <a:bodyPr/>
        <a:lstStyle/>
        <a:p>
          <a:endParaRPr lang="en-US"/>
        </a:p>
      </dgm:t>
    </dgm:pt>
    <dgm:pt modelId="{549476FC-E01A-40B7-AF56-C605D65E8558}" type="sibTrans" cxnId="{234BFA2D-5C99-4240-83BB-DF2450D2C5AF}">
      <dgm:prSet/>
      <dgm:spPr/>
      <dgm:t>
        <a:bodyPr/>
        <a:lstStyle/>
        <a:p>
          <a:endParaRPr lang="en-US"/>
        </a:p>
      </dgm:t>
    </dgm:pt>
    <dgm:pt modelId="{1B047EE9-E2D2-460F-A296-B8CF60C8E859}">
      <dgm:prSet/>
      <dgm:spPr/>
      <dgm:t>
        <a:bodyPr/>
        <a:lstStyle/>
        <a:p>
          <a:r>
            <a:rPr lang="en-US" b="1" i="0"/>
            <a:t>Middle</a:t>
          </a:r>
          <a:r>
            <a:rPr lang="en-US" b="0" i="0"/>
            <a:t> (examples- </a:t>
          </a:r>
          <a:r>
            <a:rPr lang="en-US" b="0" i="1"/>
            <a:t>Meno, Republic</a:t>
          </a:r>
          <a:r>
            <a:rPr lang="en-US" b="0" i="0"/>
            <a:t>) Here, Plato goes beyond Socratic discussion and develops positive ideas of his own.</a:t>
          </a:r>
          <a:endParaRPr lang="en-US"/>
        </a:p>
      </dgm:t>
    </dgm:pt>
    <dgm:pt modelId="{2D6BE0BA-4F84-4A80-AB02-706B14F75A0F}" type="parTrans" cxnId="{A43EF6F6-4E62-4D2C-B3AF-49B5C36D9886}">
      <dgm:prSet/>
      <dgm:spPr/>
      <dgm:t>
        <a:bodyPr/>
        <a:lstStyle/>
        <a:p>
          <a:endParaRPr lang="en-US"/>
        </a:p>
      </dgm:t>
    </dgm:pt>
    <dgm:pt modelId="{D6928ECC-63BC-476B-ABEB-C3E8E840E7DA}" type="sibTrans" cxnId="{A43EF6F6-4E62-4D2C-B3AF-49B5C36D9886}">
      <dgm:prSet/>
      <dgm:spPr/>
      <dgm:t>
        <a:bodyPr/>
        <a:lstStyle/>
        <a:p>
          <a:endParaRPr lang="en-US"/>
        </a:p>
      </dgm:t>
    </dgm:pt>
    <dgm:pt modelId="{BCD781E6-8E33-42FD-8B2C-3C436E124166}">
      <dgm:prSet/>
      <dgm:spPr/>
      <dgm:t>
        <a:bodyPr/>
        <a:lstStyle/>
        <a:p>
          <a:r>
            <a:rPr lang="en-US" b="1" i="0"/>
            <a:t>Late</a:t>
          </a:r>
          <a:r>
            <a:rPr lang="en-US" b="0" i="0"/>
            <a:t> (example- the </a:t>
          </a:r>
          <a:r>
            <a:rPr lang="en-US" b="0" i="1"/>
            <a:t>Laws</a:t>
          </a:r>
          <a:r>
            <a:rPr lang="en-US" b="0" i="0"/>
            <a:t>) These are technical (and often difficult) expansions, development, and clarification of Plato's ideas.</a:t>
          </a:r>
          <a:endParaRPr lang="en-US"/>
        </a:p>
      </dgm:t>
    </dgm:pt>
    <dgm:pt modelId="{9A6DD0E8-9598-438A-8F74-A65A1C017DFA}" type="parTrans" cxnId="{CAC9AC4D-52B1-4016-B081-9EB66B791724}">
      <dgm:prSet/>
      <dgm:spPr/>
      <dgm:t>
        <a:bodyPr/>
        <a:lstStyle/>
        <a:p>
          <a:endParaRPr lang="en-US"/>
        </a:p>
      </dgm:t>
    </dgm:pt>
    <dgm:pt modelId="{A9FC4D68-93D9-4908-839B-085C60F084A4}" type="sibTrans" cxnId="{CAC9AC4D-52B1-4016-B081-9EB66B791724}">
      <dgm:prSet/>
      <dgm:spPr/>
      <dgm:t>
        <a:bodyPr/>
        <a:lstStyle/>
        <a:p>
          <a:endParaRPr lang="en-US"/>
        </a:p>
      </dgm:t>
    </dgm:pt>
    <dgm:pt modelId="{6377F4B0-EEB7-4FDE-97DA-669F0026D6CB}" type="pres">
      <dgm:prSet presAssocID="{14466632-A82B-4B5B-8EE8-E627A55CDBC9}" presName="vert0" presStyleCnt="0">
        <dgm:presLayoutVars>
          <dgm:dir/>
          <dgm:animOne val="branch"/>
          <dgm:animLvl val="lvl"/>
        </dgm:presLayoutVars>
      </dgm:prSet>
      <dgm:spPr/>
    </dgm:pt>
    <dgm:pt modelId="{5B50F7EE-EA68-4FE5-8603-AFE245D6B4A6}" type="pres">
      <dgm:prSet presAssocID="{B4A28C94-5AFA-4224-97E9-AA4E832E2BE1}" presName="thickLine" presStyleLbl="alignNode1" presStyleIdx="0" presStyleCnt="3"/>
      <dgm:spPr/>
    </dgm:pt>
    <dgm:pt modelId="{F20D0239-AC67-4B5E-A3D5-14B1EB786CEF}" type="pres">
      <dgm:prSet presAssocID="{B4A28C94-5AFA-4224-97E9-AA4E832E2BE1}" presName="horz1" presStyleCnt="0"/>
      <dgm:spPr/>
    </dgm:pt>
    <dgm:pt modelId="{D0121D8E-6524-45C3-ACCF-B7AC9C704434}" type="pres">
      <dgm:prSet presAssocID="{B4A28C94-5AFA-4224-97E9-AA4E832E2BE1}" presName="tx1" presStyleLbl="revTx" presStyleIdx="0" presStyleCnt="3"/>
      <dgm:spPr/>
    </dgm:pt>
    <dgm:pt modelId="{BA209CB8-E80B-4EA3-9FDD-6D4C207AEE56}" type="pres">
      <dgm:prSet presAssocID="{B4A28C94-5AFA-4224-97E9-AA4E832E2BE1}" presName="vert1" presStyleCnt="0"/>
      <dgm:spPr/>
    </dgm:pt>
    <dgm:pt modelId="{0FC56652-75E1-44CA-822A-DDB122B6D62C}" type="pres">
      <dgm:prSet presAssocID="{1B047EE9-E2D2-460F-A296-B8CF60C8E859}" presName="thickLine" presStyleLbl="alignNode1" presStyleIdx="1" presStyleCnt="3"/>
      <dgm:spPr/>
    </dgm:pt>
    <dgm:pt modelId="{33F41084-ED42-4CF6-B813-7EACF4B354F2}" type="pres">
      <dgm:prSet presAssocID="{1B047EE9-E2D2-460F-A296-B8CF60C8E859}" presName="horz1" presStyleCnt="0"/>
      <dgm:spPr/>
    </dgm:pt>
    <dgm:pt modelId="{64655633-7D6C-44F2-A27C-3976062CD39E}" type="pres">
      <dgm:prSet presAssocID="{1B047EE9-E2D2-460F-A296-B8CF60C8E859}" presName="tx1" presStyleLbl="revTx" presStyleIdx="1" presStyleCnt="3"/>
      <dgm:spPr/>
    </dgm:pt>
    <dgm:pt modelId="{03C5CF50-B187-422F-8BDF-B1253A27CD0F}" type="pres">
      <dgm:prSet presAssocID="{1B047EE9-E2D2-460F-A296-B8CF60C8E859}" presName="vert1" presStyleCnt="0"/>
      <dgm:spPr/>
    </dgm:pt>
    <dgm:pt modelId="{7808052D-BDA6-4AA0-A6F9-9984493801DD}" type="pres">
      <dgm:prSet presAssocID="{BCD781E6-8E33-42FD-8B2C-3C436E124166}" presName="thickLine" presStyleLbl="alignNode1" presStyleIdx="2" presStyleCnt="3"/>
      <dgm:spPr/>
    </dgm:pt>
    <dgm:pt modelId="{D2F7CEBE-D1DF-497C-8652-B4C6E721E967}" type="pres">
      <dgm:prSet presAssocID="{BCD781E6-8E33-42FD-8B2C-3C436E124166}" presName="horz1" presStyleCnt="0"/>
      <dgm:spPr/>
    </dgm:pt>
    <dgm:pt modelId="{59FC70B8-68C0-47BA-AE81-479A387C92DC}" type="pres">
      <dgm:prSet presAssocID="{BCD781E6-8E33-42FD-8B2C-3C436E124166}" presName="tx1" presStyleLbl="revTx" presStyleIdx="2" presStyleCnt="3"/>
      <dgm:spPr/>
    </dgm:pt>
    <dgm:pt modelId="{B6FC1701-11AF-4824-A4F2-CA6F5321F396}" type="pres">
      <dgm:prSet presAssocID="{BCD781E6-8E33-42FD-8B2C-3C436E124166}" presName="vert1" presStyleCnt="0"/>
      <dgm:spPr/>
    </dgm:pt>
  </dgm:ptLst>
  <dgm:cxnLst>
    <dgm:cxn modelId="{7E6ADA0C-020F-4B1D-941E-7216E8FD27AE}" type="presOf" srcId="{BCD781E6-8E33-42FD-8B2C-3C436E124166}" destId="{59FC70B8-68C0-47BA-AE81-479A387C92DC}" srcOrd="0" destOrd="0" presId="urn:microsoft.com/office/officeart/2008/layout/LinedList"/>
    <dgm:cxn modelId="{DA455A15-F395-4100-9915-FD162A45FA23}" type="presOf" srcId="{1B047EE9-E2D2-460F-A296-B8CF60C8E859}" destId="{64655633-7D6C-44F2-A27C-3976062CD39E}" srcOrd="0" destOrd="0" presId="urn:microsoft.com/office/officeart/2008/layout/LinedList"/>
    <dgm:cxn modelId="{234BFA2D-5C99-4240-83BB-DF2450D2C5AF}" srcId="{14466632-A82B-4B5B-8EE8-E627A55CDBC9}" destId="{B4A28C94-5AFA-4224-97E9-AA4E832E2BE1}" srcOrd="0" destOrd="0" parTransId="{0542AFAE-1775-4FF3-BC4A-CAB80540E191}" sibTransId="{549476FC-E01A-40B7-AF56-C605D65E8558}"/>
    <dgm:cxn modelId="{CAC9AC4D-52B1-4016-B081-9EB66B791724}" srcId="{14466632-A82B-4B5B-8EE8-E627A55CDBC9}" destId="{BCD781E6-8E33-42FD-8B2C-3C436E124166}" srcOrd="2" destOrd="0" parTransId="{9A6DD0E8-9598-438A-8F74-A65A1C017DFA}" sibTransId="{A9FC4D68-93D9-4908-839B-085C60F084A4}"/>
    <dgm:cxn modelId="{05CA1B82-1DF7-40F3-95CE-BD0CDBE84912}" type="presOf" srcId="{14466632-A82B-4B5B-8EE8-E627A55CDBC9}" destId="{6377F4B0-EEB7-4FDE-97DA-669F0026D6CB}" srcOrd="0" destOrd="0" presId="urn:microsoft.com/office/officeart/2008/layout/LinedList"/>
    <dgm:cxn modelId="{A6A1B68F-772D-40D2-9BF5-4A76F61DA535}" type="presOf" srcId="{B4A28C94-5AFA-4224-97E9-AA4E832E2BE1}" destId="{D0121D8E-6524-45C3-ACCF-B7AC9C704434}" srcOrd="0" destOrd="0" presId="urn:microsoft.com/office/officeart/2008/layout/LinedList"/>
    <dgm:cxn modelId="{A43EF6F6-4E62-4D2C-B3AF-49B5C36D9886}" srcId="{14466632-A82B-4B5B-8EE8-E627A55CDBC9}" destId="{1B047EE9-E2D2-460F-A296-B8CF60C8E859}" srcOrd="1" destOrd="0" parTransId="{2D6BE0BA-4F84-4A80-AB02-706B14F75A0F}" sibTransId="{D6928ECC-63BC-476B-ABEB-C3E8E840E7DA}"/>
    <dgm:cxn modelId="{876882A4-A291-47C8-9298-0233BFE5D790}" type="presParOf" srcId="{6377F4B0-EEB7-4FDE-97DA-669F0026D6CB}" destId="{5B50F7EE-EA68-4FE5-8603-AFE245D6B4A6}" srcOrd="0" destOrd="0" presId="urn:microsoft.com/office/officeart/2008/layout/LinedList"/>
    <dgm:cxn modelId="{F7B4FC2D-4B5C-4F96-93F9-6EA04D146146}" type="presParOf" srcId="{6377F4B0-EEB7-4FDE-97DA-669F0026D6CB}" destId="{F20D0239-AC67-4B5E-A3D5-14B1EB786CEF}" srcOrd="1" destOrd="0" presId="urn:microsoft.com/office/officeart/2008/layout/LinedList"/>
    <dgm:cxn modelId="{8F5A0F55-A9C5-40F4-BAFE-685A2542B3C4}" type="presParOf" srcId="{F20D0239-AC67-4B5E-A3D5-14B1EB786CEF}" destId="{D0121D8E-6524-45C3-ACCF-B7AC9C704434}" srcOrd="0" destOrd="0" presId="urn:microsoft.com/office/officeart/2008/layout/LinedList"/>
    <dgm:cxn modelId="{8E3E8482-A17C-4EFC-BC97-3966F59D2263}" type="presParOf" srcId="{F20D0239-AC67-4B5E-A3D5-14B1EB786CEF}" destId="{BA209CB8-E80B-4EA3-9FDD-6D4C207AEE56}" srcOrd="1" destOrd="0" presId="urn:microsoft.com/office/officeart/2008/layout/LinedList"/>
    <dgm:cxn modelId="{4E1E5C83-0E33-46D6-83AA-055E4DC9CB25}" type="presParOf" srcId="{6377F4B0-EEB7-4FDE-97DA-669F0026D6CB}" destId="{0FC56652-75E1-44CA-822A-DDB122B6D62C}" srcOrd="2" destOrd="0" presId="urn:microsoft.com/office/officeart/2008/layout/LinedList"/>
    <dgm:cxn modelId="{65356059-F1DD-4965-8F10-CD70182BF5F7}" type="presParOf" srcId="{6377F4B0-EEB7-4FDE-97DA-669F0026D6CB}" destId="{33F41084-ED42-4CF6-B813-7EACF4B354F2}" srcOrd="3" destOrd="0" presId="urn:microsoft.com/office/officeart/2008/layout/LinedList"/>
    <dgm:cxn modelId="{B6FA0361-FF50-4669-A963-8ED5853833E8}" type="presParOf" srcId="{33F41084-ED42-4CF6-B813-7EACF4B354F2}" destId="{64655633-7D6C-44F2-A27C-3976062CD39E}" srcOrd="0" destOrd="0" presId="urn:microsoft.com/office/officeart/2008/layout/LinedList"/>
    <dgm:cxn modelId="{74BE4F0F-C3E2-4357-8AC7-3EA69A97D487}" type="presParOf" srcId="{33F41084-ED42-4CF6-B813-7EACF4B354F2}" destId="{03C5CF50-B187-422F-8BDF-B1253A27CD0F}" srcOrd="1" destOrd="0" presId="urn:microsoft.com/office/officeart/2008/layout/LinedList"/>
    <dgm:cxn modelId="{B75219BD-3657-4027-A151-6BB78C02BA9E}" type="presParOf" srcId="{6377F4B0-EEB7-4FDE-97DA-669F0026D6CB}" destId="{7808052D-BDA6-4AA0-A6F9-9984493801DD}" srcOrd="4" destOrd="0" presId="urn:microsoft.com/office/officeart/2008/layout/LinedList"/>
    <dgm:cxn modelId="{E67702DB-81B8-4846-B19B-1A512129B77A}" type="presParOf" srcId="{6377F4B0-EEB7-4FDE-97DA-669F0026D6CB}" destId="{D2F7CEBE-D1DF-497C-8652-B4C6E721E967}" srcOrd="5" destOrd="0" presId="urn:microsoft.com/office/officeart/2008/layout/LinedList"/>
    <dgm:cxn modelId="{79467B00-4F65-403B-95DB-8F2F725043C1}" type="presParOf" srcId="{D2F7CEBE-D1DF-497C-8652-B4C6E721E967}" destId="{59FC70B8-68C0-47BA-AE81-479A387C92DC}" srcOrd="0" destOrd="0" presId="urn:microsoft.com/office/officeart/2008/layout/LinedList"/>
    <dgm:cxn modelId="{61B4E1EC-C4EF-4E36-A64C-A96C950585C1}" type="presParOf" srcId="{D2F7CEBE-D1DF-497C-8652-B4C6E721E967}" destId="{B6FC1701-11AF-4824-A4F2-CA6F5321F39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50F7EE-EA68-4FE5-8603-AFE245D6B4A6}">
      <dsp:nvSpPr>
        <dsp:cNvPr id="0" name=""/>
        <dsp:cNvSpPr/>
      </dsp:nvSpPr>
      <dsp:spPr>
        <a:xfrm>
          <a:off x="0" y="1998"/>
          <a:ext cx="9618133"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121D8E-6524-45C3-ACCF-B7AC9C704434}">
      <dsp:nvSpPr>
        <dsp:cNvPr id="0" name=""/>
        <dsp:cNvSpPr/>
      </dsp:nvSpPr>
      <dsp:spPr>
        <a:xfrm>
          <a:off x="0" y="1998"/>
          <a:ext cx="9618133" cy="1363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i="0" kern="1200"/>
            <a:t>Early </a:t>
          </a:r>
          <a:r>
            <a:rPr lang="en-US" sz="2800" b="0" i="0" kern="1200"/>
            <a:t>(examples- </a:t>
          </a:r>
          <a:r>
            <a:rPr lang="en-US" sz="2800" b="0" i="1" kern="1200"/>
            <a:t>Apology, Euthyphro, Crito</a:t>
          </a:r>
          <a:r>
            <a:rPr lang="en-US" sz="2800" b="0" i="0" kern="1200"/>
            <a:t>) These are the "Socratic dialogues" discussed above.</a:t>
          </a:r>
          <a:endParaRPr lang="en-US" sz="2800" kern="1200"/>
        </a:p>
      </dsp:txBody>
      <dsp:txXfrm>
        <a:off x="0" y="1998"/>
        <a:ext cx="9618133" cy="1363161"/>
      </dsp:txXfrm>
    </dsp:sp>
    <dsp:sp modelId="{0FC56652-75E1-44CA-822A-DDB122B6D62C}">
      <dsp:nvSpPr>
        <dsp:cNvPr id="0" name=""/>
        <dsp:cNvSpPr/>
      </dsp:nvSpPr>
      <dsp:spPr>
        <a:xfrm>
          <a:off x="0" y="1365160"/>
          <a:ext cx="9618133" cy="0"/>
        </a:xfrm>
        <a:prstGeom prst="line">
          <a:avLst/>
        </a:prstGeom>
        <a:solidFill>
          <a:schemeClr val="accent2">
            <a:hueOff val="-1482143"/>
            <a:satOff val="7100"/>
            <a:lumOff val="6569"/>
            <a:alphaOff val="0"/>
          </a:schemeClr>
        </a:solidFill>
        <a:ln w="19050" cap="rnd" cmpd="sng" algn="ctr">
          <a:solidFill>
            <a:schemeClr val="accent2">
              <a:hueOff val="-1482143"/>
              <a:satOff val="7100"/>
              <a:lumOff val="65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655633-7D6C-44F2-A27C-3976062CD39E}">
      <dsp:nvSpPr>
        <dsp:cNvPr id="0" name=""/>
        <dsp:cNvSpPr/>
      </dsp:nvSpPr>
      <dsp:spPr>
        <a:xfrm>
          <a:off x="0" y="1365160"/>
          <a:ext cx="9618133" cy="1363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i="0" kern="1200"/>
            <a:t>Middle</a:t>
          </a:r>
          <a:r>
            <a:rPr lang="en-US" sz="2800" b="0" i="0" kern="1200"/>
            <a:t> (examples- </a:t>
          </a:r>
          <a:r>
            <a:rPr lang="en-US" sz="2800" b="0" i="1" kern="1200"/>
            <a:t>Meno, Republic</a:t>
          </a:r>
          <a:r>
            <a:rPr lang="en-US" sz="2800" b="0" i="0" kern="1200"/>
            <a:t>) Here, Plato goes beyond Socratic discussion and develops positive ideas of his own.</a:t>
          </a:r>
          <a:endParaRPr lang="en-US" sz="2800" kern="1200"/>
        </a:p>
      </dsp:txBody>
      <dsp:txXfrm>
        <a:off x="0" y="1365160"/>
        <a:ext cx="9618133" cy="1363161"/>
      </dsp:txXfrm>
    </dsp:sp>
    <dsp:sp modelId="{7808052D-BDA6-4AA0-A6F9-9984493801DD}">
      <dsp:nvSpPr>
        <dsp:cNvPr id="0" name=""/>
        <dsp:cNvSpPr/>
      </dsp:nvSpPr>
      <dsp:spPr>
        <a:xfrm>
          <a:off x="0" y="2728321"/>
          <a:ext cx="9618133" cy="0"/>
        </a:xfrm>
        <a:prstGeom prst="line">
          <a:avLst/>
        </a:prstGeom>
        <a:solidFill>
          <a:schemeClr val="accent2">
            <a:hueOff val="-2964286"/>
            <a:satOff val="14200"/>
            <a:lumOff val="13137"/>
            <a:alphaOff val="0"/>
          </a:schemeClr>
        </a:solidFill>
        <a:ln w="19050" cap="rnd" cmpd="sng" algn="ctr">
          <a:solidFill>
            <a:schemeClr val="accent2">
              <a:hueOff val="-2964286"/>
              <a:satOff val="14200"/>
              <a:lumOff val="1313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FC70B8-68C0-47BA-AE81-479A387C92DC}">
      <dsp:nvSpPr>
        <dsp:cNvPr id="0" name=""/>
        <dsp:cNvSpPr/>
      </dsp:nvSpPr>
      <dsp:spPr>
        <a:xfrm>
          <a:off x="0" y="2728321"/>
          <a:ext cx="9618133" cy="1363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i="0" kern="1200"/>
            <a:t>Late</a:t>
          </a:r>
          <a:r>
            <a:rPr lang="en-US" sz="2800" b="0" i="0" kern="1200"/>
            <a:t> (example- the </a:t>
          </a:r>
          <a:r>
            <a:rPr lang="en-US" sz="2800" b="0" i="1" kern="1200"/>
            <a:t>Laws</a:t>
          </a:r>
          <a:r>
            <a:rPr lang="en-US" sz="2800" b="0" i="0" kern="1200"/>
            <a:t>) These are technical (and often difficult) expansions, development, and clarification of Plato's ideas.</a:t>
          </a:r>
          <a:endParaRPr lang="en-US" sz="2800" kern="1200"/>
        </a:p>
      </dsp:txBody>
      <dsp:txXfrm>
        <a:off x="0" y="2728321"/>
        <a:ext cx="9618133" cy="136316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FCCEAC-9E2F-454B-9023-929A385D7775}" type="datetimeFigureOut">
              <a:rPr lang="en-US" smtClean="0"/>
              <a:t>6/10/2020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D028E-9EAC-42AA-B246-9968EA98897A}" type="slidenum">
              <a:rPr lang="en-US" smtClean="0"/>
              <a:t>‹#›</a:t>
            </a:fld>
            <a:endParaRPr lang="en-US"/>
          </a:p>
        </p:txBody>
      </p:sp>
    </p:spTree>
    <p:extLst>
      <p:ext uri="{BB962C8B-B14F-4D97-AF65-F5344CB8AC3E}">
        <p14:creationId xmlns:p14="http://schemas.microsoft.com/office/powerpoint/2010/main" val="1377175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1167A18-351F-41F3-B513-E8782A3D3216}"/>
              </a:ext>
            </a:extLst>
          </p:cNvPr>
          <p:cNvSpPr txBox="1">
            <a:spLocks noGrp="1"/>
          </p:cNvSpPr>
          <p:nvPr>
            <p:ph type="sldNum" sz="quarter" idx="5"/>
          </p:nvPr>
        </p:nvSpPr>
        <p:spPr>
          <a:ln/>
        </p:spPr>
        <p:txBody>
          <a:bodyPr lIns="0" tIns="0" rIns="0" bIns="0" anchor="b" anchorCtr="0">
            <a:no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9931061-B690-4A94-AA4D-6F6FF464C5E8}" type="slidenum">
              <a:rPr kumimoji="0"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Slide Image Placeholder 1">
            <a:extLst>
              <a:ext uri="{FF2B5EF4-FFF2-40B4-BE49-F238E27FC236}">
                <a16:creationId xmlns:a16="http://schemas.microsoft.com/office/drawing/2014/main" id="{DFF31F74-EFBE-4EE9-9FE6-618FA13A0D4F}"/>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F8DC8E21-BDE9-431B-BB63-F38D9C307FB7}"/>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25FE986-329F-45F7-A2F0-02CA4EED1F0E}"/>
              </a:ext>
            </a:extLst>
          </p:cNvPr>
          <p:cNvSpPr txBox="1">
            <a:spLocks noGrp="1"/>
          </p:cNvSpPr>
          <p:nvPr>
            <p:ph type="sldNum" sz="quarter" idx="5"/>
          </p:nvPr>
        </p:nvSpPr>
        <p:spPr>
          <a:ln/>
        </p:spPr>
        <p:txBody>
          <a:bodyPr lIns="0" tIns="0" rIns="0" bIns="0" anchor="b" anchorCtr="0">
            <a:no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C016FCE-4BD5-48BD-9802-41BC12A8A501}" type="slidenum">
              <a:rPr kumimoji="0"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Slide Image Placeholder 1">
            <a:extLst>
              <a:ext uri="{FF2B5EF4-FFF2-40B4-BE49-F238E27FC236}">
                <a16:creationId xmlns:a16="http://schemas.microsoft.com/office/drawing/2014/main" id="{925CB34E-2061-4454-808B-62904CE7B835}"/>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7ECF035E-87B4-4416-94DD-BF77481E19F0}"/>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541079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2CBC8E1-C9DC-4C12-93AD-88F84B5C9D00}"/>
              </a:ext>
            </a:extLst>
          </p:cNvPr>
          <p:cNvSpPr txBox="1">
            <a:spLocks noGrp="1"/>
          </p:cNvSpPr>
          <p:nvPr>
            <p:ph type="sldNum" sz="quarter" idx="5"/>
          </p:nvPr>
        </p:nvSpPr>
        <p:spPr>
          <a:ln/>
        </p:spPr>
        <p:txBody>
          <a:bodyPr lIns="0" tIns="0" rIns="0" bIns="0" anchor="b" anchorCtr="0">
            <a:no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A6C9A13-EB84-4402-B1F8-1B6298228DCC}" type="slidenum">
              <a:rPr kumimoji="0"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Slide Image Placeholder 1">
            <a:extLst>
              <a:ext uri="{FF2B5EF4-FFF2-40B4-BE49-F238E27FC236}">
                <a16:creationId xmlns:a16="http://schemas.microsoft.com/office/drawing/2014/main" id="{43B8B7EB-2812-4A9A-ADE1-8A7E0EEAE8CA}"/>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DAB2F077-1B4E-4167-BC3E-126375758F87}"/>
              </a:ext>
            </a:extLst>
          </p:cNvPr>
          <p:cNvSpPr txBox="1">
            <a:spLocks noGrp="1"/>
          </p:cNvSpPr>
          <p:nvPr>
            <p:ph type="body" sz="quarter" idx="1"/>
          </p:nvPr>
        </p:nvSpPr>
        <p:spPr/>
        <p:txBody>
          <a:bodyPr>
            <a:sp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7FE836-5776-447F-B954-DFDD6879EAF9}"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7CD148-8707-4FF9-B342-001CF2EB0713}" type="slidenum">
              <a:rPr lang="en-US" smtClean="0"/>
              <a:t>‹#›</a:t>
            </a:fld>
            <a:endParaRPr lang="en-US"/>
          </a:p>
        </p:txBody>
      </p:sp>
    </p:spTree>
    <p:extLst>
      <p:ext uri="{BB962C8B-B14F-4D97-AF65-F5344CB8AC3E}">
        <p14:creationId xmlns:p14="http://schemas.microsoft.com/office/powerpoint/2010/main" val="3073257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7FE836-5776-447F-B954-DFDD6879EAF9}"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7CD148-8707-4FF9-B342-001CF2EB0713}" type="slidenum">
              <a:rPr lang="en-US" smtClean="0"/>
              <a:t>‹#›</a:t>
            </a:fld>
            <a:endParaRPr lang="en-US"/>
          </a:p>
        </p:txBody>
      </p:sp>
    </p:spTree>
    <p:extLst>
      <p:ext uri="{BB962C8B-B14F-4D97-AF65-F5344CB8AC3E}">
        <p14:creationId xmlns:p14="http://schemas.microsoft.com/office/powerpoint/2010/main" val="3072722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7FE836-5776-447F-B954-DFDD6879EAF9}"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7CD148-8707-4FF9-B342-001CF2EB071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20656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7FE836-5776-447F-B954-DFDD6879EAF9}"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7CD148-8707-4FF9-B342-001CF2EB0713}" type="slidenum">
              <a:rPr lang="en-US" smtClean="0"/>
              <a:t>‹#›</a:t>
            </a:fld>
            <a:endParaRPr lang="en-US"/>
          </a:p>
        </p:txBody>
      </p:sp>
    </p:spTree>
    <p:extLst>
      <p:ext uri="{BB962C8B-B14F-4D97-AF65-F5344CB8AC3E}">
        <p14:creationId xmlns:p14="http://schemas.microsoft.com/office/powerpoint/2010/main" val="2749675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7FE836-5776-447F-B954-DFDD6879EAF9}"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7CD148-8707-4FF9-B342-001CF2EB071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43847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7FE836-5776-447F-B954-DFDD6879EAF9}"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7CD148-8707-4FF9-B342-001CF2EB0713}" type="slidenum">
              <a:rPr lang="en-US" smtClean="0"/>
              <a:t>‹#›</a:t>
            </a:fld>
            <a:endParaRPr lang="en-US"/>
          </a:p>
        </p:txBody>
      </p:sp>
    </p:spTree>
    <p:extLst>
      <p:ext uri="{BB962C8B-B14F-4D97-AF65-F5344CB8AC3E}">
        <p14:creationId xmlns:p14="http://schemas.microsoft.com/office/powerpoint/2010/main" val="56510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7FE836-5776-447F-B954-DFDD6879EAF9}"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7CD148-8707-4FF9-B342-001CF2EB0713}" type="slidenum">
              <a:rPr lang="en-US" smtClean="0"/>
              <a:t>‹#›</a:t>
            </a:fld>
            <a:endParaRPr lang="en-US"/>
          </a:p>
        </p:txBody>
      </p:sp>
    </p:spTree>
    <p:extLst>
      <p:ext uri="{BB962C8B-B14F-4D97-AF65-F5344CB8AC3E}">
        <p14:creationId xmlns:p14="http://schemas.microsoft.com/office/powerpoint/2010/main" val="27612179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7FE836-5776-447F-B954-DFDD6879EAF9}"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7CD148-8707-4FF9-B342-001CF2EB0713}" type="slidenum">
              <a:rPr lang="en-US" smtClean="0"/>
              <a:t>‹#›</a:t>
            </a:fld>
            <a:endParaRPr lang="en-US"/>
          </a:p>
        </p:txBody>
      </p:sp>
    </p:spTree>
    <p:extLst>
      <p:ext uri="{BB962C8B-B14F-4D97-AF65-F5344CB8AC3E}">
        <p14:creationId xmlns:p14="http://schemas.microsoft.com/office/powerpoint/2010/main" val="3540891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7FE836-5776-447F-B954-DFDD6879EAF9}"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7CD148-8707-4FF9-B342-001CF2EB0713}" type="slidenum">
              <a:rPr lang="en-US" smtClean="0"/>
              <a:t>‹#›</a:t>
            </a:fld>
            <a:endParaRPr lang="en-US"/>
          </a:p>
        </p:txBody>
      </p:sp>
    </p:spTree>
    <p:extLst>
      <p:ext uri="{BB962C8B-B14F-4D97-AF65-F5344CB8AC3E}">
        <p14:creationId xmlns:p14="http://schemas.microsoft.com/office/powerpoint/2010/main" val="3747622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7FE836-5776-447F-B954-DFDD6879EAF9}"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7CD148-8707-4FF9-B342-001CF2EB0713}" type="slidenum">
              <a:rPr lang="en-US" smtClean="0"/>
              <a:t>‹#›</a:t>
            </a:fld>
            <a:endParaRPr lang="en-US"/>
          </a:p>
        </p:txBody>
      </p:sp>
    </p:spTree>
    <p:extLst>
      <p:ext uri="{BB962C8B-B14F-4D97-AF65-F5344CB8AC3E}">
        <p14:creationId xmlns:p14="http://schemas.microsoft.com/office/powerpoint/2010/main" val="1798401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7FE836-5776-447F-B954-DFDD6879EAF9}" type="datetimeFigureOut">
              <a:rPr lang="en-US" smtClean="0"/>
              <a:t>6/10/2020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7CD148-8707-4FF9-B342-001CF2EB0713}" type="slidenum">
              <a:rPr lang="en-US" smtClean="0"/>
              <a:t>‹#›</a:t>
            </a:fld>
            <a:endParaRPr lang="en-US"/>
          </a:p>
        </p:txBody>
      </p:sp>
    </p:spTree>
    <p:extLst>
      <p:ext uri="{BB962C8B-B14F-4D97-AF65-F5344CB8AC3E}">
        <p14:creationId xmlns:p14="http://schemas.microsoft.com/office/powerpoint/2010/main" val="249707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7FE836-5776-447F-B954-DFDD6879EAF9}" type="datetimeFigureOut">
              <a:rPr lang="en-US" smtClean="0"/>
              <a:t>6/10/2020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7CD148-8707-4FF9-B342-001CF2EB0713}" type="slidenum">
              <a:rPr lang="en-US" smtClean="0"/>
              <a:t>‹#›</a:t>
            </a:fld>
            <a:endParaRPr lang="en-US"/>
          </a:p>
        </p:txBody>
      </p:sp>
    </p:spTree>
    <p:extLst>
      <p:ext uri="{BB962C8B-B14F-4D97-AF65-F5344CB8AC3E}">
        <p14:creationId xmlns:p14="http://schemas.microsoft.com/office/powerpoint/2010/main" val="2516126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7FE836-5776-447F-B954-DFDD6879EAF9}" type="datetimeFigureOut">
              <a:rPr lang="en-US" smtClean="0"/>
              <a:t>6/10/2020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7CD148-8707-4FF9-B342-001CF2EB0713}" type="slidenum">
              <a:rPr lang="en-US" smtClean="0"/>
              <a:t>‹#›</a:t>
            </a:fld>
            <a:endParaRPr lang="en-US"/>
          </a:p>
        </p:txBody>
      </p:sp>
    </p:spTree>
    <p:extLst>
      <p:ext uri="{BB962C8B-B14F-4D97-AF65-F5344CB8AC3E}">
        <p14:creationId xmlns:p14="http://schemas.microsoft.com/office/powerpoint/2010/main" val="2501914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7FE836-5776-447F-B954-DFDD6879EAF9}" type="datetimeFigureOut">
              <a:rPr lang="en-US" smtClean="0"/>
              <a:t>6/10/2020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7CD148-8707-4FF9-B342-001CF2EB0713}" type="slidenum">
              <a:rPr lang="en-US" smtClean="0"/>
              <a:t>‹#›</a:t>
            </a:fld>
            <a:endParaRPr lang="en-US"/>
          </a:p>
        </p:txBody>
      </p:sp>
    </p:spTree>
    <p:extLst>
      <p:ext uri="{BB962C8B-B14F-4D97-AF65-F5344CB8AC3E}">
        <p14:creationId xmlns:p14="http://schemas.microsoft.com/office/powerpoint/2010/main" val="2025692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7FE836-5776-447F-B954-DFDD6879EAF9}" type="datetimeFigureOut">
              <a:rPr lang="en-US" smtClean="0"/>
              <a:t>6/10/2020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7CD148-8707-4FF9-B342-001CF2EB0713}" type="slidenum">
              <a:rPr lang="en-US" smtClean="0"/>
              <a:t>‹#›</a:t>
            </a:fld>
            <a:endParaRPr lang="en-US"/>
          </a:p>
        </p:txBody>
      </p:sp>
    </p:spTree>
    <p:extLst>
      <p:ext uri="{BB962C8B-B14F-4D97-AF65-F5344CB8AC3E}">
        <p14:creationId xmlns:p14="http://schemas.microsoft.com/office/powerpoint/2010/main" val="1618721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7FE836-5776-447F-B954-DFDD6879EAF9}" type="datetimeFigureOut">
              <a:rPr lang="en-US" smtClean="0"/>
              <a:t>6/10/2020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7CD148-8707-4FF9-B342-001CF2EB0713}" type="slidenum">
              <a:rPr lang="en-US" smtClean="0"/>
              <a:t>‹#›</a:t>
            </a:fld>
            <a:endParaRPr lang="en-US"/>
          </a:p>
        </p:txBody>
      </p:sp>
    </p:spTree>
    <p:extLst>
      <p:ext uri="{BB962C8B-B14F-4D97-AF65-F5344CB8AC3E}">
        <p14:creationId xmlns:p14="http://schemas.microsoft.com/office/powerpoint/2010/main" val="2045884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7FE836-5776-447F-B954-DFDD6879EAF9}" type="datetimeFigureOut">
              <a:rPr lang="en-US" smtClean="0"/>
              <a:t>6/10/2020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37CD148-8707-4FF9-B342-001CF2EB0713}" type="slidenum">
              <a:rPr lang="en-US" smtClean="0"/>
              <a:t>‹#›</a:t>
            </a:fld>
            <a:endParaRPr lang="en-US"/>
          </a:p>
        </p:txBody>
      </p:sp>
    </p:spTree>
    <p:extLst>
      <p:ext uri="{BB962C8B-B14F-4D97-AF65-F5344CB8AC3E}">
        <p14:creationId xmlns:p14="http://schemas.microsoft.com/office/powerpoint/2010/main" val="4191991964"/>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9">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id="{62117533-652F-4967-9E77-4C4D6B1BD80A}"/>
              </a:ext>
            </a:extLst>
          </p:cNvPr>
          <p:cNvPicPr>
            <a:picLocks noChangeAspect="1"/>
          </p:cNvPicPr>
          <p:nvPr/>
        </p:nvPicPr>
        <p:blipFill rotWithShape="1">
          <a:blip r:embed="rId3"/>
          <a:srcRect l="5429" t="8717" r="-2" b="11938"/>
          <a:stretch/>
        </p:blipFill>
        <p:spPr>
          <a:xfrm>
            <a:off x="20" y="-1"/>
            <a:ext cx="5394940" cy="6858001"/>
          </a:xfrm>
          <a:custGeom>
            <a:avLst/>
            <a:gdLst>
              <a:gd name="connsiteX0" fmla="*/ 842596 w 5394960"/>
              <a:gd name="connsiteY0" fmla="*/ 0 h 6858000"/>
              <a:gd name="connsiteX1" fmla="*/ 5394960 w 5394960"/>
              <a:gd name="connsiteY1" fmla="*/ 0 h 6858000"/>
              <a:gd name="connsiteX2" fmla="*/ 5394960 w 5394960"/>
              <a:gd name="connsiteY2" fmla="*/ 21851 h 6858000"/>
              <a:gd name="connsiteX3" fmla="*/ 4365943 w 5394960"/>
              <a:gd name="connsiteY3" fmla="*/ 6858000 h 6858000"/>
              <a:gd name="connsiteX4" fmla="*/ 0 w 5394960"/>
              <a:gd name="connsiteY4" fmla="*/ 6858000 h 6858000"/>
              <a:gd name="connsiteX5" fmla="*/ 0 w 5394960"/>
              <a:gd name="connsiteY5" fmla="*/ 56661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p:spPr>
      </p:pic>
      <p:sp>
        <p:nvSpPr>
          <p:cNvPr id="2" name="Title 1">
            <a:extLst>
              <a:ext uri="{FF2B5EF4-FFF2-40B4-BE49-F238E27FC236}">
                <a16:creationId xmlns:a16="http://schemas.microsoft.com/office/drawing/2014/main" id="{1D5F9855-E3E2-4F25-A824-CF1591F6C343}"/>
              </a:ext>
            </a:extLst>
          </p:cNvPr>
          <p:cNvSpPr txBox="1">
            <a:spLocks noGrp="1"/>
          </p:cNvSpPr>
          <p:nvPr>
            <p:ph type="title" idx="4294967295"/>
          </p:nvPr>
        </p:nvSpPr>
        <p:spPr>
          <a:xfrm>
            <a:off x="5380563" y="1678665"/>
            <a:ext cx="3887839" cy="2372168"/>
          </a:xfrm>
        </p:spPr>
        <p:txBody>
          <a:bodyPr vert="horz" lIns="91440" tIns="45720" rIns="91440" bIns="45720" rtlCol="0" anchor="b">
            <a:normAutofit/>
          </a:bodyPr>
          <a:lstStyle/>
          <a:p>
            <a:pPr lvl="0" algn="r">
              <a:lnSpc>
                <a:spcPct val="90000"/>
              </a:lnSpc>
            </a:pPr>
            <a:r>
              <a:rPr lang="en-US" sz="5400" dirty="0"/>
              <a:t>Plato  </a:t>
            </a:r>
            <a:br>
              <a:rPr lang="en-US" sz="5400" dirty="0"/>
            </a:br>
            <a:r>
              <a:rPr lang="en-US" sz="5400" dirty="0"/>
              <a:t>427-347 BCE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7" name="Group 46">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8" name="Straight Connector 47">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0"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51">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Isosceles Triangle 55">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Isosceles Triangle 56">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9" name="Rectangle 5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itle 1">
            <a:extLst>
              <a:ext uri="{FF2B5EF4-FFF2-40B4-BE49-F238E27FC236}">
                <a16:creationId xmlns:a16="http://schemas.microsoft.com/office/drawing/2014/main" id="{04FC6766-4609-48BE-9005-10B1ABEE9DE1}"/>
              </a:ext>
            </a:extLst>
          </p:cNvPr>
          <p:cNvSpPr txBox="1">
            <a:spLocks noGrp="1"/>
          </p:cNvSpPr>
          <p:nvPr>
            <p:ph type="title" idx="4294967295"/>
          </p:nvPr>
        </p:nvSpPr>
        <p:spPr>
          <a:xfrm>
            <a:off x="1286933" y="609600"/>
            <a:ext cx="10197494" cy="1099457"/>
          </a:xfrm>
        </p:spPr>
        <p:txBody>
          <a:bodyPr vert="horz" lIns="91440" tIns="45720" rIns="91440" bIns="45720" rtlCol="0" anchor="t">
            <a:normAutofit/>
          </a:bodyPr>
          <a:lstStyle/>
          <a:p>
            <a:pPr lvl="0"/>
            <a:r>
              <a:rPr lang="en-US" dirty="0"/>
              <a:t>Plato’s (429-347 BCE) Writings</a:t>
            </a:r>
          </a:p>
        </p:txBody>
      </p:sp>
      <p:sp>
        <p:nvSpPr>
          <p:cNvPr id="61" name="Isosceles Triangle 6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Isosceles Triangle 6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2" name="Text Placeholder 2">
            <a:extLst>
              <a:ext uri="{FF2B5EF4-FFF2-40B4-BE49-F238E27FC236}">
                <a16:creationId xmlns:a16="http://schemas.microsoft.com/office/drawing/2014/main" id="{1A262A8F-5D4F-4E4E-BABA-AA57F86FB0EE}"/>
              </a:ext>
            </a:extLst>
          </p:cNvPr>
          <p:cNvGraphicFramePr/>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61583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extBox 1">
            <a:extLst>
              <a:ext uri="{FF2B5EF4-FFF2-40B4-BE49-F238E27FC236}">
                <a16:creationId xmlns:a16="http://schemas.microsoft.com/office/drawing/2014/main" id="{BB3B50DE-17FE-41F6-8E08-A5614D4857BF}"/>
              </a:ext>
            </a:extLst>
          </p:cNvPr>
          <p:cNvSpPr txBox="1"/>
          <p:nvPr/>
        </p:nvSpPr>
        <p:spPr>
          <a:xfrm>
            <a:off x="1333502" y="609600"/>
            <a:ext cx="8596668" cy="1320800"/>
          </a:xfrm>
          <a:prstGeom prst="rect">
            <a:avLst/>
          </a:prstGeom>
        </p:spPr>
        <p:txBody>
          <a:bodyPr vert="horz" lIns="91440" tIns="45720" rIns="91440" bIns="45720" rtlCol="0" anchor="t">
            <a:normAutofit/>
          </a:bodyPr>
          <a:lstStyle/>
          <a:p>
            <a:pPr marL="0" marR="0" lvl="0" indent="0" algn="l" defTabSz="457200" rtl="0" eaLnBrk="1" fontAlgn="auto" latinLnBrk="0" hangingPunct="1">
              <a:lnSpc>
                <a:spcPct val="100000"/>
              </a:lnSpc>
              <a:spcBef>
                <a:spcPct val="0"/>
              </a:spcBef>
              <a:spcAft>
                <a:spcPts val="600"/>
              </a:spcAft>
              <a:buClrTx/>
              <a:buSzTx/>
              <a:buFontTx/>
              <a:buNone/>
              <a:tabLst/>
              <a:defRPr/>
            </a:pPr>
            <a:r>
              <a:rPr kumimoji="0" lang="en-US" sz="3600" b="0" i="0" u="none" strike="noStrike" kern="1200" cap="none" spc="0" normalizeH="0" baseline="0" noProof="0">
                <a:ln>
                  <a:noFill/>
                </a:ln>
                <a:solidFill>
                  <a:srgbClr val="90C226"/>
                </a:solidFill>
                <a:effectLst/>
                <a:uLnTx/>
                <a:uFillTx/>
                <a:latin typeface="Trebuchet MS" panose="020B0603020202020204"/>
                <a:ea typeface="+mn-ea"/>
                <a:cs typeface="+mn-cs"/>
              </a:rPr>
              <a:t>The </a:t>
            </a:r>
            <a:r>
              <a:rPr kumimoji="0" lang="en-US" sz="3600" b="0" i="1" u="none" strike="noStrike" kern="1200" cap="none" spc="0" normalizeH="0" baseline="0" noProof="0">
                <a:ln>
                  <a:noFill/>
                </a:ln>
                <a:solidFill>
                  <a:srgbClr val="90C226"/>
                </a:solidFill>
                <a:effectLst/>
                <a:uLnTx/>
                <a:uFillTx/>
                <a:latin typeface="Trebuchet MS" panose="020B0603020202020204"/>
                <a:ea typeface="+mn-ea"/>
                <a:cs typeface="+mn-cs"/>
              </a:rPr>
              <a:t>Meno</a:t>
            </a:r>
          </a:p>
        </p:txBody>
      </p:sp>
      <p:sp>
        <p:nvSpPr>
          <p:cNvPr id="22" name="Isosceles Triangle 21">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911B60E0-10E1-430C-9C33-D304EB90987C}"/>
              </a:ext>
            </a:extLst>
          </p:cNvPr>
          <p:cNvSpPr txBox="1"/>
          <p:nvPr/>
        </p:nvSpPr>
        <p:spPr>
          <a:xfrm>
            <a:off x="1333502" y="2160589"/>
            <a:ext cx="8596668" cy="3880773"/>
          </a:xfrm>
          <a:prstGeom prst="rect">
            <a:avLst/>
          </a:prstGeom>
        </p:spPr>
        <p:txBody>
          <a:bodyPr vert="horz" lIns="91440" tIns="45720" rIns="91440" bIns="45720" rtlCol="0">
            <a:normAutofit/>
          </a:bodyPr>
          <a:lstStyle/>
          <a:p>
            <a:pPr marL="0" marR="0" lvl="0" indent="0" algn="l" defTabSz="457200" rtl="0" eaLnBrk="1" fontAlgn="auto" latinLnBrk="0" hangingPunct="1">
              <a:lnSpc>
                <a:spcPct val="100000"/>
              </a:lnSpc>
              <a:spcBef>
                <a:spcPts val="1000"/>
              </a:spcBef>
              <a:spcAft>
                <a:spcPts val="0"/>
              </a:spcAft>
              <a:buClr>
                <a:srgbClr val="90C226"/>
              </a:buClr>
              <a:buSzPct val="80000"/>
              <a:buFontTx/>
              <a:buNone/>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Meno asks Socrates whether virtue can be taught. Socrates replies that he doesn’t know what virtue is, so he doesn’t know whether it can be taught or not. Meno says that there are different virtues for different people, but Socrates replies that he wants to know what virtue </a:t>
            </a:r>
            <a:r>
              <a:rPr kumimoji="0" lang="en-US" sz="1800" b="0" i="1"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in general </a:t>
            </a:r>
            <a:r>
              <a:rPr kumimoji="0" lang="en-US" sz="18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is. Meno replies with a list of virtues that include justice, courage, temperance, wisdom, and “greatness,” but Socrates again replies that Meno still hasn’t told him what these virtues have in </a:t>
            </a:r>
            <a:r>
              <a:rPr kumimoji="0" lang="en-US" sz="1800" b="0" i="1"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common </a:t>
            </a:r>
            <a:r>
              <a:rPr kumimoji="0" lang="en-US" sz="18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which makes them virtues—that is, what virtue is “in the universal.”</a:t>
            </a: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endParaRPr>
          </a:p>
        </p:txBody>
      </p:sp>
      <p:sp>
        <p:nvSpPr>
          <p:cNvPr id="24" name="Isosceles Triangle 23">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94336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extBox 1">
            <a:extLst>
              <a:ext uri="{FF2B5EF4-FFF2-40B4-BE49-F238E27FC236}">
                <a16:creationId xmlns:a16="http://schemas.microsoft.com/office/drawing/2014/main" id="{BB3B50DE-17FE-41F6-8E08-A5614D4857BF}"/>
              </a:ext>
            </a:extLst>
          </p:cNvPr>
          <p:cNvSpPr txBox="1"/>
          <p:nvPr/>
        </p:nvSpPr>
        <p:spPr>
          <a:xfrm>
            <a:off x="1333502" y="609600"/>
            <a:ext cx="8596668" cy="1320800"/>
          </a:xfrm>
          <a:prstGeom prst="rect">
            <a:avLst/>
          </a:prstGeom>
        </p:spPr>
        <p:txBody>
          <a:bodyPr vert="horz" lIns="91440" tIns="45720" rIns="91440" bIns="45720" rtlCol="0" anchor="t">
            <a:normAutofit/>
          </a:bodyPr>
          <a:lstStyle/>
          <a:p>
            <a:pPr marL="0" marR="0" lvl="0" indent="0" algn="l" defTabSz="457200" rtl="0" eaLnBrk="1" fontAlgn="auto" latinLnBrk="0" hangingPunct="1">
              <a:lnSpc>
                <a:spcPct val="100000"/>
              </a:lnSpc>
              <a:spcBef>
                <a:spcPct val="0"/>
              </a:spcBef>
              <a:spcAft>
                <a:spcPts val="600"/>
              </a:spcAft>
              <a:buClrTx/>
              <a:buSzTx/>
              <a:buFontTx/>
              <a:buNone/>
              <a:tabLst/>
              <a:defRPr/>
            </a:pPr>
            <a:r>
              <a:rPr kumimoji="0" lang="en-US" sz="3600" b="0" i="0" u="none" strike="noStrike" kern="1200" cap="none" spc="0" normalizeH="0" baseline="0" noProof="0" dirty="0">
                <a:ln>
                  <a:noFill/>
                </a:ln>
                <a:solidFill>
                  <a:srgbClr val="90C226"/>
                </a:solidFill>
                <a:effectLst/>
                <a:uLnTx/>
                <a:uFillTx/>
                <a:latin typeface="Trebuchet MS" panose="020B0603020202020204"/>
                <a:ea typeface="+mn-ea"/>
                <a:cs typeface="+mn-cs"/>
              </a:rPr>
              <a:t>The Paradox of Inquiry</a:t>
            </a:r>
            <a:endParaRPr kumimoji="0" lang="en-US" sz="3600" b="0" i="1"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
        <p:nvSpPr>
          <p:cNvPr id="22" name="Isosceles Triangle 21">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911B60E0-10E1-430C-9C33-D304EB90987C}"/>
              </a:ext>
            </a:extLst>
          </p:cNvPr>
          <p:cNvSpPr txBox="1"/>
          <p:nvPr/>
        </p:nvSpPr>
        <p:spPr>
          <a:xfrm>
            <a:off x="1333502" y="2160589"/>
            <a:ext cx="8596668" cy="3880773"/>
          </a:xfrm>
          <a:prstGeom prst="rect">
            <a:avLst/>
          </a:prstGeom>
        </p:spPr>
        <p:txBody>
          <a:bodyPr vert="horz" lIns="91440" tIns="45720" rIns="91440" bIns="45720" rtlCol="0">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rPr>
              <a:t>Socrates says he is going to set out looking for virtue. Meno points out the following:</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rPr>
              <a:t>	If you don’t know what virtue is, how will you know when you’ve found it?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rPr>
              <a:t>This is </a:t>
            </a:r>
            <a:r>
              <a:rPr kumimoji="0" lang="en-US" sz="1800" b="0" i="0" u="none" strike="noStrike" kern="1200" cap="none" spc="0" normalizeH="0" baseline="0" noProof="0" dirty="0" err="1">
                <a:ln>
                  <a:noFill/>
                </a:ln>
                <a:solidFill>
                  <a:prstClr val="black"/>
                </a:solidFill>
                <a:effectLst/>
                <a:uLnTx/>
                <a:uFillTx/>
                <a:latin typeface="Trebuchet MS" panose="020B0603020202020204"/>
                <a:ea typeface="+mn-ea"/>
                <a:cs typeface="+mn-cs"/>
              </a:rPr>
              <a:t>the”paradox</a:t>
            </a:r>
            <a:r>
              <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rPr>
              <a:t> of inquiry”: If we knew what </a:t>
            </a:r>
            <a:r>
              <a:rPr kumimoji="0" lang="en-US" sz="1800" b="0" i="1" u="none" strike="noStrike" kern="1200" cap="none" spc="0" normalizeH="0" baseline="0" noProof="0" dirty="0">
                <a:ln>
                  <a:noFill/>
                </a:ln>
                <a:solidFill>
                  <a:prstClr val="black"/>
                </a:solidFill>
                <a:effectLst/>
                <a:uLnTx/>
                <a:uFillTx/>
                <a:latin typeface="Trebuchet MS" panose="020B0603020202020204"/>
                <a:ea typeface="+mn-ea"/>
                <a:cs typeface="+mn-cs"/>
              </a:rPr>
              <a:t>x</a:t>
            </a:r>
            <a:r>
              <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rPr>
              <a:t> was, we wouldn’t need to look for it; but if we don’t know what it is, we won’t be able to recognize it when we find it.</a:t>
            </a:r>
            <a:endParaRPr kumimoji="0" lang="en-US" sz="18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endParaRPr>
          </a:p>
        </p:txBody>
      </p:sp>
      <p:sp>
        <p:nvSpPr>
          <p:cNvPr id="24" name="Isosceles Triangle 23">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38982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0" name="Straight Connector 29">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2"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1" name="Rectangle 40">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extBox 1">
            <a:extLst>
              <a:ext uri="{FF2B5EF4-FFF2-40B4-BE49-F238E27FC236}">
                <a16:creationId xmlns:a16="http://schemas.microsoft.com/office/drawing/2014/main" id="{BB3B50DE-17FE-41F6-8E08-A5614D4857BF}"/>
              </a:ext>
            </a:extLst>
          </p:cNvPr>
          <p:cNvSpPr txBox="1"/>
          <p:nvPr/>
        </p:nvSpPr>
        <p:spPr>
          <a:xfrm>
            <a:off x="1333502" y="609600"/>
            <a:ext cx="8596668" cy="1320800"/>
          </a:xfrm>
          <a:prstGeom prst="rect">
            <a:avLst/>
          </a:prstGeom>
        </p:spPr>
        <p:txBody>
          <a:bodyPr vert="horz" lIns="91440" tIns="45720" rIns="91440" bIns="45720" rtlCol="0" anchor="t">
            <a:normAutofit/>
          </a:bodyPr>
          <a:lstStyle/>
          <a:p>
            <a:pPr marL="0" marR="0" lvl="0" indent="0" algn="l" defTabSz="457200" rtl="0" eaLnBrk="1" fontAlgn="auto" latinLnBrk="0" hangingPunct="1">
              <a:lnSpc>
                <a:spcPct val="100000"/>
              </a:lnSpc>
              <a:spcBef>
                <a:spcPct val="0"/>
              </a:spcBef>
              <a:spcAft>
                <a:spcPts val="600"/>
              </a:spcAft>
              <a:buClrTx/>
              <a:buSzTx/>
              <a:buFontTx/>
              <a:buNone/>
              <a:tabLst/>
              <a:defRPr/>
            </a:pPr>
            <a:r>
              <a:rPr kumimoji="0" lang="en-US" sz="3600" b="0" i="0" u="none" strike="noStrike" kern="1200" cap="none" spc="0" normalizeH="0" baseline="0" noProof="0" dirty="0">
                <a:ln>
                  <a:noFill/>
                </a:ln>
                <a:solidFill>
                  <a:srgbClr val="90C226"/>
                </a:solidFill>
                <a:effectLst/>
                <a:uLnTx/>
                <a:uFillTx/>
                <a:latin typeface="Trebuchet MS" panose="020B0603020202020204"/>
                <a:ea typeface="+mn-ea"/>
                <a:cs typeface="+mn-cs"/>
              </a:rPr>
              <a:t>Theory of Recollection</a:t>
            </a:r>
            <a:endParaRPr kumimoji="0" lang="en-US" sz="3600" b="0" i="1"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
        <p:nvSpPr>
          <p:cNvPr id="43" name="Isosceles Triangle 42">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911B60E0-10E1-430C-9C33-D304EB90987C}"/>
              </a:ext>
            </a:extLst>
          </p:cNvPr>
          <p:cNvSpPr txBox="1"/>
          <p:nvPr/>
        </p:nvSpPr>
        <p:spPr>
          <a:xfrm>
            <a:off x="1333502" y="2160589"/>
            <a:ext cx="8596668" cy="3880773"/>
          </a:xfrm>
          <a:prstGeom prst="rect">
            <a:avLst/>
          </a:prstGeom>
        </p:spPr>
        <p:txBody>
          <a:bodyPr vert="horz" lIns="91440" tIns="45720" rIns="91440" bIns="45720" rtlCol="0">
            <a:normAutofit/>
          </a:bodyPr>
          <a:lstStyle/>
          <a:p>
            <a:pPr marL="0" marR="0" lvl="0" indent="0" algn="l" defTabSz="457200" rtl="0" eaLnBrk="1" fontAlgn="auto" latinLnBrk="0" hangingPunct="1">
              <a:lnSpc>
                <a:spcPct val="100000"/>
              </a:lnSpc>
              <a:spcBef>
                <a:spcPts val="1000"/>
              </a:spcBef>
              <a:spcAft>
                <a:spcPts val="0"/>
              </a:spcAft>
              <a:buClr>
                <a:srgbClr val="90C226"/>
              </a:buClr>
              <a:buSzPct val="80000"/>
              <a:buFontTx/>
              <a:buNone/>
              <a:tabLst/>
              <a:defRPr/>
            </a:pPr>
            <a:r>
              <a:rPr kumimoji="0" lang="en-US" sz="2800" b="0" i="0" u="none" strike="noStrike" kern="1200" cap="none" spc="0" normalizeH="0" baseline="0" noProof="0" dirty="0">
                <a:ln>
                  <a:noFill/>
                </a:ln>
                <a:solidFill>
                  <a:prstClr val="black"/>
                </a:solidFill>
                <a:effectLst/>
                <a:uLnTx/>
                <a:uFillTx/>
                <a:latin typeface="Trebuchet MS" panose="020B0603020202020204"/>
                <a:ea typeface="+mn-ea"/>
                <a:cs typeface="+mn-cs"/>
              </a:rPr>
              <a:t>Plato’s reply is to demonstrate that when we learn something we don’t really learn something </a:t>
            </a:r>
            <a:r>
              <a:rPr kumimoji="0" lang="en-US" sz="2800" b="0" i="1" u="none" strike="noStrike" kern="1200" cap="none" spc="0" normalizeH="0" baseline="0" noProof="0" dirty="0">
                <a:ln>
                  <a:noFill/>
                </a:ln>
                <a:solidFill>
                  <a:prstClr val="black"/>
                </a:solidFill>
                <a:effectLst/>
                <a:uLnTx/>
                <a:uFillTx/>
                <a:latin typeface="Trebuchet MS" panose="020B0603020202020204"/>
                <a:ea typeface="+mn-ea"/>
                <a:cs typeface="+mn-cs"/>
              </a:rPr>
              <a:t>new, </a:t>
            </a:r>
            <a:r>
              <a:rPr kumimoji="0" lang="en-US" sz="2800" b="0" i="0" u="none" strike="noStrike" kern="1200" cap="none" spc="0" normalizeH="0" baseline="0" noProof="0" dirty="0">
                <a:ln>
                  <a:noFill/>
                </a:ln>
                <a:solidFill>
                  <a:prstClr val="black"/>
                </a:solidFill>
                <a:effectLst/>
                <a:uLnTx/>
                <a:uFillTx/>
                <a:latin typeface="Trebuchet MS" panose="020B0603020202020204"/>
                <a:ea typeface="+mn-ea"/>
                <a:cs typeface="+mn-cs"/>
              </a:rPr>
              <a:t>but rather we are </a:t>
            </a:r>
            <a:r>
              <a:rPr kumimoji="0" lang="en-US" sz="2800" b="0" i="1" u="none" strike="noStrike" kern="1200" cap="none" spc="0" normalizeH="0" baseline="0" noProof="0" dirty="0">
                <a:ln>
                  <a:noFill/>
                </a:ln>
                <a:solidFill>
                  <a:prstClr val="black"/>
                </a:solidFill>
                <a:effectLst/>
                <a:uLnTx/>
                <a:uFillTx/>
                <a:latin typeface="Trebuchet MS" panose="020B0603020202020204"/>
                <a:ea typeface="+mn-ea"/>
                <a:cs typeface="+mn-cs"/>
              </a:rPr>
              <a:t>remembering </a:t>
            </a:r>
            <a:r>
              <a:rPr kumimoji="0" lang="en-US" sz="2800" b="0" i="0" u="none" strike="noStrike" kern="1200" cap="none" spc="0" normalizeH="0" baseline="0" noProof="0" dirty="0">
                <a:ln>
                  <a:noFill/>
                </a:ln>
                <a:solidFill>
                  <a:prstClr val="black"/>
                </a:solidFill>
                <a:effectLst/>
                <a:uLnTx/>
                <a:uFillTx/>
                <a:latin typeface="Trebuchet MS" panose="020B0603020202020204"/>
                <a:ea typeface="+mn-ea"/>
                <a:cs typeface="+mn-cs"/>
              </a:rPr>
              <a:t>what we have forgotten. This idea stems from the fundamental division in Plato of the eternal “soul” which at one time was in the “realm of the Forms”—or pure ideas</a:t>
            </a:r>
            <a:r>
              <a:rPr kumimoji="0" lang="en-US" sz="2800" b="0" i="1" u="none" strike="noStrike" kern="1200" cap="none" spc="0" normalizeH="0" baseline="0" noProof="0" dirty="0">
                <a:ln>
                  <a:noFill/>
                </a:ln>
                <a:solidFill>
                  <a:prstClr val="black"/>
                </a:solidFill>
                <a:effectLst/>
                <a:uLnTx/>
                <a:uFillTx/>
                <a:latin typeface="Trebuchet MS" panose="020B0603020202020204"/>
                <a:ea typeface="+mn-ea"/>
                <a:cs typeface="+mn-cs"/>
              </a:rPr>
              <a:t>, </a:t>
            </a:r>
            <a:r>
              <a:rPr kumimoji="0" lang="en-US" sz="2800" b="0" i="0" u="none" strike="noStrike" kern="1200" cap="none" spc="0" normalizeH="0" baseline="0" noProof="0" dirty="0">
                <a:ln>
                  <a:noFill/>
                </a:ln>
                <a:solidFill>
                  <a:prstClr val="black"/>
                </a:solidFill>
                <a:effectLst/>
                <a:uLnTx/>
                <a:uFillTx/>
                <a:latin typeface="Trebuchet MS" panose="020B0603020202020204"/>
                <a:ea typeface="+mn-ea"/>
                <a:cs typeface="+mn-cs"/>
              </a:rPr>
              <a:t>on the one hand, and the temporal body which is in the </a:t>
            </a:r>
            <a:r>
              <a:rPr kumimoji="0" lang="en-US" sz="2800" b="0" i="1" u="none" strike="noStrike" kern="1200" cap="none" spc="0" normalizeH="0" baseline="0" noProof="0" dirty="0">
                <a:ln>
                  <a:noFill/>
                </a:ln>
                <a:solidFill>
                  <a:prstClr val="black"/>
                </a:solidFill>
                <a:effectLst/>
                <a:uLnTx/>
                <a:uFillTx/>
                <a:latin typeface="Trebuchet MS" panose="020B0603020202020204"/>
                <a:ea typeface="+mn-ea"/>
                <a:cs typeface="+mn-cs"/>
              </a:rPr>
              <a:t>visible realm</a:t>
            </a:r>
            <a:r>
              <a:rPr kumimoji="0" lang="en-US" sz="2800" b="0" i="0" u="none" strike="noStrike" kern="1200" cap="none" spc="0" normalizeH="0" baseline="0" noProof="0" dirty="0">
                <a:ln>
                  <a:noFill/>
                </a:ln>
                <a:solidFill>
                  <a:prstClr val="black"/>
                </a:solidFill>
                <a:effectLst/>
                <a:uLnTx/>
                <a:uFillTx/>
                <a:latin typeface="Trebuchet MS" panose="020B0603020202020204"/>
                <a:ea typeface="+mn-ea"/>
                <a:cs typeface="+mn-cs"/>
              </a:rPr>
              <a:t>.</a:t>
            </a:r>
          </a:p>
          <a:p>
            <a:pPr marL="0" marR="0" lvl="0" indent="0" algn="l" defTabSz="457200" rtl="0" eaLnBrk="1" fontAlgn="auto" latinLnBrk="0" hangingPunct="1">
              <a:lnSpc>
                <a:spcPct val="100000"/>
              </a:lnSpc>
              <a:spcBef>
                <a:spcPts val="1000"/>
              </a:spcBef>
              <a:spcAft>
                <a:spcPts val="0"/>
              </a:spcAft>
              <a:buClr>
                <a:srgbClr val="90C226"/>
              </a:buClr>
              <a:buSzPct val="80000"/>
              <a:buFontTx/>
              <a:buNone/>
              <a:tabLst/>
              <a:defRPr/>
            </a:pPr>
            <a:endParaRPr kumimoji="0" lang="en-US" sz="28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endParaRPr>
          </a:p>
        </p:txBody>
      </p:sp>
      <p:sp>
        <p:nvSpPr>
          <p:cNvPr id="45" name="Isosceles Triangle 44">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49451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6" name="Group 8">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 name="Straight Connector 10">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9CEE4B6-2E46-43FA-BB36-465A753A2C05}"/>
              </a:ext>
            </a:extLst>
          </p:cNvPr>
          <p:cNvSpPr txBox="1">
            <a:spLocks noGrp="1"/>
          </p:cNvSpPr>
          <p:nvPr>
            <p:ph type="title" idx="4294967295"/>
          </p:nvPr>
        </p:nvSpPr>
        <p:spPr>
          <a:xfrm>
            <a:off x="5536734" y="609600"/>
            <a:ext cx="3737268" cy="1320800"/>
          </a:xfrm>
        </p:spPr>
        <p:txBody>
          <a:bodyPr vert="horz" lIns="91440" tIns="45720" rIns="91440" bIns="45720" rtlCol="0" anchor="t">
            <a:normAutofit/>
          </a:bodyPr>
          <a:lstStyle/>
          <a:p>
            <a:pPr lvl="0"/>
            <a:r>
              <a:rPr lang="en-US"/>
              <a:t>The </a:t>
            </a:r>
            <a:r>
              <a:rPr lang="en-US" i="1"/>
              <a:t>Republic</a:t>
            </a:r>
          </a:p>
        </p:txBody>
      </p:sp>
      <p:sp>
        <p:nvSpPr>
          <p:cNvPr id="3" name="Text Placeholder 2">
            <a:extLst>
              <a:ext uri="{FF2B5EF4-FFF2-40B4-BE49-F238E27FC236}">
                <a16:creationId xmlns:a16="http://schemas.microsoft.com/office/drawing/2014/main" id="{5604780D-319F-4A21-B24B-5F5F96208A57}"/>
              </a:ext>
            </a:extLst>
          </p:cNvPr>
          <p:cNvSpPr txBox="1">
            <a:spLocks noGrp="1"/>
          </p:cNvSpPr>
          <p:nvPr>
            <p:ph type="body" idx="4294967295"/>
          </p:nvPr>
        </p:nvSpPr>
        <p:spPr>
          <a:xfrm>
            <a:off x="5209563" y="2160589"/>
            <a:ext cx="4064439" cy="3880773"/>
          </a:xfrm>
        </p:spPr>
        <p:txBody>
          <a:bodyPr vert="horz" lIns="91440" tIns="45720" rIns="91440" bIns="45720" rtlCol="0">
            <a:normAutofit/>
          </a:bodyPr>
          <a:lstStyle/>
          <a:p>
            <a:pPr marL="0" lvl="0" indent="0">
              <a:buNone/>
            </a:pPr>
            <a:r>
              <a:rPr lang="en-US" dirty="0"/>
              <a:t>Topic: Justice. This means “ethical uprightness.”</a:t>
            </a:r>
          </a:p>
          <a:p>
            <a:pPr marL="0" lvl="0" indent="0">
              <a:buNone/>
            </a:pPr>
            <a:r>
              <a:rPr lang="en-US" dirty="0"/>
              <a:t>10 Books</a:t>
            </a:r>
          </a:p>
          <a:p>
            <a:pPr marL="0" lvl="0" indent="0">
              <a:buNone/>
            </a:pPr>
            <a:r>
              <a:rPr lang="en-US" dirty="0"/>
              <a:t>A middle writing of Plato- so Socrates functions mostly as </a:t>
            </a:r>
            <a:r>
              <a:rPr lang="en-US" i="1" dirty="0"/>
              <a:t>character </a:t>
            </a:r>
            <a:r>
              <a:rPr lang="en-US" dirty="0"/>
              <a:t>of Plato to express Plato’s ideas.</a:t>
            </a:r>
          </a:p>
        </p:txBody>
      </p:sp>
      <p:pic>
        <p:nvPicPr>
          <p:cNvPr id="4" name="Picture 3">
            <a:extLst>
              <a:ext uri="{FF2B5EF4-FFF2-40B4-BE49-F238E27FC236}">
                <a16:creationId xmlns:a16="http://schemas.microsoft.com/office/drawing/2014/main" id="{46AE3F8C-EF81-4229-8E5B-194336A33732}"/>
              </a:ext>
            </a:extLst>
          </p:cNvPr>
          <p:cNvPicPr>
            <a:picLocks noChangeAspect="1"/>
          </p:cNvPicPr>
          <p:nvPr/>
        </p:nvPicPr>
        <p:blipFill rotWithShape="1">
          <a:blip r:embed="rId3"/>
          <a:srcRect t="8696" r="1" b="6453"/>
          <a:stretch/>
        </p:blipFill>
        <p:spPr>
          <a:xfrm>
            <a:off x="20" y="-1"/>
            <a:ext cx="5394940" cy="6858001"/>
          </a:xfrm>
          <a:custGeom>
            <a:avLst/>
            <a:gdLst>
              <a:gd name="connsiteX0" fmla="*/ 842596 w 5394960"/>
              <a:gd name="connsiteY0" fmla="*/ 0 h 6858000"/>
              <a:gd name="connsiteX1" fmla="*/ 5394960 w 5394960"/>
              <a:gd name="connsiteY1" fmla="*/ 0 h 6858000"/>
              <a:gd name="connsiteX2" fmla="*/ 5394960 w 5394960"/>
              <a:gd name="connsiteY2" fmla="*/ 21851 h 6858000"/>
              <a:gd name="connsiteX3" fmla="*/ 4365943 w 5394960"/>
              <a:gd name="connsiteY3" fmla="*/ 6858000 h 6858000"/>
              <a:gd name="connsiteX4" fmla="*/ 0 w 5394960"/>
              <a:gd name="connsiteY4" fmla="*/ 6858000 h 6858000"/>
              <a:gd name="connsiteX5" fmla="*/ 0 w 5394960"/>
              <a:gd name="connsiteY5" fmla="*/ 56661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p:spPr>
      </p:pic>
      <p:sp>
        <p:nvSpPr>
          <p:cNvPr id="21" name="Isosceles Triangle 20">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TotalTime>
  <Words>385</Words>
  <Application>Microsoft Office PowerPoint</Application>
  <PresentationFormat>Widescreen</PresentationFormat>
  <Paragraphs>22</Paragraphs>
  <Slides>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Trebuchet MS</vt:lpstr>
      <vt:lpstr>Wingdings 3</vt:lpstr>
      <vt:lpstr>Facet</vt:lpstr>
      <vt:lpstr>Plato   427-347 BCE</vt:lpstr>
      <vt:lpstr>Plato’s (429-347 BCE) Writings</vt:lpstr>
      <vt:lpstr>PowerPoint Presentation</vt:lpstr>
      <vt:lpstr>PowerPoint Presentation</vt:lpstr>
      <vt:lpstr>PowerPoint Presentation</vt:lpstr>
      <vt:lpstr>The Republic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Republic</dc:title>
  <dc:creator>David Baxter</dc:creator>
  <cp:lastModifiedBy>David Baxter</cp:lastModifiedBy>
  <cp:revision>3</cp:revision>
  <dcterms:created xsi:type="dcterms:W3CDTF">2020-01-22T04:09:14Z</dcterms:created>
  <dcterms:modified xsi:type="dcterms:W3CDTF">2020-06-10T11:52:07Z</dcterms:modified>
</cp:coreProperties>
</file>