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86" r:id="rId5"/>
    <p:sldId id="284" r:id="rId6"/>
    <p:sldId id="260" r:id="rId7"/>
    <p:sldId id="285" r:id="rId8"/>
    <p:sldId id="258" r:id="rId9"/>
    <p:sldId id="259" r:id="rId10"/>
    <p:sldId id="263" r:id="rId11"/>
    <p:sldId id="264" r:id="rId12"/>
    <p:sldId id="266" r:id="rId13"/>
    <p:sldId id="287" r:id="rId14"/>
    <p:sldId id="267" r:id="rId15"/>
    <p:sldId id="268" r:id="rId16"/>
    <p:sldId id="288" r:id="rId17"/>
    <p:sldId id="265" r:id="rId18"/>
    <p:sldId id="289" r:id="rId19"/>
    <p:sldId id="269" r:id="rId20"/>
    <p:sldId id="272" r:id="rId21"/>
    <p:sldId id="273" r:id="rId22"/>
    <p:sldId id="276" r:id="rId23"/>
    <p:sldId id="279" r:id="rId24"/>
    <p:sldId id="280" r:id="rId25"/>
    <p:sldId id="283" r:id="rId26"/>
    <p:sldId id="281" r:id="rId27"/>
    <p:sldId id="282" r:id="rId28"/>
    <p:sldId id="27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298"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ACF966C-634C-4C11-AD55-6AEEF57FC783}"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3885319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CF966C-634C-4C11-AD55-6AEEF57FC783}"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248692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CF966C-634C-4C11-AD55-6AEEF57FC783}"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2017851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CF966C-634C-4C11-AD55-6AEEF57FC783}"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123411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CF966C-634C-4C11-AD55-6AEEF57FC783}"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570777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ACF966C-634C-4C11-AD55-6AEEF57FC783}" type="datetimeFigureOut">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3553341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CF966C-634C-4C11-AD55-6AEEF57FC783}" type="datetimeFigureOut">
              <a:rPr lang="en-US" smtClean="0"/>
              <a:t>11/13/2018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105702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CF966C-634C-4C11-AD55-6AEEF57FC783}" type="datetimeFigureOut">
              <a:rPr lang="en-US" smtClean="0"/>
              <a:t>11/13/2018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2602381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CF966C-634C-4C11-AD55-6AEEF57FC783}" type="datetimeFigureOut">
              <a:rPr lang="en-US" smtClean="0"/>
              <a:t>11/13/2018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4024704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CF966C-634C-4C11-AD55-6AEEF57FC783}" type="datetimeFigureOut">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228045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CF966C-634C-4C11-AD55-6AEEF57FC783}" type="datetimeFigureOut">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354240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CF966C-634C-4C11-AD55-6AEEF57FC783}" type="datetimeFigureOut">
              <a:rPr lang="en-US" smtClean="0"/>
              <a:t>11/13/2018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5DADB8-6275-444A-8A3B-2A75A1C4448D}" type="slidenum">
              <a:rPr lang="en-US" smtClean="0"/>
              <a:t>‹#›</a:t>
            </a:fld>
            <a:endParaRPr lang="en-US"/>
          </a:p>
        </p:txBody>
      </p:sp>
    </p:spTree>
    <p:extLst>
      <p:ext uri="{BB962C8B-B14F-4D97-AF65-F5344CB8AC3E}">
        <p14:creationId xmlns:p14="http://schemas.microsoft.com/office/powerpoint/2010/main" val="220018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7.jpeg"/><Relationship Id="rId5" Type="http://schemas.openxmlformats.org/officeDocument/2006/relationships/image" Target="../media/image16.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1.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0.jpeg"/><Relationship Id="rId5" Type="http://schemas.openxmlformats.org/officeDocument/2006/relationships/image" Target="../media/image19.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2.w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27892" y="228600"/>
            <a:ext cx="8229600" cy="609600"/>
          </a:xfrm>
        </p:spPr>
        <p:txBody>
          <a:bodyPr>
            <a:normAutofit fontScale="90000"/>
          </a:bodyPr>
          <a:lstStyle/>
          <a:p>
            <a:br>
              <a:rPr lang="en-US" sz="3600" b="1" dirty="0">
                <a:solidFill>
                  <a:srgbClr val="FF0000"/>
                </a:solidFill>
              </a:rPr>
            </a:br>
            <a:r>
              <a:rPr lang="en-US" sz="4000" b="1" dirty="0">
                <a:solidFill>
                  <a:srgbClr val="0070C0"/>
                </a:solidFill>
              </a:rPr>
              <a:t>VECTOR MECHANICS FOR ENGINEERS </a:t>
            </a:r>
            <a:br>
              <a:rPr lang="en-US" sz="2800" b="1" dirty="0">
                <a:solidFill>
                  <a:srgbClr val="FF0000"/>
                </a:solidFill>
              </a:rPr>
            </a:br>
            <a:r>
              <a:rPr lang="en-US" sz="2800" b="1" dirty="0">
                <a:solidFill>
                  <a:srgbClr val="FF0000"/>
                </a:solidFill>
              </a:rPr>
              <a:t> </a:t>
            </a:r>
            <a:endParaRPr lang="en-US" sz="4800" b="1" dirty="0">
              <a:solidFill>
                <a:srgbClr val="FF0000"/>
              </a:solidFill>
            </a:endParaRPr>
          </a:p>
        </p:txBody>
      </p:sp>
      <p:pic>
        <p:nvPicPr>
          <p:cNvPr id="6" name="Picture 1"/>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23622" b="-6"/>
          <a:stretch/>
        </p:blipFill>
        <p:spPr bwMode="auto">
          <a:xfrm>
            <a:off x="3810000" y="1506343"/>
            <a:ext cx="4934585" cy="471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427892" y="2123474"/>
            <a:ext cx="3200400" cy="1200329"/>
          </a:xfrm>
          <a:prstGeom prst="rect">
            <a:avLst/>
          </a:prstGeom>
          <a:noFill/>
        </p:spPr>
        <p:txBody>
          <a:bodyPr wrap="square" rtlCol="0">
            <a:spAutoFit/>
          </a:bodyPr>
          <a:lstStyle/>
          <a:p>
            <a:r>
              <a:rPr lang="en-US" sz="7200" b="1" dirty="0"/>
              <a:t>STATICS</a:t>
            </a:r>
            <a:endParaRPr lang="en-US" sz="7200" dirty="0"/>
          </a:p>
        </p:txBody>
      </p:sp>
      <p:sp>
        <p:nvSpPr>
          <p:cNvPr id="9" name="TextBox 8"/>
          <p:cNvSpPr txBox="1"/>
          <p:nvPr/>
        </p:nvSpPr>
        <p:spPr>
          <a:xfrm>
            <a:off x="457200" y="4191000"/>
            <a:ext cx="3048000" cy="584775"/>
          </a:xfrm>
          <a:prstGeom prst="rect">
            <a:avLst/>
          </a:prstGeom>
          <a:noFill/>
        </p:spPr>
        <p:txBody>
          <a:bodyPr wrap="square" rtlCol="0">
            <a:spAutoFit/>
          </a:bodyPr>
          <a:lstStyle/>
          <a:p>
            <a:r>
              <a:rPr lang="en-US" sz="3200" b="1" dirty="0">
                <a:solidFill>
                  <a:schemeClr val="accent6">
                    <a:lumMod val="50000"/>
                  </a:schemeClr>
                </a:solidFill>
              </a:rPr>
              <a:t>INTRODUCTION</a:t>
            </a:r>
          </a:p>
        </p:txBody>
      </p:sp>
      <p:sp>
        <p:nvSpPr>
          <p:cNvPr id="10" name="TextBox 9"/>
          <p:cNvSpPr txBox="1"/>
          <p:nvPr/>
        </p:nvSpPr>
        <p:spPr>
          <a:xfrm>
            <a:off x="457200" y="3386641"/>
            <a:ext cx="3048000" cy="769441"/>
          </a:xfrm>
          <a:prstGeom prst="rect">
            <a:avLst/>
          </a:prstGeom>
          <a:noFill/>
        </p:spPr>
        <p:txBody>
          <a:bodyPr wrap="square" rtlCol="0">
            <a:spAutoFit/>
          </a:bodyPr>
          <a:lstStyle/>
          <a:p>
            <a:r>
              <a:rPr lang="en-US" sz="4400" b="1" dirty="0">
                <a:solidFill>
                  <a:schemeClr val="accent6">
                    <a:lumMod val="75000"/>
                  </a:schemeClr>
                </a:solidFill>
              </a:rPr>
              <a:t>CHAPTER 1</a:t>
            </a:r>
          </a:p>
        </p:txBody>
      </p:sp>
      <p:sp>
        <p:nvSpPr>
          <p:cNvPr id="11" name="TextBox 10"/>
          <p:cNvSpPr txBox="1"/>
          <p:nvPr/>
        </p:nvSpPr>
        <p:spPr>
          <a:xfrm>
            <a:off x="427892" y="1600200"/>
            <a:ext cx="3124200" cy="523220"/>
          </a:xfrm>
          <a:prstGeom prst="rect">
            <a:avLst/>
          </a:prstGeom>
          <a:noFill/>
        </p:spPr>
        <p:txBody>
          <a:bodyPr wrap="square" rtlCol="0">
            <a:spAutoFit/>
          </a:bodyPr>
          <a:lstStyle/>
          <a:p>
            <a:r>
              <a:rPr lang="en-US" sz="2800" b="1" dirty="0"/>
              <a:t>ENGINEERING 3120</a:t>
            </a:r>
          </a:p>
        </p:txBody>
      </p:sp>
      <p:sp>
        <p:nvSpPr>
          <p:cNvPr id="2" name="TextBox 1"/>
          <p:cNvSpPr txBox="1"/>
          <p:nvPr/>
        </p:nvSpPr>
        <p:spPr>
          <a:xfrm>
            <a:off x="1295400" y="805934"/>
            <a:ext cx="6324600" cy="369332"/>
          </a:xfrm>
          <a:prstGeom prst="rect">
            <a:avLst/>
          </a:prstGeom>
          <a:noFill/>
        </p:spPr>
        <p:txBody>
          <a:bodyPr wrap="square" rtlCol="0">
            <a:spAutoFit/>
          </a:bodyPr>
          <a:lstStyle/>
          <a:p>
            <a:r>
              <a:rPr lang="en-US" b="1" dirty="0"/>
              <a:t>By:   </a:t>
            </a:r>
            <a:r>
              <a:rPr lang="en-US" b="1" dirty="0" err="1"/>
              <a:t>Fardinand</a:t>
            </a:r>
            <a:r>
              <a:rPr lang="en-US" b="1" dirty="0"/>
              <a:t> P. Beer; E. Russell Johnston, Jr.; David F. </a:t>
            </a:r>
            <a:r>
              <a:rPr lang="en-US" b="1" dirty="0" err="1"/>
              <a:t>Mazurek</a:t>
            </a:r>
            <a:endParaRPr lang="en-US" b="1" dirty="0"/>
          </a:p>
        </p:txBody>
      </p:sp>
      <p:sp>
        <p:nvSpPr>
          <p:cNvPr id="3" name="TextBox 2"/>
          <p:cNvSpPr txBox="1"/>
          <p:nvPr/>
        </p:nvSpPr>
        <p:spPr>
          <a:xfrm>
            <a:off x="4953000" y="6216134"/>
            <a:ext cx="3733800" cy="369332"/>
          </a:xfrm>
          <a:prstGeom prst="rect">
            <a:avLst/>
          </a:prstGeom>
          <a:noFill/>
        </p:spPr>
        <p:txBody>
          <a:bodyPr wrap="square" rtlCol="0">
            <a:spAutoFit/>
          </a:bodyPr>
          <a:lstStyle/>
          <a:p>
            <a:r>
              <a:rPr lang="en-US" dirty="0"/>
              <a:t>Copyright: McGraw Hill Education</a:t>
            </a:r>
          </a:p>
        </p:txBody>
      </p:sp>
      <p:sp>
        <p:nvSpPr>
          <p:cNvPr id="5" name="TextBox 4"/>
          <p:cNvSpPr txBox="1"/>
          <p:nvPr/>
        </p:nvSpPr>
        <p:spPr>
          <a:xfrm>
            <a:off x="427892" y="5867400"/>
            <a:ext cx="3077308" cy="646331"/>
          </a:xfrm>
          <a:prstGeom prst="rect">
            <a:avLst/>
          </a:prstGeom>
          <a:noFill/>
        </p:spPr>
        <p:txBody>
          <a:bodyPr wrap="square" rtlCol="0">
            <a:spAutoFit/>
          </a:bodyPr>
          <a:lstStyle/>
          <a:p>
            <a:r>
              <a:rPr lang="en-US" dirty="0"/>
              <a:t>Slides revised by:  </a:t>
            </a:r>
          </a:p>
          <a:p>
            <a:r>
              <a:rPr lang="en-US" dirty="0"/>
              <a:t>A.A. KHANDKER, Ph.D., P.E.</a:t>
            </a:r>
          </a:p>
        </p:txBody>
      </p:sp>
    </p:spTree>
    <p:extLst>
      <p:ext uri="{BB962C8B-B14F-4D97-AF65-F5344CB8AC3E}">
        <p14:creationId xmlns:p14="http://schemas.microsoft.com/office/powerpoint/2010/main" val="2881403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0" y="152400"/>
            <a:ext cx="6858000" cy="609600"/>
          </a:xfrm>
        </p:spPr>
        <p:txBody>
          <a:bodyPr>
            <a:normAutofit/>
          </a:bodyPr>
          <a:lstStyle/>
          <a:p>
            <a:r>
              <a:rPr lang="en-US" sz="2800" b="1" dirty="0">
                <a:solidFill>
                  <a:srgbClr val="FF0000"/>
                </a:solidFill>
              </a:rPr>
              <a:t>FUNDAMENTAL CONCEPTS</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228600" y="753814"/>
            <a:ext cx="8534400" cy="5201424"/>
          </a:xfrm>
          <a:prstGeom prst="rect">
            <a:avLst/>
          </a:prstGeom>
          <a:noFill/>
        </p:spPr>
        <p:txBody>
          <a:bodyPr wrap="square" rtlCol="0">
            <a:spAutoFit/>
          </a:bodyPr>
          <a:lstStyle/>
          <a:p>
            <a:r>
              <a:rPr lang="en-US" altLang="en-US" sz="3200" b="1" i="1" dirty="0"/>
              <a:t>Space</a:t>
            </a:r>
            <a:r>
              <a:rPr lang="en-US" altLang="en-US" sz="3200" dirty="0"/>
              <a:t> - </a:t>
            </a:r>
            <a:r>
              <a:rPr lang="en-US" altLang="en-US" sz="2800" dirty="0"/>
              <a:t>associated with the notion of the position of a point P given in terms of three coordinates measured from a reference point or origin.</a:t>
            </a:r>
            <a:r>
              <a:rPr lang="en-US" altLang="en-US" sz="3200" i="1" dirty="0"/>
              <a:t> </a:t>
            </a:r>
          </a:p>
          <a:p>
            <a:r>
              <a:rPr lang="en-US" altLang="en-US" sz="3200" b="1" i="1" dirty="0"/>
              <a:t>Time</a:t>
            </a:r>
            <a:r>
              <a:rPr lang="en-US" altLang="en-US" sz="3200" dirty="0"/>
              <a:t> - </a:t>
            </a:r>
            <a:r>
              <a:rPr lang="en-US" altLang="en-US" sz="2800" dirty="0"/>
              <a:t>definition of an event requires specification of the time and position at which it occurred.</a:t>
            </a:r>
          </a:p>
          <a:p>
            <a:r>
              <a:rPr lang="en-US" altLang="en-US" sz="3200" b="1" i="1" dirty="0"/>
              <a:t>Mass</a:t>
            </a:r>
            <a:r>
              <a:rPr lang="en-US" altLang="en-US" sz="3200" dirty="0"/>
              <a:t> - </a:t>
            </a:r>
            <a:r>
              <a:rPr lang="en-US" altLang="en-US" sz="2800" dirty="0"/>
              <a:t>used to characterize and compare bodies, e.g., response to earth’s gravitational attraction and resistance to changes in translational motion</a:t>
            </a:r>
            <a:r>
              <a:rPr lang="en-US" altLang="en-US" sz="3200" dirty="0"/>
              <a:t>.</a:t>
            </a:r>
          </a:p>
          <a:p>
            <a:r>
              <a:rPr lang="en-US" altLang="en-US" sz="3200" b="1" i="1" dirty="0"/>
              <a:t>Force</a:t>
            </a:r>
            <a:r>
              <a:rPr lang="en-US" altLang="en-US" sz="3200" dirty="0"/>
              <a:t> </a:t>
            </a:r>
            <a:r>
              <a:rPr lang="en-US" altLang="en-US" sz="2800" dirty="0"/>
              <a:t>- represents the action of one body on another.  A force is characterized by its point of application, magnitude, and direction, i.e., a force is a vector quantity.</a:t>
            </a:r>
            <a:endParaRPr lang="en-US" altLang="en-US" sz="2800" dirty="0">
              <a:ea typeface="ＭＳ Ｐゴシック" pitchFamily="34" charset="-128"/>
            </a:endParaRPr>
          </a:p>
        </p:txBody>
      </p:sp>
    </p:spTree>
    <p:extLst>
      <p:ext uri="{BB962C8B-B14F-4D97-AF65-F5344CB8AC3E}">
        <p14:creationId xmlns:p14="http://schemas.microsoft.com/office/powerpoint/2010/main" val="2747405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0" y="152400"/>
            <a:ext cx="6858000" cy="609600"/>
          </a:xfrm>
        </p:spPr>
        <p:txBody>
          <a:bodyPr>
            <a:normAutofit/>
          </a:bodyPr>
          <a:lstStyle/>
          <a:p>
            <a:r>
              <a:rPr lang="en-US" sz="2800" b="1" dirty="0">
                <a:solidFill>
                  <a:srgbClr val="FF0000"/>
                </a:solidFill>
              </a:rPr>
              <a:t>FUNDAMENTAL CONCEPTS</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304800" y="914400"/>
            <a:ext cx="4648200" cy="5693866"/>
          </a:xfrm>
          <a:prstGeom prst="rect">
            <a:avLst/>
          </a:prstGeom>
          <a:noFill/>
        </p:spPr>
        <p:txBody>
          <a:bodyPr wrap="square" rtlCol="0">
            <a:spAutoFit/>
          </a:bodyPr>
          <a:lstStyle/>
          <a:p>
            <a:pPr>
              <a:spcBef>
                <a:spcPct val="50000"/>
              </a:spcBef>
            </a:pPr>
            <a:r>
              <a:rPr lang="en-US" altLang="en-US" sz="2800" dirty="0"/>
              <a:t>In </a:t>
            </a:r>
            <a:r>
              <a:rPr lang="en-US" altLang="en-US" sz="2800" b="1" dirty="0"/>
              <a:t>Newtonian Mechanics</a:t>
            </a:r>
            <a:r>
              <a:rPr lang="en-US" altLang="en-US" sz="2800" dirty="0"/>
              <a:t>, </a:t>
            </a:r>
            <a:r>
              <a:rPr lang="en-US" altLang="en-US" sz="2800" b="1" i="1" dirty="0"/>
              <a:t>space, time, and mass </a:t>
            </a:r>
            <a:r>
              <a:rPr lang="en-US" altLang="en-US" sz="2800" dirty="0"/>
              <a:t>are absolute concepts, independent of each other.              </a:t>
            </a:r>
          </a:p>
          <a:p>
            <a:pPr>
              <a:spcBef>
                <a:spcPct val="50000"/>
              </a:spcBef>
            </a:pPr>
            <a:r>
              <a:rPr lang="en-US" altLang="en-US" sz="2800" b="1" i="1" dirty="0"/>
              <a:t>Force</a:t>
            </a:r>
            <a:r>
              <a:rPr lang="en-US" altLang="en-US" sz="2800" dirty="0"/>
              <a:t>, however, is not independent of the other three.  </a:t>
            </a:r>
          </a:p>
          <a:p>
            <a:pPr>
              <a:spcBef>
                <a:spcPct val="50000"/>
              </a:spcBef>
            </a:pPr>
            <a:r>
              <a:rPr lang="en-US" altLang="en-US" sz="2800" dirty="0"/>
              <a:t>The force acting on a body is related to the mass of the body and the variation of its velocity with time.</a:t>
            </a:r>
          </a:p>
          <a:p>
            <a:r>
              <a:rPr lang="en-US" altLang="en-US" sz="2800" dirty="0"/>
              <a:t>.</a:t>
            </a:r>
            <a:endParaRPr lang="en-US" altLang="en-US" sz="2800" dirty="0">
              <a:ea typeface="ＭＳ Ｐゴシック" pitchFamily="34" charset="-128"/>
            </a:endParaRPr>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914399"/>
            <a:ext cx="3599893" cy="5705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7027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0" y="152400"/>
            <a:ext cx="6858000" cy="609600"/>
          </a:xfrm>
        </p:spPr>
        <p:txBody>
          <a:bodyPr>
            <a:normAutofit/>
          </a:bodyPr>
          <a:lstStyle/>
          <a:p>
            <a:r>
              <a:rPr lang="en-US" sz="2800" b="1" dirty="0">
                <a:solidFill>
                  <a:srgbClr val="FF0000"/>
                </a:solidFill>
              </a:rPr>
              <a:t>FUNDAMENTAL PRINCIPLES</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201168" y="745110"/>
            <a:ext cx="8534400" cy="523220"/>
          </a:xfrm>
          <a:prstGeom prst="rect">
            <a:avLst/>
          </a:prstGeom>
          <a:noFill/>
        </p:spPr>
        <p:txBody>
          <a:bodyPr wrap="square" rtlCol="0">
            <a:spAutoFit/>
          </a:bodyPr>
          <a:lstStyle/>
          <a:p>
            <a:endParaRPr lang="en-US" altLang="en-US" sz="2800" dirty="0">
              <a:ea typeface="ＭＳ Ｐゴシック" pitchFamily="34" charset="-128"/>
            </a:endParaRPr>
          </a:p>
        </p:txBody>
      </p:sp>
      <p:grpSp>
        <p:nvGrpSpPr>
          <p:cNvPr id="6" name="Group 16"/>
          <p:cNvGrpSpPr>
            <a:grpSpLocks/>
          </p:cNvGrpSpPr>
          <p:nvPr/>
        </p:nvGrpSpPr>
        <p:grpSpPr bwMode="auto">
          <a:xfrm>
            <a:off x="402872" y="1006719"/>
            <a:ext cx="4321528" cy="3317397"/>
            <a:chOff x="16" y="672"/>
            <a:chExt cx="2000" cy="1765"/>
          </a:xfrm>
        </p:grpSpPr>
        <p:pic>
          <p:nvPicPr>
            <p:cNvPr id="9" name="Picture 11" descr="msotw9_tem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 y="672"/>
              <a:ext cx="2000"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12"/>
            <p:cNvSpPr txBox="1">
              <a:spLocks noChangeArrowheads="1"/>
            </p:cNvSpPr>
            <p:nvPr/>
          </p:nvSpPr>
          <p:spPr bwMode="auto">
            <a:xfrm>
              <a:off x="182" y="2157"/>
              <a:ext cx="1536"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spcBef>
                  <a:spcPct val="20000"/>
                </a:spcBef>
                <a:buChar char="•"/>
                <a:defRPr sz="2000">
                  <a:solidFill>
                    <a:schemeClr val="tx1"/>
                  </a:solidFill>
                  <a:latin typeface="Times New Roman" pitchFamily="18" charset="0"/>
                </a:defRPr>
              </a:lvl1pPr>
              <a:lvl2pPr marL="742950" indent="-285750" eaLnBrk="0" hangingPunct="0">
                <a:spcBef>
                  <a:spcPct val="20000"/>
                </a:spcBef>
                <a:buChar char="–"/>
                <a:defRPr>
                  <a:solidFill>
                    <a:schemeClr val="tx1"/>
                  </a:solidFill>
                  <a:latin typeface="Times New Roman" pitchFamily="18" charset="0"/>
                </a:defRPr>
              </a:lvl2pPr>
              <a:lvl3pPr marL="1143000" indent="-228600" eaLnBrk="0" hangingPunct="0">
                <a:spcBef>
                  <a:spcPct val="20000"/>
                </a:spcBef>
                <a:buChar char="•"/>
                <a:defRPr>
                  <a:solidFill>
                    <a:schemeClr val="tx1"/>
                  </a:solidFill>
                  <a:latin typeface="Times New Roman" pitchFamily="18" charset="0"/>
                </a:defRPr>
              </a:lvl3pPr>
              <a:lvl4pPr marL="1600200" indent="-228600" eaLnBrk="0" hangingPunct="0">
                <a:spcBef>
                  <a:spcPct val="20000"/>
                </a:spcBef>
                <a:buChar char="–"/>
                <a:defRPr>
                  <a:solidFill>
                    <a:schemeClr val="tx1"/>
                  </a:solidFill>
                  <a:latin typeface="Times New Roman" pitchFamily="18" charset="0"/>
                </a:defRPr>
              </a:lvl4pPr>
              <a:lvl5pPr marL="2057400" indent="-228600" eaLnBrk="0" hangingPunct="0">
                <a:spcBef>
                  <a:spcPct val="20000"/>
                </a:spcBef>
                <a:buChar char="»"/>
                <a:defRPr>
                  <a:solidFill>
                    <a:schemeClr val="tx1"/>
                  </a:solidFill>
                  <a:latin typeface="Times New Roman" pitchFamily="18" charset="0"/>
                </a:defRPr>
              </a:lvl5pPr>
              <a:lvl6pPr marL="2514600" indent="-228600" eaLnBrk="0" fontAlgn="base" hangingPunct="0">
                <a:spcBef>
                  <a:spcPct val="20000"/>
                </a:spcBef>
                <a:spcAft>
                  <a:spcPct val="0"/>
                </a:spcAft>
                <a:buChar char="»"/>
                <a:defRPr>
                  <a:solidFill>
                    <a:schemeClr val="tx1"/>
                  </a:solidFill>
                  <a:latin typeface="Times New Roman" pitchFamily="18" charset="0"/>
                </a:defRPr>
              </a:lvl6pPr>
              <a:lvl7pPr marL="2971800" indent="-228600" eaLnBrk="0" fontAlgn="base" hangingPunct="0">
                <a:spcBef>
                  <a:spcPct val="20000"/>
                </a:spcBef>
                <a:spcAft>
                  <a:spcPct val="0"/>
                </a:spcAft>
                <a:buChar char="»"/>
                <a:defRPr>
                  <a:solidFill>
                    <a:schemeClr val="tx1"/>
                  </a:solidFill>
                  <a:latin typeface="Times New Roman" pitchFamily="18" charset="0"/>
                </a:defRPr>
              </a:lvl7pPr>
              <a:lvl8pPr marL="3429000" indent="-228600" eaLnBrk="0" fontAlgn="base" hangingPunct="0">
                <a:spcBef>
                  <a:spcPct val="20000"/>
                </a:spcBef>
                <a:spcAft>
                  <a:spcPct val="0"/>
                </a:spcAft>
                <a:buChar char="»"/>
                <a:defRPr>
                  <a:solidFill>
                    <a:schemeClr val="tx1"/>
                  </a:solidFill>
                  <a:latin typeface="Times New Roman" pitchFamily="18" charset="0"/>
                </a:defRPr>
              </a:lvl8pPr>
              <a:lvl9pPr marL="3886200" indent="-228600" eaLnBrk="0" fontAlgn="base" hangingPunct="0">
                <a:spcBef>
                  <a:spcPct val="20000"/>
                </a:spcBef>
                <a:spcAft>
                  <a:spcPct val="0"/>
                </a:spcAft>
                <a:buChar char="»"/>
                <a:defRPr>
                  <a:solidFill>
                    <a:schemeClr val="tx1"/>
                  </a:solidFill>
                  <a:latin typeface="Times New Roman" pitchFamily="18" charset="0"/>
                </a:defRPr>
              </a:lvl9pPr>
            </a:lstStyle>
            <a:p>
              <a:pPr marL="0" indent="0" eaLnBrk="1" hangingPunct="1">
                <a:spcBef>
                  <a:spcPct val="50000"/>
                </a:spcBef>
                <a:buNone/>
              </a:pPr>
              <a:r>
                <a:rPr lang="en-US" altLang="en-US" sz="2800" b="1" i="1" dirty="0"/>
                <a:t>Parallelogram Law</a:t>
              </a:r>
            </a:p>
          </p:txBody>
        </p:sp>
      </p:grpSp>
      <p:pic>
        <p:nvPicPr>
          <p:cNvPr id="14" name="Picture 2"/>
          <p:cNvPicPr>
            <a:picLocks noChangeAspect="1"/>
          </p:cNvPicPr>
          <p:nvPr/>
        </p:nvPicPr>
        <p:blipFill rotWithShape="1">
          <a:blip r:embed="rId4">
            <a:extLst>
              <a:ext uri="{28A0092B-C50C-407E-A947-70E740481C1C}">
                <a14:useLocalDpi xmlns:a14="http://schemas.microsoft.com/office/drawing/2010/main" val="0"/>
              </a:ext>
            </a:extLst>
          </a:blip>
          <a:srcRect l="5777" t="5749" r="5777" b="-249"/>
          <a:stretch/>
        </p:blipFill>
        <p:spPr bwMode="auto">
          <a:xfrm>
            <a:off x="4897352" y="934615"/>
            <a:ext cx="3845590" cy="275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1F30CB0E-6570-492B-9F0C-D06DBBB16F02}"/>
              </a:ext>
            </a:extLst>
          </p:cNvPr>
          <p:cNvSpPr txBox="1"/>
          <p:nvPr/>
        </p:nvSpPr>
        <p:spPr>
          <a:xfrm>
            <a:off x="183962" y="4324117"/>
            <a:ext cx="4751832" cy="1938992"/>
          </a:xfrm>
          <a:prstGeom prst="rect">
            <a:avLst/>
          </a:prstGeom>
          <a:noFill/>
        </p:spPr>
        <p:txBody>
          <a:bodyPr wrap="square" rtlCol="0">
            <a:spAutoFit/>
          </a:bodyPr>
          <a:lstStyle/>
          <a:p>
            <a:r>
              <a:rPr lang="en-US" sz="2400" dirty="0"/>
              <a:t>Two forces, P &amp; Q  acting on a particle may be replaced by a single </a:t>
            </a:r>
            <a:r>
              <a:rPr lang="en-US" sz="2400" b="1" dirty="0"/>
              <a:t>Resultant </a:t>
            </a:r>
            <a:r>
              <a:rPr lang="en-US" sz="2400" dirty="0"/>
              <a:t>force, R,  equal to the diagonal of the parallelogram which has  sides equal to P and Q .</a:t>
            </a:r>
          </a:p>
        </p:txBody>
      </p:sp>
      <p:sp>
        <p:nvSpPr>
          <p:cNvPr id="3" name="TextBox 2">
            <a:extLst>
              <a:ext uri="{FF2B5EF4-FFF2-40B4-BE49-F238E27FC236}">
                <a16:creationId xmlns:a16="http://schemas.microsoft.com/office/drawing/2014/main" id="{2453D61F-719B-4597-BD49-FE3D1DC9812F}"/>
              </a:ext>
            </a:extLst>
          </p:cNvPr>
          <p:cNvSpPr txBox="1"/>
          <p:nvPr/>
        </p:nvSpPr>
        <p:spPr>
          <a:xfrm>
            <a:off x="5063509" y="3865355"/>
            <a:ext cx="3330677" cy="523220"/>
          </a:xfrm>
          <a:prstGeom prst="rect">
            <a:avLst/>
          </a:prstGeom>
          <a:noFill/>
        </p:spPr>
        <p:txBody>
          <a:bodyPr wrap="square" rtlCol="0">
            <a:spAutoFit/>
          </a:bodyPr>
          <a:lstStyle/>
          <a:p>
            <a:r>
              <a:rPr lang="en-US" sz="2800" b="1" i="1" dirty="0"/>
              <a:t>Equilibrium:</a:t>
            </a:r>
          </a:p>
        </p:txBody>
      </p:sp>
      <p:sp>
        <p:nvSpPr>
          <p:cNvPr id="5" name="TextBox 4">
            <a:extLst>
              <a:ext uri="{FF2B5EF4-FFF2-40B4-BE49-F238E27FC236}">
                <a16:creationId xmlns:a16="http://schemas.microsoft.com/office/drawing/2014/main" id="{E282D2D3-48B4-4C28-96E4-DFE085598F77}"/>
              </a:ext>
            </a:extLst>
          </p:cNvPr>
          <p:cNvSpPr txBox="1"/>
          <p:nvPr/>
        </p:nvSpPr>
        <p:spPr>
          <a:xfrm>
            <a:off x="5063509" y="4495800"/>
            <a:ext cx="3845590" cy="1200329"/>
          </a:xfrm>
          <a:prstGeom prst="rect">
            <a:avLst/>
          </a:prstGeom>
          <a:noFill/>
        </p:spPr>
        <p:txBody>
          <a:bodyPr wrap="square" rtlCol="0">
            <a:spAutoFit/>
          </a:bodyPr>
          <a:lstStyle/>
          <a:p>
            <a:r>
              <a:rPr lang="en-US" sz="2400" dirty="0"/>
              <a:t>Two equal and opposite forces, (F &amp; -F)  create the state of equilibrium</a:t>
            </a:r>
          </a:p>
        </p:txBody>
      </p:sp>
    </p:spTree>
    <p:extLst>
      <p:ext uri="{BB962C8B-B14F-4D97-AF65-F5344CB8AC3E}">
        <p14:creationId xmlns:p14="http://schemas.microsoft.com/office/powerpoint/2010/main" val="580419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0" y="152400"/>
            <a:ext cx="6858000" cy="609600"/>
          </a:xfrm>
        </p:spPr>
        <p:txBody>
          <a:bodyPr>
            <a:normAutofit/>
          </a:bodyPr>
          <a:lstStyle/>
          <a:p>
            <a:r>
              <a:rPr lang="en-US" sz="2800" b="1" dirty="0">
                <a:solidFill>
                  <a:srgbClr val="FF0000"/>
                </a:solidFill>
              </a:rPr>
              <a:t>FUNDAMENTAL PRINCIPLES</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201168" y="745110"/>
            <a:ext cx="8534400" cy="523220"/>
          </a:xfrm>
          <a:prstGeom prst="rect">
            <a:avLst/>
          </a:prstGeom>
          <a:noFill/>
        </p:spPr>
        <p:txBody>
          <a:bodyPr wrap="square" rtlCol="0">
            <a:spAutoFit/>
          </a:bodyPr>
          <a:lstStyle/>
          <a:p>
            <a:endParaRPr lang="en-US" altLang="en-US" sz="2800" dirty="0">
              <a:ea typeface="ＭＳ Ｐゴシック" pitchFamily="34" charset="-128"/>
            </a:endParaRPr>
          </a:p>
        </p:txBody>
      </p:sp>
      <p:grpSp>
        <p:nvGrpSpPr>
          <p:cNvPr id="11" name="Group 17"/>
          <p:cNvGrpSpPr>
            <a:grpSpLocks/>
          </p:cNvGrpSpPr>
          <p:nvPr/>
        </p:nvGrpSpPr>
        <p:grpSpPr bwMode="auto">
          <a:xfrm>
            <a:off x="632814" y="834507"/>
            <a:ext cx="6362817" cy="3503522"/>
            <a:chOff x="84" y="1268"/>
            <a:chExt cx="3891" cy="2263"/>
          </a:xfrm>
        </p:grpSpPr>
        <p:sp>
          <p:nvSpPr>
            <p:cNvPr id="12" name="Text Box 13"/>
            <p:cNvSpPr txBox="1">
              <a:spLocks noChangeArrowheads="1"/>
            </p:cNvSpPr>
            <p:nvPr/>
          </p:nvSpPr>
          <p:spPr bwMode="auto">
            <a:xfrm>
              <a:off x="84" y="3233"/>
              <a:ext cx="2455"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2000">
                  <a:solidFill>
                    <a:schemeClr val="tx1"/>
                  </a:solidFill>
                  <a:latin typeface="Times New Roman" pitchFamily="18" charset="0"/>
                </a:defRPr>
              </a:lvl1pPr>
              <a:lvl2pPr marL="742950" indent="-285750" eaLnBrk="0" hangingPunct="0">
                <a:spcBef>
                  <a:spcPct val="20000"/>
                </a:spcBef>
                <a:buChar char="–"/>
                <a:defRPr>
                  <a:solidFill>
                    <a:schemeClr val="tx1"/>
                  </a:solidFill>
                  <a:latin typeface="Times New Roman" pitchFamily="18" charset="0"/>
                </a:defRPr>
              </a:lvl2pPr>
              <a:lvl3pPr marL="1143000" indent="-228600" eaLnBrk="0" hangingPunct="0">
                <a:spcBef>
                  <a:spcPct val="20000"/>
                </a:spcBef>
                <a:buChar char="•"/>
                <a:defRPr>
                  <a:solidFill>
                    <a:schemeClr val="tx1"/>
                  </a:solidFill>
                  <a:latin typeface="Times New Roman" pitchFamily="18" charset="0"/>
                </a:defRPr>
              </a:lvl3pPr>
              <a:lvl4pPr marL="1600200" indent="-228600" eaLnBrk="0" hangingPunct="0">
                <a:spcBef>
                  <a:spcPct val="20000"/>
                </a:spcBef>
                <a:buChar char="–"/>
                <a:defRPr>
                  <a:solidFill>
                    <a:schemeClr val="tx1"/>
                  </a:solidFill>
                  <a:latin typeface="Times New Roman" pitchFamily="18" charset="0"/>
                </a:defRPr>
              </a:lvl4pPr>
              <a:lvl5pPr marL="2057400" indent="-228600" eaLnBrk="0" hangingPunct="0">
                <a:spcBef>
                  <a:spcPct val="20000"/>
                </a:spcBef>
                <a:buChar char="»"/>
                <a:defRPr>
                  <a:solidFill>
                    <a:schemeClr val="tx1"/>
                  </a:solidFill>
                  <a:latin typeface="Times New Roman" pitchFamily="18" charset="0"/>
                </a:defRPr>
              </a:lvl5pPr>
              <a:lvl6pPr marL="2514600" indent="-228600" eaLnBrk="0" fontAlgn="base" hangingPunct="0">
                <a:spcBef>
                  <a:spcPct val="20000"/>
                </a:spcBef>
                <a:spcAft>
                  <a:spcPct val="0"/>
                </a:spcAft>
                <a:buChar char="»"/>
                <a:defRPr>
                  <a:solidFill>
                    <a:schemeClr val="tx1"/>
                  </a:solidFill>
                  <a:latin typeface="Times New Roman" pitchFamily="18" charset="0"/>
                </a:defRPr>
              </a:lvl6pPr>
              <a:lvl7pPr marL="2971800" indent="-228600" eaLnBrk="0" fontAlgn="base" hangingPunct="0">
                <a:spcBef>
                  <a:spcPct val="20000"/>
                </a:spcBef>
                <a:spcAft>
                  <a:spcPct val="0"/>
                </a:spcAft>
                <a:buChar char="»"/>
                <a:defRPr>
                  <a:solidFill>
                    <a:schemeClr val="tx1"/>
                  </a:solidFill>
                  <a:latin typeface="Times New Roman" pitchFamily="18" charset="0"/>
                </a:defRPr>
              </a:lvl7pPr>
              <a:lvl8pPr marL="3429000" indent="-228600" eaLnBrk="0" fontAlgn="base" hangingPunct="0">
                <a:spcBef>
                  <a:spcPct val="20000"/>
                </a:spcBef>
                <a:spcAft>
                  <a:spcPct val="0"/>
                </a:spcAft>
                <a:buChar char="»"/>
                <a:defRPr>
                  <a:solidFill>
                    <a:schemeClr val="tx1"/>
                  </a:solidFill>
                  <a:latin typeface="Times New Roman" pitchFamily="18" charset="0"/>
                </a:defRPr>
              </a:lvl8pPr>
              <a:lvl9pPr marL="3886200" indent="-228600" eaLnBrk="0" fontAlgn="base" hangingPunct="0">
                <a:spcBef>
                  <a:spcPct val="20000"/>
                </a:spcBef>
                <a:spcAft>
                  <a:spcPct val="0"/>
                </a:spcAft>
                <a:buChar char="»"/>
                <a:defRPr>
                  <a:solidFill>
                    <a:schemeClr val="tx1"/>
                  </a:solidFill>
                  <a:latin typeface="Times New Roman" pitchFamily="18" charset="0"/>
                </a:defRPr>
              </a:lvl9pPr>
            </a:lstStyle>
            <a:p>
              <a:pPr eaLnBrk="1" hangingPunct="1">
                <a:spcBef>
                  <a:spcPct val="50000"/>
                </a:spcBef>
                <a:buNone/>
              </a:pPr>
              <a:r>
                <a:rPr lang="en-US" altLang="en-US" dirty="0"/>
                <a:t> </a:t>
              </a:r>
              <a:r>
                <a:rPr lang="en-US" altLang="en-US" sz="2400" b="1" i="1" dirty="0"/>
                <a:t>Principle of Transmissibility</a:t>
              </a:r>
            </a:p>
          </p:txBody>
        </p:sp>
        <p:pic>
          <p:nvPicPr>
            <p:cNvPr id="13" name="Picture 15" descr="msotw9_tem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 y="1268"/>
              <a:ext cx="3244" cy="1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5" name="TextBox 14">
            <a:extLst>
              <a:ext uri="{FF2B5EF4-FFF2-40B4-BE49-F238E27FC236}">
                <a16:creationId xmlns:a16="http://schemas.microsoft.com/office/drawing/2014/main" id="{F2E4ECC5-45F0-4FB8-96D7-5687D95FE390}"/>
              </a:ext>
            </a:extLst>
          </p:cNvPr>
          <p:cNvSpPr txBox="1"/>
          <p:nvPr/>
        </p:nvSpPr>
        <p:spPr>
          <a:xfrm>
            <a:off x="762000" y="4419600"/>
            <a:ext cx="7772400" cy="1938992"/>
          </a:xfrm>
          <a:prstGeom prst="rect">
            <a:avLst/>
          </a:prstGeom>
          <a:noFill/>
        </p:spPr>
        <p:txBody>
          <a:bodyPr wrap="square" rtlCol="0">
            <a:spAutoFit/>
          </a:bodyPr>
          <a:lstStyle/>
          <a:p>
            <a:r>
              <a:rPr lang="en-US" sz="2400" dirty="0"/>
              <a:t>The condition of equilibrium or of motion of a rigid body will  remain unchanged  if a force F acting at a given point of the rigid body is replaced by a force of same magnitude and same direction acting at a different point provided that the two forces have the same line of action.</a:t>
            </a:r>
          </a:p>
        </p:txBody>
      </p:sp>
    </p:spTree>
    <p:extLst>
      <p:ext uri="{BB962C8B-B14F-4D97-AF65-F5344CB8AC3E}">
        <p14:creationId xmlns:p14="http://schemas.microsoft.com/office/powerpoint/2010/main" val="203463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01168" y="152400"/>
            <a:ext cx="8333232" cy="609600"/>
          </a:xfrm>
        </p:spPr>
        <p:txBody>
          <a:bodyPr>
            <a:normAutofit/>
          </a:bodyPr>
          <a:lstStyle/>
          <a:p>
            <a:r>
              <a:rPr lang="en-US" sz="2800" b="1" dirty="0">
                <a:solidFill>
                  <a:srgbClr val="FF0000"/>
                </a:solidFill>
              </a:rPr>
              <a:t>NEWTON’S THREE FUNDAMENTAL LAWS </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201168" y="745110"/>
            <a:ext cx="8561832" cy="3754874"/>
          </a:xfrm>
          <a:prstGeom prst="rect">
            <a:avLst/>
          </a:prstGeom>
          <a:noFill/>
        </p:spPr>
        <p:txBody>
          <a:bodyPr wrap="square" rtlCol="0">
            <a:spAutoFit/>
          </a:bodyPr>
          <a:lstStyle/>
          <a:p>
            <a:pPr>
              <a:spcBef>
                <a:spcPct val="50000"/>
              </a:spcBef>
            </a:pPr>
            <a:r>
              <a:rPr lang="en-US" altLang="en-US" sz="2800" b="1" i="1" dirty="0"/>
              <a:t>Newton’s First Law</a:t>
            </a:r>
            <a:r>
              <a:rPr lang="en-US" altLang="en-US" sz="2800" b="1" dirty="0"/>
              <a:t>:  </a:t>
            </a:r>
            <a:r>
              <a:rPr lang="en-US" altLang="en-US" sz="2800" dirty="0"/>
              <a:t>If the resultant force acting on a particle is zero, the particle will remain at rest (if originally at rest) or continue to move in a straight line (if originally in motion).</a:t>
            </a:r>
          </a:p>
          <a:p>
            <a:pPr>
              <a:spcBef>
                <a:spcPct val="50000"/>
              </a:spcBef>
            </a:pPr>
            <a:r>
              <a:rPr lang="en-US" altLang="en-US" sz="2800" b="1" i="1" dirty="0"/>
              <a:t>Newton’s Second Law</a:t>
            </a:r>
            <a:r>
              <a:rPr lang="en-US" altLang="en-US" sz="2800" b="1" dirty="0"/>
              <a:t>:  </a:t>
            </a:r>
            <a:r>
              <a:rPr lang="en-US" altLang="en-US" sz="2800" dirty="0"/>
              <a:t>If the resultant force acting on a particle is not zero, the particle will have an acceleration proportional to the magnitude of the resultant  and in the direction of the resultant.</a:t>
            </a:r>
          </a:p>
        </p:txBody>
      </p:sp>
      <p:sp>
        <p:nvSpPr>
          <p:cNvPr id="2" name="TextBox 1">
            <a:extLst>
              <a:ext uri="{FF2B5EF4-FFF2-40B4-BE49-F238E27FC236}">
                <a16:creationId xmlns:a16="http://schemas.microsoft.com/office/drawing/2014/main" id="{E47CDBAC-0F45-4742-B6E2-33EADBC41DF0}"/>
              </a:ext>
            </a:extLst>
          </p:cNvPr>
          <p:cNvSpPr txBox="1"/>
          <p:nvPr/>
        </p:nvSpPr>
        <p:spPr>
          <a:xfrm>
            <a:off x="3227439" y="4807974"/>
            <a:ext cx="1613916" cy="646331"/>
          </a:xfrm>
          <a:prstGeom prst="rect">
            <a:avLst/>
          </a:prstGeom>
          <a:noFill/>
        </p:spPr>
        <p:txBody>
          <a:bodyPr wrap="square" rtlCol="0">
            <a:spAutoFit/>
          </a:bodyPr>
          <a:lstStyle/>
          <a:p>
            <a:r>
              <a:rPr lang="en-US" sz="3600" b="1" dirty="0"/>
              <a:t>F = </a:t>
            </a:r>
            <a:r>
              <a:rPr lang="en-US" sz="3600" dirty="0"/>
              <a:t>m</a:t>
            </a:r>
            <a:r>
              <a:rPr lang="en-US" sz="3600" b="1" dirty="0"/>
              <a:t>a</a:t>
            </a:r>
          </a:p>
        </p:txBody>
      </p:sp>
      <p:sp>
        <p:nvSpPr>
          <p:cNvPr id="3" name="TextBox 2">
            <a:extLst>
              <a:ext uri="{FF2B5EF4-FFF2-40B4-BE49-F238E27FC236}">
                <a16:creationId xmlns:a16="http://schemas.microsoft.com/office/drawing/2014/main" id="{2711B4D9-FFBA-477C-B7C5-4708750651A6}"/>
              </a:ext>
            </a:extLst>
          </p:cNvPr>
          <p:cNvSpPr txBox="1"/>
          <p:nvPr/>
        </p:nvSpPr>
        <p:spPr>
          <a:xfrm>
            <a:off x="609600" y="5410200"/>
            <a:ext cx="8153400" cy="1200329"/>
          </a:xfrm>
          <a:prstGeom prst="rect">
            <a:avLst/>
          </a:prstGeom>
          <a:noFill/>
        </p:spPr>
        <p:txBody>
          <a:bodyPr wrap="square" rtlCol="0">
            <a:spAutoFit/>
          </a:bodyPr>
          <a:lstStyle/>
          <a:p>
            <a:r>
              <a:rPr lang="en-US" sz="2400" dirty="0"/>
              <a:t>Where,       </a:t>
            </a:r>
            <a:r>
              <a:rPr lang="en-US" sz="2400" b="1" dirty="0"/>
              <a:t>F</a:t>
            </a:r>
            <a:r>
              <a:rPr lang="en-US" sz="2400" dirty="0"/>
              <a:t>  = the resultant force acting at a known direction</a:t>
            </a:r>
          </a:p>
          <a:p>
            <a:r>
              <a:rPr lang="en-US" sz="2400" dirty="0"/>
              <a:t>		m = the mass of the particle</a:t>
            </a:r>
          </a:p>
          <a:p>
            <a:r>
              <a:rPr lang="en-US" sz="2400" b="1" dirty="0"/>
              <a:t>	       a</a:t>
            </a:r>
            <a:r>
              <a:rPr lang="en-US" sz="2400" dirty="0"/>
              <a:t> = acceleration of the particle in the same direction</a:t>
            </a:r>
          </a:p>
        </p:txBody>
      </p:sp>
      <p:sp>
        <p:nvSpPr>
          <p:cNvPr id="5" name="TextBox 4">
            <a:extLst>
              <a:ext uri="{FF2B5EF4-FFF2-40B4-BE49-F238E27FC236}">
                <a16:creationId xmlns:a16="http://schemas.microsoft.com/office/drawing/2014/main" id="{EB55709C-BA2E-4639-8874-4185D0756953}"/>
              </a:ext>
            </a:extLst>
          </p:cNvPr>
          <p:cNvSpPr txBox="1"/>
          <p:nvPr/>
        </p:nvSpPr>
        <p:spPr>
          <a:xfrm>
            <a:off x="612058" y="4497947"/>
            <a:ext cx="6934200" cy="461665"/>
          </a:xfrm>
          <a:prstGeom prst="rect">
            <a:avLst/>
          </a:prstGeom>
          <a:noFill/>
        </p:spPr>
        <p:txBody>
          <a:bodyPr wrap="square" rtlCol="0">
            <a:spAutoFit/>
          </a:bodyPr>
          <a:lstStyle/>
          <a:p>
            <a:r>
              <a:rPr lang="en-US" sz="2400" dirty="0"/>
              <a:t>The law is mathematically stated as:</a:t>
            </a:r>
          </a:p>
        </p:txBody>
      </p:sp>
    </p:spTree>
    <p:extLst>
      <p:ext uri="{BB962C8B-B14F-4D97-AF65-F5344CB8AC3E}">
        <p14:creationId xmlns:p14="http://schemas.microsoft.com/office/powerpoint/2010/main" val="345937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0" y="109460"/>
            <a:ext cx="6858000" cy="609600"/>
          </a:xfrm>
        </p:spPr>
        <p:txBody>
          <a:bodyPr>
            <a:normAutofit/>
          </a:bodyPr>
          <a:lstStyle/>
          <a:p>
            <a:r>
              <a:rPr lang="en-US" sz="2800" b="1" dirty="0">
                <a:solidFill>
                  <a:srgbClr val="FF0000"/>
                </a:solidFill>
              </a:rPr>
              <a:t>NEWTON’S THREE FUNDAMENTAL LAWS </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201168" y="626801"/>
            <a:ext cx="8561832" cy="1384995"/>
          </a:xfrm>
          <a:prstGeom prst="rect">
            <a:avLst/>
          </a:prstGeom>
          <a:noFill/>
        </p:spPr>
        <p:txBody>
          <a:bodyPr wrap="square" rtlCol="0">
            <a:spAutoFit/>
          </a:bodyPr>
          <a:lstStyle/>
          <a:p>
            <a:pPr>
              <a:spcBef>
                <a:spcPct val="50000"/>
              </a:spcBef>
            </a:pPr>
            <a:r>
              <a:rPr lang="en-US" altLang="en-US" sz="2800" b="1" i="1" dirty="0"/>
              <a:t>Newton’s Third Law</a:t>
            </a:r>
            <a:r>
              <a:rPr lang="en-US" altLang="en-US" sz="2800" b="1" dirty="0"/>
              <a:t>:  </a:t>
            </a:r>
            <a:r>
              <a:rPr lang="en-US" altLang="en-US" sz="2800" dirty="0"/>
              <a:t>The forces of action and reaction between two bodies in contact, have the same  magnitude and line of action and opposite sense.</a:t>
            </a:r>
          </a:p>
        </p:txBody>
      </p:sp>
      <p:pic>
        <p:nvPicPr>
          <p:cNvPr id="11" name="Picture 10">
            <a:extLst>
              <a:ext uri="{FF2B5EF4-FFF2-40B4-BE49-F238E27FC236}">
                <a16:creationId xmlns:a16="http://schemas.microsoft.com/office/drawing/2014/main" id="{20780C66-E192-4CD3-AF34-16B21EE03AFE}"/>
              </a:ext>
            </a:extLst>
          </p:cNvPr>
          <p:cNvPicPr>
            <a:picLocks noChangeAspect="1"/>
          </p:cNvPicPr>
          <p:nvPr/>
        </p:nvPicPr>
        <p:blipFill rotWithShape="1">
          <a:blip r:embed="rId3">
            <a:extLst>
              <a:ext uri="{28A0092B-C50C-407E-A947-70E740481C1C}">
                <a14:useLocalDpi xmlns:a14="http://schemas.microsoft.com/office/drawing/2010/main" val="0"/>
              </a:ext>
            </a:extLst>
          </a:blip>
          <a:srcRect t="15706"/>
          <a:stretch/>
        </p:blipFill>
        <p:spPr>
          <a:xfrm>
            <a:off x="958645" y="2209800"/>
            <a:ext cx="6781800" cy="4291957"/>
          </a:xfrm>
          <a:prstGeom prst="rect">
            <a:avLst/>
          </a:prstGeom>
        </p:spPr>
      </p:pic>
    </p:spTree>
    <p:extLst>
      <p:ext uri="{BB962C8B-B14F-4D97-AF65-F5344CB8AC3E}">
        <p14:creationId xmlns:p14="http://schemas.microsoft.com/office/powerpoint/2010/main" val="2393952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0" y="109460"/>
            <a:ext cx="6858000" cy="609600"/>
          </a:xfrm>
        </p:spPr>
        <p:txBody>
          <a:bodyPr>
            <a:normAutofit/>
          </a:bodyPr>
          <a:lstStyle/>
          <a:p>
            <a:r>
              <a:rPr lang="en-US" sz="2800" b="1" dirty="0">
                <a:solidFill>
                  <a:srgbClr val="FF0000"/>
                </a:solidFill>
              </a:rPr>
              <a:t>NEWTON’S LAW of GRAVITY</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D9931020-98AE-4841-AF80-F5E546DA0210}"/>
              </a:ext>
            </a:extLst>
          </p:cNvPr>
          <p:cNvSpPr txBox="1"/>
          <p:nvPr/>
        </p:nvSpPr>
        <p:spPr>
          <a:xfrm>
            <a:off x="353568" y="701941"/>
            <a:ext cx="4797796" cy="1384995"/>
          </a:xfrm>
          <a:prstGeom prst="rect">
            <a:avLst/>
          </a:prstGeom>
          <a:noFill/>
        </p:spPr>
        <p:txBody>
          <a:bodyPr wrap="square" rtlCol="0">
            <a:spAutoFit/>
          </a:bodyPr>
          <a:lstStyle/>
          <a:p>
            <a:r>
              <a:rPr lang="en-US" altLang="en-US" sz="2800" b="1" i="1" dirty="0"/>
              <a:t>Newton’s Law of Gravitation</a:t>
            </a:r>
            <a:r>
              <a:rPr lang="en-US" altLang="en-US" sz="2800" b="1" dirty="0"/>
              <a:t>:  </a:t>
            </a:r>
          </a:p>
          <a:p>
            <a:r>
              <a:rPr lang="en-US" altLang="en-US" sz="2800" dirty="0"/>
              <a:t>Two particles are attracted with equal and opposite forces.</a:t>
            </a:r>
            <a:endParaRPr lang="en-US" dirty="0"/>
          </a:p>
        </p:txBody>
      </p:sp>
      <p:sp>
        <p:nvSpPr>
          <p:cNvPr id="6" name="TextBox 5">
            <a:extLst>
              <a:ext uri="{FF2B5EF4-FFF2-40B4-BE49-F238E27FC236}">
                <a16:creationId xmlns:a16="http://schemas.microsoft.com/office/drawing/2014/main" id="{FBAE553A-46C4-4EAD-A9FC-F96B8B4FA761}"/>
              </a:ext>
            </a:extLst>
          </p:cNvPr>
          <p:cNvSpPr txBox="1"/>
          <p:nvPr/>
        </p:nvSpPr>
        <p:spPr>
          <a:xfrm>
            <a:off x="877529" y="2580759"/>
            <a:ext cx="4636303" cy="1569660"/>
          </a:xfrm>
          <a:prstGeom prst="rect">
            <a:avLst/>
          </a:prstGeom>
          <a:noFill/>
        </p:spPr>
        <p:txBody>
          <a:bodyPr wrap="square" rtlCol="0">
            <a:spAutoFit/>
          </a:bodyPr>
          <a:lstStyle/>
          <a:p>
            <a:r>
              <a:rPr lang="en-US" sz="2400" dirty="0"/>
              <a:t>Where,   F = Force of Gravity</a:t>
            </a:r>
          </a:p>
          <a:p>
            <a:r>
              <a:rPr lang="en-US" sz="2400" dirty="0"/>
              <a:t>G = Constant of Gravitation</a:t>
            </a:r>
          </a:p>
          <a:p>
            <a:r>
              <a:rPr lang="en-US" sz="2400" dirty="0"/>
              <a:t>M, m  = mass of the two particles</a:t>
            </a:r>
          </a:p>
          <a:p>
            <a:r>
              <a:rPr lang="en-US" sz="2400" dirty="0"/>
              <a:t>r = distance between two particles</a:t>
            </a:r>
            <a:endParaRPr lang="en-US" sz="2000" dirty="0"/>
          </a:p>
        </p:txBody>
      </p:sp>
      <p:sp>
        <p:nvSpPr>
          <p:cNvPr id="3" name="TextBox 2">
            <a:extLst>
              <a:ext uri="{FF2B5EF4-FFF2-40B4-BE49-F238E27FC236}">
                <a16:creationId xmlns:a16="http://schemas.microsoft.com/office/drawing/2014/main" id="{5E3F0F5B-A667-4742-9213-9677ECC3FDD4}"/>
              </a:ext>
            </a:extLst>
          </p:cNvPr>
          <p:cNvSpPr txBox="1"/>
          <p:nvPr/>
        </p:nvSpPr>
        <p:spPr>
          <a:xfrm>
            <a:off x="457200" y="2050269"/>
            <a:ext cx="3706369" cy="523220"/>
          </a:xfrm>
          <a:prstGeom prst="rect">
            <a:avLst/>
          </a:prstGeom>
          <a:noFill/>
        </p:spPr>
        <p:txBody>
          <a:bodyPr wrap="square" rtlCol="0">
            <a:spAutoFit/>
          </a:bodyPr>
          <a:lstStyle/>
          <a:p>
            <a:r>
              <a:rPr lang="en-US" sz="2800" dirty="0"/>
              <a:t>F = </a:t>
            </a:r>
            <a:r>
              <a:rPr lang="en-US" sz="2800" dirty="0" err="1"/>
              <a:t>G.M.m</a:t>
            </a:r>
            <a:r>
              <a:rPr lang="en-US" sz="2800" dirty="0"/>
              <a:t>/r</a:t>
            </a:r>
            <a:r>
              <a:rPr lang="en-US" sz="2800" baseline="30000" dirty="0"/>
              <a:t>2</a:t>
            </a:r>
            <a:r>
              <a:rPr lang="en-US" sz="2800" dirty="0"/>
              <a:t> </a:t>
            </a:r>
          </a:p>
        </p:txBody>
      </p:sp>
      <p:pic>
        <p:nvPicPr>
          <p:cNvPr id="11" name="Picture 2">
            <a:extLst>
              <a:ext uri="{FF2B5EF4-FFF2-40B4-BE49-F238E27FC236}">
                <a16:creationId xmlns:a16="http://schemas.microsoft.com/office/drawing/2014/main" id="{52913F9F-533A-497D-9C34-A71CFA062106}"/>
              </a:ext>
            </a:extLst>
          </p:cNvPr>
          <p:cNvPicPr>
            <a:picLocks noChangeAspect="1"/>
          </p:cNvPicPr>
          <p:nvPr/>
        </p:nvPicPr>
        <p:blipFill rotWithShape="1">
          <a:blip r:embed="rId3">
            <a:extLst>
              <a:ext uri="{28A0092B-C50C-407E-A947-70E740481C1C}">
                <a14:useLocalDpi xmlns:a14="http://schemas.microsoft.com/office/drawing/2010/main" val="0"/>
              </a:ext>
            </a:extLst>
          </a:blip>
          <a:srcRect l="5777" t="5749" r="5777" b="-249"/>
          <a:stretch/>
        </p:blipFill>
        <p:spPr bwMode="auto">
          <a:xfrm>
            <a:off x="5981258" y="791410"/>
            <a:ext cx="2695710" cy="251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CDC71899-0792-4C13-AA3C-B44E3C3AC8E3}"/>
              </a:ext>
            </a:extLst>
          </p:cNvPr>
          <p:cNvSpPr txBox="1"/>
          <p:nvPr/>
        </p:nvSpPr>
        <p:spPr>
          <a:xfrm>
            <a:off x="868472" y="4820289"/>
            <a:ext cx="4272629" cy="1569660"/>
          </a:xfrm>
          <a:prstGeom prst="rect">
            <a:avLst/>
          </a:prstGeom>
          <a:noFill/>
        </p:spPr>
        <p:txBody>
          <a:bodyPr wrap="square" rtlCol="0">
            <a:spAutoFit/>
          </a:bodyPr>
          <a:lstStyle/>
          <a:p>
            <a:r>
              <a:rPr lang="en-US" sz="2400" dirty="0"/>
              <a:t>Where, R = Radius of Earth</a:t>
            </a:r>
          </a:p>
          <a:p>
            <a:r>
              <a:rPr lang="en-US" sz="2400" dirty="0"/>
              <a:t>g = Acceleration due to gravity</a:t>
            </a:r>
          </a:p>
          <a:p>
            <a:r>
              <a:rPr lang="en-US" sz="2400" dirty="0"/>
              <a:t>W = Weight of the particle with 	mass m</a:t>
            </a:r>
            <a:endParaRPr lang="en-US" dirty="0"/>
          </a:p>
        </p:txBody>
      </p:sp>
      <p:sp>
        <p:nvSpPr>
          <p:cNvPr id="12" name="Rectangle 11">
            <a:extLst>
              <a:ext uri="{FF2B5EF4-FFF2-40B4-BE49-F238E27FC236}">
                <a16:creationId xmlns:a16="http://schemas.microsoft.com/office/drawing/2014/main" id="{E1837169-6486-4D68-B2F7-E70E476B9318}"/>
              </a:ext>
            </a:extLst>
          </p:cNvPr>
          <p:cNvSpPr/>
          <p:nvPr/>
        </p:nvSpPr>
        <p:spPr>
          <a:xfrm>
            <a:off x="457200" y="4173578"/>
            <a:ext cx="1971368" cy="523220"/>
          </a:xfrm>
          <a:prstGeom prst="rect">
            <a:avLst/>
          </a:prstGeom>
        </p:spPr>
        <p:txBody>
          <a:bodyPr wrap="square">
            <a:spAutoFit/>
          </a:bodyPr>
          <a:lstStyle/>
          <a:p>
            <a:r>
              <a:rPr lang="en-US" sz="2800" dirty="0"/>
              <a:t>g = G.M/R</a:t>
            </a:r>
            <a:r>
              <a:rPr lang="en-US" sz="2800" baseline="30000" dirty="0"/>
              <a:t>2</a:t>
            </a:r>
            <a:r>
              <a:rPr lang="en-US" sz="2800" dirty="0"/>
              <a:t> </a:t>
            </a:r>
          </a:p>
        </p:txBody>
      </p:sp>
      <p:sp>
        <p:nvSpPr>
          <p:cNvPr id="13" name="TextBox 12">
            <a:extLst>
              <a:ext uri="{FF2B5EF4-FFF2-40B4-BE49-F238E27FC236}">
                <a16:creationId xmlns:a16="http://schemas.microsoft.com/office/drawing/2014/main" id="{A4CB7BC2-AEB5-4A94-87EE-E50821ABA889}"/>
              </a:ext>
            </a:extLst>
          </p:cNvPr>
          <p:cNvSpPr txBox="1"/>
          <p:nvPr/>
        </p:nvSpPr>
        <p:spPr>
          <a:xfrm>
            <a:off x="3004787" y="4214584"/>
            <a:ext cx="1676400" cy="523220"/>
          </a:xfrm>
          <a:prstGeom prst="rect">
            <a:avLst/>
          </a:prstGeom>
          <a:noFill/>
        </p:spPr>
        <p:txBody>
          <a:bodyPr wrap="square" rtlCol="0">
            <a:spAutoFit/>
          </a:bodyPr>
          <a:lstStyle/>
          <a:p>
            <a:r>
              <a:rPr lang="en-US" sz="2800" dirty="0"/>
              <a:t>W = mg</a:t>
            </a:r>
          </a:p>
        </p:txBody>
      </p:sp>
      <p:pic>
        <p:nvPicPr>
          <p:cNvPr id="16" name="Picture 15">
            <a:extLst>
              <a:ext uri="{FF2B5EF4-FFF2-40B4-BE49-F238E27FC236}">
                <a16:creationId xmlns:a16="http://schemas.microsoft.com/office/drawing/2014/main" id="{7FF0A8E2-2FC2-4048-B732-548AC448599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120" t="19071" r="4582" b="11225"/>
          <a:stretch/>
        </p:blipFill>
        <p:spPr>
          <a:xfrm>
            <a:off x="5719778" y="3580668"/>
            <a:ext cx="2969481" cy="2314271"/>
          </a:xfrm>
          <a:prstGeom prst="rect">
            <a:avLst/>
          </a:prstGeom>
        </p:spPr>
      </p:pic>
      <p:sp>
        <p:nvSpPr>
          <p:cNvPr id="17" name="TextBox 16">
            <a:extLst>
              <a:ext uri="{FF2B5EF4-FFF2-40B4-BE49-F238E27FC236}">
                <a16:creationId xmlns:a16="http://schemas.microsoft.com/office/drawing/2014/main" id="{6AE7C255-9CFB-4920-B258-037D2CA897C8}"/>
              </a:ext>
            </a:extLst>
          </p:cNvPr>
          <p:cNvSpPr txBox="1"/>
          <p:nvPr/>
        </p:nvSpPr>
        <p:spPr>
          <a:xfrm>
            <a:off x="6324600" y="6071593"/>
            <a:ext cx="2258568" cy="461665"/>
          </a:xfrm>
          <a:prstGeom prst="rect">
            <a:avLst/>
          </a:prstGeom>
          <a:noFill/>
        </p:spPr>
        <p:txBody>
          <a:bodyPr wrap="square" rtlCol="0">
            <a:spAutoFit/>
          </a:bodyPr>
          <a:lstStyle/>
          <a:p>
            <a:r>
              <a:rPr lang="en-US" sz="2400" b="1" i="1" dirty="0"/>
              <a:t>Earth’s Gravity</a:t>
            </a:r>
          </a:p>
        </p:txBody>
      </p:sp>
    </p:spTree>
    <p:extLst>
      <p:ext uri="{BB962C8B-B14F-4D97-AF65-F5344CB8AC3E}">
        <p14:creationId xmlns:p14="http://schemas.microsoft.com/office/powerpoint/2010/main" val="929980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0" y="231205"/>
            <a:ext cx="6858000" cy="609600"/>
          </a:xfrm>
        </p:spPr>
        <p:txBody>
          <a:bodyPr>
            <a:noAutofit/>
          </a:bodyPr>
          <a:lstStyle/>
          <a:p>
            <a:r>
              <a:rPr lang="en-US" sz="4000" b="1" dirty="0">
                <a:solidFill>
                  <a:srgbClr val="FF0000"/>
                </a:solidFill>
              </a:rPr>
              <a:t>Systems of Units</a:t>
            </a: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228600" y="753814"/>
            <a:ext cx="8686800" cy="1384995"/>
          </a:xfrm>
          <a:prstGeom prst="rect">
            <a:avLst/>
          </a:prstGeom>
          <a:noFill/>
        </p:spPr>
        <p:txBody>
          <a:bodyPr wrap="square" rtlCol="0">
            <a:spAutoFit/>
          </a:bodyPr>
          <a:lstStyle/>
          <a:p>
            <a:endParaRPr lang="en-US" altLang="en-US" sz="2800" i="1" dirty="0"/>
          </a:p>
          <a:p>
            <a:endParaRPr lang="en-US" altLang="en-US" sz="2800" dirty="0"/>
          </a:p>
          <a:p>
            <a:endParaRPr lang="en-US" altLang="en-US" sz="2800" dirty="0">
              <a:ea typeface="ＭＳ Ｐゴシック" pitchFamily="34" charset="-128"/>
            </a:endParaRPr>
          </a:p>
        </p:txBody>
      </p:sp>
      <p:sp>
        <p:nvSpPr>
          <p:cNvPr id="3" name="Rectangle 2"/>
          <p:cNvSpPr/>
          <p:nvPr/>
        </p:nvSpPr>
        <p:spPr>
          <a:xfrm>
            <a:off x="457200" y="847512"/>
            <a:ext cx="5257800" cy="2677656"/>
          </a:xfrm>
          <a:prstGeom prst="rect">
            <a:avLst/>
          </a:prstGeom>
        </p:spPr>
        <p:txBody>
          <a:bodyPr wrap="square">
            <a:spAutoFit/>
          </a:bodyPr>
          <a:lstStyle/>
          <a:p>
            <a:pPr>
              <a:spcBef>
                <a:spcPct val="50000"/>
              </a:spcBef>
            </a:pPr>
            <a:r>
              <a:rPr lang="en-US" altLang="en-US" sz="2800" b="1" i="1" dirty="0"/>
              <a:t>International System of Units</a:t>
            </a:r>
            <a:r>
              <a:rPr lang="en-US" altLang="en-US" sz="2800" b="1" dirty="0"/>
              <a:t> (SI):</a:t>
            </a:r>
            <a:br>
              <a:rPr lang="en-US" altLang="en-US" sz="2800" dirty="0"/>
            </a:br>
            <a:r>
              <a:rPr lang="en-US" altLang="en-US" sz="2800" dirty="0"/>
              <a:t>The basic units are length, time, and mass which are arbitrarily defined as the meter (m), second (s), and kilogram (kg).  Force is the derived unit.</a:t>
            </a:r>
          </a:p>
        </p:txBody>
      </p:sp>
      <p:graphicFrame>
        <p:nvGraphicFramePr>
          <p:cNvPr id="9" name="Object 8"/>
          <p:cNvGraphicFramePr>
            <a:graphicFrameLocks noChangeAspect="1"/>
          </p:cNvGraphicFramePr>
          <p:nvPr>
            <p:extLst>
              <p:ext uri="{D42A27DB-BD31-4B8C-83A1-F6EECF244321}">
                <p14:modId xmlns:p14="http://schemas.microsoft.com/office/powerpoint/2010/main" val="1810914917"/>
              </p:ext>
            </p:extLst>
          </p:nvPr>
        </p:nvGraphicFramePr>
        <p:xfrm>
          <a:off x="5943600" y="1220121"/>
          <a:ext cx="2667258" cy="1611868"/>
        </p:xfrm>
        <a:graphic>
          <a:graphicData uri="http://schemas.openxmlformats.org/presentationml/2006/ole">
            <mc:AlternateContent xmlns:mc="http://schemas.openxmlformats.org/markup-compatibility/2006">
              <mc:Choice xmlns:v="urn:schemas-microsoft-com:vml" Requires="v">
                <p:oleObj spid="_x0000_s1067" name="Equation" r:id="rId4" imgW="1765300" imgH="1066800" progId="Equation.3">
                  <p:embed/>
                </p:oleObj>
              </mc:Choice>
              <mc:Fallback>
                <p:oleObj name="Equation" r:id="rId4" imgW="1765300" imgH="1066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1220121"/>
                        <a:ext cx="2667258" cy="1611868"/>
                      </a:xfrm>
                      <a:prstGeom prst="rect">
                        <a:avLst/>
                      </a:prstGeom>
                      <a:noFill/>
                      <a:ln>
                        <a:noFill/>
                      </a:ln>
                      <a:effectLst/>
                    </p:spPr>
                  </p:pic>
                </p:oleObj>
              </mc:Fallback>
            </mc:AlternateContent>
          </a:graphicData>
        </a:graphic>
      </p:graphicFrame>
      <p:pic>
        <p:nvPicPr>
          <p:cNvPr id="12" name="Picture 2">
            <a:extLst>
              <a:ext uri="{FF2B5EF4-FFF2-40B4-BE49-F238E27FC236}">
                <a16:creationId xmlns:a16="http://schemas.microsoft.com/office/drawing/2014/main" id="{2CAE7DC4-CFFA-4887-B171-54CDE53C0FE8}"/>
              </a:ext>
            </a:extLst>
          </p:cNvPr>
          <p:cNvPicPr>
            <a:picLocks noChangeAspect="1"/>
          </p:cNvPicPr>
          <p:nvPr/>
        </p:nvPicPr>
        <p:blipFill rotWithShape="1">
          <a:blip r:embed="rId6">
            <a:extLst>
              <a:ext uri="{28A0092B-C50C-407E-A947-70E740481C1C}">
                <a14:useLocalDpi xmlns:a14="http://schemas.microsoft.com/office/drawing/2010/main" val="0"/>
              </a:ext>
            </a:extLst>
          </a:blip>
          <a:srcRect l="10645" t="17114" r="11798" b="-10577"/>
          <a:stretch/>
        </p:blipFill>
        <p:spPr bwMode="auto">
          <a:xfrm>
            <a:off x="457200" y="3711342"/>
            <a:ext cx="4114800" cy="2392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a:extLst>
              <a:ext uri="{FF2B5EF4-FFF2-40B4-BE49-F238E27FC236}">
                <a16:creationId xmlns:a16="http://schemas.microsoft.com/office/drawing/2014/main" id="{1B42F511-9F8A-4006-8194-2B9763F28009}"/>
              </a:ext>
            </a:extLst>
          </p:cNvPr>
          <p:cNvPicPr>
            <a:picLocks noChangeAspect="1"/>
          </p:cNvPicPr>
          <p:nvPr/>
        </p:nvPicPr>
        <p:blipFill rotWithShape="1">
          <a:blip r:embed="rId7">
            <a:extLst>
              <a:ext uri="{28A0092B-C50C-407E-A947-70E740481C1C}">
                <a14:useLocalDpi xmlns:a14="http://schemas.microsoft.com/office/drawing/2010/main" val="0"/>
              </a:ext>
            </a:extLst>
          </a:blip>
          <a:srcRect l="5038" t="7999" r="6070" b="-2122"/>
          <a:stretch/>
        </p:blipFill>
        <p:spPr bwMode="auto">
          <a:xfrm>
            <a:off x="4800600" y="3211304"/>
            <a:ext cx="4114800" cy="3568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4603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0" y="144214"/>
            <a:ext cx="6858000" cy="609600"/>
          </a:xfrm>
        </p:spPr>
        <p:txBody>
          <a:bodyPr>
            <a:noAutofit/>
          </a:bodyPr>
          <a:lstStyle/>
          <a:p>
            <a:r>
              <a:rPr lang="en-US" sz="4000" b="1" dirty="0">
                <a:solidFill>
                  <a:srgbClr val="FF0000"/>
                </a:solidFill>
              </a:rPr>
              <a:t>Systems of Units</a:t>
            </a: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228600" y="753814"/>
            <a:ext cx="8686800" cy="1384995"/>
          </a:xfrm>
          <a:prstGeom prst="rect">
            <a:avLst/>
          </a:prstGeom>
          <a:noFill/>
        </p:spPr>
        <p:txBody>
          <a:bodyPr wrap="square" rtlCol="0">
            <a:spAutoFit/>
          </a:bodyPr>
          <a:lstStyle/>
          <a:p>
            <a:endParaRPr lang="en-US" altLang="en-US" sz="2800" i="1" dirty="0"/>
          </a:p>
          <a:p>
            <a:endParaRPr lang="en-US" altLang="en-US" sz="2800" dirty="0"/>
          </a:p>
          <a:p>
            <a:endParaRPr lang="en-US" altLang="en-US" sz="2800" dirty="0">
              <a:ea typeface="ＭＳ Ｐゴシック" pitchFamily="34" charset="-128"/>
            </a:endParaRPr>
          </a:p>
        </p:txBody>
      </p:sp>
      <p:sp>
        <p:nvSpPr>
          <p:cNvPr id="10" name="Rectangle 9"/>
          <p:cNvSpPr/>
          <p:nvPr/>
        </p:nvSpPr>
        <p:spPr>
          <a:xfrm>
            <a:off x="443533" y="799981"/>
            <a:ext cx="5195267" cy="2677656"/>
          </a:xfrm>
          <a:prstGeom prst="rect">
            <a:avLst/>
          </a:prstGeom>
        </p:spPr>
        <p:txBody>
          <a:bodyPr wrap="square">
            <a:spAutoFit/>
          </a:bodyPr>
          <a:lstStyle/>
          <a:p>
            <a:pPr>
              <a:spcBef>
                <a:spcPct val="50000"/>
              </a:spcBef>
            </a:pPr>
            <a:r>
              <a:rPr lang="en-US" altLang="en-US" sz="2800" b="1" i="1" dirty="0"/>
              <a:t>U.S. Customary Units</a:t>
            </a:r>
            <a:r>
              <a:rPr lang="en-US" altLang="en-US" sz="2800" b="1" dirty="0"/>
              <a:t>:</a:t>
            </a:r>
            <a:br>
              <a:rPr lang="en-US" altLang="en-US" sz="2800" b="1" dirty="0"/>
            </a:br>
            <a:r>
              <a:rPr lang="en-US" altLang="en-US" sz="2800" dirty="0"/>
              <a:t>The basic units are length, time, and force which are arbitrarily defined as the foot (</a:t>
            </a:r>
            <a:r>
              <a:rPr lang="en-US" altLang="en-US" sz="2800" dirty="0" err="1"/>
              <a:t>ft</a:t>
            </a:r>
            <a:r>
              <a:rPr lang="en-US" altLang="en-US" sz="2800" dirty="0"/>
              <a:t>), second (s),  and pound (</a:t>
            </a:r>
            <a:r>
              <a:rPr lang="en-US" altLang="en-US" sz="2800" dirty="0" err="1"/>
              <a:t>lb</a:t>
            </a:r>
            <a:r>
              <a:rPr lang="en-US" altLang="en-US" sz="2800" dirty="0"/>
              <a:t>).  Mass is the derived unit,</a:t>
            </a:r>
          </a:p>
        </p:txBody>
      </p:sp>
      <p:graphicFrame>
        <p:nvGraphicFramePr>
          <p:cNvPr id="11" name="Object 10"/>
          <p:cNvGraphicFramePr>
            <a:graphicFrameLocks noChangeAspect="1"/>
          </p:cNvGraphicFramePr>
          <p:nvPr>
            <p:extLst>
              <p:ext uri="{D42A27DB-BD31-4B8C-83A1-F6EECF244321}">
                <p14:modId xmlns:p14="http://schemas.microsoft.com/office/powerpoint/2010/main" val="2064629170"/>
              </p:ext>
            </p:extLst>
          </p:nvPr>
        </p:nvGraphicFramePr>
        <p:xfrm>
          <a:off x="5766078" y="806543"/>
          <a:ext cx="2819400" cy="2710962"/>
        </p:xfrm>
        <a:graphic>
          <a:graphicData uri="http://schemas.openxmlformats.org/presentationml/2006/ole">
            <mc:AlternateContent xmlns:mc="http://schemas.openxmlformats.org/markup-compatibility/2006">
              <mc:Choice xmlns:v="urn:schemas-microsoft-com:vml" Requires="v">
                <p:oleObj spid="_x0000_s6150" name="Equation" r:id="rId4" imgW="1320227" imgH="1269449" progId="Equation.3">
                  <p:embed/>
                </p:oleObj>
              </mc:Choice>
              <mc:Fallback>
                <p:oleObj name="Equation" r:id="rId4" imgW="1320227" imgH="1269449" progId="Equation.3">
                  <p:embed/>
                  <p:pic>
                    <p:nvPicPr>
                      <p:cNvPr id="11"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6078" y="806543"/>
                        <a:ext cx="2819400" cy="2710962"/>
                      </a:xfrm>
                      <a:prstGeom prst="rect">
                        <a:avLst/>
                      </a:prstGeom>
                      <a:noFill/>
                      <a:ln>
                        <a:noFill/>
                      </a:ln>
                      <a:effectLst/>
                    </p:spPr>
                  </p:pic>
                </p:oleObj>
              </mc:Fallback>
            </mc:AlternateContent>
          </a:graphicData>
        </a:graphic>
      </p:graphicFrame>
      <p:pic>
        <p:nvPicPr>
          <p:cNvPr id="12" name="Picture 2">
            <a:extLst>
              <a:ext uri="{FF2B5EF4-FFF2-40B4-BE49-F238E27FC236}">
                <a16:creationId xmlns:a16="http://schemas.microsoft.com/office/drawing/2014/main" id="{31CF4783-22E6-4088-B880-299C24D1BA84}"/>
              </a:ext>
            </a:extLst>
          </p:cNvPr>
          <p:cNvPicPr>
            <a:picLocks noChangeAspect="1"/>
          </p:cNvPicPr>
          <p:nvPr/>
        </p:nvPicPr>
        <p:blipFill rotWithShape="1">
          <a:blip r:embed="rId6">
            <a:extLst>
              <a:ext uri="{28A0092B-C50C-407E-A947-70E740481C1C}">
                <a14:useLocalDpi xmlns:a14="http://schemas.microsoft.com/office/drawing/2010/main" val="0"/>
              </a:ext>
            </a:extLst>
          </a:blip>
          <a:srcRect l="27095" t="12848" r="8542" b="9876"/>
          <a:stretch/>
        </p:blipFill>
        <p:spPr bwMode="auto">
          <a:xfrm>
            <a:off x="242807" y="3886200"/>
            <a:ext cx="4481593" cy="237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a:extLst>
              <a:ext uri="{FF2B5EF4-FFF2-40B4-BE49-F238E27FC236}">
                <a16:creationId xmlns:a16="http://schemas.microsoft.com/office/drawing/2014/main" id="{C2641DEF-9CA6-43C9-8E49-A10FEC68E1EA}"/>
              </a:ext>
            </a:extLst>
          </p:cNvPr>
          <p:cNvPicPr>
            <a:picLocks noChangeAspect="1"/>
          </p:cNvPicPr>
          <p:nvPr/>
        </p:nvPicPr>
        <p:blipFill rotWithShape="1">
          <a:blip r:embed="rId7">
            <a:extLst>
              <a:ext uri="{28A0092B-C50C-407E-A947-70E740481C1C}">
                <a14:useLocalDpi xmlns:a14="http://schemas.microsoft.com/office/drawing/2010/main" val="0"/>
              </a:ext>
            </a:extLst>
          </a:blip>
          <a:srcRect l="9416" t="9616" r="9424" b="-4234"/>
          <a:stretch/>
        </p:blipFill>
        <p:spPr bwMode="auto">
          <a:xfrm>
            <a:off x="4850780" y="3861619"/>
            <a:ext cx="429322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4983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0" y="449014"/>
            <a:ext cx="6858000" cy="609600"/>
          </a:xfrm>
        </p:spPr>
        <p:txBody>
          <a:bodyPr>
            <a:noAutofit/>
          </a:bodyPr>
          <a:lstStyle/>
          <a:p>
            <a:r>
              <a:rPr lang="en-US" sz="4000" b="1" dirty="0">
                <a:solidFill>
                  <a:srgbClr val="FF0000"/>
                </a:solidFill>
              </a:rPr>
              <a:t>Systems of Units</a:t>
            </a: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228600" y="753814"/>
            <a:ext cx="8686800" cy="1384995"/>
          </a:xfrm>
          <a:prstGeom prst="rect">
            <a:avLst/>
          </a:prstGeom>
          <a:noFill/>
        </p:spPr>
        <p:txBody>
          <a:bodyPr wrap="square" rtlCol="0">
            <a:spAutoFit/>
          </a:bodyPr>
          <a:lstStyle/>
          <a:p>
            <a:endParaRPr lang="en-US" altLang="en-US" sz="2800" i="1" dirty="0"/>
          </a:p>
          <a:p>
            <a:endParaRPr lang="en-US" altLang="en-US" sz="2800" dirty="0"/>
          </a:p>
          <a:p>
            <a:endParaRPr lang="en-US" altLang="en-US" sz="2800" dirty="0">
              <a:ea typeface="ＭＳ Ｐゴシック" pitchFamily="34" charset="-128"/>
            </a:endParaRPr>
          </a:p>
        </p:txBody>
      </p:sp>
      <p:graphicFrame>
        <p:nvGraphicFramePr>
          <p:cNvPr id="5" name="Object 24"/>
          <p:cNvGraphicFramePr>
            <a:graphicFrameLocks noChangeAspect="1"/>
          </p:cNvGraphicFramePr>
          <p:nvPr>
            <p:extLst>
              <p:ext uri="{D42A27DB-BD31-4B8C-83A1-F6EECF244321}">
                <p14:modId xmlns:p14="http://schemas.microsoft.com/office/powerpoint/2010/main" val="2609699462"/>
              </p:ext>
            </p:extLst>
          </p:nvPr>
        </p:nvGraphicFramePr>
        <p:xfrm>
          <a:off x="3657600" y="4800600"/>
          <a:ext cx="1150222" cy="457200"/>
        </p:xfrm>
        <a:graphic>
          <a:graphicData uri="http://schemas.openxmlformats.org/presentationml/2006/ole">
            <mc:AlternateContent xmlns:mc="http://schemas.openxmlformats.org/markup-compatibility/2006">
              <mc:Choice xmlns:v="urn:schemas-microsoft-com:vml" Requires="v">
                <p:oleObj spid="_x0000_s4116" name="Equation" r:id="rId4" imgW="825500" imgH="292100" progId="Equation.3">
                  <p:embed/>
                </p:oleObj>
              </mc:Choice>
              <mc:Fallback>
                <p:oleObj name="Equation" r:id="rId4" imgW="825500" imgH="292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4800600"/>
                        <a:ext cx="1150222" cy="457200"/>
                      </a:xfrm>
                      <a:prstGeom prst="rect">
                        <a:avLst/>
                      </a:prstGeom>
                      <a:noFill/>
                      <a:ln>
                        <a:noFill/>
                      </a:ln>
                      <a:effectLst/>
                    </p:spPr>
                  </p:pic>
                </p:oleObj>
              </mc:Fallback>
            </mc:AlternateContent>
          </a:graphicData>
        </a:graphic>
      </p:graphicFrame>
      <p:sp>
        <p:nvSpPr>
          <p:cNvPr id="2" name="Rectangle 1"/>
          <p:cNvSpPr/>
          <p:nvPr/>
        </p:nvSpPr>
        <p:spPr>
          <a:xfrm>
            <a:off x="277958" y="1123146"/>
            <a:ext cx="8637442" cy="4278094"/>
          </a:xfrm>
          <a:prstGeom prst="rect">
            <a:avLst/>
          </a:prstGeom>
        </p:spPr>
        <p:txBody>
          <a:bodyPr wrap="square">
            <a:spAutoFit/>
          </a:bodyPr>
          <a:lstStyle/>
          <a:p>
            <a:pPr>
              <a:spcBef>
                <a:spcPct val="50000"/>
              </a:spcBef>
            </a:pPr>
            <a:r>
              <a:rPr lang="en-US" altLang="en-US" sz="3200" i="1" dirty="0"/>
              <a:t>Kinetic Units</a:t>
            </a:r>
            <a:r>
              <a:rPr lang="en-US" altLang="en-US" sz="3200" dirty="0"/>
              <a:t>:  Length, Time, Mass, and Force</a:t>
            </a:r>
            <a:r>
              <a:rPr lang="en-US" altLang="en-US" dirty="0"/>
              <a:t>.</a:t>
            </a:r>
          </a:p>
          <a:p>
            <a:pPr>
              <a:spcBef>
                <a:spcPct val="50000"/>
              </a:spcBef>
            </a:pPr>
            <a:r>
              <a:rPr lang="en-US" altLang="en-US" sz="3200" dirty="0"/>
              <a:t>The </a:t>
            </a:r>
            <a:r>
              <a:rPr lang="en-US" altLang="en-US" sz="3200" i="1" dirty="0"/>
              <a:t>basic </a:t>
            </a:r>
            <a:r>
              <a:rPr lang="en-US" altLang="en-US" sz="3200" dirty="0"/>
              <a:t>kinetic units, length time and mass, may be defined arbitrarily and are independent of each other.</a:t>
            </a:r>
          </a:p>
          <a:p>
            <a:pPr>
              <a:spcBef>
                <a:spcPct val="50000"/>
              </a:spcBef>
            </a:pPr>
            <a:r>
              <a:rPr lang="en-US" altLang="en-US" sz="3200" dirty="0"/>
              <a:t>The fourth unit is a </a:t>
            </a:r>
            <a:r>
              <a:rPr lang="en-US" altLang="en-US" sz="3200" i="1" dirty="0"/>
              <a:t>derived unit</a:t>
            </a:r>
            <a:r>
              <a:rPr lang="en-US" altLang="en-US" sz="3200" dirty="0"/>
              <a:t>, which must have a definition compatible with Newton’s 2nd Law,</a:t>
            </a:r>
          </a:p>
          <a:p>
            <a:pPr>
              <a:spcBef>
                <a:spcPct val="50000"/>
              </a:spcBef>
            </a:pPr>
            <a:endParaRPr lang="en-US" altLang="en-US" sz="3200" dirty="0"/>
          </a:p>
        </p:txBody>
      </p:sp>
    </p:spTree>
    <p:extLst>
      <p:ext uri="{BB962C8B-B14F-4D97-AF65-F5344CB8AC3E}">
        <p14:creationId xmlns:p14="http://schemas.microsoft.com/office/powerpoint/2010/main" val="464396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TextBox 6"/>
          <p:cNvSpPr txBox="1"/>
          <p:nvPr/>
        </p:nvSpPr>
        <p:spPr>
          <a:xfrm>
            <a:off x="990600" y="3048000"/>
            <a:ext cx="7568184" cy="1284477"/>
          </a:xfrm>
          <a:prstGeom prst="rect">
            <a:avLst/>
          </a:prstGeom>
          <a:noFill/>
        </p:spPr>
        <p:txBody>
          <a:bodyPr wrap="square" rtlCol="0">
            <a:spAutoFit/>
          </a:bodyPr>
          <a:lstStyle/>
          <a:p>
            <a:endParaRPr lang="en-US" dirty="0"/>
          </a:p>
        </p:txBody>
      </p:sp>
      <p:sp>
        <p:nvSpPr>
          <p:cNvPr id="5" name="Title 2"/>
          <p:cNvSpPr>
            <a:spLocks noGrp="1"/>
          </p:cNvSpPr>
          <p:nvPr>
            <p:ph type="title"/>
          </p:nvPr>
        </p:nvSpPr>
        <p:spPr>
          <a:xfrm>
            <a:off x="457200" y="274638"/>
            <a:ext cx="8229600" cy="792162"/>
          </a:xfrm>
        </p:spPr>
        <p:txBody>
          <a:bodyPr>
            <a:normAutofit/>
          </a:bodyPr>
          <a:lstStyle/>
          <a:p>
            <a:r>
              <a:rPr lang="en-US" b="1" dirty="0"/>
              <a:t>TOPICS IN CHAPTER 1</a:t>
            </a:r>
            <a:endParaRPr lang="en-US" sz="3100" dirty="0"/>
          </a:p>
        </p:txBody>
      </p:sp>
      <p:sp>
        <p:nvSpPr>
          <p:cNvPr id="4" name="Rectangle 3"/>
          <p:cNvSpPr/>
          <p:nvPr/>
        </p:nvSpPr>
        <p:spPr>
          <a:xfrm>
            <a:off x="762000" y="1219200"/>
            <a:ext cx="7796784" cy="4549835"/>
          </a:xfrm>
          <a:prstGeom prst="rect">
            <a:avLst/>
          </a:prstGeom>
        </p:spPr>
        <p:txBody>
          <a:bodyPr wrap="square">
            <a:spAutoFit/>
          </a:bodyPr>
          <a:lstStyle/>
          <a:p>
            <a:pPr marL="228600">
              <a:lnSpc>
                <a:spcPct val="150000"/>
              </a:lnSpc>
            </a:pPr>
            <a:r>
              <a:rPr lang="en-US" sz="2800" b="1" dirty="0"/>
              <a:t>What is Statics?</a:t>
            </a:r>
          </a:p>
          <a:p>
            <a:pPr marL="228600">
              <a:lnSpc>
                <a:spcPct val="150000"/>
              </a:lnSpc>
            </a:pPr>
            <a:r>
              <a:rPr lang="en-US" sz="2800" b="1" dirty="0"/>
              <a:t>What is Mechanics?</a:t>
            </a:r>
          </a:p>
          <a:p>
            <a:pPr marL="228600">
              <a:lnSpc>
                <a:spcPct val="150000"/>
              </a:lnSpc>
            </a:pPr>
            <a:r>
              <a:rPr lang="en-US" sz="2800" b="1" dirty="0"/>
              <a:t>Fundamental Concepts and Principles </a:t>
            </a:r>
          </a:p>
          <a:p>
            <a:pPr marL="228600">
              <a:lnSpc>
                <a:spcPct val="150000"/>
              </a:lnSpc>
            </a:pPr>
            <a:r>
              <a:rPr lang="en-US" sz="2800" b="1" dirty="0"/>
              <a:t>Systems of Units </a:t>
            </a:r>
          </a:p>
          <a:p>
            <a:pPr marL="228600">
              <a:lnSpc>
                <a:spcPct val="150000"/>
              </a:lnSpc>
            </a:pPr>
            <a:r>
              <a:rPr lang="en-US" sz="2800" b="1" dirty="0"/>
              <a:t>Conversion from One System of Units to Another</a:t>
            </a:r>
            <a:r>
              <a:rPr lang="en-US" sz="2800" dirty="0"/>
              <a:t> </a:t>
            </a:r>
            <a:r>
              <a:rPr lang="en-US" sz="2800" b="1" dirty="0"/>
              <a:t>Method of Problem Solution </a:t>
            </a:r>
            <a:endParaRPr lang="en-US" sz="2800" dirty="0"/>
          </a:p>
          <a:p>
            <a:pPr marL="228600">
              <a:lnSpc>
                <a:spcPct val="150000"/>
              </a:lnSpc>
            </a:pPr>
            <a:r>
              <a:rPr lang="en-US" sz="2800" b="1" dirty="0"/>
              <a:t>Numerical Accuracy</a:t>
            </a:r>
          </a:p>
        </p:txBody>
      </p:sp>
    </p:spTree>
    <p:extLst>
      <p:ext uri="{BB962C8B-B14F-4D97-AF65-F5344CB8AC3E}">
        <p14:creationId xmlns:p14="http://schemas.microsoft.com/office/powerpoint/2010/main" val="3197132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extLst>
              <a:ext uri="{28A0092B-C50C-407E-A947-70E740481C1C}">
                <a14:useLocalDpi xmlns:a14="http://schemas.microsoft.com/office/drawing/2010/main" val="0"/>
              </a:ext>
            </a:extLst>
          </a:blip>
          <a:srcRect t="3877" b="-3877"/>
          <a:stretch/>
        </p:blipFill>
        <p:spPr bwMode="auto">
          <a:xfrm>
            <a:off x="457200" y="304800"/>
            <a:ext cx="81534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2140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4104" b="-1911"/>
          <a:stretch/>
        </p:blipFill>
        <p:spPr bwMode="auto">
          <a:xfrm>
            <a:off x="510540" y="396240"/>
            <a:ext cx="8153400" cy="627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6933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rotWithShape="1">
          <a:blip r:embed="rId2">
            <a:extLst>
              <a:ext uri="{28A0092B-C50C-407E-A947-70E740481C1C}">
                <a14:useLocalDpi xmlns:a14="http://schemas.microsoft.com/office/drawing/2010/main" val="0"/>
              </a:ext>
            </a:extLst>
          </a:blip>
          <a:srcRect t="3003" b="-81"/>
          <a:stretch/>
        </p:blipFill>
        <p:spPr bwMode="auto">
          <a:xfrm>
            <a:off x="762000" y="304800"/>
            <a:ext cx="80010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3541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0" y="449014"/>
            <a:ext cx="6858000" cy="609600"/>
          </a:xfrm>
        </p:spPr>
        <p:txBody>
          <a:bodyPr>
            <a:noAutofit/>
          </a:bodyPr>
          <a:lstStyle/>
          <a:p>
            <a:r>
              <a:rPr lang="en-US" sz="4000" b="1" dirty="0">
                <a:solidFill>
                  <a:srgbClr val="FF0000"/>
                </a:solidFill>
              </a:rPr>
              <a:t>Method of Problem Solution</a:t>
            </a: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228600" y="753814"/>
            <a:ext cx="8686800" cy="1384995"/>
          </a:xfrm>
          <a:prstGeom prst="rect">
            <a:avLst/>
          </a:prstGeom>
          <a:noFill/>
        </p:spPr>
        <p:txBody>
          <a:bodyPr wrap="square" rtlCol="0">
            <a:spAutoFit/>
          </a:bodyPr>
          <a:lstStyle/>
          <a:p>
            <a:endParaRPr lang="en-US" altLang="en-US" sz="2800" i="1" dirty="0"/>
          </a:p>
          <a:p>
            <a:endParaRPr lang="en-US" altLang="en-US" sz="2800" dirty="0"/>
          </a:p>
          <a:p>
            <a:endParaRPr lang="en-US" altLang="en-US" sz="2800" dirty="0">
              <a:ea typeface="ＭＳ Ｐゴシック" pitchFamily="34" charset="-128"/>
            </a:endParaRPr>
          </a:p>
        </p:txBody>
      </p:sp>
      <p:sp>
        <p:nvSpPr>
          <p:cNvPr id="3" name="Rectangle 2"/>
          <p:cNvSpPr/>
          <p:nvPr/>
        </p:nvSpPr>
        <p:spPr>
          <a:xfrm>
            <a:off x="457200" y="1184701"/>
            <a:ext cx="8001000" cy="4154984"/>
          </a:xfrm>
          <a:prstGeom prst="rect">
            <a:avLst/>
          </a:prstGeom>
        </p:spPr>
        <p:txBody>
          <a:bodyPr wrap="square">
            <a:spAutoFit/>
          </a:bodyPr>
          <a:lstStyle/>
          <a:p>
            <a:pPr>
              <a:spcBef>
                <a:spcPct val="50000"/>
              </a:spcBef>
            </a:pPr>
            <a:r>
              <a:rPr lang="en-US" altLang="en-US" sz="2400" b="1" i="1" dirty="0"/>
              <a:t>Problem Statement</a:t>
            </a:r>
            <a:r>
              <a:rPr lang="en-US" altLang="en-US" sz="2400" dirty="0"/>
              <a:t>:  </a:t>
            </a:r>
            <a:br>
              <a:rPr lang="en-US" altLang="en-US" sz="2400" dirty="0"/>
            </a:br>
            <a:r>
              <a:rPr lang="en-US" altLang="en-US" sz="2400" dirty="0"/>
              <a:t>Includes given data, specification of what is to be determined, and a figure showing all quantities involved.</a:t>
            </a:r>
          </a:p>
          <a:p>
            <a:pPr>
              <a:spcBef>
                <a:spcPct val="50000"/>
              </a:spcBef>
            </a:pPr>
            <a:r>
              <a:rPr lang="en-US" altLang="en-US" sz="2400" b="1" i="1" dirty="0"/>
              <a:t>Free-Body Diagrams</a:t>
            </a:r>
            <a:r>
              <a:rPr lang="en-US" altLang="en-US" sz="2400" dirty="0"/>
              <a:t>:</a:t>
            </a:r>
            <a:br>
              <a:rPr lang="en-US" altLang="en-US" sz="2400" dirty="0"/>
            </a:br>
            <a:r>
              <a:rPr lang="en-US" altLang="en-US" sz="2400" dirty="0"/>
              <a:t>Create separate diagrams for each of the bodies involved with a clear indication of all forces acting on each body.</a:t>
            </a:r>
          </a:p>
          <a:p>
            <a:pPr>
              <a:spcBef>
                <a:spcPct val="50000"/>
              </a:spcBef>
            </a:pPr>
            <a:r>
              <a:rPr lang="en-US" altLang="en-US" sz="2400" b="1" i="1" dirty="0"/>
              <a:t>Fundamental Principles</a:t>
            </a:r>
            <a:r>
              <a:rPr lang="en-US" altLang="en-US" sz="2400" b="1" dirty="0"/>
              <a:t>:</a:t>
            </a:r>
            <a:br>
              <a:rPr lang="en-US" altLang="en-US" sz="2400" b="1" dirty="0"/>
            </a:br>
            <a:r>
              <a:rPr lang="en-US" altLang="en-US" sz="2400" dirty="0"/>
              <a:t>The six fundamental principles are applied to express the conditions of rest or motion of each body.  The rules of algebra are applied to solve the equations for the unknown quantities.</a:t>
            </a:r>
          </a:p>
        </p:txBody>
      </p:sp>
    </p:spTree>
    <p:extLst>
      <p:ext uri="{BB962C8B-B14F-4D97-AF65-F5344CB8AC3E}">
        <p14:creationId xmlns:p14="http://schemas.microsoft.com/office/powerpoint/2010/main" val="3062285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0" y="449014"/>
            <a:ext cx="6858000" cy="609600"/>
          </a:xfrm>
        </p:spPr>
        <p:txBody>
          <a:bodyPr>
            <a:noAutofit/>
          </a:bodyPr>
          <a:lstStyle/>
          <a:p>
            <a:r>
              <a:rPr lang="en-US" sz="4000" b="1" dirty="0">
                <a:solidFill>
                  <a:srgbClr val="FF0000"/>
                </a:solidFill>
              </a:rPr>
              <a:t>Method of Problem Solution</a:t>
            </a: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228600" y="753814"/>
            <a:ext cx="8686800" cy="1384995"/>
          </a:xfrm>
          <a:prstGeom prst="rect">
            <a:avLst/>
          </a:prstGeom>
          <a:noFill/>
        </p:spPr>
        <p:txBody>
          <a:bodyPr wrap="square" rtlCol="0">
            <a:spAutoFit/>
          </a:bodyPr>
          <a:lstStyle/>
          <a:p>
            <a:endParaRPr lang="en-US" altLang="en-US" sz="2800" i="1" dirty="0"/>
          </a:p>
          <a:p>
            <a:endParaRPr lang="en-US" altLang="en-US" sz="2800" dirty="0"/>
          </a:p>
          <a:p>
            <a:endParaRPr lang="en-US" altLang="en-US" sz="2800" dirty="0">
              <a:ea typeface="ＭＳ Ｐゴシック" pitchFamily="34" charset="-128"/>
            </a:endParaRPr>
          </a:p>
        </p:txBody>
      </p:sp>
      <p:sp>
        <p:nvSpPr>
          <p:cNvPr id="3" name="Rectangle 2"/>
          <p:cNvSpPr/>
          <p:nvPr/>
        </p:nvSpPr>
        <p:spPr>
          <a:xfrm>
            <a:off x="457200" y="1184701"/>
            <a:ext cx="8458200" cy="4832092"/>
          </a:xfrm>
          <a:prstGeom prst="rect">
            <a:avLst/>
          </a:prstGeom>
        </p:spPr>
        <p:txBody>
          <a:bodyPr wrap="square">
            <a:spAutoFit/>
          </a:bodyPr>
          <a:lstStyle/>
          <a:p>
            <a:pPr>
              <a:spcBef>
                <a:spcPct val="50000"/>
              </a:spcBef>
            </a:pPr>
            <a:r>
              <a:rPr lang="en-US" altLang="en-US" sz="2800" b="1" i="1" dirty="0"/>
              <a:t>Solution Check</a:t>
            </a:r>
            <a:r>
              <a:rPr lang="en-US" altLang="en-US" sz="2800" dirty="0"/>
              <a:t>:</a:t>
            </a:r>
            <a:br>
              <a:rPr lang="en-US" altLang="en-US" sz="2800" dirty="0"/>
            </a:br>
            <a:r>
              <a:rPr lang="en-US" altLang="en-US" sz="2800" dirty="0"/>
              <a:t> -	Test for errors in reasoning by verifying that 	the  	units of the computed results are correct,</a:t>
            </a:r>
          </a:p>
          <a:p>
            <a:pPr>
              <a:spcBef>
                <a:spcPct val="50000"/>
              </a:spcBef>
            </a:pPr>
            <a:br>
              <a:rPr lang="en-US" altLang="en-US" sz="2800" dirty="0"/>
            </a:br>
            <a:r>
              <a:rPr lang="en-US" altLang="en-US" sz="2800" dirty="0"/>
              <a:t>-	test for errors in computation by substituting given 	data and computed results into previously unused 	equations based on the six principles,</a:t>
            </a:r>
          </a:p>
          <a:p>
            <a:pPr>
              <a:spcBef>
                <a:spcPct val="50000"/>
              </a:spcBef>
            </a:pPr>
            <a:br>
              <a:rPr lang="en-US" altLang="en-US" sz="2800" dirty="0"/>
            </a:br>
            <a:r>
              <a:rPr lang="en-US" altLang="en-US" sz="2800" dirty="0"/>
              <a:t>-	</a:t>
            </a:r>
            <a:r>
              <a:rPr lang="en-US" altLang="en-US" sz="2800" b="1" u="sng" dirty="0"/>
              <a:t>always</a:t>
            </a:r>
            <a:r>
              <a:rPr lang="en-US" altLang="en-US" sz="2800" dirty="0"/>
              <a:t> apply experience and physical 	intuition to 	assess whether results seem “reasonable”</a:t>
            </a:r>
            <a:r>
              <a:rPr lang="en-US" altLang="en-US" sz="2400" dirty="0"/>
              <a:t>.</a:t>
            </a:r>
          </a:p>
        </p:txBody>
      </p:sp>
    </p:spTree>
    <p:extLst>
      <p:ext uri="{BB962C8B-B14F-4D97-AF65-F5344CB8AC3E}">
        <p14:creationId xmlns:p14="http://schemas.microsoft.com/office/powerpoint/2010/main" val="237007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449014"/>
            <a:ext cx="8382000" cy="609600"/>
          </a:xfrm>
        </p:spPr>
        <p:txBody>
          <a:bodyPr>
            <a:noAutofit/>
          </a:bodyPr>
          <a:lstStyle/>
          <a:p>
            <a:r>
              <a:rPr lang="en-US" sz="2400" b="1" dirty="0">
                <a:solidFill>
                  <a:srgbClr val="FF0000"/>
                </a:solidFill>
              </a:rPr>
              <a:t>METHOD OF SOLVING PROBLEMS -  SMART METHODOLOGY</a:t>
            </a: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2" name="Rectangle 1"/>
          <p:cNvSpPr/>
          <p:nvPr/>
        </p:nvSpPr>
        <p:spPr>
          <a:xfrm>
            <a:off x="681682" y="1046202"/>
            <a:ext cx="3657600" cy="1846659"/>
          </a:xfrm>
          <a:prstGeom prst="rect">
            <a:avLst/>
          </a:prstGeom>
        </p:spPr>
        <p:txBody>
          <a:bodyPr wrap="square">
            <a:spAutoFit/>
          </a:bodyPr>
          <a:lstStyle/>
          <a:p>
            <a:pPr>
              <a:spcBef>
                <a:spcPct val="50000"/>
              </a:spcBef>
              <a:buFontTx/>
              <a:buChar char="•"/>
            </a:pPr>
            <a:r>
              <a:rPr lang="en-US" altLang="en-US" sz="2400" b="1" i="1" dirty="0"/>
              <a:t>Strategy</a:t>
            </a:r>
            <a:r>
              <a:rPr lang="en-US" altLang="en-US" sz="2400" b="1" dirty="0"/>
              <a:t>:  </a:t>
            </a:r>
            <a:br>
              <a:rPr lang="en-US" altLang="en-US" dirty="0"/>
            </a:br>
            <a:r>
              <a:rPr lang="en-US" altLang="en-US" dirty="0"/>
              <a:t>Includes given data, specification of what is to be determined, and a figure showing all quantities involved.  Decide what learned concepts apply.</a:t>
            </a:r>
          </a:p>
        </p:txBody>
      </p:sp>
      <p:sp>
        <p:nvSpPr>
          <p:cNvPr id="5" name="Rectangle 4"/>
          <p:cNvSpPr/>
          <p:nvPr/>
        </p:nvSpPr>
        <p:spPr>
          <a:xfrm>
            <a:off x="638175" y="2838361"/>
            <a:ext cx="3962400" cy="1569660"/>
          </a:xfrm>
          <a:prstGeom prst="rect">
            <a:avLst/>
          </a:prstGeom>
        </p:spPr>
        <p:txBody>
          <a:bodyPr wrap="square">
            <a:spAutoFit/>
          </a:bodyPr>
          <a:lstStyle/>
          <a:p>
            <a:pPr>
              <a:spcBef>
                <a:spcPct val="50000"/>
              </a:spcBef>
              <a:buFontTx/>
              <a:buChar char="•"/>
            </a:pPr>
            <a:r>
              <a:rPr lang="en-US" altLang="en-US" sz="2400" b="1" i="1" dirty="0"/>
              <a:t>Modeling</a:t>
            </a:r>
            <a:r>
              <a:rPr lang="en-US" altLang="en-US" sz="2400" b="1" dirty="0"/>
              <a:t>:</a:t>
            </a:r>
            <a:br>
              <a:rPr lang="en-US" altLang="en-US" dirty="0"/>
            </a:br>
            <a:r>
              <a:rPr lang="en-US" altLang="en-US" dirty="0"/>
              <a:t>Create separate diagrams for each of the bodies involved with a clear indication of all forces acting on each body.</a:t>
            </a:r>
          </a:p>
        </p:txBody>
      </p:sp>
      <p:sp>
        <p:nvSpPr>
          <p:cNvPr id="6" name="Rectangle 5"/>
          <p:cNvSpPr/>
          <p:nvPr/>
        </p:nvSpPr>
        <p:spPr>
          <a:xfrm>
            <a:off x="605482" y="4334470"/>
            <a:ext cx="3810000" cy="1846659"/>
          </a:xfrm>
          <a:prstGeom prst="rect">
            <a:avLst/>
          </a:prstGeom>
        </p:spPr>
        <p:txBody>
          <a:bodyPr wrap="square">
            <a:spAutoFit/>
          </a:bodyPr>
          <a:lstStyle/>
          <a:p>
            <a:pPr>
              <a:spcBef>
                <a:spcPct val="50000"/>
              </a:spcBef>
              <a:buFontTx/>
              <a:buChar char="•"/>
            </a:pPr>
            <a:r>
              <a:rPr lang="en-US" altLang="en-US" sz="2400" b="1" i="1" dirty="0"/>
              <a:t>Analysis</a:t>
            </a:r>
            <a:r>
              <a:rPr lang="en-US" altLang="en-US" sz="2400" b="1" dirty="0"/>
              <a:t>:</a:t>
            </a:r>
            <a:br>
              <a:rPr lang="en-US" altLang="en-US" dirty="0"/>
            </a:br>
            <a:r>
              <a:rPr lang="en-US" altLang="en-US" dirty="0"/>
              <a:t>The six fundamental principles are applied to express the conditions of rest or motion of each body.  The rules of algebra are applied to solve the equations for the unknown quantities.</a:t>
            </a:r>
          </a:p>
        </p:txBody>
      </p:sp>
      <p:sp>
        <p:nvSpPr>
          <p:cNvPr id="9" name="Rectangle 8"/>
          <p:cNvSpPr/>
          <p:nvPr/>
        </p:nvSpPr>
        <p:spPr>
          <a:xfrm>
            <a:off x="4728519" y="1282005"/>
            <a:ext cx="4186881" cy="5032147"/>
          </a:xfrm>
          <a:prstGeom prst="rect">
            <a:avLst/>
          </a:prstGeom>
        </p:spPr>
        <p:txBody>
          <a:bodyPr wrap="square">
            <a:spAutoFit/>
          </a:bodyPr>
          <a:lstStyle/>
          <a:p>
            <a:pPr>
              <a:spcBef>
                <a:spcPct val="50000"/>
              </a:spcBef>
              <a:buFontTx/>
              <a:buChar char="•"/>
            </a:pPr>
            <a:r>
              <a:rPr lang="en-US" altLang="en-US" sz="2400" b="1" i="1" dirty="0"/>
              <a:t>Reflect and Think</a:t>
            </a:r>
            <a:r>
              <a:rPr lang="en-US" altLang="en-US" dirty="0"/>
              <a:t>:</a:t>
            </a:r>
          </a:p>
          <a:p>
            <a:pPr>
              <a:spcBef>
                <a:spcPct val="50000"/>
              </a:spcBef>
            </a:pPr>
            <a:r>
              <a:rPr lang="en-US" altLang="en-US" dirty="0"/>
              <a:t>Reflect the use of given data, sketch and concepts used.</a:t>
            </a:r>
          </a:p>
          <a:p>
            <a:pPr>
              <a:spcBef>
                <a:spcPct val="50000"/>
              </a:spcBef>
            </a:pPr>
            <a:r>
              <a:rPr lang="en-US" altLang="en-US" dirty="0"/>
              <a:t>Is there any alternative way of solving the problem?  </a:t>
            </a:r>
          </a:p>
          <a:p>
            <a:pPr>
              <a:spcBef>
                <a:spcPct val="50000"/>
              </a:spcBef>
            </a:pPr>
            <a:r>
              <a:rPr lang="en-US" altLang="en-US" dirty="0"/>
              <a:t>Test for errors in reasoning by verifying that the units of the computed results are correct,</a:t>
            </a:r>
          </a:p>
          <a:p>
            <a:pPr>
              <a:spcBef>
                <a:spcPct val="50000"/>
              </a:spcBef>
            </a:pPr>
            <a:r>
              <a:rPr lang="en-US" altLang="en-US" dirty="0"/>
              <a:t>Test for errors in computation by substituting given data and computed results into previously unused equations based on the six principles,</a:t>
            </a:r>
          </a:p>
          <a:p>
            <a:pPr>
              <a:spcBef>
                <a:spcPct val="50000"/>
              </a:spcBef>
            </a:pPr>
            <a:r>
              <a:rPr lang="en-US" altLang="en-US" b="1" u="sng" dirty="0"/>
              <a:t>Always</a:t>
            </a:r>
            <a:r>
              <a:rPr lang="en-US" altLang="en-US" dirty="0"/>
              <a:t> apply experience and physical intuition to assess whether results seem “reasonable”</a:t>
            </a:r>
          </a:p>
        </p:txBody>
      </p:sp>
    </p:spTree>
    <p:extLst>
      <p:ext uri="{BB962C8B-B14F-4D97-AF65-F5344CB8AC3E}">
        <p14:creationId xmlns:p14="http://schemas.microsoft.com/office/powerpoint/2010/main" val="2392340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762000" y="167074"/>
            <a:ext cx="6858000" cy="609600"/>
          </a:xfrm>
        </p:spPr>
        <p:txBody>
          <a:bodyPr>
            <a:noAutofit/>
          </a:bodyPr>
          <a:lstStyle/>
          <a:p>
            <a:r>
              <a:rPr lang="en-US" sz="4000" b="1" dirty="0">
                <a:solidFill>
                  <a:srgbClr val="FF0000"/>
                </a:solidFill>
              </a:rPr>
              <a:t>Numerical Accuracy</a:t>
            </a: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228600" y="753814"/>
            <a:ext cx="8686800" cy="1384995"/>
          </a:xfrm>
          <a:prstGeom prst="rect">
            <a:avLst/>
          </a:prstGeom>
          <a:noFill/>
        </p:spPr>
        <p:txBody>
          <a:bodyPr wrap="square" rtlCol="0">
            <a:spAutoFit/>
          </a:bodyPr>
          <a:lstStyle/>
          <a:p>
            <a:endParaRPr lang="en-US" altLang="en-US" sz="2800" i="1" dirty="0"/>
          </a:p>
          <a:p>
            <a:endParaRPr lang="en-US" altLang="en-US" sz="2800" dirty="0"/>
          </a:p>
          <a:p>
            <a:endParaRPr lang="en-US" altLang="en-US" sz="2800" dirty="0">
              <a:ea typeface="ＭＳ Ｐゴシック" pitchFamily="34" charset="-128"/>
            </a:endParaRPr>
          </a:p>
        </p:txBody>
      </p:sp>
      <p:sp>
        <p:nvSpPr>
          <p:cNvPr id="2" name="Rectangle 1"/>
          <p:cNvSpPr/>
          <p:nvPr/>
        </p:nvSpPr>
        <p:spPr>
          <a:xfrm>
            <a:off x="762000" y="753814"/>
            <a:ext cx="7924800" cy="2308324"/>
          </a:xfrm>
          <a:prstGeom prst="rect">
            <a:avLst/>
          </a:prstGeom>
        </p:spPr>
        <p:txBody>
          <a:bodyPr wrap="square">
            <a:spAutoFit/>
          </a:bodyPr>
          <a:lstStyle/>
          <a:p>
            <a:r>
              <a:rPr lang="en-US" altLang="en-US" sz="3200" dirty="0"/>
              <a:t>The accuracy of a solution depends on </a:t>
            </a:r>
          </a:p>
          <a:p>
            <a:pPr marL="514350" indent="-514350">
              <a:buAutoNum type="arabicParenR"/>
            </a:pPr>
            <a:r>
              <a:rPr lang="en-US" altLang="en-US" sz="2800" dirty="0"/>
              <a:t>accuracy of the given data, and </a:t>
            </a:r>
          </a:p>
          <a:p>
            <a:pPr marL="514350" indent="-514350">
              <a:buAutoNum type="arabicParenR"/>
            </a:pPr>
            <a:r>
              <a:rPr lang="en-US" altLang="en-US" sz="2800" dirty="0"/>
              <a:t>2) accuracy of the computations performed.  </a:t>
            </a:r>
          </a:p>
          <a:p>
            <a:r>
              <a:rPr lang="en-US" altLang="en-US" sz="2800" dirty="0"/>
              <a:t>The solution cannot be more accurate than the less accurate of these two.</a:t>
            </a:r>
          </a:p>
        </p:txBody>
      </p:sp>
      <p:sp>
        <p:nvSpPr>
          <p:cNvPr id="5" name="Rectangle 4"/>
          <p:cNvSpPr/>
          <p:nvPr/>
        </p:nvSpPr>
        <p:spPr>
          <a:xfrm>
            <a:off x="533400" y="3276600"/>
            <a:ext cx="8305800" cy="1815882"/>
          </a:xfrm>
          <a:prstGeom prst="rect">
            <a:avLst/>
          </a:prstGeom>
        </p:spPr>
        <p:txBody>
          <a:bodyPr wrap="square">
            <a:spAutoFit/>
          </a:bodyPr>
          <a:lstStyle/>
          <a:p>
            <a:pPr>
              <a:spcBef>
                <a:spcPct val="50000"/>
              </a:spcBef>
            </a:pPr>
            <a:r>
              <a:rPr lang="en-US" altLang="en-US" sz="2800" dirty="0"/>
              <a:t>The use of hand calculators and computers generally makes the accuracy of the computations much greater than the accuracy of the data.  Hence, the solution accuracy is usually limited by the data accuracy.</a:t>
            </a:r>
          </a:p>
        </p:txBody>
      </p:sp>
      <p:sp>
        <p:nvSpPr>
          <p:cNvPr id="3" name="TextBox 2">
            <a:extLst>
              <a:ext uri="{FF2B5EF4-FFF2-40B4-BE49-F238E27FC236}">
                <a16:creationId xmlns:a16="http://schemas.microsoft.com/office/drawing/2014/main" id="{F3E25BE6-47E9-4F57-ACEF-037D38781A3F}"/>
              </a:ext>
            </a:extLst>
          </p:cNvPr>
          <p:cNvSpPr txBox="1"/>
          <p:nvPr/>
        </p:nvSpPr>
        <p:spPr>
          <a:xfrm>
            <a:off x="571500" y="5150079"/>
            <a:ext cx="8305800" cy="954107"/>
          </a:xfrm>
          <a:prstGeom prst="rect">
            <a:avLst/>
          </a:prstGeom>
          <a:noFill/>
        </p:spPr>
        <p:txBody>
          <a:bodyPr wrap="square" rtlCol="0">
            <a:spAutoFit/>
          </a:bodyPr>
          <a:lstStyle/>
          <a:p>
            <a:r>
              <a:rPr lang="en-US" sz="2800" dirty="0"/>
              <a:t>Use computer programs to solve a problem and use it for repeat or similar problems with different data. </a:t>
            </a:r>
          </a:p>
        </p:txBody>
      </p:sp>
    </p:spTree>
    <p:extLst>
      <p:ext uri="{BB962C8B-B14F-4D97-AF65-F5344CB8AC3E}">
        <p14:creationId xmlns:p14="http://schemas.microsoft.com/office/powerpoint/2010/main" val="2727567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792480" y="144214"/>
            <a:ext cx="6858000" cy="609600"/>
          </a:xfrm>
        </p:spPr>
        <p:txBody>
          <a:bodyPr>
            <a:noAutofit/>
          </a:bodyPr>
          <a:lstStyle/>
          <a:p>
            <a:r>
              <a:rPr lang="en-US" sz="4000" b="1" dirty="0">
                <a:solidFill>
                  <a:srgbClr val="FF0000"/>
                </a:solidFill>
              </a:rPr>
              <a:t>Numerical Accuracy</a:t>
            </a: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228600" y="753814"/>
            <a:ext cx="8686800" cy="1384995"/>
          </a:xfrm>
          <a:prstGeom prst="rect">
            <a:avLst/>
          </a:prstGeom>
          <a:noFill/>
        </p:spPr>
        <p:txBody>
          <a:bodyPr wrap="square" rtlCol="0">
            <a:spAutoFit/>
          </a:bodyPr>
          <a:lstStyle/>
          <a:p>
            <a:endParaRPr lang="en-US" altLang="en-US" sz="2800" i="1" dirty="0"/>
          </a:p>
          <a:p>
            <a:endParaRPr lang="en-US" altLang="en-US" sz="2800" dirty="0"/>
          </a:p>
          <a:p>
            <a:endParaRPr lang="en-US" altLang="en-US" sz="2800" dirty="0">
              <a:ea typeface="ＭＳ Ｐゴシック" pitchFamily="34" charset="-128"/>
            </a:endParaRPr>
          </a:p>
        </p:txBody>
      </p:sp>
      <p:sp>
        <p:nvSpPr>
          <p:cNvPr id="3" name="Rectangle 2"/>
          <p:cNvSpPr/>
          <p:nvPr/>
        </p:nvSpPr>
        <p:spPr>
          <a:xfrm>
            <a:off x="762000" y="753814"/>
            <a:ext cx="8153400" cy="3939540"/>
          </a:xfrm>
          <a:prstGeom prst="rect">
            <a:avLst/>
          </a:prstGeom>
        </p:spPr>
        <p:txBody>
          <a:bodyPr wrap="square">
            <a:spAutoFit/>
          </a:bodyPr>
          <a:lstStyle/>
          <a:p>
            <a:pPr>
              <a:spcBef>
                <a:spcPct val="50000"/>
              </a:spcBef>
            </a:pPr>
            <a:r>
              <a:rPr lang="en-US" altLang="en-US" sz="2800" dirty="0"/>
              <a:t>For engineering problems, the data are seldom known with an accuracy greater than 0.2%.  Therefore, it is usually appropriate to record </a:t>
            </a:r>
          </a:p>
          <a:p>
            <a:pPr>
              <a:spcBef>
                <a:spcPct val="50000"/>
              </a:spcBef>
            </a:pPr>
            <a:r>
              <a:rPr lang="en-US" altLang="en-US" sz="3600" dirty="0"/>
              <a:t>- </a:t>
            </a:r>
            <a:r>
              <a:rPr lang="en-US" altLang="en-US" sz="3200" dirty="0"/>
              <a:t>Parameters beginning with “1” with four digits  such as   15.58 </a:t>
            </a:r>
            <a:r>
              <a:rPr lang="en-US" altLang="en-US" sz="3200" dirty="0" err="1"/>
              <a:t>lb</a:t>
            </a:r>
            <a:r>
              <a:rPr lang="en-US" altLang="en-US" sz="3200" dirty="0"/>
              <a:t>;     155.8 </a:t>
            </a:r>
            <a:r>
              <a:rPr lang="en-US" altLang="en-US" sz="3200" dirty="0" err="1"/>
              <a:t>lb</a:t>
            </a:r>
            <a:r>
              <a:rPr lang="en-US" altLang="en-US" sz="3200" dirty="0"/>
              <a:t>;    1558 </a:t>
            </a:r>
            <a:r>
              <a:rPr lang="en-US" altLang="en-US" sz="3200" dirty="0" err="1"/>
              <a:t>lb</a:t>
            </a:r>
            <a:endParaRPr lang="en-US" altLang="en-US" sz="3200" dirty="0"/>
          </a:p>
          <a:p>
            <a:pPr>
              <a:spcBef>
                <a:spcPct val="50000"/>
              </a:spcBef>
            </a:pPr>
            <a:r>
              <a:rPr lang="en-US" altLang="en-US" sz="3200" dirty="0"/>
              <a:t> - And with three digits in all other cases, 	such as 4.02 </a:t>
            </a:r>
            <a:r>
              <a:rPr lang="en-US" altLang="en-US" sz="3200" dirty="0" err="1"/>
              <a:t>lb</a:t>
            </a:r>
            <a:r>
              <a:rPr lang="en-US" altLang="en-US" sz="3200" dirty="0"/>
              <a:t>; 40.2 </a:t>
            </a:r>
            <a:r>
              <a:rPr lang="en-US" altLang="en-US" sz="3200" dirty="0" err="1"/>
              <a:t>lb</a:t>
            </a:r>
            <a:r>
              <a:rPr lang="en-US" altLang="en-US" sz="3200" dirty="0"/>
              <a:t>;  402 </a:t>
            </a:r>
            <a:r>
              <a:rPr lang="en-US" altLang="en-US" sz="3200" dirty="0" err="1"/>
              <a:t>lb</a:t>
            </a:r>
            <a:endParaRPr lang="en-US" altLang="en-US" sz="3200" dirty="0"/>
          </a:p>
        </p:txBody>
      </p:sp>
      <p:sp>
        <p:nvSpPr>
          <p:cNvPr id="2" name="TextBox 1">
            <a:extLst>
              <a:ext uri="{FF2B5EF4-FFF2-40B4-BE49-F238E27FC236}">
                <a16:creationId xmlns:a16="http://schemas.microsoft.com/office/drawing/2014/main" id="{FA4E988C-E8E4-49AA-8DC3-8FE748DE0772}"/>
              </a:ext>
            </a:extLst>
          </p:cNvPr>
          <p:cNvSpPr txBox="1"/>
          <p:nvPr/>
        </p:nvSpPr>
        <p:spPr>
          <a:xfrm>
            <a:off x="792480" y="4979788"/>
            <a:ext cx="8153400" cy="1200329"/>
          </a:xfrm>
          <a:prstGeom prst="rect">
            <a:avLst/>
          </a:prstGeom>
          <a:noFill/>
        </p:spPr>
        <p:txBody>
          <a:bodyPr wrap="square" rtlCol="0">
            <a:spAutoFit/>
          </a:bodyPr>
          <a:lstStyle/>
          <a:p>
            <a:r>
              <a:rPr lang="en-US" sz="2400" dirty="0"/>
              <a:t>Some engineers use three decimal points for data and analysis  and two decimal points for results. May vary for different branches of engineering.</a:t>
            </a:r>
          </a:p>
        </p:txBody>
      </p:sp>
    </p:spTree>
    <p:extLst>
      <p:ext uri="{BB962C8B-B14F-4D97-AF65-F5344CB8AC3E}">
        <p14:creationId xmlns:p14="http://schemas.microsoft.com/office/powerpoint/2010/main" val="1158048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6009" t="13017" r="23602" b="-2076"/>
          <a:stretch/>
        </p:blipFill>
        <p:spPr bwMode="auto">
          <a:xfrm>
            <a:off x="457200" y="462608"/>
            <a:ext cx="4389120" cy="5394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EF4DBEF5-304B-45EB-95EE-03ECFD4B7B22}"/>
              </a:ext>
            </a:extLst>
          </p:cNvPr>
          <p:cNvSpPr txBox="1"/>
          <p:nvPr/>
        </p:nvSpPr>
        <p:spPr>
          <a:xfrm>
            <a:off x="5486400" y="5867400"/>
            <a:ext cx="3505200" cy="584775"/>
          </a:xfrm>
          <a:prstGeom prst="rect">
            <a:avLst/>
          </a:prstGeom>
          <a:noFill/>
        </p:spPr>
        <p:txBody>
          <a:bodyPr wrap="square" rtlCol="0">
            <a:spAutoFit/>
          </a:bodyPr>
          <a:lstStyle/>
          <a:p>
            <a:r>
              <a:rPr lang="en-US" sz="3200" dirty="0"/>
              <a:t>END OF CHAPTER 1</a:t>
            </a:r>
          </a:p>
        </p:txBody>
      </p:sp>
      <p:sp>
        <p:nvSpPr>
          <p:cNvPr id="5" name="TextBox 4">
            <a:extLst>
              <a:ext uri="{FF2B5EF4-FFF2-40B4-BE49-F238E27FC236}">
                <a16:creationId xmlns:a16="http://schemas.microsoft.com/office/drawing/2014/main" id="{35AFBA50-72AF-47EB-A11D-7A6C5F69A5B7}"/>
              </a:ext>
            </a:extLst>
          </p:cNvPr>
          <p:cNvSpPr txBox="1"/>
          <p:nvPr/>
        </p:nvSpPr>
        <p:spPr>
          <a:xfrm>
            <a:off x="5181600" y="440730"/>
            <a:ext cx="3505200" cy="2062103"/>
          </a:xfrm>
          <a:prstGeom prst="rect">
            <a:avLst/>
          </a:prstGeom>
          <a:noFill/>
        </p:spPr>
        <p:txBody>
          <a:bodyPr wrap="square" rtlCol="0">
            <a:spAutoFit/>
          </a:bodyPr>
          <a:lstStyle/>
          <a:p>
            <a:r>
              <a:rPr lang="en-US" sz="3200" dirty="0"/>
              <a:t>Please submit your questions in writing</a:t>
            </a:r>
          </a:p>
          <a:p>
            <a:r>
              <a:rPr lang="en-US" sz="3200" dirty="0"/>
              <a:t>with your name at the top of the page</a:t>
            </a:r>
          </a:p>
        </p:txBody>
      </p:sp>
      <p:sp>
        <p:nvSpPr>
          <p:cNvPr id="6" name="TextBox 5">
            <a:extLst>
              <a:ext uri="{FF2B5EF4-FFF2-40B4-BE49-F238E27FC236}">
                <a16:creationId xmlns:a16="http://schemas.microsoft.com/office/drawing/2014/main" id="{2714DD31-C810-4E44-BBA2-1C98B28ADA04}"/>
              </a:ext>
            </a:extLst>
          </p:cNvPr>
          <p:cNvSpPr txBox="1"/>
          <p:nvPr/>
        </p:nvSpPr>
        <p:spPr>
          <a:xfrm>
            <a:off x="5181599" y="2895600"/>
            <a:ext cx="3549445" cy="2062103"/>
          </a:xfrm>
          <a:prstGeom prst="rect">
            <a:avLst/>
          </a:prstGeom>
          <a:noFill/>
        </p:spPr>
        <p:txBody>
          <a:bodyPr wrap="square" rtlCol="0">
            <a:spAutoFit/>
          </a:bodyPr>
          <a:lstStyle/>
          <a:p>
            <a:r>
              <a:rPr lang="en-US" sz="3200" dirty="0"/>
              <a:t>I will discuss the answers in the following class </a:t>
            </a:r>
            <a:r>
              <a:rPr lang="en-US" sz="3200"/>
              <a:t>for every one’s </a:t>
            </a:r>
            <a:r>
              <a:rPr lang="en-US" sz="3200" dirty="0"/>
              <a:t>benefit.</a:t>
            </a:r>
          </a:p>
        </p:txBody>
      </p:sp>
    </p:spTree>
    <p:extLst>
      <p:ext uri="{BB962C8B-B14F-4D97-AF65-F5344CB8AC3E}">
        <p14:creationId xmlns:p14="http://schemas.microsoft.com/office/powerpoint/2010/main" val="3540979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4553989" y="1074162"/>
            <a:ext cx="4467225" cy="5509200"/>
          </a:xfrm>
          <a:prstGeom prst="rect">
            <a:avLst/>
          </a:prstGeom>
          <a:noFill/>
        </p:spPr>
        <p:txBody>
          <a:bodyPr wrap="square" rtlCol="0">
            <a:spAutoFit/>
          </a:bodyPr>
          <a:lstStyle/>
          <a:p>
            <a:r>
              <a:rPr lang="en-US" sz="3200" b="1" dirty="0"/>
              <a:t>Statics </a:t>
            </a:r>
            <a:r>
              <a:rPr lang="en-US" sz="3200" dirty="0"/>
              <a:t>is the study of methods for quantifying the forces between rigid bodies and within structure members. </a:t>
            </a:r>
          </a:p>
          <a:p>
            <a:endParaRPr lang="en-US" sz="3200" dirty="0"/>
          </a:p>
          <a:p>
            <a:r>
              <a:rPr lang="en-US" sz="3200" b="1" dirty="0"/>
              <a:t>Forces</a:t>
            </a:r>
            <a:r>
              <a:rPr lang="en-US" sz="3200" dirty="0"/>
              <a:t> are responsible for causing motion of bodies,  maintaining balance and changing configuration or shape. </a:t>
            </a:r>
          </a:p>
        </p:txBody>
      </p:sp>
      <p:sp>
        <p:nvSpPr>
          <p:cNvPr id="3" name="Title 2"/>
          <p:cNvSpPr>
            <a:spLocks noGrp="1"/>
          </p:cNvSpPr>
          <p:nvPr>
            <p:ph type="title"/>
          </p:nvPr>
        </p:nvSpPr>
        <p:spPr>
          <a:xfrm>
            <a:off x="1925089" y="236747"/>
            <a:ext cx="5257800" cy="632886"/>
          </a:xfrm>
        </p:spPr>
        <p:txBody>
          <a:bodyPr>
            <a:normAutofit fontScale="90000"/>
          </a:bodyPr>
          <a:lstStyle/>
          <a:p>
            <a:br>
              <a:rPr lang="en-US" b="1" dirty="0"/>
            </a:br>
            <a:r>
              <a:rPr lang="en-US" sz="4000" b="1" dirty="0"/>
              <a:t>WHAT IS STATICS?</a:t>
            </a:r>
            <a:br>
              <a:rPr lang="en-US" sz="4000" b="1" dirty="0"/>
            </a:br>
            <a:endParaRPr lang="en-US" sz="4000" dirty="0"/>
          </a:p>
        </p:txBody>
      </p:sp>
      <p:pic>
        <p:nvPicPr>
          <p:cNvPr id="6" name="Picture 1">
            <a:extLst>
              <a:ext uri="{FF2B5EF4-FFF2-40B4-BE49-F238E27FC236}">
                <a16:creationId xmlns:a16="http://schemas.microsoft.com/office/drawing/2014/main" id="{C0866698-E554-438A-B77A-B9EC01A4C1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1" y="907523"/>
            <a:ext cx="3581400" cy="5675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722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10" name="TextBox 9"/>
          <p:cNvSpPr txBox="1"/>
          <p:nvPr/>
        </p:nvSpPr>
        <p:spPr>
          <a:xfrm>
            <a:off x="4402974" y="1166842"/>
            <a:ext cx="4512426" cy="4524315"/>
          </a:xfrm>
          <a:prstGeom prst="rect">
            <a:avLst/>
          </a:prstGeom>
          <a:noFill/>
        </p:spPr>
        <p:txBody>
          <a:bodyPr wrap="square" rtlCol="0">
            <a:spAutoFit/>
          </a:bodyPr>
          <a:lstStyle/>
          <a:p>
            <a:r>
              <a:rPr lang="en-US" sz="3200" dirty="0"/>
              <a:t>We encounter a great number and variety of applications of forces every day, such as when we press a button or keyboard, turn a doorknob and open a door, and carry a bag or book.</a:t>
            </a:r>
          </a:p>
        </p:txBody>
      </p:sp>
      <p:sp>
        <p:nvSpPr>
          <p:cNvPr id="3" name="Title 2"/>
          <p:cNvSpPr>
            <a:spLocks noGrp="1"/>
          </p:cNvSpPr>
          <p:nvPr>
            <p:ph type="title"/>
          </p:nvPr>
        </p:nvSpPr>
        <p:spPr>
          <a:xfrm>
            <a:off x="457200" y="274637"/>
            <a:ext cx="8229600" cy="603187"/>
          </a:xfrm>
        </p:spPr>
        <p:txBody>
          <a:bodyPr>
            <a:normAutofit fontScale="90000"/>
          </a:bodyPr>
          <a:lstStyle/>
          <a:p>
            <a:r>
              <a:rPr lang="en-US" b="1" dirty="0"/>
              <a:t>APPLICATION OF FORCES</a:t>
            </a:r>
            <a:endParaRPr lang="en-US" dirty="0"/>
          </a:p>
        </p:txBody>
      </p:sp>
      <p:pic>
        <p:nvPicPr>
          <p:cNvPr id="4" name="Picture 3">
            <a:extLst>
              <a:ext uri="{FF2B5EF4-FFF2-40B4-BE49-F238E27FC236}">
                <a16:creationId xmlns:a16="http://schemas.microsoft.com/office/drawing/2014/main" id="{E98F708B-A889-4E5C-B315-CB4842970B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166842"/>
            <a:ext cx="3657600" cy="4876800"/>
          </a:xfrm>
          <a:prstGeom prst="rect">
            <a:avLst/>
          </a:prstGeom>
        </p:spPr>
      </p:pic>
    </p:spTree>
    <p:extLst>
      <p:ext uri="{BB962C8B-B14F-4D97-AF65-F5344CB8AC3E}">
        <p14:creationId xmlns:p14="http://schemas.microsoft.com/office/powerpoint/2010/main" val="147125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10" name="TextBox 9"/>
          <p:cNvSpPr txBox="1"/>
          <p:nvPr/>
        </p:nvSpPr>
        <p:spPr>
          <a:xfrm>
            <a:off x="5105400" y="904754"/>
            <a:ext cx="3886200" cy="3046988"/>
          </a:xfrm>
          <a:prstGeom prst="rect">
            <a:avLst/>
          </a:prstGeom>
          <a:noFill/>
        </p:spPr>
        <p:txBody>
          <a:bodyPr wrap="square" rtlCol="0">
            <a:spAutoFit/>
          </a:bodyPr>
          <a:lstStyle/>
          <a:p>
            <a:r>
              <a:rPr lang="en-US" sz="3200" dirty="0"/>
              <a:t>Motion and changes in configuration are critical to the functionality of man-made objects as well as objects the nature.</a:t>
            </a:r>
          </a:p>
        </p:txBody>
      </p:sp>
      <p:sp>
        <p:nvSpPr>
          <p:cNvPr id="3" name="Title 2"/>
          <p:cNvSpPr>
            <a:spLocks noGrp="1"/>
          </p:cNvSpPr>
          <p:nvPr>
            <p:ph type="title"/>
          </p:nvPr>
        </p:nvSpPr>
        <p:spPr>
          <a:xfrm>
            <a:off x="457200" y="274637"/>
            <a:ext cx="8229600" cy="603187"/>
          </a:xfrm>
        </p:spPr>
        <p:txBody>
          <a:bodyPr>
            <a:normAutofit fontScale="90000"/>
          </a:bodyPr>
          <a:lstStyle/>
          <a:p>
            <a:r>
              <a:rPr lang="en-US" b="1" dirty="0"/>
              <a:t>APPLICATION OF FORCES</a:t>
            </a:r>
            <a:endParaRPr lang="en-US" dirty="0"/>
          </a:p>
        </p:txBody>
      </p:sp>
      <p:pic>
        <p:nvPicPr>
          <p:cNvPr id="4" name="Picture 3">
            <a:extLst>
              <a:ext uri="{FF2B5EF4-FFF2-40B4-BE49-F238E27FC236}">
                <a16:creationId xmlns:a16="http://schemas.microsoft.com/office/drawing/2014/main" id="{F2D8A0CB-9C36-4967-BB7B-676A5E7A40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090981"/>
            <a:ext cx="4520973" cy="2990301"/>
          </a:xfrm>
          <a:prstGeom prst="rect">
            <a:avLst/>
          </a:prstGeom>
        </p:spPr>
      </p:pic>
      <p:pic>
        <p:nvPicPr>
          <p:cNvPr id="6" name="Picture 5">
            <a:extLst>
              <a:ext uri="{FF2B5EF4-FFF2-40B4-BE49-F238E27FC236}">
                <a16:creationId xmlns:a16="http://schemas.microsoft.com/office/drawing/2014/main" id="{ABD44332-B093-4940-8E11-857A3D48D2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80" y="4294439"/>
            <a:ext cx="7818120" cy="2217004"/>
          </a:xfrm>
          <a:prstGeom prst="rect">
            <a:avLst/>
          </a:prstGeom>
        </p:spPr>
      </p:pic>
    </p:spTree>
    <p:extLst>
      <p:ext uri="{BB962C8B-B14F-4D97-AF65-F5344CB8AC3E}">
        <p14:creationId xmlns:p14="http://schemas.microsoft.com/office/powerpoint/2010/main" val="4071838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TextBox 6"/>
          <p:cNvSpPr txBox="1"/>
          <p:nvPr/>
        </p:nvSpPr>
        <p:spPr>
          <a:xfrm>
            <a:off x="737616" y="1153922"/>
            <a:ext cx="7568184" cy="1284477"/>
          </a:xfrm>
          <a:prstGeom prst="rect">
            <a:avLst/>
          </a:prstGeom>
          <a:noFill/>
        </p:spPr>
        <p:txBody>
          <a:bodyPr wrap="square" rtlCol="0">
            <a:spAutoFit/>
          </a:bodyPr>
          <a:lstStyle/>
          <a:p>
            <a:endParaRPr lang="en-US" dirty="0"/>
          </a:p>
        </p:txBody>
      </p:sp>
      <p:sp>
        <p:nvSpPr>
          <p:cNvPr id="8" name="TextBox 7"/>
          <p:cNvSpPr txBox="1"/>
          <p:nvPr/>
        </p:nvSpPr>
        <p:spPr>
          <a:xfrm>
            <a:off x="332232" y="779667"/>
            <a:ext cx="8634984" cy="2062103"/>
          </a:xfrm>
          <a:prstGeom prst="rect">
            <a:avLst/>
          </a:prstGeom>
          <a:noFill/>
        </p:spPr>
        <p:txBody>
          <a:bodyPr wrap="square" rtlCol="0">
            <a:spAutoFit/>
          </a:bodyPr>
          <a:lstStyle/>
          <a:p>
            <a:r>
              <a:rPr lang="en-US" sz="3200" dirty="0"/>
              <a:t>Objective of this basic statics course is to provide the engineering students the ability to analyze a problem in a simple and logical manner and to apply a few basic principles of statics to its solution </a:t>
            </a:r>
          </a:p>
        </p:txBody>
      </p:sp>
      <p:sp>
        <p:nvSpPr>
          <p:cNvPr id="3" name="Title 2"/>
          <p:cNvSpPr>
            <a:spLocks noGrp="1"/>
          </p:cNvSpPr>
          <p:nvPr>
            <p:ph type="title"/>
          </p:nvPr>
        </p:nvSpPr>
        <p:spPr>
          <a:xfrm>
            <a:off x="332232" y="152400"/>
            <a:ext cx="8229600" cy="603187"/>
          </a:xfrm>
        </p:spPr>
        <p:txBody>
          <a:bodyPr>
            <a:normAutofit/>
          </a:bodyPr>
          <a:lstStyle/>
          <a:p>
            <a:r>
              <a:rPr lang="en-US" sz="3100" b="1" dirty="0"/>
              <a:t>OBJECTIVE OF BASIC STATICS COURSE</a:t>
            </a:r>
            <a:endParaRPr lang="en-US" sz="3100" dirty="0"/>
          </a:p>
        </p:txBody>
      </p:sp>
      <p:pic>
        <p:nvPicPr>
          <p:cNvPr id="4" name="Picture 3">
            <a:extLst>
              <a:ext uri="{FF2B5EF4-FFF2-40B4-BE49-F238E27FC236}">
                <a16:creationId xmlns:a16="http://schemas.microsoft.com/office/drawing/2014/main" id="{BA591D22-9442-43F7-9FD5-62A78362F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183476"/>
            <a:ext cx="8229600" cy="3293524"/>
          </a:xfrm>
          <a:prstGeom prst="rect">
            <a:avLst/>
          </a:prstGeom>
        </p:spPr>
      </p:pic>
    </p:spTree>
    <p:extLst>
      <p:ext uri="{BB962C8B-B14F-4D97-AF65-F5344CB8AC3E}">
        <p14:creationId xmlns:p14="http://schemas.microsoft.com/office/powerpoint/2010/main" val="2204546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TextBox 6"/>
          <p:cNvSpPr txBox="1"/>
          <p:nvPr/>
        </p:nvSpPr>
        <p:spPr>
          <a:xfrm>
            <a:off x="737616" y="1153922"/>
            <a:ext cx="7568184" cy="1284477"/>
          </a:xfrm>
          <a:prstGeom prst="rect">
            <a:avLst/>
          </a:prstGeom>
          <a:noFill/>
        </p:spPr>
        <p:txBody>
          <a:bodyPr wrap="square" rtlCol="0">
            <a:spAutoFit/>
          </a:bodyPr>
          <a:lstStyle/>
          <a:p>
            <a:endParaRPr lang="en-US" dirty="0"/>
          </a:p>
        </p:txBody>
      </p:sp>
      <p:sp>
        <p:nvSpPr>
          <p:cNvPr id="8" name="TextBox 7"/>
          <p:cNvSpPr txBox="1"/>
          <p:nvPr/>
        </p:nvSpPr>
        <p:spPr>
          <a:xfrm>
            <a:off x="304800" y="938480"/>
            <a:ext cx="8634984" cy="584775"/>
          </a:xfrm>
          <a:prstGeom prst="rect">
            <a:avLst/>
          </a:prstGeom>
          <a:noFill/>
        </p:spPr>
        <p:txBody>
          <a:bodyPr wrap="square" rtlCol="0">
            <a:spAutoFit/>
          </a:bodyPr>
          <a:lstStyle/>
          <a:p>
            <a:endParaRPr lang="en-US" sz="3200" dirty="0"/>
          </a:p>
        </p:txBody>
      </p:sp>
      <p:sp>
        <p:nvSpPr>
          <p:cNvPr id="10" name="TextBox 9"/>
          <p:cNvSpPr txBox="1"/>
          <p:nvPr/>
        </p:nvSpPr>
        <p:spPr>
          <a:xfrm>
            <a:off x="3810000" y="755587"/>
            <a:ext cx="5230368" cy="3539430"/>
          </a:xfrm>
          <a:prstGeom prst="rect">
            <a:avLst/>
          </a:prstGeom>
          <a:noFill/>
        </p:spPr>
        <p:txBody>
          <a:bodyPr wrap="square" rtlCol="0">
            <a:spAutoFit/>
          </a:bodyPr>
          <a:lstStyle/>
          <a:p>
            <a:r>
              <a:rPr lang="en-US" sz="2800" dirty="0"/>
              <a:t>Statics is an essential prerequisite for many branches of engineering, such as mechanical, civil,  automobile, aeronautical, and bioengineering, which address the applications and consequences of various forces applied to particles and rigid bodies.</a:t>
            </a:r>
          </a:p>
        </p:txBody>
      </p:sp>
      <p:sp>
        <p:nvSpPr>
          <p:cNvPr id="3" name="Title 2"/>
          <p:cNvSpPr>
            <a:spLocks noGrp="1"/>
          </p:cNvSpPr>
          <p:nvPr>
            <p:ph type="title"/>
          </p:nvPr>
        </p:nvSpPr>
        <p:spPr>
          <a:xfrm>
            <a:off x="332232" y="152400"/>
            <a:ext cx="8229600" cy="603187"/>
          </a:xfrm>
        </p:spPr>
        <p:txBody>
          <a:bodyPr>
            <a:normAutofit fontScale="90000"/>
          </a:bodyPr>
          <a:lstStyle/>
          <a:p>
            <a:br>
              <a:rPr lang="en-US" b="1" dirty="0"/>
            </a:br>
            <a:r>
              <a:rPr lang="en-US" sz="3100" b="1" dirty="0"/>
              <a:t>HOW DOES STATICS FIT INTO UPPER LEVEL COURSES?</a:t>
            </a:r>
            <a:br>
              <a:rPr lang="en-US" sz="3100" b="1" dirty="0"/>
            </a:br>
            <a:endParaRPr lang="en-US" sz="3100" dirty="0"/>
          </a:p>
        </p:txBody>
      </p:sp>
      <p:pic>
        <p:nvPicPr>
          <p:cNvPr id="4" name="Picture 3">
            <a:extLst>
              <a:ext uri="{FF2B5EF4-FFF2-40B4-BE49-F238E27FC236}">
                <a16:creationId xmlns:a16="http://schemas.microsoft.com/office/drawing/2014/main" id="{675972C0-3C0B-4D86-8680-652EE3EDBA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16" y="3729056"/>
            <a:ext cx="3605784" cy="2666346"/>
          </a:xfrm>
          <a:prstGeom prst="rect">
            <a:avLst/>
          </a:prstGeom>
        </p:spPr>
      </p:pic>
      <p:pic>
        <p:nvPicPr>
          <p:cNvPr id="6" name="Picture 5">
            <a:extLst>
              <a:ext uri="{FF2B5EF4-FFF2-40B4-BE49-F238E27FC236}">
                <a16:creationId xmlns:a16="http://schemas.microsoft.com/office/drawing/2014/main" id="{BAA2931D-2F68-4308-A52D-4296335FDAC3}"/>
              </a:ext>
            </a:extLst>
          </p:cNvPr>
          <p:cNvPicPr>
            <a:picLocks noChangeAspect="1"/>
          </p:cNvPicPr>
          <p:nvPr/>
        </p:nvPicPr>
        <p:blipFill rotWithShape="1">
          <a:blip r:embed="rId4">
            <a:extLst>
              <a:ext uri="{28A0092B-C50C-407E-A947-70E740481C1C}">
                <a14:useLocalDpi xmlns:a14="http://schemas.microsoft.com/office/drawing/2010/main" val="0"/>
              </a:ext>
            </a:extLst>
          </a:blip>
          <a:srcRect t="17384" b="10033"/>
          <a:stretch/>
        </p:blipFill>
        <p:spPr>
          <a:xfrm>
            <a:off x="4156362" y="4295017"/>
            <a:ext cx="3886200" cy="2291865"/>
          </a:xfrm>
          <a:prstGeom prst="rect">
            <a:avLst/>
          </a:prstGeom>
        </p:spPr>
      </p:pic>
      <p:pic>
        <p:nvPicPr>
          <p:cNvPr id="5" name="Picture 4">
            <a:extLst>
              <a:ext uri="{FF2B5EF4-FFF2-40B4-BE49-F238E27FC236}">
                <a16:creationId xmlns:a16="http://schemas.microsoft.com/office/drawing/2014/main" id="{B96B8ACF-B687-444E-8292-B41DC96245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216" y="874455"/>
            <a:ext cx="3449783" cy="2612478"/>
          </a:xfrm>
          <a:prstGeom prst="rect">
            <a:avLst/>
          </a:prstGeom>
        </p:spPr>
      </p:pic>
    </p:spTree>
    <p:extLst>
      <p:ext uri="{BB962C8B-B14F-4D97-AF65-F5344CB8AC3E}">
        <p14:creationId xmlns:p14="http://schemas.microsoft.com/office/powerpoint/2010/main" val="162159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762000" y="246888"/>
            <a:ext cx="7772400" cy="609600"/>
          </a:xfrm>
        </p:spPr>
        <p:txBody>
          <a:bodyPr>
            <a:normAutofit/>
          </a:bodyPr>
          <a:lstStyle/>
          <a:p>
            <a:r>
              <a:rPr lang="en-US" sz="2800" b="1" dirty="0">
                <a:solidFill>
                  <a:srgbClr val="FF0000"/>
                </a:solidFill>
              </a:rPr>
              <a:t> WHAT IS MECHANICS</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528476" y="914400"/>
            <a:ext cx="8411308" cy="3108543"/>
          </a:xfrm>
          <a:prstGeom prst="rect">
            <a:avLst/>
          </a:prstGeom>
          <a:noFill/>
        </p:spPr>
        <p:txBody>
          <a:bodyPr wrap="square" rtlCol="0">
            <a:spAutoFit/>
          </a:bodyPr>
          <a:lstStyle/>
          <a:p>
            <a:r>
              <a:rPr lang="en-US" altLang="en-US" sz="2800" b="1" dirty="0">
                <a:ea typeface="ＭＳ Ｐゴシック" pitchFamily="34" charset="-128"/>
              </a:rPr>
              <a:t>Mechanics</a:t>
            </a:r>
            <a:r>
              <a:rPr lang="en-US" altLang="en-US" sz="2800" dirty="0">
                <a:ea typeface="ＭＳ Ｐゴシック" pitchFamily="34" charset="-128"/>
              </a:rPr>
              <a:t> is the study of bodies under the action of forces. </a:t>
            </a:r>
          </a:p>
          <a:p>
            <a:endParaRPr lang="en-US" altLang="en-US" sz="2800" dirty="0"/>
          </a:p>
          <a:p>
            <a:r>
              <a:rPr lang="en-US" altLang="en-US" sz="2800" dirty="0"/>
              <a:t>Mechanics may be considered as </a:t>
            </a:r>
            <a:r>
              <a:rPr lang="en-US" altLang="en-US" sz="2800" b="1" dirty="0"/>
              <a:t>applied statics</a:t>
            </a:r>
            <a:r>
              <a:rPr lang="en-US" altLang="en-US" sz="2800" dirty="0"/>
              <a:t>, closely related to physics, so that many of the concepts will build on that prior scientific knowledge.  </a:t>
            </a:r>
          </a:p>
          <a:p>
            <a:endParaRPr lang="en-US" altLang="en-US" sz="2800" dirty="0">
              <a:ea typeface="ＭＳ Ｐゴシック" pitchFamily="34" charset="-128"/>
            </a:endParaRPr>
          </a:p>
        </p:txBody>
      </p:sp>
      <p:sp>
        <p:nvSpPr>
          <p:cNvPr id="10" name="TextBox 9"/>
          <p:cNvSpPr txBox="1"/>
          <p:nvPr/>
        </p:nvSpPr>
        <p:spPr>
          <a:xfrm>
            <a:off x="528476" y="4530030"/>
            <a:ext cx="8411308" cy="1384995"/>
          </a:xfrm>
          <a:prstGeom prst="rect">
            <a:avLst/>
          </a:prstGeom>
          <a:noFill/>
        </p:spPr>
        <p:txBody>
          <a:bodyPr wrap="square" rtlCol="0">
            <a:spAutoFit/>
          </a:bodyPr>
          <a:lstStyle/>
          <a:p>
            <a:pPr>
              <a:spcBef>
                <a:spcPct val="50000"/>
              </a:spcBef>
            </a:pPr>
            <a:r>
              <a:rPr lang="en-US" altLang="en-US" sz="2800" dirty="0"/>
              <a:t>Mechanics is the foundation of many engineering disciplines and is an indispensable prerequisite to their study.</a:t>
            </a:r>
          </a:p>
        </p:txBody>
      </p:sp>
    </p:spTree>
    <p:extLst>
      <p:ext uri="{BB962C8B-B14F-4D97-AF65-F5344CB8AC3E}">
        <p14:creationId xmlns:p14="http://schemas.microsoft.com/office/powerpoint/2010/main" val="3523422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0" y="228600"/>
            <a:ext cx="6858000" cy="838200"/>
          </a:xfrm>
        </p:spPr>
        <p:txBody>
          <a:bodyPr>
            <a:normAutofit/>
          </a:bodyPr>
          <a:lstStyle/>
          <a:p>
            <a:r>
              <a:rPr lang="en-US" sz="2800" b="1" dirty="0">
                <a:solidFill>
                  <a:srgbClr val="FF0000"/>
                </a:solidFill>
              </a:rPr>
              <a:t> CATEGORIES OF MECHANICS</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528476" y="1219200"/>
            <a:ext cx="8411308" cy="5509200"/>
          </a:xfrm>
          <a:prstGeom prst="rect">
            <a:avLst/>
          </a:prstGeom>
          <a:noFill/>
        </p:spPr>
        <p:txBody>
          <a:bodyPr wrap="square" rtlCol="0">
            <a:spAutoFit/>
          </a:bodyPr>
          <a:lstStyle/>
          <a:p>
            <a:r>
              <a:rPr lang="en-US" altLang="en-US" sz="3200" b="1" dirty="0"/>
              <a:t>Rigid bodies (Solids)</a:t>
            </a:r>
          </a:p>
          <a:p>
            <a:r>
              <a:rPr lang="en-US" altLang="en-US" sz="3200" i="1" dirty="0"/>
              <a:t>Statics</a:t>
            </a:r>
            <a:r>
              <a:rPr lang="en-US" altLang="en-US" sz="3200" dirty="0"/>
              <a:t> – bodies at rest or at constant velocity</a:t>
            </a:r>
            <a:r>
              <a:rPr lang="en-US" altLang="en-US" sz="3200" i="1" dirty="0"/>
              <a:t> Dynamics</a:t>
            </a:r>
            <a:r>
              <a:rPr lang="en-US" altLang="en-US" sz="3200" dirty="0"/>
              <a:t> – accelerating bodies</a:t>
            </a:r>
          </a:p>
          <a:p>
            <a:r>
              <a:rPr lang="en-US" altLang="en-US" sz="3200" dirty="0"/>
              <a:t>		(without changing shape)</a:t>
            </a:r>
          </a:p>
          <a:p>
            <a:r>
              <a:rPr lang="en-US" altLang="en-US" sz="3200" b="1" dirty="0"/>
              <a:t>Deformable bodies (Elastic or Plastic)</a:t>
            </a:r>
          </a:p>
          <a:p>
            <a:r>
              <a:rPr lang="en-US" altLang="en-US" sz="3200" dirty="0"/>
              <a:t>Elastic Bodies – temporary deformation</a:t>
            </a:r>
          </a:p>
          <a:p>
            <a:r>
              <a:rPr lang="en-US" altLang="en-US" sz="3200" dirty="0"/>
              <a:t>Plastic Bodies – permanent deformation</a:t>
            </a:r>
          </a:p>
          <a:p>
            <a:r>
              <a:rPr lang="en-US" altLang="en-US" sz="3200" b="1" dirty="0"/>
              <a:t>Fluids – gas and/or liquid</a:t>
            </a:r>
          </a:p>
          <a:p>
            <a:r>
              <a:rPr lang="en-US" altLang="en-US" sz="3200" dirty="0"/>
              <a:t>Non-Compressible fluids</a:t>
            </a:r>
          </a:p>
          <a:p>
            <a:r>
              <a:rPr lang="en-US" altLang="en-US" sz="3200" dirty="0"/>
              <a:t>Compressible Fluids</a:t>
            </a:r>
          </a:p>
          <a:p>
            <a:endParaRPr lang="en-US" altLang="en-US" sz="3200" dirty="0">
              <a:ea typeface="ＭＳ Ｐゴシック" pitchFamily="34" charset="-128"/>
            </a:endParaRPr>
          </a:p>
        </p:txBody>
      </p:sp>
    </p:spTree>
    <p:extLst>
      <p:ext uri="{BB962C8B-B14F-4D97-AF65-F5344CB8AC3E}">
        <p14:creationId xmlns:p14="http://schemas.microsoft.com/office/powerpoint/2010/main" val="516602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532</TotalTime>
  <Words>1243</Words>
  <Application>Microsoft Office PowerPoint</Application>
  <PresentationFormat>On-screen Show (4:3)</PresentationFormat>
  <Paragraphs>134</Paragraphs>
  <Slides>28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4" baseType="lpstr">
      <vt:lpstr>ＭＳ Ｐゴシック</vt:lpstr>
      <vt:lpstr>Arial</vt:lpstr>
      <vt:lpstr>Calibri</vt:lpstr>
      <vt:lpstr>Times New Roman</vt:lpstr>
      <vt:lpstr>Office Theme</vt:lpstr>
      <vt:lpstr>Equation</vt:lpstr>
      <vt:lpstr> VECTOR MECHANICS FOR ENGINEERS   </vt:lpstr>
      <vt:lpstr>TOPICS IN CHAPTER 1</vt:lpstr>
      <vt:lpstr> WHAT IS STATICS? </vt:lpstr>
      <vt:lpstr>APPLICATION OF FORCES</vt:lpstr>
      <vt:lpstr>APPLICATION OF FORCES</vt:lpstr>
      <vt:lpstr>OBJECTIVE OF BASIC STATICS COURSE</vt:lpstr>
      <vt:lpstr> HOW DOES STATICS FIT INTO UPPER LEVEL COURSES? </vt:lpstr>
      <vt:lpstr> WHAT IS MECHANICS</vt:lpstr>
      <vt:lpstr> CATEGORIES OF MECHANICS</vt:lpstr>
      <vt:lpstr>FUNDAMENTAL CONCEPTS</vt:lpstr>
      <vt:lpstr>FUNDAMENTAL CONCEPTS</vt:lpstr>
      <vt:lpstr>FUNDAMENTAL PRINCIPLES</vt:lpstr>
      <vt:lpstr>FUNDAMENTAL PRINCIPLES</vt:lpstr>
      <vt:lpstr>NEWTON’S THREE FUNDAMENTAL LAWS </vt:lpstr>
      <vt:lpstr>NEWTON’S THREE FUNDAMENTAL LAWS </vt:lpstr>
      <vt:lpstr>NEWTON’S LAW of GRAVITY</vt:lpstr>
      <vt:lpstr>Systems of Units</vt:lpstr>
      <vt:lpstr>Systems of Units</vt:lpstr>
      <vt:lpstr>Systems of Units</vt:lpstr>
      <vt:lpstr>PowerPoint Presentation</vt:lpstr>
      <vt:lpstr>PowerPoint Presentation</vt:lpstr>
      <vt:lpstr>PowerPoint Presentation</vt:lpstr>
      <vt:lpstr>Method of Problem Solution</vt:lpstr>
      <vt:lpstr>Method of Problem Solution</vt:lpstr>
      <vt:lpstr>METHOD OF SOLVING PROBLEMS -  SMART METHODOLOGY</vt:lpstr>
      <vt:lpstr>Numerical Accuracy</vt:lpstr>
      <vt:lpstr>Numerical Accuracy</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azizk</dc:creator>
  <cp:lastModifiedBy>Abdul Khandker</cp:lastModifiedBy>
  <cp:revision>59</cp:revision>
  <dcterms:created xsi:type="dcterms:W3CDTF">2018-10-04T16:52:31Z</dcterms:created>
  <dcterms:modified xsi:type="dcterms:W3CDTF">2018-11-14T01:17:40Z</dcterms:modified>
</cp:coreProperties>
</file>