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60" r:id="rId5"/>
    <p:sldId id="261" r:id="rId6"/>
    <p:sldId id="262" r:id="rId7"/>
    <p:sldId id="258" r:id="rId8"/>
    <p:sldId id="295" r:id="rId9"/>
    <p:sldId id="259" r:id="rId10"/>
    <p:sldId id="296" r:id="rId11"/>
    <p:sldId id="297" r:id="rId12"/>
    <p:sldId id="263" r:id="rId13"/>
    <p:sldId id="264" r:id="rId14"/>
    <p:sldId id="266" r:id="rId15"/>
    <p:sldId id="281" r:id="rId16"/>
    <p:sldId id="282" r:id="rId17"/>
    <p:sldId id="267" r:id="rId18"/>
    <p:sldId id="268" r:id="rId19"/>
    <p:sldId id="283" r:id="rId20"/>
    <p:sldId id="265" r:id="rId21"/>
    <p:sldId id="269" r:id="rId22"/>
    <p:sldId id="284" r:id="rId23"/>
    <p:sldId id="270" r:id="rId24"/>
    <p:sldId id="275" r:id="rId25"/>
    <p:sldId id="271" r:id="rId26"/>
    <p:sldId id="274" r:id="rId27"/>
    <p:sldId id="285" r:id="rId28"/>
    <p:sldId id="279" r:id="rId29"/>
    <p:sldId id="286" r:id="rId30"/>
    <p:sldId id="287" r:id="rId31"/>
    <p:sldId id="280" r:id="rId32"/>
    <p:sldId id="288" r:id="rId33"/>
    <p:sldId id="289" r:id="rId34"/>
    <p:sldId id="290" r:id="rId35"/>
    <p:sldId id="291" r:id="rId36"/>
    <p:sldId id="292" r:id="rId37"/>
    <p:sldId id="293" r:id="rId38"/>
    <p:sldId id="27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3" d="100"/>
          <a:sy n="33" d="100"/>
        </p:scale>
        <p:origin x="36" y="1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F966C-634C-4C11-AD55-6AEEF57FC78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88531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486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01785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2341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F966C-634C-4C11-AD55-6AEEF57FC783}"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57077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F966C-634C-4C11-AD55-6AEEF57FC783}"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5334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F966C-634C-4C11-AD55-6AEEF57FC783}"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05702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F966C-634C-4C11-AD55-6AEEF57FC783}"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60238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F966C-634C-4C11-AD55-6AEEF57FC783}"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402470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2804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424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F966C-634C-4C11-AD55-6AEEF57FC783}" type="datetimeFigureOut">
              <a:rPr lang="en-US" smtClean="0"/>
              <a:t>12/4/2018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DADB8-6275-444A-8A3B-2A75A1C4448D}" type="slidenum">
              <a:rPr lang="en-US" smtClean="0"/>
              <a:t>‹#›</a:t>
            </a:fld>
            <a:endParaRPr lang="en-US"/>
          </a:p>
        </p:txBody>
      </p:sp>
    </p:spTree>
    <p:extLst>
      <p:ext uri="{BB962C8B-B14F-4D97-AF65-F5344CB8AC3E}">
        <p14:creationId xmlns:p14="http://schemas.microsoft.com/office/powerpoint/2010/main" val="220018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www.google.com/url?sa=i&amp;rct=j&amp;q=&amp;esrc=s&amp;source=images&amp;cd=&amp;cad=rja&amp;uact=8&amp;ved=2ahUKEwj-sP7LgLfeAhVGyoMKHX2LBvQQjRx6BAgBEAU&amp;url=https://www.mathwarehouse.com/trigonometry/law-of-cosines-formula-examples.php&amp;psig=AOvVaw2Cthu7Fj00JhW_BAyQ9fPk&amp;ust=154129251884727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jpeg"/><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7.wmf"/><Relationship Id="rId3" Type="http://schemas.openxmlformats.org/officeDocument/2006/relationships/image" Target="../media/image1.jpeg"/><Relationship Id="rId7" Type="http://schemas.openxmlformats.org/officeDocument/2006/relationships/image" Target="../media/image24.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26.wmf"/><Relationship Id="rId5" Type="http://schemas.openxmlformats.org/officeDocument/2006/relationships/image" Target="../media/image28.jpeg"/><Relationship Id="rId10" Type="http://schemas.openxmlformats.org/officeDocument/2006/relationships/oleObject" Target="../embeddings/oleObject5.bin"/><Relationship Id="rId4" Type="http://schemas.openxmlformats.org/officeDocument/2006/relationships/image" Target="../media/image21.jpeg"/><Relationship Id="rId9"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1.jpeg"/><Relationship Id="rId7" Type="http://schemas.openxmlformats.org/officeDocument/2006/relationships/image" Target="../media/image30.wmf"/><Relationship Id="rId12"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oleObject" Target="../embeddings/oleObject9.bin"/><Relationship Id="rId5" Type="http://schemas.openxmlformats.org/officeDocument/2006/relationships/image" Target="../media/image33.jpeg"/><Relationship Id="rId10" Type="http://schemas.openxmlformats.org/officeDocument/2006/relationships/image" Target="../media/image31.wmf"/><Relationship Id="rId4" Type="http://schemas.openxmlformats.org/officeDocument/2006/relationships/image" Target="../media/image29.jpeg"/><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13.bin"/><Relationship Id="rId18" Type="http://schemas.openxmlformats.org/officeDocument/2006/relationships/image" Target="../media/image40.wmf"/><Relationship Id="rId3" Type="http://schemas.openxmlformats.org/officeDocument/2006/relationships/image" Target="../media/image1.jpeg"/><Relationship Id="rId7" Type="http://schemas.openxmlformats.org/officeDocument/2006/relationships/oleObject" Target="../embeddings/oleObject10.bin"/><Relationship Id="rId12" Type="http://schemas.openxmlformats.org/officeDocument/2006/relationships/image" Target="../media/image37.wmf"/><Relationship Id="rId17" Type="http://schemas.openxmlformats.org/officeDocument/2006/relationships/oleObject" Target="../embeddings/oleObject15.bin"/><Relationship Id="rId2" Type="http://schemas.openxmlformats.org/officeDocument/2006/relationships/slideLayout" Target="../slideLayouts/slideLayout2.xml"/><Relationship Id="rId16" Type="http://schemas.openxmlformats.org/officeDocument/2006/relationships/image" Target="../media/image39.wmf"/><Relationship Id="rId1" Type="http://schemas.openxmlformats.org/officeDocument/2006/relationships/vmlDrawing" Target="../drawings/vmlDrawing5.vml"/><Relationship Id="rId6" Type="http://schemas.openxmlformats.org/officeDocument/2006/relationships/image" Target="../media/image42.jpeg"/><Relationship Id="rId11" Type="http://schemas.openxmlformats.org/officeDocument/2006/relationships/oleObject" Target="../embeddings/oleObject12.bin"/><Relationship Id="rId5" Type="http://schemas.openxmlformats.org/officeDocument/2006/relationships/image" Target="../media/image41.jpeg"/><Relationship Id="rId15" Type="http://schemas.openxmlformats.org/officeDocument/2006/relationships/oleObject" Target="../embeddings/oleObject14.bin"/><Relationship Id="rId10" Type="http://schemas.openxmlformats.org/officeDocument/2006/relationships/image" Target="../media/image36.wmf"/><Relationship Id="rId4" Type="http://schemas.openxmlformats.org/officeDocument/2006/relationships/image" Target="../media/image29.jpeg"/><Relationship Id="rId9" Type="http://schemas.openxmlformats.org/officeDocument/2006/relationships/oleObject" Target="../embeddings/oleObject11.bin"/><Relationship Id="rId14" Type="http://schemas.openxmlformats.org/officeDocument/2006/relationships/image" Target="../media/image38.wmf"/></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3.xml"/><Relationship Id="rId18" Type="http://schemas.openxmlformats.org/officeDocument/2006/relationships/slide" Target="slide34.xml"/><Relationship Id="rId3" Type="http://schemas.openxmlformats.org/officeDocument/2006/relationships/slide" Target="slide4.xml"/><Relationship Id="rId7" Type="http://schemas.openxmlformats.org/officeDocument/2006/relationships/slide" Target="slide12.xml"/><Relationship Id="rId12" Type="http://schemas.openxmlformats.org/officeDocument/2006/relationships/slide" Target="slide21.xml"/><Relationship Id="rId17" Type="http://schemas.openxmlformats.org/officeDocument/2006/relationships/slide" Target="slide31.xml"/><Relationship Id="rId2" Type="http://schemas.openxmlformats.org/officeDocument/2006/relationships/image" Target="../media/image1.jpeg"/><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20.xml"/><Relationship Id="rId5" Type="http://schemas.openxmlformats.org/officeDocument/2006/relationships/slide" Target="slide6.xml"/><Relationship Id="rId15" Type="http://schemas.openxmlformats.org/officeDocument/2006/relationships/slide" Target="slide25.xml"/><Relationship Id="rId10"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16.xml"/><Relationship Id="rId14" Type="http://schemas.openxmlformats.org/officeDocument/2006/relationships/slide" Target="slide24.xml"/></Relationships>
</file>

<file path=ppt/slides/_rels/slide20.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19.bin"/><Relationship Id="rId3" Type="http://schemas.openxmlformats.org/officeDocument/2006/relationships/image" Target="../media/image1.jpeg"/><Relationship Id="rId7" Type="http://schemas.openxmlformats.org/officeDocument/2006/relationships/oleObject" Target="../embeddings/oleObject16.bin"/><Relationship Id="rId12" Type="http://schemas.openxmlformats.org/officeDocument/2006/relationships/image" Target="../media/image45.wmf"/><Relationship Id="rId2" Type="http://schemas.openxmlformats.org/officeDocument/2006/relationships/slideLayout" Target="../slideLayouts/slideLayout2.xml"/><Relationship Id="rId16" Type="http://schemas.openxmlformats.org/officeDocument/2006/relationships/image" Target="../media/image47.wmf"/><Relationship Id="rId1" Type="http://schemas.openxmlformats.org/officeDocument/2006/relationships/vmlDrawing" Target="../drawings/vmlDrawing6.vml"/><Relationship Id="rId6" Type="http://schemas.openxmlformats.org/officeDocument/2006/relationships/image" Target="../media/image50.jpeg"/><Relationship Id="rId11" Type="http://schemas.openxmlformats.org/officeDocument/2006/relationships/oleObject" Target="../embeddings/oleObject18.bin"/><Relationship Id="rId5" Type="http://schemas.openxmlformats.org/officeDocument/2006/relationships/image" Target="../media/image49.jpeg"/><Relationship Id="rId15" Type="http://schemas.openxmlformats.org/officeDocument/2006/relationships/oleObject" Target="../embeddings/oleObject20.bin"/><Relationship Id="rId10" Type="http://schemas.openxmlformats.org/officeDocument/2006/relationships/image" Target="../media/image44.wmf"/><Relationship Id="rId4" Type="http://schemas.openxmlformats.org/officeDocument/2006/relationships/image" Target="../media/image48.jpeg"/><Relationship Id="rId9" Type="http://schemas.openxmlformats.org/officeDocument/2006/relationships/oleObject" Target="../embeddings/oleObject17.bin"/><Relationship Id="rId14" Type="http://schemas.openxmlformats.org/officeDocument/2006/relationships/image" Target="../media/image46.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53.wmf"/><Relationship Id="rId3" Type="http://schemas.openxmlformats.org/officeDocument/2006/relationships/image" Target="../media/image1.jpeg"/><Relationship Id="rId7" Type="http://schemas.openxmlformats.org/officeDocument/2006/relationships/image" Target="../media/image59.jpeg"/><Relationship Id="rId12" Type="http://schemas.openxmlformats.org/officeDocument/2006/relationships/oleObject" Target="../embeddings/oleObject23.bin"/><Relationship Id="rId17" Type="http://schemas.openxmlformats.org/officeDocument/2006/relationships/image" Target="../media/image55.wmf"/><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7.vml"/><Relationship Id="rId6" Type="http://schemas.openxmlformats.org/officeDocument/2006/relationships/image" Target="../media/image58.jpeg"/><Relationship Id="rId11" Type="http://schemas.openxmlformats.org/officeDocument/2006/relationships/image" Target="../media/image52.wmf"/><Relationship Id="rId5" Type="http://schemas.openxmlformats.org/officeDocument/2006/relationships/image" Target="../media/image57.jpeg"/><Relationship Id="rId15" Type="http://schemas.openxmlformats.org/officeDocument/2006/relationships/image" Target="../media/image54.wmf"/><Relationship Id="rId10" Type="http://schemas.openxmlformats.org/officeDocument/2006/relationships/oleObject" Target="../embeddings/oleObject22.bin"/><Relationship Id="rId4" Type="http://schemas.openxmlformats.org/officeDocument/2006/relationships/image" Target="../media/image56.jpeg"/><Relationship Id="rId9" Type="http://schemas.openxmlformats.org/officeDocument/2006/relationships/image" Target="../media/image51.wmf"/><Relationship Id="rId14"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65.wmf"/><Relationship Id="rId18" Type="http://schemas.openxmlformats.org/officeDocument/2006/relationships/oleObject" Target="../embeddings/oleObject32.bin"/><Relationship Id="rId3" Type="http://schemas.openxmlformats.org/officeDocument/2006/relationships/image" Target="../media/image1.jpeg"/><Relationship Id="rId7" Type="http://schemas.openxmlformats.org/officeDocument/2006/relationships/image" Target="../media/image69.jpeg"/><Relationship Id="rId12" Type="http://schemas.openxmlformats.org/officeDocument/2006/relationships/oleObject" Target="../embeddings/oleObject29.bin"/><Relationship Id="rId17" Type="http://schemas.openxmlformats.org/officeDocument/2006/relationships/image" Target="../media/image67.wmf"/><Relationship Id="rId2" Type="http://schemas.openxmlformats.org/officeDocument/2006/relationships/slideLayout" Target="../slideLayouts/slideLayout2.xml"/><Relationship Id="rId16" Type="http://schemas.openxmlformats.org/officeDocument/2006/relationships/oleObject" Target="../embeddings/oleObject31.bin"/><Relationship Id="rId1" Type="http://schemas.openxmlformats.org/officeDocument/2006/relationships/vmlDrawing" Target="../drawings/vmlDrawing8.vml"/><Relationship Id="rId6" Type="http://schemas.openxmlformats.org/officeDocument/2006/relationships/image" Target="../media/image62.wmf"/><Relationship Id="rId11" Type="http://schemas.openxmlformats.org/officeDocument/2006/relationships/image" Target="../media/image64.wmf"/><Relationship Id="rId5" Type="http://schemas.openxmlformats.org/officeDocument/2006/relationships/oleObject" Target="../embeddings/oleObject26.bin"/><Relationship Id="rId15" Type="http://schemas.openxmlformats.org/officeDocument/2006/relationships/image" Target="../media/image66.wmf"/><Relationship Id="rId10" Type="http://schemas.openxmlformats.org/officeDocument/2006/relationships/oleObject" Target="../embeddings/oleObject28.bin"/><Relationship Id="rId19" Type="http://schemas.openxmlformats.org/officeDocument/2006/relationships/image" Target="../media/image68.wmf"/><Relationship Id="rId4" Type="http://schemas.openxmlformats.org/officeDocument/2006/relationships/image" Target="../media/image61.jpeg"/><Relationship Id="rId9" Type="http://schemas.openxmlformats.org/officeDocument/2006/relationships/image" Target="../media/image63.wmf"/><Relationship Id="rId14" Type="http://schemas.openxmlformats.org/officeDocument/2006/relationships/oleObject" Target="../embeddings/oleObject30.bin"/></Relationships>
</file>

<file path=ppt/slides/_rels/slide24.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1.jpeg"/><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3.jpeg"/><Relationship Id="rId5" Type="http://schemas.openxmlformats.org/officeDocument/2006/relationships/image" Target="../media/image72.jpeg"/><Relationship Id="rId4" Type="http://schemas.openxmlformats.org/officeDocument/2006/relationships/image" Target="../media/image71.jpeg"/></Relationships>
</file>

<file path=ppt/slides/_rels/slide25.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5.jpeg"/></Relationships>
</file>

<file path=ppt/slides/_rels/slide26.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1.jpeg"/><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77.wmf"/><Relationship Id="rId11" Type="http://schemas.openxmlformats.org/officeDocument/2006/relationships/image" Target="../media/image80.jpeg"/><Relationship Id="rId5" Type="http://schemas.openxmlformats.org/officeDocument/2006/relationships/oleObject" Target="../embeddings/oleObject34.bin"/><Relationship Id="rId10" Type="http://schemas.openxmlformats.org/officeDocument/2006/relationships/image" Target="../media/image79.wmf"/><Relationship Id="rId4" Type="http://schemas.openxmlformats.org/officeDocument/2006/relationships/image" Target="../media/image76.jpeg"/><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1.jpeg"/><Relationship Id="rId7"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7.bin"/><Relationship Id="rId5" Type="http://schemas.openxmlformats.org/officeDocument/2006/relationships/image" Target="../media/image84.jpeg"/><Relationship Id="rId4" Type="http://schemas.openxmlformats.org/officeDocument/2006/relationships/image" Target="../media/image83.jpeg"/><Relationship Id="rId9" Type="http://schemas.openxmlformats.org/officeDocument/2006/relationships/image" Target="../media/image82.wmf"/></Relationships>
</file>

<file path=ppt/slides/_rels/slide29.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1.jpeg"/><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7.jpeg"/><Relationship Id="rId5" Type="http://schemas.openxmlformats.org/officeDocument/2006/relationships/image" Target="../media/image85.wmf"/><Relationship Id="rId4" Type="http://schemas.openxmlformats.org/officeDocument/2006/relationships/oleObject" Target="../embeddings/oleObject39.bin"/><Relationship Id="rId9" Type="http://schemas.openxmlformats.org/officeDocument/2006/relationships/image" Target="../media/image88.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1.jpeg"/><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89.wmf"/><Relationship Id="rId11" Type="http://schemas.openxmlformats.org/officeDocument/2006/relationships/image" Target="../media/image87.jpeg"/><Relationship Id="rId5" Type="http://schemas.openxmlformats.org/officeDocument/2006/relationships/oleObject" Target="../embeddings/oleObject41.bin"/><Relationship Id="rId10" Type="http://schemas.openxmlformats.org/officeDocument/2006/relationships/image" Target="../media/image91.wmf"/><Relationship Id="rId4" Type="http://schemas.openxmlformats.org/officeDocument/2006/relationships/image" Target="../media/image88.jpeg"/><Relationship Id="rId9" Type="http://schemas.openxmlformats.org/officeDocument/2006/relationships/oleObject" Target="../embeddings/oleObject43.bin"/></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image" Target="../media/image100.jpeg"/><Relationship Id="rId3" Type="http://schemas.openxmlformats.org/officeDocument/2006/relationships/image" Target="../media/image98.jpeg"/><Relationship Id="rId7" Type="http://schemas.openxmlformats.org/officeDocument/2006/relationships/oleObject" Target="../embeddings/oleObject45.bin"/><Relationship Id="rId12" Type="http://schemas.openxmlformats.org/officeDocument/2006/relationships/image" Target="../media/image95.wmf"/><Relationship Id="rId17" Type="http://schemas.openxmlformats.org/officeDocument/2006/relationships/image" Target="../media/image97.wmf"/><Relationship Id="rId2" Type="http://schemas.openxmlformats.org/officeDocument/2006/relationships/slideLayout" Target="../slideLayouts/slideLayout7.xml"/><Relationship Id="rId16" Type="http://schemas.openxmlformats.org/officeDocument/2006/relationships/oleObject" Target="../embeddings/oleObject49.bin"/><Relationship Id="rId1" Type="http://schemas.openxmlformats.org/officeDocument/2006/relationships/vmlDrawing" Target="../drawings/vmlDrawing14.vml"/><Relationship Id="rId6" Type="http://schemas.openxmlformats.org/officeDocument/2006/relationships/image" Target="../media/image99.jpeg"/><Relationship Id="rId11" Type="http://schemas.openxmlformats.org/officeDocument/2006/relationships/oleObject" Target="../embeddings/oleObject47.bin"/><Relationship Id="rId5" Type="http://schemas.openxmlformats.org/officeDocument/2006/relationships/image" Target="../media/image92.wmf"/><Relationship Id="rId15" Type="http://schemas.openxmlformats.org/officeDocument/2006/relationships/image" Target="../media/image96.wmf"/><Relationship Id="rId10" Type="http://schemas.openxmlformats.org/officeDocument/2006/relationships/image" Target="../media/image94.wmf"/><Relationship Id="rId4" Type="http://schemas.openxmlformats.org/officeDocument/2006/relationships/oleObject" Target="../embeddings/oleObject44.bin"/><Relationship Id="rId9" Type="http://schemas.openxmlformats.org/officeDocument/2006/relationships/oleObject" Target="../embeddings/oleObject46.bin"/><Relationship Id="rId14" Type="http://schemas.openxmlformats.org/officeDocument/2006/relationships/oleObject" Target="../embeddings/oleObject48.bin"/></Relationships>
</file>

<file path=ppt/slides/_rels/slide33.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53.bin"/><Relationship Id="rId3" Type="http://schemas.openxmlformats.org/officeDocument/2006/relationships/image" Target="../media/image106.jpeg"/><Relationship Id="rId7" Type="http://schemas.openxmlformats.org/officeDocument/2006/relationships/oleObject" Target="../embeddings/oleObject50.bin"/><Relationship Id="rId12" Type="http://schemas.openxmlformats.org/officeDocument/2006/relationships/image" Target="../media/image103.wmf"/><Relationship Id="rId17" Type="http://schemas.openxmlformats.org/officeDocument/2006/relationships/image" Target="../media/image105.wmf"/><Relationship Id="rId2" Type="http://schemas.openxmlformats.org/officeDocument/2006/relationships/slideLayout" Target="../slideLayouts/slideLayout7.xml"/><Relationship Id="rId16" Type="http://schemas.openxmlformats.org/officeDocument/2006/relationships/oleObject" Target="../embeddings/oleObject55.bin"/><Relationship Id="rId1" Type="http://schemas.openxmlformats.org/officeDocument/2006/relationships/vmlDrawing" Target="../drawings/vmlDrawing15.vml"/><Relationship Id="rId6" Type="http://schemas.openxmlformats.org/officeDocument/2006/relationships/image" Target="../media/image109.jpeg"/><Relationship Id="rId11" Type="http://schemas.openxmlformats.org/officeDocument/2006/relationships/oleObject" Target="../embeddings/oleObject52.bin"/><Relationship Id="rId5" Type="http://schemas.openxmlformats.org/officeDocument/2006/relationships/image" Target="../media/image108.jpeg"/><Relationship Id="rId15" Type="http://schemas.openxmlformats.org/officeDocument/2006/relationships/image" Target="../media/image104.wmf"/><Relationship Id="rId10" Type="http://schemas.openxmlformats.org/officeDocument/2006/relationships/image" Target="../media/image102.wmf"/><Relationship Id="rId4" Type="http://schemas.openxmlformats.org/officeDocument/2006/relationships/image" Target="../media/image107.jpeg"/><Relationship Id="rId9" Type="http://schemas.openxmlformats.org/officeDocument/2006/relationships/oleObject" Target="../embeddings/oleObject51.bin"/><Relationship Id="rId14" Type="http://schemas.openxmlformats.org/officeDocument/2006/relationships/oleObject" Target="../embeddings/oleObject54.bin"/></Relationships>
</file>

<file path=ppt/slides/_rels/slide34.xml.rels><?xml version="1.0" encoding="UTF-8" standalone="yes"?>
<Relationships xmlns="http://schemas.openxmlformats.org/package/2006/relationships"><Relationship Id="rId3" Type="http://schemas.openxmlformats.org/officeDocument/2006/relationships/image" Target="../media/image112.jpeg"/><Relationship Id="rId7" Type="http://schemas.openxmlformats.org/officeDocument/2006/relationships/image" Target="../media/image111.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7.bin"/><Relationship Id="rId5" Type="http://schemas.openxmlformats.org/officeDocument/2006/relationships/image" Target="../media/image110.wmf"/><Relationship Id="rId4" Type="http://schemas.openxmlformats.org/officeDocument/2006/relationships/oleObject" Target="../embeddings/oleObject56.bin"/></Relationships>
</file>

<file path=ppt/slides/_rels/slide35.xml.rels><?xml version="1.0" encoding="UTF-8" standalone="yes"?>
<Relationships xmlns="http://schemas.openxmlformats.org/package/2006/relationships"><Relationship Id="rId2" Type="http://schemas.openxmlformats.org/officeDocument/2006/relationships/image" Target="../media/image1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image" Target="../media/image113.jpeg"/><Relationship Id="rId7" Type="http://schemas.openxmlformats.org/officeDocument/2006/relationships/image" Target="../media/image11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9.bin"/><Relationship Id="rId5" Type="http://schemas.openxmlformats.org/officeDocument/2006/relationships/image" Target="../media/image114.wmf"/><Relationship Id="rId4" Type="http://schemas.openxmlformats.org/officeDocument/2006/relationships/oleObject" Target="../embeddings/oleObject58.bin"/><Relationship Id="rId9" Type="http://schemas.openxmlformats.org/officeDocument/2006/relationships/image" Target="../media/image116.wmf"/></Relationships>
</file>

<file path=ppt/slides/_rels/slide37.xml.rels><?xml version="1.0" encoding="UTF-8" standalone="yes"?>
<Relationships xmlns="http://schemas.openxmlformats.org/package/2006/relationships"><Relationship Id="rId3" Type="http://schemas.openxmlformats.org/officeDocument/2006/relationships/image" Target="../media/image113.jpeg"/><Relationship Id="rId7" Type="http://schemas.openxmlformats.org/officeDocument/2006/relationships/image" Target="../media/image11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62.bin"/><Relationship Id="rId5" Type="http://schemas.openxmlformats.org/officeDocument/2006/relationships/image" Target="../media/image117.wmf"/><Relationship Id="rId4" Type="http://schemas.openxmlformats.org/officeDocument/2006/relationships/oleObject" Target="../embeddings/oleObject61.bin"/></Relationships>
</file>

<file path=ppt/slides/_rels/slide38.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image" Target="../media/image1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1000" y="228600"/>
            <a:ext cx="8229600" cy="609600"/>
          </a:xfrm>
        </p:spPr>
        <p:txBody>
          <a:bodyPr>
            <a:normAutofit fontScale="90000"/>
          </a:bodyPr>
          <a:lstStyle/>
          <a:p>
            <a:br>
              <a:rPr lang="en-US" sz="3600" b="1" dirty="0">
                <a:solidFill>
                  <a:srgbClr val="FF0000"/>
                </a:solidFill>
              </a:rPr>
            </a:br>
            <a:r>
              <a:rPr lang="en-US" sz="4000" b="1" dirty="0">
                <a:solidFill>
                  <a:srgbClr val="0070C0"/>
                </a:solidFill>
              </a:rPr>
              <a:t>VECTOR MECHANICS FOR ENGINEERS </a:t>
            </a:r>
            <a:br>
              <a:rPr lang="en-US" sz="2800" b="1" dirty="0">
                <a:solidFill>
                  <a:srgbClr val="FF0000"/>
                </a:solidFill>
              </a:rPr>
            </a:br>
            <a:r>
              <a:rPr lang="en-US" sz="2400" b="1" dirty="0"/>
              <a:t>By:   </a:t>
            </a:r>
            <a:r>
              <a:rPr lang="en-US" sz="2400" b="1" dirty="0" err="1"/>
              <a:t>Fardinand</a:t>
            </a:r>
            <a:r>
              <a:rPr lang="en-US" sz="2400" b="1" dirty="0"/>
              <a:t> P. Beer; E. Russell Johnston, Jr.; David F. </a:t>
            </a:r>
            <a:r>
              <a:rPr lang="en-US" sz="2400" b="1" dirty="0" err="1"/>
              <a:t>Mazurek</a:t>
            </a:r>
            <a:br>
              <a:rPr lang="en-US" sz="2400" b="1" dirty="0"/>
            </a:br>
            <a:r>
              <a:rPr lang="en-US" sz="2800" b="1" dirty="0">
                <a:solidFill>
                  <a:srgbClr val="FF0000"/>
                </a:solidFill>
              </a:rPr>
              <a:t> </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27892" y="1944166"/>
            <a:ext cx="3200400" cy="1200329"/>
          </a:xfrm>
          <a:prstGeom prst="rect">
            <a:avLst/>
          </a:prstGeom>
          <a:noFill/>
        </p:spPr>
        <p:txBody>
          <a:bodyPr wrap="square" rtlCol="0">
            <a:spAutoFit/>
          </a:bodyPr>
          <a:lstStyle/>
          <a:p>
            <a:r>
              <a:rPr lang="en-US" sz="7200" b="1" dirty="0"/>
              <a:t>STATICS</a:t>
            </a:r>
            <a:endParaRPr lang="en-US" sz="7200" dirty="0"/>
          </a:p>
        </p:txBody>
      </p:sp>
      <p:sp>
        <p:nvSpPr>
          <p:cNvPr id="9" name="TextBox 8"/>
          <p:cNvSpPr txBox="1"/>
          <p:nvPr/>
        </p:nvSpPr>
        <p:spPr>
          <a:xfrm>
            <a:off x="427892" y="3893282"/>
            <a:ext cx="3200400" cy="1446550"/>
          </a:xfrm>
          <a:prstGeom prst="rect">
            <a:avLst/>
          </a:prstGeom>
          <a:noFill/>
        </p:spPr>
        <p:txBody>
          <a:bodyPr wrap="square" rtlCol="0">
            <a:spAutoFit/>
          </a:bodyPr>
          <a:lstStyle/>
          <a:p>
            <a:pPr algn="ctr"/>
            <a:r>
              <a:rPr lang="en-US" sz="4400" b="1" dirty="0">
                <a:solidFill>
                  <a:schemeClr val="accent6">
                    <a:lumMod val="50000"/>
                  </a:schemeClr>
                </a:solidFill>
              </a:rPr>
              <a:t>STATICS OF PARTICLES</a:t>
            </a:r>
          </a:p>
        </p:txBody>
      </p:sp>
      <p:sp>
        <p:nvSpPr>
          <p:cNvPr id="10" name="TextBox 9"/>
          <p:cNvSpPr txBox="1"/>
          <p:nvPr/>
        </p:nvSpPr>
        <p:spPr>
          <a:xfrm>
            <a:off x="427892" y="3062881"/>
            <a:ext cx="3048000" cy="769441"/>
          </a:xfrm>
          <a:prstGeom prst="rect">
            <a:avLst/>
          </a:prstGeom>
          <a:noFill/>
        </p:spPr>
        <p:txBody>
          <a:bodyPr wrap="square" rtlCol="0">
            <a:spAutoFit/>
          </a:bodyPr>
          <a:lstStyle/>
          <a:p>
            <a:pPr algn="ctr"/>
            <a:r>
              <a:rPr lang="en-US" sz="4400" b="1" dirty="0">
                <a:solidFill>
                  <a:schemeClr val="accent6">
                    <a:lumMod val="75000"/>
                  </a:schemeClr>
                </a:solidFill>
              </a:rPr>
              <a:t>CHAPTER 2</a:t>
            </a:r>
          </a:p>
        </p:txBody>
      </p:sp>
      <p:sp>
        <p:nvSpPr>
          <p:cNvPr id="11" name="TextBox 10"/>
          <p:cNvSpPr txBox="1"/>
          <p:nvPr/>
        </p:nvSpPr>
        <p:spPr>
          <a:xfrm>
            <a:off x="427892" y="1446312"/>
            <a:ext cx="3124200" cy="523220"/>
          </a:xfrm>
          <a:prstGeom prst="rect">
            <a:avLst/>
          </a:prstGeom>
          <a:noFill/>
        </p:spPr>
        <p:txBody>
          <a:bodyPr wrap="square" rtlCol="0">
            <a:spAutoFit/>
          </a:bodyPr>
          <a:lstStyle/>
          <a:p>
            <a:r>
              <a:rPr lang="en-US" sz="2800" b="1" dirty="0"/>
              <a:t>ENGINEERING 3120</a:t>
            </a:r>
          </a:p>
        </p:txBody>
      </p:sp>
      <p:pic>
        <p:nvPicPr>
          <p:cNvPr id="12"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1295400"/>
            <a:ext cx="4303550" cy="464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27892" y="5772834"/>
            <a:ext cx="3276600" cy="646331"/>
          </a:xfrm>
          <a:prstGeom prst="rect">
            <a:avLst/>
          </a:prstGeom>
        </p:spPr>
        <p:txBody>
          <a:bodyPr wrap="square">
            <a:spAutoFit/>
          </a:bodyPr>
          <a:lstStyle/>
          <a:p>
            <a:r>
              <a:rPr lang="en-US" dirty="0"/>
              <a:t>Slides revised by:  </a:t>
            </a:r>
          </a:p>
          <a:p>
            <a:r>
              <a:rPr lang="en-US" dirty="0"/>
              <a:t>A.A. KHANDKER, Ph.D., P.E.</a:t>
            </a:r>
          </a:p>
        </p:txBody>
      </p:sp>
      <p:sp>
        <p:nvSpPr>
          <p:cNvPr id="5" name="Rectangle 4"/>
          <p:cNvSpPr/>
          <p:nvPr/>
        </p:nvSpPr>
        <p:spPr>
          <a:xfrm>
            <a:off x="5105400" y="6093767"/>
            <a:ext cx="3338350" cy="369332"/>
          </a:xfrm>
          <a:prstGeom prst="rect">
            <a:avLst/>
          </a:prstGeom>
        </p:spPr>
        <p:txBody>
          <a:bodyPr wrap="none">
            <a:spAutoFit/>
          </a:bodyPr>
          <a:lstStyle/>
          <a:p>
            <a:r>
              <a:rPr lang="en-US" dirty="0"/>
              <a:t>Copyright: McGraw Hill Education</a:t>
            </a:r>
          </a:p>
        </p:txBody>
      </p:sp>
    </p:spTree>
    <p:extLst>
      <p:ext uri="{BB962C8B-B14F-4D97-AF65-F5344CB8AC3E}">
        <p14:creationId xmlns:p14="http://schemas.microsoft.com/office/powerpoint/2010/main" val="288140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600" y="267542"/>
            <a:ext cx="8347853" cy="371027"/>
          </a:xfrm>
        </p:spPr>
        <p:txBody>
          <a:bodyPr>
            <a:normAutofit fontScale="90000"/>
          </a:bodyPr>
          <a:lstStyle/>
          <a:p>
            <a:r>
              <a:rPr lang="en-US" sz="2800" b="1" dirty="0">
                <a:solidFill>
                  <a:srgbClr val="C00000"/>
                </a:solidFill>
              </a:rPr>
              <a:t>TRIGONOMETRY - LAW OF SINES AND LAW OF COSINES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B1478295-17D9-4E55-9C37-A05F96B85A05}"/>
              </a:ext>
            </a:extLst>
          </p:cNvPr>
          <p:cNvPicPr>
            <a:picLocks noChangeAspect="1"/>
          </p:cNvPicPr>
          <p:nvPr/>
        </p:nvPicPr>
        <p:blipFill rotWithShape="1">
          <a:blip r:embed="rId3">
            <a:extLst>
              <a:ext uri="{28A0092B-C50C-407E-A947-70E740481C1C}">
                <a14:useLocalDpi xmlns:a14="http://schemas.microsoft.com/office/drawing/2010/main" val="0"/>
              </a:ext>
            </a:extLst>
          </a:blip>
          <a:srcRect l="56493" b="45501"/>
          <a:stretch/>
        </p:blipFill>
        <p:spPr>
          <a:xfrm>
            <a:off x="3962400" y="3925142"/>
            <a:ext cx="4614054" cy="2665316"/>
          </a:xfrm>
          <a:prstGeom prst="rect">
            <a:avLst/>
          </a:prstGeom>
        </p:spPr>
      </p:pic>
      <p:pic>
        <p:nvPicPr>
          <p:cNvPr id="23572" name="Picture 20" descr="Image result for Law of Cosine">
            <a:hlinkClick r:id="rId4"/>
            <a:extLst>
              <a:ext uri="{FF2B5EF4-FFF2-40B4-BE49-F238E27FC236}">
                <a16:creationId xmlns:a16="http://schemas.microsoft.com/office/drawing/2014/main" id="{587F6290-F16D-4938-A821-AB435A1A01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800100"/>
            <a:ext cx="7086600" cy="29635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814E1F8D-B338-4A47-984B-141A5117378F}"/>
              </a:ext>
            </a:extLst>
          </p:cNvPr>
          <p:cNvPicPr>
            <a:picLocks noChangeAspect="1"/>
          </p:cNvPicPr>
          <p:nvPr/>
        </p:nvPicPr>
        <p:blipFill rotWithShape="1">
          <a:blip r:embed="rId3">
            <a:extLst>
              <a:ext uri="{28A0092B-C50C-407E-A947-70E740481C1C}">
                <a14:useLocalDpi xmlns:a14="http://schemas.microsoft.com/office/drawing/2010/main" val="0"/>
              </a:ext>
            </a:extLst>
          </a:blip>
          <a:srcRect r="41155"/>
          <a:stretch/>
        </p:blipFill>
        <p:spPr>
          <a:xfrm>
            <a:off x="457200" y="3925142"/>
            <a:ext cx="3401063" cy="2665316"/>
          </a:xfrm>
          <a:prstGeom prst="rect">
            <a:avLst/>
          </a:prstGeom>
        </p:spPr>
      </p:pic>
    </p:spTree>
    <p:extLst>
      <p:ext uri="{BB962C8B-B14F-4D97-AF65-F5344CB8AC3E}">
        <p14:creationId xmlns:p14="http://schemas.microsoft.com/office/powerpoint/2010/main" val="52149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981200" y="170596"/>
            <a:ext cx="5060157" cy="685800"/>
          </a:xfrm>
        </p:spPr>
        <p:txBody>
          <a:bodyPr>
            <a:normAutofit fontScale="90000"/>
          </a:bodyPr>
          <a:lstStyle/>
          <a:p>
            <a:r>
              <a:rPr lang="en-US" sz="2800" b="1" dirty="0">
                <a:solidFill>
                  <a:srgbClr val="C00000"/>
                </a:solidFill>
              </a:rPr>
              <a:t>LAW OF SINES AND LAW OF COSINES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2">
            <a:extLst>
              <a:ext uri="{FF2B5EF4-FFF2-40B4-BE49-F238E27FC236}">
                <a16:creationId xmlns:a16="http://schemas.microsoft.com/office/drawing/2014/main" id="{E347DAAA-32F6-4A1A-BCBA-0E7D57208A44}"/>
              </a:ext>
            </a:extLst>
          </p:cNvPr>
          <p:cNvPicPr>
            <a:picLocks noChangeAspect="1"/>
          </p:cNvPicPr>
          <p:nvPr/>
        </p:nvPicPr>
        <p:blipFill rotWithShape="1">
          <a:blip r:embed="rId3">
            <a:extLst>
              <a:ext uri="{28A0092B-C50C-407E-A947-70E740481C1C}">
                <a14:useLocalDpi xmlns:a14="http://schemas.microsoft.com/office/drawing/2010/main" val="0"/>
              </a:ext>
            </a:extLst>
          </a:blip>
          <a:srcRect l="7184" t="33751" r="4929" b="34999"/>
          <a:stretch/>
        </p:blipFill>
        <p:spPr bwMode="auto">
          <a:xfrm>
            <a:off x="380999" y="832366"/>
            <a:ext cx="4025319" cy="2596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a:extLst>
              <a:ext uri="{FF2B5EF4-FFF2-40B4-BE49-F238E27FC236}">
                <a16:creationId xmlns:a16="http://schemas.microsoft.com/office/drawing/2014/main" id="{264917C0-2130-44B8-837D-CA1305D4ABD6}"/>
              </a:ext>
            </a:extLst>
          </p:cNvPr>
          <p:cNvCxnSpPr>
            <a:cxnSpLocks/>
          </p:cNvCxnSpPr>
          <p:nvPr/>
        </p:nvCxnSpPr>
        <p:spPr>
          <a:xfrm flipV="1">
            <a:off x="4876800" y="1752600"/>
            <a:ext cx="3048000" cy="1616705"/>
          </a:xfrm>
          <a:prstGeom prst="straightConnector1">
            <a:avLst/>
          </a:prstGeom>
          <a:ln w="101600">
            <a:solidFill>
              <a:srgbClr val="00B0F0"/>
            </a:solidFill>
            <a:headEnd type="none"/>
            <a:tailEnd type="arrow"/>
          </a:ln>
        </p:spPr>
        <p:style>
          <a:lnRef idx="2">
            <a:schemeClr val="accent5"/>
          </a:lnRef>
          <a:fillRef idx="0">
            <a:schemeClr val="accent5"/>
          </a:fillRef>
          <a:effectRef idx="1">
            <a:schemeClr val="accent5"/>
          </a:effectRef>
          <a:fontRef idx="minor">
            <a:schemeClr val="tx1"/>
          </a:fontRef>
        </p:style>
      </p:cxnSp>
      <p:cxnSp>
        <p:nvCxnSpPr>
          <p:cNvPr id="14" name="Straight Arrow Connector 13">
            <a:extLst>
              <a:ext uri="{FF2B5EF4-FFF2-40B4-BE49-F238E27FC236}">
                <a16:creationId xmlns:a16="http://schemas.microsoft.com/office/drawing/2014/main" id="{EF23CE32-77EF-4DB2-AE37-A34D481F31A0}"/>
              </a:ext>
            </a:extLst>
          </p:cNvPr>
          <p:cNvCxnSpPr>
            <a:cxnSpLocks/>
          </p:cNvCxnSpPr>
          <p:nvPr/>
        </p:nvCxnSpPr>
        <p:spPr>
          <a:xfrm flipV="1">
            <a:off x="5987774" y="1752600"/>
            <a:ext cx="1937026" cy="103239"/>
          </a:xfrm>
          <a:prstGeom prst="straightConnector1">
            <a:avLst/>
          </a:prstGeom>
          <a:ln w="101600">
            <a:solidFill>
              <a:srgbClr val="FF0000"/>
            </a:solidFill>
            <a:headEnd type="none"/>
            <a:tailEnd type="arrow"/>
          </a:ln>
        </p:spPr>
        <p:style>
          <a:lnRef idx="2">
            <a:schemeClr val="accent5"/>
          </a:lnRef>
          <a:fillRef idx="0">
            <a:schemeClr val="accent5"/>
          </a:fillRef>
          <a:effectRef idx="1">
            <a:schemeClr val="accent5"/>
          </a:effectRef>
          <a:fontRef idx="minor">
            <a:schemeClr val="tx1"/>
          </a:fontRef>
        </p:style>
      </p:cxnSp>
      <p:cxnSp>
        <p:nvCxnSpPr>
          <p:cNvPr id="16" name="Straight Arrow Connector 15">
            <a:extLst>
              <a:ext uri="{FF2B5EF4-FFF2-40B4-BE49-F238E27FC236}">
                <a16:creationId xmlns:a16="http://schemas.microsoft.com/office/drawing/2014/main" id="{2C97E9FC-2DC5-4F20-8F0D-6B42FFBA852F}"/>
              </a:ext>
            </a:extLst>
          </p:cNvPr>
          <p:cNvCxnSpPr>
            <a:cxnSpLocks/>
          </p:cNvCxnSpPr>
          <p:nvPr/>
        </p:nvCxnSpPr>
        <p:spPr>
          <a:xfrm flipV="1">
            <a:off x="4876800" y="1752600"/>
            <a:ext cx="1295400" cy="1567544"/>
          </a:xfrm>
          <a:prstGeom prst="straightConnector1">
            <a:avLst/>
          </a:prstGeom>
          <a:ln w="101600">
            <a:solidFill>
              <a:srgbClr val="FF0000"/>
            </a:solidFill>
            <a:headEnd type="none"/>
            <a:tailEnd type="arrow"/>
          </a:ln>
        </p:spPr>
        <p:style>
          <a:lnRef idx="2">
            <a:schemeClr val="accent5"/>
          </a:lnRef>
          <a:fillRef idx="0">
            <a:schemeClr val="accent5"/>
          </a:fillRef>
          <a:effectRef idx="1">
            <a:schemeClr val="accent5"/>
          </a:effectRef>
          <a:fontRef idx="minor">
            <a:schemeClr val="tx1"/>
          </a:fontRef>
        </p:style>
      </p:cxnSp>
      <p:sp>
        <p:nvSpPr>
          <p:cNvPr id="21" name="TextBox 20">
            <a:extLst>
              <a:ext uri="{FF2B5EF4-FFF2-40B4-BE49-F238E27FC236}">
                <a16:creationId xmlns:a16="http://schemas.microsoft.com/office/drawing/2014/main" id="{52C41FD0-0B2A-41C6-90E9-42EE8C184A1D}"/>
              </a:ext>
            </a:extLst>
          </p:cNvPr>
          <p:cNvSpPr txBox="1"/>
          <p:nvPr/>
        </p:nvSpPr>
        <p:spPr>
          <a:xfrm>
            <a:off x="4406318" y="3046140"/>
            <a:ext cx="549948" cy="646331"/>
          </a:xfrm>
          <a:prstGeom prst="rect">
            <a:avLst/>
          </a:prstGeom>
          <a:noFill/>
        </p:spPr>
        <p:txBody>
          <a:bodyPr wrap="square" rtlCol="0">
            <a:spAutoFit/>
          </a:bodyPr>
          <a:lstStyle/>
          <a:p>
            <a:r>
              <a:rPr lang="en-US" sz="3600" b="1" dirty="0"/>
              <a:t>A</a:t>
            </a:r>
          </a:p>
        </p:txBody>
      </p:sp>
      <p:sp>
        <p:nvSpPr>
          <p:cNvPr id="22" name="Rectangle 21">
            <a:extLst>
              <a:ext uri="{FF2B5EF4-FFF2-40B4-BE49-F238E27FC236}">
                <a16:creationId xmlns:a16="http://schemas.microsoft.com/office/drawing/2014/main" id="{C9C603B9-3E43-48FF-B924-A2A44E7B99E5}"/>
              </a:ext>
            </a:extLst>
          </p:cNvPr>
          <p:cNvSpPr/>
          <p:nvPr/>
        </p:nvSpPr>
        <p:spPr>
          <a:xfrm>
            <a:off x="5534332" y="1323201"/>
            <a:ext cx="442750" cy="646331"/>
          </a:xfrm>
          <a:prstGeom prst="rect">
            <a:avLst/>
          </a:prstGeom>
        </p:spPr>
        <p:txBody>
          <a:bodyPr wrap="none">
            <a:spAutoFit/>
          </a:bodyPr>
          <a:lstStyle/>
          <a:p>
            <a:r>
              <a:rPr lang="en-US" sz="3600" b="1" dirty="0"/>
              <a:t>B</a:t>
            </a:r>
          </a:p>
        </p:txBody>
      </p:sp>
      <p:sp>
        <p:nvSpPr>
          <p:cNvPr id="23" name="Rectangle 22">
            <a:extLst>
              <a:ext uri="{FF2B5EF4-FFF2-40B4-BE49-F238E27FC236}">
                <a16:creationId xmlns:a16="http://schemas.microsoft.com/office/drawing/2014/main" id="{028F8DCF-B4F1-4F05-8AAC-B21CBF4584BB}"/>
              </a:ext>
            </a:extLst>
          </p:cNvPr>
          <p:cNvSpPr/>
          <p:nvPr/>
        </p:nvSpPr>
        <p:spPr>
          <a:xfrm>
            <a:off x="7924800" y="1429434"/>
            <a:ext cx="428322" cy="646331"/>
          </a:xfrm>
          <a:prstGeom prst="rect">
            <a:avLst/>
          </a:prstGeom>
        </p:spPr>
        <p:txBody>
          <a:bodyPr wrap="none">
            <a:spAutoFit/>
          </a:bodyPr>
          <a:lstStyle/>
          <a:p>
            <a:r>
              <a:rPr lang="en-US" sz="3600" b="1" dirty="0"/>
              <a:t>C</a:t>
            </a:r>
          </a:p>
        </p:txBody>
      </p:sp>
      <p:sp>
        <p:nvSpPr>
          <p:cNvPr id="24" name="TextBox 23">
            <a:extLst>
              <a:ext uri="{FF2B5EF4-FFF2-40B4-BE49-F238E27FC236}">
                <a16:creationId xmlns:a16="http://schemas.microsoft.com/office/drawing/2014/main" id="{21839318-75A9-49CC-AEC5-C3E79E5F935A}"/>
              </a:ext>
            </a:extLst>
          </p:cNvPr>
          <p:cNvSpPr txBox="1"/>
          <p:nvPr/>
        </p:nvSpPr>
        <p:spPr>
          <a:xfrm>
            <a:off x="5040983" y="2268564"/>
            <a:ext cx="402674" cy="584775"/>
          </a:xfrm>
          <a:prstGeom prst="rect">
            <a:avLst/>
          </a:prstGeom>
          <a:noFill/>
        </p:spPr>
        <p:txBody>
          <a:bodyPr wrap="none" rtlCol="0">
            <a:spAutoFit/>
          </a:bodyPr>
          <a:lstStyle/>
          <a:p>
            <a:r>
              <a:rPr lang="en-US" sz="3200" b="1" dirty="0">
                <a:solidFill>
                  <a:srgbClr val="FF0000"/>
                </a:solidFill>
              </a:rPr>
              <a:t>P</a:t>
            </a:r>
          </a:p>
        </p:txBody>
      </p:sp>
      <p:sp>
        <p:nvSpPr>
          <p:cNvPr id="26" name="TextBox 25">
            <a:extLst>
              <a:ext uri="{FF2B5EF4-FFF2-40B4-BE49-F238E27FC236}">
                <a16:creationId xmlns:a16="http://schemas.microsoft.com/office/drawing/2014/main" id="{9DAEC8CD-BED3-40D9-B993-E62135775AE1}"/>
              </a:ext>
            </a:extLst>
          </p:cNvPr>
          <p:cNvSpPr txBox="1"/>
          <p:nvPr/>
        </p:nvSpPr>
        <p:spPr>
          <a:xfrm>
            <a:off x="6613993" y="1215479"/>
            <a:ext cx="549948" cy="861774"/>
          </a:xfrm>
          <a:prstGeom prst="rect">
            <a:avLst/>
          </a:prstGeom>
          <a:noFill/>
        </p:spPr>
        <p:txBody>
          <a:bodyPr wrap="square" rtlCol="0">
            <a:spAutoFit/>
          </a:bodyPr>
          <a:lstStyle/>
          <a:p>
            <a:r>
              <a:rPr lang="en-US" sz="3200" b="1" dirty="0">
                <a:solidFill>
                  <a:srgbClr val="FF0000"/>
                </a:solidFill>
              </a:rPr>
              <a:t>Q</a:t>
            </a:r>
          </a:p>
          <a:p>
            <a:endParaRPr lang="en-US" dirty="0"/>
          </a:p>
        </p:txBody>
      </p:sp>
      <p:sp>
        <p:nvSpPr>
          <p:cNvPr id="27" name="Rectangle 26">
            <a:extLst>
              <a:ext uri="{FF2B5EF4-FFF2-40B4-BE49-F238E27FC236}">
                <a16:creationId xmlns:a16="http://schemas.microsoft.com/office/drawing/2014/main" id="{24ADF3E5-C3C3-41D6-8E30-BAA0B8D97B08}"/>
              </a:ext>
            </a:extLst>
          </p:cNvPr>
          <p:cNvSpPr/>
          <p:nvPr/>
        </p:nvSpPr>
        <p:spPr>
          <a:xfrm>
            <a:off x="6434933" y="2453014"/>
            <a:ext cx="415498" cy="584775"/>
          </a:xfrm>
          <a:prstGeom prst="rect">
            <a:avLst/>
          </a:prstGeom>
        </p:spPr>
        <p:txBody>
          <a:bodyPr wrap="none">
            <a:spAutoFit/>
          </a:bodyPr>
          <a:lstStyle/>
          <a:p>
            <a:r>
              <a:rPr lang="en-US" sz="3200" b="1" dirty="0">
                <a:solidFill>
                  <a:srgbClr val="00B0F0"/>
                </a:solidFill>
              </a:rPr>
              <a:t>R</a:t>
            </a:r>
          </a:p>
        </p:txBody>
      </p:sp>
      <p:sp>
        <p:nvSpPr>
          <p:cNvPr id="28" name="TextBox 27">
            <a:extLst>
              <a:ext uri="{FF2B5EF4-FFF2-40B4-BE49-F238E27FC236}">
                <a16:creationId xmlns:a16="http://schemas.microsoft.com/office/drawing/2014/main" id="{5F9482A4-AE51-4693-A247-B32E0EE663C4}"/>
              </a:ext>
            </a:extLst>
          </p:cNvPr>
          <p:cNvSpPr txBox="1"/>
          <p:nvPr/>
        </p:nvSpPr>
        <p:spPr>
          <a:xfrm>
            <a:off x="609600" y="4038600"/>
            <a:ext cx="7743522" cy="584775"/>
          </a:xfrm>
          <a:prstGeom prst="rect">
            <a:avLst/>
          </a:prstGeom>
          <a:noFill/>
        </p:spPr>
        <p:txBody>
          <a:bodyPr wrap="square" rtlCol="0">
            <a:spAutoFit/>
          </a:bodyPr>
          <a:lstStyle/>
          <a:p>
            <a:r>
              <a:rPr lang="en-US" sz="2800" dirty="0"/>
              <a:t>Using Law of Cosines:      </a:t>
            </a:r>
            <a:r>
              <a:rPr lang="en-US" sz="3200" dirty="0"/>
              <a:t>R</a:t>
            </a:r>
            <a:r>
              <a:rPr lang="en-US" sz="3200" baseline="30000" dirty="0"/>
              <a:t>2</a:t>
            </a:r>
            <a:r>
              <a:rPr lang="en-US" sz="3200" dirty="0"/>
              <a:t> = P</a:t>
            </a:r>
            <a:r>
              <a:rPr lang="en-US" sz="3200" baseline="30000" dirty="0"/>
              <a:t>2</a:t>
            </a:r>
            <a:r>
              <a:rPr lang="en-US" sz="3200" dirty="0"/>
              <a:t> + Q</a:t>
            </a:r>
            <a:r>
              <a:rPr lang="en-US" sz="3200" baseline="30000" dirty="0"/>
              <a:t>2</a:t>
            </a:r>
            <a:r>
              <a:rPr lang="en-US" sz="3200" dirty="0"/>
              <a:t> -2P.Q </a:t>
            </a:r>
            <a:r>
              <a:rPr lang="en-US" sz="3200" dirty="0" err="1"/>
              <a:t>cosB</a:t>
            </a:r>
            <a:r>
              <a:rPr lang="en-US" sz="3200" dirty="0"/>
              <a:t> </a:t>
            </a:r>
          </a:p>
        </p:txBody>
      </p:sp>
      <p:sp>
        <p:nvSpPr>
          <p:cNvPr id="29" name="TextBox 28">
            <a:extLst>
              <a:ext uri="{FF2B5EF4-FFF2-40B4-BE49-F238E27FC236}">
                <a16:creationId xmlns:a16="http://schemas.microsoft.com/office/drawing/2014/main" id="{CFBFB2A1-2CD8-49DB-9D6C-78FA0609725A}"/>
              </a:ext>
            </a:extLst>
          </p:cNvPr>
          <p:cNvSpPr txBox="1"/>
          <p:nvPr/>
        </p:nvSpPr>
        <p:spPr>
          <a:xfrm>
            <a:off x="609600" y="5134017"/>
            <a:ext cx="8153400" cy="584775"/>
          </a:xfrm>
          <a:prstGeom prst="rect">
            <a:avLst/>
          </a:prstGeom>
          <a:noFill/>
        </p:spPr>
        <p:txBody>
          <a:bodyPr wrap="square" rtlCol="0">
            <a:spAutoFit/>
          </a:bodyPr>
          <a:lstStyle/>
          <a:p>
            <a:r>
              <a:rPr lang="en-US" sz="2800" dirty="0"/>
              <a:t>Using Law of Sines:</a:t>
            </a:r>
            <a:r>
              <a:rPr lang="en-US" dirty="0"/>
              <a:t>:          </a:t>
            </a:r>
            <a:r>
              <a:rPr lang="en-US" sz="3200" dirty="0" err="1"/>
              <a:t>sinA</a:t>
            </a:r>
            <a:r>
              <a:rPr lang="en-US" sz="3200" dirty="0"/>
              <a:t>/Q = </a:t>
            </a:r>
            <a:r>
              <a:rPr lang="en-US" sz="3200" dirty="0" err="1"/>
              <a:t>sinB</a:t>
            </a:r>
            <a:r>
              <a:rPr lang="en-US" sz="3200" dirty="0"/>
              <a:t>/R = </a:t>
            </a:r>
            <a:r>
              <a:rPr lang="en-US" sz="3200" dirty="0" err="1"/>
              <a:t>sinC</a:t>
            </a:r>
            <a:r>
              <a:rPr lang="en-US" sz="3200" dirty="0"/>
              <a:t>/P</a:t>
            </a:r>
          </a:p>
        </p:txBody>
      </p:sp>
    </p:spTree>
    <p:extLst>
      <p:ext uri="{BB962C8B-B14F-4D97-AF65-F5344CB8AC3E}">
        <p14:creationId xmlns:p14="http://schemas.microsoft.com/office/powerpoint/2010/main" val="429063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C00000"/>
                </a:solidFill>
              </a:rPr>
              <a:t>ADDITION OF MULTIPLE VECTORS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572000" y="753814"/>
            <a:ext cx="4191000" cy="523220"/>
          </a:xfrm>
          <a:prstGeom prst="rect">
            <a:avLst/>
          </a:prstGeom>
          <a:noFill/>
        </p:spPr>
        <p:txBody>
          <a:bodyPr wrap="square" rtlCol="0">
            <a:spAutoFit/>
          </a:bodyPr>
          <a:lstStyle/>
          <a:p>
            <a:endParaRPr lang="en-US" altLang="en-US" sz="2800" dirty="0">
              <a:ea typeface="ＭＳ Ｐゴシック" pitchFamily="34" charset="-128"/>
            </a:endParaRPr>
          </a:p>
        </p:txBody>
      </p:sp>
      <p:pic>
        <p:nvPicPr>
          <p:cNvPr id="5" name="Picture 6"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5" y="1089025"/>
            <a:ext cx="2360613" cy="165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0" y="1089025"/>
            <a:ext cx="5867400" cy="1384995"/>
          </a:xfrm>
          <a:prstGeom prst="rect">
            <a:avLst/>
          </a:prstGeom>
        </p:spPr>
        <p:txBody>
          <a:bodyPr wrap="square">
            <a:spAutoFit/>
          </a:bodyPr>
          <a:lstStyle/>
          <a:p>
            <a:pPr>
              <a:spcBef>
                <a:spcPct val="50000"/>
              </a:spcBef>
            </a:pPr>
            <a:r>
              <a:rPr lang="en-US" altLang="en-US" sz="2800" dirty="0"/>
              <a:t>Addition of three or more vectors through repeated application of the triangle rule</a:t>
            </a:r>
          </a:p>
        </p:txBody>
      </p:sp>
      <p:pic>
        <p:nvPicPr>
          <p:cNvPr id="9" name="Picture 8"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981325"/>
            <a:ext cx="2282825"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3755231"/>
            <a:ext cx="5842000" cy="954107"/>
          </a:xfrm>
          <a:prstGeom prst="rect">
            <a:avLst/>
          </a:prstGeom>
        </p:spPr>
        <p:txBody>
          <a:bodyPr wrap="square">
            <a:spAutoFit/>
          </a:bodyPr>
          <a:lstStyle/>
          <a:p>
            <a:pPr>
              <a:spcBef>
                <a:spcPct val="50000"/>
              </a:spcBef>
            </a:pPr>
            <a:r>
              <a:rPr lang="en-US" altLang="en-US" sz="2800" dirty="0"/>
              <a:t>The polygon rule for the addition of three or more vectors.</a:t>
            </a:r>
          </a:p>
        </p:txBody>
      </p:sp>
      <p:sp>
        <p:nvSpPr>
          <p:cNvPr id="6" name="Rectangle 5"/>
          <p:cNvSpPr/>
          <p:nvPr/>
        </p:nvSpPr>
        <p:spPr>
          <a:xfrm>
            <a:off x="3048000" y="2431197"/>
            <a:ext cx="5320595" cy="523220"/>
          </a:xfrm>
          <a:prstGeom prst="rect">
            <a:avLst/>
          </a:prstGeom>
        </p:spPr>
        <p:txBody>
          <a:bodyPr wrap="square">
            <a:spAutoFit/>
          </a:bodyPr>
          <a:lstStyle/>
          <a:p>
            <a:r>
              <a:rPr lang="en-US" altLang="en-US" sz="2800" dirty="0"/>
              <a:t>Vector addition is associative</a:t>
            </a:r>
            <a:endParaRPr lang="en-US" sz="2800" dirty="0"/>
          </a:p>
        </p:txBody>
      </p:sp>
      <p:graphicFrame>
        <p:nvGraphicFramePr>
          <p:cNvPr id="10" name="Object 12"/>
          <p:cNvGraphicFramePr>
            <a:graphicFrameLocks noChangeAspect="1"/>
          </p:cNvGraphicFramePr>
          <p:nvPr>
            <p:extLst>
              <p:ext uri="{D42A27DB-BD31-4B8C-83A1-F6EECF244321}">
                <p14:modId xmlns:p14="http://schemas.microsoft.com/office/powerpoint/2010/main" val="850491438"/>
              </p:ext>
            </p:extLst>
          </p:nvPr>
        </p:nvGraphicFramePr>
        <p:xfrm>
          <a:off x="3276599" y="3124200"/>
          <a:ext cx="4863396" cy="461610"/>
        </p:xfrm>
        <a:graphic>
          <a:graphicData uri="http://schemas.openxmlformats.org/presentationml/2006/ole">
            <mc:AlternateContent xmlns:mc="http://schemas.openxmlformats.org/markup-compatibility/2006">
              <mc:Choice xmlns:v="urn:schemas-microsoft-com:vml" Requires="v">
                <p:oleObj spid="_x0000_s6179" name="Equation" r:id="rId6" imgW="3746500" imgH="355600" progId="Equation.3">
                  <p:embed/>
                </p:oleObj>
              </mc:Choice>
              <mc:Fallback>
                <p:oleObj name="Equation" r:id="rId6" imgW="3746500" imgH="355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599" y="3124200"/>
                        <a:ext cx="4863396" cy="461610"/>
                      </a:xfrm>
                      <a:prstGeom prst="rect">
                        <a:avLst/>
                      </a:prstGeom>
                      <a:noFill/>
                      <a:ln>
                        <a:noFill/>
                      </a:ln>
                      <a:effectLst/>
                    </p:spPr>
                  </p:pic>
                </p:oleObj>
              </mc:Fallback>
            </mc:AlternateContent>
          </a:graphicData>
        </a:graphic>
      </p:graphicFrame>
      <p:pic>
        <p:nvPicPr>
          <p:cNvPr id="11" name="Picture 7" descr="C:\DOCUME~1\WALTOL~1\LOCALS~1\Temp\\msotw9_temp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 y="4875213"/>
            <a:ext cx="2209800" cy="135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2997200" y="5289084"/>
            <a:ext cx="5456558" cy="523220"/>
          </a:xfrm>
          <a:prstGeom prst="rect">
            <a:avLst/>
          </a:prstGeom>
        </p:spPr>
        <p:txBody>
          <a:bodyPr wrap="none">
            <a:spAutoFit/>
          </a:bodyPr>
          <a:lstStyle/>
          <a:p>
            <a:pPr>
              <a:spcBef>
                <a:spcPct val="50000"/>
              </a:spcBef>
            </a:pPr>
            <a:r>
              <a:rPr lang="en-US" altLang="en-US" sz="2800" dirty="0"/>
              <a:t>Multiplication of a vector by a scalar</a:t>
            </a:r>
          </a:p>
        </p:txBody>
      </p:sp>
    </p:spTree>
    <p:extLst>
      <p:ext uri="{BB962C8B-B14F-4D97-AF65-F5344CB8AC3E}">
        <p14:creationId xmlns:p14="http://schemas.microsoft.com/office/powerpoint/2010/main" val="274740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68029" y="144214"/>
            <a:ext cx="6858000" cy="609600"/>
          </a:xfrm>
        </p:spPr>
        <p:txBody>
          <a:bodyPr>
            <a:normAutofit fontScale="90000"/>
          </a:bodyPr>
          <a:lstStyle/>
          <a:p>
            <a:r>
              <a:rPr lang="en-US" sz="2800" b="1" dirty="0">
                <a:solidFill>
                  <a:srgbClr val="FF0000"/>
                </a:solidFill>
              </a:rPr>
              <a:t>RESULTANT OF SEVERAL CONCURRENT FORCES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800600" y="753814"/>
            <a:ext cx="3962400" cy="523220"/>
          </a:xfrm>
          <a:prstGeom prst="rect">
            <a:avLst/>
          </a:prstGeom>
          <a:noFill/>
        </p:spPr>
        <p:txBody>
          <a:bodyPr wrap="square" rtlCol="0">
            <a:spAutoFit/>
          </a:bodyPr>
          <a:lstStyle/>
          <a:p>
            <a:r>
              <a:rPr lang="en-US" altLang="en-US" sz="2800" dirty="0"/>
              <a:t>.</a:t>
            </a:r>
            <a:endParaRPr lang="en-US" altLang="en-US" sz="2800" dirty="0">
              <a:ea typeface="ＭＳ Ｐゴシック" pitchFamily="34" charset="-128"/>
            </a:endParaRPr>
          </a:p>
        </p:txBody>
      </p:sp>
      <p:pic>
        <p:nvPicPr>
          <p:cNvPr id="5" name="Picture 4"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 y="753814"/>
            <a:ext cx="3338513"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DOCUME~1\WALTOL~1\LOCALS~1\Temp\\msotw9_tem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114" y="3047999"/>
            <a:ext cx="2703286" cy="356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733800" y="753814"/>
            <a:ext cx="5334000" cy="3539430"/>
          </a:xfrm>
          <a:prstGeom prst="rect">
            <a:avLst/>
          </a:prstGeom>
        </p:spPr>
        <p:txBody>
          <a:bodyPr wrap="square">
            <a:spAutoFit/>
          </a:bodyPr>
          <a:lstStyle/>
          <a:p>
            <a:pPr>
              <a:spcBef>
                <a:spcPct val="50000"/>
              </a:spcBef>
            </a:pPr>
            <a:r>
              <a:rPr lang="en-US" altLang="en-US" sz="2800" b="1" i="1" dirty="0"/>
              <a:t>Concurrent forces</a:t>
            </a:r>
            <a:r>
              <a:rPr lang="en-US" altLang="en-US" sz="2800" dirty="0"/>
              <a:t>:                           set of forces which all pass through the same point. </a:t>
            </a:r>
            <a:br>
              <a:rPr lang="en-US" altLang="en-US" sz="2800" dirty="0"/>
            </a:br>
            <a:br>
              <a:rPr lang="en-US" altLang="en-US" sz="2800" dirty="0"/>
            </a:br>
            <a:r>
              <a:rPr lang="en-US" altLang="en-US" sz="2800" dirty="0"/>
              <a:t>A set of concurrent forces applied to a particle may be replaced by a single resultant force which is the vector sum of the applied forces.</a:t>
            </a:r>
          </a:p>
        </p:txBody>
      </p:sp>
      <p:sp>
        <p:nvSpPr>
          <p:cNvPr id="3" name="Rectangle 2"/>
          <p:cNvSpPr/>
          <p:nvPr/>
        </p:nvSpPr>
        <p:spPr>
          <a:xfrm>
            <a:off x="3733800" y="4648200"/>
            <a:ext cx="5029200" cy="1815882"/>
          </a:xfrm>
          <a:prstGeom prst="rect">
            <a:avLst/>
          </a:prstGeom>
        </p:spPr>
        <p:txBody>
          <a:bodyPr wrap="square">
            <a:spAutoFit/>
          </a:bodyPr>
          <a:lstStyle/>
          <a:p>
            <a:pPr>
              <a:spcBef>
                <a:spcPct val="50000"/>
              </a:spcBef>
            </a:pPr>
            <a:r>
              <a:rPr lang="en-US" altLang="en-US" sz="2800" b="1" i="1" dirty="0"/>
              <a:t>Vector force components</a:t>
            </a:r>
            <a:r>
              <a:rPr lang="en-US" altLang="en-US" sz="2800" dirty="0"/>
              <a:t>:        Two or more force vectors which, together, have the same effect as a single force vector.</a:t>
            </a:r>
          </a:p>
        </p:txBody>
      </p:sp>
    </p:spTree>
    <p:extLst>
      <p:ext uri="{BB962C8B-B14F-4D97-AF65-F5344CB8AC3E}">
        <p14:creationId xmlns:p14="http://schemas.microsoft.com/office/powerpoint/2010/main" val="91702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EXAMPLE PROBLEM  2.1</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745110"/>
            <a:ext cx="8534400" cy="523220"/>
          </a:xfrm>
          <a:prstGeom prst="rect">
            <a:avLst/>
          </a:prstGeom>
          <a:noFill/>
        </p:spPr>
        <p:txBody>
          <a:bodyPr wrap="square" rtlCol="0">
            <a:spAutoFit/>
          </a:bodyPr>
          <a:lstStyle/>
          <a:p>
            <a:endParaRPr lang="en-US" altLang="en-US" sz="2800" dirty="0">
              <a:ea typeface="ＭＳ Ｐゴシック" pitchFamily="34" charset="-128"/>
            </a:endParaRPr>
          </a:p>
        </p:txBody>
      </p:sp>
      <p:pic>
        <p:nvPicPr>
          <p:cNvPr id="15" name="Picture 4"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68" y="795278"/>
            <a:ext cx="37022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9826" y="3713032"/>
            <a:ext cx="3587928" cy="1384995"/>
          </a:xfrm>
          <a:prstGeom prst="rect">
            <a:avLst/>
          </a:prstGeom>
        </p:spPr>
        <p:txBody>
          <a:bodyPr wrap="square">
            <a:spAutoFit/>
          </a:bodyPr>
          <a:lstStyle/>
          <a:p>
            <a:pPr>
              <a:spcBef>
                <a:spcPct val="50000"/>
              </a:spcBef>
            </a:pPr>
            <a:r>
              <a:rPr lang="en-US" altLang="en-US" sz="2400" dirty="0"/>
              <a:t>The two forces P &amp; Q act on a bolt at </a:t>
            </a:r>
            <a:r>
              <a:rPr lang="en-US" altLang="en-US" sz="2400" i="1" dirty="0"/>
              <a:t>A</a:t>
            </a:r>
            <a:r>
              <a:rPr lang="en-US" altLang="en-US" sz="2400" dirty="0"/>
              <a:t>.  </a:t>
            </a:r>
          </a:p>
          <a:p>
            <a:pPr>
              <a:spcBef>
                <a:spcPct val="50000"/>
              </a:spcBef>
            </a:pPr>
            <a:r>
              <a:rPr lang="en-US" altLang="en-US" sz="2400" dirty="0"/>
              <a:t>Determine their resultant.</a:t>
            </a:r>
          </a:p>
        </p:txBody>
      </p:sp>
      <p:sp>
        <p:nvSpPr>
          <p:cNvPr id="6" name="Rectangle 5"/>
          <p:cNvSpPr/>
          <p:nvPr/>
        </p:nvSpPr>
        <p:spPr>
          <a:xfrm>
            <a:off x="4163568" y="762000"/>
            <a:ext cx="4572000" cy="3785652"/>
          </a:xfrm>
          <a:prstGeom prst="rect">
            <a:avLst/>
          </a:prstGeom>
        </p:spPr>
        <p:txBody>
          <a:bodyPr>
            <a:spAutoFit/>
          </a:bodyPr>
          <a:lstStyle/>
          <a:p>
            <a:pPr>
              <a:spcBef>
                <a:spcPct val="50000"/>
              </a:spcBef>
            </a:pPr>
            <a:r>
              <a:rPr lang="en-US" altLang="en-US" sz="2400" b="1" dirty="0">
                <a:solidFill>
                  <a:srgbClr val="00B050"/>
                </a:solidFill>
              </a:rPr>
              <a:t>STRATEGY:</a:t>
            </a:r>
          </a:p>
          <a:p>
            <a:pPr>
              <a:spcBef>
                <a:spcPct val="50000"/>
              </a:spcBef>
            </a:pPr>
            <a:r>
              <a:rPr lang="en-US" altLang="en-US" sz="2400" b="1" dirty="0"/>
              <a:t>Graphical solution </a:t>
            </a:r>
          </a:p>
          <a:p>
            <a:pPr>
              <a:spcBef>
                <a:spcPct val="50000"/>
              </a:spcBef>
            </a:pPr>
            <a:r>
              <a:rPr lang="en-US" altLang="en-US" sz="2400" dirty="0"/>
              <a:t>-  Construct a parallelogram with sides in the same direction as </a:t>
            </a:r>
            <a:r>
              <a:rPr lang="en-US" altLang="en-US" sz="2400" b="1" dirty="0"/>
              <a:t>P</a:t>
            </a:r>
            <a:r>
              <a:rPr lang="en-US" altLang="en-US" sz="2400" dirty="0"/>
              <a:t> and </a:t>
            </a:r>
            <a:r>
              <a:rPr lang="en-US" altLang="en-US" sz="2400" b="1" dirty="0"/>
              <a:t>Q</a:t>
            </a:r>
            <a:r>
              <a:rPr lang="en-US" altLang="en-US" sz="2400" dirty="0"/>
              <a:t> and lengths in proportion.  Graphically evaluate the resultant which is equivalent in direction and proportional in magnitude to the diagonal.</a:t>
            </a:r>
          </a:p>
        </p:txBody>
      </p:sp>
      <p:sp>
        <p:nvSpPr>
          <p:cNvPr id="9" name="Rectangle 8"/>
          <p:cNvSpPr/>
          <p:nvPr/>
        </p:nvSpPr>
        <p:spPr>
          <a:xfrm>
            <a:off x="301949" y="5153459"/>
            <a:ext cx="7919884" cy="1384995"/>
          </a:xfrm>
          <a:prstGeom prst="rect">
            <a:avLst/>
          </a:prstGeom>
        </p:spPr>
        <p:txBody>
          <a:bodyPr wrap="square">
            <a:spAutoFit/>
          </a:bodyPr>
          <a:lstStyle/>
          <a:p>
            <a:pPr>
              <a:spcBef>
                <a:spcPct val="50000"/>
              </a:spcBef>
            </a:pPr>
            <a:r>
              <a:rPr lang="en-US" altLang="en-US" sz="2400" b="1" dirty="0"/>
              <a:t>Trigonometric solution </a:t>
            </a:r>
            <a:endParaRPr lang="en-US" altLang="en-US" sz="2400" dirty="0"/>
          </a:p>
          <a:p>
            <a:pPr>
              <a:spcBef>
                <a:spcPct val="50000"/>
              </a:spcBef>
            </a:pPr>
            <a:r>
              <a:rPr lang="en-US" altLang="en-US" sz="2400" dirty="0"/>
              <a:t> - Use the triangle rule for vector addition in conjunction with the law of cosines and law of sines to find the resultant.</a:t>
            </a:r>
          </a:p>
        </p:txBody>
      </p:sp>
    </p:spTree>
    <p:extLst>
      <p:ext uri="{BB962C8B-B14F-4D97-AF65-F5344CB8AC3E}">
        <p14:creationId xmlns:p14="http://schemas.microsoft.com/office/powerpoint/2010/main" val="58041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EXAMPLE PROBLEM  2.1 -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745110"/>
            <a:ext cx="8534400" cy="523220"/>
          </a:xfrm>
          <a:prstGeom prst="rect">
            <a:avLst/>
          </a:prstGeom>
          <a:noFill/>
        </p:spPr>
        <p:txBody>
          <a:bodyPr wrap="square" rtlCol="0">
            <a:spAutoFit/>
          </a:bodyPr>
          <a:lstStyle/>
          <a:p>
            <a:endParaRPr lang="en-US" altLang="en-US" sz="2800" dirty="0">
              <a:ea typeface="ＭＳ Ｐゴシック" pitchFamily="34" charset="-128"/>
            </a:endParaRPr>
          </a:p>
        </p:txBody>
      </p:sp>
      <p:pic>
        <p:nvPicPr>
          <p:cNvPr id="15" name="Picture 4"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68" y="1162050"/>
            <a:ext cx="3227832"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01168" y="3664625"/>
            <a:ext cx="3380232" cy="2031325"/>
          </a:xfrm>
          <a:prstGeom prst="rect">
            <a:avLst/>
          </a:prstGeom>
        </p:spPr>
        <p:txBody>
          <a:bodyPr wrap="square">
            <a:spAutoFit/>
          </a:bodyPr>
          <a:lstStyle/>
          <a:p>
            <a:pPr>
              <a:spcBef>
                <a:spcPct val="50000"/>
              </a:spcBef>
            </a:pPr>
            <a:r>
              <a:rPr lang="en-US" altLang="en-US" sz="2800" dirty="0"/>
              <a:t>The two forces P &amp; Q act on a bolt at </a:t>
            </a:r>
            <a:r>
              <a:rPr lang="en-US" altLang="en-US" sz="2800" i="1" dirty="0"/>
              <a:t>A</a:t>
            </a:r>
            <a:r>
              <a:rPr lang="en-US" altLang="en-US" sz="2800" dirty="0"/>
              <a:t>.  </a:t>
            </a:r>
          </a:p>
          <a:p>
            <a:pPr>
              <a:spcBef>
                <a:spcPct val="50000"/>
              </a:spcBef>
            </a:pPr>
            <a:r>
              <a:rPr lang="en-US" altLang="en-US" sz="2800" dirty="0"/>
              <a:t>Determine their resultant.</a:t>
            </a:r>
          </a:p>
        </p:txBody>
      </p:sp>
      <p:sp>
        <p:nvSpPr>
          <p:cNvPr id="3" name="Rectangle 2"/>
          <p:cNvSpPr/>
          <p:nvPr/>
        </p:nvSpPr>
        <p:spPr>
          <a:xfrm>
            <a:off x="3935375" y="3212935"/>
            <a:ext cx="4648200" cy="2308324"/>
          </a:xfrm>
          <a:prstGeom prst="rect">
            <a:avLst/>
          </a:prstGeom>
        </p:spPr>
        <p:txBody>
          <a:bodyPr wrap="square">
            <a:spAutoFit/>
          </a:bodyPr>
          <a:lstStyle/>
          <a:p>
            <a:pPr>
              <a:spcBef>
                <a:spcPct val="50000"/>
              </a:spcBef>
            </a:pPr>
            <a:r>
              <a:rPr lang="en-US" altLang="en-US" sz="2400" b="1" dirty="0"/>
              <a:t>Graphical solution (Triangle):</a:t>
            </a:r>
            <a:r>
              <a:rPr lang="en-US" altLang="en-US" sz="2400" dirty="0"/>
              <a:t>                                A triangle is drawn with </a:t>
            </a:r>
            <a:r>
              <a:rPr lang="en-US" altLang="en-US" sz="2400" b="1" dirty="0"/>
              <a:t>P</a:t>
            </a:r>
            <a:r>
              <a:rPr lang="en-US" altLang="en-US" sz="2400" dirty="0"/>
              <a:t> and </a:t>
            </a:r>
            <a:r>
              <a:rPr lang="en-US" altLang="en-US" sz="2400" b="1" dirty="0"/>
              <a:t>Q</a:t>
            </a:r>
            <a:r>
              <a:rPr lang="en-US" altLang="en-US" sz="2400" dirty="0"/>
              <a:t>      head-to-tail and to scale.              The magnitude and direction of   the resultant or of the third side of the triangle are measured,</a:t>
            </a:r>
          </a:p>
        </p:txBody>
      </p:sp>
      <p:pic>
        <p:nvPicPr>
          <p:cNvPr id="9" name="Picture 1035"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815892"/>
            <a:ext cx="3124200" cy="2343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extLst>
              <p:ext uri="{D42A27DB-BD31-4B8C-83A1-F6EECF244321}">
                <p14:modId xmlns:p14="http://schemas.microsoft.com/office/powerpoint/2010/main" val="2592261704"/>
              </p:ext>
            </p:extLst>
          </p:nvPr>
        </p:nvGraphicFramePr>
        <p:xfrm>
          <a:off x="4038600" y="5708240"/>
          <a:ext cx="3380232" cy="492059"/>
        </p:xfrm>
        <a:graphic>
          <a:graphicData uri="http://schemas.openxmlformats.org/presentationml/2006/ole">
            <mc:AlternateContent xmlns:mc="http://schemas.openxmlformats.org/markup-compatibility/2006">
              <mc:Choice xmlns:v="urn:schemas-microsoft-com:vml" Requires="v">
                <p:oleObj spid="_x0000_s8229" name="Equation" r:id="rId6" imgW="2006600" imgH="292100" progId="Equation.3">
                  <p:embed/>
                </p:oleObj>
              </mc:Choice>
              <mc:Fallback>
                <p:oleObj name="Equation" r:id="rId6" imgW="2006600" imgH="292100" progId="Equation.3">
                  <p:embed/>
                  <p:pic>
                    <p:nvPicPr>
                      <p:cNvPr id="0" name="Object 10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708240"/>
                        <a:ext cx="3380232" cy="492059"/>
                      </a:xfrm>
                      <a:prstGeom prst="rect">
                        <a:avLst/>
                      </a:prstGeom>
                      <a:noFill/>
                      <a:ln w="9525">
                        <a:solidFill>
                          <a:srgbClr val="FF0000"/>
                        </a:solidFill>
                        <a:miter lim="800000"/>
                        <a:headEnd/>
                        <a:tailEnd/>
                      </a:ln>
                      <a:effectLst/>
                      <a:extLst/>
                    </p:spPr>
                  </p:pic>
                </p:oleObj>
              </mc:Fallback>
            </mc:AlternateContent>
          </a:graphicData>
        </a:graphic>
      </p:graphicFrame>
      <p:sp>
        <p:nvSpPr>
          <p:cNvPr id="6" name="Rectangle 5"/>
          <p:cNvSpPr/>
          <p:nvPr/>
        </p:nvSpPr>
        <p:spPr>
          <a:xfrm>
            <a:off x="500268" y="637388"/>
            <a:ext cx="3442481" cy="461665"/>
          </a:xfrm>
          <a:prstGeom prst="rect">
            <a:avLst/>
          </a:prstGeom>
        </p:spPr>
        <p:txBody>
          <a:bodyPr wrap="none">
            <a:spAutoFit/>
          </a:bodyPr>
          <a:lstStyle/>
          <a:p>
            <a:r>
              <a:rPr lang="en-US" altLang="en-US" sz="2400" b="1" dirty="0">
                <a:solidFill>
                  <a:srgbClr val="00B050"/>
                </a:solidFill>
              </a:rPr>
              <a:t>MODELING and ANALYSIS</a:t>
            </a:r>
            <a:endParaRPr lang="en-US" sz="2400" dirty="0"/>
          </a:p>
        </p:txBody>
      </p:sp>
    </p:spTree>
    <p:extLst>
      <p:ext uri="{BB962C8B-B14F-4D97-AF65-F5344CB8AC3E}">
        <p14:creationId xmlns:p14="http://schemas.microsoft.com/office/powerpoint/2010/main" val="304792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fontScale="90000"/>
          </a:bodyPr>
          <a:lstStyle/>
          <a:p>
            <a:r>
              <a:rPr lang="en-US" sz="2800" b="1" dirty="0">
                <a:solidFill>
                  <a:srgbClr val="FF0000"/>
                </a:solidFill>
              </a:rPr>
              <a:t>EXAMPLE PROBLEM  2.1 SOLUTION (Continued)</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01168" y="745110"/>
            <a:ext cx="8534400" cy="523220"/>
          </a:xfrm>
          <a:prstGeom prst="rect">
            <a:avLst/>
          </a:prstGeom>
          <a:noFill/>
        </p:spPr>
        <p:txBody>
          <a:bodyPr wrap="square" rtlCol="0">
            <a:spAutoFit/>
          </a:bodyPr>
          <a:lstStyle/>
          <a:p>
            <a:endParaRPr lang="en-US" altLang="en-US" sz="2800" dirty="0">
              <a:ea typeface="ＭＳ Ｐゴシック" pitchFamily="34" charset="-128"/>
            </a:endParaRPr>
          </a:p>
        </p:txBody>
      </p:sp>
      <p:pic>
        <p:nvPicPr>
          <p:cNvPr id="15" name="Picture 4"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654" y="1328350"/>
            <a:ext cx="3227832"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19199" y="669197"/>
            <a:ext cx="7266433" cy="461665"/>
          </a:xfrm>
          <a:prstGeom prst="rect">
            <a:avLst/>
          </a:prstGeom>
        </p:spPr>
        <p:txBody>
          <a:bodyPr wrap="square">
            <a:spAutoFit/>
          </a:bodyPr>
          <a:lstStyle/>
          <a:p>
            <a:pPr>
              <a:spcBef>
                <a:spcPct val="50000"/>
              </a:spcBef>
            </a:pPr>
            <a:r>
              <a:rPr lang="en-US" altLang="en-US" sz="2400" dirty="0"/>
              <a:t>Trigonometric solution - Apply the triangle rule.</a:t>
            </a:r>
          </a:p>
        </p:txBody>
      </p:sp>
      <p:pic>
        <p:nvPicPr>
          <p:cNvPr id="10"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98" y="4015493"/>
            <a:ext cx="3320143" cy="216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673696" y="1130862"/>
            <a:ext cx="3309880" cy="535531"/>
          </a:xfrm>
          <a:prstGeom prst="rect">
            <a:avLst/>
          </a:prstGeom>
        </p:spPr>
        <p:txBody>
          <a:bodyPr wrap="none">
            <a:spAutoFit/>
          </a:bodyPr>
          <a:lstStyle/>
          <a:p>
            <a:pPr>
              <a:lnSpc>
                <a:spcPct val="120000"/>
              </a:lnSpc>
              <a:spcBef>
                <a:spcPct val="50000"/>
              </a:spcBef>
            </a:pPr>
            <a:r>
              <a:rPr lang="en-US" altLang="en-US" sz="2400" dirty="0"/>
              <a:t>From the Law of Cosines,</a:t>
            </a:r>
          </a:p>
        </p:txBody>
      </p:sp>
      <p:graphicFrame>
        <p:nvGraphicFramePr>
          <p:cNvPr id="12" name="Object 11"/>
          <p:cNvGraphicFramePr>
            <a:graphicFrameLocks noChangeAspect="1"/>
          </p:cNvGraphicFramePr>
          <p:nvPr>
            <p:extLst>
              <p:ext uri="{D42A27DB-BD31-4B8C-83A1-F6EECF244321}">
                <p14:modId xmlns:p14="http://schemas.microsoft.com/office/powerpoint/2010/main" val="4059024168"/>
              </p:ext>
            </p:extLst>
          </p:nvPr>
        </p:nvGraphicFramePr>
        <p:xfrm>
          <a:off x="3810000" y="1600200"/>
          <a:ext cx="4800600" cy="762000"/>
        </p:xfrm>
        <a:graphic>
          <a:graphicData uri="http://schemas.openxmlformats.org/presentationml/2006/ole">
            <mc:AlternateContent xmlns:mc="http://schemas.openxmlformats.org/markup-compatibility/2006">
              <mc:Choice xmlns:v="urn:schemas-microsoft-com:vml" Requires="v">
                <p:oleObj spid="_x0000_s9354" name="Equation" r:id="rId6" imgW="4800600" imgH="762000" progId="Equation.3">
                  <p:embed/>
                </p:oleObj>
              </mc:Choice>
              <mc:Fallback>
                <p:oleObj name="Equation" r:id="rId6" imgW="4800600" imgH="7620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1600200"/>
                        <a:ext cx="4800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596907021"/>
              </p:ext>
            </p:extLst>
          </p:nvPr>
        </p:nvGraphicFramePr>
        <p:xfrm>
          <a:off x="6983576" y="1268330"/>
          <a:ext cx="1905000" cy="373144"/>
        </p:xfrm>
        <a:graphic>
          <a:graphicData uri="http://schemas.openxmlformats.org/presentationml/2006/ole">
            <mc:AlternateContent xmlns:mc="http://schemas.openxmlformats.org/markup-compatibility/2006">
              <mc:Choice xmlns:v="urn:schemas-microsoft-com:vml" Requires="v">
                <p:oleObj spid="_x0000_s9355" name="Equation" r:id="rId8" imgW="1231366" imgH="241195" progId="Equation.3">
                  <p:embed/>
                </p:oleObj>
              </mc:Choice>
              <mc:Fallback>
                <p:oleObj name="Equation" r:id="rId8" imgW="1231366"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3576" y="1268330"/>
                        <a:ext cx="1905000" cy="373144"/>
                      </a:xfrm>
                      <a:prstGeom prst="rect">
                        <a:avLst/>
                      </a:prstGeom>
                      <a:noFill/>
                      <a:ln w="9525">
                        <a:solidFill>
                          <a:srgbClr val="FF0000"/>
                        </a:solidFill>
                        <a:miter lim="800000"/>
                        <a:headEnd/>
                        <a:tailEnd/>
                      </a:ln>
                      <a:effectLst/>
                    </p:spPr>
                  </p:pic>
                </p:oleObj>
              </mc:Fallback>
            </mc:AlternateContent>
          </a:graphicData>
        </a:graphic>
      </p:graphicFrame>
      <p:sp>
        <p:nvSpPr>
          <p:cNvPr id="14" name="Rectangle 13"/>
          <p:cNvSpPr/>
          <p:nvPr/>
        </p:nvSpPr>
        <p:spPr>
          <a:xfrm>
            <a:off x="3673696" y="2829720"/>
            <a:ext cx="3005310" cy="461665"/>
          </a:xfrm>
          <a:prstGeom prst="rect">
            <a:avLst/>
          </a:prstGeom>
        </p:spPr>
        <p:txBody>
          <a:bodyPr wrap="none">
            <a:spAutoFit/>
          </a:bodyPr>
          <a:lstStyle/>
          <a:p>
            <a:pPr>
              <a:spcBef>
                <a:spcPct val="50000"/>
              </a:spcBef>
            </a:pPr>
            <a:r>
              <a:rPr lang="en-US" altLang="en-US" sz="2400" dirty="0"/>
              <a:t>From the Law of Sines,</a:t>
            </a:r>
          </a:p>
        </p:txBody>
      </p:sp>
      <p:graphicFrame>
        <p:nvGraphicFramePr>
          <p:cNvPr id="16" name="Object 15"/>
          <p:cNvGraphicFramePr>
            <a:graphicFrameLocks noChangeAspect="1"/>
          </p:cNvGraphicFramePr>
          <p:nvPr>
            <p:extLst>
              <p:ext uri="{D42A27DB-BD31-4B8C-83A1-F6EECF244321}">
                <p14:modId xmlns:p14="http://schemas.microsoft.com/office/powerpoint/2010/main" val="2225934845"/>
              </p:ext>
            </p:extLst>
          </p:nvPr>
        </p:nvGraphicFramePr>
        <p:xfrm>
          <a:off x="3705541" y="3252969"/>
          <a:ext cx="2667000" cy="2653109"/>
        </p:xfrm>
        <a:graphic>
          <a:graphicData uri="http://schemas.openxmlformats.org/presentationml/2006/ole">
            <mc:AlternateContent xmlns:mc="http://schemas.openxmlformats.org/markup-compatibility/2006">
              <mc:Choice xmlns:v="urn:schemas-microsoft-com:vml" Requires="v">
                <p:oleObj spid="_x0000_s9356" name="Equation" r:id="rId10" imgW="2438400" imgH="2425700" progId="Equation.3">
                  <p:embed/>
                </p:oleObj>
              </mc:Choice>
              <mc:Fallback>
                <p:oleObj name="Equation" r:id="rId10" imgW="2438400" imgH="24257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5541" y="3252969"/>
                        <a:ext cx="2667000" cy="2653109"/>
                      </a:xfrm>
                      <a:prstGeom prst="rect">
                        <a:avLst/>
                      </a:prstGeom>
                      <a:noFill/>
                      <a:ln>
                        <a:noFill/>
                      </a:ln>
                      <a:effec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3388189471"/>
              </p:ext>
            </p:extLst>
          </p:nvPr>
        </p:nvGraphicFramePr>
        <p:xfrm>
          <a:off x="6724593" y="2829720"/>
          <a:ext cx="2162537" cy="461665"/>
        </p:xfrm>
        <a:graphic>
          <a:graphicData uri="http://schemas.openxmlformats.org/presentationml/2006/ole">
            <mc:AlternateContent xmlns:mc="http://schemas.openxmlformats.org/markup-compatibility/2006">
              <mc:Choice xmlns:v="urn:schemas-microsoft-com:vml" Requires="v">
                <p:oleObj spid="_x0000_s9357" name="Equation" r:id="rId12" imgW="1129810" imgH="241195" progId="Equation.3">
                  <p:embed/>
                </p:oleObj>
              </mc:Choice>
              <mc:Fallback>
                <p:oleObj name="Equation" r:id="rId12" imgW="1129810" imgH="241195"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4593" y="2829720"/>
                        <a:ext cx="2162537" cy="461665"/>
                      </a:xfrm>
                      <a:prstGeom prst="rect">
                        <a:avLst/>
                      </a:prstGeom>
                      <a:noFill/>
                      <a:ln w="9525">
                        <a:solidFill>
                          <a:srgbClr val="FF0000"/>
                        </a:solidFill>
                        <a:miter lim="800000"/>
                        <a:headEnd/>
                        <a:tailEnd/>
                      </a:ln>
                      <a:effectLst/>
                    </p:spPr>
                  </p:pic>
                </p:oleObj>
              </mc:Fallback>
            </mc:AlternateContent>
          </a:graphicData>
        </a:graphic>
      </p:graphicFrame>
      <p:sp>
        <p:nvSpPr>
          <p:cNvPr id="2" name="Rectangle 1"/>
          <p:cNvSpPr/>
          <p:nvPr/>
        </p:nvSpPr>
        <p:spPr>
          <a:xfrm>
            <a:off x="6553200" y="3823900"/>
            <a:ext cx="2432713" cy="2554545"/>
          </a:xfrm>
          <a:prstGeom prst="rect">
            <a:avLst/>
          </a:prstGeom>
        </p:spPr>
        <p:txBody>
          <a:bodyPr wrap="square">
            <a:spAutoFit/>
          </a:bodyPr>
          <a:lstStyle/>
          <a:p>
            <a:r>
              <a:rPr lang="en-US" altLang="en-US" sz="2000" b="1" dirty="0">
                <a:solidFill>
                  <a:srgbClr val="00B050"/>
                </a:solidFill>
              </a:rPr>
              <a:t>REFLECT and THINK: </a:t>
            </a:r>
          </a:p>
          <a:p>
            <a:r>
              <a:rPr lang="en-US" altLang="en-US" sz="2000" dirty="0"/>
              <a:t>An analytical solution using trigonometry provides for greater accuracy. However, it is helpful to use a graphical solution as a check.</a:t>
            </a:r>
          </a:p>
        </p:txBody>
      </p:sp>
    </p:spTree>
    <p:extLst>
      <p:ext uri="{BB962C8B-B14F-4D97-AF65-F5344CB8AC3E}">
        <p14:creationId xmlns:p14="http://schemas.microsoft.com/office/powerpoint/2010/main" val="215897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609600"/>
          </a:xfrm>
        </p:spPr>
        <p:txBody>
          <a:bodyPr>
            <a:normAutofit/>
          </a:bodyPr>
          <a:lstStyle/>
          <a:p>
            <a:r>
              <a:rPr lang="en-US" sz="2800" b="1" dirty="0">
                <a:solidFill>
                  <a:srgbClr val="FF0000"/>
                </a:solidFill>
              </a:rPr>
              <a:t>EXAMPLE PROBLEM  2.2</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6" name="Picture 4"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33" y="762000"/>
            <a:ext cx="4500411"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40102" y="974169"/>
            <a:ext cx="4184064" cy="2677656"/>
          </a:xfrm>
          <a:prstGeom prst="rect">
            <a:avLst/>
          </a:prstGeom>
        </p:spPr>
        <p:txBody>
          <a:bodyPr wrap="square">
            <a:spAutoFit/>
          </a:bodyPr>
          <a:lstStyle/>
          <a:p>
            <a:pPr>
              <a:spcBef>
                <a:spcPct val="50000"/>
              </a:spcBef>
            </a:pPr>
            <a:r>
              <a:rPr lang="en-US" altLang="en-US" sz="2800" dirty="0"/>
              <a:t>A barge is pulled by two tugboats A &amp; C, using ropes 1 and 2 connected at a point B on the barge. Rope 1 is making 30</a:t>
            </a:r>
            <a:r>
              <a:rPr lang="en-US" altLang="en-US" sz="2800" baseline="30000" dirty="0"/>
              <a:t>o</a:t>
            </a:r>
            <a:r>
              <a:rPr lang="en-US" altLang="en-US" sz="2800" dirty="0"/>
              <a:t> angle with the axis of the barge. </a:t>
            </a:r>
          </a:p>
        </p:txBody>
      </p:sp>
      <p:sp>
        <p:nvSpPr>
          <p:cNvPr id="5" name="Rectangle 4"/>
          <p:cNvSpPr/>
          <p:nvPr/>
        </p:nvSpPr>
        <p:spPr>
          <a:xfrm>
            <a:off x="146933" y="5063278"/>
            <a:ext cx="8997067" cy="954107"/>
          </a:xfrm>
          <a:prstGeom prst="rect">
            <a:avLst/>
          </a:prstGeom>
        </p:spPr>
        <p:txBody>
          <a:bodyPr wrap="square">
            <a:spAutoFit/>
          </a:bodyPr>
          <a:lstStyle/>
          <a:p>
            <a:pPr>
              <a:spcBef>
                <a:spcPct val="50000"/>
              </a:spcBef>
            </a:pPr>
            <a:r>
              <a:rPr lang="en-US" altLang="en-US" sz="2800" dirty="0"/>
              <a:t>Determine: a)   the tension in each of the ropes for </a:t>
            </a:r>
            <a:r>
              <a:rPr lang="en-US" altLang="en-US" sz="2800" dirty="0">
                <a:latin typeface="Symbol" pitchFamily="18" charset="2"/>
              </a:rPr>
              <a:t>a</a:t>
            </a:r>
            <a:r>
              <a:rPr lang="en-US" altLang="en-US" sz="2800" dirty="0"/>
              <a:t> = 45</a:t>
            </a:r>
            <a:r>
              <a:rPr lang="en-US" altLang="en-US" sz="2800" baseline="30000" dirty="0"/>
              <a:t>o</a:t>
            </a:r>
            <a:r>
              <a:rPr lang="en-US" altLang="en-US" sz="2800" dirty="0"/>
              <a:t>,    b) the value of </a:t>
            </a:r>
            <a:r>
              <a:rPr lang="en-US" altLang="en-US" sz="2800" dirty="0">
                <a:latin typeface="Symbol" pitchFamily="18" charset="2"/>
              </a:rPr>
              <a:t>a</a:t>
            </a:r>
            <a:r>
              <a:rPr lang="en-US" altLang="en-US" sz="2800" dirty="0"/>
              <a:t> for which the tension in rope 2 is 	minimum. </a:t>
            </a:r>
            <a:endParaRPr lang="en-US" altLang="en-US" dirty="0"/>
          </a:p>
        </p:txBody>
      </p:sp>
      <p:sp>
        <p:nvSpPr>
          <p:cNvPr id="9" name="Rectangle 8"/>
          <p:cNvSpPr/>
          <p:nvPr/>
        </p:nvSpPr>
        <p:spPr>
          <a:xfrm>
            <a:off x="304800" y="4119025"/>
            <a:ext cx="8077200" cy="954107"/>
          </a:xfrm>
          <a:prstGeom prst="rect">
            <a:avLst/>
          </a:prstGeom>
        </p:spPr>
        <p:txBody>
          <a:bodyPr wrap="square">
            <a:spAutoFit/>
          </a:bodyPr>
          <a:lstStyle/>
          <a:p>
            <a:pPr>
              <a:spcBef>
                <a:spcPct val="50000"/>
              </a:spcBef>
            </a:pPr>
            <a:r>
              <a:rPr lang="en-US" altLang="en-US" sz="2800" dirty="0"/>
              <a:t>If the resultant of the forces exerted by the tugboats is 5000 </a:t>
            </a:r>
            <a:r>
              <a:rPr lang="en-US" altLang="en-US" sz="2800" dirty="0" err="1"/>
              <a:t>lbf</a:t>
            </a:r>
            <a:r>
              <a:rPr lang="en-US" altLang="en-US" sz="2800" dirty="0"/>
              <a:t>  directed along the axis of the barge. </a:t>
            </a:r>
          </a:p>
        </p:txBody>
      </p:sp>
    </p:spTree>
    <p:extLst>
      <p:ext uri="{BB962C8B-B14F-4D97-AF65-F5344CB8AC3E}">
        <p14:creationId xmlns:p14="http://schemas.microsoft.com/office/powerpoint/2010/main" val="34593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76200"/>
            <a:ext cx="6858000" cy="609600"/>
          </a:xfrm>
        </p:spPr>
        <p:txBody>
          <a:bodyPr>
            <a:normAutofit/>
          </a:bodyPr>
          <a:lstStyle/>
          <a:p>
            <a:r>
              <a:rPr lang="en-US" sz="2800" b="1" dirty="0">
                <a:solidFill>
                  <a:srgbClr val="FF0000"/>
                </a:solidFill>
              </a:rPr>
              <a:t>EXAMPLE PROBLEM  2.2 -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6" name="Group 12"/>
          <p:cNvGrpSpPr>
            <a:grpSpLocks/>
          </p:cNvGrpSpPr>
          <p:nvPr/>
        </p:nvGrpSpPr>
        <p:grpSpPr bwMode="auto">
          <a:xfrm>
            <a:off x="490286" y="712291"/>
            <a:ext cx="8082214" cy="3338513"/>
            <a:chOff x="340" y="533"/>
            <a:chExt cx="5019" cy="2103"/>
          </a:xfrm>
        </p:grpSpPr>
        <p:pic>
          <p:nvPicPr>
            <p:cNvPr id="9" name="Picture 3" descr="C:\DOCUME~1\WALTOL~1\LOCALS~1\Temp\\msotw9_tem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 y="533"/>
              <a:ext cx="1467" cy="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 y="1595"/>
              <a:ext cx="1467" cy="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6"/>
            <p:cNvSpPr txBox="1">
              <a:spLocks noChangeArrowheads="1"/>
            </p:cNvSpPr>
            <p:nvPr/>
          </p:nvSpPr>
          <p:spPr bwMode="auto">
            <a:xfrm>
              <a:off x="2352" y="1632"/>
              <a:ext cx="300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buFontTx/>
                <a:buChar char="•"/>
              </a:pPr>
              <a:r>
                <a:rPr lang="en-US" altLang="en-US" b="1" dirty="0"/>
                <a:t>Graphical solution </a:t>
              </a:r>
              <a:r>
                <a:rPr lang="en-US" altLang="en-US" dirty="0"/>
                <a:t>- Parallelogram Rule with known resultant direction and magnitude, known directions for sides.</a:t>
              </a:r>
            </a:p>
          </p:txBody>
        </p:sp>
        <p:graphicFrame>
          <p:nvGraphicFramePr>
            <p:cNvPr id="12" name="Object 7"/>
            <p:cNvGraphicFramePr>
              <a:graphicFrameLocks noChangeAspect="1"/>
            </p:cNvGraphicFramePr>
            <p:nvPr>
              <p:extLst>
                <p:ext uri="{D42A27DB-BD31-4B8C-83A1-F6EECF244321}">
                  <p14:modId xmlns:p14="http://schemas.microsoft.com/office/powerpoint/2010/main" val="712218506"/>
                </p:ext>
              </p:extLst>
            </p:nvPr>
          </p:nvGraphicFramePr>
          <p:xfrm>
            <a:off x="2688" y="2304"/>
            <a:ext cx="1872" cy="200"/>
          </p:xfrm>
          <a:graphic>
            <a:graphicData uri="http://schemas.openxmlformats.org/presentationml/2006/ole">
              <mc:AlternateContent xmlns:mc="http://schemas.openxmlformats.org/markup-compatibility/2006">
                <mc:Choice xmlns:v="urn:schemas-microsoft-com:vml" Requires="v">
                  <p:oleObj spid="_x0000_s3177" name="Equation" r:id="rId6" imgW="2971800" imgH="317500" progId="Equation.3">
                    <p:embed/>
                  </p:oleObj>
                </mc:Choice>
                <mc:Fallback>
                  <p:oleObj name="Equation" r:id="rId6" imgW="2971800" imgH="3175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8" y="2304"/>
                          <a:ext cx="1872" cy="200"/>
                        </a:xfrm>
                        <a:prstGeom prst="rect">
                          <a:avLst/>
                        </a:prstGeom>
                        <a:noFill/>
                        <a:ln w="9525">
                          <a:solidFill>
                            <a:srgbClr val="FF0000"/>
                          </a:solidFill>
                          <a:miter lim="800000"/>
                          <a:headEnd/>
                          <a:tailEnd/>
                        </a:ln>
                        <a:effectLst/>
                      </p:spPr>
                    </p:pic>
                  </p:oleObj>
                </mc:Fallback>
              </mc:AlternateContent>
            </a:graphicData>
          </a:graphic>
        </p:graphicFrame>
      </p:grpSp>
      <p:grpSp>
        <p:nvGrpSpPr>
          <p:cNvPr id="13" name="Group 11"/>
          <p:cNvGrpSpPr>
            <a:grpSpLocks/>
          </p:cNvGrpSpPr>
          <p:nvPr/>
        </p:nvGrpSpPr>
        <p:grpSpPr bwMode="auto">
          <a:xfrm>
            <a:off x="508000" y="4144964"/>
            <a:ext cx="8113713" cy="1960563"/>
            <a:chOff x="320" y="2611"/>
            <a:chExt cx="5111" cy="1235"/>
          </a:xfrm>
        </p:grpSpPr>
        <p:pic>
          <p:nvPicPr>
            <p:cNvPr id="15" name="Picture 5" descr="C:\DOCUME~1\WALTOL~1\LOCALS~1\Temp\\msotw9_temp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 y="2611"/>
              <a:ext cx="2082" cy="1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8"/>
            <p:cNvSpPr txBox="1">
              <a:spLocks noChangeArrowheads="1"/>
            </p:cNvSpPr>
            <p:nvPr/>
          </p:nvSpPr>
          <p:spPr bwMode="auto">
            <a:xfrm>
              <a:off x="2483" y="2611"/>
              <a:ext cx="294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buFontTx/>
                <a:buChar char="•"/>
              </a:pPr>
              <a:r>
                <a:rPr lang="en-US" altLang="en-US"/>
                <a:t>Trigonometric solution -  Triangle Rule with Law of Sines</a:t>
              </a:r>
            </a:p>
          </p:txBody>
        </p:sp>
        <p:graphicFrame>
          <p:nvGraphicFramePr>
            <p:cNvPr id="17" name="Object 9"/>
            <p:cNvGraphicFramePr>
              <a:graphicFrameLocks noChangeAspect="1"/>
            </p:cNvGraphicFramePr>
            <p:nvPr/>
          </p:nvGraphicFramePr>
          <p:xfrm>
            <a:off x="2827" y="3090"/>
            <a:ext cx="1800" cy="384"/>
          </p:xfrm>
          <a:graphic>
            <a:graphicData uri="http://schemas.openxmlformats.org/presentationml/2006/ole">
              <mc:AlternateContent xmlns:mc="http://schemas.openxmlformats.org/markup-compatibility/2006">
                <mc:Choice xmlns:v="urn:schemas-microsoft-com:vml" Requires="v">
                  <p:oleObj spid="_x0000_s3178" name="Equation" r:id="rId9" imgW="2857500" imgH="609600" progId="Equation.3">
                    <p:embed/>
                  </p:oleObj>
                </mc:Choice>
                <mc:Fallback>
                  <p:oleObj name="Equation" r:id="rId9" imgW="2857500" imgH="609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7" y="3090"/>
                          <a:ext cx="180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0"/>
            <p:cNvGraphicFramePr>
              <a:graphicFrameLocks noChangeAspect="1"/>
            </p:cNvGraphicFramePr>
            <p:nvPr/>
          </p:nvGraphicFramePr>
          <p:xfrm>
            <a:off x="2827" y="3646"/>
            <a:ext cx="1872" cy="200"/>
          </p:xfrm>
          <a:graphic>
            <a:graphicData uri="http://schemas.openxmlformats.org/presentationml/2006/ole">
              <mc:AlternateContent xmlns:mc="http://schemas.openxmlformats.org/markup-compatibility/2006">
                <mc:Choice xmlns:v="urn:schemas-microsoft-com:vml" Requires="v">
                  <p:oleObj spid="_x0000_s3179" name="Equation" r:id="rId11" imgW="2971800" imgH="317500" progId="Equation.3">
                    <p:embed/>
                  </p:oleObj>
                </mc:Choice>
                <mc:Fallback>
                  <p:oleObj name="Equation" r:id="rId11" imgW="2971800" imgH="317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7" y="3646"/>
                          <a:ext cx="1872"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
          <p:cNvSpPr/>
          <p:nvPr/>
        </p:nvSpPr>
        <p:spPr>
          <a:xfrm>
            <a:off x="3048000" y="744360"/>
            <a:ext cx="5943600" cy="1631216"/>
          </a:xfrm>
          <a:prstGeom prst="rect">
            <a:avLst/>
          </a:prstGeom>
        </p:spPr>
        <p:txBody>
          <a:bodyPr wrap="square">
            <a:spAutoFit/>
          </a:bodyPr>
          <a:lstStyle/>
          <a:p>
            <a:pPr>
              <a:spcBef>
                <a:spcPct val="50000"/>
              </a:spcBef>
            </a:pPr>
            <a:r>
              <a:rPr lang="en-US" altLang="en-US" sz="2000" dirty="0"/>
              <a:t>A barge is pulled by two tugboats.  If the resultant of the forces exerted by the tugboats is 5000 </a:t>
            </a:r>
            <a:r>
              <a:rPr lang="en-US" altLang="en-US" sz="2000" dirty="0" err="1"/>
              <a:t>lbf</a:t>
            </a:r>
            <a:r>
              <a:rPr lang="en-US" altLang="en-US" sz="2000" dirty="0"/>
              <a:t>  directed along the axis of the barge, determine a) the tension in each of the ropes for </a:t>
            </a:r>
            <a:r>
              <a:rPr lang="en-US" altLang="en-US" sz="2000" dirty="0">
                <a:latin typeface="Symbol" pitchFamily="18" charset="2"/>
              </a:rPr>
              <a:t>a</a:t>
            </a:r>
            <a:r>
              <a:rPr lang="en-US" altLang="en-US" sz="2000" dirty="0"/>
              <a:t> = 45</a:t>
            </a:r>
            <a:r>
              <a:rPr lang="en-US" altLang="en-US" sz="2000" baseline="30000" dirty="0"/>
              <a:t>o</a:t>
            </a:r>
            <a:r>
              <a:rPr lang="en-US" altLang="en-US" sz="2000" dirty="0"/>
              <a:t>, b) the value of </a:t>
            </a:r>
            <a:r>
              <a:rPr lang="en-US" altLang="en-US" sz="2000" dirty="0">
                <a:latin typeface="Symbol" pitchFamily="18" charset="2"/>
              </a:rPr>
              <a:t>a</a:t>
            </a:r>
            <a:r>
              <a:rPr lang="en-US" altLang="en-US" sz="2000" dirty="0"/>
              <a:t> for which the tension in rope 2 is a minimum.</a:t>
            </a:r>
          </a:p>
        </p:txBody>
      </p:sp>
    </p:spTree>
    <p:extLst>
      <p:ext uri="{BB962C8B-B14F-4D97-AF65-F5344CB8AC3E}">
        <p14:creationId xmlns:p14="http://schemas.microsoft.com/office/powerpoint/2010/main" val="239395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76200"/>
            <a:ext cx="6858000" cy="609600"/>
          </a:xfrm>
        </p:spPr>
        <p:txBody>
          <a:bodyPr>
            <a:normAutofit fontScale="90000"/>
          </a:bodyPr>
          <a:lstStyle/>
          <a:p>
            <a:r>
              <a:rPr lang="en-US" sz="2800" b="1" dirty="0">
                <a:solidFill>
                  <a:srgbClr val="FF0000"/>
                </a:solidFill>
              </a:rPr>
              <a:t>EXAMPLE PROBLEM  2.2 SOLUTION (Continued)</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3" descr="C:\DOCUME~1\WALTOL~1\LOCALS~1\Temp\\msotw9_tem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000" y="609600"/>
            <a:ext cx="2362345" cy="150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0" y="744360"/>
            <a:ext cx="5943600" cy="1477328"/>
          </a:xfrm>
          <a:prstGeom prst="rect">
            <a:avLst/>
          </a:prstGeom>
        </p:spPr>
        <p:txBody>
          <a:bodyPr wrap="square">
            <a:spAutoFit/>
          </a:bodyPr>
          <a:lstStyle/>
          <a:p>
            <a:pPr>
              <a:spcBef>
                <a:spcPct val="50000"/>
              </a:spcBef>
            </a:pPr>
            <a:r>
              <a:rPr lang="en-US" altLang="en-US" dirty="0"/>
              <a:t>A barge is pulled by two tugboats.  If the resultant of the forces exerted by the tugboats is 5000 </a:t>
            </a:r>
            <a:r>
              <a:rPr lang="en-US" altLang="en-US" dirty="0" err="1"/>
              <a:t>lbf</a:t>
            </a:r>
            <a:r>
              <a:rPr lang="en-US" altLang="en-US" dirty="0"/>
              <a:t>  directed along the axis of the barge, determine a) the tension in each of the ropes for </a:t>
            </a:r>
            <a:r>
              <a:rPr lang="en-US" altLang="en-US" dirty="0">
                <a:latin typeface="Symbol" pitchFamily="18" charset="2"/>
              </a:rPr>
              <a:t>a</a:t>
            </a:r>
            <a:r>
              <a:rPr lang="en-US" altLang="en-US" dirty="0"/>
              <a:t> = 45</a:t>
            </a:r>
            <a:r>
              <a:rPr lang="en-US" altLang="en-US" baseline="30000" dirty="0"/>
              <a:t>o</a:t>
            </a:r>
            <a:r>
              <a:rPr lang="en-US" altLang="en-US" dirty="0"/>
              <a:t>, b) the value of </a:t>
            </a:r>
            <a:r>
              <a:rPr lang="en-US" altLang="en-US" dirty="0">
                <a:latin typeface="Symbol" pitchFamily="18" charset="2"/>
              </a:rPr>
              <a:t>a</a:t>
            </a:r>
            <a:r>
              <a:rPr lang="en-US" altLang="en-US" dirty="0"/>
              <a:t> for which the tension in rope 2 is a minimum.</a:t>
            </a:r>
          </a:p>
        </p:txBody>
      </p:sp>
      <p:pic>
        <p:nvPicPr>
          <p:cNvPr id="19" name="Picture 4" descr="C:\DOCUME~1\WALTOL~1\LOCALS~1\Temp\\msotw9_tem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464" y="2362200"/>
            <a:ext cx="2680154" cy="2276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5"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463" y="4876800"/>
            <a:ext cx="2598881" cy="14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175000" y="2362200"/>
            <a:ext cx="5816600" cy="1200329"/>
          </a:xfrm>
          <a:prstGeom prst="rect">
            <a:avLst/>
          </a:prstGeom>
        </p:spPr>
        <p:txBody>
          <a:bodyPr wrap="square">
            <a:spAutoFit/>
          </a:bodyPr>
          <a:lstStyle/>
          <a:p>
            <a:pPr>
              <a:spcBef>
                <a:spcPct val="30000"/>
              </a:spcBef>
            </a:pPr>
            <a:r>
              <a:rPr lang="en-US" altLang="en-US" sz="2400" dirty="0"/>
              <a:t>The angle for minimum tension in rope 2 is determined by applying the Triangle Rule and observing the effect of variations in </a:t>
            </a:r>
            <a:r>
              <a:rPr lang="en-US" altLang="en-US" sz="2400" dirty="0">
                <a:latin typeface="Symbol" pitchFamily="18" charset="2"/>
              </a:rPr>
              <a:t>a</a:t>
            </a:r>
            <a:r>
              <a:rPr lang="en-US" altLang="en-US" sz="2400" dirty="0"/>
              <a:t>.</a:t>
            </a:r>
          </a:p>
        </p:txBody>
      </p:sp>
      <p:sp>
        <p:nvSpPr>
          <p:cNvPr id="5" name="Rectangle 4"/>
          <p:cNvSpPr/>
          <p:nvPr/>
        </p:nvSpPr>
        <p:spPr>
          <a:xfrm>
            <a:off x="3175000" y="3564933"/>
            <a:ext cx="5816600" cy="830997"/>
          </a:xfrm>
          <a:prstGeom prst="rect">
            <a:avLst/>
          </a:prstGeom>
        </p:spPr>
        <p:txBody>
          <a:bodyPr wrap="square">
            <a:spAutoFit/>
          </a:bodyPr>
          <a:lstStyle/>
          <a:p>
            <a:pPr>
              <a:spcBef>
                <a:spcPct val="30000"/>
              </a:spcBef>
            </a:pPr>
            <a:r>
              <a:rPr lang="en-US" altLang="en-US" sz="2400" dirty="0"/>
              <a:t>The minimum tension in rope 2 occurs when </a:t>
            </a:r>
            <a:r>
              <a:rPr lang="en-US" altLang="en-US" sz="2400" b="1" dirty="0"/>
              <a:t>T</a:t>
            </a:r>
            <a:r>
              <a:rPr lang="en-US" altLang="en-US" sz="2400" b="1" baseline="-25000" dirty="0"/>
              <a:t>1</a:t>
            </a:r>
            <a:r>
              <a:rPr lang="en-US" altLang="en-US" sz="2400" dirty="0"/>
              <a:t> and </a:t>
            </a:r>
            <a:r>
              <a:rPr lang="en-US" altLang="en-US" sz="2400" b="1" dirty="0"/>
              <a:t>T</a:t>
            </a:r>
            <a:r>
              <a:rPr lang="en-US" altLang="en-US" sz="2400" b="1" baseline="-25000" dirty="0"/>
              <a:t>2</a:t>
            </a:r>
            <a:r>
              <a:rPr lang="en-US" altLang="en-US" sz="2400" dirty="0"/>
              <a:t> are perpendicular.</a:t>
            </a:r>
          </a:p>
        </p:txBody>
      </p:sp>
      <p:graphicFrame>
        <p:nvGraphicFramePr>
          <p:cNvPr id="21" name="Object 8"/>
          <p:cNvGraphicFramePr>
            <a:graphicFrameLocks noChangeAspect="1"/>
          </p:cNvGraphicFramePr>
          <p:nvPr>
            <p:extLst>
              <p:ext uri="{D42A27DB-BD31-4B8C-83A1-F6EECF244321}">
                <p14:modId xmlns:p14="http://schemas.microsoft.com/office/powerpoint/2010/main" val="1810658061"/>
              </p:ext>
            </p:extLst>
          </p:nvPr>
        </p:nvGraphicFramePr>
        <p:xfrm>
          <a:off x="3831771" y="4559300"/>
          <a:ext cx="2273300" cy="317500"/>
        </p:xfrm>
        <a:graphic>
          <a:graphicData uri="http://schemas.openxmlformats.org/presentationml/2006/ole">
            <mc:AlternateContent xmlns:mc="http://schemas.openxmlformats.org/markup-compatibility/2006">
              <mc:Choice xmlns:v="urn:schemas-microsoft-com:vml" Requires="v">
                <p:oleObj spid="_x0000_s10432" name="Equation" r:id="rId7" imgW="2272314" imgH="317362" progId="Equation.3">
                  <p:embed/>
                </p:oleObj>
              </mc:Choice>
              <mc:Fallback>
                <p:oleObj name="Equation" r:id="rId7" imgW="2272314" imgH="31736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1771" y="4559300"/>
                        <a:ext cx="22733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0"/>
          <p:cNvGraphicFramePr>
            <a:graphicFrameLocks noChangeAspect="1"/>
          </p:cNvGraphicFramePr>
          <p:nvPr>
            <p:extLst>
              <p:ext uri="{D42A27DB-BD31-4B8C-83A1-F6EECF244321}">
                <p14:modId xmlns:p14="http://schemas.microsoft.com/office/powerpoint/2010/main" val="445720085"/>
              </p:ext>
            </p:extLst>
          </p:nvPr>
        </p:nvGraphicFramePr>
        <p:xfrm>
          <a:off x="3837214" y="5105400"/>
          <a:ext cx="2260600" cy="317500"/>
        </p:xfrm>
        <a:graphic>
          <a:graphicData uri="http://schemas.openxmlformats.org/presentationml/2006/ole">
            <mc:AlternateContent xmlns:mc="http://schemas.openxmlformats.org/markup-compatibility/2006">
              <mc:Choice xmlns:v="urn:schemas-microsoft-com:vml" Requires="v">
                <p:oleObj spid="_x0000_s10433" name="Equation" r:id="rId9" imgW="2260600" imgH="317500" progId="Equation.3">
                  <p:embed/>
                </p:oleObj>
              </mc:Choice>
              <mc:Fallback>
                <p:oleObj name="Equation" r:id="rId9" imgW="2260600" imgH="317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7214" y="5105400"/>
                        <a:ext cx="22606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2"/>
          <p:cNvGraphicFramePr>
            <a:graphicFrameLocks noChangeAspect="1"/>
          </p:cNvGraphicFramePr>
          <p:nvPr>
            <p:extLst>
              <p:ext uri="{D42A27DB-BD31-4B8C-83A1-F6EECF244321}">
                <p14:modId xmlns:p14="http://schemas.microsoft.com/office/powerpoint/2010/main" val="582311872"/>
              </p:ext>
            </p:extLst>
          </p:nvPr>
        </p:nvGraphicFramePr>
        <p:xfrm>
          <a:off x="3886200" y="5715000"/>
          <a:ext cx="1384300" cy="241300"/>
        </p:xfrm>
        <a:graphic>
          <a:graphicData uri="http://schemas.openxmlformats.org/presentationml/2006/ole">
            <mc:AlternateContent xmlns:mc="http://schemas.openxmlformats.org/markup-compatibility/2006">
              <mc:Choice xmlns:v="urn:schemas-microsoft-com:vml" Requires="v">
                <p:oleObj spid="_x0000_s10434" name="Equation" r:id="rId11" imgW="1384300" imgH="241300" progId="Equation.3">
                  <p:embed/>
                </p:oleObj>
              </mc:Choice>
              <mc:Fallback>
                <p:oleObj name="Equation" r:id="rId11" imgW="1384300" imgH="2413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5715000"/>
                        <a:ext cx="13843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9"/>
          <p:cNvGraphicFramePr>
            <a:graphicFrameLocks noChangeAspect="1"/>
          </p:cNvGraphicFramePr>
          <p:nvPr>
            <p:extLst>
              <p:ext uri="{D42A27DB-BD31-4B8C-83A1-F6EECF244321}">
                <p14:modId xmlns:p14="http://schemas.microsoft.com/office/powerpoint/2010/main" val="2971336919"/>
              </p:ext>
            </p:extLst>
          </p:nvPr>
        </p:nvGraphicFramePr>
        <p:xfrm>
          <a:off x="6858000" y="4495800"/>
          <a:ext cx="1691640" cy="381000"/>
        </p:xfrm>
        <a:graphic>
          <a:graphicData uri="http://schemas.openxmlformats.org/presentationml/2006/ole">
            <mc:AlternateContent xmlns:mc="http://schemas.openxmlformats.org/markup-compatibility/2006">
              <mc:Choice xmlns:v="urn:schemas-microsoft-com:vml" Requires="v">
                <p:oleObj spid="_x0000_s10435" name="Equation" r:id="rId13" imgW="1409088" imgH="317362" progId="Equation.3">
                  <p:embed/>
                </p:oleObj>
              </mc:Choice>
              <mc:Fallback>
                <p:oleObj name="Equation" r:id="rId13" imgW="1409088" imgH="31736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0" y="4495800"/>
                        <a:ext cx="1691640" cy="381000"/>
                      </a:xfrm>
                      <a:prstGeom prst="rect">
                        <a:avLst/>
                      </a:prstGeom>
                      <a:noFill/>
                      <a:ln w="9525">
                        <a:solidFill>
                          <a:srgbClr val="FF0000"/>
                        </a:solidFill>
                        <a:miter lim="800000"/>
                        <a:headEnd/>
                        <a:tailEnd/>
                      </a:ln>
                      <a:effectLst/>
                      <a:extLst/>
                    </p:spPr>
                  </p:pic>
                </p:oleObj>
              </mc:Fallback>
            </mc:AlternateContent>
          </a:graphicData>
        </a:graphic>
      </p:graphicFrame>
      <p:graphicFrame>
        <p:nvGraphicFramePr>
          <p:cNvPr id="25" name="Object 11"/>
          <p:cNvGraphicFramePr>
            <a:graphicFrameLocks noChangeAspect="1"/>
          </p:cNvGraphicFramePr>
          <p:nvPr>
            <p:extLst>
              <p:ext uri="{D42A27DB-BD31-4B8C-83A1-F6EECF244321}">
                <p14:modId xmlns:p14="http://schemas.microsoft.com/office/powerpoint/2010/main" val="3621333868"/>
              </p:ext>
            </p:extLst>
          </p:nvPr>
        </p:nvGraphicFramePr>
        <p:xfrm>
          <a:off x="6858000" y="5105399"/>
          <a:ext cx="1691640" cy="391583"/>
        </p:xfrm>
        <a:graphic>
          <a:graphicData uri="http://schemas.openxmlformats.org/presentationml/2006/ole">
            <mc:AlternateContent xmlns:mc="http://schemas.openxmlformats.org/markup-compatibility/2006">
              <mc:Choice xmlns:v="urn:schemas-microsoft-com:vml" Requires="v">
                <p:oleObj spid="_x0000_s10436" name="Equation" r:id="rId15" imgW="1371600" imgH="317500" progId="Equation.3">
                  <p:embed/>
                </p:oleObj>
              </mc:Choice>
              <mc:Fallback>
                <p:oleObj name="Equation" r:id="rId15" imgW="1371600" imgH="317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0" y="5105399"/>
                        <a:ext cx="1691640" cy="391583"/>
                      </a:xfrm>
                      <a:prstGeom prst="rect">
                        <a:avLst/>
                      </a:prstGeom>
                      <a:noFill/>
                      <a:ln w="9525">
                        <a:solidFill>
                          <a:srgbClr val="FF0000"/>
                        </a:solidFill>
                        <a:miter lim="800000"/>
                        <a:headEnd/>
                        <a:tailEnd/>
                      </a:ln>
                      <a:effectLst/>
                      <a:extLst/>
                    </p:spPr>
                  </p:pic>
                </p:oleObj>
              </mc:Fallback>
            </mc:AlternateContent>
          </a:graphicData>
        </a:graphic>
      </p:graphicFrame>
      <p:graphicFrame>
        <p:nvGraphicFramePr>
          <p:cNvPr id="26" name="Object 13"/>
          <p:cNvGraphicFramePr>
            <a:graphicFrameLocks noChangeAspect="1"/>
          </p:cNvGraphicFramePr>
          <p:nvPr>
            <p:extLst>
              <p:ext uri="{D42A27DB-BD31-4B8C-83A1-F6EECF244321}">
                <p14:modId xmlns:p14="http://schemas.microsoft.com/office/powerpoint/2010/main" val="2371238771"/>
              </p:ext>
            </p:extLst>
          </p:nvPr>
        </p:nvGraphicFramePr>
        <p:xfrm>
          <a:off x="6858000" y="5640917"/>
          <a:ext cx="1339626" cy="391583"/>
        </p:xfrm>
        <a:graphic>
          <a:graphicData uri="http://schemas.openxmlformats.org/presentationml/2006/ole">
            <mc:AlternateContent xmlns:mc="http://schemas.openxmlformats.org/markup-compatibility/2006">
              <mc:Choice xmlns:v="urn:schemas-microsoft-com:vml" Requires="v">
                <p:oleObj spid="_x0000_s10437" name="Equation" r:id="rId17" imgW="825500" imgH="241300" progId="Equation.3">
                  <p:embed/>
                </p:oleObj>
              </mc:Choice>
              <mc:Fallback>
                <p:oleObj name="Equation" r:id="rId17" imgW="825500" imgH="2413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0" y="5640917"/>
                        <a:ext cx="1339626" cy="391583"/>
                      </a:xfrm>
                      <a:prstGeom prst="rect">
                        <a:avLst/>
                      </a:prstGeom>
                      <a:noFill/>
                      <a:ln w="9525">
                        <a:solidFill>
                          <a:srgbClr val="FF0000"/>
                        </a:solidFill>
                        <a:miter lim="800000"/>
                        <a:headEnd/>
                        <a:tailEnd/>
                      </a:ln>
                      <a:effectLst/>
                      <a:extLst/>
                    </p:spPr>
                  </p:pic>
                </p:oleObj>
              </mc:Fallback>
            </mc:AlternateContent>
          </a:graphicData>
        </a:graphic>
      </p:graphicFrame>
    </p:spTree>
    <p:extLst>
      <p:ext uri="{BB962C8B-B14F-4D97-AF65-F5344CB8AC3E}">
        <p14:creationId xmlns:p14="http://schemas.microsoft.com/office/powerpoint/2010/main" val="3491628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457200" y="274637"/>
            <a:ext cx="8229600" cy="603187"/>
          </a:xfrm>
        </p:spPr>
        <p:txBody>
          <a:bodyPr>
            <a:normAutofit fontScale="90000"/>
          </a:bodyPr>
          <a:lstStyle/>
          <a:p>
            <a:br>
              <a:rPr lang="en-US" b="1" dirty="0"/>
            </a:br>
            <a:endParaRPr lang="en-US" dirty="0"/>
          </a:p>
        </p:txBody>
      </p:sp>
      <p:sp>
        <p:nvSpPr>
          <p:cNvPr id="2" name="TextBox 1"/>
          <p:cNvSpPr txBox="1"/>
          <p:nvPr/>
        </p:nvSpPr>
        <p:spPr>
          <a:xfrm>
            <a:off x="332232" y="152399"/>
            <a:ext cx="8202168" cy="523220"/>
          </a:xfrm>
          <a:prstGeom prst="rect">
            <a:avLst/>
          </a:prstGeom>
          <a:noFill/>
        </p:spPr>
        <p:txBody>
          <a:bodyPr wrap="square" rtlCol="0">
            <a:spAutoFit/>
          </a:bodyPr>
          <a:lstStyle/>
          <a:p>
            <a:pPr algn="ctr"/>
            <a:r>
              <a:rPr lang="en-US" sz="2800" b="1" dirty="0">
                <a:solidFill>
                  <a:srgbClr val="C00000"/>
                </a:solidFill>
              </a:rPr>
              <a:t>STATICS  OF PARTICLES  - TOPICS IN CHAPTER 2</a:t>
            </a:r>
          </a:p>
        </p:txBody>
      </p:sp>
      <p:sp>
        <p:nvSpPr>
          <p:cNvPr id="5" name="Rectangle 4"/>
          <p:cNvSpPr/>
          <p:nvPr/>
        </p:nvSpPr>
        <p:spPr>
          <a:xfrm>
            <a:off x="457200" y="667406"/>
            <a:ext cx="3657600" cy="4468916"/>
          </a:xfrm>
          <a:prstGeom prst="rect">
            <a:avLst/>
          </a:prstGeom>
        </p:spPr>
        <p:txBody>
          <a:bodyPr wrap="square">
            <a:spAutoFit/>
          </a:bodyPr>
          <a:lstStyle/>
          <a:p>
            <a:pPr>
              <a:spcBef>
                <a:spcPct val="20000"/>
              </a:spcBef>
            </a:pPr>
            <a:r>
              <a:rPr lang="en-US" altLang="en-US" dirty="0">
                <a:latin typeface="Arial" charset="0"/>
                <a:hlinkClick r:id="rId3" action="ppaction://hlinksldjump"/>
              </a:rPr>
              <a:t>Application</a:t>
            </a:r>
          </a:p>
          <a:p>
            <a:pPr>
              <a:spcBef>
                <a:spcPct val="20000"/>
              </a:spcBef>
            </a:pPr>
            <a:r>
              <a:rPr lang="en-US" altLang="en-US" dirty="0">
                <a:latin typeface="Arial" charset="0"/>
                <a:hlinkClick r:id="rId4" action="ppaction://hlinksldjump"/>
              </a:rPr>
              <a:t>Introduction</a:t>
            </a:r>
            <a:endParaRPr lang="en-US" altLang="en-US" dirty="0">
              <a:latin typeface="Arial" charset="0"/>
            </a:endParaRPr>
          </a:p>
          <a:p>
            <a:pPr>
              <a:spcBef>
                <a:spcPct val="20000"/>
              </a:spcBef>
            </a:pPr>
            <a:r>
              <a:rPr lang="en-US" altLang="en-US" dirty="0">
                <a:latin typeface="Arial" charset="0"/>
                <a:hlinkClick r:id="rId5" action="ppaction://hlinksldjump"/>
              </a:rPr>
              <a:t>Forces on a Particle: Resultant of Two Forces</a:t>
            </a:r>
            <a:endParaRPr lang="en-US" altLang="en-US" dirty="0">
              <a:latin typeface="Arial" charset="0"/>
            </a:endParaRPr>
          </a:p>
          <a:p>
            <a:pPr>
              <a:spcBef>
                <a:spcPct val="20000"/>
              </a:spcBef>
            </a:pPr>
            <a:r>
              <a:rPr lang="en-US" altLang="en-US" dirty="0">
                <a:latin typeface="Arial" charset="0"/>
                <a:hlinkClick r:id="rId5" action="ppaction://hlinksldjump"/>
              </a:rPr>
              <a:t>Vectors</a:t>
            </a:r>
            <a:endParaRPr lang="en-US" altLang="en-US" dirty="0">
              <a:latin typeface="Arial" charset="0"/>
            </a:endParaRPr>
          </a:p>
          <a:p>
            <a:pPr>
              <a:spcBef>
                <a:spcPct val="20000"/>
              </a:spcBef>
            </a:pPr>
            <a:r>
              <a:rPr lang="en-US" altLang="en-US" dirty="0">
                <a:latin typeface="Arial" charset="0"/>
                <a:hlinkClick r:id="rId6" action="ppaction://hlinksldjump"/>
              </a:rPr>
              <a:t>Addition of Vectors</a:t>
            </a:r>
            <a:endParaRPr lang="en-US" altLang="en-US" dirty="0">
              <a:latin typeface="Arial" charset="0"/>
            </a:endParaRPr>
          </a:p>
          <a:p>
            <a:pPr>
              <a:spcBef>
                <a:spcPct val="20000"/>
              </a:spcBef>
            </a:pPr>
            <a:r>
              <a:rPr lang="en-US" altLang="en-US" dirty="0">
                <a:latin typeface="Arial" charset="0"/>
                <a:hlinkClick r:id="rId7" action="ppaction://hlinksldjump"/>
              </a:rPr>
              <a:t>Resultant of Several Concurrent Forces</a:t>
            </a:r>
            <a:endParaRPr lang="en-US" altLang="en-US" dirty="0">
              <a:latin typeface="Arial" charset="0"/>
            </a:endParaRPr>
          </a:p>
          <a:p>
            <a:pPr>
              <a:spcBef>
                <a:spcPct val="20000"/>
              </a:spcBef>
            </a:pPr>
            <a:r>
              <a:rPr lang="en-US" altLang="en-US" dirty="0">
                <a:latin typeface="Arial" charset="0"/>
                <a:hlinkClick r:id="rId8" action="ppaction://hlinksldjump"/>
              </a:rPr>
              <a:t>Sample Problem 2.1</a:t>
            </a:r>
            <a:endParaRPr lang="en-US" altLang="en-US" dirty="0">
              <a:latin typeface="Arial" charset="0"/>
            </a:endParaRPr>
          </a:p>
          <a:p>
            <a:pPr>
              <a:spcBef>
                <a:spcPct val="20000"/>
              </a:spcBef>
            </a:pPr>
            <a:r>
              <a:rPr lang="en-US" altLang="en-US" dirty="0">
                <a:latin typeface="Arial" charset="0"/>
                <a:hlinkClick r:id="rId9" action="ppaction://hlinksldjump"/>
              </a:rPr>
              <a:t>Sample Problem 2.2</a:t>
            </a:r>
            <a:endParaRPr lang="en-US" altLang="en-US" dirty="0">
              <a:latin typeface="Arial" charset="0"/>
            </a:endParaRPr>
          </a:p>
          <a:p>
            <a:pPr>
              <a:spcBef>
                <a:spcPct val="20000"/>
              </a:spcBef>
            </a:pPr>
            <a:r>
              <a:rPr lang="en-US" altLang="en-US" dirty="0">
                <a:latin typeface="Arial" charset="0"/>
                <a:hlinkClick r:id="rId10" action="ppaction://hlinksldjump"/>
              </a:rPr>
              <a:t>Rectangular Components of a Force: Unit Vectors</a:t>
            </a:r>
            <a:endParaRPr lang="en-US" altLang="en-US" dirty="0">
              <a:latin typeface="Arial" charset="0"/>
            </a:endParaRPr>
          </a:p>
          <a:p>
            <a:pPr>
              <a:spcBef>
                <a:spcPct val="20000"/>
              </a:spcBef>
            </a:pPr>
            <a:r>
              <a:rPr lang="en-US" altLang="en-US" dirty="0">
                <a:latin typeface="Arial" charset="0"/>
                <a:hlinkClick r:id="rId11" action="ppaction://hlinksldjump"/>
              </a:rPr>
              <a:t>Addition of Forces by Summing </a:t>
            </a:r>
            <a:r>
              <a:rPr lang="en-US" altLang="en-US" i="1" dirty="0">
                <a:latin typeface="Arial" charset="0"/>
                <a:hlinkClick r:id="rId11" action="ppaction://hlinksldjump"/>
              </a:rPr>
              <a:t>X </a:t>
            </a:r>
            <a:r>
              <a:rPr lang="en-US" altLang="en-US" dirty="0">
                <a:latin typeface="Arial" charset="0"/>
                <a:hlinkClick r:id="rId11" action="ppaction://hlinksldjump"/>
              </a:rPr>
              <a:t>and </a:t>
            </a:r>
            <a:r>
              <a:rPr lang="en-US" altLang="en-US" i="1" dirty="0">
                <a:latin typeface="Arial" charset="0"/>
                <a:hlinkClick r:id="rId11" action="ppaction://hlinksldjump"/>
              </a:rPr>
              <a:t>Y </a:t>
            </a:r>
            <a:r>
              <a:rPr lang="en-US" altLang="en-US" dirty="0">
                <a:latin typeface="Arial" charset="0"/>
                <a:hlinkClick r:id="rId11" action="ppaction://hlinksldjump"/>
              </a:rPr>
              <a:t>Components</a:t>
            </a:r>
            <a:r>
              <a:rPr lang="en-US" altLang="en-US" dirty="0">
                <a:latin typeface="Arial" charset="0"/>
              </a:rPr>
              <a:t> </a:t>
            </a:r>
          </a:p>
        </p:txBody>
      </p:sp>
      <p:sp>
        <p:nvSpPr>
          <p:cNvPr id="6" name="Rectangle 5"/>
          <p:cNvSpPr/>
          <p:nvPr/>
        </p:nvSpPr>
        <p:spPr>
          <a:xfrm>
            <a:off x="4955343" y="787670"/>
            <a:ext cx="3567684" cy="2917722"/>
          </a:xfrm>
          <a:prstGeom prst="rect">
            <a:avLst/>
          </a:prstGeom>
        </p:spPr>
        <p:txBody>
          <a:bodyPr wrap="square">
            <a:spAutoFit/>
          </a:bodyPr>
          <a:lstStyle/>
          <a:p>
            <a:pPr>
              <a:spcBef>
                <a:spcPct val="20000"/>
              </a:spcBef>
            </a:pPr>
            <a:r>
              <a:rPr lang="en-US" altLang="en-US" dirty="0">
                <a:latin typeface="Arial" charset="0"/>
                <a:hlinkClick r:id="rId12" action="ppaction://hlinksldjump"/>
              </a:rPr>
              <a:t>Sample Problem 2.3</a:t>
            </a:r>
            <a:endParaRPr lang="en-US" altLang="en-US" dirty="0">
              <a:latin typeface="Arial" charset="0"/>
            </a:endParaRPr>
          </a:p>
          <a:p>
            <a:pPr>
              <a:spcBef>
                <a:spcPct val="20000"/>
              </a:spcBef>
            </a:pPr>
            <a:r>
              <a:rPr lang="en-US" altLang="en-US" dirty="0">
                <a:latin typeface="Arial" charset="0"/>
                <a:hlinkClick r:id="rId13" action="ppaction://hlinksldjump"/>
              </a:rPr>
              <a:t>Equilibrium of a Particle</a:t>
            </a:r>
            <a:endParaRPr lang="en-US" altLang="en-US" dirty="0">
              <a:latin typeface="Arial" charset="0"/>
            </a:endParaRPr>
          </a:p>
          <a:p>
            <a:pPr>
              <a:spcBef>
                <a:spcPct val="20000"/>
              </a:spcBef>
            </a:pPr>
            <a:r>
              <a:rPr lang="en-US" altLang="en-US" dirty="0">
                <a:latin typeface="Arial" charset="0"/>
                <a:hlinkClick r:id="rId14" action="ppaction://hlinksldjump"/>
              </a:rPr>
              <a:t>Free-Body Diagrams and Problem Solving</a:t>
            </a:r>
            <a:endParaRPr lang="en-US" altLang="en-US" dirty="0">
              <a:latin typeface="Arial" charset="0"/>
            </a:endParaRPr>
          </a:p>
          <a:p>
            <a:pPr>
              <a:spcBef>
                <a:spcPct val="20000"/>
              </a:spcBef>
            </a:pPr>
            <a:r>
              <a:rPr lang="en-US" altLang="en-US" dirty="0">
                <a:latin typeface="Arial" charset="0"/>
                <a:hlinkClick r:id="rId15" action="ppaction://hlinksldjump"/>
              </a:rPr>
              <a:t>Sample Problem 2.4</a:t>
            </a:r>
            <a:endParaRPr lang="en-US" altLang="en-US" dirty="0">
              <a:latin typeface="Arial" charset="0"/>
            </a:endParaRPr>
          </a:p>
          <a:p>
            <a:pPr>
              <a:spcBef>
                <a:spcPct val="20000"/>
              </a:spcBef>
            </a:pPr>
            <a:r>
              <a:rPr lang="en-US" altLang="en-US" dirty="0">
                <a:latin typeface="Arial" charset="0"/>
                <a:hlinkClick r:id="rId16" action="ppaction://hlinksldjump"/>
              </a:rPr>
              <a:t>Sample Problem 2.6</a:t>
            </a:r>
            <a:endParaRPr lang="en-US" altLang="en-US" dirty="0">
              <a:latin typeface="Arial" charset="0"/>
            </a:endParaRPr>
          </a:p>
          <a:p>
            <a:pPr>
              <a:spcBef>
                <a:spcPct val="20000"/>
              </a:spcBef>
            </a:pPr>
            <a:r>
              <a:rPr lang="en-US" altLang="en-US" dirty="0">
                <a:latin typeface="Arial" charset="0"/>
                <a:hlinkClick r:id="rId17" action="ppaction://hlinksldjump"/>
              </a:rPr>
              <a:t>Expressing a Vector in 3-D Space</a:t>
            </a:r>
            <a:endParaRPr lang="en-US" altLang="en-US" dirty="0">
              <a:latin typeface="Arial" charset="0"/>
            </a:endParaRPr>
          </a:p>
          <a:p>
            <a:pPr>
              <a:spcBef>
                <a:spcPct val="20000"/>
              </a:spcBef>
            </a:pPr>
            <a:r>
              <a:rPr lang="en-US" altLang="en-US" dirty="0">
                <a:latin typeface="Arial" charset="0"/>
                <a:hlinkClick r:id="rId18" action="ppaction://hlinksldjump"/>
              </a:rPr>
              <a:t>Sample Problem 2.7</a:t>
            </a:r>
            <a:endParaRPr lang="en-US" altLang="en-US" dirty="0">
              <a:latin typeface="Arial" charset="0"/>
            </a:endParaRPr>
          </a:p>
        </p:txBody>
      </p:sp>
    </p:spTree>
    <p:extLst>
      <p:ext uri="{BB962C8B-B14F-4D97-AF65-F5344CB8AC3E}">
        <p14:creationId xmlns:p14="http://schemas.microsoft.com/office/powerpoint/2010/main" val="237722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111557"/>
            <a:ext cx="8458200" cy="609600"/>
          </a:xfrm>
        </p:spPr>
        <p:txBody>
          <a:bodyPr>
            <a:noAutofit/>
          </a:bodyPr>
          <a:lstStyle/>
          <a:p>
            <a:r>
              <a:rPr lang="en-US" sz="2400" b="1" dirty="0">
                <a:solidFill>
                  <a:srgbClr val="FF0000"/>
                </a:solidFill>
              </a:rPr>
              <a:t>RECTANGULAR COMPONENTS OF A FORCE – UNIT VECTORS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pic>
        <p:nvPicPr>
          <p:cNvPr id="12" name="Picture 4" descr="C:\DOCUME~1\WALTOL~1\LOCALS~1\Temp\\msotw9_tem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263" y="753814"/>
            <a:ext cx="2317750"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11" y="2818493"/>
            <a:ext cx="1938338"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63" y="4648200"/>
            <a:ext cx="2525713" cy="197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47976" y="753814"/>
            <a:ext cx="6067424" cy="2123658"/>
          </a:xfrm>
          <a:prstGeom prst="rect">
            <a:avLst/>
          </a:prstGeom>
        </p:spPr>
        <p:txBody>
          <a:bodyPr wrap="square">
            <a:spAutoFit/>
          </a:bodyPr>
          <a:lstStyle/>
          <a:p>
            <a:pPr>
              <a:spcBef>
                <a:spcPct val="50000"/>
              </a:spcBef>
            </a:pPr>
            <a:r>
              <a:rPr lang="en-US" altLang="en-US" sz="2400" dirty="0"/>
              <a:t>A force vector may be resolved into two perpendicular components so that the resulting parallelogram is a rectangle.                     	   are </a:t>
            </a:r>
            <a:r>
              <a:rPr lang="en-US" altLang="en-US" sz="2400" b="1" i="1" dirty="0"/>
              <a:t>rectangular vector components</a:t>
            </a:r>
          </a:p>
          <a:p>
            <a:pPr>
              <a:spcBef>
                <a:spcPct val="50000"/>
              </a:spcBef>
            </a:pPr>
            <a:r>
              <a:rPr lang="en-US" altLang="en-US" sz="2400" dirty="0"/>
              <a:t>Where, </a:t>
            </a:r>
          </a:p>
        </p:txBody>
      </p:sp>
      <p:graphicFrame>
        <p:nvGraphicFramePr>
          <p:cNvPr id="15" name="Object 14"/>
          <p:cNvGraphicFramePr>
            <a:graphicFrameLocks noChangeAspect="1"/>
          </p:cNvGraphicFramePr>
          <p:nvPr>
            <p:extLst>
              <p:ext uri="{D42A27DB-BD31-4B8C-83A1-F6EECF244321}">
                <p14:modId xmlns:p14="http://schemas.microsoft.com/office/powerpoint/2010/main" val="2205191760"/>
              </p:ext>
            </p:extLst>
          </p:nvPr>
        </p:nvGraphicFramePr>
        <p:xfrm>
          <a:off x="2847976" y="1893423"/>
          <a:ext cx="1066800" cy="393700"/>
        </p:xfrm>
        <a:graphic>
          <a:graphicData uri="http://schemas.openxmlformats.org/presentationml/2006/ole">
            <mc:AlternateContent xmlns:mc="http://schemas.openxmlformats.org/markup-compatibility/2006">
              <mc:Choice xmlns:v="urn:schemas-microsoft-com:vml" Requires="v">
                <p:oleObj spid="_x0000_s1198" name="Equation" r:id="rId7" imgW="1066337" imgH="393529" progId="Equation.3">
                  <p:embed/>
                </p:oleObj>
              </mc:Choice>
              <mc:Fallback>
                <p:oleObj name="Equation" r:id="rId7" imgW="1066337"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7976" y="1893423"/>
                        <a:ext cx="1066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9"/>
          <p:cNvGraphicFramePr>
            <a:graphicFrameLocks noChangeAspect="1"/>
          </p:cNvGraphicFramePr>
          <p:nvPr>
            <p:extLst>
              <p:ext uri="{D42A27DB-BD31-4B8C-83A1-F6EECF244321}">
                <p14:modId xmlns:p14="http://schemas.microsoft.com/office/powerpoint/2010/main" val="274962868"/>
              </p:ext>
            </p:extLst>
          </p:nvPr>
        </p:nvGraphicFramePr>
        <p:xfrm>
          <a:off x="4454524" y="2401888"/>
          <a:ext cx="1549483" cy="475584"/>
        </p:xfrm>
        <a:graphic>
          <a:graphicData uri="http://schemas.openxmlformats.org/presentationml/2006/ole">
            <mc:AlternateContent xmlns:mc="http://schemas.openxmlformats.org/markup-compatibility/2006">
              <mc:Choice xmlns:v="urn:schemas-microsoft-com:vml" Requires="v">
                <p:oleObj spid="_x0000_s1199" name="Equation" r:id="rId9" imgW="1282700" imgH="393700" progId="Equation.3">
                  <p:embed/>
                </p:oleObj>
              </mc:Choice>
              <mc:Fallback>
                <p:oleObj name="Equation" r:id="rId9" imgW="12827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4524" y="2401888"/>
                        <a:ext cx="1549483" cy="475584"/>
                      </a:xfrm>
                      <a:prstGeom prst="rect">
                        <a:avLst/>
                      </a:prstGeom>
                      <a:noFill/>
                      <a:ln>
                        <a:noFill/>
                      </a:ln>
                      <a:effectLst/>
                    </p:spPr>
                  </p:pic>
                </p:oleObj>
              </mc:Fallback>
            </mc:AlternateContent>
          </a:graphicData>
        </a:graphic>
      </p:graphicFrame>
      <p:sp>
        <p:nvSpPr>
          <p:cNvPr id="5" name="Rectangle 4"/>
          <p:cNvSpPr/>
          <p:nvPr/>
        </p:nvSpPr>
        <p:spPr>
          <a:xfrm>
            <a:off x="2757488" y="3004234"/>
            <a:ext cx="6248400" cy="830997"/>
          </a:xfrm>
          <a:prstGeom prst="rect">
            <a:avLst/>
          </a:prstGeom>
        </p:spPr>
        <p:txBody>
          <a:bodyPr wrap="square">
            <a:spAutoFit/>
          </a:bodyPr>
          <a:lstStyle/>
          <a:p>
            <a:pPr>
              <a:spcBef>
                <a:spcPct val="50000"/>
              </a:spcBef>
            </a:pPr>
            <a:r>
              <a:rPr lang="en-US" altLang="en-US" sz="2400" dirty="0"/>
              <a:t>Perpendicular </a:t>
            </a:r>
            <a:r>
              <a:rPr lang="en-US" altLang="en-US" sz="2400" b="1" i="1" dirty="0"/>
              <a:t>unit vectors</a:t>
            </a:r>
            <a:r>
              <a:rPr lang="en-US" altLang="en-US" sz="2400" dirty="0"/>
              <a:t>                     are parallel to the </a:t>
            </a:r>
            <a:r>
              <a:rPr lang="en-US" altLang="en-US" sz="2400" i="1" dirty="0"/>
              <a:t>x</a:t>
            </a:r>
            <a:r>
              <a:rPr lang="en-US" altLang="en-US" sz="2400" dirty="0"/>
              <a:t> and </a:t>
            </a:r>
            <a:r>
              <a:rPr lang="en-US" altLang="en-US" sz="2400" i="1" dirty="0"/>
              <a:t>y</a:t>
            </a:r>
            <a:r>
              <a:rPr lang="en-US" altLang="en-US" sz="2400" dirty="0"/>
              <a:t> axes.</a:t>
            </a:r>
          </a:p>
        </p:txBody>
      </p:sp>
      <p:graphicFrame>
        <p:nvGraphicFramePr>
          <p:cNvPr id="17" name="Object 15"/>
          <p:cNvGraphicFramePr>
            <a:graphicFrameLocks noChangeAspect="1"/>
          </p:cNvGraphicFramePr>
          <p:nvPr>
            <p:extLst>
              <p:ext uri="{D42A27DB-BD31-4B8C-83A1-F6EECF244321}">
                <p14:modId xmlns:p14="http://schemas.microsoft.com/office/powerpoint/2010/main" val="1247608903"/>
              </p:ext>
            </p:extLst>
          </p:nvPr>
        </p:nvGraphicFramePr>
        <p:xfrm>
          <a:off x="6248400" y="3004234"/>
          <a:ext cx="1026146" cy="457200"/>
        </p:xfrm>
        <a:graphic>
          <a:graphicData uri="http://schemas.openxmlformats.org/presentationml/2006/ole">
            <mc:AlternateContent xmlns:mc="http://schemas.openxmlformats.org/markup-compatibility/2006">
              <mc:Choice xmlns:v="urn:schemas-microsoft-com:vml" Requires="v">
                <p:oleObj spid="_x0000_s1200" name="Equation" r:id="rId11" imgW="774364" imgH="330057" progId="Equation.3">
                  <p:embed/>
                </p:oleObj>
              </mc:Choice>
              <mc:Fallback>
                <p:oleObj name="Equation" r:id="rId11" imgW="774364" imgH="330057"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8400" y="3004234"/>
                        <a:ext cx="1026146" cy="457200"/>
                      </a:xfrm>
                      <a:prstGeom prst="rect">
                        <a:avLst/>
                      </a:prstGeom>
                      <a:noFill/>
                      <a:ln>
                        <a:noFill/>
                      </a:ln>
                      <a:effectLst/>
                    </p:spPr>
                  </p:pic>
                </p:oleObj>
              </mc:Fallback>
            </mc:AlternateContent>
          </a:graphicData>
        </a:graphic>
      </p:graphicFrame>
      <p:sp>
        <p:nvSpPr>
          <p:cNvPr id="6" name="Rectangle 5"/>
          <p:cNvSpPr/>
          <p:nvPr/>
        </p:nvSpPr>
        <p:spPr>
          <a:xfrm>
            <a:off x="2847976" y="3965444"/>
            <a:ext cx="5838824" cy="2677656"/>
          </a:xfrm>
          <a:prstGeom prst="rect">
            <a:avLst/>
          </a:prstGeom>
        </p:spPr>
        <p:txBody>
          <a:bodyPr wrap="square">
            <a:spAutoFit/>
          </a:bodyPr>
          <a:lstStyle/>
          <a:p>
            <a:r>
              <a:rPr lang="en-US" altLang="en-US" sz="2400" dirty="0"/>
              <a:t>Vector components may be expressed as products of the unit vectors with the scalar magnitudes of the vector components.</a:t>
            </a:r>
          </a:p>
          <a:p>
            <a:endParaRPr lang="en-US" sz="2400" dirty="0"/>
          </a:p>
          <a:p>
            <a:endParaRPr lang="en-US" altLang="en-US" sz="2400" i="1" dirty="0"/>
          </a:p>
          <a:p>
            <a:r>
              <a:rPr lang="en-US" altLang="en-US" sz="2400" i="1" dirty="0" err="1"/>
              <a:t>F</a:t>
            </a:r>
            <a:r>
              <a:rPr lang="en-US" altLang="en-US" sz="2400" i="1" baseline="-25000" dirty="0" err="1"/>
              <a:t>x</a:t>
            </a:r>
            <a:r>
              <a:rPr lang="en-US" altLang="en-US" sz="2400" dirty="0"/>
              <a:t> and </a:t>
            </a:r>
            <a:r>
              <a:rPr lang="en-US" altLang="en-US" sz="2400" i="1" dirty="0" err="1"/>
              <a:t>F</a:t>
            </a:r>
            <a:r>
              <a:rPr lang="en-US" altLang="en-US" sz="2400" i="1" baseline="-25000" dirty="0" err="1"/>
              <a:t>y</a:t>
            </a:r>
            <a:r>
              <a:rPr lang="en-US" altLang="en-US" sz="2400" i="1" dirty="0"/>
              <a:t> </a:t>
            </a:r>
            <a:r>
              <a:rPr lang="en-US" altLang="en-US" sz="2400" dirty="0"/>
              <a:t>are referred to as the </a:t>
            </a:r>
            <a:r>
              <a:rPr lang="en-US" altLang="en-US" sz="2400" i="1" dirty="0"/>
              <a:t>scalar components</a:t>
            </a:r>
            <a:r>
              <a:rPr lang="en-US" altLang="en-US" sz="2400" dirty="0"/>
              <a:t> of  </a:t>
            </a:r>
            <a:endParaRPr lang="en-US" sz="2400" dirty="0"/>
          </a:p>
        </p:txBody>
      </p:sp>
      <p:graphicFrame>
        <p:nvGraphicFramePr>
          <p:cNvPr id="18" name="Object 12"/>
          <p:cNvGraphicFramePr>
            <a:graphicFrameLocks noChangeAspect="1"/>
          </p:cNvGraphicFramePr>
          <p:nvPr>
            <p:extLst>
              <p:ext uri="{D42A27DB-BD31-4B8C-83A1-F6EECF244321}">
                <p14:modId xmlns:p14="http://schemas.microsoft.com/office/powerpoint/2010/main" val="2073375454"/>
              </p:ext>
            </p:extLst>
          </p:nvPr>
        </p:nvGraphicFramePr>
        <p:xfrm>
          <a:off x="4343400" y="5286129"/>
          <a:ext cx="2052402" cy="525822"/>
        </p:xfrm>
        <a:graphic>
          <a:graphicData uri="http://schemas.openxmlformats.org/presentationml/2006/ole">
            <mc:AlternateContent xmlns:mc="http://schemas.openxmlformats.org/markup-compatibility/2006">
              <mc:Choice xmlns:v="urn:schemas-microsoft-com:vml" Requires="v">
                <p:oleObj spid="_x0000_s1201" name="Equation" r:id="rId13" imgW="1536033" imgH="393529" progId="Equation.3">
                  <p:embed/>
                </p:oleObj>
              </mc:Choice>
              <mc:Fallback>
                <p:oleObj name="Equation" r:id="rId13" imgW="1536033"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3400" y="5286129"/>
                        <a:ext cx="2052402" cy="525822"/>
                      </a:xfrm>
                      <a:prstGeom prst="rect">
                        <a:avLst/>
                      </a:prstGeom>
                      <a:noFill/>
                      <a:ln>
                        <a:noFill/>
                      </a:ln>
                      <a:effectLst/>
                    </p:spPr>
                  </p:pic>
                </p:oleObj>
              </mc:Fallback>
            </mc:AlternateContent>
          </a:graphicData>
        </a:graphic>
      </p:graphicFrame>
      <p:graphicFrame>
        <p:nvGraphicFramePr>
          <p:cNvPr id="19" name="Object 13"/>
          <p:cNvGraphicFramePr>
            <a:graphicFrameLocks noChangeAspect="1"/>
          </p:cNvGraphicFramePr>
          <p:nvPr>
            <p:extLst>
              <p:ext uri="{D42A27DB-BD31-4B8C-83A1-F6EECF244321}">
                <p14:modId xmlns:p14="http://schemas.microsoft.com/office/powerpoint/2010/main" val="1635775774"/>
              </p:ext>
            </p:extLst>
          </p:nvPr>
        </p:nvGraphicFramePr>
        <p:xfrm>
          <a:off x="5029200" y="6248400"/>
          <a:ext cx="381000" cy="369888"/>
        </p:xfrm>
        <a:graphic>
          <a:graphicData uri="http://schemas.openxmlformats.org/presentationml/2006/ole">
            <mc:AlternateContent xmlns:mc="http://schemas.openxmlformats.org/markup-compatibility/2006">
              <mc:Choice xmlns:v="urn:schemas-microsoft-com:vml" Requires="v">
                <p:oleObj spid="_x0000_s1202" name="Equation" r:id="rId15" imgW="228600" imgH="279400" progId="Equation.3">
                  <p:embed/>
                </p:oleObj>
              </mc:Choice>
              <mc:Fallback>
                <p:oleObj name="Equation" r:id="rId15" imgW="228600" imgH="279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6248400"/>
                        <a:ext cx="381000" cy="3698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04603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5600" y="228600"/>
            <a:ext cx="8485042" cy="609600"/>
          </a:xfrm>
        </p:spPr>
        <p:txBody>
          <a:bodyPr>
            <a:noAutofit/>
          </a:bodyPr>
          <a:lstStyle/>
          <a:p>
            <a:r>
              <a:rPr lang="en-US" sz="2800" b="1" dirty="0">
                <a:solidFill>
                  <a:srgbClr val="FF0000"/>
                </a:solidFill>
              </a:rPr>
              <a:t>ADDITION OF FORCES BY SUMMING COMPONENTS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7013" y="1638102"/>
            <a:ext cx="1604963"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descr="C:\DOCUME~1\WALTOL~1\LOCALS~1\Temp\\msotw9_tem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911" y="1708014"/>
            <a:ext cx="1568450"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11" y="4873851"/>
            <a:ext cx="949325"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descr="C:\DOCUME~1\WALTOL~1\LOCALS~1\Temp\\msotw9_tem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3896" y="4824949"/>
            <a:ext cx="9604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Object 8"/>
          <p:cNvGraphicFramePr>
            <a:graphicFrameLocks noChangeAspect="1"/>
          </p:cNvGraphicFramePr>
          <p:nvPr>
            <p:extLst>
              <p:ext uri="{D42A27DB-BD31-4B8C-83A1-F6EECF244321}">
                <p14:modId xmlns:p14="http://schemas.microsoft.com/office/powerpoint/2010/main" val="1792793220"/>
              </p:ext>
            </p:extLst>
          </p:nvPr>
        </p:nvGraphicFramePr>
        <p:xfrm>
          <a:off x="5101488" y="1282502"/>
          <a:ext cx="1447800" cy="355600"/>
        </p:xfrm>
        <a:graphic>
          <a:graphicData uri="http://schemas.openxmlformats.org/presentationml/2006/ole">
            <mc:AlternateContent xmlns:mc="http://schemas.openxmlformats.org/markup-compatibility/2006">
              <mc:Choice xmlns:v="urn:schemas-microsoft-com:vml" Requires="v">
                <p:oleObj spid="_x0000_s4255" name="Equation" r:id="rId8" imgW="1447172" imgH="355446" progId="Equation.3">
                  <p:embed/>
                </p:oleObj>
              </mc:Choice>
              <mc:Fallback>
                <p:oleObj name="Equation" r:id="rId8" imgW="1447172" imgH="35544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1488" y="1282502"/>
                        <a:ext cx="1447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3712029" y="1717326"/>
            <a:ext cx="5025571" cy="830997"/>
          </a:xfrm>
          <a:prstGeom prst="rect">
            <a:avLst/>
          </a:prstGeom>
        </p:spPr>
        <p:txBody>
          <a:bodyPr wrap="square">
            <a:spAutoFit/>
          </a:bodyPr>
          <a:lstStyle/>
          <a:p>
            <a:pPr>
              <a:spcBef>
                <a:spcPct val="50000"/>
              </a:spcBef>
            </a:pPr>
            <a:r>
              <a:rPr lang="en-US" altLang="en-US" sz="2400" dirty="0"/>
              <a:t>Resolve each force into rectangular components</a:t>
            </a:r>
          </a:p>
        </p:txBody>
      </p:sp>
      <p:graphicFrame>
        <p:nvGraphicFramePr>
          <p:cNvPr id="14" name="Object 9"/>
          <p:cNvGraphicFramePr>
            <a:graphicFrameLocks noChangeAspect="1"/>
          </p:cNvGraphicFramePr>
          <p:nvPr>
            <p:extLst>
              <p:ext uri="{D42A27DB-BD31-4B8C-83A1-F6EECF244321}">
                <p14:modId xmlns:p14="http://schemas.microsoft.com/office/powerpoint/2010/main" val="3683879995"/>
              </p:ext>
            </p:extLst>
          </p:nvPr>
        </p:nvGraphicFramePr>
        <p:xfrm>
          <a:off x="3759200" y="2611052"/>
          <a:ext cx="4978400" cy="762000"/>
        </p:xfrm>
        <a:graphic>
          <a:graphicData uri="http://schemas.openxmlformats.org/presentationml/2006/ole">
            <mc:AlternateContent xmlns:mc="http://schemas.openxmlformats.org/markup-compatibility/2006">
              <mc:Choice xmlns:v="urn:schemas-microsoft-com:vml" Requires="v">
                <p:oleObj spid="_x0000_s4256" name="Equation" r:id="rId10" imgW="4978400" imgH="762000" progId="Equation.3">
                  <p:embed/>
                </p:oleObj>
              </mc:Choice>
              <mc:Fallback>
                <p:oleObj name="Equation" r:id="rId10" imgW="4978400" imgH="762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59200" y="2611052"/>
                        <a:ext cx="4978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p:cNvSpPr/>
          <p:nvPr/>
        </p:nvSpPr>
        <p:spPr>
          <a:xfrm>
            <a:off x="287337" y="3993952"/>
            <a:ext cx="8628063" cy="830997"/>
          </a:xfrm>
          <a:prstGeom prst="rect">
            <a:avLst/>
          </a:prstGeom>
        </p:spPr>
        <p:txBody>
          <a:bodyPr wrap="square">
            <a:spAutoFit/>
          </a:bodyPr>
          <a:lstStyle/>
          <a:p>
            <a:pPr>
              <a:spcBef>
                <a:spcPct val="50000"/>
              </a:spcBef>
            </a:pPr>
            <a:r>
              <a:rPr lang="en-US" altLang="en-US" sz="2400" dirty="0"/>
              <a:t>are equal to the sum of the corresponding scalar components of the given forces.</a:t>
            </a:r>
          </a:p>
        </p:txBody>
      </p:sp>
      <p:graphicFrame>
        <p:nvGraphicFramePr>
          <p:cNvPr id="16" name="Object 10"/>
          <p:cNvGraphicFramePr>
            <a:graphicFrameLocks noChangeAspect="1"/>
          </p:cNvGraphicFramePr>
          <p:nvPr>
            <p:extLst>
              <p:ext uri="{D42A27DB-BD31-4B8C-83A1-F6EECF244321}">
                <p14:modId xmlns:p14="http://schemas.microsoft.com/office/powerpoint/2010/main" val="4069512209"/>
              </p:ext>
            </p:extLst>
          </p:nvPr>
        </p:nvGraphicFramePr>
        <p:xfrm>
          <a:off x="3101862" y="4409450"/>
          <a:ext cx="1892300" cy="635000"/>
        </p:xfrm>
        <a:graphic>
          <a:graphicData uri="http://schemas.openxmlformats.org/presentationml/2006/ole">
            <mc:AlternateContent xmlns:mc="http://schemas.openxmlformats.org/markup-compatibility/2006">
              <mc:Choice xmlns:v="urn:schemas-microsoft-com:vml" Requires="v">
                <p:oleObj spid="_x0000_s4257" name="Equation" r:id="rId12" imgW="1892300" imgH="635000" progId="Equation.3">
                  <p:embed/>
                </p:oleObj>
              </mc:Choice>
              <mc:Fallback>
                <p:oleObj name="Equation" r:id="rId12" imgW="1892300" imgH="635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01862" y="4409450"/>
                        <a:ext cx="18923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p:cNvGraphicFramePr>
            <a:graphicFrameLocks noChangeAspect="1"/>
          </p:cNvGraphicFramePr>
          <p:nvPr>
            <p:extLst>
              <p:ext uri="{D42A27DB-BD31-4B8C-83A1-F6EECF244321}">
                <p14:modId xmlns:p14="http://schemas.microsoft.com/office/powerpoint/2010/main" val="2194239814"/>
              </p:ext>
            </p:extLst>
          </p:nvPr>
        </p:nvGraphicFramePr>
        <p:xfrm>
          <a:off x="5397936" y="4409450"/>
          <a:ext cx="1943100" cy="723881"/>
        </p:xfrm>
        <a:graphic>
          <a:graphicData uri="http://schemas.openxmlformats.org/presentationml/2006/ole">
            <mc:AlternateContent xmlns:mc="http://schemas.openxmlformats.org/markup-compatibility/2006">
              <mc:Choice xmlns:v="urn:schemas-microsoft-com:vml" Requires="v">
                <p:oleObj spid="_x0000_s4258" name="Equation" r:id="rId14" imgW="1943100" imgH="711200" progId="Equation.3">
                  <p:embed/>
                </p:oleObj>
              </mc:Choice>
              <mc:Fallback>
                <p:oleObj name="Equation" r:id="rId14" imgW="1943100" imgH="71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7936" y="4409450"/>
                        <a:ext cx="1943100" cy="723881"/>
                      </a:xfrm>
                      <a:prstGeom prst="rect">
                        <a:avLst/>
                      </a:prstGeom>
                      <a:noFill/>
                      <a:ln>
                        <a:noFill/>
                      </a:ln>
                      <a:effectLst/>
                    </p:spPr>
                  </p:pic>
                </p:oleObj>
              </mc:Fallback>
            </mc:AlternateContent>
          </a:graphicData>
        </a:graphic>
      </p:graphicFrame>
      <p:sp>
        <p:nvSpPr>
          <p:cNvPr id="18" name="Rectangle 17"/>
          <p:cNvSpPr/>
          <p:nvPr/>
        </p:nvSpPr>
        <p:spPr>
          <a:xfrm>
            <a:off x="287337" y="838200"/>
            <a:ext cx="8628063" cy="1107996"/>
          </a:xfrm>
          <a:prstGeom prst="rect">
            <a:avLst/>
          </a:prstGeom>
        </p:spPr>
        <p:txBody>
          <a:bodyPr wrap="square">
            <a:spAutoFit/>
          </a:bodyPr>
          <a:lstStyle/>
          <a:p>
            <a:r>
              <a:rPr lang="en-US" altLang="en-US" sz="2400" dirty="0">
                <a:solidFill>
                  <a:prstClr val="black"/>
                </a:solidFill>
              </a:rPr>
              <a:t>To find the resultant R of 3 or more concurrent forces P, Q &amp; S, </a:t>
            </a:r>
            <a:r>
              <a:rPr lang="en-US" altLang="en-US" sz="2400" dirty="0"/>
              <a:t>acting through the same point A</a:t>
            </a:r>
          </a:p>
          <a:p>
            <a:endParaRPr lang="en-US" dirty="0"/>
          </a:p>
        </p:txBody>
      </p:sp>
      <p:sp>
        <p:nvSpPr>
          <p:cNvPr id="19" name="Rectangle 18"/>
          <p:cNvSpPr/>
          <p:nvPr/>
        </p:nvSpPr>
        <p:spPr>
          <a:xfrm>
            <a:off x="2680380" y="5265714"/>
            <a:ext cx="5927777" cy="461665"/>
          </a:xfrm>
          <a:prstGeom prst="rect">
            <a:avLst/>
          </a:prstGeom>
        </p:spPr>
        <p:txBody>
          <a:bodyPr wrap="none">
            <a:spAutoFit/>
          </a:bodyPr>
          <a:lstStyle/>
          <a:p>
            <a:r>
              <a:rPr lang="en-US" altLang="en-US" sz="2400" dirty="0"/>
              <a:t>To find the resultant magnitude and direction:</a:t>
            </a:r>
            <a:endParaRPr lang="en-US" sz="2400" dirty="0"/>
          </a:p>
        </p:txBody>
      </p:sp>
      <p:graphicFrame>
        <p:nvGraphicFramePr>
          <p:cNvPr id="20" name="Object 11"/>
          <p:cNvGraphicFramePr>
            <a:graphicFrameLocks noChangeAspect="1"/>
          </p:cNvGraphicFramePr>
          <p:nvPr>
            <p:extLst>
              <p:ext uri="{D42A27DB-BD31-4B8C-83A1-F6EECF244321}">
                <p14:modId xmlns:p14="http://schemas.microsoft.com/office/powerpoint/2010/main" val="1909158065"/>
              </p:ext>
            </p:extLst>
          </p:nvPr>
        </p:nvGraphicFramePr>
        <p:xfrm>
          <a:off x="3712029" y="5739349"/>
          <a:ext cx="3352800" cy="723900"/>
        </p:xfrm>
        <a:graphic>
          <a:graphicData uri="http://schemas.openxmlformats.org/presentationml/2006/ole">
            <mc:AlternateContent xmlns:mc="http://schemas.openxmlformats.org/markup-compatibility/2006">
              <mc:Choice xmlns:v="urn:schemas-microsoft-com:vml" Requires="v">
                <p:oleObj spid="_x0000_s4259" name="Equation" r:id="rId16" imgW="3352800" imgH="723900" progId="Equation.3">
                  <p:embed/>
                </p:oleObj>
              </mc:Choice>
              <mc:Fallback>
                <p:oleObj name="Equation" r:id="rId16" imgW="3352800" imgH="7239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12029" y="5739349"/>
                        <a:ext cx="33528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Box 20"/>
          <p:cNvSpPr txBox="1"/>
          <p:nvPr/>
        </p:nvSpPr>
        <p:spPr>
          <a:xfrm>
            <a:off x="3810000" y="3470437"/>
            <a:ext cx="5105400" cy="461665"/>
          </a:xfrm>
          <a:prstGeom prst="rect">
            <a:avLst/>
          </a:prstGeom>
          <a:noFill/>
        </p:spPr>
        <p:txBody>
          <a:bodyPr wrap="square" rtlCol="0">
            <a:spAutoFit/>
          </a:bodyPr>
          <a:lstStyle/>
          <a:p>
            <a:r>
              <a:rPr lang="en-US" altLang="en-US" sz="2400" dirty="0"/>
              <a:t>The scalar components of the resultant </a:t>
            </a:r>
            <a:endParaRPr lang="en-US" sz="2400" dirty="0"/>
          </a:p>
        </p:txBody>
      </p:sp>
    </p:spTree>
    <p:extLst>
      <p:ext uri="{BB962C8B-B14F-4D97-AF65-F5344CB8AC3E}">
        <p14:creationId xmlns:p14="http://schemas.microsoft.com/office/powerpoint/2010/main" val="46439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115185"/>
            <a:ext cx="6858000" cy="609600"/>
          </a:xfrm>
        </p:spPr>
        <p:txBody>
          <a:bodyPr>
            <a:noAutofit/>
          </a:bodyPr>
          <a:lstStyle/>
          <a:p>
            <a:r>
              <a:rPr lang="en-US" sz="2800" b="1" dirty="0">
                <a:solidFill>
                  <a:srgbClr val="FF0000"/>
                </a:solidFill>
              </a:rPr>
              <a:t>EXAMPLE PROBLEM 2.3 </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pic>
        <p:nvPicPr>
          <p:cNvPr id="6" name="Picture 1028"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86" y="753814"/>
            <a:ext cx="3789362"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152900" y="790138"/>
            <a:ext cx="4572000" cy="1200329"/>
          </a:xfrm>
          <a:prstGeom prst="rect">
            <a:avLst/>
          </a:prstGeom>
        </p:spPr>
        <p:txBody>
          <a:bodyPr>
            <a:spAutoFit/>
          </a:bodyPr>
          <a:lstStyle/>
          <a:p>
            <a:pPr>
              <a:spcBef>
                <a:spcPct val="50000"/>
              </a:spcBef>
            </a:pPr>
            <a:r>
              <a:rPr lang="en-US" altLang="en-US" sz="2400" i="1" dirty="0"/>
              <a:t>Four forces act on bolt A as shown.  Determine the resultant of the forces on the bolt.</a:t>
            </a:r>
          </a:p>
        </p:txBody>
      </p:sp>
      <p:pic>
        <p:nvPicPr>
          <p:cNvPr id="10" name="Picture 1029"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24" y="3108076"/>
            <a:ext cx="3774848"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314371" y="2128522"/>
            <a:ext cx="4572000" cy="1938992"/>
          </a:xfrm>
          <a:prstGeom prst="rect">
            <a:avLst/>
          </a:prstGeom>
        </p:spPr>
        <p:txBody>
          <a:bodyPr>
            <a:spAutoFit/>
          </a:bodyPr>
          <a:lstStyle/>
          <a:p>
            <a:r>
              <a:rPr lang="en-US" altLang="en-US" sz="2400" dirty="0">
                <a:solidFill>
                  <a:srgbClr val="00B050"/>
                </a:solidFill>
              </a:rPr>
              <a:t>STRATEGY</a:t>
            </a:r>
            <a:r>
              <a:rPr lang="en-US" altLang="en-US" sz="2400" dirty="0"/>
              <a:t>  Resolve each force into rectangular components</a:t>
            </a:r>
          </a:p>
          <a:p>
            <a:endParaRPr lang="en-US" sz="2400" dirty="0"/>
          </a:p>
          <a:p>
            <a:r>
              <a:rPr lang="en-US" sz="2400" dirty="0"/>
              <a:t>(Use a table to simplify the computation of the components)</a:t>
            </a:r>
          </a:p>
        </p:txBody>
      </p:sp>
      <p:sp>
        <p:nvSpPr>
          <p:cNvPr id="5" name="Rectangle 4"/>
          <p:cNvSpPr/>
          <p:nvPr/>
        </p:nvSpPr>
        <p:spPr>
          <a:xfrm>
            <a:off x="4314371" y="4172912"/>
            <a:ext cx="4572000" cy="1200329"/>
          </a:xfrm>
          <a:prstGeom prst="rect">
            <a:avLst/>
          </a:prstGeom>
        </p:spPr>
        <p:txBody>
          <a:bodyPr>
            <a:spAutoFit/>
          </a:bodyPr>
          <a:lstStyle/>
          <a:p>
            <a:pPr>
              <a:spcBef>
                <a:spcPct val="50000"/>
              </a:spcBef>
            </a:pPr>
            <a:r>
              <a:rPr lang="en-US" altLang="en-US" sz="2400" dirty="0"/>
              <a:t>Determine the components of the resultant by adding the corresponding force components.</a:t>
            </a:r>
          </a:p>
        </p:txBody>
      </p:sp>
    </p:spTree>
    <p:extLst>
      <p:ext uri="{BB962C8B-B14F-4D97-AF65-F5344CB8AC3E}">
        <p14:creationId xmlns:p14="http://schemas.microsoft.com/office/powerpoint/2010/main" val="364575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115185"/>
            <a:ext cx="6858000" cy="609600"/>
          </a:xfrm>
        </p:spPr>
        <p:txBody>
          <a:bodyPr>
            <a:noAutofit/>
          </a:bodyPr>
          <a:lstStyle/>
          <a:p>
            <a:r>
              <a:rPr lang="en-US" sz="2800" b="1" dirty="0">
                <a:solidFill>
                  <a:srgbClr val="FF0000"/>
                </a:solidFill>
              </a:rPr>
              <a:t>EXAMPLE PROBLEM 2.3  SOLUTION</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2" name="Rectangle 1"/>
          <p:cNvSpPr/>
          <p:nvPr/>
        </p:nvSpPr>
        <p:spPr>
          <a:xfrm>
            <a:off x="4152900" y="790138"/>
            <a:ext cx="4572000" cy="461665"/>
          </a:xfrm>
          <a:prstGeom prst="rect">
            <a:avLst/>
          </a:prstGeom>
        </p:spPr>
        <p:txBody>
          <a:bodyPr>
            <a:spAutoFit/>
          </a:bodyPr>
          <a:lstStyle/>
          <a:p>
            <a:pPr>
              <a:spcBef>
                <a:spcPct val="50000"/>
              </a:spcBef>
            </a:pPr>
            <a:endParaRPr lang="en-US" altLang="en-US" sz="2400" i="1" dirty="0"/>
          </a:p>
        </p:txBody>
      </p:sp>
      <p:pic>
        <p:nvPicPr>
          <p:cNvPr id="10" name="Picture 1029"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04" y="878334"/>
            <a:ext cx="3774848"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127500" y="654608"/>
            <a:ext cx="4572000" cy="830997"/>
          </a:xfrm>
          <a:prstGeom prst="rect">
            <a:avLst/>
          </a:prstGeom>
        </p:spPr>
        <p:txBody>
          <a:bodyPr>
            <a:spAutoFit/>
          </a:bodyPr>
          <a:lstStyle/>
          <a:p>
            <a:r>
              <a:rPr lang="en-US" altLang="en-US" sz="2400" dirty="0"/>
              <a:t>Resolve each force into rectangular components</a:t>
            </a:r>
            <a:endParaRPr lang="en-US" sz="2400" dirty="0"/>
          </a:p>
        </p:txBody>
      </p:sp>
      <p:graphicFrame>
        <p:nvGraphicFramePr>
          <p:cNvPr id="12" name="Object 1032"/>
          <p:cNvGraphicFramePr>
            <a:graphicFrameLocks noChangeAspect="1"/>
          </p:cNvGraphicFramePr>
          <p:nvPr>
            <p:extLst>
              <p:ext uri="{D42A27DB-BD31-4B8C-83A1-F6EECF244321}">
                <p14:modId xmlns:p14="http://schemas.microsoft.com/office/powerpoint/2010/main" val="1956189444"/>
              </p:ext>
            </p:extLst>
          </p:nvPr>
        </p:nvGraphicFramePr>
        <p:xfrm>
          <a:off x="4349750" y="1495096"/>
          <a:ext cx="4127500" cy="2260600"/>
        </p:xfrm>
        <a:graphic>
          <a:graphicData uri="http://schemas.openxmlformats.org/presentationml/2006/ole">
            <mc:AlternateContent xmlns:mc="http://schemas.openxmlformats.org/markup-compatibility/2006">
              <mc:Choice xmlns:v="urn:schemas-microsoft-com:vml" Requires="v">
                <p:oleObj spid="_x0000_s12490" name="Equation" r:id="rId5" imgW="4127500" imgH="2260600" progId="Equation.3">
                  <p:embed/>
                </p:oleObj>
              </mc:Choice>
              <mc:Fallback>
                <p:oleObj name="Equation" r:id="rId5" imgW="4127500" imgH="2260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750" y="1495096"/>
                        <a:ext cx="4127500" cy="226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 name="Picture 1030" descr="C:\DOCUME~1\WALTOL~1\LOCALS~1\Temp\\msotw9_tem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228" y="3611884"/>
            <a:ext cx="3734367"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Object 1039"/>
          <p:cNvGraphicFramePr>
            <a:graphicFrameLocks noChangeAspect="1"/>
          </p:cNvGraphicFramePr>
          <p:nvPr>
            <p:extLst>
              <p:ext uri="{D42A27DB-BD31-4B8C-83A1-F6EECF244321}">
                <p14:modId xmlns:p14="http://schemas.microsoft.com/office/powerpoint/2010/main" val="4142356696"/>
              </p:ext>
            </p:extLst>
          </p:nvPr>
        </p:nvGraphicFramePr>
        <p:xfrm>
          <a:off x="5791200" y="3429000"/>
          <a:ext cx="1295400" cy="330200"/>
        </p:xfrm>
        <a:graphic>
          <a:graphicData uri="http://schemas.openxmlformats.org/presentationml/2006/ole">
            <mc:AlternateContent xmlns:mc="http://schemas.openxmlformats.org/markup-compatibility/2006">
              <mc:Choice xmlns:v="urn:schemas-microsoft-com:vml" Requires="v">
                <p:oleObj spid="_x0000_s12491" name="Equation" r:id="rId8" imgW="1295400" imgH="330200" progId="Equation.3">
                  <p:embed/>
                </p:oleObj>
              </mc:Choice>
              <mc:Fallback>
                <p:oleObj name="Equation" r:id="rId8" imgW="1295400" imgH="330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3429000"/>
                        <a:ext cx="1295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40"/>
          <p:cNvGraphicFramePr>
            <a:graphicFrameLocks noChangeAspect="1"/>
          </p:cNvGraphicFramePr>
          <p:nvPr>
            <p:extLst>
              <p:ext uri="{D42A27DB-BD31-4B8C-83A1-F6EECF244321}">
                <p14:modId xmlns:p14="http://schemas.microsoft.com/office/powerpoint/2010/main" val="1718105656"/>
              </p:ext>
            </p:extLst>
          </p:nvPr>
        </p:nvGraphicFramePr>
        <p:xfrm>
          <a:off x="7239000" y="3429000"/>
          <a:ext cx="1193800" cy="368300"/>
        </p:xfrm>
        <a:graphic>
          <a:graphicData uri="http://schemas.openxmlformats.org/presentationml/2006/ole">
            <mc:AlternateContent xmlns:mc="http://schemas.openxmlformats.org/markup-compatibility/2006">
              <mc:Choice xmlns:v="urn:schemas-microsoft-com:vml" Requires="v">
                <p:oleObj spid="_x0000_s12492" name="Equation" r:id="rId10" imgW="1193800" imgH="368300" progId="Equation.3">
                  <p:embed/>
                </p:oleObj>
              </mc:Choice>
              <mc:Fallback>
                <p:oleObj name="Equation" r:id="rId10" imgW="1193800" imgH="368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9000" y="3429000"/>
                        <a:ext cx="1193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15"/>
          <p:cNvSpPr/>
          <p:nvPr/>
        </p:nvSpPr>
        <p:spPr>
          <a:xfrm>
            <a:off x="4109288" y="4057972"/>
            <a:ext cx="5034712" cy="461665"/>
          </a:xfrm>
          <a:prstGeom prst="rect">
            <a:avLst/>
          </a:prstGeom>
        </p:spPr>
        <p:txBody>
          <a:bodyPr wrap="none">
            <a:spAutoFit/>
          </a:bodyPr>
          <a:lstStyle/>
          <a:p>
            <a:pPr>
              <a:spcBef>
                <a:spcPct val="50000"/>
              </a:spcBef>
            </a:pPr>
            <a:r>
              <a:rPr lang="en-US" altLang="en-US" sz="2400" dirty="0"/>
              <a:t>Calculate the magnitude and direction.</a:t>
            </a:r>
          </a:p>
        </p:txBody>
      </p:sp>
      <p:graphicFrame>
        <p:nvGraphicFramePr>
          <p:cNvPr id="17" name="Object 1035"/>
          <p:cNvGraphicFramePr>
            <a:graphicFrameLocks noChangeAspect="1"/>
          </p:cNvGraphicFramePr>
          <p:nvPr>
            <p:extLst>
              <p:ext uri="{D42A27DB-BD31-4B8C-83A1-F6EECF244321}">
                <p14:modId xmlns:p14="http://schemas.microsoft.com/office/powerpoint/2010/main" val="210596461"/>
              </p:ext>
            </p:extLst>
          </p:nvPr>
        </p:nvGraphicFramePr>
        <p:xfrm>
          <a:off x="3469640" y="4671812"/>
          <a:ext cx="2969260" cy="533400"/>
        </p:xfrm>
        <a:graphic>
          <a:graphicData uri="http://schemas.openxmlformats.org/presentationml/2006/ole">
            <mc:AlternateContent xmlns:mc="http://schemas.openxmlformats.org/markup-compatibility/2006">
              <mc:Choice xmlns:v="urn:schemas-microsoft-com:vml" Requires="v">
                <p:oleObj spid="_x0000_s12493" name="Equation" r:id="rId12" imgW="2120900" imgH="381000" progId="Equation.3">
                  <p:embed/>
                </p:oleObj>
              </mc:Choice>
              <mc:Fallback>
                <p:oleObj name="Equation" r:id="rId12" imgW="2120900" imgH="381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69640" y="4671812"/>
                        <a:ext cx="2969260" cy="533400"/>
                      </a:xfrm>
                      <a:prstGeom prst="rect">
                        <a:avLst/>
                      </a:prstGeom>
                      <a:noFill/>
                      <a:ln>
                        <a:noFill/>
                      </a:ln>
                      <a:effectLst/>
                    </p:spPr>
                  </p:pic>
                </p:oleObj>
              </mc:Fallback>
            </mc:AlternateContent>
          </a:graphicData>
        </a:graphic>
      </p:graphicFrame>
      <p:graphicFrame>
        <p:nvGraphicFramePr>
          <p:cNvPr id="18" name="Object 1036"/>
          <p:cNvGraphicFramePr>
            <a:graphicFrameLocks noChangeAspect="1"/>
          </p:cNvGraphicFramePr>
          <p:nvPr>
            <p:extLst>
              <p:ext uri="{D42A27DB-BD31-4B8C-83A1-F6EECF244321}">
                <p14:modId xmlns:p14="http://schemas.microsoft.com/office/powerpoint/2010/main" val="3829678649"/>
              </p:ext>
            </p:extLst>
          </p:nvPr>
        </p:nvGraphicFramePr>
        <p:xfrm>
          <a:off x="6781800" y="4792670"/>
          <a:ext cx="1754415" cy="347228"/>
        </p:xfrm>
        <a:graphic>
          <a:graphicData uri="http://schemas.openxmlformats.org/presentationml/2006/ole">
            <mc:AlternateContent xmlns:mc="http://schemas.openxmlformats.org/markup-compatibility/2006">
              <mc:Choice xmlns:v="urn:schemas-microsoft-com:vml" Requires="v">
                <p:oleObj spid="_x0000_s12494" name="Equation" r:id="rId14" imgW="1218671" imgH="241195" progId="Equation.3">
                  <p:embed/>
                </p:oleObj>
              </mc:Choice>
              <mc:Fallback>
                <p:oleObj name="Equation" r:id="rId14" imgW="1218671" imgH="241195"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81800" y="4792670"/>
                        <a:ext cx="1754415" cy="347228"/>
                      </a:xfrm>
                      <a:prstGeom prst="rect">
                        <a:avLst/>
                      </a:prstGeom>
                      <a:noFill/>
                      <a:ln w="9525">
                        <a:solidFill>
                          <a:srgbClr val="FF0000"/>
                        </a:solidFill>
                        <a:miter lim="800000"/>
                        <a:headEnd/>
                        <a:tailEnd/>
                      </a:ln>
                      <a:effectLst/>
                    </p:spPr>
                  </p:pic>
                </p:oleObj>
              </mc:Fallback>
            </mc:AlternateContent>
          </a:graphicData>
        </a:graphic>
      </p:graphicFrame>
      <p:graphicFrame>
        <p:nvGraphicFramePr>
          <p:cNvPr id="20" name="Object 1037"/>
          <p:cNvGraphicFramePr>
            <a:graphicFrameLocks noChangeAspect="1"/>
          </p:cNvGraphicFramePr>
          <p:nvPr>
            <p:extLst>
              <p:ext uri="{D42A27DB-BD31-4B8C-83A1-F6EECF244321}">
                <p14:modId xmlns:p14="http://schemas.microsoft.com/office/powerpoint/2010/main" val="1398192677"/>
              </p:ext>
            </p:extLst>
          </p:nvPr>
        </p:nvGraphicFramePr>
        <p:xfrm>
          <a:off x="3321049" y="5334000"/>
          <a:ext cx="2191109" cy="914400"/>
        </p:xfrm>
        <a:graphic>
          <a:graphicData uri="http://schemas.openxmlformats.org/presentationml/2006/ole">
            <mc:AlternateContent xmlns:mc="http://schemas.openxmlformats.org/markup-compatibility/2006">
              <mc:Choice xmlns:v="urn:schemas-microsoft-com:vml" Requires="v">
                <p:oleObj spid="_x0000_s12495" name="Equation" r:id="rId16" imgW="1612900" imgH="673100" progId="Equation.3">
                  <p:embed/>
                </p:oleObj>
              </mc:Choice>
              <mc:Fallback>
                <p:oleObj name="Equation" r:id="rId16" imgW="1612900" imgH="673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21049" y="5334000"/>
                        <a:ext cx="2191109" cy="914400"/>
                      </a:xfrm>
                      <a:prstGeom prst="rect">
                        <a:avLst/>
                      </a:prstGeom>
                      <a:noFill/>
                      <a:ln>
                        <a:noFill/>
                      </a:ln>
                      <a:effectLst/>
                    </p:spPr>
                  </p:pic>
                </p:oleObj>
              </mc:Fallback>
            </mc:AlternateContent>
          </a:graphicData>
        </a:graphic>
      </p:graphicFrame>
      <p:graphicFrame>
        <p:nvGraphicFramePr>
          <p:cNvPr id="21" name="Object 1038"/>
          <p:cNvGraphicFramePr>
            <a:graphicFrameLocks noChangeAspect="1"/>
          </p:cNvGraphicFramePr>
          <p:nvPr>
            <p:extLst>
              <p:ext uri="{D42A27DB-BD31-4B8C-83A1-F6EECF244321}">
                <p14:modId xmlns:p14="http://schemas.microsoft.com/office/powerpoint/2010/main" val="260980061"/>
              </p:ext>
            </p:extLst>
          </p:nvPr>
        </p:nvGraphicFramePr>
        <p:xfrm>
          <a:off x="6781800" y="5638800"/>
          <a:ext cx="1403687" cy="381001"/>
        </p:xfrm>
        <a:graphic>
          <a:graphicData uri="http://schemas.openxmlformats.org/presentationml/2006/ole">
            <mc:AlternateContent xmlns:mc="http://schemas.openxmlformats.org/markup-compatibility/2006">
              <mc:Choice xmlns:v="urn:schemas-microsoft-com:vml" Requires="v">
                <p:oleObj spid="_x0000_s12496" name="Equation" r:id="rId18" imgW="888614" imgH="241195" progId="Equation.3">
                  <p:embed/>
                </p:oleObj>
              </mc:Choice>
              <mc:Fallback>
                <p:oleObj name="Equation" r:id="rId18" imgW="888614" imgH="24119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81800" y="5638800"/>
                        <a:ext cx="1403687" cy="381001"/>
                      </a:xfrm>
                      <a:prstGeom prst="rect">
                        <a:avLst/>
                      </a:prstGeom>
                      <a:noFill/>
                      <a:ln w="9525">
                        <a:solidFill>
                          <a:srgbClr val="FF0000"/>
                        </a:solidFill>
                        <a:miter lim="800000"/>
                        <a:headEnd/>
                        <a:tailEnd/>
                      </a:ln>
                      <a:effectLst/>
                    </p:spPr>
                  </p:pic>
                </p:oleObj>
              </mc:Fallback>
            </mc:AlternateContent>
          </a:graphicData>
        </a:graphic>
      </p:graphicFrame>
      <p:sp>
        <p:nvSpPr>
          <p:cNvPr id="22" name="TextBox 21"/>
          <p:cNvSpPr txBox="1"/>
          <p:nvPr/>
        </p:nvSpPr>
        <p:spPr>
          <a:xfrm>
            <a:off x="251504" y="4724400"/>
            <a:ext cx="3558496" cy="461665"/>
          </a:xfrm>
          <a:prstGeom prst="rect">
            <a:avLst/>
          </a:prstGeom>
          <a:noFill/>
        </p:spPr>
        <p:txBody>
          <a:bodyPr wrap="square" rtlCol="0">
            <a:spAutoFit/>
          </a:bodyPr>
          <a:lstStyle/>
          <a:p>
            <a:r>
              <a:rPr lang="en-US" sz="2400" b="1" dirty="0"/>
              <a:t>Magnitude of Resultant:</a:t>
            </a:r>
          </a:p>
        </p:txBody>
      </p:sp>
      <p:sp>
        <p:nvSpPr>
          <p:cNvPr id="23" name="Rectangle 22"/>
          <p:cNvSpPr/>
          <p:nvPr/>
        </p:nvSpPr>
        <p:spPr>
          <a:xfrm>
            <a:off x="251504" y="5537200"/>
            <a:ext cx="3035383" cy="461665"/>
          </a:xfrm>
          <a:prstGeom prst="rect">
            <a:avLst/>
          </a:prstGeom>
        </p:spPr>
        <p:txBody>
          <a:bodyPr wrap="none">
            <a:spAutoFit/>
          </a:bodyPr>
          <a:lstStyle/>
          <a:p>
            <a:r>
              <a:rPr lang="en-US" sz="2400" b="1" dirty="0"/>
              <a:t>Direction of Resultant</a:t>
            </a:r>
            <a:r>
              <a:rPr lang="en-US" b="1" dirty="0"/>
              <a:t>:</a:t>
            </a:r>
          </a:p>
        </p:txBody>
      </p:sp>
    </p:spTree>
    <p:extLst>
      <p:ext uri="{BB962C8B-B14F-4D97-AF65-F5344CB8AC3E}">
        <p14:creationId xmlns:p14="http://schemas.microsoft.com/office/powerpoint/2010/main" val="363136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854" y="152400"/>
            <a:ext cx="6858000" cy="609600"/>
          </a:xfrm>
        </p:spPr>
        <p:txBody>
          <a:bodyPr>
            <a:noAutofit/>
          </a:bodyPr>
          <a:lstStyle/>
          <a:p>
            <a:r>
              <a:rPr lang="en-US" sz="2800" b="1" dirty="0">
                <a:solidFill>
                  <a:srgbClr val="FF0000"/>
                </a:solidFill>
              </a:rPr>
              <a:t>EQUILIBRIUM OF A PARTICLE </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2" name="Rectangle 1"/>
          <p:cNvSpPr/>
          <p:nvPr/>
        </p:nvSpPr>
        <p:spPr>
          <a:xfrm>
            <a:off x="406400" y="685800"/>
            <a:ext cx="7848600" cy="830997"/>
          </a:xfrm>
          <a:prstGeom prst="rect">
            <a:avLst/>
          </a:prstGeom>
        </p:spPr>
        <p:txBody>
          <a:bodyPr wrap="square">
            <a:spAutoFit/>
          </a:bodyPr>
          <a:lstStyle/>
          <a:p>
            <a:pPr>
              <a:spcBef>
                <a:spcPct val="50000"/>
              </a:spcBef>
            </a:pPr>
            <a:r>
              <a:rPr lang="en-US" altLang="en-US" sz="2400" dirty="0"/>
              <a:t>When the resultant of all forces acting on a particle is zero, the particle is in </a:t>
            </a:r>
            <a:r>
              <a:rPr lang="en-US" altLang="en-US" sz="2400" b="1" i="1" dirty="0"/>
              <a:t>equilibrium</a:t>
            </a:r>
            <a:r>
              <a:rPr lang="en-US" altLang="en-US" sz="2400" dirty="0"/>
              <a:t>.</a:t>
            </a:r>
          </a:p>
        </p:txBody>
      </p:sp>
      <p:sp>
        <p:nvSpPr>
          <p:cNvPr id="3" name="Rectangle 2"/>
          <p:cNvSpPr/>
          <p:nvPr/>
        </p:nvSpPr>
        <p:spPr>
          <a:xfrm>
            <a:off x="381000" y="1516406"/>
            <a:ext cx="8534400" cy="1200329"/>
          </a:xfrm>
          <a:prstGeom prst="rect">
            <a:avLst/>
          </a:prstGeom>
        </p:spPr>
        <p:txBody>
          <a:bodyPr wrap="square">
            <a:spAutoFit/>
          </a:bodyPr>
          <a:lstStyle/>
          <a:p>
            <a:pPr>
              <a:spcBef>
                <a:spcPct val="50000"/>
              </a:spcBef>
            </a:pPr>
            <a:r>
              <a:rPr lang="en-US" altLang="en-US" sz="2400" b="1" i="1" dirty="0"/>
              <a:t>Newton’s First Law</a:t>
            </a:r>
            <a:r>
              <a:rPr lang="en-US" altLang="en-US" sz="2400" b="1" dirty="0"/>
              <a:t>:  </a:t>
            </a:r>
            <a:r>
              <a:rPr lang="en-US" altLang="en-US" sz="2400" dirty="0"/>
              <a:t>If the resultant force on a particle is zero, the particle will remain at rest or will continue at constant speed in a straight line.</a:t>
            </a:r>
          </a:p>
        </p:txBody>
      </p:sp>
      <p:grpSp>
        <p:nvGrpSpPr>
          <p:cNvPr id="9" name="Group 13"/>
          <p:cNvGrpSpPr>
            <a:grpSpLocks/>
          </p:cNvGrpSpPr>
          <p:nvPr/>
        </p:nvGrpSpPr>
        <p:grpSpPr bwMode="auto">
          <a:xfrm>
            <a:off x="381000" y="2943831"/>
            <a:ext cx="3063875" cy="3649662"/>
            <a:chOff x="284" y="1691"/>
            <a:chExt cx="1930" cy="2299"/>
          </a:xfrm>
        </p:grpSpPr>
        <p:pic>
          <p:nvPicPr>
            <p:cNvPr id="10" name="Picture 4"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 y="1691"/>
              <a:ext cx="1032" cy="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8"/>
            <p:cNvSpPr txBox="1">
              <a:spLocks noChangeArrowheads="1"/>
            </p:cNvSpPr>
            <p:nvPr/>
          </p:nvSpPr>
          <p:spPr bwMode="auto">
            <a:xfrm>
              <a:off x="284" y="2858"/>
              <a:ext cx="1930" cy="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itchFamily="18" charset="0"/>
                </a:defRPr>
              </a:lvl1pPr>
              <a:lvl2pPr marL="574675" indent="-233363"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20000"/>
                </a:spcBef>
                <a:buFontTx/>
                <a:buChar char="•"/>
              </a:pPr>
              <a:r>
                <a:rPr lang="en-US" altLang="en-US"/>
                <a:t>Particle acted upon by two forces:</a:t>
              </a:r>
            </a:p>
            <a:p>
              <a:pPr lvl="1" eaLnBrk="1" hangingPunct="1">
                <a:spcBef>
                  <a:spcPct val="20000"/>
                </a:spcBef>
                <a:buFontTx/>
                <a:buChar char="-"/>
              </a:pPr>
              <a:r>
                <a:rPr lang="en-US" altLang="en-US"/>
                <a:t>equal magnitude</a:t>
              </a:r>
            </a:p>
            <a:p>
              <a:pPr lvl="1" eaLnBrk="1" hangingPunct="1">
                <a:spcBef>
                  <a:spcPct val="20000"/>
                </a:spcBef>
                <a:buFontTx/>
                <a:buChar char="-"/>
              </a:pPr>
              <a:r>
                <a:rPr lang="en-US" altLang="en-US"/>
                <a:t>same line of action</a:t>
              </a:r>
            </a:p>
            <a:p>
              <a:pPr lvl="1" eaLnBrk="1" hangingPunct="1">
                <a:spcBef>
                  <a:spcPct val="20000"/>
                </a:spcBef>
                <a:buFontTx/>
                <a:buChar char="-"/>
              </a:pPr>
              <a:r>
                <a:rPr lang="en-US" altLang="en-US"/>
                <a:t>opposite sense</a:t>
              </a:r>
            </a:p>
          </p:txBody>
        </p:sp>
      </p:grpSp>
      <p:grpSp>
        <p:nvGrpSpPr>
          <p:cNvPr id="12" name="Group 14"/>
          <p:cNvGrpSpPr>
            <a:grpSpLocks/>
          </p:cNvGrpSpPr>
          <p:nvPr/>
        </p:nvGrpSpPr>
        <p:grpSpPr bwMode="auto">
          <a:xfrm>
            <a:off x="3200400" y="2439762"/>
            <a:ext cx="5715000" cy="4186237"/>
            <a:chOff x="2299" y="1477"/>
            <a:chExt cx="3332" cy="2637"/>
          </a:xfrm>
        </p:grpSpPr>
        <p:pic>
          <p:nvPicPr>
            <p:cNvPr id="13" name="Picture 5"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9" y="1477"/>
              <a:ext cx="1479" cy="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4" y="1569"/>
              <a:ext cx="1807" cy="1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1"/>
            <p:cNvGrpSpPr>
              <a:grpSpLocks/>
            </p:cNvGrpSpPr>
            <p:nvPr/>
          </p:nvGrpSpPr>
          <p:grpSpPr bwMode="auto">
            <a:xfrm>
              <a:off x="2326" y="2858"/>
              <a:ext cx="3187" cy="1256"/>
              <a:chOff x="2296" y="2491"/>
              <a:chExt cx="3187" cy="1256"/>
            </a:xfrm>
          </p:grpSpPr>
          <p:sp>
            <p:nvSpPr>
              <p:cNvPr id="16" name="Text Box 9"/>
              <p:cNvSpPr txBox="1">
                <a:spLocks noChangeArrowheads="1"/>
              </p:cNvSpPr>
              <p:nvPr/>
            </p:nvSpPr>
            <p:spPr bwMode="auto">
              <a:xfrm>
                <a:off x="2296" y="2491"/>
                <a:ext cx="3187"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itchFamily="18" charset="0"/>
                  </a:defRPr>
                </a:lvl1pPr>
                <a:lvl2pPr marL="574675" indent="-233363"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buFontTx/>
                  <a:buChar char="•"/>
                </a:pPr>
                <a:r>
                  <a:rPr lang="en-US" altLang="en-US" dirty="0"/>
                  <a:t>Particle acted upon by three or more forces:</a:t>
                </a:r>
              </a:p>
              <a:p>
                <a:pPr lvl="1" eaLnBrk="1" hangingPunct="1">
                  <a:spcBef>
                    <a:spcPct val="20000"/>
                  </a:spcBef>
                  <a:buFontTx/>
                  <a:buChar char="-"/>
                </a:pPr>
                <a:r>
                  <a:rPr lang="en-US" altLang="en-US" dirty="0"/>
                  <a:t>graphical solution yields a closed polygon</a:t>
                </a:r>
              </a:p>
              <a:p>
                <a:pPr lvl="1" eaLnBrk="1" hangingPunct="1">
                  <a:spcBef>
                    <a:spcPct val="20000"/>
                  </a:spcBef>
                  <a:buFontTx/>
                  <a:buChar char="-"/>
                </a:pPr>
                <a:r>
                  <a:rPr lang="en-US" altLang="en-US" dirty="0"/>
                  <a:t>algebraic solution</a:t>
                </a:r>
              </a:p>
            </p:txBody>
          </p:sp>
          <p:graphicFrame>
            <p:nvGraphicFramePr>
              <p:cNvPr id="17" name="Object 10"/>
              <p:cNvGraphicFramePr>
                <a:graphicFrameLocks noChangeAspect="1"/>
              </p:cNvGraphicFramePr>
              <p:nvPr/>
            </p:nvGraphicFramePr>
            <p:xfrm>
              <a:off x="2871" y="3235"/>
              <a:ext cx="1512" cy="512"/>
            </p:xfrm>
            <a:graphic>
              <a:graphicData uri="http://schemas.openxmlformats.org/presentationml/2006/ole">
                <mc:AlternateContent xmlns:mc="http://schemas.openxmlformats.org/markup-compatibility/2006">
                  <mc:Choice xmlns:v="urn:schemas-microsoft-com:vml" Requires="v">
                    <p:oleObj spid="_x0000_s13341" name="Equation" r:id="rId7" imgW="2400300" imgH="812800" progId="Equation.3">
                      <p:embed/>
                    </p:oleObj>
                  </mc:Choice>
                  <mc:Fallback>
                    <p:oleObj name="Equation" r:id="rId7" imgW="2400300" imgH="812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1" y="3235"/>
                            <a:ext cx="1512"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2046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90600" y="304800"/>
            <a:ext cx="6858000" cy="609600"/>
          </a:xfrm>
        </p:spPr>
        <p:txBody>
          <a:bodyPr>
            <a:noAutofit/>
          </a:bodyPr>
          <a:lstStyle/>
          <a:p>
            <a:r>
              <a:rPr lang="en-US" sz="2800" b="1" dirty="0">
                <a:solidFill>
                  <a:srgbClr val="FF0000"/>
                </a:solidFill>
              </a:rPr>
              <a:t>FREE-BODY DIAGRAMS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13"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30282"/>
            <a:ext cx="4713721" cy="371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2025" y="914400"/>
            <a:ext cx="4117575" cy="1384995"/>
          </a:xfrm>
          <a:prstGeom prst="rect">
            <a:avLst/>
          </a:prstGeom>
        </p:spPr>
        <p:txBody>
          <a:bodyPr wrap="square">
            <a:spAutoFit/>
          </a:bodyPr>
          <a:lstStyle/>
          <a:p>
            <a:pPr>
              <a:spcBef>
                <a:spcPct val="50000"/>
              </a:spcBef>
            </a:pPr>
            <a:r>
              <a:rPr lang="en-US" altLang="en-US" sz="2800" b="1" i="1" dirty="0"/>
              <a:t>Space Diagram</a:t>
            </a:r>
            <a:r>
              <a:rPr lang="en-US" altLang="en-US" sz="2800" dirty="0"/>
              <a:t>:  A sketch showing the physical conditions of the problem.</a:t>
            </a:r>
          </a:p>
        </p:txBody>
      </p:sp>
      <p:sp>
        <p:nvSpPr>
          <p:cNvPr id="3" name="Rectangle 2"/>
          <p:cNvSpPr/>
          <p:nvPr/>
        </p:nvSpPr>
        <p:spPr>
          <a:xfrm>
            <a:off x="5086574" y="914400"/>
            <a:ext cx="3581400" cy="1815882"/>
          </a:xfrm>
          <a:prstGeom prst="rect">
            <a:avLst/>
          </a:prstGeom>
        </p:spPr>
        <p:txBody>
          <a:bodyPr wrap="square">
            <a:spAutoFit/>
          </a:bodyPr>
          <a:lstStyle/>
          <a:p>
            <a:pPr>
              <a:spcBef>
                <a:spcPct val="50000"/>
              </a:spcBef>
            </a:pPr>
            <a:r>
              <a:rPr lang="en-US" altLang="en-US" sz="2800" b="1" i="1" dirty="0"/>
              <a:t>Free-Body Diagram</a:t>
            </a:r>
            <a:r>
              <a:rPr lang="en-US" altLang="en-US" sz="2800" b="1" dirty="0"/>
              <a:t>:                </a:t>
            </a:r>
            <a:r>
              <a:rPr lang="en-US" altLang="en-US" sz="2800" dirty="0"/>
              <a:t>A sketch showing only the forces on the selected particle.</a:t>
            </a:r>
          </a:p>
        </p:txBody>
      </p:sp>
      <p:pic>
        <p:nvPicPr>
          <p:cNvPr id="10" name="Picture 11"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819400"/>
            <a:ext cx="3566890" cy="362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32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6257" y="129700"/>
            <a:ext cx="6858000" cy="609600"/>
          </a:xfrm>
        </p:spPr>
        <p:txBody>
          <a:bodyPr>
            <a:noAutofit/>
          </a:bodyPr>
          <a:lstStyle/>
          <a:p>
            <a:r>
              <a:rPr lang="en-US" sz="2800" b="1" dirty="0">
                <a:solidFill>
                  <a:srgbClr val="FF0000"/>
                </a:solidFill>
              </a:rPr>
              <a:t>EXAMPLE PROBLEM 2.4</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pic>
        <p:nvPicPr>
          <p:cNvPr id="6" name="Picture 10" descr="C:\DOCUME~1\WALTOL~1\LOCALS~1\Temp\\msotw9_tem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753814"/>
            <a:ext cx="3608387" cy="31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325257" y="750968"/>
            <a:ext cx="4572000" cy="2677656"/>
          </a:xfrm>
          <a:prstGeom prst="rect">
            <a:avLst/>
          </a:prstGeom>
        </p:spPr>
        <p:txBody>
          <a:bodyPr>
            <a:spAutoFit/>
          </a:bodyPr>
          <a:lstStyle/>
          <a:p>
            <a:pPr>
              <a:spcBef>
                <a:spcPct val="50000"/>
              </a:spcBef>
            </a:pPr>
            <a:r>
              <a:rPr lang="en-US" altLang="en-US" sz="2400" dirty="0"/>
              <a:t>In a ship-unloading operation, a 3500-lb automobile is supported by a cable.  A rope is tied to the cable and pulled to center the automobile over its intended position.  What is the tension in the rope?</a:t>
            </a:r>
          </a:p>
        </p:txBody>
      </p:sp>
      <p:sp>
        <p:nvSpPr>
          <p:cNvPr id="3" name="Rectangle 2"/>
          <p:cNvSpPr/>
          <p:nvPr/>
        </p:nvSpPr>
        <p:spPr>
          <a:xfrm>
            <a:off x="474662" y="3934709"/>
            <a:ext cx="8440738" cy="2677656"/>
          </a:xfrm>
          <a:prstGeom prst="rect">
            <a:avLst/>
          </a:prstGeom>
        </p:spPr>
        <p:txBody>
          <a:bodyPr wrap="square">
            <a:spAutoFit/>
          </a:bodyPr>
          <a:lstStyle/>
          <a:p>
            <a:pPr>
              <a:spcBef>
                <a:spcPct val="50000"/>
              </a:spcBef>
            </a:pPr>
            <a:r>
              <a:rPr lang="en-US" altLang="en-US" sz="2400" dirty="0"/>
              <a:t>Step 1 - Construct a free-body diagram for the particle at the junction of the rope and cable.</a:t>
            </a:r>
          </a:p>
          <a:p>
            <a:pPr>
              <a:spcBef>
                <a:spcPct val="50000"/>
              </a:spcBef>
            </a:pPr>
            <a:r>
              <a:rPr lang="en-US" altLang="en-US" sz="2400" dirty="0"/>
              <a:t>Step 2 - Apply the conditions for equilibrium by creating a closed polygon from the forces applied to the particle. </a:t>
            </a:r>
          </a:p>
          <a:p>
            <a:pPr>
              <a:spcBef>
                <a:spcPct val="50000"/>
              </a:spcBef>
            </a:pPr>
            <a:r>
              <a:rPr lang="en-US" altLang="en-US" sz="2400" dirty="0"/>
              <a:t>Step 3 - Apply trigonometric relations to determine the unknown force magnitude</a:t>
            </a:r>
            <a:r>
              <a:rPr lang="en-US" altLang="en-US" dirty="0"/>
              <a:t>s.</a:t>
            </a:r>
          </a:p>
        </p:txBody>
      </p:sp>
      <p:sp>
        <p:nvSpPr>
          <p:cNvPr id="5" name="TextBox 4">
            <a:extLst>
              <a:ext uri="{FF2B5EF4-FFF2-40B4-BE49-F238E27FC236}">
                <a16:creationId xmlns:a16="http://schemas.microsoft.com/office/drawing/2014/main" id="{EFF8C1ED-74CD-447E-A50E-88D1B3FA42B0}"/>
              </a:ext>
            </a:extLst>
          </p:cNvPr>
          <p:cNvSpPr txBox="1"/>
          <p:nvPr/>
        </p:nvSpPr>
        <p:spPr>
          <a:xfrm>
            <a:off x="4495800" y="3581400"/>
            <a:ext cx="3962400" cy="369332"/>
          </a:xfrm>
          <a:prstGeom prst="rect">
            <a:avLst/>
          </a:prstGeom>
          <a:noFill/>
        </p:spPr>
        <p:txBody>
          <a:bodyPr wrap="square" rtlCol="0">
            <a:spAutoFit/>
          </a:bodyPr>
          <a:lstStyle/>
          <a:p>
            <a:r>
              <a:rPr lang="en-US" b="1" dirty="0"/>
              <a:t>STEPS FOR SOLUTION</a:t>
            </a:r>
          </a:p>
        </p:txBody>
      </p:sp>
    </p:spTree>
    <p:extLst>
      <p:ext uri="{BB962C8B-B14F-4D97-AF65-F5344CB8AC3E}">
        <p14:creationId xmlns:p14="http://schemas.microsoft.com/office/powerpoint/2010/main" val="52711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96257" y="144214"/>
            <a:ext cx="6858000" cy="609600"/>
          </a:xfrm>
        </p:spPr>
        <p:txBody>
          <a:bodyPr>
            <a:noAutofit/>
          </a:bodyPr>
          <a:lstStyle/>
          <a:p>
            <a:r>
              <a:rPr lang="en-US" sz="2800" b="1" dirty="0">
                <a:solidFill>
                  <a:srgbClr val="FF0000"/>
                </a:solidFill>
              </a:rPr>
              <a:t>EXAMPLE PROBLEM 2.4 - SOLUTION</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6" name="Picture 10"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753814"/>
            <a:ext cx="3048000" cy="2685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708074" y="753814"/>
            <a:ext cx="5334000" cy="1938992"/>
          </a:xfrm>
          <a:prstGeom prst="rect">
            <a:avLst/>
          </a:prstGeom>
          <a:noFill/>
        </p:spPr>
        <p:txBody>
          <a:bodyPr wrap="square" rtlCol="0">
            <a:spAutoFit/>
          </a:bodyPr>
          <a:lstStyle/>
          <a:p>
            <a:r>
              <a:rPr lang="en-US" altLang="en-US" sz="2400" dirty="0"/>
              <a:t>- Construct a free-body diagram for the particle at </a:t>
            </a:r>
            <a:r>
              <a:rPr lang="en-US" altLang="en-US" sz="2400" i="1" dirty="0"/>
              <a:t>A</a:t>
            </a:r>
            <a:r>
              <a:rPr lang="en-US" altLang="en-US" sz="2400" dirty="0"/>
              <a:t>.</a:t>
            </a:r>
          </a:p>
          <a:p>
            <a:r>
              <a:rPr lang="en-US" altLang="en-US" sz="2400" dirty="0"/>
              <a:t>- Apply the conditions for equilibrium.</a:t>
            </a:r>
          </a:p>
          <a:p>
            <a:r>
              <a:rPr lang="en-US" altLang="en-US" sz="2400" dirty="0"/>
              <a:t>- Solve for the unknown force magnitudes.</a:t>
            </a:r>
            <a:endParaRPr lang="en-US" dirty="0"/>
          </a:p>
        </p:txBody>
      </p:sp>
      <p:graphicFrame>
        <p:nvGraphicFramePr>
          <p:cNvPr id="10" name="Object 10"/>
          <p:cNvGraphicFramePr>
            <a:graphicFrameLocks noChangeAspect="1"/>
          </p:cNvGraphicFramePr>
          <p:nvPr>
            <p:extLst>
              <p:ext uri="{D42A27DB-BD31-4B8C-83A1-F6EECF244321}">
                <p14:modId xmlns:p14="http://schemas.microsoft.com/office/powerpoint/2010/main" val="1565832356"/>
              </p:ext>
            </p:extLst>
          </p:nvPr>
        </p:nvGraphicFramePr>
        <p:xfrm>
          <a:off x="502313" y="3873500"/>
          <a:ext cx="2717800" cy="622300"/>
        </p:xfrm>
        <a:graphic>
          <a:graphicData uri="http://schemas.openxmlformats.org/presentationml/2006/ole">
            <mc:AlternateContent xmlns:mc="http://schemas.openxmlformats.org/markup-compatibility/2006">
              <mc:Choice xmlns:v="urn:schemas-microsoft-com:vml" Requires="v">
                <p:oleObj spid="_x0000_s14422" name="Equation" r:id="rId5" imgW="2717800" imgH="622300" progId="Equation.3">
                  <p:embed/>
                </p:oleObj>
              </mc:Choice>
              <mc:Fallback>
                <p:oleObj name="Equation" r:id="rId5" imgW="2717800" imgH="622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313" y="3873500"/>
                        <a:ext cx="2717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extLst>
              <p:ext uri="{D42A27DB-BD31-4B8C-83A1-F6EECF244321}">
                <p14:modId xmlns:p14="http://schemas.microsoft.com/office/powerpoint/2010/main" val="3641902960"/>
              </p:ext>
            </p:extLst>
          </p:nvPr>
        </p:nvGraphicFramePr>
        <p:xfrm>
          <a:off x="896257" y="4805107"/>
          <a:ext cx="1447800" cy="317500"/>
        </p:xfrm>
        <a:graphic>
          <a:graphicData uri="http://schemas.openxmlformats.org/presentationml/2006/ole">
            <mc:AlternateContent xmlns:mc="http://schemas.openxmlformats.org/markup-compatibility/2006">
              <mc:Choice xmlns:v="urn:schemas-microsoft-com:vml" Requires="v">
                <p:oleObj spid="_x0000_s14423" name="Equation" r:id="rId7" imgW="1447172" imgH="317362" progId="Equation.3">
                  <p:embed/>
                </p:oleObj>
              </mc:Choice>
              <mc:Fallback>
                <p:oleObj name="Equation" r:id="rId7" imgW="1447172" imgH="31736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257" y="4805107"/>
                        <a:ext cx="1447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271498560"/>
              </p:ext>
            </p:extLst>
          </p:nvPr>
        </p:nvGraphicFramePr>
        <p:xfrm>
          <a:off x="896257" y="5638800"/>
          <a:ext cx="1320800" cy="330200"/>
        </p:xfrm>
        <a:graphic>
          <a:graphicData uri="http://schemas.openxmlformats.org/presentationml/2006/ole">
            <mc:AlternateContent xmlns:mc="http://schemas.openxmlformats.org/markup-compatibility/2006">
              <mc:Choice xmlns:v="urn:schemas-microsoft-com:vml" Requires="v">
                <p:oleObj spid="_x0000_s14424" name="Equation" r:id="rId9" imgW="1320227" imgH="330057" progId="Equation.3">
                  <p:embed/>
                </p:oleObj>
              </mc:Choice>
              <mc:Fallback>
                <p:oleObj name="Equation" r:id="rId9" imgW="1320227" imgH="3300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6257" y="5638800"/>
                        <a:ext cx="1320800" cy="330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 name="Picture 6" descr="C:\DOCUME~1\WALTOL~1\LOCALS~1\Temp\\msotw9_temp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8074" y="2895600"/>
            <a:ext cx="5054925" cy="368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447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43000" y="87060"/>
            <a:ext cx="6477000" cy="609600"/>
          </a:xfrm>
        </p:spPr>
        <p:txBody>
          <a:bodyPr>
            <a:noAutofit/>
          </a:bodyPr>
          <a:lstStyle/>
          <a:p>
            <a:r>
              <a:rPr lang="en-US" sz="2800" b="1" dirty="0">
                <a:solidFill>
                  <a:srgbClr val="FF0000"/>
                </a:solidFill>
              </a:rPr>
              <a:t>EXAMPLE PROBLEM 2.6 - SOLUTION </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6" name="Picture 5"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86922"/>
            <a:ext cx="4343400" cy="217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8600" y="2919469"/>
            <a:ext cx="4840273" cy="3785652"/>
          </a:xfrm>
          <a:prstGeom prst="rect">
            <a:avLst/>
          </a:prstGeom>
        </p:spPr>
        <p:txBody>
          <a:bodyPr wrap="square">
            <a:spAutoFit/>
          </a:bodyPr>
          <a:lstStyle/>
          <a:p>
            <a:pPr>
              <a:spcBef>
                <a:spcPct val="50000"/>
              </a:spcBef>
            </a:pPr>
            <a:r>
              <a:rPr lang="en-US" altLang="en-US" sz="2400" dirty="0"/>
              <a:t>It is desired to determine the drag force at a given speed on a prototype sailboat hull.  A model is placed in a test channel and three cables are used to align its bow on the channel centerline.  For a given speed, the tension is 40 </a:t>
            </a:r>
            <a:r>
              <a:rPr lang="en-US" altLang="en-US" sz="2400" dirty="0" err="1"/>
              <a:t>lb</a:t>
            </a:r>
            <a:r>
              <a:rPr lang="en-US" altLang="en-US" sz="2400" dirty="0"/>
              <a:t> in cable </a:t>
            </a:r>
            <a:r>
              <a:rPr lang="en-US" altLang="en-US" sz="2400" i="1" dirty="0"/>
              <a:t>AB</a:t>
            </a:r>
            <a:r>
              <a:rPr lang="en-US" altLang="en-US" sz="2400" dirty="0"/>
              <a:t> and 60 </a:t>
            </a:r>
            <a:r>
              <a:rPr lang="en-US" altLang="en-US" sz="2400" dirty="0" err="1"/>
              <a:t>lb</a:t>
            </a:r>
            <a:r>
              <a:rPr lang="en-US" altLang="en-US" sz="2400" dirty="0"/>
              <a:t> in cable </a:t>
            </a:r>
            <a:r>
              <a:rPr lang="en-US" altLang="en-US" sz="2400" i="1" dirty="0"/>
              <a:t>AE</a:t>
            </a:r>
            <a:r>
              <a:rPr lang="en-US" altLang="en-US" sz="2400" dirty="0"/>
              <a:t>.  Determine the drag force exerted on the hull and the tension in cable </a:t>
            </a:r>
            <a:r>
              <a:rPr lang="en-US" altLang="en-US" sz="2400" i="1" dirty="0"/>
              <a:t>AC</a:t>
            </a:r>
            <a:r>
              <a:rPr lang="en-US" altLang="en-US" sz="2400" dirty="0"/>
              <a:t>.</a:t>
            </a:r>
          </a:p>
        </p:txBody>
      </p:sp>
      <p:sp>
        <p:nvSpPr>
          <p:cNvPr id="5" name="Rectangle 4"/>
          <p:cNvSpPr/>
          <p:nvPr/>
        </p:nvSpPr>
        <p:spPr>
          <a:xfrm>
            <a:off x="4648200" y="726546"/>
            <a:ext cx="4495800" cy="830997"/>
          </a:xfrm>
          <a:prstGeom prst="rect">
            <a:avLst/>
          </a:prstGeom>
        </p:spPr>
        <p:txBody>
          <a:bodyPr wrap="square">
            <a:spAutoFit/>
          </a:bodyPr>
          <a:lstStyle/>
          <a:p>
            <a:pPr>
              <a:spcBef>
                <a:spcPct val="50000"/>
              </a:spcBef>
            </a:pPr>
            <a:r>
              <a:rPr lang="en-US" altLang="en-US" sz="2400" dirty="0"/>
              <a:t>Choosing the hull as the free body, draw a free-body diagram. </a:t>
            </a:r>
          </a:p>
        </p:txBody>
      </p:sp>
      <p:sp>
        <p:nvSpPr>
          <p:cNvPr id="9" name="Rectangle 8"/>
          <p:cNvSpPr/>
          <p:nvPr/>
        </p:nvSpPr>
        <p:spPr>
          <a:xfrm>
            <a:off x="5478462" y="2588302"/>
            <a:ext cx="3360738" cy="461665"/>
          </a:xfrm>
          <a:prstGeom prst="rect">
            <a:avLst/>
          </a:prstGeom>
        </p:spPr>
        <p:txBody>
          <a:bodyPr wrap="square">
            <a:spAutoFit/>
          </a:bodyPr>
          <a:lstStyle/>
          <a:p>
            <a:pPr>
              <a:spcBef>
                <a:spcPct val="50000"/>
              </a:spcBef>
            </a:pPr>
            <a:endParaRPr lang="en-US" altLang="en-US" sz="2400" dirty="0"/>
          </a:p>
        </p:txBody>
      </p:sp>
      <p:sp>
        <p:nvSpPr>
          <p:cNvPr id="10" name="Rectangle 9"/>
          <p:cNvSpPr/>
          <p:nvPr/>
        </p:nvSpPr>
        <p:spPr>
          <a:xfrm>
            <a:off x="5478462" y="4157962"/>
            <a:ext cx="3307830" cy="461665"/>
          </a:xfrm>
          <a:prstGeom prst="rect">
            <a:avLst/>
          </a:prstGeom>
        </p:spPr>
        <p:txBody>
          <a:bodyPr wrap="square">
            <a:spAutoFit/>
          </a:bodyPr>
          <a:lstStyle/>
          <a:p>
            <a:pPr>
              <a:spcBef>
                <a:spcPct val="50000"/>
              </a:spcBef>
            </a:pPr>
            <a:endParaRPr lang="en-US" altLang="en-US" sz="2400" dirty="0"/>
          </a:p>
        </p:txBody>
      </p:sp>
      <p:pic>
        <p:nvPicPr>
          <p:cNvPr id="11" name="Picture 7" descr="C:\DOCUME~1\WALTOL~1\LOCALS~1\Temp\\msotw9_tem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873" y="1613679"/>
            <a:ext cx="3687646" cy="2828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2" name="Object 10"/>
          <p:cNvGraphicFramePr>
            <a:graphicFrameLocks noChangeAspect="1"/>
          </p:cNvGraphicFramePr>
          <p:nvPr>
            <p:extLst>
              <p:ext uri="{D42A27DB-BD31-4B8C-83A1-F6EECF244321}">
                <p14:modId xmlns:p14="http://schemas.microsoft.com/office/powerpoint/2010/main" val="1699939507"/>
              </p:ext>
            </p:extLst>
          </p:nvPr>
        </p:nvGraphicFramePr>
        <p:xfrm>
          <a:off x="6019800" y="4544230"/>
          <a:ext cx="1866900" cy="939800"/>
        </p:xfrm>
        <a:graphic>
          <a:graphicData uri="http://schemas.openxmlformats.org/presentationml/2006/ole">
            <mc:AlternateContent xmlns:mc="http://schemas.openxmlformats.org/markup-compatibility/2006">
              <mc:Choice xmlns:v="urn:schemas-microsoft-com:vml" Requires="v">
                <p:oleObj spid="_x0000_s16440" name="Equation" r:id="rId6" imgW="1866900" imgH="939800" progId="Equation.3">
                  <p:embed/>
                </p:oleObj>
              </mc:Choice>
              <mc:Fallback>
                <p:oleObj name="Equation" r:id="rId6" imgW="1866900" imgH="93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4544230"/>
                        <a:ext cx="1866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p:cNvGraphicFramePr>
            <a:graphicFrameLocks noChangeAspect="1"/>
          </p:cNvGraphicFramePr>
          <p:nvPr>
            <p:extLst>
              <p:ext uri="{D42A27DB-BD31-4B8C-83A1-F6EECF244321}">
                <p14:modId xmlns:p14="http://schemas.microsoft.com/office/powerpoint/2010/main" val="2097602492"/>
              </p:ext>
            </p:extLst>
          </p:nvPr>
        </p:nvGraphicFramePr>
        <p:xfrm>
          <a:off x="5968465" y="5658386"/>
          <a:ext cx="2197100" cy="990600"/>
        </p:xfrm>
        <a:graphic>
          <a:graphicData uri="http://schemas.openxmlformats.org/presentationml/2006/ole">
            <mc:AlternateContent xmlns:mc="http://schemas.openxmlformats.org/markup-compatibility/2006">
              <mc:Choice xmlns:v="urn:schemas-microsoft-com:vml" Requires="v">
                <p:oleObj spid="_x0000_s16441" name="Equation" r:id="rId8" imgW="2197100" imgH="990600" progId="Equation.3">
                  <p:embed/>
                </p:oleObj>
              </mc:Choice>
              <mc:Fallback>
                <p:oleObj name="Equation" r:id="rId8" imgW="2197100" imgH="990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68465" y="5658386"/>
                        <a:ext cx="2197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62285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87060"/>
            <a:ext cx="7696200" cy="609600"/>
          </a:xfrm>
        </p:spPr>
        <p:txBody>
          <a:bodyPr>
            <a:noAutofit/>
          </a:bodyPr>
          <a:lstStyle/>
          <a:p>
            <a:r>
              <a:rPr lang="en-US" sz="2800" b="1" dirty="0">
                <a:solidFill>
                  <a:srgbClr val="FF0000"/>
                </a:solidFill>
              </a:rPr>
              <a:t>EXAMPLE PROBLEM 2.6 – SOLUTION (Continued)</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3" name="Rectangle 2"/>
          <p:cNvSpPr/>
          <p:nvPr/>
        </p:nvSpPr>
        <p:spPr>
          <a:xfrm>
            <a:off x="3886200" y="584537"/>
            <a:ext cx="5105400" cy="1015663"/>
          </a:xfrm>
          <a:prstGeom prst="rect">
            <a:avLst/>
          </a:prstGeom>
        </p:spPr>
        <p:txBody>
          <a:bodyPr wrap="square">
            <a:spAutoFit/>
          </a:bodyPr>
          <a:lstStyle/>
          <a:p>
            <a:pPr>
              <a:spcBef>
                <a:spcPct val="50000"/>
              </a:spcBef>
            </a:pPr>
            <a:r>
              <a:rPr lang="en-US" altLang="en-US" sz="2000" dirty="0"/>
              <a:t>Express the condition for equilibrium for the hull by writing that the sum of all forces must be zero.</a:t>
            </a:r>
          </a:p>
        </p:txBody>
      </p:sp>
      <p:graphicFrame>
        <p:nvGraphicFramePr>
          <p:cNvPr id="12" name="Object 13"/>
          <p:cNvGraphicFramePr>
            <a:graphicFrameLocks noChangeAspect="1"/>
          </p:cNvGraphicFramePr>
          <p:nvPr>
            <p:extLst>
              <p:ext uri="{D42A27DB-BD31-4B8C-83A1-F6EECF244321}">
                <p14:modId xmlns:p14="http://schemas.microsoft.com/office/powerpoint/2010/main" val="4025823173"/>
              </p:ext>
            </p:extLst>
          </p:nvPr>
        </p:nvGraphicFramePr>
        <p:xfrm>
          <a:off x="5257800" y="1252095"/>
          <a:ext cx="3175000" cy="355600"/>
        </p:xfrm>
        <a:graphic>
          <a:graphicData uri="http://schemas.openxmlformats.org/presentationml/2006/ole">
            <mc:AlternateContent xmlns:mc="http://schemas.openxmlformats.org/markup-compatibility/2006">
              <mc:Choice xmlns:v="urn:schemas-microsoft-com:vml" Requires="v">
                <p:oleObj spid="_x0000_s15415" name="Equation" r:id="rId4" imgW="3175000" imgH="355600" progId="Equation.3">
                  <p:embed/>
                </p:oleObj>
              </mc:Choice>
              <mc:Fallback>
                <p:oleObj name="Equation" r:id="rId4" imgW="31750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252095"/>
                        <a:ext cx="31750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 name="Picture 5" descr="C:\DOCUME~1\WALTOL~1\LOCALS~1\Temp\\msotw9_tem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893" y="584536"/>
            <a:ext cx="3570613" cy="2768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86200" y="1735833"/>
            <a:ext cx="5295275" cy="1015663"/>
          </a:xfrm>
          <a:prstGeom prst="rect">
            <a:avLst/>
          </a:prstGeom>
        </p:spPr>
        <p:txBody>
          <a:bodyPr wrap="square">
            <a:spAutoFit/>
          </a:bodyPr>
          <a:lstStyle/>
          <a:p>
            <a:pPr>
              <a:spcBef>
                <a:spcPct val="50000"/>
              </a:spcBef>
            </a:pPr>
            <a:r>
              <a:rPr lang="en-US" altLang="en-US" sz="2000" dirty="0"/>
              <a:t>Resolve the vector equilibrium equation into two component equations.  Solve for the two unknown cable tensions.</a:t>
            </a:r>
          </a:p>
        </p:txBody>
      </p:sp>
      <p:graphicFrame>
        <p:nvGraphicFramePr>
          <p:cNvPr id="16" name="Object 15"/>
          <p:cNvGraphicFramePr>
            <a:graphicFrameLocks noChangeAspect="1"/>
          </p:cNvGraphicFramePr>
          <p:nvPr>
            <p:extLst>
              <p:ext uri="{D42A27DB-BD31-4B8C-83A1-F6EECF244321}">
                <p14:modId xmlns:p14="http://schemas.microsoft.com/office/powerpoint/2010/main" val="2609749736"/>
              </p:ext>
            </p:extLst>
          </p:nvPr>
        </p:nvGraphicFramePr>
        <p:xfrm>
          <a:off x="4038600" y="2775467"/>
          <a:ext cx="4881074" cy="3912800"/>
        </p:xfrm>
        <a:graphic>
          <a:graphicData uri="http://schemas.openxmlformats.org/presentationml/2006/ole">
            <mc:AlternateContent xmlns:mc="http://schemas.openxmlformats.org/markup-compatibility/2006">
              <mc:Choice xmlns:v="urn:schemas-microsoft-com:vml" Requires="v">
                <p:oleObj spid="_x0000_s15416" name="Equation" r:id="rId7" imgW="4851400" imgH="4013200" progId="Equation.3">
                  <p:embed/>
                </p:oleObj>
              </mc:Choice>
              <mc:Fallback>
                <p:oleObj name="Equation" r:id="rId7" imgW="4851400" imgH="401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8600" y="2775467"/>
                        <a:ext cx="4881074" cy="3912800"/>
                      </a:xfrm>
                      <a:prstGeom prst="rect">
                        <a:avLst/>
                      </a:prstGeom>
                      <a:noFill/>
                      <a:ln>
                        <a:noFill/>
                      </a:ln>
                      <a:effectLst/>
                    </p:spPr>
                  </p:pic>
                </p:oleObj>
              </mc:Fallback>
            </mc:AlternateContent>
          </a:graphicData>
        </a:graphic>
      </p:graphicFrame>
      <p:pic>
        <p:nvPicPr>
          <p:cNvPr id="17" name="Picture 6" descr="C:\DOCUME~1\WALTOL~1\LOCALS~1\Temp\\msotw9_temp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271" y="3657600"/>
            <a:ext cx="3645856" cy="261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97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457200" y="274637"/>
            <a:ext cx="8229600" cy="603187"/>
          </a:xfrm>
        </p:spPr>
        <p:txBody>
          <a:bodyPr>
            <a:normAutofit fontScale="90000"/>
          </a:bodyPr>
          <a:lstStyle/>
          <a:p>
            <a:br>
              <a:rPr lang="en-US" b="1" dirty="0"/>
            </a:br>
            <a:endParaRPr lang="en-US" dirty="0"/>
          </a:p>
        </p:txBody>
      </p:sp>
      <p:sp>
        <p:nvSpPr>
          <p:cNvPr id="2" name="TextBox 1"/>
          <p:cNvSpPr txBox="1"/>
          <p:nvPr/>
        </p:nvSpPr>
        <p:spPr>
          <a:xfrm>
            <a:off x="332232" y="152399"/>
            <a:ext cx="8202168" cy="523220"/>
          </a:xfrm>
          <a:prstGeom prst="rect">
            <a:avLst/>
          </a:prstGeom>
          <a:noFill/>
        </p:spPr>
        <p:txBody>
          <a:bodyPr wrap="square" rtlCol="0">
            <a:spAutoFit/>
          </a:bodyPr>
          <a:lstStyle/>
          <a:p>
            <a:pPr algn="ctr"/>
            <a:r>
              <a:rPr lang="en-US" sz="2800" b="1" dirty="0">
                <a:solidFill>
                  <a:srgbClr val="C00000"/>
                </a:solidFill>
              </a:rPr>
              <a:t>STATICS  OF PARTICLES  - APPLICATION</a:t>
            </a:r>
          </a:p>
        </p:txBody>
      </p:sp>
      <p:pic>
        <p:nvPicPr>
          <p:cNvPr id="8"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798" y="629899"/>
            <a:ext cx="3096767" cy="493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32015" y="5638095"/>
            <a:ext cx="8229600" cy="954107"/>
          </a:xfrm>
          <a:prstGeom prst="rect">
            <a:avLst/>
          </a:prstGeom>
        </p:spPr>
        <p:txBody>
          <a:bodyPr wrap="square">
            <a:spAutoFit/>
          </a:bodyPr>
          <a:lstStyle/>
          <a:p>
            <a:pPr>
              <a:buFontTx/>
              <a:buNone/>
            </a:pPr>
            <a:r>
              <a:rPr lang="en-US" altLang="en-US" sz="2800" b="1" dirty="0">
                <a:ea typeface="ＭＳ Ｐゴシック" pitchFamily="34" charset="-128"/>
              </a:rPr>
              <a:t>The tension in the cables supporting this girl  and the bridge can be found using the concepts in Statics</a:t>
            </a:r>
          </a:p>
        </p:txBody>
      </p:sp>
      <p:pic>
        <p:nvPicPr>
          <p:cNvPr id="6" name="Picture 5">
            <a:extLst>
              <a:ext uri="{FF2B5EF4-FFF2-40B4-BE49-F238E27FC236}">
                <a16:creationId xmlns:a16="http://schemas.microsoft.com/office/drawing/2014/main" id="{00C27F89-5B4A-4C26-A854-ECE7C05C2B24}"/>
              </a:ext>
            </a:extLst>
          </p:cNvPr>
          <p:cNvPicPr>
            <a:picLocks noChangeAspect="1"/>
          </p:cNvPicPr>
          <p:nvPr/>
        </p:nvPicPr>
        <p:blipFill rotWithShape="1">
          <a:blip r:embed="rId4">
            <a:extLst>
              <a:ext uri="{28A0092B-C50C-407E-A947-70E740481C1C}">
                <a14:useLocalDpi xmlns:a14="http://schemas.microsoft.com/office/drawing/2010/main" val="0"/>
              </a:ext>
            </a:extLst>
          </a:blip>
          <a:srcRect l="15833" r="38333" b="7488"/>
          <a:stretch/>
        </p:blipFill>
        <p:spPr>
          <a:xfrm>
            <a:off x="4540135" y="807213"/>
            <a:ext cx="4191000" cy="4543336"/>
          </a:xfrm>
          <a:prstGeom prst="rect">
            <a:avLst/>
          </a:prstGeom>
        </p:spPr>
      </p:pic>
    </p:spTree>
    <p:extLst>
      <p:ext uri="{BB962C8B-B14F-4D97-AF65-F5344CB8AC3E}">
        <p14:creationId xmlns:p14="http://schemas.microsoft.com/office/powerpoint/2010/main" val="3882388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09600" y="87060"/>
            <a:ext cx="7696200" cy="609600"/>
          </a:xfrm>
        </p:spPr>
        <p:txBody>
          <a:bodyPr>
            <a:noAutofit/>
          </a:bodyPr>
          <a:lstStyle/>
          <a:p>
            <a:r>
              <a:rPr lang="en-US" sz="2800" b="1" dirty="0">
                <a:solidFill>
                  <a:srgbClr val="FF0000"/>
                </a:solidFill>
              </a:rPr>
              <a:t>EXAMPLE PROBLEM 2.6 (Continued)</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11" name="Group 10"/>
          <p:cNvGrpSpPr>
            <a:grpSpLocks/>
          </p:cNvGrpSpPr>
          <p:nvPr/>
        </p:nvGrpSpPr>
        <p:grpSpPr bwMode="auto">
          <a:xfrm>
            <a:off x="241952" y="933450"/>
            <a:ext cx="8607425" cy="2141538"/>
            <a:chOff x="241" y="672"/>
            <a:chExt cx="5422" cy="1349"/>
          </a:xfrm>
        </p:grpSpPr>
        <p:pic>
          <p:nvPicPr>
            <p:cNvPr id="14" name="Picture 4"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 y="672"/>
              <a:ext cx="1940" cy="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Object 6"/>
            <p:cNvGraphicFramePr>
              <a:graphicFrameLocks noChangeAspect="1"/>
            </p:cNvGraphicFramePr>
            <p:nvPr/>
          </p:nvGraphicFramePr>
          <p:xfrm>
            <a:off x="2569" y="730"/>
            <a:ext cx="2224" cy="736"/>
          </p:xfrm>
          <a:graphic>
            <a:graphicData uri="http://schemas.openxmlformats.org/presentationml/2006/ole">
              <mc:AlternateContent xmlns:mc="http://schemas.openxmlformats.org/markup-compatibility/2006">
                <mc:Choice xmlns:v="urn:schemas-microsoft-com:vml" Requires="v">
                  <p:oleObj spid="_x0000_s17487" name="Equation" r:id="rId5" imgW="3530600" imgH="1168400" progId="Equation.3">
                    <p:embed/>
                  </p:oleObj>
                </mc:Choice>
                <mc:Fallback>
                  <p:oleObj name="Equation" r:id="rId5" imgW="3530600" imgH="1168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 y="730"/>
                          <a:ext cx="2224" cy="7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8"/>
            <p:cNvSpPr txBox="1">
              <a:spLocks noChangeArrowheads="1"/>
            </p:cNvSpPr>
            <p:nvPr/>
          </p:nvSpPr>
          <p:spPr bwMode="auto">
            <a:xfrm>
              <a:off x="2326" y="1579"/>
              <a:ext cx="333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pPr>
              <a:r>
                <a:rPr lang="en-US" altLang="en-US"/>
                <a:t>This equation is satisfied only if each component of the resultant is equal to zero</a:t>
              </a:r>
            </a:p>
          </p:txBody>
        </p:sp>
      </p:grpSp>
      <p:graphicFrame>
        <p:nvGraphicFramePr>
          <p:cNvPr id="2" name="Object 1"/>
          <p:cNvGraphicFramePr>
            <a:graphicFrameLocks noChangeAspect="1"/>
          </p:cNvGraphicFramePr>
          <p:nvPr/>
        </p:nvGraphicFramePr>
        <p:xfrm>
          <a:off x="4078288" y="3486150"/>
          <a:ext cx="4381500" cy="762000"/>
        </p:xfrm>
        <a:graphic>
          <a:graphicData uri="http://schemas.openxmlformats.org/presentationml/2006/ole">
            <mc:AlternateContent xmlns:mc="http://schemas.openxmlformats.org/markup-compatibility/2006">
              <mc:Choice xmlns:v="urn:schemas-microsoft-com:vml" Requires="v">
                <p:oleObj spid="_x0000_s17488" name="Equation" r:id="rId7" imgW="4381500" imgH="762000" progId="Equation.3">
                  <p:embed/>
                </p:oleObj>
              </mc:Choice>
              <mc:Fallback>
                <p:oleObj name="Equation" r:id="rId7" imgW="4381500" imgH="762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8288" y="3486150"/>
                        <a:ext cx="43815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nvGraphicFramePr>
        <p:xfrm>
          <a:off x="4078288" y="4570413"/>
          <a:ext cx="1600200" cy="711200"/>
        </p:xfrm>
        <a:graphic>
          <a:graphicData uri="http://schemas.openxmlformats.org/presentationml/2006/ole">
            <mc:AlternateContent xmlns:mc="http://schemas.openxmlformats.org/markup-compatibility/2006">
              <mc:Choice xmlns:v="urn:schemas-microsoft-com:vml" Requires="v">
                <p:oleObj spid="_x0000_s17489" name="Equation" r:id="rId9" imgW="1600200" imgH="711200" progId="Equation.3">
                  <p:embed/>
                </p:oleObj>
              </mc:Choice>
              <mc:Fallback>
                <p:oleObj name="Equation" r:id="rId9" imgW="1600200" imgH="711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8288" y="4570413"/>
                        <a:ext cx="1600200" cy="711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9" name="Picture 5" descr="C:\DOCUME~1\WALTOL~1\LOCALS~1\Temp\\msotw9_temp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916" y="3429000"/>
            <a:ext cx="3390973" cy="2659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288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449014"/>
            <a:ext cx="6858000" cy="609600"/>
          </a:xfrm>
        </p:spPr>
        <p:txBody>
          <a:bodyPr>
            <a:noAutofit/>
          </a:bodyPr>
          <a:lstStyle/>
          <a:p>
            <a:r>
              <a:rPr lang="en-US" sz="4000" b="1" dirty="0">
                <a:solidFill>
                  <a:srgbClr val="FF0000"/>
                </a:solidFill>
              </a:rPr>
              <a:t>Method of Problem Solution</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228600" y="753814"/>
            <a:ext cx="8686800" cy="1384995"/>
          </a:xfrm>
          <a:prstGeom prst="rect">
            <a:avLst/>
          </a:prstGeom>
          <a:noFill/>
        </p:spPr>
        <p:txBody>
          <a:bodyPr wrap="square" rtlCol="0">
            <a:spAutoFit/>
          </a:bodyPr>
          <a:lstStyle/>
          <a:p>
            <a:endParaRPr lang="en-US" altLang="en-US" sz="2800" i="1" dirty="0"/>
          </a:p>
          <a:p>
            <a:endParaRPr lang="en-US" altLang="en-US" sz="2800" dirty="0"/>
          </a:p>
          <a:p>
            <a:endParaRPr lang="en-US" altLang="en-US" sz="2800" dirty="0">
              <a:ea typeface="ＭＳ Ｐゴシック" pitchFamily="34" charset="-128"/>
            </a:endParaRPr>
          </a:p>
        </p:txBody>
      </p:sp>
      <p:sp>
        <p:nvSpPr>
          <p:cNvPr id="3" name="Rectangle 2"/>
          <p:cNvSpPr/>
          <p:nvPr/>
        </p:nvSpPr>
        <p:spPr>
          <a:xfrm>
            <a:off x="457200" y="1184701"/>
            <a:ext cx="8458200" cy="4832092"/>
          </a:xfrm>
          <a:prstGeom prst="rect">
            <a:avLst/>
          </a:prstGeom>
        </p:spPr>
        <p:txBody>
          <a:bodyPr wrap="square">
            <a:spAutoFit/>
          </a:bodyPr>
          <a:lstStyle/>
          <a:p>
            <a:pPr>
              <a:spcBef>
                <a:spcPct val="50000"/>
              </a:spcBef>
            </a:pPr>
            <a:r>
              <a:rPr lang="en-US" altLang="en-US" sz="2800" i="1" dirty="0"/>
              <a:t>Solution Check</a:t>
            </a:r>
            <a:r>
              <a:rPr lang="en-US" altLang="en-US" sz="2800" dirty="0"/>
              <a:t>:</a:t>
            </a:r>
            <a:br>
              <a:rPr lang="en-US" altLang="en-US" sz="2800" dirty="0"/>
            </a:br>
            <a:r>
              <a:rPr lang="en-US" altLang="en-US" sz="2800" dirty="0"/>
              <a:t> -	Test for errors in reasoning by 	verifying that 	the units of the computed results are correct,</a:t>
            </a:r>
          </a:p>
          <a:p>
            <a:pPr>
              <a:spcBef>
                <a:spcPct val="50000"/>
              </a:spcBef>
            </a:pPr>
            <a:br>
              <a:rPr lang="en-US" altLang="en-US" sz="2800" dirty="0"/>
            </a:br>
            <a:r>
              <a:rPr lang="en-US" altLang="en-US" sz="2800" dirty="0"/>
              <a:t>-	test for errors in computation by substituting given 	data and computed results into previously unused 	equations based on the six principles,</a:t>
            </a:r>
          </a:p>
          <a:p>
            <a:pPr>
              <a:spcBef>
                <a:spcPct val="50000"/>
              </a:spcBef>
            </a:pPr>
            <a:br>
              <a:rPr lang="en-US" altLang="en-US" sz="2800" dirty="0"/>
            </a:br>
            <a:r>
              <a:rPr lang="en-US" altLang="en-US" sz="2800" dirty="0"/>
              <a:t>-	</a:t>
            </a:r>
            <a:r>
              <a:rPr lang="en-US" altLang="en-US" sz="2800" b="1" u="sng" dirty="0"/>
              <a:t>always</a:t>
            </a:r>
            <a:r>
              <a:rPr lang="en-US" altLang="en-US" sz="2800" dirty="0"/>
              <a:t> apply experience and physical 	intuition to 	assess whether results seem “reasonable”</a:t>
            </a:r>
            <a:r>
              <a:rPr lang="en-US" altLang="en-US" sz="2400" dirty="0"/>
              <a:t>.</a:t>
            </a:r>
          </a:p>
        </p:txBody>
      </p:sp>
    </p:spTree>
    <p:extLst>
      <p:ext uri="{BB962C8B-B14F-4D97-AF65-F5344CB8AC3E}">
        <p14:creationId xmlns:p14="http://schemas.microsoft.com/office/powerpoint/2010/main" val="237007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E1D55-71A5-4FE5-878E-3F3B2A26D92E}"/>
              </a:ext>
            </a:extLst>
          </p:cNvPr>
          <p:cNvSpPr txBox="1"/>
          <p:nvPr/>
        </p:nvSpPr>
        <p:spPr>
          <a:xfrm>
            <a:off x="1219200" y="381000"/>
            <a:ext cx="6172200" cy="523220"/>
          </a:xfrm>
          <a:prstGeom prst="rect">
            <a:avLst/>
          </a:prstGeom>
          <a:noFill/>
        </p:spPr>
        <p:txBody>
          <a:bodyPr wrap="square" rtlCol="0">
            <a:spAutoFit/>
          </a:bodyPr>
          <a:lstStyle/>
          <a:p>
            <a:pPr algn="ctr"/>
            <a:r>
              <a:rPr lang="en-US" sz="2800" b="1" dirty="0">
                <a:solidFill>
                  <a:srgbClr val="FF0000"/>
                </a:solidFill>
              </a:rPr>
              <a:t>RECTANGULAR COMPONENTS IN SPACE</a:t>
            </a:r>
          </a:p>
        </p:txBody>
      </p:sp>
      <p:grpSp>
        <p:nvGrpSpPr>
          <p:cNvPr id="3" name="Group 21">
            <a:extLst>
              <a:ext uri="{FF2B5EF4-FFF2-40B4-BE49-F238E27FC236}">
                <a16:creationId xmlns:a16="http://schemas.microsoft.com/office/drawing/2014/main" id="{53DD35D1-17A3-4390-B0AF-CE8920BCD0FD}"/>
              </a:ext>
            </a:extLst>
          </p:cNvPr>
          <p:cNvGrpSpPr>
            <a:grpSpLocks/>
          </p:cNvGrpSpPr>
          <p:nvPr/>
        </p:nvGrpSpPr>
        <p:grpSpPr bwMode="auto">
          <a:xfrm>
            <a:off x="457200" y="1450181"/>
            <a:ext cx="2563812" cy="3957637"/>
            <a:chOff x="247" y="639"/>
            <a:chExt cx="1615" cy="2493"/>
          </a:xfrm>
        </p:grpSpPr>
        <p:pic>
          <p:nvPicPr>
            <p:cNvPr id="4" name="Picture 4" descr="msotw9_temp0">
              <a:extLst>
                <a:ext uri="{FF2B5EF4-FFF2-40B4-BE49-F238E27FC236}">
                  <a16:creationId xmlns:a16="http://schemas.microsoft.com/office/drawing/2014/main" id="{7241862E-89E8-4AB6-901C-ABB8139BD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 y="639"/>
              <a:ext cx="1591" cy="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9">
              <a:extLst>
                <a:ext uri="{FF2B5EF4-FFF2-40B4-BE49-F238E27FC236}">
                  <a16:creationId xmlns:a16="http://schemas.microsoft.com/office/drawing/2014/main" id="{CC547F10-91C2-410C-BAF0-40F5AC1CC008}"/>
                </a:ext>
              </a:extLst>
            </p:cNvPr>
            <p:cNvGrpSpPr>
              <a:grpSpLocks/>
            </p:cNvGrpSpPr>
            <p:nvPr/>
          </p:nvGrpSpPr>
          <p:grpSpPr bwMode="auto">
            <a:xfrm>
              <a:off x="247" y="2498"/>
              <a:ext cx="1615" cy="634"/>
              <a:chOff x="247" y="2498"/>
              <a:chExt cx="1615" cy="634"/>
            </a:xfrm>
          </p:grpSpPr>
          <p:sp>
            <p:nvSpPr>
              <p:cNvPr id="6" name="Text Box 7">
                <a:extLst>
                  <a:ext uri="{FF2B5EF4-FFF2-40B4-BE49-F238E27FC236}">
                    <a16:creationId xmlns:a16="http://schemas.microsoft.com/office/drawing/2014/main" id="{43A46CEC-DE0F-4998-B003-241850BB885F}"/>
                  </a:ext>
                </a:extLst>
              </p:cNvPr>
              <p:cNvSpPr txBox="1">
                <a:spLocks noChangeArrowheads="1"/>
              </p:cNvSpPr>
              <p:nvPr/>
            </p:nvSpPr>
            <p:spPr bwMode="auto">
              <a:xfrm>
                <a:off x="247" y="2498"/>
                <a:ext cx="161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a:t>The vector      is contained in the plane </a:t>
                </a:r>
                <a:r>
                  <a:rPr lang="en-US" altLang="en-US" i="1"/>
                  <a:t>OBAC</a:t>
                </a:r>
                <a:r>
                  <a:rPr lang="en-US" altLang="en-US"/>
                  <a:t>.</a:t>
                </a:r>
              </a:p>
            </p:txBody>
          </p:sp>
          <p:graphicFrame>
            <p:nvGraphicFramePr>
              <p:cNvPr id="7" name="Object 8">
                <a:extLst>
                  <a:ext uri="{FF2B5EF4-FFF2-40B4-BE49-F238E27FC236}">
                    <a16:creationId xmlns:a16="http://schemas.microsoft.com/office/drawing/2014/main" id="{D0164C1B-5817-42FB-86AD-891FBD3B0ABF}"/>
                  </a:ext>
                </a:extLst>
              </p:cNvPr>
              <p:cNvGraphicFramePr>
                <a:graphicFrameLocks noChangeAspect="1"/>
              </p:cNvGraphicFramePr>
              <p:nvPr/>
            </p:nvGraphicFramePr>
            <p:xfrm>
              <a:off x="1177" y="2520"/>
              <a:ext cx="144" cy="176"/>
            </p:xfrm>
            <a:graphic>
              <a:graphicData uri="http://schemas.openxmlformats.org/presentationml/2006/ole">
                <mc:AlternateContent xmlns:mc="http://schemas.openxmlformats.org/markup-compatibility/2006">
                  <mc:Choice xmlns:v="urn:schemas-microsoft-com:vml" Requires="v">
                    <p:oleObj spid="_x0000_s18578" name="Equation" r:id="rId4" imgW="228600" imgH="279400" progId="Equation.3">
                      <p:embed/>
                    </p:oleObj>
                  </mc:Choice>
                  <mc:Fallback>
                    <p:oleObj name="Equation" r:id="rId4" imgW="228600" imgH="279400" progId="Equation.3">
                      <p:embed/>
                      <p:pic>
                        <p:nvPicPr>
                          <p:cNvPr id="29718" name="Object 8">
                            <a:extLst>
                              <a:ext uri="{FF2B5EF4-FFF2-40B4-BE49-F238E27FC236}">
                                <a16:creationId xmlns:a16="http://schemas.microsoft.com/office/drawing/2014/main" id="{D02C777C-678A-4D25-AF26-D6B390E278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 y="2520"/>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25">
            <a:extLst>
              <a:ext uri="{FF2B5EF4-FFF2-40B4-BE49-F238E27FC236}">
                <a16:creationId xmlns:a16="http://schemas.microsoft.com/office/drawing/2014/main" id="{21BEAEF8-4299-4662-9952-7550422E9AFA}"/>
              </a:ext>
            </a:extLst>
          </p:cNvPr>
          <p:cNvGrpSpPr>
            <a:grpSpLocks/>
          </p:cNvGrpSpPr>
          <p:nvPr/>
        </p:nvGrpSpPr>
        <p:grpSpPr bwMode="auto">
          <a:xfrm>
            <a:off x="2919413" y="1022350"/>
            <a:ext cx="2936875" cy="4894263"/>
            <a:chOff x="1839" y="644"/>
            <a:chExt cx="1850" cy="3083"/>
          </a:xfrm>
        </p:grpSpPr>
        <p:grpSp>
          <p:nvGrpSpPr>
            <p:cNvPr id="9" name="Group 24">
              <a:extLst>
                <a:ext uri="{FF2B5EF4-FFF2-40B4-BE49-F238E27FC236}">
                  <a16:creationId xmlns:a16="http://schemas.microsoft.com/office/drawing/2014/main" id="{5CC55F12-22E7-452A-BAAC-B956EA718862}"/>
                </a:ext>
              </a:extLst>
            </p:cNvPr>
            <p:cNvGrpSpPr>
              <a:grpSpLocks/>
            </p:cNvGrpSpPr>
            <p:nvPr/>
          </p:nvGrpSpPr>
          <p:grpSpPr bwMode="auto">
            <a:xfrm>
              <a:off x="1839" y="644"/>
              <a:ext cx="1850" cy="3083"/>
              <a:chOff x="1839" y="644"/>
              <a:chExt cx="1850" cy="3083"/>
            </a:xfrm>
          </p:grpSpPr>
          <p:grpSp>
            <p:nvGrpSpPr>
              <p:cNvPr id="11" name="Group 22">
                <a:extLst>
                  <a:ext uri="{FF2B5EF4-FFF2-40B4-BE49-F238E27FC236}">
                    <a16:creationId xmlns:a16="http://schemas.microsoft.com/office/drawing/2014/main" id="{55524AA0-C2DD-4E9A-9F8F-024F42E93793}"/>
                  </a:ext>
                </a:extLst>
              </p:cNvPr>
              <p:cNvGrpSpPr>
                <a:grpSpLocks/>
              </p:cNvGrpSpPr>
              <p:nvPr/>
            </p:nvGrpSpPr>
            <p:grpSpPr bwMode="auto">
              <a:xfrm>
                <a:off x="1839" y="644"/>
                <a:ext cx="1850" cy="3083"/>
                <a:chOff x="1839" y="644"/>
                <a:chExt cx="1850" cy="3083"/>
              </a:xfrm>
            </p:grpSpPr>
            <p:pic>
              <p:nvPicPr>
                <p:cNvPr id="13" name="Picture 5" descr="msotw9_temp0">
                  <a:extLst>
                    <a:ext uri="{FF2B5EF4-FFF2-40B4-BE49-F238E27FC236}">
                      <a16:creationId xmlns:a16="http://schemas.microsoft.com/office/drawing/2014/main" id="{6873DEE4-AEB1-4F0D-969F-11E136C083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0" y="644"/>
                  <a:ext cx="1669" cy="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10">
                  <a:extLst>
                    <a:ext uri="{FF2B5EF4-FFF2-40B4-BE49-F238E27FC236}">
                      <a16:creationId xmlns:a16="http://schemas.microsoft.com/office/drawing/2014/main" id="{5F75954D-0E4E-4091-B604-A60D4EE08DB4}"/>
                    </a:ext>
                  </a:extLst>
                </p:cNvPr>
                <p:cNvSpPr txBox="1">
                  <a:spLocks noChangeArrowheads="1"/>
                </p:cNvSpPr>
                <p:nvPr/>
              </p:nvSpPr>
              <p:spPr bwMode="auto">
                <a:xfrm>
                  <a:off x="1839" y="2506"/>
                  <a:ext cx="170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a:t>Resolve       into horizontal and vertical components.</a:t>
                  </a:r>
                </a:p>
              </p:txBody>
            </p:sp>
            <p:graphicFrame>
              <p:nvGraphicFramePr>
                <p:cNvPr id="15" name="Object 14">
                  <a:extLst>
                    <a:ext uri="{FF2B5EF4-FFF2-40B4-BE49-F238E27FC236}">
                      <a16:creationId xmlns:a16="http://schemas.microsoft.com/office/drawing/2014/main" id="{AF2B6EFB-0469-408D-8BE7-61D99935A765}"/>
                    </a:ext>
                  </a:extLst>
                </p:cNvPr>
                <p:cNvGraphicFramePr>
                  <a:graphicFrameLocks noChangeAspect="1"/>
                </p:cNvGraphicFramePr>
                <p:nvPr/>
              </p:nvGraphicFramePr>
              <p:xfrm>
                <a:off x="2065" y="3495"/>
                <a:ext cx="880" cy="232"/>
              </p:xfrm>
              <a:graphic>
                <a:graphicData uri="http://schemas.openxmlformats.org/presentationml/2006/ole">
                  <mc:AlternateContent xmlns:mc="http://schemas.openxmlformats.org/markup-compatibility/2006">
                    <mc:Choice xmlns:v="urn:schemas-microsoft-com:vml" Requires="v">
                      <p:oleObj spid="_x0000_s18579" name="Equation" r:id="rId7" imgW="1397000" imgH="368300" progId="Equation.3">
                        <p:embed/>
                      </p:oleObj>
                    </mc:Choice>
                    <mc:Fallback>
                      <p:oleObj name="Equation" r:id="rId7" imgW="1397000" imgH="368300" progId="Equation.3">
                        <p:embed/>
                        <p:pic>
                          <p:nvPicPr>
                            <p:cNvPr id="29714" name="Object 14">
                              <a:extLst>
                                <a:ext uri="{FF2B5EF4-FFF2-40B4-BE49-F238E27FC236}">
                                  <a16:creationId xmlns:a16="http://schemas.microsoft.com/office/drawing/2014/main" id="{F6B0F3D3-5910-469A-BCEA-A9BCDC1A60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5" y="3495"/>
                              <a:ext cx="88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 name="Object 11">
                <a:extLst>
                  <a:ext uri="{FF2B5EF4-FFF2-40B4-BE49-F238E27FC236}">
                    <a16:creationId xmlns:a16="http://schemas.microsoft.com/office/drawing/2014/main" id="{A34F4BEE-2F0B-4AB5-89A3-65E061D64D00}"/>
                  </a:ext>
                </a:extLst>
              </p:cNvPr>
              <p:cNvGraphicFramePr>
                <a:graphicFrameLocks noChangeAspect="1"/>
              </p:cNvGraphicFramePr>
              <p:nvPr/>
            </p:nvGraphicFramePr>
            <p:xfrm>
              <a:off x="2600" y="2537"/>
              <a:ext cx="171" cy="176"/>
            </p:xfrm>
            <a:graphic>
              <a:graphicData uri="http://schemas.openxmlformats.org/presentationml/2006/ole">
                <mc:AlternateContent xmlns:mc="http://schemas.openxmlformats.org/markup-compatibility/2006">
                  <mc:Choice xmlns:v="urn:schemas-microsoft-com:vml" Requires="v">
                    <p:oleObj spid="_x0000_s18580" name="Equation" r:id="rId9" imgW="228600" imgH="279400" progId="Equation.3">
                      <p:embed/>
                    </p:oleObj>
                  </mc:Choice>
                  <mc:Fallback>
                    <p:oleObj name="Equation" r:id="rId9" imgW="228600" imgH="279400" progId="Equation.3">
                      <p:embed/>
                      <p:pic>
                        <p:nvPicPr>
                          <p:cNvPr id="29711" name="Object 11">
                            <a:extLst>
                              <a:ext uri="{FF2B5EF4-FFF2-40B4-BE49-F238E27FC236}">
                                <a16:creationId xmlns:a16="http://schemas.microsoft.com/office/drawing/2014/main" id="{D8E7C6E8-18E7-4AAB-9A4E-03BA314C72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0" y="2537"/>
                            <a:ext cx="17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13">
              <a:extLst>
                <a:ext uri="{FF2B5EF4-FFF2-40B4-BE49-F238E27FC236}">
                  <a16:creationId xmlns:a16="http://schemas.microsoft.com/office/drawing/2014/main" id="{513B15A5-40E1-47DC-A65B-7C6982E3D90D}"/>
                </a:ext>
              </a:extLst>
            </p:cNvPr>
            <p:cNvGraphicFramePr>
              <a:graphicFrameLocks noChangeAspect="1"/>
            </p:cNvGraphicFramePr>
            <p:nvPr/>
          </p:nvGraphicFramePr>
          <p:xfrm>
            <a:off x="2065" y="3197"/>
            <a:ext cx="912" cy="232"/>
          </p:xfrm>
          <a:graphic>
            <a:graphicData uri="http://schemas.openxmlformats.org/presentationml/2006/ole">
              <mc:AlternateContent xmlns:mc="http://schemas.openxmlformats.org/markup-compatibility/2006">
                <mc:Choice xmlns:v="urn:schemas-microsoft-com:vml" Requires="v">
                  <p:oleObj spid="_x0000_s18581" name="Equation" r:id="rId11" imgW="1447800" imgH="368300" progId="Equation.3">
                    <p:embed/>
                  </p:oleObj>
                </mc:Choice>
                <mc:Fallback>
                  <p:oleObj name="Equation" r:id="rId11" imgW="1447800" imgH="368300" progId="Equation.3">
                    <p:embed/>
                    <p:pic>
                      <p:nvPicPr>
                        <p:cNvPr id="29709" name="Object 13">
                          <a:extLst>
                            <a:ext uri="{FF2B5EF4-FFF2-40B4-BE49-F238E27FC236}">
                              <a16:creationId xmlns:a16="http://schemas.microsoft.com/office/drawing/2014/main" id="{F7AD32A8-B929-4EB0-A28F-C5BD8A56DB5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5" y="3197"/>
                          <a:ext cx="91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23">
            <a:extLst>
              <a:ext uri="{FF2B5EF4-FFF2-40B4-BE49-F238E27FC236}">
                <a16:creationId xmlns:a16="http://schemas.microsoft.com/office/drawing/2014/main" id="{19EBF56E-9E46-4173-B3EC-DD4296C51A2F}"/>
              </a:ext>
            </a:extLst>
          </p:cNvPr>
          <p:cNvGrpSpPr>
            <a:grpSpLocks/>
          </p:cNvGrpSpPr>
          <p:nvPr/>
        </p:nvGrpSpPr>
        <p:grpSpPr bwMode="auto">
          <a:xfrm>
            <a:off x="6042025" y="1017588"/>
            <a:ext cx="2913063" cy="5360987"/>
            <a:chOff x="3806" y="641"/>
            <a:chExt cx="1835" cy="3377"/>
          </a:xfrm>
        </p:grpSpPr>
        <p:pic>
          <p:nvPicPr>
            <p:cNvPr id="17" name="Picture 6" descr="msotw9_temp0">
              <a:extLst>
                <a:ext uri="{FF2B5EF4-FFF2-40B4-BE49-F238E27FC236}">
                  <a16:creationId xmlns:a16="http://schemas.microsoft.com/office/drawing/2014/main" id="{D711F8B0-2A5C-4C7E-9DE2-B03E53E0FD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8" y="641"/>
              <a:ext cx="1628" cy="1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18">
              <a:extLst>
                <a:ext uri="{FF2B5EF4-FFF2-40B4-BE49-F238E27FC236}">
                  <a16:creationId xmlns:a16="http://schemas.microsoft.com/office/drawing/2014/main" id="{CF2AC164-EA6A-4F85-A412-E8CF93A617AA}"/>
                </a:ext>
              </a:extLst>
            </p:cNvPr>
            <p:cNvGrpSpPr>
              <a:grpSpLocks/>
            </p:cNvGrpSpPr>
            <p:nvPr/>
          </p:nvGrpSpPr>
          <p:grpSpPr bwMode="auto">
            <a:xfrm>
              <a:off x="3806" y="2528"/>
              <a:ext cx="1835" cy="442"/>
              <a:chOff x="3626" y="2528"/>
              <a:chExt cx="1835" cy="442"/>
            </a:xfrm>
          </p:grpSpPr>
          <p:sp>
            <p:nvSpPr>
              <p:cNvPr id="20" name="Text Box 16">
                <a:extLst>
                  <a:ext uri="{FF2B5EF4-FFF2-40B4-BE49-F238E27FC236}">
                    <a16:creationId xmlns:a16="http://schemas.microsoft.com/office/drawing/2014/main" id="{0039EFF4-9E03-4EC2-B340-FC073F08CF12}"/>
                  </a:ext>
                </a:extLst>
              </p:cNvPr>
              <p:cNvSpPr txBox="1">
                <a:spLocks noChangeArrowheads="1"/>
              </p:cNvSpPr>
              <p:nvPr/>
            </p:nvSpPr>
            <p:spPr bwMode="auto">
              <a:xfrm>
                <a:off x="3626" y="2528"/>
                <a:ext cx="183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tabLst>
                    <a:tab pos="690563" algn="l"/>
                    <a:tab pos="1489075" algn="l"/>
                  </a:tabLst>
                  <a:defRPr sz="2000">
                    <a:solidFill>
                      <a:schemeClr val="tx1"/>
                    </a:solidFill>
                    <a:latin typeface="Times New Roman" panose="02020603050405020304" pitchFamily="18" charset="0"/>
                  </a:defRPr>
                </a:lvl1pPr>
                <a:lvl2pPr marL="742950" indent="-285750" eaLnBrk="0" hangingPunct="0">
                  <a:tabLst>
                    <a:tab pos="690563" algn="l"/>
                    <a:tab pos="1489075" algn="l"/>
                  </a:tabLst>
                  <a:defRPr sz="2000">
                    <a:solidFill>
                      <a:schemeClr val="tx1"/>
                    </a:solidFill>
                    <a:latin typeface="Times New Roman" panose="02020603050405020304" pitchFamily="18" charset="0"/>
                  </a:defRPr>
                </a:lvl2pPr>
                <a:lvl3pPr marL="1143000" indent="-228600" eaLnBrk="0" hangingPunct="0">
                  <a:tabLst>
                    <a:tab pos="690563" algn="l"/>
                    <a:tab pos="1489075" algn="l"/>
                  </a:tabLst>
                  <a:defRPr sz="2000">
                    <a:solidFill>
                      <a:schemeClr val="tx1"/>
                    </a:solidFill>
                    <a:latin typeface="Times New Roman" panose="02020603050405020304" pitchFamily="18" charset="0"/>
                  </a:defRPr>
                </a:lvl3pPr>
                <a:lvl4pPr marL="1600200" indent="-228600" eaLnBrk="0" hangingPunct="0">
                  <a:tabLst>
                    <a:tab pos="690563" algn="l"/>
                    <a:tab pos="1489075" algn="l"/>
                  </a:tabLst>
                  <a:defRPr sz="2000">
                    <a:solidFill>
                      <a:schemeClr val="tx1"/>
                    </a:solidFill>
                    <a:latin typeface="Times New Roman" panose="02020603050405020304" pitchFamily="18" charset="0"/>
                  </a:defRPr>
                </a:lvl4pPr>
                <a:lvl5pPr marL="2057400" indent="-228600" eaLnBrk="0" hangingPunct="0">
                  <a:tabLst>
                    <a:tab pos="690563" algn="l"/>
                    <a:tab pos="1489075" algn="l"/>
                  </a:tabLst>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690563" algn="l"/>
                    <a:tab pos="1489075" algn="l"/>
                  </a:tabLs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690563" algn="l"/>
                    <a:tab pos="1489075" algn="l"/>
                  </a:tabLs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690563" algn="l"/>
                    <a:tab pos="1489075" algn="l"/>
                  </a:tabLs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690563" algn="l"/>
                    <a:tab pos="1489075" algn="l"/>
                  </a:tabLst>
                  <a:defRPr sz="2000">
                    <a:solidFill>
                      <a:schemeClr val="tx1"/>
                    </a:solidFill>
                    <a:latin typeface="Times New Roman" panose="02020603050405020304" pitchFamily="18" charset="0"/>
                  </a:defRPr>
                </a:lvl9pPr>
              </a:lstStyle>
              <a:p>
                <a:pPr eaLnBrk="1" hangingPunct="1">
                  <a:spcBef>
                    <a:spcPct val="50000"/>
                  </a:spcBef>
                  <a:buFontTx/>
                  <a:buChar char="•"/>
                </a:pPr>
                <a:r>
                  <a:rPr lang="en-US" altLang="en-US"/>
                  <a:t>Resolve       into rectangular components</a:t>
                </a:r>
              </a:p>
            </p:txBody>
          </p:sp>
          <p:graphicFrame>
            <p:nvGraphicFramePr>
              <p:cNvPr id="21" name="Object 17">
                <a:extLst>
                  <a:ext uri="{FF2B5EF4-FFF2-40B4-BE49-F238E27FC236}">
                    <a16:creationId xmlns:a16="http://schemas.microsoft.com/office/drawing/2014/main" id="{8C9EE65F-6879-4F98-9C18-4B1161C3F0EC}"/>
                  </a:ext>
                </a:extLst>
              </p:cNvPr>
              <p:cNvGraphicFramePr>
                <a:graphicFrameLocks noChangeAspect="1"/>
              </p:cNvGraphicFramePr>
              <p:nvPr/>
            </p:nvGraphicFramePr>
            <p:xfrm>
              <a:off x="4358" y="2557"/>
              <a:ext cx="240" cy="208"/>
            </p:xfrm>
            <a:graphic>
              <a:graphicData uri="http://schemas.openxmlformats.org/presentationml/2006/ole">
                <mc:AlternateContent xmlns:mc="http://schemas.openxmlformats.org/markup-compatibility/2006">
                  <mc:Choice xmlns:v="urn:schemas-microsoft-com:vml" Requires="v">
                    <p:oleObj spid="_x0000_s18582" name="Equation" r:id="rId14" imgW="304668" imgH="330057" progId="Equation.3">
                      <p:embed/>
                    </p:oleObj>
                  </mc:Choice>
                  <mc:Fallback>
                    <p:oleObj name="Equation" r:id="rId14" imgW="304668" imgH="330057" progId="Equation.3">
                      <p:embed/>
                      <p:pic>
                        <p:nvPicPr>
                          <p:cNvPr id="29707" name="Object 17">
                            <a:extLst>
                              <a:ext uri="{FF2B5EF4-FFF2-40B4-BE49-F238E27FC236}">
                                <a16:creationId xmlns:a16="http://schemas.microsoft.com/office/drawing/2014/main" id="{4A831A49-59C9-48D1-8C54-62EFB775AB3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8" y="2557"/>
                            <a:ext cx="24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 name="Object 20">
              <a:extLst>
                <a:ext uri="{FF2B5EF4-FFF2-40B4-BE49-F238E27FC236}">
                  <a16:creationId xmlns:a16="http://schemas.microsoft.com/office/drawing/2014/main" id="{38A77381-BBE9-4A2D-8482-B96ED45AE777}"/>
                </a:ext>
              </a:extLst>
            </p:cNvPr>
            <p:cNvGraphicFramePr>
              <a:graphicFrameLocks noChangeAspect="1"/>
            </p:cNvGraphicFramePr>
            <p:nvPr/>
          </p:nvGraphicFramePr>
          <p:xfrm>
            <a:off x="4071" y="3010"/>
            <a:ext cx="1240" cy="1008"/>
          </p:xfrm>
          <a:graphic>
            <a:graphicData uri="http://schemas.openxmlformats.org/presentationml/2006/ole">
              <mc:AlternateContent xmlns:mc="http://schemas.openxmlformats.org/markup-compatibility/2006">
                <mc:Choice xmlns:v="urn:schemas-microsoft-com:vml" Requires="v">
                  <p:oleObj spid="_x0000_s18583" name="Equation" r:id="rId16" imgW="1968500" imgH="1600200" progId="Equation.3">
                    <p:embed/>
                  </p:oleObj>
                </mc:Choice>
                <mc:Fallback>
                  <p:oleObj name="Equation" r:id="rId16" imgW="1968500" imgH="1600200" progId="Equation.3">
                    <p:embed/>
                    <p:pic>
                      <p:nvPicPr>
                        <p:cNvPr id="29705" name="Object 20">
                          <a:extLst>
                            <a:ext uri="{FF2B5EF4-FFF2-40B4-BE49-F238E27FC236}">
                              <a16:creationId xmlns:a16="http://schemas.microsoft.com/office/drawing/2014/main" id="{0EA6DF5D-20B1-4CFB-9AFE-79C9E7CEA4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71" y="3010"/>
                          <a:ext cx="1240" cy="1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2029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59576D-21C4-42E9-A760-6D26BE320A2C}"/>
              </a:ext>
            </a:extLst>
          </p:cNvPr>
          <p:cNvSpPr/>
          <p:nvPr/>
        </p:nvSpPr>
        <p:spPr>
          <a:xfrm>
            <a:off x="1295400" y="304800"/>
            <a:ext cx="6055890" cy="523220"/>
          </a:xfrm>
          <a:prstGeom prst="rect">
            <a:avLst/>
          </a:prstGeom>
        </p:spPr>
        <p:txBody>
          <a:bodyPr wrap="none">
            <a:spAutoFit/>
          </a:bodyPr>
          <a:lstStyle/>
          <a:p>
            <a:pPr algn="ctr"/>
            <a:r>
              <a:rPr lang="en-US" sz="2800" b="1" dirty="0">
                <a:solidFill>
                  <a:srgbClr val="FF0000"/>
                </a:solidFill>
              </a:rPr>
              <a:t>RECTANGULAR COMPONENTS IN SPACE</a:t>
            </a:r>
          </a:p>
        </p:txBody>
      </p:sp>
      <p:grpSp>
        <p:nvGrpSpPr>
          <p:cNvPr id="4" name="Group 22">
            <a:extLst>
              <a:ext uri="{FF2B5EF4-FFF2-40B4-BE49-F238E27FC236}">
                <a16:creationId xmlns:a16="http://schemas.microsoft.com/office/drawing/2014/main" id="{1DC13696-6B4A-43BC-838B-76663C6329AC}"/>
              </a:ext>
            </a:extLst>
          </p:cNvPr>
          <p:cNvGrpSpPr>
            <a:grpSpLocks/>
          </p:cNvGrpSpPr>
          <p:nvPr/>
        </p:nvGrpSpPr>
        <p:grpSpPr bwMode="auto">
          <a:xfrm>
            <a:off x="506413" y="984250"/>
            <a:ext cx="7985125" cy="4600576"/>
            <a:chOff x="319" y="620"/>
            <a:chExt cx="5030" cy="2898"/>
          </a:xfrm>
        </p:grpSpPr>
        <p:pic>
          <p:nvPicPr>
            <p:cNvPr id="5" name="Picture 3" descr="msotw9_temp0">
              <a:extLst>
                <a:ext uri="{FF2B5EF4-FFF2-40B4-BE49-F238E27FC236}">
                  <a16:creationId xmlns:a16="http://schemas.microsoft.com/office/drawing/2014/main" id="{F2B0D004-CC32-4555-9D77-5B9035DC01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 y="620"/>
              <a:ext cx="1284" cy="1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descr="msotw9_temp0">
              <a:extLst>
                <a:ext uri="{FF2B5EF4-FFF2-40B4-BE49-F238E27FC236}">
                  <a16:creationId xmlns:a16="http://schemas.microsoft.com/office/drawing/2014/main" id="{839569DE-EFF5-4F1F-99D9-39A1B89AD4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8" y="620"/>
              <a:ext cx="1095" cy="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descr="msotw9_temp0">
              <a:extLst>
                <a:ext uri="{FF2B5EF4-FFF2-40B4-BE49-F238E27FC236}">
                  <a16:creationId xmlns:a16="http://schemas.microsoft.com/office/drawing/2014/main" id="{47698DF3-DE73-4C85-AF79-E0D0E0ED7F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6" y="658"/>
              <a:ext cx="1258" cy="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msotw9_temp0">
              <a:extLst>
                <a:ext uri="{FF2B5EF4-FFF2-40B4-BE49-F238E27FC236}">
                  <a16:creationId xmlns:a16="http://schemas.microsoft.com/office/drawing/2014/main" id="{BB2CDA1C-3DF8-42D7-A691-C7753DDD0E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 y="1873"/>
              <a:ext cx="1679"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20">
              <a:extLst>
                <a:ext uri="{FF2B5EF4-FFF2-40B4-BE49-F238E27FC236}">
                  <a16:creationId xmlns:a16="http://schemas.microsoft.com/office/drawing/2014/main" id="{15AF12A9-54CE-44EC-BD81-4D7C3EB4AC28}"/>
                </a:ext>
              </a:extLst>
            </p:cNvPr>
            <p:cNvGrpSpPr>
              <a:grpSpLocks/>
            </p:cNvGrpSpPr>
            <p:nvPr/>
          </p:nvGrpSpPr>
          <p:grpSpPr bwMode="auto">
            <a:xfrm>
              <a:off x="1408" y="1770"/>
              <a:ext cx="3941" cy="1748"/>
              <a:chOff x="1362" y="1830"/>
              <a:chExt cx="3941" cy="1748"/>
            </a:xfrm>
          </p:grpSpPr>
          <p:sp>
            <p:nvSpPr>
              <p:cNvPr id="10" name="Text Box 8">
                <a:extLst>
                  <a:ext uri="{FF2B5EF4-FFF2-40B4-BE49-F238E27FC236}">
                    <a16:creationId xmlns:a16="http://schemas.microsoft.com/office/drawing/2014/main" id="{EFF2BAAA-8827-4C2D-A2BF-9EE50FC53695}"/>
                  </a:ext>
                </a:extLst>
              </p:cNvPr>
              <p:cNvSpPr txBox="1">
                <a:spLocks noChangeArrowheads="1"/>
              </p:cNvSpPr>
              <p:nvPr/>
            </p:nvSpPr>
            <p:spPr bwMode="auto">
              <a:xfrm>
                <a:off x="1362" y="1830"/>
                <a:ext cx="39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marL="0" indent="0" eaLnBrk="1" hangingPunct="1">
                  <a:spcBef>
                    <a:spcPct val="50000"/>
                  </a:spcBef>
                </a:pPr>
                <a:r>
                  <a:rPr lang="en-US" altLang="en-US" sz="2400" dirty="0"/>
                  <a:t>With the angles between           and the axes,</a:t>
                </a:r>
              </a:p>
            </p:txBody>
          </p:sp>
          <p:graphicFrame>
            <p:nvGraphicFramePr>
              <p:cNvPr id="11" name="Object 9">
                <a:extLst>
                  <a:ext uri="{FF2B5EF4-FFF2-40B4-BE49-F238E27FC236}">
                    <a16:creationId xmlns:a16="http://schemas.microsoft.com/office/drawing/2014/main" id="{3D66D855-E92F-45AA-95B8-0B05FBCF5732}"/>
                  </a:ext>
                </a:extLst>
              </p:cNvPr>
              <p:cNvGraphicFramePr>
                <a:graphicFrameLocks noChangeAspect="1"/>
              </p:cNvGraphicFramePr>
              <p:nvPr>
                <p:extLst>
                  <p:ext uri="{D42A27DB-BD31-4B8C-83A1-F6EECF244321}">
                    <p14:modId xmlns:p14="http://schemas.microsoft.com/office/powerpoint/2010/main" val="3575525735"/>
                  </p:ext>
                </p:extLst>
              </p:nvPr>
            </p:nvGraphicFramePr>
            <p:xfrm>
              <a:off x="3449" y="1846"/>
              <a:ext cx="333" cy="247"/>
            </p:xfrm>
            <a:graphic>
              <a:graphicData uri="http://schemas.openxmlformats.org/presentationml/2006/ole">
                <mc:AlternateContent xmlns:mc="http://schemas.openxmlformats.org/markup-compatibility/2006">
                  <mc:Choice xmlns:v="urn:schemas-microsoft-com:vml" Requires="v">
                    <p:oleObj spid="_x0000_s19602" name="Equation" r:id="rId7" imgW="228600" imgH="279400" progId="Equation.3">
                      <p:embed/>
                    </p:oleObj>
                  </mc:Choice>
                  <mc:Fallback>
                    <p:oleObj name="Equation" r:id="rId7" imgW="228600" imgH="279400" progId="Equation.3">
                      <p:embed/>
                      <p:pic>
                        <p:nvPicPr>
                          <p:cNvPr id="30738" name="Object 9">
                            <a:extLst>
                              <a:ext uri="{FF2B5EF4-FFF2-40B4-BE49-F238E27FC236}">
                                <a16:creationId xmlns:a16="http://schemas.microsoft.com/office/drawing/2014/main" id="{51E5FEC5-79BF-41A9-9930-E8BCFA49BB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9" y="1846"/>
                            <a:ext cx="333" cy="247"/>
                          </a:xfrm>
                          <a:prstGeom prst="rect">
                            <a:avLst/>
                          </a:prstGeom>
                          <a:noFill/>
                          <a:ln>
                            <a:noFill/>
                          </a:ln>
                          <a:effectLst/>
                        </p:spPr>
                      </p:pic>
                    </p:oleObj>
                  </mc:Fallback>
                </mc:AlternateContent>
              </a:graphicData>
            </a:graphic>
          </p:graphicFrame>
          <p:graphicFrame>
            <p:nvGraphicFramePr>
              <p:cNvPr id="12" name="Object 11">
                <a:extLst>
                  <a:ext uri="{FF2B5EF4-FFF2-40B4-BE49-F238E27FC236}">
                    <a16:creationId xmlns:a16="http://schemas.microsoft.com/office/drawing/2014/main" id="{788AF1CD-0146-4A29-8218-AA61809B760C}"/>
                  </a:ext>
                </a:extLst>
              </p:cNvPr>
              <p:cNvGraphicFramePr>
                <a:graphicFrameLocks noChangeAspect="1"/>
              </p:cNvGraphicFramePr>
              <p:nvPr>
                <p:extLst>
                  <p:ext uri="{D42A27DB-BD31-4B8C-83A1-F6EECF244321}">
                    <p14:modId xmlns:p14="http://schemas.microsoft.com/office/powerpoint/2010/main" val="4152973983"/>
                  </p:ext>
                </p:extLst>
              </p:nvPr>
            </p:nvGraphicFramePr>
            <p:xfrm>
              <a:off x="1902" y="2194"/>
              <a:ext cx="2976" cy="1384"/>
            </p:xfrm>
            <a:graphic>
              <a:graphicData uri="http://schemas.openxmlformats.org/presentationml/2006/ole">
                <mc:AlternateContent xmlns:mc="http://schemas.openxmlformats.org/markup-compatibility/2006">
                  <mc:Choice xmlns:v="urn:schemas-microsoft-com:vml" Requires="v">
                    <p:oleObj spid="_x0000_s19603" name="Equation" r:id="rId9" imgW="4724400" imgH="2197100" progId="Equation.3">
                      <p:embed/>
                    </p:oleObj>
                  </mc:Choice>
                  <mc:Fallback>
                    <p:oleObj name="Equation" r:id="rId9" imgW="4724400" imgH="2197100" progId="Equation.3">
                      <p:embed/>
                      <p:pic>
                        <p:nvPicPr>
                          <p:cNvPr id="30739" name="Object 11">
                            <a:extLst>
                              <a:ext uri="{FF2B5EF4-FFF2-40B4-BE49-F238E27FC236}">
                                <a16:creationId xmlns:a16="http://schemas.microsoft.com/office/drawing/2014/main" id="{31E2801E-4AF9-46F8-A7F0-B035469093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2" y="2194"/>
                            <a:ext cx="2976" cy="1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3" name="Group 21">
            <a:extLst>
              <a:ext uri="{FF2B5EF4-FFF2-40B4-BE49-F238E27FC236}">
                <a16:creationId xmlns:a16="http://schemas.microsoft.com/office/drawing/2014/main" id="{9777F71B-4903-46BC-8B0C-7A7EE2ABED3A}"/>
              </a:ext>
            </a:extLst>
          </p:cNvPr>
          <p:cNvGrpSpPr>
            <a:grpSpLocks/>
          </p:cNvGrpSpPr>
          <p:nvPr/>
        </p:nvGrpSpPr>
        <p:grpSpPr bwMode="auto">
          <a:xfrm>
            <a:off x="152400" y="5577496"/>
            <a:ext cx="8839200" cy="871538"/>
            <a:chOff x="2177" y="3538"/>
            <a:chExt cx="3418" cy="549"/>
          </a:xfrm>
        </p:grpSpPr>
        <p:grpSp>
          <p:nvGrpSpPr>
            <p:cNvPr id="14" name="Group 19">
              <a:extLst>
                <a:ext uri="{FF2B5EF4-FFF2-40B4-BE49-F238E27FC236}">
                  <a16:creationId xmlns:a16="http://schemas.microsoft.com/office/drawing/2014/main" id="{D729ED3B-ED02-49D9-9350-48AB0A899862}"/>
                </a:ext>
              </a:extLst>
            </p:cNvPr>
            <p:cNvGrpSpPr>
              <a:grpSpLocks/>
            </p:cNvGrpSpPr>
            <p:nvPr/>
          </p:nvGrpSpPr>
          <p:grpSpPr bwMode="auto">
            <a:xfrm>
              <a:off x="2177" y="3538"/>
              <a:ext cx="3418" cy="523"/>
              <a:chOff x="2177" y="3538"/>
              <a:chExt cx="3418" cy="523"/>
            </a:xfrm>
          </p:grpSpPr>
          <p:sp>
            <p:nvSpPr>
              <p:cNvPr id="17" name="Text Box 12">
                <a:extLst>
                  <a:ext uri="{FF2B5EF4-FFF2-40B4-BE49-F238E27FC236}">
                    <a16:creationId xmlns:a16="http://schemas.microsoft.com/office/drawing/2014/main" id="{42DE29CA-E9EE-4EE6-840E-2425FECD985F}"/>
                  </a:ext>
                </a:extLst>
              </p:cNvPr>
              <p:cNvSpPr txBox="1">
                <a:spLocks noChangeArrowheads="1"/>
              </p:cNvSpPr>
              <p:nvPr/>
            </p:nvSpPr>
            <p:spPr bwMode="auto">
              <a:xfrm>
                <a:off x="2177" y="3538"/>
                <a:ext cx="341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tabLst>
                    <a:tab pos="571500" algn="l"/>
                    <a:tab pos="3143250" algn="l"/>
                  </a:tabLst>
                  <a:defRPr sz="2000">
                    <a:solidFill>
                      <a:schemeClr val="tx1"/>
                    </a:solidFill>
                    <a:latin typeface="Times New Roman" panose="02020603050405020304" pitchFamily="18" charset="0"/>
                  </a:defRPr>
                </a:lvl1pPr>
                <a:lvl2pPr marL="742950" indent="-285750" eaLnBrk="0" hangingPunct="0">
                  <a:tabLst>
                    <a:tab pos="571500" algn="l"/>
                    <a:tab pos="3143250" algn="l"/>
                  </a:tabLst>
                  <a:defRPr sz="2000">
                    <a:solidFill>
                      <a:schemeClr val="tx1"/>
                    </a:solidFill>
                    <a:latin typeface="Times New Roman" panose="02020603050405020304" pitchFamily="18" charset="0"/>
                  </a:defRPr>
                </a:lvl2pPr>
                <a:lvl3pPr marL="1143000" indent="-228600" eaLnBrk="0" hangingPunct="0">
                  <a:tabLst>
                    <a:tab pos="571500" algn="l"/>
                    <a:tab pos="3143250" algn="l"/>
                  </a:tabLst>
                  <a:defRPr sz="2000">
                    <a:solidFill>
                      <a:schemeClr val="tx1"/>
                    </a:solidFill>
                    <a:latin typeface="Times New Roman" panose="02020603050405020304" pitchFamily="18" charset="0"/>
                  </a:defRPr>
                </a:lvl3pPr>
                <a:lvl4pPr marL="1600200" indent="-228600" eaLnBrk="0" hangingPunct="0">
                  <a:tabLst>
                    <a:tab pos="571500" algn="l"/>
                    <a:tab pos="3143250" algn="l"/>
                  </a:tabLst>
                  <a:defRPr sz="2000">
                    <a:solidFill>
                      <a:schemeClr val="tx1"/>
                    </a:solidFill>
                    <a:latin typeface="Times New Roman" panose="02020603050405020304" pitchFamily="18" charset="0"/>
                  </a:defRPr>
                </a:lvl4pPr>
                <a:lvl5pPr marL="2057400" indent="-228600" eaLnBrk="0" hangingPunct="0">
                  <a:tabLst>
                    <a:tab pos="571500" algn="l"/>
                    <a:tab pos="3143250" algn="l"/>
                  </a:tabLst>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571500" algn="l"/>
                    <a:tab pos="3143250" algn="l"/>
                  </a:tabLs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571500" algn="l"/>
                    <a:tab pos="3143250" algn="l"/>
                  </a:tabLs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571500" algn="l"/>
                    <a:tab pos="3143250" algn="l"/>
                  </a:tabLs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571500" algn="l"/>
                    <a:tab pos="3143250" algn="l"/>
                  </a:tabLst>
                  <a:defRPr sz="2000">
                    <a:solidFill>
                      <a:schemeClr val="tx1"/>
                    </a:solidFill>
                    <a:latin typeface="Times New Roman" panose="02020603050405020304" pitchFamily="18" charset="0"/>
                  </a:defRPr>
                </a:lvl9pPr>
              </a:lstStyle>
              <a:p>
                <a:pPr marL="0" indent="0" eaLnBrk="1" hangingPunct="1">
                  <a:spcBef>
                    <a:spcPct val="50000"/>
                  </a:spcBef>
                </a:pPr>
                <a:r>
                  <a:rPr lang="en-US" altLang="en-US" dirty="0"/>
                  <a:t>	</a:t>
                </a:r>
                <a:r>
                  <a:rPr lang="en-US" altLang="en-US" sz="2400" dirty="0"/>
                  <a:t>is a unit vector along the line of action of         and</a:t>
                </a:r>
                <a:br>
                  <a:rPr lang="en-US" altLang="en-US" dirty="0"/>
                </a:br>
                <a:r>
                  <a:rPr lang="en-US" altLang="en-US" dirty="0"/>
                  <a:t>	                                                                    </a:t>
                </a:r>
                <a:r>
                  <a:rPr lang="en-US" altLang="en-US" sz="2400" dirty="0"/>
                  <a:t>are the direction cosines for</a:t>
                </a:r>
              </a:p>
            </p:txBody>
          </p:sp>
          <p:graphicFrame>
            <p:nvGraphicFramePr>
              <p:cNvPr id="18" name="Object 16">
                <a:extLst>
                  <a:ext uri="{FF2B5EF4-FFF2-40B4-BE49-F238E27FC236}">
                    <a16:creationId xmlns:a16="http://schemas.microsoft.com/office/drawing/2014/main" id="{65B2F661-CB85-4E4E-9347-B756CA511E7E}"/>
                  </a:ext>
                </a:extLst>
              </p:cNvPr>
              <p:cNvGraphicFramePr>
                <a:graphicFrameLocks noChangeAspect="1"/>
              </p:cNvGraphicFramePr>
              <p:nvPr>
                <p:extLst>
                  <p:ext uri="{D42A27DB-BD31-4B8C-83A1-F6EECF244321}">
                    <p14:modId xmlns:p14="http://schemas.microsoft.com/office/powerpoint/2010/main" val="654276342"/>
                  </p:ext>
                </p:extLst>
              </p:nvPr>
            </p:nvGraphicFramePr>
            <p:xfrm>
              <a:off x="4416" y="3569"/>
              <a:ext cx="144" cy="176"/>
            </p:xfrm>
            <a:graphic>
              <a:graphicData uri="http://schemas.openxmlformats.org/presentationml/2006/ole">
                <mc:AlternateContent xmlns:mc="http://schemas.openxmlformats.org/markup-compatibility/2006">
                  <mc:Choice xmlns:v="urn:schemas-microsoft-com:vml" Requires="v">
                    <p:oleObj spid="_x0000_s19604" name="Equation" r:id="rId11" imgW="228600" imgH="279400" progId="Equation.3">
                      <p:embed/>
                    </p:oleObj>
                  </mc:Choice>
                  <mc:Fallback>
                    <p:oleObj name="Equation" r:id="rId11" imgW="228600" imgH="279400" progId="Equation.3">
                      <p:embed/>
                      <p:pic>
                        <p:nvPicPr>
                          <p:cNvPr id="30730" name="Object 16">
                            <a:extLst>
                              <a:ext uri="{FF2B5EF4-FFF2-40B4-BE49-F238E27FC236}">
                                <a16:creationId xmlns:a16="http://schemas.microsoft.com/office/drawing/2014/main" id="{B4B6DEFE-CB9C-48DA-B67E-3CBB09C7CD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3569"/>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a:extLst>
                  <a:ext uri="{FF2B5EF4-FFF2-40B4-BE49-F238E27FC236}">
                    <a16:creationId xmlns:a16="http://schemas.microsoft.com/office/drawing/2014/main" id="{BDAC9EDC-A0F5-43EE-9E9C-3A1637A08F79}"/>
                  </a:ext>
                </a:extLst>
              </p:cNvPr>
              <p:cNvGraphicFramePr>
                <a:graphicFrameLocks noChangeAspect="1"/>
              </p:cNvGraphicFramePr>
              <p:nvPr>
                <p:extLst>
                  <p:ext uri="{D42A27DB-BD31-4B8C-83A1-F6EECF244321}">
                    <p14:modId xmlns:p14="http://schemas.microsoft.com/office/powerpoint/2010/main" val="1145437263"/>
                  </p:ext>
                </p:extLst>
              </p:nvPr>
            </p:nvGraphicFramePr>
            <p:xfrm>
              <a:off x="5451" y="3822"/>
              <a:ext cx="144" cy="176"/>
            </p:xfrm>
            <a:graphic>
              <a:graphicData uri="http://schemas.openxmlformats.org/presentationml/2006/ole">
                <mc:AlternateContent xmlns:mc="http://schemas.openxmlformats.org/markup-compatibility/2006">
                  <mc:Choice xmlns:v="urn:schemas-microsoft-com:vml" Requires="v">
                    <p:oleObj spid="_x0000_s19605" name="Equation" r:id="rId13" imgW="228600" imgH="279400" progId="Equation.3">
                      <p:embed/>
                    </p:oleObj>
                  </mc:Choice>
                  <mc:Fallback>
                    <p:oleObj name="Equation" r:id="rId13" imgW="228600" imgH="279400" progId="Equation.3">
                      <p:embed/>
                      <p:pic>
                        <p:nvPicPr>
                          <p:cNvPr id="30731" name="Object 18">
                            <a:extLst>
                              <a:ext uri="{FF2B5EF4-FFF2-40B4-BE49-F238E27FC236}">
                                <a16:creationId xmlns:a16="http://schemas.microsoft.com/office/drawing/2014/main" id="{1EF7FBA3-837A-4E95-982B-4447AB3F53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51" y="3822"/>
                            <a:ext cx="14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 name="Object 13">
              <a:extLst>
                <a:ext uri="{FF2B5EF4-FFF2-40B4-BE49-F238E27FC236}">
                  <a16:creationId xmlns:a16="http://schemas.microsoft.com/office/drawing/2014/main" id="{D99289B5-96C7-4530-B59E-2AB531509717}"/>
                </a:ext>
              </a:extLst>
            </p:cNvPr>
            <p:cNvGraphicFramePr>
              <a:graphicFrameLocks noChangeAspect="1"/>
            </p:cNvGraphicFramePr>
            <p:nvPr>
              <p:extLst>
                <p:ext uri="{D42A27DB-BD31-4B8C-83A1-F6EECF244321}">
                  <p14:modId xmlns:p14="http://schemas.microsoft.com/office/powerpoint/2010/main" val="2110867129"/>
                </p:ext>
              </p:extLst>
            </p:nvPr>
          </p:nvGraphicFramePr>
          <p:xfrm>
            <a:off x="2260" y="3538"/>
            <a:ext cx="159" cy="239"/>
          </p:xfrm>
          <a:graphic>
            <a:graphicData uri="http://schemas.openxmlformats.org/presentationml/2006/ole">
              <mc:AlternateContent xmlns:mc="http://schemas.openxmlformats.org/markup-compatibility/2006">
                <mc:Choice xmlns:v="urn:schemas-microsoft-com:vml" Requires="v">
                  <p:oleObj spid="_x0000_s19606" name="Equation" r:id="rId14" imgW="203024" imgH="304536" progId="Equation.3">
                    <p:embed/>
                  </p:oleObj>
                </mc:Choice>
                <mc:Fallback>
                  <p:oleObj name="Equation" r:id="rId14" imgW="203024" imgH="304536" progId="Equation.3">
                    <p:embed/>
                    <p:pic>
                      <p:nvPicPr>
                        <p:cNvPr id="30727" name="Object 13">
                          <a:extLst>
                            <a:ext uri="{FF2B5EF4-FFF2-40B4-BE49-F238E27FC236}">
                              <a16:creationId xmlns:a16="http://schemas.microsoft.com/office/drawing/2014/main" id="{DA04BAF0-4569-4C65-AEAE-92F55D4DD9A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0" y="3538"/>
                          <a:ext cx="159" cy="239"/>
                        </a:xfrm>
                        <a:prstGeom prst="rect">
                          <a:avLst/>
                        </a:prstGeom>
                        <a:noFill/>
                        <a:ln>
                          <a:noFill/>
                        </a:ln>
                        <a:effectLst/>
                      </p:spPr>
                    </p:pic>
                  </p:oleObj>
                </mc:Fallback>
              </mc:AlternateContent>
            </a:graphicData>
          </a:graphic>
        </p:graphicFrame>
        <p:graphicFrame>
          <p:nvGraphicFramePr>
            <p:cNvPr id="16" name="Object 17">
              <a:extLst>
                <a:ext uri="{FF2B5EF4-FFF2-40B4-BE49-F238E27FC236}">
                  <a16:creationId xmlns:a16="http://schemas.microsoft.com/office/drawing/2014/main" id="{D226E0A7-8459-4D55-B2BE-5A145F15F713}"/>
                </a:ext>
              </a:extLst>
            </p:cNvPr>
            <p:cNvGraphicFramePr>
              <a:graphicFrameLocks noChangeAspect="1"/>
            </p:cNvGraphicFramePr>
            <p:nvPr>
              <p:extLst>
                <p:ext uri="{D42A27DB-BD31-4B8C-83A1-F6EECF244321}">
                  <p14:modId xmlns:p14="http://schemas.microsoft.com/office/powerpoint/2010/main" val="2452040061"/>
                </p:ext>
              </p:extLst>
            </p:nvPr>
          </p:nvGraphicFramePr>
          <p:xfrm>
            <a:off x="2260" y="3822"/>
            <a:ext cx="1952" cy="265"/>
          </p:xfrm>
          <a:graphic>
            <a:graphicData uri="http://schemas.openxmlformats.org/presentationml/2006/ole">
              <mc:AlternateContent xmlns:mc="http://schemas.openxmlformats.org/markup-compatibility/2006">
                <mc:Choice xmlns:v="urn:schemas-microsoft-com:vml" Requires="v">
                  <p:oleObj spid="_x0000_s19607" name="Equation" r:id="rId16" imgW="2578100" imgH="368300" progId="Equation.3">
                    <p:embed/>
                  </p:oleObj>
                </mc:Choice>
                <mc:Fallback>
                  <p:oleObj name="Equation" r:id="rId16" imgW="2578100" imgH="368300" progId="Equation.3">
                    <p:embed/>
                    <p:pic>
                      <p:nvPicPr>
                        <p:cNvPr id="30728" name="Object 17">
                          <a:extLst>
                            <a:ext uri="{FF2B5EF4-FFF2-40B4-BE49-F238E27FC236}">
                              <a16:creationId xmlns:a16="http://schemas.microsoft.com/office/drawing/2014/main" id="{80386613-6231-43E5-A007-A4209E6291E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60" y="3822"/>
                          <a:ext cx="1952" cy="265"/>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22220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59576D-21C4-42E9-A760-6D26BE320A2C}"/>
              </a:ext>
            </a:extLst>
          </p:cNvPr>
          <p:cNvSpPr/>
          <p:nvPr/>
        </p:nvSpPr>
        <p:spPr>
          <a:xfrm>
            <a:off x="1295400" y="304800"/>
            <a:ext cx="6055890" cy="523220"/>
          </a:xfrm>
          <a:prstGeom prst="rect">
            <a:avLst/>
          </a:prstGeom>
        </p:spPr>
        <p:txBody>
          <a:bodyPr wrap="none">
            <a:spAutoFit/>
          </a:bodyPr>
          <a:lstStyle/>
          <a:p>
            <a:pPr algn="ctr"/>
            <a:r>
              <a:rPr lang="en-US" sz="2800" b="1" dirty="0">
                <a:solidFill>
                  <a:srgbClr val="FF0000"/>
                </a:solidFill>
              </a:rPr>
              <a:t>RECTANGULAR COMPONENTS IN SPACE</a:t>
            </a:r>
          </a:p>
        </p:txBody>
      </p:sp>
      <p:pic>
        <p:nvPicPr>
          <p:cNvPr id="20" name="Picture 7" descr="C:\DOCUME~1\WALTOL~1\LOCALS~1\Temp\\msotw9_temp0.jpg">
            <a:extLst>
              <a:ext uri="{FF2B5EF4-FFF2-40B4-BE49-F238E27FC236}">
                <a16:creationId xmlns:a16="http://schemas.microsoft.com/office/drawing/2014/main" id="{170D0771-D98B-4547-AE27-35645C2DF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32" y="1013393"/>
            <a:ext cx="4978068" cy="288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 name="Group 11">
            <a:extLst>
              <a:ext uri="{FF2B5EF4-FFF2-40B4-BE49-F238E27FC236}">
                <a16:creationId xmlns:a16="http://schemas.microsoft.com/office/drawing/2014/main" id="{4241A41D-EBC1-49EA-AE36-B5A15EB63899}"/>
              </a:ext>
            </a:extLst>
          </p:cNvPr>
          <p:cNvGrpSpPr>
            <a:grpSpLocks/>
          </p:cNvGrpSpPr>
          <p:nvPr/>
        </p:nvGrpSpPr>
        <p:grpSpPr bwMode="auto">
          <a:xfrm>
            <a:off x="266802" y="4003674"/>
            <a:ext cx="3771334" cy="1611100"/>
            <a:chOff x="440" y="2243"/>
            <a:chExt cx="2507" cy="708"/>
          </a:xfrm>
        </p:grpSpPr>
        <p:sp>
          <p:nvSpPr>
            <p:cNvPr id="22" name="Text Box 9">
              <a:extLst>
                <a:ext uri="{FF2B5EF4-FFF2-40B4-BE49-F238E27FC236}">
                  <a16:creationId xmlns:a16="http://schemas.microsoft.com/office/drawing/2014/main" id="{F33E5451-2DCF-494A-BF19-5D12A2419BD3}"/>
                </a:ext>
              </a:extLst>
            </p:cNvPr>
            <p:cNvSpPr txBox="1">
              <a:spLocks noChangeArrowheads="1"/>
            </p:cNvSpPr>
            <p:nvPr/>
          </p:nvSpPr>
          <p:spPr bwMode="auto">
            <a:xfrm>
              <a:off x="500" y="2243"/>
              <a:ext cx="2346"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2400" dirty="0"/>
                <a:t>Direction of the force is defined by the location of two points,</a:t>
              </a:r>
            </a:p>
          </p:txBody>
        </p:sp>
        <p:graphicFrame>
          <p:nvGraphicFramePr>
            <p:cNvPr id="23" name="Object 10">
              <a:extLst>
                <a:ext uri="{FF2B5EF4-FFF2-40B4-BE49-F238E27FC236}">
                  <a16:creationId xmlns:a16="http://schemas.microsoft.com/office/drawing/2014/main" id="{92FD971A-DE8B-49C8-A406-E2157C914C34}"/>
                </a:ext>
              </a:extLst>
            </p:cNvPr>
            <p:cNvGraphicFramePr>
              <a:graphicFrameLocks noChangeAspect="1"/>
            </p:cNvGraphicFramePr>
            <p:nvPr>
              <p:extLst>
                <p:ext uri="{D42A27DB-BD31-4B8C-83A1-F6EECF244321}">
                  <p14:modId xmlns:p14="http://schemas.microsoft.com/office/powerpoint/2010/main" val="1572737954"/>
                </p:ext>
              </p:extLst>
            </p:nvPr>
          </p:nvGraphicFramePr>
          <p:xfrm>
            <a:off x="440" y="2794"/>
            <a:ext cx="2507" cy="157"/>
          </p:xfrm>
          <a:graphic>
            <a:graphicData uri="http://schemas.openxmlformats.org/presentationml/2006/ole">
              <mc:AlternateContent xmlns:mc="http://schemas.openxmlformats.org/markup-compatibility/2006">
                <mc:Choice xmlns:v="urn:schemas-microsoft-com:vml" Requires="v">
                  <p:oleObj spid="_x0000_s20530" name="Equation" r:id="rId4" imgW="3136900" imgH="317500" progId="Equation.3">
                    <p:embed/>
                  </p:oleObj>
                </mc:Choice>
                <mc:Fallback>
                  <p:oleObj name="Equation" r:id="rId4" imgW="3136900" imgH="317500" progId="Equation.3">
                    <p:embed/>
                    <p:pic>
                      <p:nvPicPr>
                        <p:cNvPr id="31752" name="Object 10">
                          <a:extLst>
                            <a:ext uri="{FF2B5EF4-FFF2-40B4-BE49-F238E27FC236}">
                              <a16:creationId xmlns:a16="http://schemas.microsoft.com/office/drawing/2014/main" id="{C35B5372-B414-4305-9B2B-42B26007D4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 y="2794"/>
                          <a:ext cx="2507" cy="157"/>
                        </a:xfrm>
                        <a:prstGeom prst="rect">
                          <a:avLst/>
                        </a:prstGeom>
                        <a:noFill/>
                        <a:ln>
                          <a:noFill/>
                        </a:ln>
                        <a:effectLst/>
                      </p:spPr>
                    </p:pic>
                  </p:oleObj>
                </mc:Fallback>
              </mc:AlternateContent>
            </a:graphicData>
          </a:graphic>
        </p:graphicFrame>
      </p:grpSp>
      <p:graphicFrame>
        <p:nvGraphicFramePr>
          <p:cNvPr id="24" name="Object 12">
            <a:extLst>
              <a:ext uri="{FF2B5EF4-FFF2-40B4-BE49-F238E27FC236}">
                <a16:creationId xmlns:a16="http://schemas.microsoft.com/office/drawing/2014/main" id="{FD74F909-0AB8-40C2-B6CF-A7BD7E209810}"/>
              </a:ext>
            </a:extLst>
          </p:cNvPr>
          <p:cNvGraphicFramePr>
            <a:graphicFrameLocks noChangeAspect="1"/>
          </p:cNvGraphicFramePr>
          <p:nvPr>
            <p:extLst>
              <p:ext uri="{D42A27DB-BD31-4B8C-83A1-F6EECF244321}">
                <p14:modId xmlns:p14="http://schemas.microsoft.com/office/powerpoint/2010/main" val="2890190349"/>
              </p:ext>
            </p:extLst>
          </p:nvPr>
        </p:nvGraphicFramePr>
        <p:xfrm>
          <a:off x="4198914" y="2819400"/>
          <a:ext cx="4978068" cy="3337098"/>
        </p:xfrm>
        <a:graphic>
          <a:graphicData uri="http://schemas.openxmlformats.org/presentationml/2006/ole">
            <mc:AlternateContent xmlns:mc="http://schemas.openxmlformats.org/markup-compatibility/2006">
              <mc:Choice xmlns:v="urn:schemas-microsoft-com:vml" Requires="v">
                <p:oleObj spid="_x0000_s20531" name="Equation" r:id="rId6" imgW="4584700" imgH="3073400" progId="Equation.3">
                  <p:embed/>
                </p:oleObj>
              </mc:Choice>
              <mc:Fallback>
                <p:oleObj name="Equation" r:id="rId6" imgW="4584700" imgH="3073400" progId="Equation.3">
                  <p:embed/>
                  <p:pic>
                    <p:nvPicPr>
                      <p:cNvPr id="31750" name="Object 12">
                        <a:extLst>
                          <a:ext uri="{FF2B5EF4-FFF2-40B4-BE49-F238E27FC236}">
                            <a16:creationId xmlns:a16="http://schemas.microsoft.com/office/drawing/2014/main" id="{E7A0337A-B1BF-440C-B413-A7EE10CD0E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8914" y="2819400"/>
                        <a:ext cx="4978068" cy="333709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3810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A2074-3721-450C-881D-926B07B4C78B}"/>
              </a:ext>
            </a:extLst>
          </p:cNvPr>
          <p:cNvSpPr/>
          <p:nvPr/>
        </p:nvSpPr>
        <p:spPr>
          <a:xfrm>
            <a:off x="2895600" y="304800"/>
            <a:ext cx="3706143" cy="523220"/>
          </a:xfrm>
          <a:prstGeom prst="rect">
            <a:avLst/>
          </a:prstGeom>
        </p:spPr>
        <p:txBody>
          <a:bodyPr wrap="none">
            <a:spAutoFit/>
          </a:bodyPr>
          <a:lstStyle/>
          <a:p>
            <a:r>
              <a:rPr lang="en-US" sz="2800" b="1" dirty="0">
                <a:solidFill>
                  <a:srgbClr val="FF0000"/>
                </a:solidFill>
              </a:rPr>
              <a:t>EXAMPLE PROBLEM 2.7</a:t>
            </a:r>
            <a:endParaRPr lang="en-US" sz="2800" dirty="0"/>
          </a:p>
        </p:txBody>
      </p:sp>
      <p:pic>
        <p:nvPicPr>
          <p:cNvPr id="3" name="Picture 5" descr="8F0792F">
            <a:extLst>
              <a:ext uri="{FF2B5EF4-FFF2-40B4-BE49-F238E27FC236}">
                <a16:creationId xmlns:a16="http://schemas.microsoft.com/office/drawing/2014/main" id="{66F1313A-D831-4741-B507-7141181B1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28020"/>
            <a:ext cx="3340100"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F57EF32-6A2A-4A7D-933F-66FDE813A131}"/>
              </a:ext>
            </a:extLst>
          </p:cNvPr>
          <p:cNvSpPr/>
          <p:nvPr/>
        </p:nvSpPr>
        <p:spPr>
          <a:xfrm>
            <a:off x="3886200" y="1066800"/>
            <a:ext cx="5029200" cy="2677656"/>
          </a:xfrm>
          <a:prstGeom prst="rect">
            <a:avLst/>
          </a:prstGeom>
        </p:spPr>
        <p:txBody>
          <a:bodyPr wrap="square">
            <a:spAutoFit/>
          </a:bodyPr>
          <a:lstStyle/>
          <a:p>
            <a:pPr>
              <a:spcBef>
                <a:spcPct val="50000"/>
              </a:spcBef>
            </a:pPr>
            <a:r>
              <a:rPr lang="en-US" altLang="en-US" sz="2400" dirty="0"/>
              <a:t>The tension in the guy wire is 2500 N.  Determine:</a:t>
            </a:r>
          </a:p>
          <a:p>
            <a:pPr>
              <a:spcBef>
                <a:spcPct val="50000"/>
              </a:spcBef>
            </a:pPr>
            <a:r>
              <a:rPr lang="en-US" altLang="en-US" sz="2400" dirty="0"/>
              <a:t>a) components </a:t>
            </a:r>
            <a:r>
              <a:rPr lang="en-US" altLang="en-US" sz="2400" i="1" dirty="0" err="1"/>
              <a:t>F</a:t>
            </a:r>
            <a:r>
              <a:rPr lang="en-US" altLang="en-US" sz="2400" i="1" baseline="-25000" dirty="0" err="1"/>
              <a:t>x</a:t>
            </a:r>
            <a:r>
              <a:rPr lang="en-US" altLang="en-US" sz="2400" i="1" baseline="-25000" dirty="0"/>
              <a:t> </a:t>
            </a:r>
            <a:r>
              <a:rPr lang="en-US" altLang="en-US" sz="2400" i="1" dirty="0"/>
              <a:t>, </a:t>
            </a:r>
            <a:r>
              <a:rPr lang="en-US" altLang="en-US" sz="2400" i="1" dirty="0" err="1"/>
              <a:t>F</a:t>
            </a:r>
            <a:r>
              <a:rPr lang="en-US" altLang="en-US" sz="2400" i="1" baseline="-25000" dirty="0" err="1"/>
              <a:t>y</a:t>
            </a:r>
            <a:r>
              <a:rPr lang="en-US" altLang="en-US" sz="2400" i="1" baseline="-25000" dirty="0"/>
              <a:t> </a:t>
            </a:r>
            <a:r>
              <a:rPr lang="en-US" altLang="en-US" sz="2400" i="1" dirty="0"/>
              <a:t>, </a:t>
            </a:r>
            <a:r>
              <a:rPr lang="en-US" altLang="en-US" sz="2400" i="1" dirty="0" err="1"/>
              <a:t>F</a:t>
            </a:r>
            <a:r>
              <a:rPr lang="en-US" altLang="en-US" sz="2400" baseline="-25000" dirty="0" err="1"/>
              <a:t>z</a:t>
            </a:r>
            <a:r>
              <a:rPr lang="en-US" altLang="en-US" sz="2400" dirty="0"/>
              <a:t> of the force  acting on the bolt at </a:t>
            </a:r>
            <a:r>
              <a:rPr lang="en-US" altLang="en-US" sz="2400" i="1" dirty="0"/>
              <a:t>A</a:t>
            </a:r>
            <a:r>
              <a:rPr lang="en-US" altLang="en-US" sz="2400" dirty="0"/>
              <a:t>,</a:t>
            </a:r>
          </a:p>
          <a:p>
            <a:pPr>
              <a:spcBef>
                <a:spcPct val="50000"/>
              </a:spcBef>
            </a:pPr>
            <a:r>
              <a:rPr lang="en-US" altLang="en-US" sz="2400" dirty="0"/>
              <a:t>b) the angles </a:t>
            </a:r>
            <a:r>
              <a:rPr lang="en-US" altLang="en-US" sz="2400" i="1" dirty="0" err="1">
                <a:latin typeface="Symbol" panose="05050102010706020507" pitchFamily="18" charset="2"/>
              </a:rPr>
              <a:t>q</a:t>
            </a:r>
            <a:r>
              <a:rPr lang="en-US" altLang="en-US" sz="2400" i="1" baseline="-25000" dirty="0" err="1"/>
              <a:t>x</a:t>
            </a:r>
            <a:r>
              <a:rPr lang="en-US" altLang="en-US" sz="2400" i="1" baseline="-25000" dirty="0"/>
              <a:t> </a:t>
            </a:r>
            <a:r>
              <a:rPr lang="en-US" altLang="en-US" sz="2400" i="1" dirty="0"/>
              <a:t>, </a:t>
            </a:r>
            <a:r>
              <a:rPr lang="en-US" altLang="en-US" sz="2400" i="1" dirty="0" err="1">
                <a:latin typeface="Symbol" panose="05050102010706020507" pitchFamily="18" charset="2"/>
              </a:rPr>
              <a:t>q</a:t>
            </a:r>
            <a:r>
              <a:rPr lang="en-US" altLang="en-US" sz="2400" i="1" baseline="-25000" dirty="0" err="1"/>
              <a:t>y</a:t>
            </a:r>
            <a:r>
              <a:rPr lang="en-US" altLang="en-US" sz="2400" i="1" baseline="-25000" dirty="0"/>
              <a:t> </a:t>
            </a:r>
            <a:r>
              <a:rPr lang="en-US" altLang="en-US" sz="2400" i="1" dirty="0"/>
              <a:t>, </a:t>
            </a:r>
            <a:r>
              <a:rPr lang="en-US" altLang="en-US" sz="2400" i="1" dirty="0" err="1">
                <a:latin typeface="Symbol" panose="05050102010706020507" pitchFamily="18" charset="2"/>
              </a:rPr>
              <a:t>q</a:t>
            </a:r>
            <a:r>
              <a:rPr lang="en-US" altLang="en-US" sz="2400" i="1" baseline="-25000" dirty="0" err="1"/>
              <a:t>z</a:t>
            </a:r>
            <a:r>
              <a:rPr lang="en-US" altLang="en-US" sz="2400" dirty="0">
                <a:latin typeface="Symbol" panose="05050102010706020507" pitchFamily="18" charset="2"/>
              </a:rPr>
              <a:t> </a:t>
            </a:r>
            <a:r>
              <a:rPr lang="en-US" altLang="en-US" sz="2400" dirty="0"/>
              <a:t>defining the direction of the force</a:t>
            </a:r>
          </a:p>
        </p:txBody>
      </p:sp>
      <p:sp>
        <p:nvSpPr>
          <p:cNvPr id="7" name="Rectangle 6">
            <a:extLst>
              <a:ext uri="{FF2B5EF4-FFF2-40B4-BE49-F238E27FC236}">
                <a16:creationId xmlns:a16="http://schemas.microsoft.com/office/drawing/2014/main" id="{9B577337-B370-4DF8-9D28-C1D9C273A4D9}"/>
              </a:ext>
            </a:extLst>
          </p:cNvPr>
          <p:cNvSpPr/>
          <p:nvPr/>
        </p:nvSpPr>
        <p:spPr>
          <a:xfrm>
            <a:off x="533400" y="3886516"/>
            <a:ext cx="8382000" cy="2369880"/>
          </a:xfrm>
          <a:prstGeom prst="rect">
            <a:avLst/>
          </a:prstGeom>
        </p:spPr>
        <p:txBody>
          <a:bodyPr wrap="square">
            <a:spAutoFit/>
          </a:bodyPr>
          <a:lstStyle/>
          <a:p>
            <a:pPr>
              <a:spcBef>
                <a:spcPct val="50000"/>
              </a:spcBef>
            </a:pPr>
            <a:r>
              <a:rPr lang="en-US" altLang="en-US" dirty="0"/>
              <a:t>STEPS FOR SOLUTION:</a:t>
            </a:r>
          </a:p>
          <a:p>
            <a:pPr>
              <a:spcBef>
                <a:spcPct val="50000"/>
              </a:spcBef>
            </a:pPr>
            <a:r>
              <a:rPr lang="en-US" altLang="en-US" sz="2000" dirty="0"/>
              <a:t>Based on the relative locations of the points </a:t>
            </a:r>
            <a:r>
              <a:rPr lang="en-US" altLang="en-US" sz="2000" i="1" dirty="0"/>
              <a:t>A</a:t>
            </a:r>
            <a:r>
              <a:rPr lang="en-US" altLang="en-US" sz="2000" dirty="0"/>
              <a:t> and </a:t>
            </a:r>
            <a:r>
              <a:rPr lang="en-US" altLang="en-US" sz="2000" i="1" dirty="0"/>
              <a:t>B</a:t>
            </a:r>
            <a:r>
              <a:rPr lang="en-US" altLang="en-US" sz="2000" dirty="0"/>
              <a:t>, determine the unit vector pointing from </a:t>
            </a:r>
            <a:r>
              <a:rPr lang="en-US" altLang="en-US" sz="2000" i="1" dirty="0"/>
              <a:t>A</a:t>
            </a:r>
            <a:r>
              <a:rPr lang="en-US" altLang="en-US" sz="2000" dirty="0"/>
              <a:t> towards </a:t>
            </a:r>
            <a:r>
              <a:rPr lang="en-US" altLang="en-US" sz="2000" i="1" dirty="0"/>
              <a:t>B</a:t>
            </a:r>
            <a:r>
              <a:rPr lang="en-US" altLang="en-US" sz="2000" dirty="0"/>
              <a:t>.</a:t>
            </a:r>
          </a:p>
          <a:p>
            <a:pPr>
              <a:spcBef>
                <a:spcPct val="50000"/>
              </a:spcBef>
            </a:pPr>
            <a:r>
              <a:rPr lang="en-US" altLang="en-US" sz="2000" dirty="0"/>
              <a:t>Apply the unit vector to determine the components of the force acting on </a:t>
            </a:r>
            <a:r>
              <a:rPr lang="en-US" altLang="en-US" sz="2000" i="1" dirty="0"/>
              <a:t>A</a:t>
            </a:r>
            <a:r>
              <a:rPr lang="en-US" altLang="en-US" sz="2000" dirty="0"/>
              <a:t>.</a:t>
            </a:r>
          </a:p>
          <a:p>
            <a:pPr>
              <a:spcBef>
                <a:spcPct val="50000"/>
              </a:spcBef>
            </a:pPr>
            <a:r>
              <a:rPr lang="en-US" altLang="en-US" sz="2000" dirty="0"/>
              <a:t>Noting that the components of the unit vector are the direction cosines for the vector, calculate the corresponding angles.</a:t>
            </a:r>
          </a:p>
        </p:txBody>
      </p:sp>
    </p:spTree>
    <p:extLst>
      <p:ext uri="{BB962C8B-B14F-4D97-AF65-F5344CB8AC3E}">
        <p14:creationId xmlns:p14="http://schemas.microsoft.com/office/powerpoint/2010/main" val="3298675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A2074-3721-450C-881D-926B07B4C78B}"/>
              </a:ext>
            </a:extLst>
          </p:cNvPr>
          <p:cNvSpPr/>
          <p:nvPr/>
        </p:nvSpPr>
        <p:spPr>
          <a:xfrm>
            <a:off x="1810410" y="290167"/>
            <a:ext cx="5523179" cy="523220"/>
          </a:xfrm>
          <a:prstGeom prst="rect">
            <a:avLst/>
          </a:prstGeom>
        </p:spPr>
        <p:txBody>
          <a:bodyPr wrap="none">
            <a:spAutoFit/>
          </a:bodyPr>
          <a:lstStyle/>
          <a:p>
            <a:r>
              <a:rPr lang="en-US" sz="2800" b="1" dirty="0">
                <a:solidFill>
                  <a:srgbClr val="FF0000"/>
                </a:solidFill>
              </a:rPr>
              <a:t>EXAMPLE PROBLEM 2.7 - SOLUTION</a:t>
            </a:r>
            <a:endParaRPr lang="en-US" sz="2800" dirty="0"/>
          </a:p>
        </p:txBody>
      </p:sp>
      <p:pic>
        <p:nvPicPr>
          <p:cNvPr id="3" name="Picture 5" descr="8F0792F">
            <a:extLst>
              <a:ext uri="{FF2B5EF4-FFF2-40B4-BE49-F238E27FC236}">
                <a16:creationId xmlns:a16="http://schemas.microsoft.com/office/drawing/2014/main" id="{66F1313A-D831-4741-B507-7141181B1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1471613"/>
            <a:ext cx="3340100" cy="3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CEF07CD-E5BA-4C9F-B7F1-78063283D742}"/>
              </a:ext>
            </a:extLst>
          </p:cNvPr>
          <p:cNvSpPr/>
          <p:nvPr/>
        </p:nvSpPr>
        <p:spPr>
          <a:xfrm>
            <a:off x="1447800" y="931361"/>
            <a:ext cx="6858000" cy="395173"/>
          </a:xfrm>
          <a:prstGeom prst="rect">
            <a:avLst/>
          </a:prstGeom>
        </p:spPr>
        <p:txBody>
          <a:bodyPr wrap="square">
            <a:spAutoFit/>
          </a:bodyPr>
          <a:lstStyle/>
          <a:p>
            <a:pPr>
              <a:lnSpc>
                <a:spcPct val="80000"/>
              </a:lnSpc>
              <a:spcBef>
                <a:spcPct val="50000"/>
              </a:spcBef>
            </a:pPr>
            <a:r>
              <a:rPr lang="en-US" altLang="en-US" sz="2400" dirty="0"/>
              <a:t>Determine the unit vector pointing from </a:t>
            </a:r>
            <a:r>
              <a:rPr lang="en-US" altLang="en-US" sz="2400" i="1" dirty="0"/>
              <a:t>A</a:t>
            </a:r>
            <a:r>
              <a:rPr lang="en-US" altLang="en-US" sz="2400" dirty="0"/>
              <a:t> towards </a:t>
            </a:r>
            <a:r>
              <a:rPr lang="en-US" altLang="en-US" sz="2400" i="1" dirty="0"/>
              <a:t>B</a:t>
            </a:r>
            <a:r>
              <a:rPr lang="en-US" altLang="en-US" sz="2400" dirty="0"/>
              <a:t>.</a:t>
            </a:r>
          </a:p>
        </p:txBody>
      </p:sp>
      <p:graphicFrame>
        <p:nvGraphicFramePr>
          <p:cNvPr id="8" name="Object 7">
            <a:extLst>
              <a:ext uri="{FF2B5EF4-FFF2-40B4-BE49-F238E27FC236}">
                <a16:creationId xmlns:a16="http://schemas.microsoft.com/office/drawing/2014/main" id="{718804D7-0D85-4284-B891-518000922DC9}"/>
              </a:ext>
            </a:extLst>
          </p:cNvPr>
          <p:cNvGraphicFramePr>
            <a:graphicFrameLocks noChangeAspect="1"/>
          </p:cNvGraphicFramePr>
          <p:nvPr>
            <p:extLst>
              <p:ext uri="{D42A27DB-BD31-4B8C-83A1-F6EECF244321}">
                <p14:modId xmlns:p14="http://schemas.microsoft.com/office/powerpoint/2010/main" val="431151941"/>
              </p:ext>
            </p:extLst>
          </p:nvPr>
        </p:nvGraphicFramePr>
        <p:xfrm>
          <a:off x="3838575" y="1471613"/>
          <a:ext cx="4748826" cy="1483022"/>
        </p:xfrm>
        <a:graphic>
          <a:graphicData uri="http://schemas.openxmlformats.org/presentationml/2006/ole">
            <mc:AlternateContent xmlns:mc="http://schemas.openxmlformats.org/markup-compatibility/2006">
              <mc:Choice xmlns:v="urn:schemas-microsoft-com:vml" Requires="v">
                <p:oleObj spid="_x0000_s21578" name="Equation" r:id="rId4" imgW="3822700" imgH="1193800" progId="Equation.3">
                  <p:embed/>
                </p:oleObj>
              </mc:Choice>
              <mc:Fallback>
                <p:oleObj name="Equation" r:id="rId4" imgW="3822700" imgH="1193800" progId="Equation.3">
                  <p:embed/>
                  <p:pic>
                    <p:nvPicPr>
                      <p:cNvPr id="33803" name="Object 7">
                        <a:extLst>
                          <a:ext uri="{FF2B5EF4-FFF2-40B4-BE49-F238E27FC236}">
                            <a16:creationId xmlns:a16="http://schemas.microsoft.com/office/drawing/2014/main" id="{0EB6D40B-9D0D-400B-9C9C-7D4A190EDA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8575" y="1471613"/>
                        <a:ext cx="4748826" cy="1483022"/>
                      </a:xfrm>
                      <a:prstGeom prst="rect">
                        <a:avLst/>
                      </a:prstGeom>
                      <a:noFill/>
                      <a:ln>
                        <a:noFill/>
                      </a:ln>
                      <a:effectLst/>
                    </p:spPr>
                  </p:pic>
                </p:oleObj>
              </mc:Fallback>
            </mc:AlternateContent>
          </a:graphicData>
        </a:graphic>
      </p:graphicFrame>
      <p:graphicFrame>
        <p:nvGraphicFramePr>
          <p:cNvPr id="9" name="Object 12">
            <a:extLst>
              <a:ext uri="{FF2B5EF4-FFF2-40B4-BE49-F238E27FC236}">
                <a16:creationId xmlns:a16="http://schemas.microsoft.com/office/drawing/2014/main" id="{2855FCAD-047F-43DC-9366-C748852A83E7}"/>
              </a:ext>
            </a:extLst>
          </p:cNvPr>
          <p:cNvGraphicFramePr>
            <a:graphicFrameLocks noChangeAspect="1"/>
          </p:cNvGraphicFramePr>
          <p:nvPr>
            <p:extLst>
              <p:ext uri="{D42A27DB-BD31-4B8C-83A1-F6EECF244321}">
                <p14:modId xmlns:p14="http://schemas.microsoft.com/office/powerpoint/2010/main" val="1291262832"/>
              </p:ext>
            </p:extLst>
          </p:nvPr>
        </p:nvGraphicFramePr>
        <p:xfrm>
          <a:off x="4194174" y="3103125"/>
          <a:ext cx="4148949" cy="1306995"/>
        </p:xfrm>
        <a:graphic>
          <a:graphicData uri="http://schemas.openxmlformats.org/presentationml/2006/ole">
            <mc:AlternateContent xmlns:mc="http://schemas.openxmlformats.org/markup-compatibility/2006">
              <mc:Choice xmlns:v="urn:schemas-microsoft-com:vml" Requires="v">
                <p:oleObj spid="_x0000_s21579" name="Equation" r:id="rId6" imgW="3467100" imgH="1092200" progId="Equation.3">
                  <p:embed/>
                </p:oleObj>
              </mc:Choice>
              <mc:Fallback>
                <p:oleObj name="Equation" r:id="rId6" imgW="3467100" imgH="1092200" progId="Equation.3">
                  <p:embed/>
                  <p:pic>
                    <p:nvPicPr>
                      <p:cNvPr id="44044" name="Object 12">
                        <a:extLst>
                          <a:ext uri="{FF2B5EF4-FFF2-40B4-BE49-F238E27FC236}">
                            <a16:creationId xmlns:a16="http://schemas.microsoft.com/office/drawing/2014/main" id="{35F1348F-BBCE-4B29-8151-C66F089B9B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4174" y="3103125"/>
                        <a:ext cx="4148949" cy="1306995"/>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DD7D9318-27EC-4EC4-B442-969F5C062F02}"/>
              </a:ext>
            </a:extLst>
          </p:cNvPr>
          <p:cNvGraphicFramePr>
            <a:graphicFrameLocks noChangeAspect="1"/>
          </p:cNvGraphicFramePr>
          <p:nvPr>
            <p:extLst>
              <p:ext uri="{D42A27DB-BD31-4B8C-83A1-F6EECF244321}">
                <p14:modId xmlns:p14="http://schemas.microsoft.com/office/powerpoint/2010/main" val="3240977043"/>
              </p:ext>
            </p:extLst>
          </p:nvPr>
        </p:nvGraphicFramePr>
        <p:xfrm>
          <a:off x="2743200" y="5073767"/>
          <a:ext cx="5105400" cy="1450263"/>
        </p:xfrm>
        <a:graphic>
          <a:graphicData uri="http://schemas.openxmlformats.org/presentationml/2006/ole">
            <mc:AlternateContent xmlns:mc="http://schemas.openxmlformats.org/markup-compatibility/2006">
              <mc:Choice xmlns:v="urn:schemas-microsoft-com:vml" Requires="v">
                <p:oleObj spid="_x0000_s21580" name="Equation" r:id="rId8" imgW="4330700" imgH="1193800" progId="Equation.3">
                  <p:embed/>
                </p:oleObj>
              </mc:Choice>
              <mc:Fallback>
                <p:oleObj name="Equation" r:id="rId8" imgW="4330700" imgH="1193800" progId="Equation.3">
                  <p:embed/>
                  <p:pic>
                    <p:nvPicPr>
                      <p:cNvPr id="33801" name="Object 9">
                        <a:extLst>
                          <a:ext uri="{FF2B5EF4-FFF2-40B4-BE49-F238E27FC236}">
                            <a16:creationId xmlns:a16="http://schemas.microsoft.com/office/drawing/2014/main" id="{40057B98-51CC-4978-A48B-489842EF37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5073767"/>
                        <a:ext cx="5105400" cy="1450263"/>
                      </a:xfrm>
                      <a:prstGeom prst="rect">
                        <a:avLst/>
                      </a:prstGeom>
                      <a:noFill/>
                      <a:ln>
                        <a:noFill/>
                      </a:ln>
                      <a:effectLst/>
                    </p:spPr>
                  </p:pic>
                </p:oleObj>
              </mc:Fallback>
            </mc:AlternateContent>
          </a:graphicData>
        </a:graphic>
      </p:graphicFrame>
      <p:sp>
        <p:nvSpPr>
          <p:cNvPr id="5" name="Rectangle 4">
            <a:extLst>
              <a:ext uri="{FF2B5EF4-FFF2-40B4-BE49-F238E27FC236}">
                <a16:creationId xmlns:a16="http://schemas.microsoft.com/office/drawing/2014/main" id="{09A67AD8-7BDA-4F67-AB9A-A719DE4A4117}"/>
              </a:ext>
            </a:extLst>
          </p:cNvPr>
          <p:cNvSpPr/>
          <p:nvPr/>
        </p:nvSpPr>
        <p:spPr>
          <a:xfrm>
            <a:off x="456726" y="4508500"/>
            <a:ext cx="5225533" cy="461665"/>
          </a:xfrm>
          <a:prstGeom prst="rect">
            <a:avLst/>
          </a:prstGeom>
        </p:spPr>
        <p:txBody>
          <a:bodyPr wrap="none">
            <a:spAutoFit/>
          </a:bodyPr>
          <a:lstStyle/>
          <a:p>
            <a:pPr>
              <a:spcBef>
                <a:spcPct val="50000"/>
              </a:spcBef>
            </a:pPr>
            <a:r>
              <a:rPr lang="en-US" altLang="en-US" sz="2400" dirty="0"/>
              <a:t>Determine the components of the force.</a:t>
            </a:r>
          </a:p>
        </p:txBody>
      </p:sp>
    </p:spTree>
    <p:extLst>
      <p:ext uri="{BB962C8B-B14F-4D97-AF65-F5344CB8AC3E}">
        <p14:creationId xmlns:p14="http://schemas.microsoft.com/office/powerpoint/2010/main" val="138755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5A2074-3721-450C-881D-926B07B4C78B}"/>
              </a:ext>
            </a:extLst>
          </p:cNvPr>
          <p:cNvSpPr/>
          <p:nvPr/>
        </p:nvSpPr>
        <p:spPr>
          <a:xfrm>
            <a:off x="1810410" y="290167"/>
            <a:ext cx="5523179" cy="523220"/>
          </a:xfrm>
          <a:prstGeom prst="rect">
            <a:avLst/>
          </a:prstGeom>
        </p:spPr>
        <p:txBody>
          <a:bodyPr wrap="none">
            <a:spAutoFit/>
          </a:bodyPr>
          <a:lstStyle/>
          <a:p>
            <a:r>
              <a:rPr lang="en-US" sz="2800" b="1" dirty="0">
                <a:solidFill>
                  <a:srgbClr val="FF0000"/>
                </a:solidFill>
              </a:rPr>
              <a:t>EXAMPLE PROBLEM 2.7 - SOLUTION</a:t>
            </a:r>
            <a:endParaRPr lang="en-US" sz="2800" dirty="0"/>
          </a:p>
        </p:txBody>
      </p:sp>
      <p:pic>
        <p:nvPicPr>
          <p:cNvPr id="3" name="Picture 5" descr="8F0792F">
            <a:extLst>
              <a:ext uri="{FF2B5EF4-FFF2-40B4-BE49-F238E27FC236}">
                <a16:creationId xmlns:a16="http://schemas.microsoft.com/office/drawing/2014/main" id="{66F1313A-D831-4741-B507-7141181B1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93" y="2081213"/>
            <a:ext cx="4080405" cy="370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F1CCE42-4FF7-469C-ACBE-7A877E046079}"/>
              </a:ext>
            </a:extLst>
          </p:cNvPr>
          <p:cNvSpPr/>
          <p:nvPr/>
        </p:nvSpPr>
        <p:spPr>
          <a:xfrm>
            <a:off x="838200" y="1066800"/>
            <a:ext cx="8190179" cy="830997"/>
          </a:xfrm>
          <a:prstGeom prst="rect">
            <a:avLst/>
          </a:prstGeom>
        </p:spPr>
        <p:txBody>
          <a:bodyPr wrap="square">
            <a:spAutoFit/>
          </a:bodyPr>
          <a:lstStyle/>
          <a:p>
            <a:pPr>
              <a:spcBef>
                <a:spcPct val="50000"/>
              </a:spcBef>
            </a:pPr>
            <a:r>
              <a:rPr lang="en-US" altLang="en-US" sz="2400" dirty="0"/>
              <a:t>Noting that the components of the unit vector are the direction cosines for the vector, calculate the corresponding angles.</a:t>
            </a:r>
          </a:p>
        </p:txBody>
      </p:sp>
      <p:graphicFrame>
        <p:nvGraphicFramePr>
          <p:cNvPr id="11" name="Object 8">
            <a:extLst>
              <a:ext uri="{FF2B5EF4-FFF2-40B4-BE49-F238E27FC236}">
                <a16:creationId xmlns:a16="http://schemas.microsoft.com/office/drawing/2014/main" id="{13CFCC5D-824F-4631-B053-5F51AFD02046}"/>
              </a:ext>
            </a:extLst>
          </p:cNvPr>
          <p:cNvGraphicFramePr>
            <a:graphicFrameLocks noChangeAspect="1"/>
          </p:cNvGraphicFramePr>
          <p:nvPr>
            <p:extLst>
              <p:ext uri="{D42A27DB-BD31-4B8C-83A1-F6EECF244321}">
                <p14:modId xmlns:p14="http://schemas.microsoft.com/office/powerpoint/2010/main" val="346293104"/>
              </p:ext>
            </p:extLst>
          </p:nvPr>
        </p:nvGraphicFramePr>
        <p:xfrm>
          <a:off x="3707584" y="2151210"/>
          <a:ext cx="4806360" cy="1201590"/>
        </p:xfrm>
        <a:graphic>
          <a:graphicData uri="http://schemas.openxmlformats.org/presentationml/2006/ole">
            <mc:AlternateContent xmlns:mc="http://schemas.openxmlformats.org/markup-compatibility/2006">
              <mc:Choice xmlns:v="urn:schemas-microsoft-com:vml" Requires="v">
                <p:oleObj spid="_x0000_s22576" name="Equation" r:id="rId4" imgW="3251200" imgH="812800" progId="Equation.3">
                  <p:embed/>
                </p:oleObj>
              </mc:Choice>
              <mc:Fallback>
                <p:oleObj name="Equation" r:id="rId4" imgW="3251200" imgH="812800" progId="Equation.3">
                  <p:embed/>
                  <p:pic>
                    <p:nvPicPr>
                      <p:cNvPr id="34822" name="Object 8">
                        <a:extLst>
                          <a:ext uri="{FF2B5EF4-FFF2-40B4-BE49-F238E27FC236}">
                            <a16:creationId xmlns:a16="http://schemas.microsoft.com/office/drawing/2014/main" id="{F3E59ED0-4982-40F7-9AA5-174C0EB74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7584" y="2151210"/>
                        <a:ext cx="4806360" cy="1201590"/>
                      </a:xfrm>
                      <a:prstGeom prst="rect">
                        <a:avLst/>
                      </a:prstGeom>
                      <a:noFill/>
                      <a:ln>
                        <a:noFill/>
                      </a:ln>
                      <a:effectLst/>
                    </p:spPr>
                  </p:pic>
                </p:oleObj>
              </mc:Fallback>
            </mc:AlternateContent>
          </a:graphicData>
        </a:graphic>
      </p:graphicFrame>
      <p:graphicFrame>
        <p:nvGraphicFramePr>
          <p:cNvPr id="12" name="Object 9">
            <a:extLst>
              <a:ext uri="{FF2B5EF4-FFF2-40B4-BE49-F238E27FC236}">
                <a16:creationId xmlns:a16="http://schemas.microsoft.com/office/drawing/2014/main" id="{10EA7646-0C0A-4E59-9AAF-0F8EFB1803B0}"/>
              </a:ext>
            </a:extLst>
          </p:cNvPr>
          <p:cNvGraphicFramePr>
            <a:graphicFrameLocks noChangeAspect="1"/>
          </p:cNvGraphicFramePr>
          <p:nvPr>
            <p:extLst>
              <p:ext uri="{D42A27DB-BD31-4B8C-83A1-F6EECF244321}">
                <p14:modId xmlns:p14="http://schemas.microsoft.com/office/powerpoint/2010/main" val="3720081007"/>
              </p:ext>
            </p:extLst>
          </p:nvPr>
        </p:nvGraphicFramePr>
        <p:xfrm>
          <a:off x="5341016" y="3606213"/>
          <a:ext cx="1981200" cy="2279445"/>
        </p:xfrm>
        <a:graphic>
          <a:graphicData uri="http://schemas.openxmlformats.org/presentationml/2006/ole">
            <mc:AlternateContent xmlns:mc="http://schemas.openxmlformats.org/markup-compatibility/2006">
              <mc:Choice xmlns:v="urn:schemas-microsoft-com:vml" Requires="v">
                <p:oleObj spid="_x0000_s22577" name="Equation" r:id="rId6" imgW="1180588" imgH="1358310" progId="Equation.3">
                  <p:embed/>
                </p:oleObj>
              </mc:Choice>
              <mc:Fallback>
                <p:oleObj name="Equation" r:id="rId6" imgW="1180588" imgH="1358310" progId="Equation.3">
                  <p:embed/>
                  <p:pic>
                    <p:nvPicPr>
                      <p:cNvPr id="45065" name="Object 9">
                        <a:extLst>
                          <a:ext uri="{FF2B5EF4-FFF2-40B4-BE49-F238E27FC236}">
                            <a16:creationId xmlns:a16="http://schemas.microsoft.com/office/drawing/2014/main" id="{42457926-14F1-433E-854E-0EE0C9F8EA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1016" y="3606213"/>
                        <a:ext cx="1981200" cy="2279445"/>
                      </a:xfrm>
                      <a:prstGeom prst="rect">
                        <a:avLst/>
                      </a:prstGeom>
                      <a:noFill/>
                      <a:ln w="9525">
                        <a:solidFill>
                          <a:srgbClr val="FF0000"/>
                        </a:solidFill>
                        <a:miter lim="800000"/>
                        <a:headEnd/>
                        <a:tailEnd/>
                      </a:ln>
                      <a:effectLst/>
                    </p:spPr>
                  </p:pic>
                </p:oleObj>
              </mc:Fallback>
            </mc:AlternateContent>
          </a:graphicData>
        </a:graphic>
      </p:graphicFrame>
    </p:spTree>
    <p:extLst>
      <p:ext uri="{BB962C8B-B14F-4D97-AF65-F5344CB8AC3E}">
        <p14:creationId xmlns:p14="http://schemas.microsoft.com/office/powerpoint/2010/main" val="247825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533" b="9522"/>
          <a:stretch/>
        </p:blipFill>
        <p:spPr bwMode="auto">
          <a:xfrm>
            <a:off x="533400" y="548640"/>
            <a:ext cx="3762375" cy="5303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009" t="13017" r="23602" b="-2076"/>
          <a:stretch/>
        </p:blipFill>
        <p:spPr bwMode="auto">
          <a:xfrm>
            <a:off x="4495800" y="585216"/>
            <a:ext cx="4389120"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DA252B6-2E5D-47BA-ADE1-D7A754220509}"/>
              </a:ext>
            </a:extLst>
          </p:cNvPr>
          <p:cNvSpPr txBox="1"/>
          <p:nvPr/>
        </p:nvSpPr>
        <p:spPr>
          <a:xfrm>
            <a:off x="5867400" y="6011174"/>
            <a:ext cx="2895600" cy="523220"/>
          </a:xfrm>
          <a:prstGeom prst="rect">
            <a:avLst/>
          </a:prstGeom>
          <a:noFill/>
        </p:spPr>
        <p:txBody>
          <a:bodyPr wrap="square" rtlCol="0">
            <a:spAutoFit/>
          </a:bodyPr>
          <a:lstStyle/>
          <a:p>
            <a:r>
              <a:rPr lang="en-US" sz="2800" dirty="0"/>
              <a:t>End of Chapter 2</a:t>
            </a:r>
          </a:p>
        </p:txBody>
      </p:sp>
    </p:spTree>
    <p:extLst>
      <p:ext uri="{BB962C8B-B14F-4D97-AF65-F5344CB8AC3E}">
        <p14:creationId xmlns:p14="http://schemas.microsoft.com/office/powerpoint/2010/main" val="354097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37616" y="1153922"/>
            <a:ext cx="7568184" cy="1284477"/>
          </a:xfrm>
          <a:prstGeom prst="rect">
            <a:avLst/>
          </a:prstGeom>
          <a:noFill/>
        </p:spPr>
        <p:txBody>
          <a:bodyPr wrap="square" rtlCol="0">
            <a:spAutoFit/>
          </a:bodyPr>
          <a:lstStyle/>
          <a:p>
            <a:endParaRPr lang="en-US" dirty="0"/>
          </a:p>
        </p:txBody>
      </p:sp>
      <p:sp>
        <p:nvSpPr>
          <p:cNvPr id="10" name="TextBox 9"/>
          <p:cNvSpPr txBox="1"/>
          <p:nvPr/>
        </p:nvSpPr>
        <p:spPr>
          <a:xfrm>
            <a:off x="368518" y="990600"/>
            <a:ext cx="8607552" cy="3108543"/>
          </a:xfrm>
          <a:prstGeom prst="rect">
            <a:avLst/>
          </a:prstGeom>
          <a:noFill/>
        </p:spPr>
        <p:txBody>
          <a:bodyPr wrap="square" rtlCol="0">
            <a:spAutoFit/>
          </a:bodyPr>
          <a:lstStyle/>
          <a:p>
            <a:pPr>
              <a:spcBef>
                <a:spcPct val="50000"/>
              </a:spcBef>
            </a:pPr>
            <a:r>
              <a:rPr lang="en-US" altLang="en-US" sz="2800" dirty="0"/>
              <a:t>The objective for the current chapter is to investigate the effects of forces on particles: -        </a:t>
            </a:r>
          </a:p>
          <a:p>
            <a:pPr>
              <a:spcBef>
                <a:spcPct val="50000"/>
              </a:spcBef>
            </a:pPr>
            <a:r>
              <a:rPr lang="en-US" altLang="en-US" sz="2800" dirty="0"/>
              <a:t> -  replacing multiple forces acting on a particle with a single equivalent or </a:t>
            </a:r>
            <a:r>
              <a:rPr lang="en-US" altLang="en-US" sz="2800" i="1" dirty="0"/>
              <a:t>resultant</a:t>
            </a:r>
            <a:r>
              <a:rPr lang="en-US" altLang="en-US" sz="2800" dirty="0"/>
              <a:t> force,              </a:t>
            </a:r>
          </a:p>
          <a:p>
            <a:pPr>
              <a:spcBef>
                <a:spcPct val="50000"/>
              </a:spcBef>
            </a:pPr>
            <a:r>
              <a:rPr lang="en-US" altLang="en-US" sz="2800" dirty="0"/>
              <a:t> - relations between forces acting on a particle that is in a state of </a:t>
            </a:r>
            <a:r>
              <a:rPr lang="en-US" altLang="en-US" sz="2800" i="1" dirty="0"/>
              <a:t>equilibrium</a:t>
            </a:r>
            <a:r>
              <a:rPr lang="en-US" altLang="en-US" sz="2800" dirty="0"/>
              <a:t>.</a:t>
            </a:r>
          </a:p>
        </p:txBody>
      </p:sp>
      <p:sp>
        <p:nvSpPr>
          <p:cNvPr id="3" name="Title 2"/>
          <p:cNvSpPr>
            <a:spLocks noGrp="1"/>
          </p:cNvSpPr>
          <p:nvPr>
            <p:ph type="title"/>
          </p:nvPr>
        </p:nvSpPr>
        <p:spPr>
          <a:xfrm>
            <a:off x="332232" y="152400"/>
            <a:ext cx="8229600" cy="603187"/>
          </a:xfrm>
        </p:spPr>
        <p:txBody>
          <a:bodyPr>
            <a:normAutofit/>
          </a:bodyPr>
          <a:lstStyle/>
          <a:p>
            <a:r>
              <a:rPr lang="en-US" sz="3200" b="1" dirty="0">
                <a:solidFill>
                  <a:srgbClr val="C00000"/>
                </a:solidFill>
              </a:rPr>
              <a:t>STATICS OF PARTICLES - INTRODUCTION</a:t>
            </a:r>
          </a:p>
        </p:txBody>
      </p:sp>
      <p:sp>
        <p:nvSpPr>
          <p:cNvPr id="2" name="TextBox 1"/>
          <p:cNvSpPr txBox="1"/>
          <p:nvPr/>
        </p:nvSpPr>
        <p:spPr>
          <a:xfrm>
            <a:off x="368518" y="4134330"/>
            <a:ext cx="8607552" cy="2246769"/>
          </a:xfrm>
          <a:prstGeom prst="rect">
            <a:avLst/>
          </a:prstGeom>
          <a:noFill/>
        </p:spPr>
        <p:txBody>
          <a:bodyPr wrap="square" rtlCol="0">
            <a:spAutoFit/>
          </a:bodyPr>
          <a:lstStyle/>
          <a:p>
            <a:r>
              <a:rPr lang="en-US" altLang="en-US" sz="2800" dirty="0"/>
              <a:t>The focus on </a:t>
            </a:r>
            <a:r>
              <a:rPr lang="en-US" altLang="en-US" sz="2800" i="1" dirty="0"/>
              <a:t>particles</a:t>
            </a:r>
            <a:r>
              <a:rPr lang="en-US" altLang="en-US" sz="2800" dirty="0"/>
              <a:t> does not imply a restriction to miniscule bodies.  Rather, the study is restricted to analyses in which the size and shape of the bodies is not significant so that all forces may be assumed to be applied at a single point.</a:t>
            </a:r>
            <a:endParaRPr lang="en-US" dirty="0"/>
          </a:p>
        </p:txBody>
      </p:sp>
    </p:spTree>
    <p:extLst>
      <p:ext uri="{BB962C8B-B14F-4D97-AF65-F5344CB8AC3E}">
        <p14:creationId xmlns:p14="http://schemas.microsoft.com/office/powerpoint/2010/main" val="220454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381000" y="912886"/>
            <a:ext cx="8378825" cy="2275078"/>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332232" y="152401"/>
            <a:ext cx="8229600" cy="436578"/>
          </a:xfrm>
        </p:spPr>
        <p:txBody>
          <a:bodyPr>
            <a:normAutofit fontScale="90000"/>
          </a:bodyPr>
          <a:lstStyle/>
          <a:p>
            <a:r>
              <a:rPr lang="en-US" sz="2800" b="1" dirty="0">
                <a:solidFill>
                  <a:srgbClr val="C00000"/>
                </a:solidFill>
              </a:rPr>
              <a:t>RESULTANT OF TWO FORCES</a:t>
            </a:r>
            <a:endParaRPr lang="en-US" sz="3100" dirty="0"/>
          </a:p>
        </p:txBody>
      </p:sp>
      <p:grpSp>
        <p:nvGrpSpPr>
          <p:cNvPr id="4" name="Group 11"/>
          <p:cNvGrpSpPr>
            <a:grpSpLocks/>
          </p:cNvGrpSpPr>
          <p:nvPr/>
        </p:nvGrpSpPr>
        <p:grpSpPr bwMode="auto">
          <a:xfrm>
            <a:off x="536802" y="564525"/>
            <a:ext cx="8242299" cy="2678113"/>
            <a:chOff x="329" y="472"/>
            <a:chExt cx="5192" cy="1687"/>
          </a:xfrm>
        </p:grpSpPr>
        <p:pic>
          <p:nvPicPr>
            <p:cNvPr id="5" name="Picture 5" descr="C:\DOCUME~1\WALTOL~1\LOCALS~1\Temp\\msotw9_temp0.jpg"/>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a:off x="329" y="785"/>
              <a:ext cx="1968" cy="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7"/>
            <p:cNvSpPr txBox="1">
              <a:spLocks noChangeArrowheads="1"/>
            </p:cNvSpPr>
            <p:nvPr/>
          </p:nvSpPr>
          <p:spPr bwMode="auto">
            <a:xfrm>
              <a:off x="2449" y="472"/>
              <a:ext cx="3072"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indent="0" eaLnBrk="1" hangingPunct="1"/>
              <a:r>
                <a:rPr lang="en-US" altLang="en-US" sz="2800" b="1" dirty="0"/>
                <a:t>Force:</a:t>
              </a:r>
              <a:r>
                <a:rPr lang="en-US" altLang="en-US" sz="2800" dirty="0"/>
                <a:t> action of one body on another; characterized by it’s </a:t>
              </a:r>
            </a:p>
            <a:p>
              <a:pPr marL="514350" indent="-514350" eaLnBrk="1" hangingPunct="1">
                <a:buAutoNum type="alphaLcParenR"/>
              </a:pPr>
              <a:r>
                <a:rPr lang="en-US" altLang="en-US" sz="2800" b="1" i="1" dirty="0">
                  <a:solidFill>
                    <a:srgbClr val="FF0000"/>
                  </a:solidFill>
                </a:rPr>
                <a:t>point of application</a:t>
              </a:r>
              <a:r>
                <a:rPr lang="en-US" altLang="en-US" sz="2800" b="1" dirty="0">
                  <a:solidFill>
                    <a:srgbClr val="FF0000"/>
                  </a:solidFill>
                </a:rPr>
                <a:t>, </a:t>
              </a:r>
            </a:p>
            <a:p>
              <a:pPr marL="0" indent="0" eaLnBrk="1" hangingPunct="1"/>
              <a:r>
                <a:rPr lang="en-US" altLang="en-US" sz="2800" i="1" dirty="0">
                  <a:solidFill>
                    <a:srgbClr val="FF0000"/>
                  </a:solidFill>
                </a:rPr>
                <a:t>b) </a:t>
              </a:r>
              <a:r>
                <a:rPr lang="en-US" altLang="en-US" sz="2800" b="1" i="1" dirty="0">
                  <a:solidFill>
                    <a:srgbClr val="FF0000"/>
                  </a:solidFill>
                </a:rPr>
                <a:t>magnitude</a:t>
              </a:r>
              <a:r>
                <a:rPr lang="en-US" altLang="en-US" sz="2800" b="1" dirty="0">
                  <a:solidFill>
                    <a:srgbClr val="FF0000"/>
                  </a:solidFill>
                </a:rPr>
                <a:t>, </a:t>
              </a:r>
            </a:p>
            <a:p>
              <a:pPr marL="0" indent="0" eaLnBrk="1" hangingPunct="1"/>
              <a:r>
                <a:rPr lang="en-US" altLang="en-US" sz="2800" b="1" i="1" dirty="0">
                  <a:solidFill>
                    <a:srgbClr val="FF0000"/>
                  </a:solidFill>
                </a:rPr>
                <a:t>c) line of action</a:t>
              </a:r>
              <a:r>
                <a:rPr lang="en-US" altLang="en-US" sz="2800" b="1" dirty="0">
                  <a:solidFill>
                    <a:srgbClr val="FF0000"/>
                  </a:solidFill>
                </a:rPr>
                <a:t>, and </a:t>
              </a:r>
            </a:p>
            <a:p>
              <a:pPr marL="0" indent="0" eaLnBrk="1" hangingPunct="1"/>
              <a:r>
                <a:rPr lang="en-US" altLang="en-US" sz="2800" b="1" i="1" dirty="0">
                  <a:solidFill>
                    <a:srgbClr val="FF0000"/>
                  </a:solidFill>
                </a:rPr>
                <a:t>d)</a:t>
              </a:r>
              <a:r>
                <a:rPr lang="en-US" altLang="en-US" sz="2800" b="1" dirty="0">
                  <a:solidFill>
                    <a:srgbClr val="FF0000"/>
                  </a:solidFill>
                </a:rPr>
                <a:t> </a:t>
              </a:r>
              <a:r>
                <a:rPr lang="en-US" altLang="en-US" sz="2800" b="1" i="1" dirty="0">
                  <a:solidFill>
                    <a:srgbClr val="FF0000"/>
                  </a:solidFill>
                </a:rPr>
                <a:t>sense</a:t>
              </a:r>
              <a:r>
                <a:rPr lang="en-US" altLang="en-US" sz="2800" b="1" dirty="0">
                  <a:solidFill>
                    <a:srgbClr val="FF0000"/>
                  </a:solidFill>
                </a:rPr>
                <a:t>.</a:t>
              </a:r>
            </a:p>
          </p:txBody>
        </p:sp>
      </p:grpSp>
      <p:grpSp>
        <p:nvGrpSpPr>
          <p:cNvPr id="8" name="Group 12"/>
          <p:cNvGrpSpPr>
            <a:grpSpLocks/>
          </p:cNvGrpSpPr>
          <p:nvPr/>
        </p:nvGrpSpPr>
        <p:grpSpPr bwMode="auto">
          <a:xfrm>
            <a:off x="228374" y="3201420"/>
            <a:ext cx="8839201" cy="3046412"/>
            <a:chOff x="288" y="2324"/>
            <a:chExt cx="5568" cy="1919"/>
          </a:xfrm>
        </p:grpSpPr>
        <p:pic>
          <p:nvPicPr>
            <p:cNvPr id="9" name="Picture 6" descr="C:\DOCUME~1\WALTOL~1\LOCALS~1\Temp\\msotw9_tem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2496"/>
              <a:ext cx="2162" cy="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8"/>
            <p:cNvSpPr txBox="1">
              <a:spLocks noChangeArrowheads="1"/>
            </p:cNvSpPr>
            <p:nvPr/>
          </p:nvSpPr>
          <p:spPr bwMode="auto">
            <a:xfrm>
              <a:off x="2450" y="2324"/>
              <a:ext cx="3406"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spcBef>
                  <a:spcPct val="50000"/>
                </a:spcBef>
                <a:buFontTx/>
                <a:buChar char="•"/>
              </a:pPr>
              <a:r>
                <a:rPr lang="en-US" altLang="en-US" sz="2400" dirty="0"/>
                <a:t>Experimental evidence shows that the combined effect of two forces may be represented by a single </a:t>
              </a:r>
              <a:r>
                <a:rPr lang="en-US" altLang="en-US" sz="2400" b="1" i="1" dirty="0">
                  <a:solidFill>
                    <a:srgbClr val="0070C0"/>
                  </a:solidFill>
                </a:rPr>
                <a:t>resultant</a:t>
              </a:r>
              <a:r>
                <a:rPr lang="en-US" altLang="en-US" sz="2400" dirty="0">
                  <a:solidFill>
                    <a:srgbClr val="0070C0"/>
                  </a:solidFill>
                </a:rPr>
                <a:t> </a:t>
              </a:r>
              <a:r>
                <a:rPr lang="en-US" altLang="en-US" sz="2400" dirty="0"/>
                <a:t>force.</a:t>
              </a:r>
            </a:p>
            <a:p>
              <a:pPr eaLnBrk="1" hangingPunct="1">
                <a:spcBef>
                  <a:spcPct val="50000"/>
                </a:spcBef>
                <a:buFontTx/>
                <a:buChar char="•"/>
              </a:pPr>
              <a:r>
                <a:rPr lang="en-US" altLang="en-US" sz="2400" dirty="0"/>
                <a:t>The resultant is equivalent to the </a:t>
              </a:r>
              <a:r>
                <a:rPr lang="en-US" altLang="en-US" sz="2400" b="1" i="1" dirty="0">
                  <a:solidFill>
                    <a:srgbClr val="0070C0"/>
                  </a:solidFill>
                </a:rPr>
                <a:t>diagonal of a parallelogram </a:t>
              </a:r>
              <a:r>
                <a:rPr lang="en-US" altLang="en-US" sz="2400" dirty="0"/>
                <a:t>which contains the two forces in adjacent legs.</a:t>
              </a:r>
            </a:p>
            <a:p>
              <a:pPr eaLnBrk="1" hangingPunct="1">
                <a:spcBef>
                  <a:spcPct val="50000"/>
                </a:spcBef>
                <a:buFontTx/>
                <a:buChar char="•"/>
              </a:pPr>
              <a:r>
                <a:rPr lang="en-US" altLang="en-US" sz="2400" dirty="0"/>
                <a:t>Force is a </a:t>
              </a:r>
              <a:r>
                <a:rPr lang="en-US" altLang="en-US" sz="2400" b="1" i="1" dirty="0"/>
                <a:t>vector</a:t>
              </a:r>
              <a:r>
                <a:rPr lang="en-US" altLang="en-US" sz="2400" dirty="0"/>
                <a:t> quantity.</a:t>
              </a:r>
            </a:p>
          </p:txBody>
        </p:sp>
      </p:grpSp>
    </p:spTree>
    <p:extLst>
      <p:ext uri="{BB962C8B-B14F-4D97-AF65-F5344CB8AC3E}">
        <p14:creationId xmlns:p14="http://schemas.microsoft.com/office/powerpoint/2010/main" val="404822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197393"/>
            <a:ext cx="8229600" cy="792162"/>
          </a:xfrm>
        </p:spPr>
        <p:txBody>
          <a:bodyPr>
            <a:normAutofit/>
          </a:bodyPr>
          <a:lstStyle/>
          <a:p>
            <a:r>
              <a:rPr lang="en-US" sz="3200" b="1" dirty="0">
                <a:solidFill>
                  <a:srgbClr val="C00000"/>
                </a:solidFill>
              </a:rPr>
              <a:t>VECTOR AND SCALAR PARAMETERS</a:t>
            </a:r>
            <a:endParaRPr lang="en-US" sz="3200" dirty="0"/>
          </a:p>
        </p:txBody>
      </p:sp>
      <p:grpSp>
        <p:nvGrpSpPr>
          <p:cNvPr id="8" name="Group 26"/>
          <p:cNvGrpSpPr>
            <a:grpSpLocks/>
          </p:cNvGrpSpPr>
          <p:nvPr/>
        </p:nvGrpSpPr>
        <p:grpSpPr bwMode="auto">
          <a:xfrm>
            <a:off x="304036" y="964974"/>
            <a:ext cx="8535272" cy="1938336"/>
            <a:chOff x="243" y="562"/>
            <a:chExt cx="5609" cy="1221"/>
          </a:xfrm>
        </p:grpSpPr>
        <p:pic>
          <p:nvPicPr>
            <p:cNvPr id="9" name="Picture 12"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 y="615"/>
              <a:ext cx="1890" cy="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6"/>
            <p:cNvSpPr txBox="1">
              <a:spLocks noChangeArrowheads="1"/>
            </p:cNvSpPr>
            <p:nvPr/>
          </p:nvSpPr>
          <p:spPr bwMode="auto">
            <a:xfrm>
              <a:off x="2350" y="562"/>
              <a:ext cx="3502"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indent="0" eaLnBrk="1" hangingPunct="1">
                <a:spcBef>
                  <a:spcPct val="50000"/>
                </a:spcBef>
              </a:pPr>
              <a:r>
                <a:rPr lang="en-US" altLang="en-US" sz="3600" b="1" i="1" dirty="0"/>
                <a:t>Vector</a:t>
              </a:r>
              <a:r>
                <a:rPr lang="en-US" altLang="en-US" sz="3600" b="1" dirty="0"/>
                <a:t>:</a:t>
              </a:r>
              <a:r>
                <a:rPr lang="en-US" altLang="en-US" sz="2800" dirty="0"/>
                <a:t> Mathematical expressions or parameters possessing magnitude and direction which add according to the parallelogram law.  </a:t>
              </a:r>
            </a:p>
          </p:txBody>
        </p:sp>
      </p:grpSp>
      <p:sp>
        <p:nvSpPr>
          <p:cNvPr id="4" name="TextBox 3">
            <a:extLst>
              <a:ext uri="{FF2B5EF4-FFF2-40B4-BE49-F238E27FC236}">
                <a16:creationId xmlns:a16="http://schemas.microsoft.com/office/drawing/2014/main" id="{C28908C1-E90C-4A79-B075-8ECF31A923CC}"/>
              </a:ext>
            </a:extLst>
          </p:cNvPr>
          <p:cNvSpPr txBox="1"/>
          <p:nvPr/>
        </p:nvSpPr>
        <p:spPr>
          <a:xfrm>
            <a:off x="521208" y="2918699"/>
            <a:ext cx="8101584" cy="523220"/>
          </a:xfrm>
          <a:prstGeom prst="rect">
            <a:avLst/>
          </a:prstGeom>
          <a:noFill/>
        </p:spPr>
        <p:txBody>
          <a:bodyPr wrap="square" rtlCol="0">
            <a:spAutoFit/>
          </a:bodyPr>
          <a:lstStyle/>
          <a:p>
            <a:r>
              <a:rPr lang="en-US" altLang="en-US" sz="2800" b="1" i="1" dirty="0"/>
              <a:t>Examples:</a:t>
            </a:r>
            <a:r>
              <a:rPr lang="en-US" altLang="en-US" sz="2800" dirty="0"/>
              <a:t>  force, displacement, velocity, acceleration.</a:t>
            </a:r>
            <a:endParaRPr lang="en-US" dirty="0"/>
          </a:p>
        </p:txBody>
      </p:sp>
      <p:sp>
        <p:nvSpPr>
          <p:cNvPr id="6" name="TextBox 5">
            <a:extLst>
              <a:ext uri="{FF2B5EF4-FFF2-40B4-BE49-F238E27FC236}">
                <a16:creationId xmlns:a16="http://schemas.microsoft.com/office/drawing/2014/main" id="{C931FBA1-D3F3-4088-BE17-C74B18FDC87A}"/>
              </a:ext>
            </a:extLst>
          </p:cNvPr>
          <p:cNvSpPr txBox="1"/>
          <p:nvPr/>
        </p:nvSpPr>
        <p:spPr>
          <a:xfrm>
            <a:off x="521208" y="3441919"/>
            <a:ext cx="8470392" cy="1384995"/>
          </a:xfrm>
          <a:prstGeom prst="rect">
            <a:avLst/>
          </a:prstGeom>
          <a:noFill/>
        </p:spPr>
        <p:txBody>
          <a:bodyPr wrap="square" rtlCol="0">
            <a:spAutoFit/>
          </a:bodyPr>
          <a:lstStyle/>
          <a:p>
            <a:r>
              <a:rPr lang="en-US" sz="2800" dirty="0"/>
              <a:t>Vectors can be expressed  as   </a:t>
            </a:r>
            <a:r>
              <a:rPr lang="en-US" sz="2800" b="1" dirty="0"/>
              <a:t>P,       </a:t>
            </a:r>
            <a:r>
              <a:rPr lang="en-US" sz="2800" dirty="0"/>
              <a:t>P,      or      </a:t>
            </a:r>
            <a:r>
              <a:rPr lang="en-US" sz="2800" u="sng" dirty="0"/>
              <a:t>P </a:t>
            </a:r>
            <a:r>
              <a:rPr lang="en-US" sz="2800" dirty="0"/>
              <a:t> .</a:t>
            </a:r>
            <a:endParaRPr lang="en-US" sz="2800" u="sng" dirty="0"/>
          </a:p>
          <a:p>
            <a:r>
              <a:rPr lang="en-US" sz="2800" dirty="0"/>
              <a:t>An arrow represents the direction of a Vector and the length of the arrow represents the magnitude </a:t>
            </a:r>
            <a:r>
              <a:rPr lang="en-US" sz="2800" i="1" dirty="0"/>
              <a:t>P in italics.</a:t>
            </a:r>
            <a:r>
              <a:rPr lang="en-US" sz="2800" dirty="0"/>
              <a:t>  </a:t>
            </a:r>
          </a:p>
        </p:txBody>
      </p:sp>
      <p:cxnSp>
        <p:nvCxnSpPr>
          <p:cNvPr id="12" name="Straight Arrow Connector 11">
            <a:extLst>
              <a:ext uri="{FF2B5EF4-FFF2-40B4-BE49-F238E27FC236}">
                <a16:creationId xmlns:a16="http://schemas.microsoft.com/office/drawing/2014/main" id="{3D9CC208-260E-4523-AAE2-229A6D072CD3}"/>
              </a:ext>
            </a:extLst>
          </p:cNvPr>
          <p:cNvCxnSpPr>
            <a:cxnSpLocks/>
          </p:cNvCxnSpPr>
          <p:nvPr/>
        </p:nvCxnSpPr>
        <p:spPr>
          <a:xfrm>
            <a:off x="5638800" y="35814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D1D5AA-C4DD-44B1-A768-1C9369F2C69B}"/>
              </a:ext>
            </a:extLst>
          </p:cNvPr>
          <p:cNvSpPr txBox="1"/>
          <p:nvPr/>
        </p:nvSpPr>
        <p:spPr>
          <a:xfrm>
            <a:off x="521208" y="5029200"/>
            <a:ext cx="8318100" cy="1015663"/>
          </a:xfrm>
          <a:prstGeom prst="rect">
            <a:avLst/>
          </a:prstGeom>
          <a:noFill/>
        </p:spPr>
        <p:txBody>
          <a:bodyPr wrap="square" rtlCol="0">
            <a:spAutoFit/>
          </a:bodyPr>
          <a:lstStyle/>
          <a:p>
            <a:r>
              <a:rPr lang="en-US" sz="3200" b="1" i="1" dirty="0"/>
              <a:t>Scalar</a:t>
            </a:r>
            <a:r>
              <a:rPr lang="en-US" sz="3200" i="1" dirty="0"/>
              <a:t>: </a:t>
            </a:r>
            <a:r>
              <a:rPr lang="en-US" sz="2800" dirty="0"/>
              <a:t>Physical quantities which have magnitude but not direction, such as volume V, mass M or energy E.</a:t>
            </a:r>
          </a:p>
        </p:txBody>
      </p:sp>
    </p:spTree>
    <p:extLst>
      <p:ext uri="{BB962C8B-B14F-4D97-AF65-F5344CB8AC3E}">
        <p14:creationId xmlns:p14="http://schemas.microsoft.com/office/powerpoint/2010/main" val="319713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5287" y="103569"/>
            <a:ext cx="5562600" cy="609600"/>
          </a:xfrm>
        </p:spPr>
        <p:txBody>
          <a:bodyPr>
            <a:normAutofit/>
          </a:bodyPr>
          <a:lstStyle/>
          <a:p>
            <a:r>
              <a:rPr lang="en-US" sz="2800" b="1" dirty="0">
                <a:solidFill>
                  <a:srgbClr val="C00000"/>
                </a:solidFill>
              </a:rPr>
              <a:t>VECTOR CLASSIFICATION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10" name="TextBox 9"/>
          <p:cNvSpPr txBox="1"/>
          <p:nvPr/>
        </p:nvSpPr>
        <p:spPr>
          <a:xfrm>
            <a:off x="3438847" y="630704"/>
            <a:ext cx="5562600" cy="2677656"/>
          </a:xfrm>
          <a:prstGeom prst="rect">
            <a:avLst/>
          </a:prstGeom>
          <a:noFill/>
        </p:spPr>
        <p:txBody>
          <a:bodyPr wrap="square" rtlCol="0">
            <a:spAutoFit/>
          </a:bodyPr>
          <a:lstStyle/>
          <a:p>
            <a:pPr lvl="1">
              <a:buFontTx/>
              <a:buChar char="-"/>
            </a:pPr>
            <a:r>
              <a:rPr lang="en-US" altLang="en-US" sz="2800" i="1" dirty="0"/>
              <a:t> </a:t>
            </a:r>
            <a:r>
              <a:rPr lang="en-US" altLang="en-US" sz="2800" b="1" i="1" dirty="0"/>
              <a:t>Fixed</a:t>
            </a:r>
            <a:r>
              <a:rPr lang="en-US" altLang="en-US" sz="2800" b="1" dirty="0"/>
              <a:t> or </a:t>
            </a:r>
            <a:r>
              <a:rPr lang="en-US" altLang="en-US" sz="2800" b="1" i="1" dirty="0"/>
              <a:t>bound</a:t>
            </a:r>
            <a:r>
              <a:rPr lang="en-US" altLang="en-US" sz="2800" b="1" dirty="0"/>
              <a:t> vectors </a:t>
            </a:r>
            <a:r>
              <a:rPr lang="en-US" altLang="en-US" sz="2800" dirty="0"/>
              <a:t>have well defined points of application that cannot be changed without affecting an  analysis. Such as a Force acting on a particle at a given point in a given direction.</a:t>
            </a:r>
          </a:p>
        </p:txBody>
      </p:sp>
      <p:pic>
        <p:nvPicPr>
          <p:cNvPr id="12" name="Picture 12" descr="msotw9_tem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440" y="518131"/>
            <a:ext cx="2932441" cy="287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1E736DCA-EA43-4B0A-BC7A-9D3ED56E7320}"/>
              </a:ext>
            </a:extLst>
          </p:cNvPr>
          <p:cNvSpPr txBox="1"/>
          <p:nvPr/>
        </p:nvSpPr>
        <p:spPr>
          <a:xfrm>
            <a:off x="32845" y="3638545"/>
            <a:ext cx="8495042" cy="2954655"/>
          </a:xfrm>
          <a:prstGeom prst="rect">
            <a:avLst/>
          </a:prstGeom>
          <a:noFill/>
        </p:spPr>
        <p:txBody>
          <a:bodyPr wrap="square" rtlCol="0">
            <a:spAutoFit/>
          </a:bodyPr>
          <a:lstStyle/>
          <a:p>
            <a:pPr lvl="1">
              <a:buFontTx/>
              <a:buChar char="-"/>
            </a:pPr>
            <a:r>
              <a:rPr lang="en-US" altLang="en-US" sz="2400" i="1" dirty="0"/>
              <a:t> </a:t>
            </a:r>
            <a:r>
              <a:rPr lang="en-US" altLang="en-US" sz="2800" b="1" i="1" dirty="0"/>
              <a:t>Free</a:t>
            </a:r>
            <a:r>
              <a:rPr lang="en-US" altLang="en-US" sz="2800" b="1" dirty="0"/>
              <a:t> vectors, </a:t>
            </a:r>
            <a:r>
              <a:rPr lang="en-US" altLang="en-US" sz="2800" dirty="0"/>
              <a:t>such as couples, may be freely moved in space without changing their effect on an analysis.</a:t>
            </a:r>
          </a:p>
          <a:p>
            <a:pPr lvl="1">
              <a:buFontTx/>
              <a:buChar char="-"/>
            </a:pPr>
            <a:endParaRPr lang="en-US" altLang="en-US" sz="2800" dirty="0"/>
          </a:p>
          <a:p>
            <a:pPr lvl="1">
              <a:buFontTx/>
              <a:buChar char="-"/>
            </a:pPr>
            <a:r>
              <a:rPr lang="en-US" altLang="en-US" sz="2400" i="1" dirty="0"/>
              <a:t> </a:t>
            </a:r>
            <a:r>
              <a:rPr lang="en-US" altLang="en-US" sz="2800" b="1" i="1" dirty="0"/>
              <a:t>Sliding</a:t>
            </a:r>
            <a:r>
              <a:rPr lang="en-US" altLang="en-US" sz="2800" b="1" dirty="0"/>
              <a:t> vectors </a:t>
            </a:r>
            <a:r>
              <a:rPr lang="en-US" altLang="en-US" sz="2800" dirty="0"/>
              <a:t>may be applied on a rigid body anywhere along their line of action without affecting an analysis</a:t>
            </a:r>
          </a:p>
          <a:p>
            <a:endParaRPr lang="en-US" dirty="0"/>
          </a:p>
        </p:txBody>
      </p:sp>
    </p:spTree>
    <p:extLst>
      <p:ext uri="{BB962C8B-B14F-4D97-AF65-F5344CB8AC3E}">
        <p14:creationId xmlns:p14="http://schemas.microsoft.com/office/powerpoint/2010/main" val="352342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5287" y="103569"/>
            <a:ext cx="5562600" cy="609600"/>
          </a:xfrm>
        </p:spPr>
        <p:txBody>
          <a:bodyPr>
            <a:normAutofit/>
          </a:bodyPr>
          <a:lstStyle/>
          <a:p>
            <a:r>
              <a:rPr lang="en-US" sz="2800" b="1" dirty="0">
                <a:solidFill>
                  <a:srgbClr val="C00000"/>
                </a:solidFill>
              </a:rPr>
              <a:t>VECTOR CLASSIFICATION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2" name="TextBox 1"/>
          <p:cNvSpPr txBox="1"/>
          <p:nvPr/>
        </p:nvSpPr>
        <p:spPr>
          <a:xfrm>
            <a:off x="3619501" y="909451"/>
            <a:ext cx="4648201" cy="2246769"/>
          </a:xfrm>
          <a:prstGeom prst="rect">
            <a:avLst/>
          </a:prstGeom>
          <a:noFill/>
        </p:spPr>
        <p:txBody>
          <a:bodyPr wrap="square" rtlCol="0">
            <a:spAutoFit/>
          </a:bodyPr>
          <a:lstStyle/>
          <a:p>
            <a:r>
              <a:rPr lang="en-US" altLang="en-US" sz="2800" b="1" i="1" dirty="0"/>
              <a:t>Equal</a:t>
            </a:r>
            <a:r>
              <a:rPr lang="en-US" altLang="en-US" sz="2800" b="1" dirty="0"/>
              <a:t> vectors  </a:t>
            </a:r>
            <a:r>
              <a:rPr lang="en-US" altLang="en-US" sz="2800" dirty="0"/>
              <a:t>have the same magnitude and direction, </a:t>
            </a:r>
          </a:p>
          <a:p>
            <a:r>
              <a:rPr lang="en-US" altLang="en-US" sz="2800" dirty="0"/>
              <a:t>but not the same point of application. Equal vectors may be represented by same letter</a:t>
            </a:r>
            <a:endParaRPr lang="en-US" sz="2800" dirty="0"/>
          </a:p>
        </p:txBody>
      </p:sp>
      <p:pic>
        <p:nvPicPr>
          <p:cNvPr id="9" name="Picture 13" descr="msotw9_te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98" y="909451"/>
            <a:ext cx="2438399" cy="193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5" descr="msotw9_te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798" y="3309268"/>
            <a:ext cx="2395602" cy="2752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F2DCFDF0-529F-4E7E-9303-3209F8B29E9F}"/>
              </a:ext>
            </a:extLst>
          </p:cNvPr>
          <p:cNvSpPr txBox="1"/>
          <p:nvPr/>
        </p:nvSpPr>
        <p:spPr>
          <a:xfrm>
            <a:off x="3382309" y="3313424"/>
            <a:ext cx="5181600" cy="1384995"/>
          </a:xfrm>
          <a:prstGeom prst="rect">
            <a:avLst/>
          </a:prstGeom>
          <a:noFill/>
        </p:spPr>
        <p:txBody>
          <a:bodyPr wrap="square" rtlCol="0">
            <a:spAutoFit/>
          </a:bodyPr>
          <a:lstStyle/>
          <a:p>
            <a:r>
              <a:rPr lang="en-US" altLang="en-US" sz="2800" b="1" i="1" dirty="0"/>
              <a:t>Negative</a:t>
            </a:r>
            <a:r>
              <a:rPr lang="en-US" altLang="en-US" sz="2800" b="1" dirty="0"/>
              <a:t> vector </a:t>
            </a:r>
            <a:r>
              <a:rPr lang="en-US" altLang="en-US" sz="2800" dirty="0"/>
              <a:t>of a given vector </a:t>
            </a:r>
            <a:r>
              <a:rPr lang="en-US" altLang="en-US" sz="2800" b="1" dirty="0"/>
              <a:t>P</a:t>
            </a:r>
            <a:r>
              <a:rPr lang="en-US" altLang="en-US" sz="2800" dirty="0"/>
              <a:t> has the same magnitude and the opposite direction </a:t>
            </a:r>
            <a:r>
              <a:rPr lang="en-US" altLang="en-US" sz="2800" b="1" dirty="0"/>
              <a:t>-P</a:t>
            </a:r>
            <a:endParaRPr lang="en-US" sz="2800" b="1" dirty="0"/>
          </a:p>
        </p:txBody>
      </p:sp>
      <p:sp>
        <p:nvSpPr>
          <p:cNvPr id="5" name="TextBox 4">
            <a:extLst>
              <a:ext uri="{FF2B5EF4-FFF2-40B4-BE49-F238E27FC236}">
                <a16:creationId xmlns:a16="http://schemas.microsoft.com/office/drawing/2014/main" id="{4209C63B-6789-4FA8-BE9A-1BAECB0D57E4}"/>
              </a:ext>
            </a:extLst>
          </p:cNvPr>
          <p:cNvSpPr txBox="1"/>
          <p:nvPr/>
        </p:nvSpPr>
        <p:spPr>
          <a:xfrm>
            <a:off x="3352800" y="5257800"/>
            <a:ext cx="5175087" cy="523220"/>
          </a:xfrm>
          <a:prstGeom prst="rect">
            <a:avLst/>
          </a:prstGeom>
          <a:noFill/>
        </p:spPr>
        <p:txBody>
          <a:bodyPr wrap="square" rtlCol="0">
            <a:spAutoFit/>
          </a:bodyPr>
          <a:lstStyle/>
          <a:p>
            <a:r>
              <a:rPr lang="en-US" sz="2800" dirty="0"/>
              <a:t>We can write </a:t>
            </a:r>
            <a:r>
              <a:rPr lang="en-US" altLang="en-US" sz="2800" b="1" dirty="0"/>
              <a:t>P + (-P) </a:t>
            </a:r>
            <a:r>
              <a:rPr lang="en-US" altLang="en-US" sz="2800" dirty="0"/>
              <a:t>= 0</a:t>
            </a:r>
            <a:r>
              <a:rPr lang="en-US" sz="2800" dirty="0"/>
              <a:t> </a:t>
            </a:r>
          </a:p>
        </p:txBody>
      </p:sp>
    </p:spTree>
    <p:extLst>
      <p:ext uri="{BB962C8B-B14F-4D97-AF65-F5344CB8AC3E}">
        <p14:creationId xmlns:p14="http://schemas.microsoft.com/office/powerpoint/2010/main" val="200953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12242" y="79662"/>
            <a:ext cx="5060157" cy="685800"/>
          </a:xfrm>
        </p:spPr>
        <p:txBody>
          <a:bodyPr>
            <a:normAutofit/>
          </a:bodyPr>
          <a:lstStyle/>
          <a:p>
            <a:r>
              <a:rPr lang="en-US" sz="2800" b="1" dirty="0">
                <a:solidFill>
                  <a:srgbClr val="C00000"/>
                </a:solidFill>
              </a:rPr>
              <a:t>ADDITION OF TWO VECTORS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3505200" y="1219200"/>
            <a:ext cx="5434584" cy="584775"/>
          </a:xfrm>
          <a:prstGeom prst="rect">
            <a:avLst/>
          </a:prstGeom>
          <a:noFill/>
        </p:spPr>
        <p:txBody>
          <a:bodyPr wrap="square" rtlCol="0">
            <a:spAutoFit/>
          </a:bodyPr>
          <a:lstStyle/>
          <a:p>
            <a:endParaRPr lang="en-US" altLang="en-US" sz="3200" dirty="0">
              <a:ea typeface="ＭＳ Ｐゴシック" pitchFamily="34" charset="-128"/>
            </a:endParaRPr>
          </a:p>
        </p:txBody>
      </p:sp>
      <p:pic>
        <p:nvPicPr>
          <p:cNvPr id="5" name="Picture 4" descr="C:\DOCUME~1\WALTOL~1\LOCALS~1\Temp\\msotw9_temp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134" y="732902"/>
            <a:ext cx="2035175"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C:\DOCUME~1\WALTOL~1\LOCALS~1\Temp\\msotw9_tem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7505" y="2346325"/>
            <a:ext cx="2344738"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98605" y="876238"/>
            <a:ext cx="6049327" cy="1384995"/>
          </a:xfrm>
          <a:prstGeom prst="rect">
            <a:avLst/>
          </a:prstGeom>
        </p:spPr>
        <p:txBody>
          <a:bodyPr wrap="square">
            <a:spAutoFit/>
          </a:bodyPr>
          <a:lstStyle/>
          <a:p>
            <a:pPr>
              <a:spcBef>
                <a:spcPct val="50000"/>
              </a:spcBef>
            </a:pPr>
            <a:r>
              <a:rPr lang="en-US" altLang="en-US" sz="2800" dirty="0"/>
              <a:t>Parallelogram Law for vector addition is established experimentally but cannot be derived or proved mathematically</a:t>
            </a:r>
          </a:p>
        </p:txBody>
      </p:sp>
      <p:sp>
        <p:nvSpPr>
          <p:cNvPr id="13" name="Rectangle 12"/>
          <p:cNvSpPr/>
          <p:nvPr/>
        </p:nvSpPr>
        <p:spPr>
          <a:xfrm>
            <a:off x="3195484" y="3690705"/>
            <a:ext cx="4825039" cy="954107"/>
          </a:xfrm>
          <a:prstGeom prst="rect">
            <a:avLst/>
          </a:prstGeom>
        </p:spPr>
        <p:txBody>
          <a:bodyPr wrap="none">
            <a:spAutoFit/>
          </a:bodyPr>
          <a:lstStyle/>
          <a:p>
            <a:r>
              <a:rPr lang="en-US" altLang="en-US" sz="2800" dirty="0"/>
              <a:t>Vector addition is commutative,</a:t>
            </a:r>
          </a:p>
          <a:p>
            <a:r>
              <a:rPr lang="en-US" altLang="en-US" sz="2800" dirty="0"/>
              <a:t>            </a:t>
            </a:r>
            <a:r>
              <a:rPr lang="en-US" altLang="en-US" sz="2800" b="1" dirty="0"/>
              <a:t>P + Q  =  Q + P</a:t>
            </a:r>
          </a:p>
        </p:txBody>
      </p:sp>
      <p:pic>
        <p:nvPicPr>
          <p:cNvPr id="14" name="Picture 6" descr="C:\DOCUME~1\WALTOL~1\LOCALS~1\Temp\\msotw9_tem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067" y="4848225"/>
            <a:ext cx="2487613"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3038176" y="4701543"/>
            <a:ext cx="5809756" cy="1384995"/>
          </a:xfrm>
          <a:prstGeom prst="rect">
            <a:avLst/>
          </a:prstGeom>
        </p:spPr>
        <p:txBody>
          <a:bodyPr wrap="square">
            <a:spAutoFit/>
          </a:bodyPr>
          <a:lstStyle/>
          <a:p>
            <a:pPr>
              <a:spcBef>
                <a:spcPct val="50000"/>
              </a:spcBef>
            </a:pPr>
            <a:r>
              <a:rPr lang="en-US" altLang="en-US" sz="2800" dirty="0"/>
              <a:t>Vector subtraction is equivalent to the addition of the corresponding negative vector</a:t>
            </a:r>
          </a:p>
        </p:txBody>
      </p:sp>
      <p:sp>
        <p:nvSpPr>
          <p:cNvPr id="16" name="Rectangle 15">
            <a:extLst>
              <a:ext uri="{FF2B5EF4-FFF2-40B4-BE49-F238E27FC236}">
                <a16:creationId xmlns:a16="http://schemas.microsoft.com/office/drawing/2014/main" id="{DA2B9A6C-1FCA-4093-8FE1-0398C63F5C69}"/>
              </a:ext>
            </a:extLst>
          </p:cNvPr>
          <p:cNvSpPr/>
          <p:nvPr/>
        </p:nvSpPr>
        <p:spPr>
          <a:xfrm>
            <a:off x="5753293" y="5769112"/>
            <a:ext cx="2442143" cy="523220"/>
          </a:xfrm>
          <a:prstGeom prst="rect">
            <a:avLst/>
          </a:prstGeom>
        </p:spPr>
        <p:txBody>
          <a:bodyPr wrap="none">
            <a:spAutoFit/>
          </a:bodyPr>
          <a:lstStyle/>
          <a:p>
            <a:r>
              <a:rPr lang="en-US" altLang="en-US" sz="2800" b="1" dirty="0"/>
              <a:t>P - Q  = P + (-Q)</a:t>
            </a:r>
            <a:endParaRPr lang="en-US" sz="2800" dirty="0"/>
          </a:p>
        </p:txBody>
      </p:sp>
      <p:sp>
        <p:nvSpPr>
          <p:cNvPr id="17" name="TextBox 16">
            <a:extLst>
              <a:ext uri="{FF2B5EF4-FFF2-40B4-BE49-F238E27FC236}">
                <a16:creationId xmlns:a16="http://schemas.microsoft.com/office/drawing/2014/main" id="{2243C818-EDD4-48E3-AB65-CA6549CF4E1A}"/>
              </a:ext>
            </a:extLst>
          </p:cNvPr>
          <p:cNvSpPr txBox="1"/>
          <p:nvPr/>
        </p:nvSpPr>
        <p:spPr>
          <a:xfrm>
            <a:off x="2918390" y="2422774"/>
            <a:ext cx="5809756" cy="954107"/>
          </a:xfrm>
          <a:prstGeom prst="rect">
            <a:avLst/>
          </a:prstGeom>
          <a:noFill/>
        </p:spPr>
        <p:txBody>
          <a:bodyPr wrap="square" rtlCol="0">
            <a:spAutoFit/>
          </a:bodyPr>
          <a:lstStyle/>
          <a:p>
            <a:r>
              <a:rPr lang="en-US" altLang="en-US" sz="2800" dirty="0"/>
              <a:t>Triangle rule for vector addition can be derived from the parallelogram law.</a:t>
            </a:r>
            <a:endParaRPr lang="en-US" dirty="0"/>
          </a:p>
        </p:txBody>
      </p:sp>
    </p:spTree>
    <p:extLst>
      <p:ext uri="{BB962C8B-B14F-4D97-AF65-F5344CB8AC3E}">
        <p14:creationId xmlns:p14="http://schemas.microsoft.com/office/powerpoint/2010/main" val="51660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2072</Words>
  <Application>Microsoft Office PowerPoint</Application>
  <PresentationFormat>On-screen Show (4:3)</PresentationFormat>
  <Paragraphs>205</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ＭＳ Ｐゴシック</vt:lpstr>
      <vt:lpstr>Arial</vt:lpstr>
      <vt:lpstr>Calibri</vt:lpstr>
      <vt:lpstr>Symbol</vt:lpstr>
      <vt:lpstr>Times New Roman</vt:lpstr>
      <vt:lpstr>Office Theme</vt:lpstr>
      <vt:lpstr>Equation</vt:lpstr>
      <vt:lpstr> VECTOR MECHANICS FOR ENGINEERS  By:   Fardinand P. Beer; E. Russell Johnston, Jr.; David F. Mazurek  </vt:lpstr>
      <vt:lpstr> </vt:lpstr>
      <vt:lpstr> </vt:lpstr>
      <vt:lpstr>STATICS OF PARTICLES - INTRODUCTION</vt:lpstr>
      <vt:lpstr>RESULTANT OF TWO FORCES</vt:lpstr>
      <vt:lpstr>VECTOR AND SCALAR PARAMETERS</vt:lpstr>
      <vt:lpstr>VECTOR CLASSIFICATION</vt:lpstr>
      <vt:lpstr>VECTOR CLASSIFICATION</vt:lpstr>
      <vt:lpstr>ADDITION OF TWO VECTORS</vt:lpstr>
      <vt:lpstr>TRIGONOMETRY - LAW OF SINES AND LAW OF COSINES</vt:lpstr>
      <vt:lpstr>LAW OF SINES AND LAW OF COSINES</vt:lpstr>
      <vt:lpstr>ADDITION OF MULTIPLE VECTORS</vt:lpstr>
      <vt:lpstr>RESULTANT OF SEVERAL CONCURRENT FORCES</vt:lpstr>
      <vt:lpstr>EXAMPLE PROBLEM  2.1</vt:lpstr>
      <vt:lpstr>EXAMPLE PROBLEM  2.1 - SOLUTION</vt:lpstr>
      <vt:lpstr>EXAMPLE PROBLEM  2.1 SOLUTION (Continued)</vt:lpstr>
      <vt:lpstr>EXAMPLE PROBLEM  2.2</vt:lpstr>
      <vt:lpstr>EXAMPLE PROBLEM  2.2 - Solution</vt:lpstr>
      <vt:lpstr>EXAMPLE PROBLEM  2.2 SOLUTION (Continued)</vt:lpstr>
      <vt:lpstr>RECTANGULAR COMPONENTS OF A FORCE – UNIT VECTORS</vt:lpstr>
      <vt:lpstr>ADDITION OF FORCES BY SUMMING COMPONENTS</vt:lpstr>
      <vt:lpstr>EXAMPLE PROBLEM 2.3 </vt:lpstr>
      <vt:lpstr>EXAMPLE PROBLEM 2.3  SOLUTION</vt:lpstr>
      <vt:lpstr>EQUILIBRIUM OF A PARTICLE </vt:lpstr>
      <vt:lpstr>FREE-BODY DIAGRAMS</vt:lpstr>
      <vt:lpstr>EXAMPLE PROBLEM 2.4</vt:lpstr>
      <vt:lpstr>EXAMPLE PROBLEM 2.4 - SOLUTION</vt:lpstr>
      <vt:lpstr>EXAMPLE PROBLEM 2.6 - SOLUTION </vt:lpstr>
      <vt:lpstr>EXAMPLE PROBLEM 2.6 – SOLUTION (Continued)</vt:lpstr>
      <vt:lpstr>EXAMPLE PROBLEM 2.6 (Continued)</vt:lpstr>
      <vt:lpstr>Method of Problem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azizk</dc:creator>
  <cp:lastModifiedBy>Abdul Khandker</cp:lastModifiedBy>
  <cp:revision>100</cp:revision>
  <dcterms:created xsi:type="dcterms:W3CDTF">2018-10-04T16:52:31Z</dcterms:created>
  <dcterms:modified xsi:type="dcterms:W3CDTF">2018-12-04T11:38:48Z</dcterms:modified>
</cp:coreProperties>
</file>