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  <p:sldId id="263" r:id="rId9"/>
    <p:sldId id="294" r:id="rId10"/>
    <p:sldId id="264" r:id="rId11"/>
    <p:sldId id="295" r:id="rId12"/>
    <p:sldId id="296" r:id="rId13"/>
    <p:sldId id="297" r:id="rId14"/>
    <p:sldId id="266" r:id="rId15"/>
    <p:sldId id="298" r:id="rId16"/>
    <p:sldId id="299" r:id="rId17"/>
    <p:sldId id="331" r:id="rId18"/>
    <p:sldId id="300" r:id="rId19"/>
    <p:sldId id="301" r:id="rId20"/>
    <p:sldId id="302" r:id="rId21"/>
    <p:sldId id="303" r:id="rId22"/>
    <p:sldId id="281" r:id="rId23"/>
    <p:sldId id="304" r:id="rId24"/>
    <p:sldId id="305" r:id="rId25"/>
    <p:sldId id="306" r:id="rId26"/>
    <p:sldId id="307" r:id="rId27"/>
    <p:sldId id="282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2" r:id="rId42"/>
    <p:sldId id="321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2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6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wmf"/><Relationship Id="rId1" Type="http://schemas.openxmlformats.org/officeDocument/2006/relationships/image" Target="../media/image15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4" Type="http://schemas.openxmlformats.org/officeDocument/2006/relationships/image" Target="../media/image156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1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5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7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2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8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0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966C-634C-4C11-AD55-6AEEF57FC78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F966C-634C-4C11-AD55-6AEEF57FC783}" type="datetimeFigureOut">
              <a:rPr lang="en-US" smtClean="0"/>
              <a:t>11/17/2018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DADB8-6275-444A-8A3B-2A75A1C44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8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9.jpe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3.jpeg"/><Relationship Id="rId5" Type="http://schemas.openxmlformats.org/officeDocument/2006/relationships/image" Target="../media/image30.wmf"/><Relationship Id="rId10" Type="http://schemas.openxmlformats.org/officeDocument/2006/relationships/image" Target="../media/image32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.jpe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7.jpeg"/><Relationship Id="rId4" Type="http://schemas.openxmlformats.org/officeDocument/2006/relationships/image" Target="../media/image36.jpeg"/><Relationship Id="rId9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1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7.jpeg"/><Relationship Id="rId4" Type="http://schemas.openxmlformats.org/officeDocument/2006/relationships/image" Target="../media/image4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6.xml"/><Relationship Id="rId3" Type="http://schemas.openxmlformats.org/officeDocument/2006/relationships/slide" Target="slide3.xml"/><Relationship Id="rId7" Type="http://schemas.openxmlformats.org/officeDocument/2006/relationships/slide" Target="slide10.xml"/><Relationship Id="rId12" Type="http://schemas.openxmlformats.org/officeDocument/2006/relationships/slide" Target="slide25.xml"/><Relationship Id="rId17" Type="http://schemas.openxmlformats.org/officeDocument/2006/relationships/slide" Target="slide35.xml"/><Relationship Id="rId2" Type="http://schemas.openxmlformats.org/officeDocument/2006/relationships/image" Target="../media/image1.jpeg"/><Relationship Id="rId16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24.xml"/><Relationship Id="rId5" Type="http://schemas.openxmlformats.org/officeDocument/2006/relationships/slide" Target="slide5.xml"/><Relationship Id="rId15" Type="http://schemas.openxmlformats.org/officeDocument/2006/relationships/slide" Target="slide32.xml"/><Relationship Id="rId10" Type="http://schemas.openxmlformats.org/officeDocument/2006/relationships/slide" Target="slide23.xml"/><Relationship Id="rId4" Type="http://schemas.openxmlformats.org/officeDocument/2006/relationships/slide" Target="slide4.xml"/><Relationship Id="rId9" Type="http://schemas.openxmlformats.org/officeDocument/2006/relationships/slide" Target="slide22.xml"/><Relationship Id="rId14" Type="http://schemas.openxmlformats.org/officeDocument/2006/relationships/slide" Target="slide2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56.wmf"/><Relationship Id="rId3" Type="http://schemas.openxmlformats.org/officeDocument/2006/relationships/image" Target="../media/image1.jpeg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55.wmf"/><Relationship Id="rId5" Type="http://schemas.openxmlformats.org/officeDocument/2006/relationships/image" Target="../media/image59.jpeg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58.jpeg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66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7.jpeg"/><Relationship Id="rId11" Type="http://schemas.openxmlformats.org/officeDocument/2006/relationships/oleObject" Target="../embeddings/oleObject36.bin"/><Relationship Id="rId5" Type="http://schemas.openxmlformats.org/officeDocument/2006/relationships/image" Target="../media/image60.wmf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62.wmf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6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1.jpeg"/><Relationship Id="rId7" Type="http://schemas.openxmlformats.org/officeDocument/2006/relationships/image" Target="../media/image71.jpeg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72.jpeg"/><Relationship Id="rId4" Type="http://schemas.openxmlformats.org/officeDocument/2006/relationships/image" Target="../media/image67.jpeg"/><Relationship Id="rId9" Type="http://schemas.openxmlformats.org/officeDocument/2006/relationships/image" Target="../media/image69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75.wmf"/><Relationship Id="rId4" Type="http://schemas.openxmlformats.org/officeDocument/2006/relationships/image" Target="../media/image76.jpeg"/><Relationship Id="rId9" Type="http://schemas.openxmlformats.org/officeDocument/2006/relationships/oleObject" Target="../embeddings/oleObject4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79.wmf"/><Relationship Id="rId4" Type="http://schemas.openxmlformats.org/officeDocument/2006/relationships/image" Target="../media/image80.jpeg"/><Relationship Id="rId9" Type="http://schemas.openxmlformats.org/officeDocument/2006/relationships/oleObject" Target="../embeddings/oleObject4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8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87.wmf"/><Relationship Id="rId3" Type="http://schemas.openxmlformats.org/officeDocument/2006/relationships/image" Target="../media/image1.jpeg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86.wmf"/><Relationship Id="rId5" Type="http://schemas.openxmlformats.org/officeDocument/2006/relationships/image" Target="../media/image88.jpeg"/><Relationship Id="rId10" Type="http://schemas.openxmlformats.org/officeDocument/2006/relationships/oleObject" Target="../embeddings/oleObject52.bin"/><Relationship Id="rId4" Type="http://schemas.openxmlformats.org/officeDocument/2006/relationships/image" Target="../media/image83.jpeg"/><Relationship Id="rId9" Type="http://schemas.openxmlformats.org/officeDocument/2006/relationships/image" Target="../media/image8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1.jpeg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91.jpeg"/><Relationship Id="rId4" Type="http://schemas.openxmlformats.org/officeDocument/2006/relationships/image" Target="../media/image83.jpeg"/><Relationship Id="rId9" Type="http://schemas.openxmlformats.org/officeDocument/2006/relationships/image" Target="../media/image9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1.jpeg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94.wmf"/><Relationship Id="rId5" Type="http://schemas.openxmlformats.org/officeDocument/2006/relationships/image" Target="../media/image95.jpeg"/><Relationship Id="rId10" Type="http://schemas.openxmlformats.org/officeDocument/2006/relationships/oleObject" Target="../embeddings/oleObject58.bin"/><Relationship Id="rId4" Type="http://schemas.openxmlformats.org/officeDocument/2006/relationships/image" Target="../media/image91.jpeg"/><Relationship Id="rId9" Type="http://schemas.openxmlformats.org/officeDocument/2006/relationships/image" Target="../media/image9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1.jpeg"/><Relationship Id="rId7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94.wmf"/><Relationship Id="rId5" Type="http://schemas.openxmlformats.org/officeDocument/2006/relationships/image" Target="../media/image95.jpeg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91.jpeg"/><Relationship Id="rId9" Type="http://schemas.openxmlformats.org/officeDocument/2006/relationships/image" Target="../media/image9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jpeg"/><Relationship Id="rId3" Type="http://schemas.openxmlformats.org/officeDocument/2006/relationships/image" Target="../media/image1.jpeg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98.jpeg"/><Relationship Id="rId4" Type="http://schemas.openxmlformats.org/officeDocument/2006/relationships/image" Target="../media/image9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101.jpeg"/><Relationship Id="rId4" Type="http://schemas.openxmlformats.org/officeDocument/2006/relationships/image" Target="../media/image99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2.wmf"/><Relationship Id="rId11" Type="http://schemas.openxmlformats.org/officeDocument/2006/relationships/image" Target="../media/image106.jpeg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104.wmf"/><Relationship Id="rId4" Type="http://schemas.openxmlformats.org/officeDocument/2006/relationships/image" Target="../media/image105.jpeg"/><Relationship Id="rId9" Type="http://schemas.openxmlformats.org/officeDocument/2006/relationships/oleObject" Target="../embeddings/oleObject6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11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1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117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1.jpeg"/><Relationship Id="rId7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121.jpeg"/><Relationship Id="rId4" Type="http://schemas.openxmlformats.org/officeDocument/2006/relationships/image" Target="../media/image120.jpeg"/><Relationship Id="rId9" Type="http://schemas.openxmlformats.org/officeDocument/2006/relationships/image" Target="../media/image11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jpeg"/><Relationship Id="rId4" Type="http://schemas.openxmlformats.org/officeDocument/2006/relationships/image" Target="../media/image123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jpeg"/><Relationship Id="rId13" Type="http://schemas.openxmlformats.org/officeDocument/2006/relationships/image" Target="../media/image133.jpeg"/><Relationship Id="rId3" Type="http://schemas.openxmlformats.org/officeDocument/2006/relationships/image" Target="../media/image1.jpeg"/><Relationship Id="rId7" Type="http://schemas.openxmlformats.org/officeDocument/2006/relationships/image" Target="../media/image125.wmf"/><Relationship Id="rId12" Type="http://schemas.openxmlformats.org/officeDocument/2006/relationships/image" Target="../media/image126.wmf"/><Relationship Id="rId17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75.bin"/><Relationship Id="rId11" Type="http://schemas.openxmlformats.org/officeDocument/2006/relationships/oleObject" Target="../embeddings/oleObject76.bin"/><Relationship Id="rId5" Type="http://schemas.openxmlformats.org/officeDocument/2006/relationships/image" Target="../media/image129.jpeg"/><Relationship Id="rId15" Type="http://schemas.openxmlformats.org/officeDocument/2006/relationships/image" Target="../media/image127.wmf"/><Relationship Id="rId10" Type="http://schemas.openxmlformats.org/officeDocument/2006/relationships/image" Target="../media/image132.jpeg"/><Relationship Id="rId4" Type="http://schemas.openxmlformats.org/officeDocument/2006/relationships/image" Target="../media/image122.jpeg"/><Relationship Id="rId9" Type="http://schemas.openxmlformats.org/officeDocument/2006/relationships/image" Target="../media/image131.jpeg"/><Relationship Id="rId14" Type="http://schemas.openxmlformats.org/officeDocument/2006/relationships/oleObject" Target="../embeddings/oleObject77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82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0.jpeg"/><Relationship Id="rId11" Type="http://schemas.openxmlformats.org/officeDocument/2006/relationships/oleObject" Target="../embeddings/oleObject81.bin"/><Relationship Id="rId5" Type="http://schemas.openxmlformats.org/officeDocument/2006/relationships/image" Target="../media/image139.jpeg"/><Relationship Id="rId10" Type="http://schemas.openxmlformats.org/officeDocument/2006/relationships/image" Target="../media/image136.wmf"/><Relationship Id="rId4" Type="http://schemas.openxmlformats.org/officeDocument/2006/relationships/image" Target="../media/image134.jpeg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13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5.jpeg"/><Relationship Id="rId11" Type="http://schemas.openxmlformats.org/officeDocument/2006/relationships/oleObject" Target="../embeddings/oleObject85.bin"/><Relationship Id="rId5" Type="http://schemas.openxmlformats.org/officeDocument/2006/relationships/image" Target="../media/image144.jpeg"/><Relationship Id="rId10" Type="http://schemas.openxmlformats.org/officeDocument/2006/relationships/image" Target="../media/image142.wmf"/><Relationship Id="rId4" Type="http://schemas.openxmlformats.org/officeDocument/2006/relationships/image" Target="../media/image140.jpeg"/><Relationship Id="rId9" Type="http://schemas.openxmlformats.org/officeDocument/2006/relationships/oleObject" Target="../embeddings/oleObject8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1.jpeg"/><Relationship Id="rId7" Type="http://schemas.openxmlformats.org/officeDocument/2006/relationships/image" Target="../media/image1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148.wmf"/><Relationship Id="rId5" Type="http://schemas.openxmlformats.org/officeDocument/2006/relationships/image" Target="../media/image149.jpeg"/><Relationship Id="rId10" Type="http://schemas.openxmlformats.org/officeDocument/2006/relationships/oleObject" Target="../embeddings/oleObject88.bin"/><Relationship Id="rId4" Type="http://schemas.openxmlformats.org/officeDocument/2006/relationships/image" Target="../media/image134.jpeg"/><Relationship Id="rId9" Type="http://schemas.openxmlformats.org/officeDocument/2006/relationships/image" Target="../media/image147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152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55.wmf"/><Relationship Id="rId4" Type="http://schemas.openxmlformats.org/officeDocument/2006/relationships/image" Target="../media/image152.jpeg"/><Relationship Id="rId9" Type="http://schemas.openxmlformats.org/officeDocument/2006/relationships/oleObject" Target="../embeddings/oleObject9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59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jpeg"/><Relationship Id="rId3" Type="http://schemas.openxmlformats.org/officeDocument/2006/relationships/image" Target="../media/image1.jpeg"/><Relationship Id="rId7" Type="http://schemas.openxmlformats.org/officeDocument/2006/relationships/image" Target="../media/image1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160.wmf"/><Relationship Id="rId4" Type="http://schemas.openxmlformats.org/officeDocument/2006/relationships/oleObject" Target="../embeddings/oleObject9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0.wmf"/><Relationship Id="rId4" Type="http://schemas.openxmlformats.org/officeDocument/2006/relationships/image" Target="../media/image12.jpeg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8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jpe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8.jpeg"/><Relationship Id="rId10" Type="http://schemas.openxmlformats.org/officeDocument/2006/relationships/image" Target="../media/image14.wmf"/><Relationship Id="rId4" Type="http://schemas.openxmlformats.org/officeDocument/2006/relationships/image" Target="../media/image17.jpe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609600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0070C0"/>
                </a:solidFill>
              </a:rPr>
              <a:t>VECTOR MECHANICS FOR ENGINEERS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7892" y="1944166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STATICS</a:t>
            </a:r>
            <a:endParaRPr lang="en-US" sz="7200" dirty="0"/>
          </a:p>
        </p:txBody>
      </p:sp>
      <p:sp>
        <p:nvSpPr>
          <p:cNvPr id="9" name="TextBox 8"/>
          <p:cNvSpPr txBox="1"/>
          <p:nvPr/>
        </p:nvSpPr>
        <p:spPr>
          <a:xfrm>
            <a:off x="315513" y="3853123"/>
            <a:ext cx="3399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  <a:t>RIGID BODIES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7892" y="3062881"/>
            <a:ext cx="304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CHAPTER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7892" y="1446312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ENGINEERING 3120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2717A-5D8B-4386-80E9-6B103A0961AA}"/>
              </a:ext>
            </a:extLst>
          </p:cNvPr>
          <p:cNvSpPr txBox="1"/>
          <p:nvPr/>
        </p:nvSpPr>
        <p:spPr>
          <a:xfrm>
            <a:off x="414754" y="4437898"/>
            <a:ext cx="339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EQUIVALENT SYSTEM OF FORCES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9892" y="799981"/>
            <a:ext cx="6734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By:   </a:t>
            </a:r>
            <a:r>
              <a:rPr lang="en-US" b="1" dirty="0" err="1"/>
              <a:t>Fardinand</a:t>
            </a:r>
            <a:r>
              <a:rPr lang="en-US" b="1" dirty="0"/>
              <a:t> P. Beer; E. Russell Johnston, Jr.; David F. </a:t>
            </a:r>
            <a:r>
              <a:rPr lang="en-US" b="1" dirty="0" err="1"/>
              <a:t>Mazurek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5513" y="5638800"/>
            <a:ext cx="3160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Slides revised by:  </a:t>
            </a:r>
          </a:p>
          <a:p>
            <a:r>
              <a:rPr lang="en-US" b="1" dirty="0"/>
              <a:t>A.A. KHANDKER, Ph.D., P.E.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600" y="6285131"/>
            <a:ext cx="3338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Copyright: McGraw Hill Education</a:t>
            </a:r>
          </a:p>
        </p:txBody>
      </p:sp>
      <p:pic>
        <p:nvPicPr>
          <p:cNvPr id="1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624" y="1446312"/>
            <a:ext cx="5079476" cy="463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40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7114" y="98346"/>
            <a:ext cx="8113486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MOMEMTS ABOUT A POINT - VARIGNON’S THEOREM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02335" y="1424960"/>
            <a:ext cx="47082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The moment about a given point </a:t>
            </a:r>
            <a:r>
              <a:rPr lang="en-US" altLang="en-US" sz="2800" i="1" dirty="0"/>
              <a:t>O</a:t>
            </a:r>
            <a:r>
              <a:rPr lang="en-US" altLang="en-US" sz="2800" dirty="0"/>
              <a:t> of the resultant of several concurrent forces is equal to the sum of the moments of the various forces about the same point </a:t>
            </a:r>
            <a:r>
              <a:rPr lang="en-US" altLang="en-US" sz="2800" i="1" dirty="0"/>
              <a:t>O</a:t>
            </a:r>
            <a:r>
              <a:rPr lang="en-US" altLang="en-US" sz="2800" dirty="0"/>
              <a:t>.</a:t>
            </a:r>
          </a:p>
        </p:txBody>
      </p:sp>
      <p:pic>
        <p:nvPicPr>
          <p:cNvPr id="9" name="Picture 3" descr="C:\DOCUME~1\WALTOL~1\LOCALS~1\Temp\\msotw9_temp0.jpg">
            <a:extLst>
              <a:ext uri="{FF2B5EF4-FFF2-40B4-BE49-F238E27FC236}">
                <a16:creationId xmlns:a16="http://schemas.microsoft.com/office/drawing/2014/main" id="{F31ED88F-24CE-457D-B1FC-49524423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7" y="1112295"/>
            <a:ext cx="3413125" cy="276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E3E5DFE8-A7D8-48F1-BB7E-2B406ACA5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104538"/>
              </p:ext>
            </p:extLst>
          </p:nvPr>
        </p:nvGraphicFramePr>
        <p:xfrm>
          <a:off x="1676400" y="4363786"/>
          <a:ext cx="6271321" cy="560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5" imgW="3835400" imgH="342900" progId="Equation.3">
                  <p:embed/>
                </p:oleObj>
              </mc:Choice>
              <mc:Fallback>
                <p:oleObj name="Equation" r:id="rId5" imgW="3835400" imgH="342900" progId="Equation.3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09E6FAEE-B45B-424C-B462-DCC2BE0A1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363786"/>
                        <a:ext cx="6271321" cy="560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3BBEB3F-907E-43CB-9721-0642918BD53B}"/>
              </a:ext>
            </a:extLst>
          </p:cNvPr>
          <p:cNvSpPr/>
          <p:nvPr/>
        </p:nvSpPr>
        <p:spPr>
          <a:xfrm>
            <a:off x="397136" y="5095034"/>
            <a:ext cx="8488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 err="1"/>
              <a:t>Varignon’s</a:t>
            </a:r>
            <a:r>
              <a:rPr lang="en-US" altLang="en-US" sz="2400" dirty="0"/>
              <a:t> Theorem makes it possible to replace the direct determination of the moment of a force </a:t>
            </a:r>
            <a:r>
              <a:rPr lang="en-US" altLang="en-US" sz="2400" b="1" i="1" dirty="0"/>
              <a:t>F</a:t>
            </a:r>
            <a:r>
              <a:rPr lang="en-US" altLang="en-US" sz="2400" dirty="0"/>
              <a:t> by the moments of two or more component forces of </a:t>
            </a:r>
            <a:r>
              <a:rPr lang="en-US" altLang="en-US" sz="2400" b="1" i="1" dirty="0"/>
              <a:t>F</a:t>
            </a:r>
            <a:r>
              <a:rPr lang="en-US" altLang="en-US" sz="2400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2B9C99-9A99-4114-BD94-3300F0905BEB}"/>
              </a:ext>
            </a:extLst>
          </p:cNvPr>
          <p:cNvSpPr/>
          <p:nvPr/>
        </p:nvSpPr>
        <p:spPr>
          <a:xfrm>
            <a:off x="3854821" y="901740"/>
            <a:ext cx="32376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 err="1"/>
              <a:t>Varignon’s</a:t>
            </a:r>
            <a:r>
              <a:rPr lang="en-US" altLang="en-US" sz="2800" b="1" dirty="0"/>
              <a:t> Theorem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1702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80970"/>
            <a:ext cx="8594725" cy="40523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RECTANGULAR CONPONENTS OF THE MOMENTS OF A FORCE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1373AE76-9DA9-465B-A460-82FE3AB67921}"/>
              </a:ext>
            </a:extLst>
          </p:cNvPr>
          <p:cNvGrpSpPr>
            <a:grpSpLocks/>
          </p:cNvGrpSpPr>
          <p:nvPr/>
        </p:nvGrpSpPr>
        <p:grpSpPr bwMode="auto">
          <a:xfrm>
            <a:off x="254001" y="774701"/>
            <a:ext cx="8707438" cy="3541714"/>
            <a:chOff x="160" y="488"/>
            <a:chExt cx="5485" cy="2231"/>
          </a:xfrm>
        </p:grpSpPr>
        <p:pic>
          <p:nvPicPr>
            <p:cNvPr id="13" name="Picture 3" descr="C:\DOCUME~1\WALTOL~1\LOCALS~1\Temp\\msotw9_temp0.jpg">
              <a:extLst>
                <a:ext uri="{FF2B5EF4-FFF2-40B4-BE49-F238E27FC236}">
                  <a16:creationId xmlns:a16="http://schemas.microsoft.com/office/drawing/2014/main" id="{E2BDD6BC-08AE-4B3A-A225-C1219B122D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6" y="488"/>
              <a:ext cx="2439" cy="2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 Box 4">
              <a:extLst>
                <a:ext uri="{FF2B5EF4-FFF2-40B4-BE49-F238E27FC236}">
                  <a16:creationId xmlns:a16="http://schemas.microsoft.com/office/drawing/2014/main" id="{B46165B3-49FF-42BB-963F-E205BBAC4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" y="498"/>
              <a:ext cx="31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/>
                <a:t>The moment of </a:t>
              </a:r>
              <a:r>
                <a:rPr lang="en-US" altLang="en-US" sz="2400" b="1" i="1" dirty="0"/>
                <a:t>F</a:t>
              </a:r>
              <a:r>
                <a:rPr lang="en-US" altLang="en-US" sz="2400" dirty="0"/>
                <a:t> about </a:t>
              </a:r>
              <a:r>
                <a:rPr lang="en-US" altLang="en-US" sz="2400" i="1" dirty="0"/>
                <a:t>O</a:t>
              </a:r>
              <a:r>
                <a:rPr lang="en-US" altLang="en-US" sz="2400" dirty="0"/>
                <a:t>,</a:t>
              </a:r>
            </a:p>
          </p:txBody>
        </p:sp>
      </p:grp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642037"/>
              </p:ext>
            </p:extLst>
          </p:nvPr>
        </p:nvGraphicFramePr>
        <p:xfrm>
          <a:off x="254001" y="1257816"/>
          <a:ext cx="4701000" cy="118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Equation" r:id="rId5" imgW="2120900" imgH="533400" progId="Equation.DSMT4">
                  <p:embed/>
                </p:oleObj>
              </mc:Choice>
              <mc:Fallback>
                <p:oleObj name="Equation" r:id="rId5" imgW="21209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1" y="1257816"/>
                        <a:ext cx="4701000" cy="1180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96863" y="2613025"/>
          <a:ext cx="6199187" cy="285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Equation" r:id="rId7" imgW="3225800" imgH="1485900" progId="Equation.DSMT4">
                  <p:embed/>
                </p:oleObj>
              </mc:Choice>
              <mc:Fallback>
                <p:oleObj name="Equation" r:id="rId7" imgW="3225800" imgH="1485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613025"/>
                        <a:ext cx="6199187" cy="285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762000" y="5562600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The components of         -    M</a:t>
            </a:r>
            <a:r>
              <a:rPr lang="en-US" altLang="en-US" sz="2400" baseline="-25000" dirty="0"/>
              <a:t>x</a:t>
            </a:r>
            <a:r>
              <a:rPr lang="en-US" altLang="en-US" sz="2400" dirty="0"/>
              <a:t>, M</a:t>
            </a:r>
            <a:r>
              <a:rPr lang="en-US" altLang="en-US" sz="2400" baseline="-25000" dirty="0"/>
              <a:t>y</a:t>
            </a:r>
            <a:r>
              <a:rPr lang="en-US" altLang="en-US" sz="2400" dirty="0"/>
              <a:t>, and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z</a:t>
            </a:r>
            <a:r>
              <a:rPr lang="en-US" altLang="en-US" sz="2400" dirty="0"/>
              <a:t>, represent the moments about the x, y and z-axis, respectively.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3200400" y="5528310"/>
                <a:ext cx="658812" cy="6175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5528310"/>
                <a:ext cx="658812" cy="6175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65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80970"/>
            <a:ext cx="8594725" cy="40523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RECTANGULAR CONPONENTS OF THE MOMENTS OF A FORCE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035"/>
          <p:cNvGrpSpPr>
            <a:grpSpLocks/>
          </p:cNvGrpSpPr>
          <p:nvPr/>
        </p:nvGrpSpPr>
        <p:grpSpPr bwMode="auto">
          <a:xfrm>
            <a:off x="610257" y="685800"/>
            <a:ext cx="7916863" cy="3117850"/>
            <a:chOff x="396" y="432"/>
            <a:chExt cx="4987" cy="1964"/>
          </a:xfrm>
        </p:grpSpPr>
        <p:sp>
          <p:nvSpPr>
            <p:cNvPr id="13" name="Text Box 1028"/>
            <p:cNvSpPr txBox="1">
              <a:spLocks noChangeArrowheads="1"/>
            </p:cNvSpPr>
            <p:nvPr/>
          </p:nvSpPr>
          <p:spPr bwMode="auto">
            <a:xfrm>
              <a:off x="396" y="489"/>
              <a:ext cx="267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27013" indent="-227013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/>
                <a:t>The moment of </a:t>
              </a:r>
              <a:r>
                <a:rPr lang="en-US" altLang="en-US" sz="2400" b="1" i="1" dirty="0"/>
                <a:t>F</a:t>
              </a:r>
              <a:r>
                <a:rPr lang="en-US" altLang="en-US" sz="2400" dirty="0"/>
                <a:t> about </a:t>
              </a:r>
              <a:r>
                <a:rPr lang="en-US" altLang="en-US" sz="2400" i="1" dirty="0"/>
                <a:t>B</a:t>
              </a:r>
              <a:r>
                <a:rPr lang="en-US" altLang="en-US" sz="2400" dirty="0"/>
                <a:t>,</a:t>
              </a:r>
            </a:p>
          </p:txBody>
        </p:sp>
        <p:graphicFrame>
          <p:nvGraphicFramePr>
            <p:cNvPr id="1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6059791"/>
                </p:ext>
              </p:extLst>
            </p:nvPr>
          </p:nvGraphicFramePr>
          <p:xfrm>
            <a:off x="506" y="914"/>
            <a:ext cx="1225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54" name="Equation" r:id="rId4" imgW="875920" imgH="253890" progId="Equation.DSMT4">
                    <p:embed/>
                  </p:oleObj>
                </mc:Choice>
                <mc:Fallback>
                  <p:oleObj name="Equation" r:id="rId4" imgW="875920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914"/>
                          <a:ext cx="1225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" name="Picture 1031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" y="432"/>
              <a:ext cx="2155" cy="1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32230"/>
              </p:ext>
            </p:extLst>
          </p:nvPr>
        </p:nvGraphicFramePr>
        <p:xfrm>
          <a:off x="382728" y="3048000"/>
          <a:ext cx="5865672" cy="1927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5" name="Equation" r:id="rId7" imgW="2819400" imgH="927100" progId="Equation.DSMT4">
                  <p:embed/>
                </p:oleObj>
              </mc:Choice>
              <mc:Fallback>
                <p:oleObj name="Equation" r:id="rId7" imgW="2819400" imgH="927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28" y="3048000"/>
                        <a:ext cx="5865672" cy="1927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05912"/>
              </p:ext>
            </p:extLst>
          </p:nvPr>
        </p:nvGraphicFramePr>
        <p:xfrm>
          <a:off x="3581400" y="4953000"/>
          <a:ext cx="533644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56" name="Equation" r:id="rId9" imgW="2540000" imgH="762000" progId="Equation.DSMT4">
                  <p:embed/>
                </p:oleObj>
              </mc:Choice>
              <mc:Fallback>
                <p:oleObj name="Equation" r:id="rId9" imgW="2540000" imgH="762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53000"/>
                        <a:ext cx="533644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579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7" y="280970"/>
            <a:ext cx="8594725" cy="40523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RECTANGULAR CONPONENTS OF THE MOMENTS OF A FORCE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032">
            <a:extLst>
              <a:ext uri="{FF2B5EF4-FFF2-40B4-BE49-F238E27FC236}">
                <a16:creationId xmlns:a16="http://schemas.microsoft.com/office/drawing/2014/main" id="{FF02A958-23AF-4826-BC1B-0A22C9277B03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860425"/>
            <a:ext cx="8268744" cy="2851150"/>
            <a:chOff x="232" y="542"/>
            <a:chExt cx="5065" cy="1796"/>
          </a:xfrm>
        </p:grpSpPr>
        <p:pic>
          <p:nvPicPr>
            <p:cNvPr id="13" name="Picture 1027" descr="C:\DOCUME~1\WALTOL~1\LOCALS~1\Temp\\msotw9_temp0.jpg">
              <a:extLst>
                <a:ext uri="{FF2B5EF4-FFF2-40B4-BE49-F238E27FC236}">
                  <a16:creationId xmlns:a16="http://schemas.microsoft.com/office/drawing/2014/main" id="{93B3F1AA-B57F-4958-8218-B94C9585F9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" y="576"/>
              <a:ext cx="1972" cy="17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 Box 1029">
              <a:extLst>
                <a:ext uri="{FF2B5EF4-FFF2-40B4-BE49-F238E27FC236}">
                  <a16:creationId xmlns:a16="http://schemas.microsoft.com/office/drawing/2014/main" id="{72FA128D-AECB-46F4-AC96-85410F26A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" y="542"/>
              <a:ext cx="26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/>
                <a:t>For two-dimensional structures,</a:t>
              </a:r>
            </a:p>
          </p:txBody>
        </p:sp>
      </p:grpSp>
      <p:pic>
        <p:nvPicPr>
          <p:cNvPr id="17" name="Picture 1028" descr="C:\DOCUME~1\WALTOL~1\LOCALS~1\Temp\\msotw9_temp0.jpg">
            <a:extLst>
              <a:ext uri="{FF2B5EF4-FFF2-40B4-BE49-F238E27FC236}">
                <a16:creationId xmlns:a16="http://schemas.microsoft.com/office/drawing/2014/main" id="{C85FD124-C7BE-4A91-B4F4-2FC2CACC9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602" y="3749674"/>
            <a:ext cx="3219442" cy="270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785020"/>
              </p:ext>
            </p:extLst>
          </p:nvPr>
        </p:nvGraphicFramePr>
        <p:xfrm>
          <a:off x="625475" y="1489075"/>
          <a:ext cx="2727325" cy="194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2" name="Equation" r:id="rId6" imgW="1282700" imgH="914400" progId="Equation.DSMT4">
                  <p:embed/>
                </p:oleObj>
              </mc:Choice>
              <mc:Fallback>
                <p:oleObj name="Equation" r:id="rId6" imgW="12827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489075"/>
                        <a:ext cx="2727325" cy="1944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58038"/>
              </p:ext>
            </p:extLst>
          </p:nvPr>
        </p:nvGraphicFramePr>
        <p:xfrm>
          <a:off x="368301" y="3581400"/>
          <a:ext cx="5049302" cy="1929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3" name="Equation" r:id="rId8" imgW="2425700" imgH="927100" progId="Equation.DSMT4">
                  <p:embed/>
                </p:oleObj>
              </mc:Choice>
              <mc:Fallback>
                <p:oleObj name="Equation" r:id="rId8" imgW="2425700" imgH="927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1" y="3581400"/>
                        <a:ext cx="5049302" cy="1929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02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6858000" cy="39641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 3.1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548819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A 100-lb vertical force is applied to the end of a lever which is attached to a shaft at </a:t>
            </a:r>
            <a:r>
              <a:rPr lang="en-US" altLang="en-US" sz="2400" i="1" dirty="0"/>
              <a:t>O</a:t>
            </a:r>
            <a:r>
              <a:rPr lang="en-US" altLang="en-US" sz="2400" dirty="0"/>
              <a:t>.</a:t>
            </a:r>
            <a:endParaRPr lang="en-US" altLang="en-US" sz="2400" dirty="0">
              <a:ea typeface="ＭＳ Ｐゴシック" pitchFamily="34" charset="-128"/>
            </a:endParaRPr>
          </a:p>
        </p:txBody>
      </p:sp>
      <p:pic>
        <p:nvPicPr>
          <p:cNvPr id="10" name="Picture 3" descr="C:\DOCUME~1\WALTOL~1\LOCALS~1\Temp\\msotw9_temp0.jpg">
            <a:extLst>
              <a:ext uri="{FF2B5EF4-FFF2-40B4-BE49-F238E27FC236}">
                <a16:creationId xmlns:a16="http://schemas.microsoft.com/office/drawing/2014/main" id="{7760F369-C813-4DF2-B346-65EDD6133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8" y="1379816"/>
            <a:ext cx="3335369" cy="524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B6659B-672E-48A8-8B63-C3904107DAAA}"/>
              </a:ext>
            </a:extLst>
          </p:cNvPr>
          <p:cNvSpPr/>
          <p:nvPr/>
        </p:nvSpPr>
        <p:spPr>
          <a:xfrm>
            <a:off x="3637947" y="1379816"/>
            <a:ext cx="532594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Determine: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en-US" altLang="en-US" sz="2400" dirty="0"/>
              <a:t>   moment about </a:t>
            </a:r>
            <a:r>
              <a:rPr lang="en-US" altLang="en-US" sz="2400" i="1" dirty="0"/>
              <a:t>O,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en-US" altLang="en-US" sz="2400" dirty="0"/>
              <a:t>   horizontal force at </a:t>
            </a:r>
            <a:r>
              <a:rPr lang="en-US" altLang="en-US" sz="2400" i="1" dirty="0"/>
              <a:t>A </a:t>
            </a:r>
            <a:r>
              <a:rPr lang="en-US" altLang="en-US" sz="2400" dirty="0"/>
              <a:t>which creates the same moment,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en-US" altLang="en-US" sz="2400" dirty="0"/>
              <a:t>   smallest force at A which produces the same moment,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en-US" altLang="en-US" sz="2400" dirty="0"/>
              <a:t>  location for a 240-lb vertical force to produce the same moment,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en-US" altLang="en-US" sz="2400" dirty="0"/>
              <a:t>  whether any of the forces from b, c, and d is equivalent to the original force.</a:t>
            </a:r>
            <a:endParaRPr lang="en-US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8041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6858000" cy="39641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 3.1 - SOLUTION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4" descr="C:\DOCUME~1\WALTOL~1\LOCALS~1\Temp\\msotw9_temp0.jpg">
            <a:extLst>
              <a:ext uri="{FF2B5EF4-FFF2-40B4-BE49-F238E27FC236}">
                <a16:creationId xmlns:a16="http://schemas.microsoft.com/office/drawing/2014/main" id="{514A19F2-BB07-4A08-9198-2DD9A7577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3" y="772126"/>
            <a:ext cx="2949577" cy="3561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AED1C7-9889-42A9-B26F-A82425BC2E61}"/>
              </a:ext>
            </a:extLst>
          </p:cNvPr>
          <p:cNvSpPr/>
          <p:nvPr/>
        </p:nvSpPr>
        <p:spPr>
          <a:xfrm>
            <a:off x="3390899" y="2362200"/>
            <a:ext cx="5562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a)  Moment about </a:t>
            </a:r>
            <a:r>
              <a:rPr lang="en-US" altLang="en-US" sz="2400" i="1" dirty="0"/>
              <a:t>O </a:t>
            </a:r>
            <a:r>
              <a:rPr lang="en-US" altLang="en-US" sz="2400" dirty="0"/>
              <a:t>is equal to the product of the force and the perpendicular distance between the line of action of the force and </a:t>
            </a:r>
            <a:r>
              <a:rPr lang="en-US" altLang="en-US" sz="2400" i="1" dirty="0"/>
              <a:t>O.  </a:t>
            </a:r>
            <a:r>
              <a:rPr lang="en-US" altLang="en-US" sz="2400" dirty="0"/>
              <a:t>Since the force tends to rotate the lever clockwise, the moment vector is into the plane of the paper.</a:t>
            </a:r>
            <a:endParaRPr lang="en-US" altLang="en-US" sz="2400" i="1" dirty="0"/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334F1259-CAFA-42AF-B73E-39377B1CD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29130"/>
              </p:ext>
            </p:extLst>
          </p:nvPr>
        </p:nvGraphicFramePr>
        <p:xfrm>
          <a:off x="403223" y="4670524"/>
          <a:ext cx="3962400" cy="1468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6" name="Equation" r:id="rId5" imgW="2946400" imgH="1092200" progId="Equation.3">
                  <p:embed/>
                </p:oleObj>
              </mc:Choice>
              <mc:Fallback>
                <p:oleObj name="Equation" r:id="rId5" imgW="2946400" imgH="1092200" progId="Equation.3">
                  <p:embed/>
                  <p:pic>
                    <p:nvPicPr>
                      <p:cNvPr id="17414" name="Object 9">
                        <a:extLst>
                          <a:ext uri="{FF2B5EF4-FFF2-40B4-BE49-F238E27FC236}">
                            <a16:creationId xmlns:a16="http://schemas.microsoft.com/office/drawing/2014/main" id="{5B77F3CB-17EA-46DA-B6B5-64E16A8729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3" y="4670524"/>
                        <a:ext cx="3962400" cy="1468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B8CD8C5B-5F19-4411-B0AB-49C10FBF24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363351"/>
              </p:ext>
            </p:extLst>
          </p:nvPr>
        </p:nvGraphicFramePr>
        <p:xfrm>
          <a:off x="5483226" y="5486400"/>
          <a:ext cx="2892669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7" name="Equation" r:id="rId7" imgW="1790700" imgH="330200" progId="Equation.3">
                  <p:embed/>
                </p:oleObj>
              </mc:Choice>
              <mc:Fallback>
                <p:oleObj name="Equation" r:id="rId7" imgW="1790700" imgH="330200" progId="Equation.3">
                  <p:embed/>
                  <p:pic>
                    <p:nvPicPr>
                      <p:cNvPr id="17415" name="Object 10">
                        <a:extLst>
                          <a:ext uri="{FF2B5EF4-FFF2-40B4-BE49-F238E27FC236}">
                            <a16:creationId xmlns:a16="http://schemas.microsoft.com/office/drawing/2014/main" id="{33D8AAF5-DD53-4BBA-B57B-E29AC3DF9F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6" y="5486400"/>
                        <a:ext cx="2892669" cy="533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3505200" y="676870"/>
            <a:ext cx="533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B050"/>
                </a:solidFill>
              </a:rPr>
              <a:t>STRATEGY:</a:t>
            </a:r>
            <a:r>
              <a:rPr lang="en-US" altLang="en-US" sz="2400" b="1" dirty="0"/>
              <a:t> </a:t>
            </a:r>
            <a:r>
              <a:rPr lang="en-US" altLang="en-US" sz="2400" dirty="0"/>
              <a:t>The calculations asked for all involve variations on the basic defining equation of a moment, </a:t>
            </a:r>
            <a:r>
              <a:rPr lang="en-US" altLang="en-US" sz="2400" i="1" dirty="0"/>
              <a:t>M</a:t>
            </a:r>
            <a:r>
              <a:rPr lang="en-US" altLang="en-US" sz="2400" i="1" baseline="-25000" dirty="0"/>
              <a:t>O</a:t>
            </a:r>
            <a:r>
              <a:rPr lang="en-US" altLang="en-US" sz="2400" i="1" dirty="0"/>
              <a:t> </a:t>
            </a:r>
            <a:r>
              <a:rPr lang="en-US" altLang="en-US" sz="2400" dirty="0"/>
              <a:t>= </a:t>
            </a:r>
            <a:r>
              <a:rPr lang="en-US" altLang="en-US" sz="2400" i="1" dirty="0" err="1"/>
              <a:t>Fd</a:t>
            </a:r>
            <a:r>
              <a:rPr lang="en-US" altLang="en-US" sz="24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4690" y="1905367"/>
            <a:ext cx="3442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00B050"/>
                </a:solidFill>
              </a:rPr>
              <a:t>MODELING and 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9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6858000" cy="39641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 3.1 – SOLUTION (continued)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9" descr="C:\DOCUME~1\WALTOL~1\LOCALS~1\Temp\\msotw9_temp0.jpg">
            <a:extLst>
              <a:ext uri="{FF2B5EF4-FFF2-40B4-BE49-F238E27FC236}">
                <a16:creationId xmlns:a16="http://schemas.microsoft.com/office/drawing/2014/main" id="{F0BFD6F8-E99F-4D05-97A0-CE2339FE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29773"/>
            <a:ext cx="4267200" cy="397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DB6E4D-5C77-4D7F-A278-974DF9711F58}"/>
              </a:ext>
            </a:extLst>
          </p:cNvPr>
          <p:cNvSpPr/>
          <p:nvPr/>
        </p:nvSpPr>
        <p:spPr>
          <a:xfrm>
            <a:off x="762000" y="64577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b)  Horizontal force at </a:t>
            </a:r>
            <a:r>
              <a:rPr lang="en-US" altLang="en-US" sz="2400" i="1" dirty="0"/>
              <a:t>A</a:t>
            </a:r>
            <a:r>
              <a:rPr lang="en-US" altLang="en-US" sz="2400" dirty="0"/>
              <a:t> that produces the same moment,</a:t>
            </a:r>
          </a:p>
        </p:txBody>
      </p:sp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AD7EB2AF-E5B3-4B34-99A4-0B410F2DD8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369885"/>
              </p:ext>
            </p:extLst>
          </p:nvPr>
        </p:nvGraphicFramePr>
        <p:xfrm>
          <a:off x="3733800" y="1682390"/>
          <a:ext cx="5128022" cy="2253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4" name="Equation" r:id="rId5" imgW="3810000" imgH="1752600" progId="Equation.3">
                  <p:embed/>
                </p:oleObj>
              </mc:Choice>
              <mc:Fallback>
                <p:oleObj name="Equation" r:id="rId5" imgW="3810000" imgH="1752600" progId="Equation.3">
                  <p:embed/>
                  <p:pic>
                    <p:nvPicPr>
                      <p:cNvPr id="18438" name="Object 11">
                        <a:extLst>
                          <a:ext uri="{FF2B5EF4-FFF2-40B4-BE49-F238E27FC236}">
                            <a16:creationId xmlns:a16="http://schemas.microsoft.com/office/drawing/2014/main" id="{3EC4F4CD-D510-477C-8D80-C068BE9EC5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682390"/>
                        <a:ext cx="5128022" cy="2253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BA7EA29B-FB52-45CE-B67A-F467AB9A8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47751"/>
              </p:ext>
            </p:extLst>
          </p:nvPr>
        </p:nvGraphicFramePr>
        <p:xfrm>
          <a:off x="6591300" y="4191000"/>
          <a:ext cx="1771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5" name="Equation" r:id="rId7" imgW="1180588" imgH="253890" progId="Equation.3">
                  <p:embed/>
                </p:oleObj>
              </mc:Choice>
              <mc:Fallback>
                <p:oleObj name="Equation" r:id="rId7" imgW="1180588" imgH="253890" progId="Equation.3">
                  <p:embed/>
                  <p:pic>
                    <p:nvPicPr>
                      <p:cNvPr id="18439" name="Object 12">
                        <a:extLst>
                          <a:ext uri="{FF2B5EF4-FFF2-40B4-BE49-F238E27FC236}">
                            <a16:creationId xmlns:a16="http://schemas.microsoft.com/office/drawing/2014/main" id="{46A86333-3B0C-4A2C-BC62-A408E180E9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4191000"/>
                        <a:ext cx="1771650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1066800" y="5336232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Why must the direction of this F be to the right?</a:t>
            </a:r>
          </a:p>
        </p:txBody>
      </p:sp>
    </p:spTree>
    <p:extLst>
      <p:ext uri="{BB962C8B-B14F-4D97-AF65-F5344CB8AC3E}">
        <p14:creationId xmlns:p14="http://schemas.microsoft.com/office/powerpoint/2010/main" val="788424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6858000" cy="39641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 3.1 – SOLUTION (continued)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6" descr="C:\DOCUME~1\WALTOL~1\LOCALS~1\Temp\\msotw9_temp0.jpg">
            <a:extLst>
              <a:ext uri="{FF2B5EF4-FFF2-40B4-BE49-F238E27FC236}">
                <a16:creationId xmlns:a16="http://schemas.microsoft.com/office/drawing/2014/main" id="{BDC194CB-0FC1-47AF-BCF3-FB7A31671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62350"/>
            <a:ext cx="2819400" cy="2846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CED867-EE87-49A7-8855-3099EA9C859B}"/>
              </a:ext>
            </a:extLst>
          </p:cNvPr>
          <p:cNvSpPr/>
          <p:nvPr/>
        </p:nvSpPr>
        <p:spPr>
          <a:xfrm>
            <a:off x="3739054" y="2544071"/>
            <a:ext cx="48689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c)  The smallest force </a:t>
            </a:r>
            <a:r>
              <a:rPr lang="en-US" altLang="en-US" sz="2400" i="1" dirty="0"/>
              <a:t>A</a:t>
            </a:r>
            <a:r>
              <a:rPr lang="en-US" altLang="en-US" sz="2400" dirty="0"/>
              <a:t> to produce the same moment occurs when the perpendicular distance is a maximum or when </a:t>
            </a:r>
            <a:r>
              <a:rPr lang="en-US" altLang="en-US" sz="2400" i="1" dirty="0"/>
              <a:t>F</a:t>
            </a:r>
            <a:r>
              <a:rPr lang="en-US" altLang="en-US" sz="2400" dirty="0"/>
              <a:t> is perpendicular to </a:t>
            </a:r>
            <a:r>
              <a:rPr lang="en-US" altLang="en-US" sz="2400" i="1" dirty="0"/>
              <a:t>OA</a:t>
            </a:r>
            <a:r>
              <a:rPr lang="en-US" altLang="en-US" sz="2400" dirty="0"/>
              <a:t>.</a:t>
            </a:r>
          </a:p>
        </p:txBody>
      </p:sp>
      <p:graphicFrame>
        <p:nvGraphicFramePr>
          <p:cNvPr id="17" name="Object 10">
            <a:extLst>
              <a:ext uri="{FF2B5EF4-FFF2-40B4-BE49-F238E27FC236}">
                <a16:creationId xmlns:a16="http://schemas.microsoft.com/office/drawing/2014/main" id="{3C56E0B5-8A64-4080-A9FD-94247F71F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521380"/>
              </p:ext>
            </p:extLst>
          </p:nvPr>
        </p:nvGraphicFramePr>
        <p:xfrm>
          <a:off x="3633512" y="4293552"/>
          <a:ext cx="3167426" cy="172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6" name="Equation" r:id="rId5" imgW="2540000" imgH="1384300" progId="Equation.3">
                  <p:embed/>
                </p:oleObj>
              </mc:Choice>
              <mc:Fallback>
                <p:oleObj name="Equation" r:id="rId5" imgW="2540000" imgH="1384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512" y="4293552"/>
                        <a:ext cx="3167426" cy="1726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>
            <a:extLst>
              <a:ext uri="{FF2B5EF4-FFF2-40B4-BE49-F238E27FC236}">
                <a16:creationId xmlns:a16="http://schemas.microsoft.com/office/drawing/2014/main" id="{E8A139F0-6319-4325-8638-06DB071319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490830"/>
              </p:ext>
            </p:extLst>
          </p:nvPr>
        </p:nvGraphicFramePr>
        <p:xfrm>
          <a:off x="6934200" y="5638800"/>
          <a:ext cx="14668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Equation" r:id="rId7" imgW="977476" imgH="253890" progId="Equation.3">
                  <p:embed/>
                </p:oleObj>
              </mc:Choice>
              <mc:Fallback>
                <p:oleObj name="Equation" r:id="rId7" imgW="977476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638800"/>
                        <a:ext cx="1466850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6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8" y="914400"/>
            <a:ext cx="26225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AFDF75-14FD-43F9-B555-9F9691BB4D19}"/>
              </a:ext>
            </a:extLst>
          </p:cNvPr>
          <p:cNvCxnSpPr/>
          <p:nvPr/>
        </p:nvCxnSpPr>
        <p:spPr>
          <a:xfrm rot="16200000" flipV="1">
            <a:off x="1947895" y="981700"/>
            <a:ext cx="554038" cy="9525"/>
          </a:xfrm>
          <a:prstGeom prst="straightConnector1">
            <a:avLst/>
          </a:prstGeom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AFDF75-14FD-43F9-B555-9F9691BB4D19}"/>
              </a:ext>
            </a:extLst>
          </p:cNvPr>
          <p:cNvCxnSpPr/>
          <p:nvPr/>
        </p:nvCxnSpPr>
        <p:spPr>
          <a:xfrm flipV="1">
            <a:off x="2220151" y="914400"/>
            <a:ext cx="676276" cy="336719"/>
          </a:xfrm>
          <a:prstGeom prst="straightConnector1">
            <a:avLst/>
          </a:prstGeom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F75906-339A-4E29-A71C-06C82136305E}"/>
              </a:ext>
            </a:extLst>
          </p:cNvPr>
          <p:cNvCxnSpPr/>
          <p:nvPr/>
        </p:nvCxnSpPr>
        <p:spPr>
          <a:xfrm flipH="1" flipV="1">
            <a:off x="1668796" y="1151901"/>
            <a:ext cx="546100" cy="99219"/>
          </a:xfrm>
          <a:prstGeom prst="straightConnector1">
            <a:avLst/>
          </a:prstGeom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78928" y="875061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F(min) 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36882" y="1325188"/>
            <a:ext cx="51737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What is the smallest force at A which produces the same moment?  Think about it and discuss with a class mate.</a:t>
            </a:r>
          </a:p>
        </p:txBody>
      </p:sp>
    </p:spTree>
    <p:extLst>
      <p:ext uri="{BB962C8B-B14F-4D97-AF65-F5344CB8AC3E}">
        <p14:creationId xmlns:p14="http://schemas.microsoft.com/office/powerpoint/2010/main" val="26942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6858000" cy="39641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 3.1 – SOLUTION (continued)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031" descr="C:\DOCUME~1\WALTOL~1\LOCALS~1\Temp\\msotw9_temp0.jpg">
            <a:extLst>
              <a:ext uri="{FF2B5EF4-FFF2-40B4-BE49-F238E27FC236}">
                <a16:creationId xmlns:a16="http://schemas.microsoft.com/office/drawing/2014/main" id="{807C202D-74C6-41B2-ADC7-F04F3077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4866"/>
            <a:ext cx="3581399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5E9F29-FF58-42A6-A2C0-C83C972E8DD0}"/>
              </a:ext>
            </a:extLst>
          </p:cNvPr>
          <p:cNvSpPr/>
          <p:nvPr/>
        </p:nvSpPr>
        <p:spPr>
          <a:xfrm>
            <a:off x="529458" y="745777"/>
            <a:ext cx="7776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d)  To determine the point of application of a 240 </a:t>
            </a:r>
            <a:r>
              <a:rPr lang="en-US" altLang="en-US" sz="2800" dirty="0" err="1"/>
              <a:t>lb</a:t>
            </a:r>
            <a:r>
              <a:rPr lang="en-US" altLang="en-US" sz="2800" dirty="0"/>
              <a:t> force to produce the same moment,</a:t>
            </a:r>
          </a:p>
        </p:txBody>
      </p:sp>
      <p:graphicFrame>
        <p:nvGraphicFramePr>
          <p:cNvPr id="16" name="Object 1033">
            <a:extLst>
              <a:ext uri="{FF2B5EF4-FFF2-40B4-BE49-F238E27FC236}">
                <a16:creationId xmlns:a16="http://schemas.microsoft.com/office/drawing/2014/main" id="{65D2DCD0-C493-4E09-8997-46B35F876E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393585"/>
              </p:ext>
            </p:extLst>
          </p:nvPr>
        </p:nvGraphicFramePr>
        <p:xfrm>
          <a:off x="4343399" y="1798720"/>
          <a:ext cx="4229362" cy="2316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name="Equation" r:id="rId5" imgW="3200400" imgH="1752480" progId="Equation.3">
                  <p:embed/>
                </p:oleObj>
              </mc:Choice>
              <mc:Fallback>
                <p:oleObj name="Equation" r:id="rId5" imgW="3200400" imgH="1752480" progId="Equation.3">
                  <p:embed/>
                  <p:pic>
                    <p:nvPicPr>
                      <p:cNvPr id="20486" name="Object 1033">
                        <a:extLst>
                          <a:ext uri="{FF2B5EF4-FFF2-40B4-BE49-F238E27FC236}">
                            <a16:creationId xmlns:a16="http://schemas.microsoft.com/office/drawing/2014/main" id="{655E94B1-0A36-4EFA-A699-F910308D55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399" y="1798720"/>
                        <a:ext cx="4229362" cy="2316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34">
            <a:extLst>
              <a:ext uri="{FF2B5EF4-FFF2-40B4-BE49-F238E27FC236}">
                <a16:creationId xmlns:a16="http://schemas.microsoft.com/office/drawing/2014/main" id="{F16BA483-6109-44F3-B867-72BC051F8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097479"/>
              </p:ext>
            </p:extLst>
          </p:nvPr>
        </p:nvGraphicFramePr>
        <p:xfrm>
          <a:off x="6172200" y="4572000"/>
          <a:ext cx="208026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1" name="Equation" r:id="rId7" imgW="1155700" imgH="254000" progId="Equation.3">
                  <p:embed/>
                </p:oleObj>
              </mc:Choice>
              <mc:Fallback>
                <p:oleObj name="Equation" r:id="rId7" imgW="1155700" imgH="254000" progId="Equation.3">
                  <p:embed/>
                  <p:pic>
                    <p:nvPicPr>
                      <p:cNvPr id="20487" name="Object 1034">
                        <a:extLst>
                          <a:ext uri="{FF2B5EF4-FFF2-40B4-BE49-F238E27FC236}">
                            <a16:creationId xmlns:a16="http://schemas.microsoft.com/office/drawing/2014/main" id="{A339CAB2-3162-404E-B879-571533F17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2080260" cy="457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06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6858000" cy="39641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 3.1 – SOLUTION </a:t>
            </a:r>
            <a:r>
              <a:rPr lang="en-US" sz="2800" b="1">
                <a:solidFill>
                  <a:srgbClr val="FF0000"/>
                </a:solidFill>
              </a:rPr>
              <a:t>(continued)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4" descr="C:\DOCUME~1\WALTOL~1\LOCALS~1\Temp\\msotw9_temp0.jpg">
            <a:extLst>
              <a:ext uri="{FF2B5EF4-FFF2-40B4-BE49-F238E27FC236}">
                <a16:creationId xmlns:a16="http://schemas.microsoft.com/office/drawing/2014/main" id="{214B1A67-D197-4902-9FA2-F7CE35AB7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03275"/>
            <a:ext cx="2174875" cy="262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 descr="C:\DOCUME~1\WALTOL~1\LOCALS~1\Temp\\msotw9_temp0.jpg">
            <a:extLst>
              <a:ext uri="{FF2B5EF4-FFF2-40B4-BE49-F238E27FC236}">
                <a16:creationId xmlns:a16="http://schemas.microsoft.com/office/drawing/2014/main" id="{F7EBA6D0-CC55-449C-8397-E6D39EE2A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3881438"/>
            <a:ext cx="2540000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6" descr="C:\DOCUME~1\WALTOL~1\LOCALS~1\Temp\\msotw9_temp0.jpg">
            <a:extLst>
              <a:ext uri="{FF2B5EF4-FFF2-40B4-BE49-F238E27FC236}">
                <a16:creationId xmlns:a16="http://schemas.microsoft.com/office/drawing/2014/main" id="{7EE4D5C2-2B8E-40F4-A6F0-E3E01C6B4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8" y="3868738"/>
            <a:ext cx="2506662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 descr="C:\DOCUME~1\WALTOL~1\LOCALS~1\Temp\\msotw9_temp0.jpg">
            <a:extLst>
              <a:ext uri="{FF2B5EF4-FFF2-40B4-BE49-F238E27FC236}">
                <a16:creationId xmlns:a16="http://schemas.microsoft.com/office/drawing/2014/main" id="{2250E712-9850-4789-85B7-0F1A35C9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87788"/>
            <a:ext cx="2233613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760368-C675-424D-AF7A-46E6828B79FF}"/>
              </a:ext>
            </a:extLst>
          </p:cNvPr>
          <p:cNvSpPr/>
          <p:nvPr/>
        </p:nvSpPr>
        <p:spPr>
          <a:xfrm>
            <a:off x="2936873" y="630704"/>
            <a:ext cx="59785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e)    Although each of the forces in parts b), c), and d) produces the same moment as the 100 </a:t>
            </a:r>
            <a:r>
              <a:rPr lang="en-US" altLang="en-US" sz="2400" dirty="0" err="1"/>
              <a:t>lb</a:t>
            </a:r>
            <a:r>
              <a:rPr lang="en-US" altLang="en-US" sz="2400" dirty="0"/>
              <a:t> force, none are of the same magnitude and sense, or on the same line of action.  None of the forces is equivalent to the 100 </a:t>
            </a:r>
            <a:r>
              <a:rPr lang="en-US" altLang="en-US" sz="2400" dirty="0" err="1"/>
              <a:t>lb</a:t>
            </a:r>
            <a:r>
              <a:rPr lang="en-US" altLang="en-US" sz="2400" dirty="0"/>
              <a:t> force</a:t>
            </a:r>
            <a:r>
              <a:rPr lang="en-US" alt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3098006" y="2579894"/>
            <a:ext cx="58173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solidFill>
                  <a:srgbClr val="00B050"/>
                </a:solidFill>
              </a:rPr>
              <a:t>REFLECT and THINK: </a:t>
            </a:r>
            <a:r>
              <a:rPr lang="en-US" altLang="en-US" sz="2000" dirty="0"/>
              <a:t>Various combinations of force and lever arm can produce equivalent moments, but the system of force and moment produces a different overall effect in each case.</a:t>
            </a:r>
          </a:p>
        </p:txBody>
      </p:sp>
    </p:spTree>
    <p:extLst>
      <p:ext uri="{BB962C8B-B14F-4D97-AF65-F5344CB8AC3E}">
        <p14:creationId xmlns:p14="http://schemas.microsoft.com/office/powerpoint/2010/main" val="120727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0318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32232" y="152399"/>
            <a:ext cx="820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RIGID BODIES - TOPICS IN CHAPTER 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88C43-937C-441C-87DF-53ED79CC2811}"/>
              </a:ext>
            </a:extLst>
          </p:cNvPr>
          <p:cNvSpPr/>
          <p:nvPr/>
        </p:nvSpPr>
        <p:spPr>
          <a:xfrm>
            <a:off x="457200" y="643275"/>
            <a:ext cx="3810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000" dirty="0">
                <a:hlinkClick r:id="rId3" action="ppaction://hlinksldjump"/>
              </a:rPr>
              <a:t>Introduction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rId4" action="ppaction://hlinksldjump"/>
              </a:rPr>
              <a:t>External and Internal Forces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rId5" action="ppaction://hlinksldjump"/>
              </a:rPr>
              <a:t>Principle of Transmissibility: Equivalent Forces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rId6" action="ppaction://hlinksldjump"/>
              </a:rPr>
              <a:t>Vector Products of Two Vectors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rId7" action="ppaction://hlinksldjump"/>
              </a:rPr>
              <a:t>Moment of a Force About a Point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 err="1">
                <a:hlinkClick r:id="rId8" action="ppaction://hlinksldjump"/>
              </a:rPr>
              <a:t>Varigon’s</a:t>
            </a:r>
            <a:r>
              <a:rPr lang="en-US" altLang="en-US" sz="2000" dirty="0">
                <a:hlinkClick r:id="rId8" action="ppaction://hlinksldjump"/>
              </a:rPr>
              <a:t> Theorem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rId9" action="ppaction://hlinksldjump"/>
              </a:rPr>
              <a:t>Rectangular Components of the Moment of a Force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rId8" action="ppaction://hlinksldjump"/>
              </a:rPr>
              <a:t>Sample Problem 3.1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rId10" action="ppaction://hlinksldjump"/>
              </a:rPr>
              <a:t>Scalar Product of Two Vectors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rId11" action="ppaction://hlinksldjump"/>
              </a:rPr>
              <a:t>Scalar Product of Two Vectors: Applications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rId12" action="ppaction://hlinksldjump"/>
              </a:rPr>
              <a:t>Mixed Triple Product of Three Vectors</a:t>
            </a:r>
            <a:endParaRPr lang="en-US" alt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AA402F-1F45-4FF8-A37B-23B5691BC279}"/>
              </a:ext>
            </a:extLst>
          </p:cNvPr>
          <p:cNvSpPr/>
          <p:nvPr/>
        </p:nvSpPr>
        <p:spPr>
          <a:xfrm>
            <a:off x="4581860" y="675619"/>
            <a:ext cx="42573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</a:pPr>
            <a:r>
              <a:rPr lang="en-US" altLang="en-US" sz="2000" dirty="0">
                <a:hlinkClick r:id="rId13" action="ppaction://hlinksldjump"/>
              </a:rPr>
              <a:t>Moment of a Force About a Given Axis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rId14" action="ppaction://hlinksldjump"/>
              </a:rPr>
              <a:t>Sample Problem 3.5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rId15" action="ppaction://hlinksldjump"/>
              </a:rPr>
              <a:t>Moment of a Couple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rId16" action="ppaction://hlinksldjump"/>
              </a:rPr>
              <a:t>Addition of Couples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rId17" action="ppaction://hlinksldjump"/>
              </a:rPr>
              <a:t>Couples Represented By Vectors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" action="ppaction://noaction"/>
              </a:rPr>
              <a:t>Resolution of a Force Into a Force at </a:t>
            </a:r>
            <a:r>
              <a:rPr lang="en-US" altLang="en-US" sz="2000" i="1" dirty="0">
                <a:hlinkClick r:id="" action="ppaction://noaction"/>
              </a:rPr>
              <a:t>O</a:t>
            </a:r>
            <a:r>
              <a:rPr lang="en-US" altLang="en-US" sz="2000" dirty="0">
                <a:hlinkClick r:id="" action="ppaction://noaction"/>
              </a:rPr>
              <a:t> and a Couple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" action="ppaction://noaction"/>
              </a:rPr>
              <a:t>Sample Problem 3.6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" action="ppaction://noaction"/>
              </a:rPr>
              <a:t>System of Forces:  Reduction to a Force – Couple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System</a:t>
            </a:r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" action="ppaction://noaction"/>
              </a:rPr>
              <a:t>Further Reduction of a System of Forces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" action="ppaction://noaction"/>
              </a:rPr>
              <a:t>Sample Problem 3.8</a:t>
            </a:r>
            <a:endParaRPr lang="en-US" altLang="en-US" sz="2000" dirty="0"/>
          </a:p>
          <a:p>
            <a:pPr>
              <a:spcBef>
                <a:spcPct val="40000"/>
              </a:spcBef>
            </a:pPr>
            <a:r>
              <a:rPr lang="en-US" altLang="en-US" sz="2000" dirty="0">
                <a:hlinkClick r:id="" action="ppaction://noaction"/>
              </a:rPr>
              <a:t>Sample Problem 3.10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722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6858000" cy="39641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 3.4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027" descr="C:\DOCUME~1\WALTOL~1\LOCALS~1\Temp\\msotw9_temp0.jpg">
            <a:extLst>
              <a:ext uri="{FF2B5EF4-FFF2-40B4-BE49-F238E27FC236}">
                <a16:creationId xmlns:a16="http://schemas.microsoft.com/office/drawing/2014/main" id="{7C897D67-B140-40BA-AF37-2ADFEDE67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3352800" cy="320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8A0A8C-1A9A-46F6-B2E3-5299B75B1F9A}"/>
              </a:ext>
            </a:extLst>
          </p:cNvPr>
          <p:cNvSpPr/>
          <p:nvPr/>
        </p:nvSpPr>
        <p:spPr>
          <a:xfrm>
            <a:off x="3962400" y="914400"/>
            <a:ext cx="487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The rectangular plate is supported by the brackets at </a:t>
            </a:r>
            <a:r>
              <a:rPr lang="en-US" altLang="en-US" sz="2400" i="1" dirty="0"/>
              <a:t>A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B</a:t>
            </a:r>
            <a:r>
              <a:rPr lang="en-US" altLang="en-US" sz="2400" dirty="0"/>
              <a:t> and by a wire </a:t>
            </a:r>
            <a:r>
              <a:rPr lang="en-US" altLang="en-US" sz="2400" i="1" dirty="0"/>
              <a:t>CD</a:t>
            </a:r>
            <a:r>
              <a:rPr lang="en-US" altLang="en-US" sz="2400" dirty="0"/>
              <a:t>.  Knowing that the tension in the wire is 200 N, determine the moment about </a:t>
            </a:r>
            <a:r>
              <a:rPr lang="en-US" altLang="en-US" sz="2400" i="1" dirty="0"/>
              <a:t>A</a:t>
            </a:r>
            <a:r>
              <a:rPr lang="en-US" altLang="en-US" sz="2400" dirty="0"/>
              <a:t> of the force exerted by the wire at </a:t>
            </a:r>
            <a:r>
              <a:rPr lang="en-US" altLang="en-US" sz="2400" i="1" dirty="0"/>
              <a:t>C</a:t>
            </a:r>
            <a:r>
              <a:rPr lang="en-US" altLang="en-US" sz="24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5EB75-DB57-4A25-94AE-AE492D52FF23}"/>
              </a:ext>
            </a:extLst>
          </p:cNvPr>
          <p:cNvSpPr/>
          <p:nvPr/>
        </p:nvSpPr>
        <p:spPr>
          <a:xfrm>
            <a:off x="484908" y="4260825"/>
            <a:ext cx="835429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u="sng" dirty="0"/>
              <a:t>SOLUTION: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sz="2400" dirty="0"/>
              <a:t>The moment </a:t>
            </a:r>
            <a:r>
              <a:rPr lang="en-US" altLang="en-US" sz="2400" i="1" dirty="0"/>
              <a:t>M</a:t>
            </a:r>
            <a:r>
              <a:rPr lang="en-US" altLang="en-US" sz="2400" i="1" baseline="-25000" dirty="0"/>
              <a:t>A</a:t>
            </a:r>
            <a:r>
              <a:rPr lang="en-US" altLang="en-US" sz="2400" dirty="0"/>
              <a:t> of the force </a:t>
            </a:r>
            <a:r>
              <a:rPr lang="en-US" altLang="en-US" sz="2400" i="1" dirty="0"/>
              <a:t>F</a:t>
            </a:r>
            <a:r>
              <a:rPr lang="en-US" altLang="en-US" sz="2400" dirty="0"/>
              <a:t> exerted by the wire is obtained by evaluating the vector product,</a:t>
            </a:r>
            <a:endParaRPr lang="en-US" altLang="en-US" sz="2400" u="sng" dirty="0"/>
          </a:p>
        </p:txBody>
      </p:sp>
      <p:graphicFrame>
        <p:nvGraphicFramePr>
          <p:cNvPr id="14" name="Object 1032">
            <a:extLst>
              <a:ext uri="{FF2B5EF4-FFF2-40B4-BE49-F238E27FC236}">
                <a16:creationId xmlns:a16="http://schemas.microsoft.com/office/drawing/2014/main" id="{5EB5568B-EDCD-435F-8F9C-28797BB93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685718"/>
              </p:ext>
            </p:extLst>
          </p:nvPr>
        </p:nvGraphicFramePr>
        <p:xfrm>
          <a:off x="5410199" y="5362986"/>
          <a:ext cx="2225683" cy="58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Equation" r:id="rId5" imgW="1459866" imgH="380835" progId="Equation.3">
                  <p:embed/>
                </p:oleObj>
              </mc:Choice>
              <mc:Fallback>
                <p:oleObj name="Equation" r:id="rId5" imgW="1459866" imgH="380835" progId="Equation.3">
                  <p:embed/>
                  <p:pic>
                    <p:nvPicPr>
                      <p:cNvPr id="22536" name="Object 1032">
                        <a:extLst>
                          <a:ext uri="{FF2B5EF4-FFF2-40B4-BE49-F238E27FC236}">
                            <a16:creationId xmlns:a16="http://schemas.microsoft.com/office/drawing/2014/main" id="{61E72B65-9441-414B-82BA-B7F5F8AE1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199" y="5362986"/>
                        <a:ext cx="2225683" cy="58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605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6858000" cy="39641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 3.4 - SOLUTION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5" descr="C:\DOCUME~1\WALTOL~1\LOCALS~1\Temp\\msotw9_temp0.jpg">
            <a:extLst>
              <a:ext uri="{FF2B5EF4-FFF2-40B4-BE49-F238E27FC236}">
                <a16:creationId xmlns:a16="http://schemas.microsoft.com/office/drawing/2014/main" id="{876F8F91-5CE1-4BCD-BFC4-805DCC741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4" y="762000"/>
            <a:ext cx="2970212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14">
            <a:extLst>
              <a:ext uri="{FF2B5EF4-FFF2-40B4-BE49-F238E27FC236}">
                <a16:creationId xmlns:a16="http://schemas.microsoft.com/office/drawing/2014/main" id="{DA994690-0454-48B4-B5AC-357856C2B476}"/>
              </a:ext>
            </a:extLst>
          </p:cNvPr>
          <p:cNvGrpSpPr>
            <a:grpSpLocks/>
          </p:cNvGrpSpPr>
          <p:nvPr/>
        </p:nvGrpSpPr>
        <p:grpSpPr bwMode="auto">
          <a:xfrm>
            <a:off x="330200" y="3952875"/>
            <a:ext cx="8489117" cy="2538413"/>
            <a:chOff x="208" y="2490"/>
            <a:chExt cx="4784" cy="1599"/>
          </a:xfrm>
        </p:grpSpPr>
        <p:pic>
          <p:nvPicPr>
            <p:cNvPr id="10" name="Picture 6" descr="C:\DOCUME~1\WALTOL~1\LOCALS~1\Temp\\msotw9_temp0.jpg">
              <a:extLst>
                <a:ext uri="{FF2B5EF4-FFF2-40B4-BE49-F238E27FC236}">
                  <a16:creationId xmlns:a16="http://schemas.microsoft.com/office/drawing/2014/main" id="{CECEBDD6-FF1E-4FA1-9F2B-FA5F62287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" y="2490"/>
              <a:ext cx="1767" cy="15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9159ABB2-6A43-4538-9F6A-FCE8B2250D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4886919"/>
                </p:ext>
              </p:extLst>
            </p:nvPr>
          </p:nvGraphicFramePr>
          <p:xfrm>
            <a:off x="2040" y="3565"/>
            <a:ext cx="2952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0" name="Equation" r:id="rId6" imgW="5257800" imgH="355320" progId="Equation.3">
                    <p:embed/>
                  </p:oleObj>
                </mc:Choice>
                <mc:Fallback>
                  <p:oleObj name="Equation" r:id="rId6" imgW="5257800" imgH="355320" progId="Equation.3">
                    <p:embed/>
                    <p:pic>
                      <p:nvPicPr>
                        <p:cNvPr id="23564" name="Object 10">
                          <a:extLst>
                            <a:ext uri="{FF2B5EF4-FFF2-40B4-BE49-F238E27FC236}">
                              <a16:creationId xmlns:a16="http://schemas.microsoft.com/office/drawing/2014/main" id="{B6A61861-4CB9-47CC-BC7F-EBA6DBFD5E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3565"/>
                          <a:ext cx="2952" cy="24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CBE13D3A-8A30-4E46-877E-0DEB7B6DF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400220"/>
              </p:ext>
            </p:extLst>
          </p:nvPr>
        </p:nvGraphicFramePr>
        <p:xfrm>
          <a:off x="4018614" y="3984453"/>
          <a:ext cx="3005426" cy="141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1" name="Equation" r:id="rId8" imgW="2540000" imgH="1193800" progId="Equation.3">
                  <p:embed/>
                </p:oleObj>
              </mc:Choice>
              <mc:Fallback>
                <p:oleObj name="Equation" r:id="rId8" imgW="2540000" imgH="1193800" progId="Equation.3">
                  <p:embed/>
                  <p:pic>
                    <p:nvPicPr>
                      <p:cNvPr id="15369" name="Object 9">
                        <a:extLst>
                          <a:ext uri="{FF2B5EF4-FFF2-40B4-BE49-F238E27FC236}">
                            <a16:creationId xmlns:a16="http://schemas.microsoft.com/office/drawing/2014/main" id="{3CBADB8F-346A-4A66-8123-5ACE7819AB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8614" y="3984453"/>
                        <a:ext cx="3005426" cy="141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D6CCD7FE-1FAE-4001-8913-2B2638D772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411852"/>
              </p:ext>
            </p:extLst>
          </p:nvPr>
        </p:nvGraphicFramePr>
        <p:xfrm>
          <a:off x="3732212" y="1697595"/>
          <a:ext cx="5170488" cy="2024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2" name="Equation" r:id="rId10" imgW="4800600" imgH="1879560" progId="Equation.3">
                  <p:embed/>
                </p:oleObj>
              </mc:Choice>
              <mc:Fallback>
                <p:oleObj name="Equation" r:id="rId10" imgW="4800600" imgH="1879560" progId="Equation.3">
                  <p:embed/>
                  <p:pic>
                    <p:nvPicPr>
                      <p:cNvPr id="15373" name="Object 13">
                        <a:extLst>
                          <a:ext uri="{FF2B5EF4-FFF2-40B4-BE49-F238E27FC236}">
                            <a16:creationId xmlns:a16="http://schemas.microsoft.com/office/drawing/2014/main" id="{31E27250-9035-49F8-BEE4-06F58B7FF8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2" y="1697595"/>
                        <a:ext cx="5170488" cy="2024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id="{03727516-10E9-4D8C-B3F2-27400AEE14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331299"/>
              </p:ext>
            </p:extLst>
          </p:nvPr>
        </p:nvGraphicFramePr>
        <p:xfrm>
          <a:off x="3732212" y="744409"/>
          <a:ext cx="1824326" cy="475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3" name="Equation" r:id="rId12" imgW="1459866" imgH="380835" progId="Equation.3">
                  <p:embed/>
                </p:oleObj>
              </mc:Choice>
              <mc:Fallback>
                <p:oleObj name="Equation" r:id="rId12" imgW="1459866" imgH="380835" progId="Equation.3">
                  <p:embed/>
                  <p:pic>
                    <p:nvPicPr>
                      <p:cNvPr id="23561" name="Object 12">
                        <a:extLst>
                          <a:ext uri="{FF2B5EF4-FFF2-40B4-BE49-F238E27FC236}">
                            <a16:creationId xmlns:a16="http://schemas.microsoft.com/office/drawing/2014/main" id="{3D8CF9BF-1CD7-40EA-B389-694A08B637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2" y="744409"/>
                        <a:ext cx="1824326" cy="475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>
            <a:extLst>
              <a:ext uri="{FF2B5EF4-FFF2-40B4-BE49-F238E27FC236}">
                <a16:creationId xmlns:a16="http://schemas.microsoft.com/office/drawing/2014/main" id="{1EA3545F-F3B4-455E-A176-04A1AFA07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542460"/>
              </p:ext>
            </p:extLst>
          </p:nvPr>
        </p:nvGraphicFramePr>
        <p:xfrm>
          <a:off x="3728283" y="1223227"/>
          <a:ext cx="5091034" cy="51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4" name="Equation" r:id="rId14" imgW="3670300" imgH="368300" progId="Equation.3">
                  <p:embed/>
                </p:oleObj>
              </mc:Choice>
              <mc:Fallback>
                <p:oleObj name="Equation" r:id="rId14" imgW="3670300" imgH="368300" progId="Equation.3">
                  <p:embed/>
                  <p:pic>
                    <p:nvPicPr>
                      <p:cNvPr id="15371" name="Object 11">
                        <a:extLst>
                          <a:ext uri="{FF2B5EF4-FFF2-40B4-BE49-F238E27FC236}">
                            <a16:creationId xmlns:a16="http://schemas.microsoft.com/office/drawing/2014/main" id="{B22C3EBF-2230-4303-92CC-B2D9C4C283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283" y="1223227"/>
                        <a:ext cx="5091034" cy="510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085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68580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SCALAR PRODUCT OF TWO VECTORS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168" y="74511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2800" dirty="0">
              <a:ea typeface="ＭＳ Ｐゴシック" pitchFamily="34" charset="-128"/>
            </a:endParaRPr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id="{1C72BAF4-F547-482A-BE6B-2E2817C8F42E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839215"/>
            <a:ext cx="5570537" cy="1223963"/>
            <a:chOff x="202" y="598"/>
            <a:chExt cx="3172" cy="771"/>
          </a:xfrm>
        </p:grpSpPr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42D49E88-3B9C-409E-8080-00B9E97DB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" y="598"/>
              <a:ext cx="3172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The </a:t>
              </a:r>
              <a:r>
                <a:rPr lang="en-US" altLang="en-US" sz="2400" i="1" dirty="0"/>
                <a:t>scalar product</a:t>
              </a:r>
              <a:r>
                <a:rPr lang="en-US" altLang="en-US" sz="2400" dirty="0"/>
                <a:t> or </a:t>
              </a:r>
              <a:r>
                <a:rPr lang="en-US" altLang="en-US" sz="2400" i="1" dirty="0"/>
                <a:t>dot product</a:t>
              </a:r>
              <a:r>
                <a:rPr lang="en-US" altLang="en-US" sz="2400" dirty="0"/>
                <a:t> between two vectors </a:t>
              </a:r>
              <a:r>
                <a:rPr lang="en-US" altLang="en-US" sz="2400" b="1" i="1" dirty="0"/>
                <a:t>P</a:t>
              </a:r>
              <a:r>
                <a:rPr lang="en-US" altLang="en-US" sz="2400" dirty="0"/>
                <a:t> and </a:t>
              </a:r>
              <a:r>
                <a:rPr lang="en-US" altLang="en-US" sz="2400" b="1" i="1" dirty="0"/>
                <a:t>Q</a:t>
              </a:r>
              <a:r>
                <a:rPr lang="en-US" altLang="en-US" sz="2400" dirty="0"/>
                <a:t> is defined as</a:t>
              </a:r>
            </a:p>
          </p:txBody>
        </p:sp>
        <p:graphicFrame>
          <p:nvGraphicFramePr>
            <p:cNvPr id="12" name="Object 9">
              <a:extLst>
                <a:ext uri="{FF2B5EF4-FFF2-40B4-BE49-F238E27FC236}">
                  <a16:creationId xmlns:a16="http://schemas.microsoft.com/office/drawing/2014/main" id="{B5153495-0732-4C3D-860A-7DF30D6D7F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2734814"/>
                </p:ext>
              </p:extLst>
            </p:nvPr>
          </p:nvGraphicFramePr>
          <p:xfrm>
            <a:off x="423" y="1097"/>
            <a:ext cx="240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2" name="Equation" r:id="rId4" imgW="3441700" imgH="355600" progId="Equation.3">
                    <p:embed/>
                  </p:oleObj>
                </mc:Choice>
                <mc:Fallback>
                  <p:oleObj name="Equation" r:id="rId4" imgW="3441700" imgH="355600" progId="Equation.3">
                    <p:embed/>
                    <p:pic>
                      <p:nvPicPr>
                        <p:cNvPr id="24593" name="Object 9">
                          <a:extLst>
                            <a:ext uri="{FF2B5EF4-FFF2-40B4-BE49-F238E27FC236}">
                              <a16:creationId xmlns:a16="http://schemas.microsoft.com/office/drawing/2014/main" id="{0A1AD44D-9652-45B2-92F1-8C7F0C9BAA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" y="1097"/>
                          <a:ext cx="240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3" descr="C:\DOCUME~1\WALTOL~1\LOCALS~1\Temp\\msotw9_temp0.jpg">
            <a:extLst>
              <a:ext uri="{FF2B5EF4-FFF2-40B4-BE49-F238E27FC236}">
                <a16:creationId xmlns:a16="http://schemas.microsoft.com/office/drawing/2014/main" id="{8FE687F4-5772-4A12-9C0E-249B09928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765176"/>
            <a:ext cx="1931916" cy="2372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4">
            <a:extLst>
              <a:ext uri="{FF2B5EF4-FFF2-40B4-BE49-F238E27FC236}">
                <a16:creationId xmlns:a16="http://schemas.microsoft.com/office/drawing/2014/main" id="{849A884E-AB4A-49CD-9B76-14ACFF2A8E4B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2239964"/>
            <a:ext cx="6248400" cy="1570038"/>
            <a:chOff x="299" y="1586"/>
            <a:chExt cx="3600" cy="989"/>
          </a:xfrm>
        </p:grpSpPr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4FD5FF33-E851-4241-8F0B-7D90C742D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1586"/>
              <a:ext cx="1788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indent="-230188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Scalar products:</a:t>
              </a:r>
            </a:p>
            <a:p>
              <a:pPr lvl="1" eaLnBrk="1" hangingPunct="1">
                <a:buFontTx/>
                <a:buChar char="-"/>
              </a:pPr>
              <a:r>
                <a:rPr lang="en-US" altLang="en-US" sz="2400" dirty="0"/>
                <a:t>are commutative,</a:t>
              </a:r>
            </a:p>
            <a:p>
              <a:pPr lvl="1" eaLnBrk="1" hangingPunct="1">
                <a:buFontTx/>
                <a:buChar char="-"/>
              </a:pPr>
              <a:r>
                <a:rPr lang="en-US" altLang="en-US" sz="2400" dirty="0"/>
                <a:t>are distributive,</a:t>
              </a:r>
            </a:p>
            <a:p>
              <a:pPr lvl="1" eaLnBrk="1" hangingPunct="1">
                <a:buFontTx/>
                <a:buChar char="-"/>
              </a:pPr>
              <a:r>
                <a:rPr lang="en-US" altLang="en-US" sz="2400" dirty="0"/>
                <a:t>are not associative,</a:t>
              </a:r>
            </a:p>
          </p:txBody>
        </p:sp>
        <p:graphicFrame>
          <p:nvGraphicFramePr>
            <p:cNvPr id="17" name="Object 11">
              <a:extLst>
                <a:ext uri="{FF2B5EF4-FFF2-40B4-BE49-F238E27FC236}">
                  <a16:creationId xmlns:a16="http://schemas.microsoft.com/office/drawing/2014/main" id="{B3B5BB97-3C4E-4D29-9ACE-D56AF3DFAA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8126407"/>
                </p:ext>
              </p:extLst>
            </p:nvPr>
          </p:nvGraphicFramePr>
          <p:xfrm>
            <a:off x="2529" y="1846"/>
            <a:ext cx="79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3" name="Equation" r:id="rId7" imgW="1383699" imgH="355446" progId="Equation.3">
                    <p:embed/>
                  </p:oleObj>
                </mc:Choice>
                <mc:Fallback>
                  <p:oleObj name="Equation" r:id="rId7" imgW="1383699" imgH="355446" progId="Equation.3">
                    <p:embed/>
                    <p:pic>
                      <p:nvPicPr>
                        <p:cNvPr id="24589" name="Object 11">
                          <a:extLst>
                            <a:ext uri="{FF2B5EF4-FFF2-40B4-BE49-F238E27FC236}">
                              <a16:creationId xmlns:a16="http://schemas.microsoft.com/office/drawing/2014/main" id="{FA4F87CC-6D77-40CF-934D-1FBF56A669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9" y="1846"/>
                          <a:ext cx="79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2">
              <a:extLst>
                <a:ext uri="{FF2B5EF4-FFF2-40B4-BE49-F238E27FC236}">
                  <a16:creationId xmlns:a16="http://schemas.microsoft.com/office/drawing/2014/main" id="{7EA12B9E-3759-4325-9367-A0DB86A4EE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5" y="2089"/>
            <a:ext cx="190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4" name="Equation" r:id="rId9" imgW="3022600" imgH="355600" progId="Equation.3">
                    <p:embed/>
                  </p:oleObj>
                </mc:Choice>
                <mc:Fallback>
                  <p:oleObj name="Equation" r:id="rId9" imgW="3022600" imgH="355600" progId="Equation.3">
                    <p:embed/>
                    <p:pic>
                      <p:nvPicPr>
                        <p:cNvPr id="24590" name="Object 12">
                          <a:extLst>
                            <a:ext uri="{FF2B5EF4-FFF2-40B4-BE49-F238E27FC236}">
                              <a16:creationId xmlns:a16="http://schemas.microsoft.com/office/drawing/2014/main" id="{72C07ABB-4967-459E-8794-EEDF102356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" y="2089"/>
                          <a:ext cx="190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3">
              <a:extLst>
                <a:ext uri="{FF2B5EF4-FFF2-40B4-BE49-F238E27FC236}">
                  <a16:creationId xmlns:a16="http://schemas.microsoft.com/office/drawing/2014/main" id="{A8D8D090-1051-4CD9-BE1F-AE6340E3C2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2128370"/>
                </p:ext>
              </p:extLst>
            </p:nvPr>
          </p:nvGraphicFramePr>
          <p:xfrm>
            <a:off x="2190" y="2348"/>
            <a:ext cx="147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5" name="Equation" r:id="rId11" imgW="2336800" imgH="355600" progId="Equation.3">
                    <p:embed/>
                  </p:oleObj>
                </mc:Choice>
                <mc:Fallback>
                  <p:oleObj name="Equation" r:id="rId11" imgW="2336800" imgH="355600" progId="Equation.3">
                    <p:embed/>
                    <p:pic>
                      <p:nvPicPr>
                        <p:cNvPr id="24591" name="Object 13">
                          <a:extLst>
                            <a:ext uri="{FF2B5EF4-FFF2-40B4-BE49-F238E27FC236}">
                              <a16:creationId xmlns:a16="http://schemas.microsoft.com/office/drawing/2014/main" id="{7750CBB7-72CA-4D3D-8FFA-EF692B8429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" y="2348"/>
                          <a:ext cx="147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3">
            <a:extLst>
              <a:ext uri="{FF2B5EF4-FFF2-40B4-BE49-F238E27FC236}">
                <a16:creationId xmlns:a16="http://schemas.microsoft.com/office/drawing/2014/main" id="{562D4883-C7EB-44BD-9202-C503B1F1D107}"/>
              </a:ext>
            </a:extLst>
          </p:cNvPr>
          <p:cNvGrpSpPr>
            <a:grpSpLocks/>
          </p:cNvGrpSpPr>
          <p:nvPr/>
        </p:nvGrpSpPr>
        <p:grpSpPr bwMode="auto">
          <a:xfrm>
            <a:off x="296863" y="3932238"/>
            <a:ext cx="8030330" cy="2359189"/>
            <a:chOff x="202" y="2380"/>
            <a:chExt cx="4129" cy="1460"/>
          </a:xfrm>
        </p:grpSpPr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F0ECDE3F-28EA-47C5-A761-DA6DDFFE6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" y="2380"/>
              <a:ext cx="39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Scalar products with Cartesian unit components</a:t>
              </a:r>
              <a:r>
                <a:rPr lang="en-US" altLang="en-US" dirty="0"/>
                <a:t>,</a:t>
              </a:r>
            </a:p>
          </p:txBody>
        </p:sp>
        <p:graphicFrame>
          <p:nvGraphicFramePr>
            <p:cNvPr id="22" name="Object 20">
              <a:extLst>
                <a:ext uri="{FF2B5EF4-FFF2-40B4-BE49-F238E27FC236}">
                  <a16:creationId xmlns:a16="http://schemas.microsoft.com/office/drawing/2014/main" id="{3DBAFEA2-6FF7-479F-9BB4-58E8D756F5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5113414"/>
                </p:ext>
              </p:extLst>
            </p:nvPr>
          </p:nvGraphicFramePr>
          <p:xfrm>
            <a:off x="419" y="3004"/>
            <a:ext cx="391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6" name="Equation" r:id="rId13" imgW="6210300" imgH="355600" progId="Equation.3">
                    <p:embed/>
                  </p:oleObj>
                </mc:Choice>
                <mc:Fallback>
                  <p:oleObj name="Equation" r:id="rId13" imgW="6210300" imgH="355600" progId="Equation.3">
                    <p:embed/>
                    <p:pic>
                      <p:nvPicPr>
                        <p:cNvPr id="24585" name="Object 20">
                          <a:extLst>
                            <a:ext uri="{FF2B5EF4-FFF2-40B4-BE49-F238E27FC236}">
                              <a16:creationId xmlns:a16="http://schemas.microsoft.com/office/drawing/2014/main" id="{31ECA8D5-FBE2-4395-AF89-615FD5863D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" y="3004"/>
                          <a:ext cx="391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1">
              <a:extLst>
                <a:ext uri="{FF2B5EF4-FFF2-40B4-BE49-F238E27FC236}">
                  <a16:creationId xmlns:a16="http://schemas.microsoft.com/office/drawing/2014/main" id="{939CDD4B-1E83-4045-947D-F8CB820F5B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" y="2672"/>
            <a:ext cx="28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7" name="Equation" r:id="rId15" imgW="4546600" imgH="393700" progId="Equation.3">
                    <p:embed/>
                  </p:oleObj>
                </mc:Choice>
                <mc:Fallback>
                  <p:oleObj name="Equation" r:id="rId15" imgW="4546600" imgH="393700" progId="Equation.3">
                    <p:embed/>
                    <p:pic>
                      <p:nvPicPr>
                        <p:cNvPr id="24586" name="Object 21">
                          <a:extLst>
                            <a:ext uri="{FF2B5EF4-FFF2-40B4-BE49-F238E27FC236}">
                              <a16:creationId xmlns:a16="http://schemas.microsoft.com/office/drawing/2014/main" id="{73C933FE-19A6-4210-A234-541F60FB816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2672"/>
                          <a:ext cx="28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22">
              <a:extLst>
                <a:ext uri="{FF2B5EF4-FFF2-40B4-BE49-F238E27FC236}">
                  <a16:creationId xmlns:a16="http://schemas.microsoft.com/office/drawing/2014/main" id="{6BB41780-7C98-43BE-9E08-B2ECFAA00B0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217994"/>
                </p:ext>
              </p:extLst>
            </p:nvPr>
          </p:nvGraphicFramePr>
          <p:xfrm>
            <a:off x="408" y="3312"/>
            <a:ext cx="178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8" name="Equation" r:id="rId17" imgW="2832100" imgH="838200" progId="Equation.3">
                    <p:embed/>
                  </p:oleObj>
                </mc:Choice>
                <mc:Fallback>
                  <p:oleObj name="Equation" r:id="rId17" imgW="2832100" imgH="838200" progId="Equation.3">
                    <p:embed/>
                    <p:pic>
                      <p:nvPicPr>
                        <p:cNvPr id="24587" name="Object 22">
                          <a:extLst>
                            <a:ext uri="{FF2B5EF4-FFF2-40B4-BE49-F238E27FC236}">
                              <a16:creationId xmlns:a16="http://schemas.microsoft.com/office/drawing/2014/main" id="{E2C8A0FA-4E40-4830-805D-0C027CCD16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3312"/>
                          <a:ext cx="178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4792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1416" y="150617"/>
            <a:ext cx="7821168" cy="39211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SCALAR PRODUCT OF TWO VECTORS - APPLICATIONS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168" y="74511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2800" dirty="0">
              <a:ea typeface="ＭＳ Ｐゴシック" pitchFamily="34" charset="-128"/>
            </a:endParaRPr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id="{C24ADF4F-CD29-473A-8B60-0EC1267CB1FE}"/>
              </a:ext>
            </a:extLst>
          </p:cNvPr>
          <p:cNvGrpSpPr>
            <a:grpSpLocks/>
          </p:cNvGrpSpPr>
          <p:nvPr/>
        </p:nvGrpSpPr>
        <p:grpSpPr bwMode="auto">
          <a:xfrm>
            <a:off x="527057" y="549275"/>
            <a:ext cx="8066081" cy="2081294"/>
            <a:chOff x="320" y="346"/>
            <a:chExt cx="4631" cy="1387"/>
          </a:xfrm>
        </p:grpSpPr>
        <p:pic>
          <p:nvPicPr>
            <p:cNvPr id="31" name="Picture 8" descr="C:\DOCUME~1\WALTOL~1\LOCALS~1\Temp\\msotw9_temp0.jpg">
              <a:extLst>
                <a:ext uri="{FF2B5EF4-FFF2-40B4-BE49-F238E27FC236}">
                  <a16:creationId xmlns:a16="http://schemas.microsoft.com/office/drawing/2014/main" id="{AADAFFD3-BDA6-43F7-8EAA-0994E039FB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" y="379"/>
              <a:ext cx="1215" cy="1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2" name="Group 15">
              <a:extLst>
                <a:ext uri="{FF2B5EF4-FFF2-40B4-BE49-F238E27FC236}">
                  <a16:creationId xmlns:a16="http://schemas.microsoft.com/office/drawing/2014/main" id="{A56F6216-7713-478F-B1B2-19BEF60333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" y="346"/>
              <a:ext cx="3223" cy="1212"/>
              <a:chOff x="320" y="346"/>
              <a:chExt cx="3223" cy="1212"/>
            </a:xfrm>
          </p:grpSpPr>
          <p:sp>
            <p:nvSpPr>
              <p:cNvPr id="33" name="Text Box 9">
                <a:extLst>
                  <a:ext uri="{FF2B5EF4-FFF2-40B4-BE49-F238E27FC236}">
                    <a16:creationId xmlns:a16="http://schemas.microsoft.com/office/drawing/2014/main" id="{7A5C78B7-E7C3-47C1-B6AE-73C59F061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346"/>
                <a:ext cx="211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indent="0" eaLnBrk="1" hangingPunct="1">
                  <a:spcBef>
                    <a:spcPct val="50000"/>
                  </a:spcBef>
                </a:pPr>
                <a:r>
                  <a:rPr lang="en-US" altLang="en-US" sz="2400" dirty="0"/>
                  <a:t>Angle between two vectors:</a:t>
                </a:r>
              </a:p>
            </p:txBody>
          </p:sp>
          <p:graphicFrame>
            <p:nvGraphicFramePr>
              <p:cNvPr id="34" name="Object 10">
                <a:extLst>
                  <a:ext uri="{FF2B5EF4-FFF2-40B4-BE49-F238E27FC236}">
                    <a16:creationId xmlns:a16="http://schemas.microsoft.com/office/drawing/2014/main" id="{49645B33-E222-4DDA-9078-1AF23BA614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4420982"/>
                  </p:ext>
                </p:extLst>
              </p:nvPr>
            </p:nvGraphicFramePr>
            <p:xfrm>
              <a:off x="434" y="667"/>
              <a:ext cx="3109" cy="8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99" name="Equation" r:id="rId5" imgW="3987800" imgH="1143000" progId="Equation.3">
                      <p:embed/>
                    </p:oleObj>
                  </mc:Choice>
                  <mc:Fallback>
                    <p:oleObj name="Equation" r:id="rId5" imgW="3987800" imgH="1143000" progId="Equation.3">
                      <p:embed/>
                      <p:pic>
                        <p:nvPicPr>
                          <p:cNvPr id="25618" name="Object 10">
                            <a:extLst>
                              <a:ext uri="{FF2B5EF4-FFF2-40B4-BE49-F238E27FC236}">
                                <a16:creationId xmlns:a16="http://schemas.microsoft.com/office/drawing/2014/main" id="{8014A638-CBA2-4C2B-99B6-90939AA03E3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" y="667"/>
                            <a:ext cx="3109" cy="8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5" name="Group 18">
            <a:extLst>
              <a:ext uri="{FF2B5EF4-FFF2-40B4-BE49-F238E27FC236}">
                <a16:creationId xmlns:a16="http://schemas.microsoft.com/office/drawing/2014/main" id="{2383837A-FA09-48F0-BC6A-A585FBC7F405}"/>
              </a:ext>
            </a:extLst>
          </p:cNvPr>
          <p:cNvGrpSpPr>
            <a:grpSpLocks/>
          </p:cNvGrpSpPr>
          <p:nvPr/>
        </p:nvGrpSpPr>
        <p:grpSpPr bwMode="auto">
          <a:xfrm>
            <a:off x="565151" y="2533650"/>
            <a:ext cx="8027988" cy="2319338"/>
            <a:chOff x="356" y="1596"/>
            <a:chExt cx="5057" cy="1461"/>
          </a:xfrm>
        </p:grpSpPr>
        <p:pic>
          <p:nvPicPr>
            <p:cNvPr id="36" name="Picture 6" descr="C:\DOCUME~1\WALTOL~1\LOCALS~1\Temp\\msotw9_temp0.jpg">
              <a:extLst>
                <a:ext uri="{FF2B5EF4-FFF2-40B4-BE49-F238E27FC236}">
                  <a16:creationId xmlns:a16="http://schemas.microsoft.com/office/drawing/2014/main" id="{E47BBE5D-F7F2-4DF1-BB5B-25D23D794A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1721"/>
              <a:ext cx="1381" cy="1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7" name="Group 16">
              <a:extLst>
                <a:ext uri="{FF2B5EF4-FFF2-40B4-BE49-F238E27FC236}">
                  <a16:creationId xmlns:a16="http://schemas.microsoft.com/office/drawing/2014/main" id="{7790ED95-5A9D-4E39-AAAB-ED1065337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" y="1596"/>
              <a:ext cx="3319" cy="1461"/>
              <a:chOff x="356" y="1596"/>
              <a:chExt cx="3319" cy="1461"/>
            </a:xfrm>
          </p:grpSpPr>
          <p:sp>
            <p:nvSpPr>
              <p:cNvPr id="38" name="Text Box 11">
                <a:extLst>
                  <a:ext uri="{FF2B5EF4-FFF2-40B4-BE49-F238E27FC236}">
                    <a16:creationId xmlns:a16="http://schemas.microsoft.com/office/drawing/2014/main" id="{9260A18A-60BF-4EE4-B458-B0A1280DE4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" y="1596"/>
                <a:ext cx="331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indent="0" eaLnBrk="1" hangingPunct="1">
                  <a:spcBef>
                    <a:spcPct val="50000"/>
                  </a:spcBef>
                </a:pPr>
                <a:r>
                  <a:rPr lang="en-US" altLang="en-US" sz="2400" dirty="0"/>
                  <a:t>Projection of a vector on a given axis:</a:t>
                </a:r>
              </a:p>
            </p:txBody>
          </p:sp>
          <p:graphicFrame>
            <p:nvGraphicFramePr>
              <p:cNvPr id="39" name="Object 12">
                <a:extLst>
                  <a:ext uri="{FF2B5EF4-FFF2-40B4-BE49-F238E27FC236}">
                    <a16:creationId xmlns:a16="http://schemas.microsoft.com/office/drawing/2014/main" id="{01D8F69E-F44B-4773-BB3D-DC53481EA2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1818856"/>
                  </p:ext>
                </p:extLst>
              </p:nvPr>
            </p:nvGraphicFramePr>
            <p:xfrm>
              <a:off x="462" y="1945"/>
              <a:ext cx="3090" cy="1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00" name="Equation" r:id="rId8" imgW="4165600" imgH="1498600" progId="Equation.3">
                      <p:embed/>
                    </p:oleObj>
                  </mc:Choice>
                  <mc:Fallback>
                    <p:oleObj name="Equation" r:id="rId8" imgW="4165600" imgH="1498600" progId="Equation.3">
                      <p:embed/>
                      <p:pic>
                        <p:nvPicPr>
                          <p:cNvPr id="25614" name="Object 12">
                            <a:extLst>
                              <a:ext uri="{FF2B5EF4-FFF2-40B4-BE49-F238E27FC236}">
                                <a16:creationId xmlns:a16="http://schemas.microsoft.com/office/drawing/2014/main" id="{547F389C-C199-42A0-A01B-59E3B2AEDC9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" y="1945"/>
                            <a:ext cx="3090" cy="1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0" name="Group 19">
            <a:extLst>
              <a:ext uri="{FF2B5EF4-FFF2-40B4-BE49-F238E27FC236}">
                <a16:creationId xmlns:a16="http://schemas.microsoft.com/office/drawing/2014/main" id="{8584EFE3-52A7-44A5-BF03-382FAF635DA8}"/>
              </a:ext>
            </a:extLst>
          </p:cNvPr>
          <p:cNvGrpSpPr>
            <a:grpSpLocks/>
          </p:cNvGrpSpPr>
          <p:nvPr/>
        </p:nvGrpSpPr>
        <p:grpSpPr bwMode="auto">
          <a:xfrm>
            <a:off x="608012" y="4710114"/>
            <a:ext cx="7927975" cy="1944688"/>
            <a:chOff x="332" y="2967"/>
            <a:chExt cx="4994" cy="1225"/>
          </a:xfrm>
        </p:grpSpPr>
        <p:pic>
          <p:nvPicPr>
            <p:cNvPr id="41" name="Picture 7" descr="C:\DOCUME~1\WALTOL~1\LOCALS~1\Temp\\msotw9_temp0.jpg">
              <a:extLst>
                <a:ext uri="{FF2B5EF4-FFF2-40B4-BE49-F238E27FC236}">
                  <a16:creationId xmlns:a16="http://schemas.microsoft.com/office/drawing/2014/main" id="{61A08F1D-0DB6-4853-809F-DE7C7DACA5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0" y="2967"/>
              <a:ext cx="1386" cy="1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2" name="Group 17">
              <a:extLst>
                <a:ext uri="{FF2B5EF4-FFF2-40B4-BE49-F238E27FC236}">
                  <a16:creationId xmlns:a16="http://schemas.microsoft.com/office/drawing/2014/main" id="{03D83CEC-19BD-43A8-BAB8-C8014BF74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" y="3076"/>
              <a:ext cx="3335" cy="956"/>
              <a:chOff x="332" y="3076"/>
              <a:chExt cx="3335" cy="956"/>
            </a:xfrm>
          </p:grpSpPr>
          <p:graphicFrame>
            <p:nvGraphicFramePr>
              <p:cNvPr id="43" name="Object 13">
                <a:extLst>
                  <a:ext uri="{FF2B5EF4-FFF2-40B4-BE49-F238E27FC236}">
                    <a16:creationId xmlns:a16="http://schemas.microsoft.com/office/drawing/2014/main" id="{EC390CDA-795A-4C12-BA21-D99EC0B83E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5954839"/>
                  </p:ext>
                </p:extLst>
              </p:nvPr>
            </p:nvGraphicFramePr>
            <p:xfrm>
              <a:off x="470" y="3386"/>
              <a:ext cx="3084" cy="6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01" name="Equation" r:id="rId11" imgW="3759200" imgH="787400" progId="Equation.3">
                      <p:embed/>
                    </p:oleObj>
                  </mc:Choice>
                  <mc:Fallback>
                    <p:oleObj name="Equation" r:id="rId11" imgW="3759200" imgH="787400" progId="Equation.3">
                      <p:embed/>
                      <p:pic>
                        <p:nvPicPr>
                          <p:cNvPr id="25609" name="Object 13">
                            <a:extLst>
                              <a:ext uri="{FF2B5EF4-FFF2-40B4-BE49-F238E27FC236}">
                                <a16:creationId xmlns:a16="http://schemas.microsoft.com/office/drawing/2014/main" id="{00CCFC9E-8705-4F20-A6E0-C93C27D5EB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" y="3386"/>
                            <a:ext cx="3084" cy="6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Text Box 14">
                <a:extLst>
                  <a:ext uri="{FF2B5EF4-FFF2-40B4-BE49-F238E27FC236}">
                    <a16:creationId xmlns:a16="http://schemas.microsoft.com/office/drawing/2014/main" id="{47262958-1CBA-4732-81A6-6FD9B940E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" y="3076"/>
                <a:ext cx="333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indent="0" eaLnBrk="1" hangingPunct="1">
                  <a:spcBef>
                    <a:spcPct val="50000"/>
                  </a:spcBef>
                </a:pPr>
                <a:r>
                  <a:rPr lang="en-US" altLang="en-US" sz="2400" dirty="0"/>
                  <a:t>For an axis defined by a unit vector: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391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1218" y="150617"/>
            <a:ext cx="7821168" cy="39211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MIXED TRIPLE PRODUCT OF THREE VECTORS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168" y="74511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2800" dirty="0">
              <a:ea typeface="ＭＳ Ｐゴシック" pitchFamily="34" charset="-128"/>
            </a:endParaRPr>
          </a:p>
        </p:txBody>
      </p:sp>
      <p:pic>
        <p:nvPicPr>
          <p:cNvPr id="20" name="Picture 3" descr="msotw9_temp0">
            <a:extLst>
              <a:ext uri="{FF2B5EF4-FFF2-40B4-BE49-F238E27FC236}">
                <a16:creationId xmlns:a16="http://schemas.microsoft.com/office/drawing/2014/main" id="{6650549F-E59B-41EB-9811-D09E8ACD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6" y="738703"/>
            <a:ext cx="3207604" cy="257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12">
            <a:extLst>
              <a:ext uri="{FF2B5EF4-FFF2-40B4-BE49-F238E27FC236}">
                <a16:creationId xmlns:a16="http://schemas.microsoft.com/office/drawing/2014/main" id="{B3E54F6E-9D19-480A-BDB8-09309ADA3D75}"/>
              </a:ext>
            </a:extLst>
          </p:cNvPr>
          <p:cNvGrpSpPr>
            <a:grpSpLocks/>
          </p:cNvGrpSpPr>
          <p:nvPr/>
        </p:nvGrpSpPr>
        <p:grpSpPr bwMode="auto">
          <a:xfrm>
            <a:off x="3852196" y="719953"/>
            <a:ext cx="4973637" cy="936625"/>
            <a:chOff x="1924" y="650"/>
            <a:chExt cx="3133" cy="590"/>
          </a:xfrm>
        </p:grpSpPr>
        <p:sp>
          <p:nvSpPr>
            <p:cNvPr id="22" name="Text Box 6">
              <a:extLst>
                <a:ext uri="{FF2B5EF4-FFF2-40B4-BE49-F238E27FC236}">
                  <a16:creationId xmlns:a16="http://schemas.microsoft.com/office/drawing/2014/main" id="{EE6A6E24-A823-4BD4-89FB-8F957364B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650"/>
              <a:ext cx="31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Mixed triple product of three vectors,</a:t>
              </a:r>
            </a:p>
          </p:txBody>
        </p:sp>
        <p:graphicFrame>
          <p:nvGraphicFramePr>
            <p:cNvPr id="23" name="Object 7">
              <a:extLst>
                <a:ext uri="{FF2B5EF4-FFF2-40B4-BE49-F238E27FC236}">
                  <a16:creationId xmlns:a16="http://schemas.microsoft.com/office/drawing/2014/main" id="{92647B7B-7C67-48A5-945D-34B6DA1C2A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2714564"/>
                </p:ext>
              </p:extLst>
            </p:nvPr>
          </p:nvGraphicFramePr>
          <p:xfrm>
            <a:off x="2138" y="918"/>
            <a:ext cx="2309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0" name="Equation" r:id="rId5" imgW="2552700" imgH="355600" progId="Equation.3">
                    <p:embed/>
                  </p:oleObj>
                </mc:Choice>
                <mc:Fallback>
                  <p:oleObj name="Equation" r:id="rId5" imgW="2552700" imgH="355600" progId="Equation.3">
                    <p:embed/>
                    <p:pic>
                      <p:nvPicPr>
                        <p:cNvPr id="26637" name="Object 7">
                          <a:extLst>
                            <a:ext uri="{FF2B5EF4-FFF2-40B4-BE49-F238E27FC236}">
                              <a16:creationId xmlns:a16="http://schemas.microsoft.com/office/drawing/2014/main" id="{E9E58A72-2390-4E08-A2E8-0E1F2F9891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918"/>
                          <a:ext cx="2309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13">
            <a:extLst>
              <a:ext uri="{FF2B5EF4-FFF2-40B4-BE49-F238E27FC236}">
                <a16:creationId xmlns:a16="http://schemas.microsoft.com/office/drawing/2014/main" id="{A041955D-B64F-46EB-92F4-C8A35F409213}"/>
              </a:ext>
            </a:extLst>
          </p:cNvPr>
          <p:cNvGrpSpPr>
            <a:grpSpLocks/>
          </p:cNvGrpSpPr>
          <p:nvPr/>
        </p:nvGrpSpPr>
        <p:grpSpPr bwMode="auto">
          <a:xfrm>
            <a:off x="3463926" y="1793876"/>
            <a:ext cx="5422900" cy="1995488"/>
            <a:chOff x="2190" y="1074"/>
            <a:chExt cx="3416" cy="1257"/>
          </a:xfrm>
        </p:grpSpPr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B669B9B4-0F4D-4252-8430-CEDE9E3BD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" y="1074"/>
              <a:ext cx="318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The six mixed triple products formed from </a:t>
              </a:r>
              <a:r>
                <a:rPr lang="en-US" altLang="en-US" sz="2400" b="1" i="1" dirty="0"/>
                <a:t>S</a:t>
              </a:r>
              <a:r>
                <a:rPr lang="en-US" altLang="en-US" sz="2400" dirty="0"/>
                <a:t>, </a:t>
              </a:r>
              <a:r>
                <a:rPr lang="en-US" altLang="en-US" sz="2400" b="1" i="1" dirty="0"/>
                <a:t>P</a:t>
              </a:r>
              <a:r>
                <a:rPr lang="en-US" altLang="en-US" sz="2400" dirty="0"/>
                <a:t>, and </a:t>
              </a:r>
              <a:r>
                <a:rPr lang="en-US" altLang="en-US" sz="2400" b="1" i="1" dirty="0"/>
                <a:t>Q</a:t>
              </a:r>
              <a:r>
                <a:rPr lang="en-US" altLang="en-US" sz="2400" dirty="0"/>
                <a:t> have equal magnitudes but not the same sign,</a:t>
              </a:r>
            </a:p>
          </p:txBody>
        </p:sp>
        <p:graphicFrame>
          <p:nvGraphicFramePr>
            <p:cNvPr id="26" name="Object 9">
              <a:extLst>
                <a:ext uri="{FF2B5EF4-FFF2-40B4-BE49-F238E27FC236}">
                  <a16:creationId xmlns:a16="http://schemas.microsoft.com/office/drawing/2014/main" id="{C1A984DF-3455-4B7C-9446-E40C8877C0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9986280"/>
                </p:ext>
              </p:extLst>
            </p:nvPr>
          </p:nvGraphicFramePr>
          <p:xfrm>
            <a:off x="2190" y="1851"/>
            <a:ext cx="3416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1" name="Equation" r:id="rId7" imgW="5422900" imgH="762000" progId="Equation.3">
                    <p:embed/>
                  </p:oleObj>
                </mc:Choice>
                <mc:Fallback>
                  <p:oleObj name="Equation" r:id="rId7" imgW="5422900" imgH="762000" progId="Equation.3">
                    <p:embed/>
                    <p:pic>
                      <p:nvPicPr>
                        <p:cNvPr id="26635" name="Object 9">
                          <a:extLst>
                            <a:ext uri="{FF2B5EF4-FFF2-40B4-BE49-F238E27FC236}">
                              <a16:creationId xmlns:a16="http://schemas.microsoft.com/office/drawing/2014/main" id="{E785F01F-D2A4-490A-BBF1-11361E2059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" y="1851"/>
                          <a:ext cx="3416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15">
            <a:extLst>
              <a:ext uri="{FF2B5EF4-FFF2-40B4-BE49-F238E27FC236}">
                <a16:creationId xmlns:a16="http://schemas.microsoft.com/office/drawing/2014/main" id="{A6CFA3CB-B72A-48F9-97B1-93379988FA38}"/>
              </a:ext>
            </a:extLst>
          </p:cNvPr>
          <p:cNvGrpSpPr>
            <a:grpSpLocks/>
          </p:cNvGrpSpPr>
          <p:nvPr/>
        </p:nvGrpSpPr>
        <p:grpSpPr bwMode="auto">
          <a:xfrm>
            <a:off x="832716" y="3880760"/>
            <a:ext cx="7045326" cy="2636838"/>
            <a:chOff x="2168" y="2350"/>
            <a:chExt cx="4438" cy="1661"/>
          </a:xfrm>
        </p:grpSpPr>
        <p:graphicFrame>
          <p:nvGraphicFramePr>
            <p:cNvPr id="28" name="Object 10">
              <a:extLst>
                <a:ext uri="{FF2B5EF4-FFF2-40B4-BE49-F238E27FC236}">
                  <a16:creationId xmlns:a16="http://schemas.microsoft.com/office/drawing/2014/main" id="{41356B78-D063-40E2-AE68-F010F1F396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8175442"/>
                </p:ext>
              </p:extLst>
            </p:nvPr>
          </p:nvGraphicFramePr>
          <p:xfrm>
            <a:off x="3374" y="2699"/>
            <a:ext cx="3232" cy="1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22" name="Equation" r:id="rId9" imgW="5130800" imgH="2082800" progId="Equation.3">
                    <p:embed/>
                  </p:oleObj>
                </mc:Choice>
                <mc:Fallback>
                  <p:oleObj name="Equation" r:id="rId9" imgW="5130800" imgH="2082800" progId="Equation.3">
                    <p:embed/>
                    <p:pic>
                      <p:nvPicPr>
                        <p:cNvPr id="26632" name="Object 10">
                          <a:extLst>
                            <a:ext uri="{FF2B5EF4-FFF2-40B4-BE49-F238E27FC236}">
                              <a16:creationId xmlns:a16="http://schemas.microsoft.com/office/drawing/2014/main" id="{291B40C5-B66B-4215-A0F7-FBC59A47B9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" y="2699"/>
                          <a:ext cx="3232" cy="1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 Box 11">
              <a:extLst>
                <a:ext uri="{FF2B5EF4-FFF2-40B4-BE49-F238E27FC236}">
                  <a16:creationId xmlns:a16="http://schemas.microsoft.com/office/drawing/2014/main" id="{7EE89BD1-E3FB-48CC-B7B1-C07561EA6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8" y="2350"/>
              <a:ext cx="30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Evaluating the mixed triple product,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21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1218" y="150617"/>
            <a:ext cx="7821168" cy="39211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MOMENT OF A FORCE ABOUT A GIVEN AXIS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168" y="74511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2800" dirty="0">
              <a:ea typeface="ＭＳ Ｐゴシック" pitchFamily="34" charset="-128"/>
            </a:endParaRPr>
          </a:p>
        </p:txBody>
      </p:sp>
      <p:pic>
        <p:nvPicPr>
          <p:cNvPr id="15" name="Picture 3" descr="C:\DOCUME~1\WALTOL~1\LOCALS~1\Temp\\msotw9_temp0.jpg">
            <a:extLst>
              <a:ext uri="{FF2B5EF4-FFF2-40B4-BE49-F238E27FC236}">
                <a16:creationId xmlns:a16="http://schemas.microsoft.com/office/drawing/2014/main" id="{6E578AD9-8DD0-4B19-B2CC-9040E891B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226" y="813095"/>
            <a:ext cx="3578105" cy="378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" name="Group 13">
            <a:extLst>
              <a:ext uri="{FF2B5EF4-FFF2-40B4-BE49-F238E27FC236}">
                <a16:creationId xmlns:a16="http://schemas.microsoft.com/office/drawing/2014/main" id="{40FC7E54-8CBF-440E-B525-4CD42949F6C7}"/>
              </a:ext>
            </a:extLst>
          </p:cNvPr>
          <p:cNvGrpSpPr>
            <a:grpSpLocks/>
          </p:cNvGrpSpPr>
          <p:nvPr/>
        </p:nvGrpSpPr>
        <p:grpSpPr bwMode="auto">
          <a:xfrm>
            <a:off x="254001" y="777875"/>
            <a:ext cx="5224462" cy="1341438"/>
            <a:chOff x="160" y="490"/>
            <a:chExt cx="3291" cy="845"/>
          </a:xfrm>
        </p:grpSpPr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80F3B666-1B9C-4A1F-8CD7-61E1CF00A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" y="490"/>
              <a:ext cx="329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Moment </a:t>
              </a:r>
              <a:r>
                <a:rPr lang="en-US" altLang="en-US" sz="2400" b="1" i="1" dirty="0"/>
                <a:t>M</a:t>
              </a:r>
              <a:r>
                <a:rPr lang="en-US" altLang="en-US" sz="2400" b="1" i="1" baseline="-25000" dirty="0"/>
                <a:t>O</a:t>
              </a:r>
              <a:r>
                <a:rPr lang="en-US" altLang="en-US" sz="2400" dirty="0"/>
                <a:t> of a force </a:t>
              </a:r>
              <a:r>
                <a:rPr lang="en-US" altLang="en-US" sz="2400" b="1" i="1" dirty="0"/>
                <a:t>F</a:t>
              </a:r>
              <a:r>
                <a:rPr lang="en-US" altLang="en-US" sz="2400" dirty="0"/>
                <a:t> applied at the point </a:t>
              </a:r>
              <a:r>
                <a:rPr lang="en-US" altLang="en-US" sz="2400" b="1" i="1" dirty="0"/>
                <a:t>A</a:t>
              </a:r>
              <a:r>
                <a:rPr lang="en-US" altLang="en-US" sz="2400" dirty="0"/>
                <a:t> about a point </a:t>
              </a:r>
              <a:r>
                <a:rPr lang="en-US" altLang="en-US" sz="2400" b="1" i="1" dirty="0"/>
                <a:t>O</a:t>
              </a:r>
              <a:r>
                <a:rPr lang="en-US" altLang="en-US" sz="2400" dirty="0"/>
                <a:t>,</a:t>
              </a:r>
            </a:p>
          </p:txBody>
        </p:sp>
        <p:graphicFrame>
          <p:nvGraphicFramePr>
            <p:cNvPr id="19" name="Object 7">
              <a:extLst>
                <a:ext uri="{FF2B5EF4-FFF2-40B4-BE49-F238E27FC236}">
                  <a16:creationId xmlns:a16="http://schemas.microsoft.com/office/drawing/2014/main" id="{91DBBF6D-1D38-47EE-9CDD-9C6665333D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3709797"/>
                </p:ext>
              </p:extLst>
            </p:nvPr>
          </p:nvGraphicFramePr>
          <p:xfrm>
            <a:off x="1805" y="998"/>
            <a:ext cx="115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1" name="Equation" r:id="rId5" imgW="1218671" imgH="355446" progId="Equation.3">
                    <p:embed/>
                  </p:oleObj>
                </mc:Choice>
                <mc:Fallback>
                  <p:oleObj name="Equation" r:id="rId5" imgW="1218671" imgH="355446" progId="Equation.3">
                    <p:embed/>
                    <p:pic>
                      <p:nvPicPr>
                        <p:cNvPr id="27661" name="Object 7">
                          <a:extLst>
                            <a:ext uri="{FF2B5EF4-FFF2-40B4-BE49-F238E27FC236}">
                              <a16:creationId xmlns:a16="http://schemas.microsoft.com/office/drawing/2014/main" id="{2796DD38-5891-4381-9B20-82589B855C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5" y="998"/>
                          <a:ext cx="115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12">
            <a:extLst>
              <a:ext uri="{FF2B5EF4-FFF2-40B4-BE49-F238E27FC236}">
                <a16:creationId xmlns:a16="http://schemas.microsoft.com/office/drawing/2014/main" id="{47D270CF-AB0C-462A-B675-2A52F74AC6AE}"/>
              </a:ext>
            </a:extLst>
          </p:cNvPr>
          <p:cNvGrpSpPr>
            <a:grpSpLocks/>
          </p:cNvGrpSpPr>
          <p:nvPr/>
        </p:nvGrpSpPr>
        <p:grpSpPr bwMode="auto">
          <a:xfrm>
            <a:off x="379413" y="2179639"/>
            <a:ext cx="4937125" cy="1825626"/>
            <a:chOff x="239" y="1373"/>
            <a:chExt cx="3110" cy="1150"/>
          </a:xfrm>
        </p:grpSpPr>
        <p:sp>
          <p:nvSpPr>
            <p:cNvPr id="31" name="Text Box 8">
              <a:extLst>
                <a:ext uri="{FF2B5EF4-FFF2-40B4-BE49-F238E27FC236}">
                  <a16:creationId xmlns:a16="http://schemas.microsoft.com/office/drawing/2014/main" id="{6DEC1383-B415-430A-8BA5-9536483B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" y="1373"/>
              <a:ext cx="311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Scalar moment </a:t>
              </a:r>
              <a:r>
                <a:rPr lang="en-US" altLang="en-US" sz="2400" i="1" dirty="0"/>
                <a:t>M</a:t>
              </a:r>
              <a:r>
                <a:rPr lang="en-US" altLang="en-US" sz="2400" i="1" baseline="-25000" dirty="0"/>
                <a:t>OL</a:t>
              </a:r>
              <a:r>
                <a:rPr lang="en-US" altLang="en-US" sz="2400" dirty="0"/>
                <a:t> about an axis </a:t>
              </a:r>
              <a:r>
                <a:rPr lang="en-US" altLang="en-US" sz="2400" b="1" i="1" dirty="0"/>
                <a:t>OL</a:t>
              </a:r>
              <a:r>
                <a:rPr lang="en-US" altLang="en-US" sz="2400" dirty="0"/>
                <a:t> is the projection of the moment vector </a:t>
              </a:r>
              <a:r>
                <a:rPr lang="en-US" altLang="en-US" sz="2400" b="1" i="1" dirty="0"/>
                <a:t>M</a:t>
              </a:r>
              <a:r>
                <a:rPr lang="en-US" altLang="en-US" sz="2400" b="1" i="1" baseline="-25000" dirty="0"/>
                <a:t>O</a:t>
              </a:r>
              <a:r>
                <a:rPr lang="en-US" altLang="en-US" sz="2400" dirty="0"/>
                <a:t> onto the axis,</a:t>
              </a:r>
              <a:endParaRPr lang="en-US" altLang="en-US" sz="2400" b="1" i="1" baseline="-25000" dirty="0"/>
            </a:p>
          </p:txBody>
        </p:sp>
        <p:graphicFrame>
          <p:nvGraphicFramePr>
            <p:cNvPr id="32" name="Object 9">
              <a:extLst>
                <a:ext uri="{FF2B5EF4-FFF2-40B4-BE49-F238E27FC236}">
                  <a16:creationId xmlns:a16="http://schemas.microsoft.com/office/drawing/2014/main" id="{457E9F45-2501-43F8-AD24-39239D0F8D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9341879"/>
                </p:ext>
              </p:extLst>
            </p:nvPr>
          </p:nvGraphicFramePr>
          <p:xfrm>
            <a:off x="643" y="2178"/>
            <a:ext cx="263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2" name="Equation" r:id="rId7" imgW="2806700" imgH="368300" progId="Equation.3">
                    <p:embed/>
                  </p:oleObj>
                </mc:Choice>
                <mc:Fallback>
                  <p:oleObj name="Equation" r:id="rId7" imgW="2806700" imgH="368300" progId="Equation.3">
                    <p:embed/>
                    <p:pic>
                      <p:nvPicPr>
                        <p:cNvPr id="27659" name="Object 9">
                          <a:extLst>
                            <a:ext uri="{FF2B5EF4-FFF2-40B4-BE49-F238E27FC236}">
                              <a16:creationId xmlns:a16="http://schemas.microsoft.com/office/drawing/2014/main" id="{0FBF4CFB-78C8-4CC2-B34A-A1E6B2D658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" y="2178"/>
                          <a:ext cx="2632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14">
            <a:extLst>
              <a:ext uri="{FF2B5EF4-FFF2-40B4-BE49-F238E27FC236}">
                <a16:creationId xmlns:a16="http://schemas.microsoft.com/office/drawing/2014/main" id="{B33EF3E3-C7FF-40E5-9762-63E2BD17BC48}"/>
              </a:ext>
            </a:extLst>
          </p:cNvPr>
          <p:cNvGrpSpPr>
            <a:grpSpLocks/>
          </p:cNvGrpSpPr>
          <p:nvPr/>
        </p:nvGrpSpPr>
        <p:grpSpPr bwMode="auto">
          <a:xfrm>
            <a:off x="254000" y="4146551"/>
            <a:ext cx="5162549" cy="2290763"/>
            <a:chOff x="160" y="2612"/>
            <a:chExt cx="3252" cy="1443"/>
          </a:xfrm>
        </p:grpSpPr>
        <p:sp>
          <p:nvSpPr>
            <p:cNvPr id="34" name="Text Box 10">
              <a:extLst>
                <a:ext uri="{FF2B5EF4-FFF2-40B4-BE49-F238E27FC236}">
                  <a16:creationId xmlns:a16="http://schemas.microsoft.com/office/drawing/2014/main" id="{10DFD252-8F91-47BE-ABA4-1AD4641B6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" y="2612"/>
              <a:ext cx="32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Moments of </a:t>
              </a:r>
              <a:r>
                <a:rPr lang="en-US" altLang="en-US" sz="2400" b="1" i="1" dirty="0"/>
                <a:t>F</a:t>
              </a:r>
              <a:r>
                <a:rPr lang="en-US" altLang="en-US" sz="2400" dirty="0"/>
                <a:t> about the coordinate axes,</a:t>
              </a:r>
            </a:p>
          </p:txBody>
        </p:sp>
        <p:graphicFrame>
          <p:nvGraphicFramePr>
            <p:cNvPr id="35" name="Object 11">
              <a:extLst>
                <a:ext uri="{FF2B5EF4-FFF2-40B4-BE49-F238E27FC236}">
                  <a16:creationId xmlns:a16="http://schemas.microsoft.com/office/drawing/2014/main" id="{0361F40C-1A1A-4360-845D-47743B48CB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8855211"/>
                </p:ext>
              </p:extLst>
            </p:nvPr>
          </p:nvGraphicFramePr>
          <p:xfrm>
            <a:off x="1351" y="2976"/>
            <a:ext cx="1481" cy="10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3" name="Equation" r:id="rId9" imgW="1638300" imgH="1193800" progId="Equation.3">
                    <p:embed/>
                  </p:oleObj>
                </mc:Choice>
                <mc:Fallback>
                  <p:oleObj name="Equation" r:id="rId9" imgW="1638300" imgH="1193800" progId="Equation.3">
                    <p:embed/>
                    <p:pic>
                      <p:nvPicPr>
                        <p:cNvPr id="27657" name="Object 11">
                          <a:extLst>
                            <a:ext uri="{FF2B5EF4-FFF2-40B4-BE49-F238E27FC236}">
                              <a16:creationId xmlns:a16="http://schemas.microsoft.com/office/drawing/2014/main" id="{5059651E-56AF-4C7E-8188-AF836B2B11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2976"/>
                          <a:ext cx="1481" cy="10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8747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1218" y="150617"/>
            <a:ext cx="7821168" cy="39211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MOMENT OF A FORCE ABOUT A GIVEN AXIS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168" y="74511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2800" dirty="0">
              <a:ea typeface="ＭＳ Ｐゴシック" pitchFamily="34" charset="-128"/>
            </a:endParaRP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CA3181EE-DF7F-4A73-981B-842667F49439}"/>
              </a:ext>
            </a:extLst>
          </p:cNvPr>
          <p:cNvGrpSpPr>
            <a:grpSpLocks/>
          </p:cNvGrpSpPr>
          <p:nvPr/>
        </p:nvGrpSpPr>
        <p:grpSpPr bwMode="auto">
          <a:xfrm>
            <a:off x="533401" y="922338"/>
            <a:ext cx="8028985" cy="4203699"/>
            <a:chOff x="336" y="581"/>
            <a:chExt cx="4080" cy="2648"/>
          </a:xfrm>
        </p:grpSpPr>
        <p:pic>
          <p:nvPicPr>
            <p:cNvPr id="20" name="Picture 5" descr="C:\DOCUME~1\WALTOL~1\LOCALS~1\Temp\\msotw9_temp0.jpg">
              <a:extLst>
                <a:ext uri="{FF2B5EF4-FFF2-40B4-BE49-F238E27FC236}">
                  <a16:creationId xmlns:a16="http://schemas.microsoft.com/office/drawing/2014/main" id="{BBC32B11-48E2-4DE3-B5B6-6E69BD8EC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957"/>
              <a:ext cx="2016" cy="2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C3E1096C-8ADA-42A9-B2C4-2F156A18F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" y="581"/>
              <a:ext cx="3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Moment of a force about an arbitrary axis,</a:t>
              </a:r>
            </a:p>
          </p:txBody>
        </p:sp>
        <p:graphicFrame>
          <p:nvGraphicFramePr>
            <p:cNvPr id="22" name="Object 7">
              <a:extLst>
                <a:ext uri="{FF2B5EF4-FFF2-40B4-BE49-F238E27FC236}">
                  <a16:creationId xmlns:a16="http://schemas.microsoft.com/office/drawing/2014/main" id="{46ABD042-8531-4F5B-981C-36F84F7C9A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7927896"/>
                </p:ext>
              </p:extLst>
            </p:nvPr>
          </p:nvGraphicFramePr>
          <p:xfrm>
            <a:off x="2425" y="1344"/>
            <a:ext cx="1872" cy="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98" name="Equation" r:id="rId5" imgW="2032000" imgH="1231900" progId="Equation.3">
                    <p:embed/>
                  </p:oleObj>
                </mc:Choice>
                <mc:Fallback>
                  <p:oleObj name="Equation" r:id="rId5" imgW="2032000" imgH="1231900" progId="Equation.3">
                    <p:embed/>
                    <p:pic>
                      <p:nvPicPr>
                        <p:cNvPr id="28680" name="Object 7">
                          <a:extLst>
                            <a:ext uri="{FF2B5EF4-FFF2-40B4-BE49-F238E27FC236}">
                              <a16:creationId xmlns:a16="http://schemas.microsoft.com/office/drawing/2014/main" id="{5C723BEE-F96F-4234-8AD2-19D5B75F90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" y="1344"/>
                          <a:ext cx="1872" cy="1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8F5E598-06B6-4C0D-9E68-84CA63DFC64A}"/>
              </a:ext>
            </a:extLst>
          </p:cNvPr>
          <p:cNvSpPr/>
          <p:nvPr/>
        </p:nvSpPr>
        <p:spPr>
          <a:xfrm>
            <a:off x="741218" y="5311858"/>
            <a:ext cx="8077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</a:t>
            </a:r>
            <a:r>
              <a:rPr lang="en-US" altLang="en-US" sz="2400" dirty="0"/>
              <a:t>The result is independent of the point </a:t>
            </a:r>
            <a:r>
              <a:rPr lang="en-US" altLang="en-US" sz="2400" i="1" dirty="0"/>
              <a:t>B</a:t>
            </a:r>
            <a:r>
              <a:rPr lang="en-US" altLang="en-US" sz="2400" dirty="0"/>
              <a:t> along the given axis.</a:t>
            </a:r>
          </a:p>
        </p:txBody>
      </p:sp>
    </p:spTree>
    <p:extLst>
      <p:ext uri="{BB962C8B-B14F-4D97-AF65-F5344CB8AC3E}">
        <p14:creationId xmlns:p14="http://schemas.microsoft.com/office/powerpoint/2010/main" val="4028856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68580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 3.5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1168" y="74511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2800" dirty="0">
              <a:ea typeface="ＭＳ Ｐゴシック" pitchFamily="34" charset="-128"/>
            </a:endParaRPr>
          </a:p>
        </p:txBody>
      </p:sp>
      <p:pic>
        <p:nvPicPr>
          <p:cNvPr id="18" name="Picture 3" descr="C:\DOCUME~1\WALTOL~1\LOCALS~1\Temp\\msotw9_temp0.jpg">
            <a:extLst>
              <a:ext uri="{FF2B5EF4-FFF2-40B4-BE49-F238E27FC236}">
                <a16:creationId xmlns:a16="http://schemas.microsoft.com/office/drawing/2014/main" id="{25708D70-EE96-4776-945D-8A842949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46" y="1303338"/>
            <a:ext cx="4391339" cy="395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94D9CD-1BA0-4A98-A02D-7209E24BC8E4}"/>
              </a:ext>
            </a:extLst>
          </p:cNvPr>
          <p:cNvSpPr/>
          <p:nvPr/>
        </p:nvSpPr>
        <p:spPr>
          <a:xfrm>
            <a:off x="4806300" y="1268330"/>
            <a:ext cx="414496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 cube is acted on by a force </a:t>
            </a:r>
            <a:r>
              <a:rPr lang="en-US" altLang="en-US" sz="2400" b="1" i="1" dirty="0"/>
              <a:t>P</a:t>
            </a:r>
            <a:r>
              <a:rPr lang="en-US" altLang="en-US" sz="2400" dirty="0"/>
              <a:t> as shown.  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Determine the moment of </a:t>
            </a:r>
            <a:r>
              <a:rPr lang="en-US" altLang="en-US" sz="2400" b="1" i="1" dirty="0"/>
              <a:t>P</a:t>
            </a:r>
            <a:endParaRPr lang="en-US" alt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9AF5E0-3801-4EC4-AED2-A0E8FB6E65D3}"/>
              </a:ext>
            </a:extLst>
          </p:cNvPr>
          <p:cNvSpPr/>
          <p:nvPr/>
        </p:nvSpPr>
        <p:spPr>
          <a:xfrm>
            <a:off x="4592782" y="287737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5000"/>
              </a:spcBef>
              <a:buFontTx/>
              <a:buAutoNum type="alphaLcParenR"/>
            </a:pPr>
            <a:r>
              <a:rPr lang="en-US" altLang="en-US" dirty="0"/>
              <a:t> </a:t>
            </a:r>
            <a:r>
              <a:rPr lang="en-US" altLang="en-US" sz="2400" dirty="0"/>
              <a:t>about </a:t>
            </a:r>
            <a:r>
              <a:rPr lang="en-US" altLang="en-US" sz="2400" i="1" dirty="0"/>
              <a:t>A</a:t>
            </a:r>
          </a:p>
          <a:p>
            <a:pPr>
              <a:spcBef>
                <a:spcPct val="25000"/>
              </a:spcBef>
              <a:buFontTx/>
              <a:buAutoNum type="alphaLcParenR"/>
            </a:pPr>
            <a:r>
              <a:rPr lang="en-US" altLang="en-US" sz="2400" dirty="0"/>
              <a:t> about the edge </a:t>
            </a:r>
            <a:r>
              <a:rPr lang="en-US" altLang="en-US" sz="2400" i="1" dirty="0"/>
              <a:t>AB </a:t>
            </a:r>
            <a:r>
              <a:rPr lang="en-US" altLang="en-US" sz="2400" dirty="0"/>
              <a:t>and</a:t>
            </a:r>
            <a:endParaRPr lang="en-US" altLang="en-US" sz="2400" i="1" dirty="0"/>
          </a:p>
          <a:p>
            <a:pPr>
              <a:spcBef>
                <a:spcPct val="25000"/>
              </a:spcBef>
              <a:buFontTx/>
              <a:buAutoNum type="alphaLcParenR"/>
            </a:pPr>
            <a:r>
              <a:rPr lang="en-US" altLang="en-US" sz="2400" dirty="0"/>
              <a:t> about the diagonal </a:t>
            </a:r>
            <a:r>
              <a:rPr lang="en-US" altLang="en-US" sz="2400" i="1" dirty="0"/>
              <a:t>AG</a:t>
            </a:r>
            <a:r>
              <a:rPr lang="en-US" altLang="en-US" sz="2400" dirty="0"/>
              <a:t> of the cube.</a:t>
            </a:r>
          </a:p>
          <a:p>
            <a:pPr>
              <a:spcBef>
                <a:spcPct val="25000"/>
              </a:spcBef>
              <a:buFontTx/>
              <a:buAutoNum type="alphaLcParenR"/>
            </a:pPr>
            <a:r>
              <a:rPr lang="en-US" altLang="en-US" sz="2400" dirty="0"/>
              <a:t> Determine the perpendicular distance between </a:t>
            </a:r>
            <a:r>
              <a:rPr lang="en-US" altLang="en-US" sz="2400" i="1" dirty="0"/>
              <a:t>AG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FC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978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68580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 3.5 - SOLUTION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7998" y="734290"/>
            <a:ext cx="459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/>
              <a:t> a)  </a:t>
            </a:r>
            <a:r>
              <a:rPr lang="en-US" altLang="en-US" sz="2400" dirty="0"/>
              <a:t>Moment of </a:t>
            </a:r>
            <a:r>
              <a:rPr lang="en-US" altLang="en-US" sz="2400" b="1" i="1" dirty="0"/>
              <a:t>P</a:t>
            </a:r>
            <a:r>
              <a:rPr lang="en-US" altLang="en-US" sz="2400" dirty="0"/>
              <a:t> about </a:t>
            </a:r>
            <a:r>
              <a:rPr lang="en-US" altLang="en-US" sz="2400" i="1" dirty="0"/>
              <a:t>A</a:t>
            </a:r>
            <a:r>
              <a:rPr lang="en-US" altLang="en-US" sz="2400" dirty="0"/>
              <a:t>,</a:t>
            </a:r>
          </a:p>
        </p:txBody>
      </p:sp>
      <p:pic>
        <p:nvPicPr>
          <p:cNvPr id="9" name="Picture 3" descr="C:\DOCUME~1\WALTOL~1\LOCALS~1\Temp\\msotw9_temp0.jpg">
            <a:extLst>
              <a:ext uri="{FF2B5EF4-FFF2-40B4-BE49-F238E27FC236}">
                <a16:creationId xmlns:a16="http://schemas.microsoft.com/office/drawing/2014/main" id="{46FE74A2-D9E2-4811-91CF-AB294F6C5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" y="893644"/>
            <a:ext cx="2815454" cy="253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28" descr="C:\DOCUME~1\WALTOL~1\LOCALS~1\Temp\\msotw9_temp0.jpg">
            <a:extLst>
              <a:ext uri="{FF2B5EF4-FFF2-40B4-BE49-F238E27FC236}">
                <a16:creationId xmlns:a16="http://schemas.microsoft.com/office/drawing/2014/main" id="{3CDA612B-CBBE-4BB4-9DD7-259413E3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" y="3585100"/>
            <a:ext cx="2851150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Object 1032">
            <a:extLst>
              <a:ext uri="{FF2B5EF4-FFF2-40B4-BE49-F238E27FC236}">
                <a16:creationId xmlns:a16="http://schemas.microsoft.com/office/drawing/2014/main" id="{EFE5853A-58F6-435C-9C2F-16DCCCDE76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473977"/>
              </p:ext>
            </p:extLst>
          </p:nvPr>
        </p:nvGraphicFramePr>
        <p:xfrm>
          <a:off x="3660513" y="1257510"/>
          <a:ext cx="4274402" cy="1979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8" name="Equation" r:id="rId6" imgW="3619500" imgH="1676400" progId="Equation.3">
                  <p:embed/>
                </p:oleObj>
              </mc:Choice>
              <mc:Fallback>
                <p:oleObj name="Equation" r:id="rId6" imgW="3619500" imgH="1676400" progId="Equation.3">
                  <p:embed/>
                  <p:pic>
                    <p:nvPicPr>
                      <p:cNvPr id="30731" name="Object 1032">
                        <a:extLst>
                          <a:ext uri="{FF2B5EF4-FFF2-40B4-BE49-F238E27FC236}">
                            <a16:creationId xmlns:a16="http://schemas.microsoft.com/office/drawing/2014/main" id="{CE64B2EB-DD2E-47E8-AF69-432FC8BC1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513" y="1257510"/>
                        <a:ext cx="4274402" cy="1979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34">
            <a:extLst>
              <a:ext uri="{FF2B5EF4-FFF2-40B4-BE49-F238E27FC236}">
                <a16:creationId xmlns:a16="http://schemas.microsoft.com/office/drawing/2014/main" id="{B852157E-FB2C-4360-99E4-94DBB816CF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21219"/>
              </p:ext>
            </p:extLst>
          </p:nvPr>
        </p:nvGraphicFramePr>
        <p:xfrm>
          <a:off x="5334000" y="3284920"/>
          <a:ext cx="3436018" cy="50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9" name="Equation" r:id="rId8" imgW="2438400" imgH="355600" progId="Equation.3">
                  <p:embed/>
                </p:oleObj>
              </mc:Choice>
              <mc:Fallback>
                <p:oleObj name="Equation" r:id="rId8" imgW="2438400" imgH="355600" progId="Equation.3">
                  <p:embed/>
                  <p:pic>
                    <p:nvPicPr>
                      <p:cNvPr id="30732" name="Object 1034">
                        <a:extLst>
                          <a:ext uri="{FF2B5EF4-FFF2-40B4-BE49-F238E27FC236}">
                            <a16:creationId xmlns:a16="http://schemas.microsoft.com/office/drawing/2014/main" id="{74271E30-D1A3-4C4F-87F4-A8D3C1E0AB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84920"/>
                        <a:ext cx="3436018" cy="50108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BF187C-5FE6-45DA-9152-45790F28EDC4}"/>
              </a:ext>
            </a:extLst>
          </p:cNvPr>
          <p:cNvSpPr/>
          <p:nvPr/>
        </p:nvSpPr>
        <p:spPr>
          <a:xfrm>
            <a:off x="3497998" y="3934803"/>
            <a:ext cx="38172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b) Moment of </a:t>
            </a:r>
            <a:r>
              <a:rPr lang="en-US" altLang="en-US" sz="2400" b="1" i="1" dirty="0"/>
              <a:t>P</a:t>
            </a:r>
            <a:r>
              <a:rPr lang="en-US" altLang="en-US" sz="2400" dirty="0"/>
              <a:t> about </a:t>
            </a:r>
            <a:r>
              <a:rPr lang="en-US" altLang="en-US" sz="2400" i="1" dirty="0"/>
              <a:t>AB</a:t>
            </a:r>
            <a:r>
              <a:rPr lang="en-US" altLang="en-US" i="1" dirty="0"/>
              <a:t>,</a:t>
            </a:r>
            <a:endParaRPr lang="en-US" altLang="en-US" dirty="0"/>
          </a:p>
        </p:txBody>
      </p:sp>
      <p:graphicFrame>
        <p:nvGraphicFramePr>
          <p:cNvPr id="13" name="Object 1036">
            <a:extLst>
              <a:ext uri="{FF2B5EF4-FFF2-40B4-BE49-F238E27FC236}">
                <a16:creationId xmlns:a16="http://schemas.microsoft.com/office/drawing/2014/main" id="{C3154985-8CCE-4D0E-A6E6-D07F82AF4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697791"/>
              </p:ext>
            </p:extLst>
          </p:nvPr>
        </p:nvGraphicFramePr>
        <p:xfrm>
          <a:off x="3581399" y="4440606"/>
          <a:ext cx="4175061" cy="111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0" name="Equation" r:id="rId10" imgW="2844800" imgH="762000" progId="Equation.3">
                  <p:embed/>
                </p:oleObj>
              </mc:Choice>
              <mc:Fallback>
                <p:oleObj name="Equation" r:id="rId10" imgW="2844800" imgH="762000" progId="Equation.3">
                  <p:embed/>
                  <p:pic>
                    <p:nvPicPr>
                      <p:cNvPr id="30727" name="Object 1036">
                        <a:extLst>
                          <a:ext uri="{FF2B5EF4-FFF2-40B4-BE49-F238E27FC236}">
                            <a16:creationId xmlns:a16="http://schemas.microsoft.com/office/drawing/2014/main" id="{BC126CB3-82A9-473D-A520-98DABC218F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399" y="4440606"/>
                        <a:ext cx="4175061" cy="1118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37">
            <a:extLst>
              <a:ext uri="{FF2B5EF4-FFF2-40B4-BE49-F238E27FC236}">
                <a16:creationId xmlns:a16="http://schemas.microsoft.com/office/drawing/2014/main" id="{169A90F4-7477-4D86-BD3A-06F1C4561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394139"/>
              </p:ext>
            </p:extLst>
          </p:nvPr>
        </p:nvGraphicFramePr>
        <p:xfrm>
          <a:off x="5943600" y="5663982"/>
          <a:ext cx="2041460" cy="50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1" name="Equation" r:id="rId12" imgW="1396394" imgH="342751" progId="Equation.3">
                  <p:embed/>
                </p:oleObj>
              </mc:Choice>
              <mc:Fallback>
                <p:oleObj name="Equation" r:id="rId12" imgW="1396394" imgH="342751" progId="Equation.3">
                  <p:embed/>
                  <p:pic>
                    <p:nvPicPr>
                      <p:cNvPr id="30728" name="Object 1037">
                        <a:extLst>
                          <a:ext uri="{FF2B5EF4-FFF2-40B4-BE49-F238E27FC236}">
                            <a16:creationId xmlns:a16="http://schemas.microsoft.com/office/drawing/2014/main" id="{6F0A0EC5-49C0-4FFF-857D-58F79A2306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663982"/>
                        <a:ext cx="2041460" cy="50108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7251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68580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 3.5 - SOLUTION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3" descr="C:\DOCUME~1\WALTOL~1\LOCALS~1\Temp\\msotw9_temp0.jpg">
            <a:extLst>
              <a:ext uri="{FF2B5EF4-FFF2-40B4-BE49-F238E27FC236}">
                <a16:creationId xmlns:a16="http://schemas.microsoft.com/office/drawing/2014/main" id="{46FE74A2-D9E2-4811-91CF-AB294F6C5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" y="893644"/>
            <a:ext cx="2815454" cy="253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 descr="C:\DOCUME~1\WALTOL~1\LOCALS~1\Temp\\msotw9_temp0.jpg">
            <a:extLst>
              <a:ext uri="{FF2B5EF4-FFF2-40B4-BE49-F238E27FC236}">
                <a16:creationId xmlns:a16="http://schemas.microsoft.com/office/drawing/2014/main" id="{7C65A3CE-10C0-4A6F-92F2-81367D85B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" y="3614672"/>
            <a:ext cx="2938462" cy="2770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1AC500-8605-407D-B546-DF47419E78C7}"/>
              </a:ext>
            </a:extLst>
          </p:cNvPr>
          <p:cNvSpPr/>
          <p:nvPr/>
        </p:nvSpPr>
        <p:spPr>
          <a:xfrm>
            <a:off x="3581400" y="893644"/>
            <a:ext cx="50551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c) Moment of </a:t>
            </a:r>
            <a:r>
              <a:rPr lang="en-US" altLang="en-US" sz="2400" b="1" i="1" dirty="0"/>
              <a:t>P</a:t>
            </a:r>
            <a:r>
              <a:rPr lang="en-US" altLang="en-US" sz="2400" dirty="0"/>
              <a:t> about the diagonal </a:t>
            </a:r>
            <a:r>
              <a:rPr lang="en-US" altLang="en-US" sz="2400" i="1" dirty="0"/>
              <a:t>AG</a:t>
            </a:r>
            <a:r>
              <a:rPr lang="en-US" altLang="en-US" sz="2400" dirty="0"/>
              <a:t>,</a:t>
            </a:r>
          </a:p>
        </p:txBody>
      </p:sp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11768E31-F660-4D98-A582-436F8BD5E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72371"/>
              </p:ext>
            </p:extLst>
          </p:nvPr>
        </p:nvGraphicFramePr>
        <p:xfrm>
          <a:off x="3572707" y="1505198"/>
          <a:ext cx="5109346" cy="3820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8" name="Equation" r:id="rId6" imgW="4330700" imgH="3238500" progId="Equation.3">
                  <p:embed/>
                </p:oleObj>
              </mc:Choice>
              <mc:Fallback>
                <p:oleObj name="Equation" r:id="rId6" imgW="4330700" imgH="3238500" progId="Equation.3">
                  <p:embed/>
                  <p:pic>
                    <p:nvPicPr>
                      <p:cNvPr id="31750" name="Object 8">
                        <a:extLst>
                          <a:ext uri="{FF2B5EF4-FFF2-40B4-BE49-F238E27FC236}">
                            <a16:creationId xmlns:a16="http://schemas.microsoft.com/office/drawing/2014/main" id="{F01486C0-2B42-46EB-BBC7-735D342EBA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707" y="1505198"/>
                        <a:ext cx="5109346" cy="3820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E1750B14-7E77-456C-A847-95EB74731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732620"/>
              </p:ext>
            </p:extLst>
          </p:nvPr>
        </p:nvGraphicFramePr>
        <p:xfrm>
          <a:off x="6172199" y="5342056"/>
          <a:ext cx="1923669" cy="90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name="Equation" r:id="rId8" imgW="1320227" imgH="622030" progId="Equation.3">
                  <p:embed/>
                </p:oleObj>
              </mc:Choice>
              <mc:Fallback>
                <p:oleObj name="Equation" r:id="rId8" imgW="1320227" imgH="622030" progId="Equation.3">
                  <p:embed/>
                  <p:pic>
                    <p:nvPicPr>
                      <p:cNvPr id="31751" name="Object 9">
                        <a:extLst>
                          <a:ext uri="{FF2B5EF4-FFF2-40B4-BE49-F238E27FC236}">
                            <a16:creationId xmlns:a16="http://schemas.microsoft.com/office/drawing/2014/main" id="{47CDBFA4-87B3-4F1A-B8C9-2713CB5947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199" y="5342056"/>
                        <a:ext cx="1923669" cy="90634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7769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4716" y="533400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Treatment of a body as a single particle is not always possible.  In general, the size of the body and the specific points of application of the forces must be considered.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Most bodies in elementary mechanics are assumed to be rigid, i.e., the actual deformations are small and do not affect the conditions of equilibrium or motion of the body.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Current chapter describes the effect of forces exerted on a rigid body and how to replace a given system of forces with a simpler equivalent system.</a:t>
            </a:r>
          </a:p>
          <a:p>
            <a:pPr lvl="1">
              <a:buFontTx/>
              <a:buChar char="•"/>
            </a:pPr>
            <a:r>
              <a:rPr lang="en-US" altLang="en-US" sz="2400" dirty="0"/>
              <a:t> Moment of a force about a point</a:t>
            </a:r>
          </a:p>
          <a:p>
            <a:pPr lvl="1">
              <a:buFontTx/>
              <a:buChar char="•"/>
            </a:pPr>
            <a:r>
              <a:rPr lang="en-US" altLang="en-US" sz="2400" dirty="0"/>
              <a:t> Moment of a force about an axis</a:t>
            </a:r>
          </a:p>
          <a:p>
            <a:pPr lvl="1">
              <a:buFontTx/>
              <a:buChar char="•"/>
            </a:pPr>
            <a:r>
              <a:rPr lang="en-US" altLang="en-US" sz="2400" dirty="0"/>
              <a:t> Moment due to a couple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2232" y="27709"/>
            <a:ext cx="8229600" cy="50569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RIGID BODIES - 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FAEF4F-A42C-4018-9122-164B24C4C342}"/>
              </a:ext>
            </a:extLst>
          </p:cNvPr>
          <p:cNvSpPr/>
          <p:nvPr/>
        </p:nvSpPr>
        <p:spPr>
          <a:xfrm>
            <a:off x="394716" y="5427047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Any system of forces acting on a rigid body can be replaced by an equivalent system consisting of one force acting at a given point and one couple.</a:t>
            </a:r>
          </a:p>
        </p:txBody>
      </p:sp>
    </p:spTree>
    <p:extLst>
      <p:ext uri="{BB962C8B-B14F-4D97-AF65-F5344CB8AC3E}">
        <p14:creationId xmlns:p14="http://schemas.microsoft.com/office/powerpoint/2010/main" val="2204546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68580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 3.5 - SOLUTION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7" descr="C:\DOCUME~1\WALTOL~1\LOCALS~1\Temp\\msotw9_temp0.jpg">
            <a:extLst>
              <a:ext uri="{FF2B5EF4-FFF2-40B4-BE49-F238E27FC236}">
                <a16:creationId xmlns:a16="http://schemas.microsoft.com/office/drawing/2014/main" id="{AD49F611-8E42-4A71-882D-500BA752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1" y="1106488"/>
            <a:ext cx="2508250" cy="236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 descr="C:\DOCUME~1\WALTOL~1\LOCALS~1\Temp\\msotw9_temp0.jpg">
            <a:extLst>
              <a:ext uri="{FF2B5EF4-FFF2-40B4-BE49-F238E27FC236}">
                <a16:creationId xmlns:a16="http://schemas.microsoft.com/office/drawing/2014/main" id="{ECC99F06-1740-4DB8-98DF-80486034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1" y="3606801"/>
            <a:ext cx="2508249" cy="250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43BA20-DCC1-4484-A350-CD00B088304E}"/>
              </a:ext>
            </a:extLst>
          </p:cNvPr>
          <p:cNvSpPr/>
          <p:nvPr/>
        </p:nvSpPr>
        <p:spPr>
          <a:xfrm>
            <a:off x="2905579" y="1481345"/>
            <a:ext cx="6017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d)  Perpendicular distance between </a:t>
            </a:r>
            <a:r>
              <a:rPr lang="en-US" altLang="en-US" sz="2400" i="1" dirty="0"/>
              <a:t>AG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FC,</a:t>
            </a: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C0EBB647-1668-4355-ADE1-DC5CE3D6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88341"/>
              </p:ext>
            </p:extLst>
          </p:nvPr>
        </p:nvGraphicFramePr>
        <p:xfrm>
          <a:off x="3215522" y="2310331"/>
          <a:ext cx="5707858" cy="112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1" name="Equation" r:id="rId6" imgW="4914900" imgH="965200" progId="Equation.3">
                  <p:embed/>
                </p:oleObj>
              </mc:Choice>
              <mc:Fallback>
                <p:oleObj name="Equation" r:id="rId6" imgW="4914900" imgH="965200" progId="Equation.3">
                  <p:embed/>
                  <p:pic>
                    <p:nvPicPr>
                      <p:cNvPr id="32775" name="Object 9">
                        <a:extLst>
                          <a:ext uri="{FF2B5EF4-FFF2-40B4-BE49-F238E27FC236}">
                            <a16:creationId xmlns:a16="http://schemas.microsoft.com/office/drawing/2014/main" id="{78434705-2B3C-457D-BFEA-48F8729E5E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522" y="2310331"/>
                        <a:ext cx="5707858" cy="1120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CD4A0A1-D5AA-42BC-B72A-3DE7F09577F6}"/>
              </a:ext>
            </a:extLst>
          </p:cNvPr>
          <p:cNvSpPr/>
          <p:nvPr/>
        </p:nvSpPr>
        <p:spPr>
          <a:xfrm>
            <a:off x="3429000" y="3481749"/>
            <a:ext cx="463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Therefore, </a:t>
            </a:r>
            <a:r>
              <a:rPr lang="en-US" altLang="en-US" sz="2400" i="1" dirty="0"/>
              <a:t>P</a:t>
            </a:r>
            <a:r>
              <a:rPr lang="en-US" altLang="en-US" sz="2400" dirty="0"/>
              <a:t> is perpendicular to </a:t>
            </a:r>
            <a:r>
              <a:rPr lang="en-US" altLang="en-US" sz="2400" i="1" dirty="0"/>
              <a:t>AG</a:t>
            </a:r>
            <a:r>
              <a:rPr lang="en-US" altLang="en-US" sz="2400" dirty="0"/>
              <a:t>.</a:t>
            </a:r>
          </a:p>
        </p:txBody>
      </p:sp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93AD5206-0BE8-4E6C-911C-7C7F4139E7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97831"/>
              </p:ext>
            </p:extLst>
          </p:nvPr>
        </p:nvGraphicFramePr>
        <p:xfrm>
          <a:off x="3733804" y="4022938"/>
          <a:ext cx="250824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2" name="Equation" r:id="rId8" imgW="1777229" imgH="622030" progId="Equation.3">
                  <p:embed/>
                </p:oleObj>
              </mc:Choice>
              <mc:Fallback>
                <p:oleObj name="Equation" r:id="rId8" imgW="1777229" imgH="622030" progId="Equation.3">
                  <p:embed/>
                  <p:pic>
                    <p:nvPicPr>
                      <p:cNvPr id="32777" name="Object 11">
                        <a:extLst>
                          <a:ext uri="{FF2B5EF4-FFF2-40B4-BE49-F238E27FC236}">
                            <a16:creationId xmlns:a16="http://schemas.microsoft.com/office/drawing/2014/main" id="{F5F92176-6688-46B3-A359-7806C9D80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4" y="4022938"/>
                        <a:ext cx="250824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>
            <a:extLst>
              <a:ext uri="{FF2B5EF4-FFF2-40B4-BE49-F238E27FC236}">
                <a16:creationId xmlns:a16="http://schemas.microsoft.com/office/drawing/2014/main" id="{F5704E59-4A4E-46DC-807C-968D51488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456148"/>
              </p:ext>
            </p:extLst>
          </p:nvPr>
        </p:nvGraphicFramePr>
        <p:xfrm>
          <a:off x="4960376" y="5181599"/>
          <a:ext cx="1281676" cy="10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3" name="Equation" r:id="rId10" imgW="787400" imgH="622300" progId="Equation.3">
                  <p:embed/>
                </p:oleObj>
              </mc:Choice>
              <mc:Fallback>
                <p:oleObj name="Equation" r:id="rId10" imgW="787400" imgH="622300" progId="Equation.3">
                  <p:embed/>
                  <p:pic>
                    <p:nvPicPr>
                      <p:cNvPr id="32778" name="Object 12">
                        <a:extLst>
                          <a:ext uri="{FF2B5EF4-FFF2-40B4-BE49-F238E27FC236}">
                            <a16:creationId xmlns:a16="http://schemas.microsoft.com/office/drawing/2014/main" id="{80023D8C-5836-4F4E-9EC7-E0BAA290CC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376" y="5181599"/>
                        <a:ext cx="1281676" cy="10129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952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68580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 3.5 - SOLUTION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7" descr="C:\DOCUME~1\WALTOL~1\LOCALS~1\Temp\\msotw9_temp0.jpg">
            <a:extLst>
              <a:ext uri="{FF2B5EF4-FFF2-40B4-BE49-F238E27FC236}">
                <a16:creationId xmlns:a16="http://schemas.microsoft.com/office/drawing/2014/main" id="{AD49F611-8E42-4A71-882D-500BA752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1" y="1106488"/>
            <a:ext cx="2508250" cy="236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 descr="C:\DOCUME~1\WALTOL~1\LOCALS~1\Temp\\msotw9_temp0.jpg">
            <a:extLst>
              <a:ext uri="{FF2B5EF4-FFF2-40B4-BE49-F238E27FC236}">
                <a16:creationId xmlns:a16="http://schemas.microsoft.com/office/drawing/2014/main" id="{ECC99F06-1740-4DB8-98DF-80486034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1" y="3606801"/>
            <a:ext cx="2508249" cy="2508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43BA20-DCC1-4484-A350-CD00B088304E}"/>
              </a:ext>
            </a:extLst>
          </p:cNvPr>
          <p:cNvSpPr/>
          <p:nvPr/>
        </p:nvSpPr>
        <p:spPr>
          <a:xfrm>
            <a:off x="2905579" y="1481345"/>
            <a:ext cx="6017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d)  Perpendicular distance between </a:t>
            </a:r>
            <a:r>
              <a:rPr lang="en-US" altLang="en-US" sz="2400" i="1" dirty="0"/>
              <a:t>AG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FC,</a:t>
            </a: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C0EBB647-1668-4355-ADE1-DC5CE3D610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5522" y="2310331"/>
          <a:ext cx="5707858" cy="1120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5" name="Equation" r:id="rId6" imgW="4914900" imgH="965200" progId="Equation.3">
                  <p:embed/>
                </p:oleObj>
              </mc:Choice>
              <mc:Fallback>
                <p:oleObj name="Equation" r:id="rId6" imgW="4914900" imgH="965200" progId="Equation.3">
                  <p:embed/>
                  <p:pic>
                    <p:nvPicPr>
                      <p:cNvPr id="12" name="Object 9">
                        <a:extLst>
                          <a:ext uri="{FF2B5EF4-FFF2-40B4-BE49-F238E27FC236}">
                            <a16:creationId xmlns:a16="http://schemas.microsoft.com/office/drawing/2014/main" id="{C0EBB647-1668-4355-ADE1-DC5CE3D610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522" y="2310331"/>
                        <a:ext cx="5707858" cy="1120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CD4A0A1-D5AA-42BC-B72A-3DE7F09577F6}"/>
              </a:ext>
            </a:extLst>
          </p:cNvPr>
          <p:cNvSpPr/>
          <p:nvPr/>
        </p:nvSpPr>
        <p:spPr>
          <a:xfrm>
            <a:off x="3429000" y="3481749"/>
            <a:ext cx="4637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Therefore, </a:t>
            </a:r>
            <a:r>
              <a:rPr lang="en-US" altLang="en-US" sz="2400" i="1" dirty="0"/>
              <a:t>P</a:t>
            </a:r>
            <a:r>
              <a:rPr lang="en-US" altLang="en-US" sz="2400" dirty="0"/>
              <a:t> is perpendicular to </a:t>
            </a:r>
            <a:r>
              <a:rPr lang="en-US" altLang="en-US" sz="2400" i="1" dirty="0"/>
              <a:t>AG</a:t>
            </a:r>
            <a:r>
              <a:rPr lang="en-US" altLang="en-US" sz="2400" dirty="0"/>
              <a:t>.</a:t>
            </a:r>
          </a:p>
        </p:txBody>
      </p:sp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93AD5206-0BE8-4E6C-911C-7C7F4139E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4" y="4022938"/>
          <a:ext cx="250824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6" name="Equation" r:id="rId8" imgW="1777229" imgH="622030" progId="Equation.3">
                  <p:embed/>
                </p:oleObj>
              </mc:Choice>
              <mc:Fallback>
                <p:oleObj name="Equation" r:id="rId8" imgW="1777229" imgH="622030" progId="Equation.3">
                  <p:embed/>
                  <p:pic>
                    <p:nvPicPr>
                      <p:cNvPr id="14" name="Object 11">
                        <a:extLst>
                          <a:ext uri="{FF2B5EF4-FFF2-40B4-BE49-F238E27FC236}">
                            <a16:creationId xmlns:a16="http://schemas.microsoft.com/office/drawing/2014/main" id="{93AD5206-0BE8-4E6C-911C-7C7F4139E7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4" y="4022938"/>
                        <a:ext cx="250824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>
            <a:extLst>
              <a:ext uri="{FF2B5EF4-FFF2-40B4-BE49-F238E27FC236}">
                <a16:creationId xmlns:a16="http://schemas.microsoft.com/office/drawing/2014/main" id="{F5704E59-4A4E-46DC-807C-968D51488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60376" y="5181599"/>
          <a:ext cx="1281676" cy="10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7" name="Equation" r:id="rId10" imgW="787400" imgH="622300" progId="Equation.3">
                  <p:embed/>
                </p:oleObj>
              </mc:Choice>
              <mc:Fallback>
                <p:oleObj name="Equation" r:id="rId10" imgW="787400" imgH="622300" progId="Equation.3">
                  <p:embed/>
                  <p:pic>
                    <p:nvPicPr>
                      <p:cNvPr id="18" name="Object 12">
                        <a:extLst>
                          <a:ext uri="{FF2B5EF4-FFF2-40B4-BE49-F238E27FC236}">
                            <a16:creationId xmlns:a16="http://schemas.microsoft.com/office/drawing/2014/main" id="{F5704E59-4A4E-46DC-807C-968D51488F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376" y="5181599"/>
                        <a:ext cx="1281676" cy="10129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10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152400"/>
            <a:ext cx="8445499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DEFINITION OF A COUPLE – MOMENT OF A COUPLE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3" name="Group 8">
            <a:extLst>
              <a:ext uri="{FF2B5EF4-FFF2-40B4-BE49-F238E27FC236}">
                <a16:creationId xmlns:a16="http://schemas.microsoft.com/office/drawing/2014/main" id="{2F905731-261C-440D-907B-34E9291488E1}"/>
              </a:ext>
            </a:extLst>
          </p:cNvPr>
          <p:cNvGrpSpPr>
            <a:grpSpLocks/>
          </p:cNvGrpSpPr>
          <p:nvPr/>
        </p:nvGrpSpPr>
        <p:grpSpPr bwMode="auto">
          <a:xfrm>
            <a:off x="333375" y="900113"/>
            <a:ext cx="8445501" cy="1384300"/>
            <a:chOff x="210" y="567"/>
            <a:chExt cx="5320" cy="872"/>
          </a:xfrm>
        </p:grpSpPr>
        <p:pic>
          <p:nvPicPr>
            <p:cNvPr id="15" name="Picture 3" descr="C:\DOCUME~1\WALTOL~1\LOCALS~1\Temp\\msotw9_temp0.jpg">
              <a:extLst>
                <a:ext uri="{FF2B5EF4-FFF2-40B4-BE49-F238E27FC236}">
                  <a16:creationId xmlns:a16="http://schemas.microsoft.com/office/drawing/2014/main" id="{BE33A1FE-F458-471B-B503-2E209D2239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3" y="567"/>
              <a:ext cx="1517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C4086EEC-EBBE-4804-80F7-97849811B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" y="674"/>
              <a:ext cx="349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Two forces </a:t>
              </a:r>
              <a:r>
                <a:rPr lang="en-US" altLang="en-US" sz="2400" b="1" i="1" dirty="0"/>
                <a:t>F</a:t>
              </a:r>
              <a:r>
                <a:rPr lang="en-US" altLang="en-US" sz="2400" dirty="0"/>
                <a:t> and -</a:t>
              </a:r>
              <a:r>
                <a:rPr lang="en-US" altLang="en-US" sz="2400" b="1" i="1" dirty="0"/>
                <a:t>F</a:t>
              </a:r>
              <a:r>
                <a:rPr lang="en-US" altLang="en-US" sz="2400" dirty="0"/>
                <a:t>  having the same magnitude, parallel lines of action, and opposite sense are said to form a </a:t>
              </a:r>
              <a:r>
                <a:rPr lang="en-US" altLang="en-US" sz="2400" i="1" dirty="0"/>
                <a:t>couple</a:t>
              </a:r>
              <a:r>
                <a:rPr lang="en-US" altLang="en-US" sz="2400" dirty="0"/>
                <a:t>.</a:t>
              </a: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31C05BC9-0962-4F5E-976F-7893DEFD1767}"/>
              </a:ext>
            </a:extLst>
          </p:cNvPr>
          <p:cNvGrpSpPr>
            <a:grpSpLocks/>
          </p:cNvGrpSpPr>
          <p:nvPr/>
        </p:nvGrpSpPr>
        <p:grpSpPr bwMode="auto">
          <a:xfrm>
            <a:off x="309563" y="2355850"/>
            <a:ext cx="8539162" cy="2413000"/>
            <a:chOff x="195" y="1484"/>
            <a:chExt cx="5379" cy="1520"/>
          </a:xfrm>
        </p:grpSpPr>
        <p:pic>
          <p:nvPicPr>
            <p:cNvPr id="19" name="Picture 4" descr="C:\DOCUME~1\WALTOL~1\LOCALS~1\Temp\\msotw9_temp0.jpg">
              <a:extLst>
                <a:ext uri="{FF2B5EF4-FFF2-40B4-BE49-F238E27FC236}">
                  <a16:creationId xmlns:a16="http://schemas.microsoft.com/office/drawing/2014/main" id="{FB5A9378-24B8-4D8B-96E0-824EEE7C2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484"/>
              <a:ext cx="1590" cy="1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10F28DB8-FD5D-44E3-9167-11C66526E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" y="1489"/>
              <a:ext cx="21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Moment of the couple,</a:t>
              </a:r>
            </a:p>
          </p:txBody>
        </p:sp>
        <p:graphicFrame>
          <p:nvGraphicFramePr>
            <p:cNvPr id="21" name="Object 10">
              <a:extLst>
                <a:ext uri="{FF2B5EF4-FFF2-40B4-BE49-F238E27FC236}">
                  <a16:creationId xmlns:a16="http://schemas.microsoft.com/office/drawing/2014/main" id="{58E801E0-D3AE-46EA-8836-1825733554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857495"/>
                </p:ext>
              </p:extLst>
            </p:nvPr>
          </p:nvGraphicFramePr>
          <p:xfrm>
            <a:off x="1261" y="1780"/>
            <a:ext cx="1763" cy="1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1" name="Equation" r:id="rId6" imgW="2336800" imgH="1498600" progId="Equation.3">
                    <p:embed/>
                  </p:oleObj>
                </mc:Choice>
                <mc:Fallback>
                  <p:oleObj name="Equation" r:id="rId6" imgW="2336800" imgH="1498600" progId="Equation.3">
                    <p:embed/>
                    <p:pic>
                      <p:nvPicPr>
                        <p:cNvPr id="33803" name="Object 10">
                          <a:extLst>
                            <a:ext uri="{FF2B5EF4-FFF2-40B4-BE49-F238E27FC236}">
                              <a16:creationId xmlns:a16="http://schemas.microsoft.com/office/drawing/2014/main" id="{411C2A2D-9D4A-4A71-A1F4-10A70594E7E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1780"/>
                          <a:ext cx="1763" cy="1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13">
            <a:extLst>
              <a:ext uri="{FF2B5EF4-FFF2-40B4-BE49-F238E27FC236}">
                <a16:creationId xmlns:a16="http://schemas.microsoft.com/office/drawing/2014/main" id="{ED01747B-29DF-4BDE-956A-2928FF35097D}"/>
              </a:ext>
            </a:extLst>
          </p:cNvPr>
          <p:cNvGrpSpPr>
            <a:grpSpLocks/>
          </p:cNvGrpSpPr>
          <p:nvPr/>
        </p:nvGrpSpPr>
        <p:grpSpPr bwMode="auto">
          <a:xfrm>
            <a:off x="294611" y="4691063"/>
            <a:ext cx="8497746" cy="1773237"/>
            <a:chOff x="187" y="2955"/>
            <a:chExt cx="5042" cy="1117"/>
          </a:xfrm>
        </p:grpSpPr>
        <p:pic>
          <p:nvPicPr>
            <p:cNvPr id="23" name="Picture 5" descr="C:\DOCUME~1\WALTOL~1\LOCALS~1\Temp\\msotw9_temp0.jpg">
              <a:extLst>
                <a:ext uri="{FF2B5EF4-FFF2-40B4-BE49-F238E27FC236}">
                  <a16:creationId xmlns:a16="http://schemas.microsoft.com/office/drawing/2014/main" id="{B254F468-9A68-406E-AA94-F593AA3CA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" y="3058"/>
              <a:ext cx="1429" cy="10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F8C61289-13DF-4F9E-9892-79B1459DC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" y="2955"/>
              <a:ext cx="3605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The moment vector of the couple is independent of the choice of the origin of the coordinate axes, i.e., it is a </a:t>
              </a:r>
              <a:r>
                <a:rPr lang="en-US" altLang="en-US" sz="2400" i="1" dirty="0"/>
                <a:t>free vector</a:t>
              </a:r>
              <a:r>
                <a:rPr lang="en-US" altLang="en-US" sz="2400" dirty="0"/>
                <a:t> that can be applied at any point with the same effect.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697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152400"/>
            <a:ext cx="8445499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MOMENT OF A COUPLE – EQUAL MOMENTS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5CCF95-28C5-48ED-871C-6437357E53E9}"/>
              </a:ext>
            </a:extLst>
          </p:cNvPr>
          <p:cNvGrpSpPr>
            <a:grpSpLocks/>
          </p:cNvGrpSpPr>
          <p:nvPr/>
        </p:nvGrpSpPr>
        <p:grpSpPr bwMode="auto">
          <a:xfrm>
            <a:off x="541337" y="1228725"/>
            <a:ext cx="8216900" cy="5003800"/>
            <a:chOff x="341" y="774"/>
            <a:chExt cx="5176" cy="3152"/>
          </a:xfrm>
        </p:grpSpPr>
        <p:pic>
          <p:nvPicPr>
            <p:cNvPr id="18" name="Picture 5" descr="C:\DOCUME~1\WALTOL~1\LOCALS~1\Temp\\msotw9_temp0.jpg">
              <a:extLst>
                <a:ext uri="{FF2B5EF4-FFF2-40B4-BE49-F238E27FC236}">
                  <a16:creationId xmlns:a16="http://schemas.microsoft.com/office/drawing/2014/main" id="{312F42A6-B4B0-4D6A-A2AD-A45A665FD4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" y="774"/>
              <a:ext cx="1524" cy="1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6" descr="C:\DOCUME~1\WALTOL~1\LOCALS~1\Temp\\msotw9_temp0.jpg">
              <a:extLst>
                <a:ext uri="{FF2B5EF4-FFF2-40B4-BE49-F238E27FC236}">
                  <a16:creationId xmlns:a16="http://schemas.microsoft.com/office/drawing/2014/main" id="{D14AA7C8-AFDF-4B6E-91D4-691749A7E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3" y="2490"/>
              <a:ext cx="1524" cy="1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Text Box 7">
              <a:extLst>
                <a:ext uri="{FF2B5EF4-FFF2-40B4-BE49-F238E27FC236}">
                  <a16:creationId xmlns:a16="http://schemas.microsoft.com/office/drawing/2014/main" id="{CFE86C2A-237F-4A2D-84AA-DD1BC6520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" y="957"/>
              <a:ext cx="32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/>
                <a:t>Two couples will have equal moments if</a:t>
              </a:r>
            </a:p>
          </p:txBody>
        </p:sp>
        <p:grpSp>
          <p:nvGrpSpPr>
            <p:cNvPr id="27" name="Group 11">
              <a:extLst>
                <a:ext uri="{FF2B5EF4-FFF2-40B4-BE49-F238E27FC236}">
                  <a16:creationId xmlns:a16="http://schemas.microsoft.com/office/drawing/2014/main" id="{071550FD-A029-4D28-8DC3-E29D88C6B5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" y="1197"/>
              <a:ext cx="1908" cy="748"/>
              <a:chOff x="456" y="1339"/>
              <a:chExt cx="1908" cy="748"/>
            </a:xfrm>
          </p:grpSpPr>
          <p:sp>
            <p:nvSpPr>
              <p:cNvPr id="28" name="Text Box 8">
                <a:extLst>
                  <a:ext uri="{FF2B5EF4-FFF2-40B4-BE49-F238E27FC236}">
                    <a16:creationId xmlns:a16="http://schemas.microsoft.com/office/drawing/2014/main" id="{8A93FA9D-DD0B-4CC0-B2DF-E21034E6FF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" y="1339"/>
                <a:ext cx="19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indent="0" eaLnBrk="1" hangingPunct="1">
                  <a:spcBef>
                    <a:spcPct val="50000"/>
                  </a:spcBef>
                </a:pPr>
                <a:r>
                  <a:rPr lang="en-US" altLang="en-US" dirty="0"/>
                  <a:t> </a:t>
                </a:r>
              </a:p>
            </p:txBody>
          </p:sp>
          <p:graphicFrame>
            <p:nvGraphicFramePr>
              <p:cNvPr id="29" name="Object 9">
                <a:extLst>
                  <a:ext uri="{FF2B5EF4-FFF2-40B4-BE49-F238E27FC236}">
                    <a16:creationId xmlns:a16="http://schemas.microsoft.com/office/drawing/2014/main" id="{98482224-FE3B-4686-B4F9-07D21BF951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1181506"/>
                  </p:ext>
                </p:extLst>
              </p:nvPr>
            </p:nvGraphicFramePr>
            <p:xfrm>
              <a:off x="877" y="1719"/>
              <a:ext cx="1412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041" name="Equation" r:id="rId6" imgW="1218671" imgH="317362" progId="Equation.3">
                      <p:embed/>
                    </p:oleObj>
                  </mc:Choice>
                  <mc:Fallback>
                    <p:oleObj name="Equation" r:id="rId6" imgW="1218671" imgH="317362" progId="Equation.3">
                      <p:embed/>
                      <p:pic>
                        <p:nvPicPr>
                          <p:cNvPr id="34828" name="Object 9">
                            <a:extLst>
                              <a:ext uri="{FF2B5EF4-FFF2-40B4-BE49-F238E27FC236}">
                                <a16:creationId xmlns:a16="http://schemas.microsoft.com/office/drawing/2014/main" id="{CFAD7ECB-F1AC-4749-83F4-129BA4FC8BE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7" y="1719"/>
                            <a:ext cx="1412" cy="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79A69F9-6CE9-4BE0-99C6-53236BFDD3B5}"/>
              </a:ext>
            </a:extLst>
          </p:cNvPr>
          <p:cNvSpPr/>
          <p:nvPr/>
        </p:nvSpPr>
        <p:spPr>
          <a:xfrm>
            <a:off x="612775" y="3583543"/>
            <a:ext cx="48681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the two couples lie in parallel planes, 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and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3314DB-84F9-49DC-9707-3FCDD5BFDC94}"/>
              </a:ext>
            </a:extLst>
          </p:cNvPr>
          <p:cNvSpPr/>
          <p:nvPr/>
        </p:nvSpPr>
        <p:spPr>
          <a:xfrm>
            <a:off x="612774" y="4556720"/>
            <a:ext cx="5224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the two couples have the same sense or the tendency to cause rotation in the same direction.</a:t>
            </a:r>
          </a:p>
        </p:txBody>
      </p:sp>
    </p:spTree>
    <p:extLst>
      <p:ext uri="{BB962C8B-B14F-4D97-AF65-F5344CB8AC3E}">
        <p14:creationId xmlns:p14="http://schemas.microsoft.com/office/powerpoint/2010/main" val="2702310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ADDITION  OF COUPLES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3" descr="C:\DOCUME~1\WALTOL~1\LOCALS~1\Temp\\msotw9_temp0.jpg">
            <a:extLst>
              <a:ext uri="{FF2B5EF4-FFF2-40B4-BE49-F238E27FC236}">
                <a16:creationId xmlns:a16="http://schemas.microsoft.com/office/drawing/2014/main" id="{6AD76DC1-07AA-4FF5-BD8D-9809821FE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768927"/>
            <a:ext cx="3810000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2">
            <a:extLst>
              <a:ext uri="{FF2B5EF4-FFF2-40B4-BE49-F238E27FC236}">
                <a16:creationId xmlns:a16="http://schemas.microsoft.com/office/drawing/2014/main" id="{F83B030D-35E9-4519-AC75-5ED605BA78FB}"/>
              </a:ext>
            </a:extLst>
          </p:cNvPr>
          <p:cNvGrpSpPr>
            <a:grpSpLocks/>
          </p:cNvGrpSpPr>
          <p:nvPr/>
        </p:nvGrpSpPr>
        <p:grpSpPr bwMode="auto">
          <a:xfrm>
            <a:off x="4335462" y="594013"/>
            <a:ext cx="4722813" cy="1873251"/>
            <a:chOff x="307" y="587"/>
            <a:chExt cx="2975" cy="1180"/>
          </a:xfrm>
        </p:grpSpPr>
        <p:sp>
          <p:nvSpPr>
            <p:cNvPr id="16" name="Text Box 5">
              <a:extLst>
                <a:ext uri="{FF2B5EF4-FFF2-40B4-BE49-F238E27FC236}">
                  <a16:creationId xmlns:a16="http://schemas.microsoft.com/office/drawing/2014/main" id="{E1100BA0-1A40-4185-83FF-AF976A710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" y="587"/>
              <a:ext cx="297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Consider two intersecting planes </a:t>
              </a:r>
              <a:r>
                <a:rPr lang="en-US" altLang="en-US" sz="2400" i="1" dirty="0"/>
                <a:t>P</a:t>
              </a:r>
              <a:r>
                <a:rPr lang="en-US" altLang="en-US" sz="2400" baseline="-25000" dirty="0"/>
                <a:t>1</a:t>
              </a:r>
              <a:r>
                <a:rPr lang="en-US" altLang="en-US" sz="2400" dirty="0"/>
                <a:t> and </a:t>
              </a:r>
              <a:r>
                <a:rPr lang="en-US" altLang="en-US" sz="2400" i="1" dirty="0"/>
                <a:t>P</a:t>
              </a:r>
              <a:r>
                <a:rPr lang="en-US" altLang="en-US" sz="2400" baseline="-25000" dirty="0"/>
                <a:t>2 </a:t>
              </a:r>
              <a:r>
                <a:rPr lang="en-US" altLang="en-US" sz="2400" dirty="0"/>
                <a:t>with each containing a couple</a:t>
              </a:r>
            </a:p>
          </p:txBody>
        </p:sp>
        <p:graphicFrame>
          <p:nvGraphicFramePr>
            <p:cNvPr id="17" name="Object 6">
              <a:extLst>
                <a:ext uri="{FF2B5EF4-FFF2-40B4-BE49-F238E27FC236}">
                  <a16:creationId xmlns:a16="http://schemas.microsoft.com/office/drawing/2014/main" id="{E66F2856-8F8B-42AB-970D-130212386CC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153528"/>
                </p:ext>
              </p:extLst>
            </p:nvPr>
          </p:nvGraphicFramePr>
          <p:xfrm>
            <a:off x="600" y="1148"/>
            <a:ext cx="1920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8" name="Equation" r:id="rId5" imgW="2362200" imgH="762000" progId="Equation.3">
                    <p:embed/>
                  </p:oleObj>
                </mc:Choice>
                <mc:Fallback>
                  <p:oleObj name="Equation" r:id="rId5" imgW="2362200" imgH="762000" progId="Equation.3">
                    <p:embed/>
                    <p:pic>
                      <p:nvPicPr>
                        <p:cNvPr id="35856" name="Object 6">
                          <a:extLst>
                            <a:ext uri="{FF2B5EF4-FFF2-40B4-BE49-F238E27FC236}">
                              <a16:creationId xmlns:a16="http://schemas.microsoft.com/office/drawing/2014/main" id="{E42FFC36-EF97-43B2-A888-1D33B2D1B5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1148"/>
                          <a:ext cx="1920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3">
            <a:extLst>
              <a:ext uri="{FF2B5EF4-FFF2-40B4-BE49-F238E27FC236}">
                <a16:creationId xmlns:a16="http://schemas.microsoft.com/office/drawing/2014/main" id="{9F50A831-3767-45E8-AC26-8C832D5859ED}"/>
              </a:ext>
            </a:extLst>
          </p:cNvPr>
          <p:cNvGrpSpPr>
            <a:grpSpLocks/>
          </p:cNvGrpSpPr>
          <p:nvPr/>
        </p:nvGrpSpPr>
        <p:grpSpPr bwMode="auto">
          <a:xfrm>
            <a:off x="4571311" y="2578893"/>
            <a:ext cx="4283364" cy="1365251"/>
            <a:chOff x="227" y="1608"/>
            <a:chExt cx="2768" cy="860"/>
          </a:xfrm>
        </p:grpSpPr>
        <p:sp>
          <p:nvSpPr>
            <p:cNvPr id="20" name="Text Box 7">
              <a:extLst>
                <a:ext uri="{FF2B5EF4-FFF2-40B4-BE49-F238E27FC236}">
                  <a16:creationId xmlns:a16="http://schemas.microsoft.com/office/drawing/2014/main" id="{2458D7F4-4096-41BA-9FC0-98CE367DF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" y="1608"/>
              <a:ext cx="276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Resultants of the vectors also form a couple</a:t>
              </a:r>
            </a:p>
          </p:txBody>
        </p:sp>
        <p:graphicFrame>
          <p:nvGraphicFramePr>
            <p:cNvPr id="21" name="Object 8">
              <a:extLst>
                <a:ext uri="{FF2B5EF4-FFF2-40B4-BE49-F238E27FC236}">
                  <a16:creationId xmlns:a16="http://schemas.microsoft.com/office/drawing/2014/main" id="{EC8CAF29-797C-48F7-AF57-1CB1AC26E06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6171441"/>
                </p:ext>
              </p:extLst>
            </p:nvPr>
          </p:nvGraphicFramePr>
          <p:xfrm>
            <a:off x="503" y="2169"/>
            <a:ext cx="219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9" name="Equation" r:id="rId7" imgW="2514600" imgH="342720" progId="Equation.3">
                    <p:embed/>
                  </p:oleObj>
                </mc:Choice>
                <mc:Fallback>
                  <p:oleObj name="Equation" r:id="rId7" imgW="2514600" imgH="342720" progId="Equation.3">
                    <p:embed/>
                    <p:pic>
                      <p:nvPicPr>
                        <p:cNvPr id="35854" name="Object 8">
                          <a:extLst>
                            <a:ext uri="{FF2B5EF4-FFF2-40B4-BE49-F238E27FC236}">
                              <a16:creationId xmlns:a16="http://schemas.microsoft.com/office/drawing/2014/main" id="{FF8C353B-9E80-42BC-BDA8-1ECC9ADE08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" y="2169"/>
                          <a:ext cx="2196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14">
            <a:extLst>
              <a:ext uri="{FF2B5EF4-FFF2-40B4-BE49-F238E27FC236}">
                <a16:creationId xmlns:a16="http://schemas.microsoft.com/office/drawing/2014/main" id="{48D293F1-B2B2-4826-A797-AD474DE25CED}"/>
              </a:ext>
            </a:extLst>
          </p:cNvPr>
          <p:cNvGrpSpPr>
            <a:grpSpLocks/>
          </p:cNvGrpSpPr>
          <p:nvPr/>
        </p:nvGrpSpPr>
        <p:grpSpPr bwMode="auto">
          <a:xfrm>
            <a:off x="324644" y="3943352"/>
            <a:ext cx="3313112" cy="1597026"/>
            <a:chOff x="217" y="2619"/>
            <a:chExt cx="2633" cy="1006"/>
          </a:xfrm>
        </p:grpSpPr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24C28D10-7B5A-4FEE-B4F4-3C3BB6A82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" y="2619"/>
              <a:ext cx="26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Using </a:t>
              </a:r>
              <a:r>
                <a:rPr lang="en-US" altLang="en-US" sz="2400" dirty="0" err="1"/>
                <a:t>Varigon’s</a:t>
              </a:r>
              <a:r>
                <a:rPr lang="en-US" altLang="en-US" sz="2400" dirty="0"/>
                <a:t> theorem</a:t>
              </a:r>
            </a:p>
          </p:txBody>
        </p:sp>
        <p:graphicFrame>
          <p:nvGraphicFramePr>
            <p:cNvPr id="24" name="Object 10">
              <a:extLst>
                <a:ext uri="{FF2B5EF4-FFF2-40B4-BE49-F238E27FC236}">
                  <a16:creationId xmlns:a16="http://schemas.microsoft.com/office/drawing/2014/main" id="{3854D62C-15DA-4166-9394-3DD0A4598C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7609599"/>
                </p:ext>
              </p:extLst>
            </p:nvPr>
          </p:nvGraphicFramePr>
          <p:xfrm>
            <a:off x="602" y="2922"/>
            <a:ext cx="1769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30" name="Equation" r:id="rId9" imgW="1917700" imgH="762000" progId="Equation.3">
                    <p:embed/>
                  </p:oleObj>
                </mc:Choice>
                <mc:Fallback>
                  <p:oleObj name="Equation" r:id="rId9" imgW="1917700" imgH="762000" progId="Equation.3">
                    <p:embed/>
                    <p:pic>
                      <p:nvPicPr>
                        <p:cNvPr id="35852" name="Object 10">
                          <a:extLst>
                            <a:ext uri="{FF2B5EF4-FFF2-40B4-BE49-F238E27FC236}">
                              <a16:creationId xmlns:a16="http://schemas.microsoft.com/office/drawing/2014/main" id="{743475FB-5454-4D7A-91FD-8CF5359942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" y="2922"/>
                          <a:ext cx="1769" cy="7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16">
            <a:extLst>
              <a:ext uri="{FF2B5EF4-FFF2-40B4-BE49-F238E27FC236}">
                <a16:creationId xmlns:a16="http://schemas.microsoft.com/office/drawing/2014/main" id="{33FFCE39-1D89-41AE-AD48-BC72E0416DC3}"/>
              </a:ext>
            </a:extLst>
          </p:cNvPr>
          <p:cNvGrpSpPr>
            <a:grpSpLocks/>
          </p:cNvGrpSpPr>
          <p:nvPr/>
        </p:nvGrpSpPr>
        <p:grpSpPr bwMode="auto">
          <a:xfrm>
            <a:off x="304801" y="4120067"/>
            <a:ext cx="8401105" cy="2506664"/>
            <a:chOff x="219" y="2479"/>
            <a:chExt cx="4863" cy="1579"/>
          </a:xfrm>
        </p:grpSpPr>
        <p:pic>
          <p:nvPicPr>
            <p:cNvPr id="31" name="Picture 4" descr="C:\DOCUME~1\WALTOL~1\LOCALS~1\Temp\\msotw9_temp0.jpg">
              <a:extLst>
                <a:ext uri="{FF2B5EF4-FFF2-40B4-BE49-F238E27FC236}">
                  <a16:creationId xmlns:a16="http://schemas.microsoft.com/office/drawing/2014/main" id="{3267689B-19AF-410B-A362-B88B14B27F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3" y="2479"/>
              <a:ext cx="1369" cy="15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E06FABEA-35C0-48E9-BEF0-B6ACEA0E7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" y="3338"/>
              <a:ext cx="337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Sum of two couples is also a couple that is equal to the vector sum of the two couples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0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COUPLES CAN BE REPRESENTED BY VECTORS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3" descr="C:\DOCUME~1\WALTOL~1\LOCALS~1\Temp\\msotw9_temp0.jpg">
            <a:extLst>
              <a:ext uri="{FF2B5EF4-FFF2-40B4-BE49-F238E27FC236}">
                <a16:creationId xmlns:a16="http://schemas.microsoft.com/office/drawing/2014/main" id="{7AEF786C-A285-4818-81AF-81DD9C2E8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50" y="777875"/>
            <a:ext cx="7467600" cy="164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015D8F5-FA2C-44D8-968E-B4D9EEC36D3F}"/>
              </a:ext>
            </a:extLst>
          </p:cNvPr>
          <p:cNvSpPr/>
          <p:nvPr/>
        </p:nvSpPr>
        <p:spPr>
          <a:xfrm>
            <a:off x="882650" y="2967335"/>
            <a:ext cx="74676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A couple can be represented by a vector with magnitude and direction equal to the moment of the couple.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400" i="1" dirty="0"/>
              <a:t>Couple vectors</a:t>
            </a:r>
            <a:r>
              <a:rPr lang="en-US" altLang="en-US" sz="2400" dirty="0"/>
              <a:t> obey the law of addition of vectors.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Couple vectors are free vectors, i.e., the point of application is not significant.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Couple vectors may be resolved into component vectors.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580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RESOLUTION OF A FORCE INTO A FORCE AT O AND A COUPLE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3" descr="C:\DOCUME~1\WALTOL~1\LOCALS~1\Temp\\msotw9_temp0.jpg">
            <a:extLst>
              <a:ext uri="{FF2B5EF4-FFF2-40B4-BE49-F238E27FC236}">
                <a16:creationId xmlns:a16="http://schemas.microsoft.com/office/drawing/2014/main" id="{F71BD4E0-F06A-48AF-B50A-A97E52EBA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89756"/>
            <a:ext cx="7162800" cy="202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F6F5AD-EBE2-49BB-83F2-ED845E52FF68}"/>
              </a:ext>
            </a:extLst>
          </p:cNvPr>
          <p:cNvSpPr/>
          <p:nvPr/>
        </p:nvSpPr>
        <p:spPr>
          <a:xfrm>
            <a:off x="990600" y="3105835"/>
            <a:ext cx="7239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Force vector </a:t>
            </a:r>
            <a:r>
              <a:rPr lang="en-US" altLang="en-US" sz="2400" b="1" i="1" dirty="0"/>
              <a:t>F</a:t>
            </a:r>
            <a:r>
              <a:rPr lang="en-US" altLang="en-US" sz="2400" dirty="0"/>
              <a:t> can not be simply moved to </a:t>
            </a:r>
            <a:r>
              <a:rPr lang="en-US" altLang="en-US" sz="2400" i="1" dirty="0"/>
              <a:t>O</a:t>
            </a:r>
            <a:r>
              <a:rPr lang="en-US" altLang="en-US" sz="2400" dirty="0"/>
              <a:t> without modifying its action on the body.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Attaching equal and opposite force vectors at </a:t>
            </a:r>
            <a:r>
              <a:rPr lang="en-US" altLang="en-US" sz="2400" i="1" dirty="0"/>
              <a:t>O</a:t>
            </a:r>
            <a:r>
              <a:rPr lang="en-US" altLang="en-US" sz="2400" dirty="0"/>
              <a:t> produces no net effect on the body.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The three forces may be replaced by an equivalent force vector and couple vector, </a:t>
            </a:r>
            <a:r>
              <a:rPr lang="en-US" altLang="en-US" sz="2400" dirty="0" err="1"/>
              <a:t>i.e</a:t>
            </a:r>
            <a:r>
              <a:rPr lang="en-US" altLang="en-US" sz="2400" dirty="0"/>
              <a:t>, a </a:t>
            </a:r>
            <a:r>
              <a:rPr lang="en-US" altLang="en-US" sz="2400" i="1" dirty="0"/>
              <a:t>force-couple system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42598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RESOLUTION OF A FORCE INTO A FORCE AT O AND A COUPLE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4" descr="C:\DOCUME~1\WALTOL~1\LOCALS~1\Temp\\msotw9_temp0.jpg">
            <a:extLst>
              <a:ext uri="{FF2B5EF4-FFF2-40B4-BE49-F238E27FC236}">
                <a16:creationId xmlns:a16="http://schemas.microsoft.com/office/drawing/2014/main" id="{B2745085-E9E8-466E-8815-D5E30647B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5" y="578283"/>
            <a:ext cx="704215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11">
            <a:extLst>
              <a:ext uri="{FF2B5EF4-FFF2-40B4-BE49-F238E27FC236}">
                <a16:creationId xmlns:a16="http://schemas.microsoft.com/office/drawing/2014/main" id="{1760008F-BD09-4366-9207-9972B18B1304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698750"/>
            <a:ext cx="6437312" cy="1317625"/>
            <a:chOff x="783" y="1438"/>
            <a:chExt cx="4055" cy="830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0964ABB-B9ED-441D-B427-FB373BFE4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" y="1438"/>
              <a:ext cx="405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Moving </a:t>
              </a:r>
              <a:r>
                <a:rPr lang="en-US" altLang="en-US" sz="2400" b="1" i="1" dirty="0"/>
                <a:t>F</a:t>
              </a:r>
              <a:r>
                <a:rPr lang="en-US" altLang="en-US" sz="2400" dirty="0"/>
                <a:t> from </a:t>
              </a:r>
              <a:r>
                <a:rPr lang="en-US" altLang="en-US" sz="2400" i="1" dirty="0"/>
                <a:t>A</a:t>
              </a:r>
              <a:r>
                <a:rPr lang="en-US" altLang="en-US" sz="2400" dirty="0"/>
                <a:t> to a different point </a:t>
              </a:r>
              <a:r>
                <a:rPr lang="en-US" altLang="en-US" sz="2400" i="1" dirty="0"/>
                <a:t>O’</a:t>
              </a:r>
              <a:r>
                <a:rPr lang="en-US" altLang="en-US" sz="2400" dirty="0"/>
                <a:t> requires the addition of a different couple vector </a:t>
              </a:r>
              <a:r>
                <a:rPr lang="en-US" altLang="en-US" sz="2400" b="1" i="1" dirty="0"/>
                <a:t>M</a:t>
              </a:r>
              <a:r>
                <a:rPr lang="en-US" altLang="en-US" sz="2400" b="1" i="1" baseline="-25000" dirty="0"/>
                <a:t>O’</a:t>
              </a:r>
              <a:endParaRPr lang="en-US" altLang="en-US" sz="2400" b="1" i="1" dirty="0"/>
            </a:p>
          </p:txBody>
        </p:sp>
        <p:graphicFrame>
          <p:nvGraphicFramePr>
            <p:cNvPr id="11" name="Object 6">
              <a:extLst>
                <a:ext uri="{FF2B5EF4-FFF2-40B4-BE49-F238E27FC236}">
                  <a16:creationId xmlns:a16="http://schemas.microsoft.com/office/drawing/2014/main" id="{66E9DA08-F453-4961-86EB-9B3DEFD756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6097278"/>
                </p:ext>
              </p:extLst>
            </p:nvPr>
          </p:nvGraphicFramePr>
          <p:xfrm>
            <a:off x="1551" y="1961"/>
            <a:ext cx="112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6" name="Equation" r:id="rId5" imgW="1307532" imgH="355446" progId="Equation.3">
                    <p:embed/>
                  </p:oleObj>
                </mc:Choice>
                <mc:Fallback>
                  <p:oleObj name="Equation" r:id="rId5" imgW="1307532" imgH="355446" progId="Equation.3">
                    <p:embed/>
                    <p:pic>
                      <p:nvPicPr>
                        <p:cNvPr id="38923" name="Object 6">
                          <a:extLst>
                            <a:ext uri="{FF2B5EF4-FFF2-40B4-BE49-F238E27FC236}">
                              <a16:creationId xmlns:a16="http://schemas.microsoft.com/office/drawing/2014/main" id="{F03E1CF2-52F9-4FD1-897C-2F765F9727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1" y="1961"/>
                          <a:ext cx="1129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BE2FEAE0-FB11-4C9A-9C8E-0F9CB240BDBC}"/>
              </a:ext>
            </a:extLst>
          </p:cNvPr>
          <p:cNvGrpSpPr>
            <a:grpSpLocks/>
          </p:cNvGrpSpPr>
          <p:nvPr/>
        </p:nvGrpSpPr>
        <p:grpSpPr bwMode="auto">
          <a:xfrm>
            <a:off x="1233055" y="4116532"/>
            <a:ext cx="6097588" cy="1370012"/>
            <a:chOff x="778" y="2484"/>
            <a:chExt cx="3841" cy="863"/>
          </a:xfrm>
        </p:grpSpPr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C8F60264-CF11-4E87-85E0-177CD8DCF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2484"/>
              <a:ext cx="383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The moments of </a:t>
              </a:r>
              <a:r>
                <a:rPr lang="en-US" altLang="en-US" sz="2400" b="1" i="1" dirty="0"/>
                <a:t>F</a:t>
              </a:r>
              <a:r>
                <a:rPr lang="en-US" altLang="en-US" sz="2400" dirty="0"/>
                <a:t> about O and </a:t>
              </a:r>
              <a:r>
                <a:rPr lang="en-US" altLang="en-US" sz="2400" i="1" dirty="0"/>
                <a:t>O’</a:t>
              </a:r>
              <a:r>
                <a:rPr lang="en-US" altLang="en-US" sz="2400" dirty="0"/>
                <a:t> are related,</a:t>
              </a:r>
            </a:p>
          </p:txBody>
        </p:sp>
        <p:graphicFrame>
          <p:nvGraphicFramePr>
            <p:cNvPr id="14" name="Object 8">
              <a:extLst>
                <a:ext uri="{FF2B5EF4-FFF2-40B4-BE49-F238E27FC236}">
                  <a16:creationId xmlns:a16="http://schemas.microsoft.com/office/drawing/2014/main" id="{C54D0870-73D9-411E-9F4F-7DA426A4A2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5525500"/>
                </p:ext>
              </p:extLst>
            </p:nvPr>
          </p:nvGraphicFramePr>
          <p:xfrm>
            <a:off x="1398" y="2743"/>
            <a:ext cx="3221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7" name="Equation" r:id="rId7" imgW="4064000" imgH="762000" progId="Equation.3">
                    <p:embed/>
                  </p:oleObj>
                </mc:Choice>
                <mc:Fallback>
                  <p:oleObj name="Equation" r:id="rId7" imgW="4064000" imgH="762000" progId="Equation.3">
                    <p:embed/>
                    <p:pic>
                      <p:nvPicPr>
                        <p:cNvPr id="38921" name="Object 8">
                          <a:extLst>
                            <a:ext uri="{FF2B5EF4-FFF2-40B4-BE49-F238E27FC236}">
                              <a16:creationId xmlns:a16="http://schemas.microsoft.com/office/drawing/2014/main" id="{4306EA26-70A4-4628-B3C4-DAF51B59F7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2743"/>
                          <a:ext cx="3221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6AABF45-960C-4312-80B7-A51601A0BE7B}"/>
              </a:ext>
            </a:extLst>
          </p:cNvPr>
          <p:cNvSpPr/>
          <p:nvPr/>
        </p:nvSpPr>
        <p:spPr>
          <a:xfrm>
            <a:off x="762000" y="5619298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Moving the force-couple system from </a:t>
            </a:r>
            <a:r>
              <a:rPr lang="en-US" altLang="en-US" sz="2400" i="1" dirty="0"/>
              <a:t>O</a:t>
            </a:r>
            <a:r>
              <a:rPr lang="en-US" altLang="en-US" sz="2400" dirty="0"/>
              <a:t> to </a:t>
            </a:r>
            <a:r>
              <a:rPr lang="en-US" altLang="en-US" sz="2400" i="1" dirty="0"/>
              <a:t>O’</a:t>
            </a:r>
            <a:r>
              <a:rPr lang="en-US" altLang="en-US" sz="2400" dirty="0"/>
              <a:t> requires the addition of the moment of the force at </a:t>
            </a:r>
            <a:r>
              <a:rPr lang="en-US" altLang="en-US" sz="2400" i="1" dirty="0"/>
              <a:t>O</a:t>
            </a:r>
            <a:r>
              <a:rPr lang="en-US" altLang="en-US" sz="2400" dirty="0"/>
              <a:t> about </a:t>
            </a:r>
            <a:r>
              <a:rPr lang="en-US" altLang="en-US" sz="2400" i="1" dirty="0"/>
              <a:t>O’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1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3.6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3" descr="C:\DOCUME~1\WALTOL~1\LOCALS~1\Temp\\msotw9_temp0.jpg">
            <a:extLst>
              <a:ext uri="{FF2B5EF4-FFF2-40B4-BE49-F238E27FC236}">
                <a16:creationId xmlns:a16="http://schemas.microsoft.com/office/drawing/2014/main" id="{A9BC7AAD-F33B-429E-AE66-D2E0C136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8" y="584728"/>
            <a:ext cx="3432282" cy="434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443803-8596-4832-B1CD-A50975C8B081}"/>
              </a:ext>
            </a:extLst>
          </p:cNvPr>
          <p:cNvSpPr/>
          <p:nvPr/>
        </p:nvSpPr>
        <p:spPr>
          <a:xfrm>
            <a:off x="393701" y="5029200"/>
            <a:ext cx="39901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Determine the components of the single couple equivalent to the couples shown.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DDE413-222A-4731-ACFC-EB8B9233B21F}"/>
              </a:ext>
            </a:extLst>
          </p:cNvPr>
          <p:cNvSpPr/>
          <p:nvPr/>
        </p:nvSpPr>
        <p:spPr>
          <a:xfrm>
            <a:off x="4349174" y="679308"/>
            <a:ext cx="426470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u="sng" dirty="0"/>
              <a:t>SOLUTION:</a:t>
            </a:r>
          </a:p>
          <a:p>
            <a:pPr>
              <a:spcBef>
                <a:spcPct val="50000"/>
              </a:spcBef>
            </a:pPr>
            <a:r>
              <a:rPr lang="en-US" altLang="en-US" sz="2400" dirty="0"/>
              <a:t>Attach equal and opposite 20 </a:t>
            </a:r>
            <a:r>
              <a:rPr lang="en-US" altLang="en-US" sz="2400" dirty="0" err="1"/>
              <a:t>lb</a:t>
            </a:r>
            <a:r>
              <a:rPr lang="en-US" altLang="en-US" sz="2400" dirty="0"/>
              <a:t> forces in the </a:t>
            </a:r>
            <a:r>
              <a:rPr lang="en-US" altLang="en-US" sz="2400" u="sng" dirty="0"/>
              <a:t>+</a:t>
            </a:r>
            <a:r>
              <a:rPr lang="en-US" altLang="en-US" sz="2400" i="1" dirty="0"/>
              <a:t>x</a:t>
            </a:r>
            <a:r>
              <a:rPr lang="en-US" altLang="en-US" sz="2400" dirty="0"/>
              <a:t> direction at </a:t>
            </a:r>
            <a:r>
              <a:rPr lang="en-US" altLang="en-US" sz="2400" i="1" dirty="0"/>
              <a:t>A</a:t>
            </a:r>
            <a:r>
              <a:rPr lang="en-US" altLang="en-US" sz="2400" dirty="0"/>
              <a:t>, thereby producing 3 couples for which the moment components are easily computed.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86D9F7-8704-4694-975A-8BC46621CE60}"/>
              </a:ext>
            </a:extLst>
          </p:cNvPr>
          <p:cNvSpPr/>
          <p:nvPr/>
        </p:nvSpPr>
        <p:spPr>
          <a:xfrm>
            <a:off x="4383810" y="313080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Alternatively, compute the sum of the moments of the four forces about an arbitrary single point.  The point </a:t>
            </a:r>
            <a:r>
              <a:rPr lang="en-US" altLang="en-US" sz="2400" i="1" dirty="0"/>
              <a:t>D</a:t>
            </a:r>
            <a:r>
              <a:rPr lang="en-US" altLang="en-US" sz="2400" dirty="0"/>
              <a:t> is a good choice as only two of the forces will produce non-zero moment contributions.</a:t>
            </a:r>
          </a:p>
        </p:txBody>
      </p:sp>
    </p:spTree>
    <p:extLst>
      <p:ext uri="{BB962C8B-B14F-4D97-AF65-F5344CB8AC3E}">
        <p14:creationId xmlns:p14="http://schemas.microsoft.com/office/powerpoint/2010/main" val="528133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3.6 - SOLUTION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BC6F308B-AB57-436E-9DFB-4AFD758CEEB2}"/>
              </a:ext>
            </a:extLst>
          </p:cNvPr>
          <p:cNvGrpSpPr>
            <a:grpSpLocks/>
          </p:cNvGrpSpPr>
          <p:nvPr/>
        </p:nvGrpSpPr>
        <p:grpSpPr bwMode="auto">
          <a:xfrm>
            <a:off x="255587" y="705334"/>
            <a:ext cx="8135939" cy="4552951"/>
            <a:chOff x="181" y="583"/>
            <a:chExt cx="5125" cy="2868"/>
          </a:xfrm>
        </p:grpSpPr>
        <p:pic>
          <p:nvPicPr>
            <p:cNvPr id="9" name="Picture 4" descr="C:\DOCUME~1\WALTOL~1\LOCALS~1\Temp\\msotw9_temp0.jpg">
              <a:extLst>
                <a:ext uri="{FF2B5EF4-FFF2-40B4-BE49-F238E27FC236}">
                  <a16:creationId xmlns:a16="http://schemas.microsoft.com/office/drawing/2014/main" id="{F9F6C727-F26F-49A2-93FE-7EE4D8063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" y="632"/>
              <a:ext cx="2279" cy="2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1F791F92-042B-4669-8926-8BF2B5FB3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583"/>
              <a:ext cx="263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Attach equal and opposite 20 </a:t>
              </a:r>
              <a:r>
                <a:rPr lang="en-US" altLang="en-US" sz="2400" dirty="0" err="1"/>
                <a:t>lb</a:t>
              </a:r>
              <a:r>
                <a:rPr lang="en-US" altLang="en-US" sz="2400" dirty="0"/>
                <a:t> forces in the </a:t>
              </a:r>
              <a:r>
                <a:rPr lang="en-US" altLang="en-US" sz="2400" u="sng" dirty="0"/>
                <a:t>+</a:t>
              </a:r>
              <a:r>
                <a:rPr lang="en-US" altLang="en-US" sz="2400" i="1" dirty="0"/>
                <a:t>x</a:t>
              </a:r>
              <a:r>
                <a:rPr lang="en-US" altLang="en-US" sz="2400" dirty="0"/>
                <a:t> direction at </a:t>
              </a:r>
              <a:r>
                <a:rPr lang="en-US" altLang="en-US" sz="2400" i="1" dirty="0"/>
                <a:t>A</a:t>
              </a:r>
            </a:p>
          </p:txBody>
        </p:sp>
      </p:grpSp>
      <p:grpSp>
        <p:nvGrpSpPr>
          <p:cNvPr id="11" name="Group 12">
            <a:extLst>
              <a:ext uri="{FF2B5EF4-FFF2-40B4-BE49-F238E27FC236}">
                <a16:creationId xmlns:a16="http://schemas.microsoft.com/office/drawing/2014/main" id="{2032B823-D604-4CA1-88CD-91719D5EDEB2}"/>
              </a:ext>
            </a:extLst>
          </p:cNvPr>
          <p:cNvGrpSpPr>
            <a:grpSpLocks/>
          </p:cNvGrpSpPr>
          <p:nvPr/>
        </p:nvGrpSpPr>
        <p:grpSpPr bwMode="auto">
          <a:xfrm>
            <a:off x="3954463" y="1600200"/>
            <a:ext cx="4933949" cy="3657599"/>
            <a:chOff x="2633" y="1008"/>
            <a:chExt cx="3108" cy="2304"/>
          </a:xfrm>
        </p:grpSpPr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D3E77C9E-EA99-4AE9-A516-1CA9DC528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1008"/>
              <a:ext cx="307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857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The three couples may be represented by three couple vectors,</a:t>
              </a:r>
            </a:p>
          </p:txBody>
        </p:sp>
        <p:graphicFrame>
          <p:nvGraphicFramePr>
            <p:cNvPr id="13" name="Object 10">
              <a:extLst>
                <a:ext uri="{FF2B5EF4-FFF2-40B4-BE49-F238E27FC236}">
                  <a16:creationId xmlns:a16="http://schemas.microsoft.com/office/drawing/2014/main" id="{CE40A9A8-E659-4228-85A6-AC43B487B0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8956708"/>
                </p:ext>
              </p:extLst>
            </p:nvPr>
          </p:nvGraphicFramePr>
          <p:xfrm>
            <a:off x="2684" y="1632"/>
            <a:ext cx="2729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8" name="Equation" r:id="rId5" imgW="3530600" imgH="1117600" progId="Equation.3">
                    <p:embed/>
                  </p:oleObj>
                </mc:Choice>
                <mc:Fallback>
                  <p:oleObj name="Equation" r:id="rId5" imgW="3530600" imgH="1117600" progId="Equation.3">
                    <p:embed/>
                    <p:pic>
                      <p:nvPicPr>
                        <p:cNvPr id="40967" name="Object 10">
                          <a:extLst>
                            <a:ext uri="{FF2B5EF4-FFF2-40B4-BE49-F238E27FC236}">
                              <a16:creationId xmlns:a16="http://schemas.microsoft.com/office/drawing/2014/main" id="{CDA9839E-4216-4969-BD63-85B86D49EA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4" y="1632"/>
                          <a:ext cx="2729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1">
              <a:extLst>
                <a:ext uri="{FF2B5EF4-FFF2-40B4-BE49-F238E27FC236}">
                  <a16:creationId xmlns:a16="http://schemas.microsoft.com/office/drawing/2014/main" id="{0F2FFB24-A284-4F3B-B5A1-FFCAED7CB1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7208515"/>
                </p:ext>
              </p:extLst>
            </p:nvPr>
          </p:nvGraphicFramePr>
          <p:xfrm>
            <a:off x="2878" y="2685"/>
            <a:ext cx="2863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9" name="Equation" r:id="rId7" imgW="3479800" imgH="762000" progId="Equation.3">
                    <p:embed/>
                  </p:oleObj>
                </mc:Choice>
                <mc:Fallback>
                  <p:oleObj name="Equation" r:id="rId7" imgW="3479800" imgH="762000" progId="Equation.3">
                    <p:embed/>
                    <p:pic>
                      <p:nvPicPr>
                        <p:cNvPr id="40968" name="Object 11">
                          <a:extLst>
                            <a:ext uri="{FF2B5EF4-FFF2-40B4-BE49-F238E27FC236}">
                              <a16:creationId xmlns:a16="http://schemas.microsoft.com/office/drawing/2014/main" id="{0105B81B-7710-4F17-A78C-241E926FEC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2685"/>
                          <a:ext cx="2863" cy="62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8218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912886"/>
            <a:ext cx="8378825" cy="227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2232" y="152400"/>
            <a:ext cx="8229600" cy="60318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EXTERNAL AND INTERNAL FORCES</a:t>
            </a:r>
            <a:endParaRPr lang="en-US" sz="3100" dirty="0"/>
          </a:p>
        </p:txBody>
      </p:sp>
      <p:grpSp>
        <p:nvGrpSpPr>
          <p:cNvPr id="11" name="Group 17">
            <a:extLst>
              <a:ext uri="{FF2B5EF4-FFF2-40B4-BE49-F238E27FC236}">
                <a16:creationId xmlns:a16="http://schemas.microsoft.com/office/drawing/2014/main" id="{983B1214-67E5-4177-B60B-E2EF88F800C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73137"/>
            <a:ext cx="8610600" cy="1643063"/>
            <a:chOff x="240" y="613"/>
            <a:chExt cx="5424" cy="1035"/>
          </a:xfrm>
        </p:grpSpPr>
        <p:pic>
          <p:nvPicPr>
            <p:cNvPr id="12" name="Picture 12" descr="C:\DOCUME~1\WALTOL~1\LOCALS~1\Temp\\msotw9_temp0.jpg">
              <a:extLst>
                <a:ext uri="{FF2B5EF4-FFF2-40B4-BE49-F238E27FC236}">
                  <a16:creationId xmlns:a16="http://schemas.microsoft.com/office/drawing/2014/main" id="{FDF25177-B0EF-4BAC-BA2F-DE24B27F0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720"/>
              <a:ext cx="2928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C345AA6-EEEF-4A62-979B-B90F042F3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613"/>
              <a:ext cx="2400" cy="10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90563" indent="-23336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Forces acting on rigid bodies are divided into two groups:</a:t>
              </a:r>
            </a:p>
            <a:p>
              <a:pPr lvl="1" eaLnBrk="1" hangingPunct="1">
                <a:spcBef>
                  <a:spcPct val="10000"/>
                </a:spcBef>
                <a:buFontTx/>
                <a:buChar char="-"/>
              </a:pPr>
              <a:r>
                <a:rPr lang="en-US" altLang="en-US" sz="2400" b="1" dirty="0"/>
                <a:t>External forces</a:t>
              </a:r>
            </a:p>
            <a:p>
              <a:pPr lvl="1" eaLnBrk="1" hangingPunct="1">
                <a:spcBef>
                  <a:spcPct val="10000"/>
                </a:spcBef>
                <a:buFontTx/>
                <a:buChar char="-"/>
              </a:pPr>
              <a:r>
                <a:rPr lang="en-US" altLang="en-US" sz="2400" b="1" dirty="0"/>
                <a:t>Internal forces</a:t>
              </a:r>
            </a:p>
          </p:txBody>
        </p:sp>
      </p:grpSp>
      <p:grpSp>
        <p:nvGrpSpPr>
          <p:cNvPr id="14" name="Group 18">
            <a:extLst>
              <a:ext uri="{FF2B5EF4-FFF2-40B4-BE49-F238E27FC236}">
                <a16:creationId xmlns:a16="http://schemas.microsoft.com/office/drawing/2014/main" id="{32255434-E520-4BFD-B97F-799AC8E863B4}"/>
              </a:ext>
            </a:extLst>
          </p:cNvPr>
          <p:cNvGrpSpPr>
            <a:grpSpLocks/>
          </p:cNvGrpSpPr>
          <p:nvPr/>
        </p:nvGrpSpPr>
        <p:grpSpPr bwMode="auto">
          <a:xfrm>
            <a:off x="455212" y="2803453"/>
            <a:ext cx="7397703" cy="1924051"/>
            <a:chOff x="281" y="1978"/>
            <a:chExt cx="4087" cy="1212"/>
          </a:xfrm>
        </p:grpSpPr>
        <p:pic>
          <p:nvPicPr>
            <p:cNvPr id="15" name="Picture 13" descr="C:\DOCUME~1\WALTOL~1\LOCALS~1\Temp\\msotw9_temp0.jpg">
              <a:extLst>
                <a:ext uri="{FF2B5EF4-FFF2-40B4-BE49-F238E27FC236}">
                  <a16:creationId xmlns:a16="http://schemas.microsoft.com/office/drawing/2014/main" id="{DD495FAB-48AE-4A97-8A84-E63621301A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147"/>
              <a:ext cx="1920" cy="1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C0DD1405-C277-42FB-AA13-A9AE5E244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" y="1978"/>
              <a:ext cx="225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External forces are shown in a free-body diagram.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923B413-7F99-4714-BE64-2F33A501F7D5}"/>
              </a:ext>
            </a:extLst>
          </p:cNvPr>
          <p:cNvSpPr/>
          <p:nvPr/>
        </p:nvSpPr>
        <p:spPr>
          <a:xfrm>
            <a:off x="489371" y="3729123"/>
            <a:ext cx="4114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If unopposed, each external force can impart a motion of translation or rotation, or both.</a:t>
            </a:r>
          </a:p>
        </p:txBody>
      </p:sp>
      <p:sp>
        <p:nvSpPr>
          <p:cNvPr id="4" name="Rectangle 3"/>
          <p:cNvSpPr/>
          <p:nvPr/>
        </p:nvSpPr>
        <p:spPr>
          <a:xfrm>
            <a:off x="489371" y="5181600"/>
            <a:ext cx="82704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Internal forces, such as the force between each wheel and the axel it is mount on, are not shown on a free body diagram.</a:t>
            </a:r>
          </a:p>
        </p:txBody>
      </p:sp>
    </p:spTree>
    <p:extLst>
      <p:ext uri="{BB962C8B-B14F-4D97-AF65-F5344CB8AC3E}">
        <p14:creationId xmlns:p14="http://schemas.microsoft.com/office/powerpoint/2010/main" val="404822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3.6 – ALTERNATIVE SOLUTION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5" descr="C:\DOCUME~1\WALTOL~1\LOCALS~1\Temp\\msotw9_temp0.jpg">
            <a:extLst>
              <a:ext uri="{FF2B5EF4-FFF2-40B4-BE49-F238E27FC236}">
                <a16:creationId xmlns:a16="http://schemas.microsoft.com/office/drawing/2014/main" id="{E74255E2-D208-484B-9556-274F894C0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163638"/>
            <a:ext cx="3899405" cy="363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BAA2FB-FDEB-4465-8A97-31ADAFFDCC47}"/>
              </a:ext>
            </a:extLst>
          </p:cNvPr>
          <p:cNvSpPr/>
          <p:nvPr/>
        </p:nvSpPr>
        <p:spPr>
          <a:xfrm>
            <a:off x="4616450" y="83772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Alternatively, compute the sum of the moments of the four forces about </a:t>
            </a:r>
            <a:r>
              <a:rPr lang="en-US" altLang="en-US" sz="2400" i="1" dirty="0"/>
              <a:t>D</a:t>
            </a:r>
            <a:r>
              <a:rPr lang="en-US" altLang="en-US" sz="24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1B9BB3-F2D2-416A-A431-40093F99C16A}"/>
              </a:ext>
            </a:extLst>
          </p:cNvPr>
          <p:cNvSpPr/>
          <p:nvPr/>
        </p:nvSpPr>
        <p:spPr>
          <a:xfrm>
            <a:off x="4503810" y="231802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Only the forces at </a:t>
            </a:r>
            <a:r>
              <a:rPr lang="en-US" altLang="en-US" sz="2400" i="1" dirty="0"/>
              <a:t>C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E</a:t>
            </a:r>
            <a:r>
              <a:rPr lang="en-US" altLang="en-US" sz="2400" dirty="0"/>
              <a:t> contribute to the moment about </a:t>
            </a:r>
            <a:r>
              <a:rPr lang="en-US" altLang="en-US" sz="2400" i="1" dirty="0"/>
              <a:t>D</a:t>
            </a:r>
            <a:r>
              <a:rPr lang="en-US" altLang="en-US" sz="2400" dirty="0"/>
              <a:t>.</a:t>
            </a:r>
          </a:p>
        </p:txBody>
      </p:sp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id="{9A4CA0B7-B8DC-4132-B079-F6B9D9D3C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96696"/>
              </p:ext>
            </p:extLst>
          </p:nvPr>
        </p:nvGraphicFramePr>
        <p:xfrm>
          <a:off x="4567310" y="3429000"/>
          <a:ext cx="4445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Equation" r:id="rId5" imgW="4445000" imgH="787400" progId="Equation.3">
                  <p:embed/>
                </p:oleObj>
              </mc:Choice>
              <mc:Fallback>
                <p:oleObj name="Equation" r:id="rId5" imgW="4445000" imgH="787400" progId="Equation.3">
                  <p:embed/>
                  <p:pic>
                    <p:nvPicPr>
                      <p:cNvPr id="41992" name="Object 9">
                        <a:extLst>
                          <a:ext uri="{FF2B5EF4-FFF2-40B4-BE49-F238E27FC236}">
                            <a16:creationId xmlns:a16="http://schemas.microsoft.com/office/drawing/2014/main" id="{2C910D21-6B24-4067-8163-C5563CBB6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310" y="3429000"/>
                        <a:ext cx="4445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id="{B948640C-C0ED-47D0-9BA6-553325DC1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678537"/>
              </p:ext>
            </p:extLst>
          </p:nvPr>
        </p:nvGraphicFramePr>
        <p:xfrm>
          <a:off x="4975723" y="4772891"/>
          <a:ext cx="3765052" cy="82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Equation" r:id="rId7" imgW="3479800" imgH="762000" progId="Equation.3">
                  <p:embed/>
                </p:oleObj>
              </mc:Choice>
              <mc:Fallback>
                <p:oleObj name="Equation" r:id="rId7" imgW="3479800" imgH="762000" progId="Equation.3">
                  <p:embed/>
                  <p:pic>
                    <p:nvPicPr>
                      <p:cNvPr id="41993" name="Object 13">
                        <a:extLst>
                          <a:ext uri="{FF2B5EF4-FFF2-40B4-BE49-F238E27FC236}">
                            <a16:creationId xmlns:a16="http://schemas.microsoft.com/office/drawing/2014/main" id="{7D42EE03-C1AE-46A0-A081-73FFE1A109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723" y="4772891"/>
                        <a:ext cx="3765052" cy="82446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355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SYSTEM OF FORCES  - REDUCTION TO A FORCE AND COUPLE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18">
            <a:extLst>
              <a:ext uri="{FF2B5EF4-FFF2-40B4-BE49-F238E27FC236}">
                <a16:creationId xmlns:a16="http://schemas.microsoft.com/office/drawing/2014/main" id="{DE598C2B-72A7-4E55-85E4-471D2AAE9FA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81541"/>
            <a:ext cx="6446838" cy="2535238"/>
            <a:chOff x="172" y="667"/>
            <a:chExt cx="4061" cy="1597"/>
          </a:xfrm>
        </p:grpSpPr>
        <p:pic>
          <p:nvPicPr>
            <p:cNvPr id="10" name="Picture 3" descr="C:\DOCUME~1\WALTOL~1\LOCALS~1\Temp\\msotw9_temp0.jpg">
              <a:extLst>
                <a:ext uri="{FF2B5EF4-FFF2-40B4-BE49-F238E27FC236}">
                  <a16:creationId xmlns:a16="http://schemas.microsoft.com/office/drawing/2014/main" id="{D1A0A245-E4ED-45E4-A73A-83499C9D2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" y="667"/>
              <a:ext cx="3884" cy="1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72A1A947-7654-454B-A79E-8DCE488F8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" y="1741"/>
              <a:ext cx="40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A system of forces may be replaced by a collection of force-couple systems acting a given point </a:t>
              </a:r>
              <a:r>
                <a:rPr lang="en-US" altLang="en-US" sz="2400" i="1" dirty="0"/>
                <a:t>O</a:t>
              </a:r>
            </a:p>
          </p:txBody>
        </p:sp>
      </p:grpSp>
      <p:grpSp>
        <p:nvGrpSpPr>
          <p:cNvPr id="12" name="Group 17">
            <a:extLst>
              <a:ext uri="{FF2B5EF4-FFF2-40B4-BE49-F238E27FC236}">
                <a16:creationId xmlns:a16="http://schemas.microsoft.com/office/drawing/2014/main" id="{57981481-4C54-4642-8648-808C35A77C20}"/>
              </a:ext>
            </a:extLst>
          </p:cNvPr>
          <p:cNvGrpSpPr>
            <a:grpSpLocks/>
          </p:cNvGrpSpPr>
          <p:nvPr/>
        </p:nvGrpSpPr>
        <p:grpSpPr bwMode="auto">
          <a:xfrm>
            <a:off x="398464" y="3810507"/>
            <a:ext cx="8294688" cy="2463800"/>
            <a:chOff x="172" y="2160"/>
            <a:chExt cx="5225" cy="1552"/>
          </a:xfrm>
        </p:grpSpPr>
        <p:pic>
          <p:nvPicPr>
            <p:cNvPr id="13" name="Picture 4" descr="C:\DOCUME~1\WALTOL~1\LOCALS~1\Temp\\msotw9_temp0.jpg">
              <a:extLst>
                <a:ext uri="{FF2B5EF4-FFF2-40B4-BE49-F238E27FC236}">
                  <a16:creationId xmlns:a16="http://schemas.microsoft.com/office/drawing/2014/main" id="{6F11298C-CAA2-4806-BF11-3938784F2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" y="2160"/>
              <a:ext cx="1426" cy="1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3CB1153B-6314-4A05-8D9B-C45C1BFC39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" y="2870"/>
              <a:ext cx="3643" cy="842"/>
              <a:chOff x="172" y="2850"/>
              <a:chExt cx="3643" cy="842"/>
            </a:xfrm>
          </p:grpSpPr>
          <p:sp>
            <p:nvSpPr>
              <p:cNvPr id="18" name="Text Box 8">
                <a:extLst>
                  <a:ext uri="{FF2B5EF4-FFF2-40B4-BE49-F238E27FC236}">
                    <a16:creationId xmlns:a16="http://schemas.microsoft.com/office/drawing/2014/main" id="{D34B5DE4-43BB-415D-BA2A-CFF7F87AA9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" y="2850"/>
                <a:ext cx="3643" cy="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indent="0" eaLnBrk="1" hangingPunct="1">
                  <a:spcBef>
                    <a:spcPct val="50000"/>
                  </a:spcBef>
                </a:pPr>
                <a:r>
                  <a:rPr lang="en-US" altLang="en-US" sz="2400" dirty="0"/>
                  <a:t>The force-couple system at </a:t>
                </a:r>
                <a:r>
                  <a:rPr lang="en-US" altLang="en-US" sz="2400" i="1" dirty="0"/>
                  <a:t>O</a:t>
                </a:r>
                <a:r>
                  <a:rPr lang="en-US" altLang="en-US" sz="2400" dirty="0"/>
                  <a:t> may be moved to </a:t>
                </a:r>
                <a:r>
                  <a:rPr lang="en-US" altLang="en-US" sz="2400" i="1" dirty="0"/>
                  <a:t>O’</a:t>
                </a:r>
                <a:r>
                  <a:rPr lang="en-US" altLang="en-US" sz="2400" dirty="0"/>
                  <a:t> with the addition of the moment of </a:t>
                </a:r>
                <a:r>
                  <a:rPr lang="en-US" altLang="en-US" sz="2400" b="1" i="1" dirty="0"/>
                  <a:t>R</a:t>
                </a:r>
                <a:r>
                  <a:rPr lang="en-US" altLang="en-US" sz="2400" dirty="0"/>
                  <a:t> about </a:t>
                </a:r>
                <a:r>
                  <a:rPr lang="en-US" altLang="en-US" sz="2400" i="1" dirty="0"/>
                  <a:t>O’</a:t>
                </a:r>
                <a:r>
                  <a:rPr lang="en-US" altLang="en-US" sz="2400" dirty="0"/>
                  <a:t> ,</a:t>
                </a:r>
              </a:p>
            </p:txBody>
          </p:sp>
          <p:graphicFrame>
            <p:nvGraphicFramePr>
              <p:cNvPr id="19" name="Object 9">
                <a:extLst>
                  <a:ext uri="{FF2B5EF4-FFF2-40B4-BE49-F238E27FC236}">
                    <a16:creationId xmlns:a16="http://schemas.microsoft.com/office/drawing/2014/main" id="{20D6F36A-70F6-4B09-BC10-BB94B647E7B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75" y="3374"/>
              <a:ext cx="1612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204" name="Equation" r:id="rId6" imgW="1866900" imgH="368300" progId="Equation.3">
                      <p:embed/>
                    </p:oleObj>
                  </mc:Choice>
                  <mc:Fallback>
                    <p:oleObj name="Equation" r:id="rId6" imgW="1866900" imgH="368300" progId="Equation.3">
                      <p:embed/>
                      <p:pic>
                        <p:nvPicPr>
                          <p:cNvPr id="19" name="Object 9">
                            <a:extLst>
                              <a:ext uri="{FF2B5EF4-FFF2-40B4-BE49-F238E27FC236}">
                                <a16:creationId xmlns:a16="http://schemas.microsoft.com/office/drawing/2014/main" id="{20D6F36A-70F6-4B09-BC10-BB94B647E7B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75" y="3374"/>
                            <a:ext cx="1612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0" name="Group 15">
            <a:extLst>
              <a:ext uri="{FF2B5EF4-FFF2-40B4-BE49-F238E27FC236}">
                <a16:creationId xmlns:a16="http://schemas.microsoft.com/office/drawing/2014/main" id="{6595B88C-1588-4A36-8D93-C31B16E19776}"/>
              </a:ext>
            </a:extLst>
          </p:cNvPr>
          <p:cNvGrpSpPr>
            <a:grpSpLocks/>
          </p:cNvGrpSpPr>
          <p:nvPr/>
        </p:nvGrpSpPr>
        <p:grpSpPr bwMode="auto">
          <a:xfrm>
            <a:off x="444500" y="3519489"/>
            <a:ext cx="6181726" cy="1304926"/>
            <a:chOff x="280" y="2382"/>
            <a:chExt cx="3894" cy="822"/>
          </a:xfrm>
        </p:grpSpPr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79C6285F-71C5-44AE-A6AC-7CEC4DCBC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" y="2382"/>
              <a:ext cx="389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The force and couple vectors may be combined into a resultant force vector and a resultant couple vector,</a:t>
              </a:r>
            </a:p>
          </p:txBody>
        </p:sp>
        <p:graphicFrame>
          <p:nvGraphicFramePr>
            <p:cNvPr id="22" name="Object 7">
              <a:extLst>
                <a:ext uri="{FF2B5EF4-FFF2-40B4-BE49-F238E27FC236}">
                  <a16:creationId xmlns:a16="http://schemas.microsoft.com/office/drawing/2014/main" id="{6DC4576D-9F3D-4B31-8199-D4193B95AD2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455181"/>
                </p:ext>
              </p:extLst>
            </p:nvPr>
          </p:nvGraphicFramePr>
          <p:xfrm>
            <a:off x="1584" y="2943"/>
            <a:ext cx="2124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5" name="Equation" r:id="rId8" imgW="2997200" imgH="368300" progId="Equation.3">
                    <p:embed/>
                  </p:oleObj>
                </mc:Choice>
                <mc:Fallback>
                  <p:oleObj name="Equation" r:id="rId8" imgW="2997200" imgH="368300" progId="Equation.3">
                    <p:embed/>
                    <p:pic>
                      <p:nvPicPr>
                        <p:cNvPr id="22" name="Object 7">
                          <a:extLst>
                            <a:ext uri="{FF2B5EF4-FFF2-40B4-BE49-F238E27FC236}">
                              <a16:creationId xmlns:a16="http://schemas.microsoft.com/office/drawing/2014/main" id="{6DC4576D-9F3D-4B31-8199-D4193B95AD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943"/>
                          <a:ext cx="2124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F9E0BE6-010A-4F7C-A58F-625F0E16FB65}"/>
              </a:ext>
            </a:extLst>
          </p:cNvPr>
          <p:cNvSpPr/>
          <p:nvPr/>
        </p:nvSpPr>
        <p:spPr>
          <a:xfrm>
            <a:off x="6827837" y="544585"/>
            <a:ext cx="22637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Two systems of forces are equivalent if they can be reduced to the same system of force-couple.</a:t>
            </a:r>
          </a:p>
        </p:txBody>
      </p:sp>
    </p:spTree>
    <p:extLst>
      <p:ext uri="{BB962C8B-B14F-4D97-AF65-F5344CB8AC3E}">
        <p14:creationId xmlns:p14="http://schemas.microsoft.com/office/powerpoint/2010/main" val="16504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FURTHER REDUCTION OF A SYSTEM OF FORCES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39DDDF7D-3176-4E3A-973B-A80C1C2ABFAB}"/>
              </a:ext>
            </a:extLst>
          </p:cNvPr>
          <p:cNvGrpSpPr>
            <a:grpSpLocks/>
          </p:cNvGrpSpPr>
          <p:nvPr/>
        </p:nvGrpSpPr>
        <p:grpSpPr bwMode="auto">
          <a:xfrm>
            <a:off x="622300" y="1869461"/>
            <a:ext cx="7847013" cy="4281489"/>
            <a:chOff x="320" y="1224"/>
            <a:chExt cx="4943" cy="2697"/>
          </a:xfrm>
        </p:grpSpPr>
        <p:pic>
          <p:nvPicPr>
            <p:cNvPr id="24" name="Picture 3" descr="C:\DOCUME~1\WALTOL~1\LOCALS~1\Temp\\msotw9_temp0.jpg">
              <a:extLst>
                <a:ext uri="{FF2B5EF4-FFF2-40B4-BE49-F238E27FC236}">
                  <a16:creationId xmlns:a16="http://schemas.microsoft.com/office/drawing/2014/main" id="{908225ED-7D76-4FD2-879F-B06F4B0406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" y="2521"/>
              <a:ext cx="1625" cy="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6CB8801D-6EBC-4AE1-A747-015D56A8E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" y="1224"/>
              <a:ext cx="469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The resultant force-couple system for a system of forces will be mutually perpendicular if:</a:t>
              </a:r>
              <a:br>
                <a:rPr lang="en-US" altLang="en-US" sz="2400" dirty="0"/>
              </a:br>
              <a:r>
                <a:rPr lang="en-US" altLang="en-US" sz="2400" dirty="0"/>
                <a:t>1)  the forces are concurrent, </a:t>
              </a:r>
              <a:br>
                <a:rPr lang="en-US" altLang="en-US" sz="2400" dirty="0"/>
              </a:br>
              <a:r>
                <a:rPr lang="en-US" altLang="en-US" sz="2400" dirty="0"/>
                <a:t>2)  the forces are coplanar, or </a:t>
              </a:r>
              <a:br>
                <a:rPr lang="en-US" altLang="en-US" sz="2400" dirty="0"/>
              </a:br>
              <a:r>
                <a:rPr lang="en-US" altLang="en-US" sz="2400" dirty="0"/>
                <a:t>3)  the forces are parallel.</a:t>
              </a:r>
            </a:p>
          </p:txBody>
        </p:sp>
        <p:pic>
          <p:nvPicPr>
            <p:cNvPr id="26" name="Picture 11" descr="C:\DOCUME~1\WALTOL~1\LOCALS~1\Temp\\msotw9_temp0.jpg">
              <a:extLst>
                <a:ext uri="{FF2B5EF4-FFF2-40B4-BE49-F238E27FC236}">
                  <a16:creationId xmlns:a16="http://schemas.microsoft.com/office/drawing/2014/main" id="{FD12B3DB-4C89-4A00-ABDC-16D566D1B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" y="2521"/>
              <a:ext cx="1152" cy="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12" descr="C:\DOCUME~1\WALTOL~1\LOCALS~1\Temp\\msotw9_temp0.jpg">
              <a:extLst>
                <a:ext uri="{FF2B5EF4-FFF2-40B4-BE49-F238E27FC236}">
                  <a16:creationId xmlns:a16="http://schemas.microsoft.com/office/drawing/2014/main" id="{7D8538E7-8173-49E6-8992-02E88DB51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4" y="2521"/>
              <a:ext cx="1599" cy="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9130143-4A1D-431E-B114-EA41AF439157}"/>
              </a:ext>
            </a:extLst>
          </p:cNvPr>
          <p:cNvSpPr/>
          <p:nvPr/>
        </p:nvSpPr>
        <p:spPr>
          <a:xfrm>
            <a:off x="609600" y="668348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If the resultant force and couple at </a:t>
            </a:r>
            <a:r>
              <a:rPr lang="en-US" altLang="en-US" sz="2400" i="1" dirty="0"/>
              <a:t>O</a:t>
            </a:r>
            <a:r>
              <a:rPr lang="en-US" altLang="en-US" sz="2400" dirty="0"/>
              <a:t> are mutually perpendicular, they can be replaced by a single force acting along a new line of action.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90830-E045-4147-9D47-30B1B0524ECC}"/>
              </a:ext>
            </a:extLst>
          </p:cNvPr>
          <p:cNvSpPr txBox="1"/>
          <p:nvPr/>
        </p:nvSpPr>
        <p:spPr>
          <a:xfrm>
            <a:off x="622300" y="6189652"/>
            <a:ext cx="196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Concurrent Forces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802768-1C83-4D86-88AC-BDA92AA3DA48}"/>
              </a:ext>
            </a:extLst>
          </p:cNvPr>
          <p:cNvSpPr/>
          <p:nvPr/>
        </p:nvSpPr>
        <p:spPr>
          <a:xfrm>
            <a:off x="3507276" y="6181102"/>
            <a:ext cx="1684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Coplanar Forces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B642B9-D3B8-450A-9706-6EDC7103F689}"/>
              </a:ext>
            </a:extLst>
          </p:cNvPr>
          <p:cNvSpPr/>
          <p:nvPr/>
        </p:nvSpPr>
        <p:spPr>
          <a:xfrm>
            <a:off x="6313488" y="6152814"/>
            <a:ext cx="1526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Parallel Forces</a:t>
            </a:r>
          </a:p>
        </p:txBody>
      </p:sp>
    </p:spTree>
    <p:extLst>
      <p:ext uri="{BB962C8B-B14F-4D97-AF65-F5344CB8AC3E}">
        <p14:creationId xmlns:p14="http://schemas.microsoft.com/office/powerpoint/2010/main" val="1799906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FURTHER REDUCTION OF A SYSTEM OF FORCES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3" name="Group 19">
            <a:extLst>
              <a:ext uri="{FF2B5EF4-FFF2-40B4-BE49-F238E27FC236}">
                <a16:creationId xmlns:a16="http://schemas.microsoft.com/office/drawing/2014/main" id="{B047DB72-6670-47EB-B10E-C565CB80E660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1068388"/>
            <a:ext cx="6816724" cy="3217862"/>
            <a:chOff x="251" y="673"/>
            <a:chExt cx="4294" cy="2027"/>
          </a:xfrm>
        </p:grpSpPr>
        <p:pic>
          <p:nvPicPr>
            <p:cNvPr id="14" name="Picture 3" descr="C:\DOCUME~1\WALTOL~1\LOCALS~1\Temp\\msotw9_temp0.jpg">
              <a:extLst>
                <a:ext uri="{FF2B5EF4-FFF2-40B4-BE49-F238E27FC236}">
                  <a16:creationId xmlns:a16="http://schemas.microsoft.com/office/drawing/2014/main" id="{C123D7EA-68D5-4F99-B8F4-91333C9F74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" y="673"/>
              <a:ext cx="1108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4" descr="C:\DOCUME~1\WALTOL~1\LOCALS~1\Temp\\msotw9_temp0.jpg">
              <a:extLst>
                <a:ext uri="{FF2B5EF4-FFF2-40B4-BE49-F238E27FC236}">
                  <a16:creationId xmlns:a16="http://schemas.microsoft.com/office/drawing/2014/main" id="{39860E8F-F822-4CF0-87A7-7EB851A619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" y="1794"/>
              <a:ext cx="1022" cy="9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" name="Group 12">
              <a:extLst>
                <a:ext uri="{FF2B5EF4-FFF2-40B4-BE49-F238E27FC236}">
                  <a16:creationId xmlns:a16="http://schemas.microsoft.com/office/drawing/2014/main" id="{6BCFC656-6A27-41E6-9AEC-DA0BAF9B0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9" y="741"/>
              <a:ext cx="3186" cy="756"/>
              <a:chOff x="1359" y="741"/>
              <a:chExt cx="3186" cy="756"/>
            </a:xfrm>
          </p:grpSpPr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7E631D6C-3DA8-4D59-AA02-680B20458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9" y="741"/>
                <a:ext cx="3186" cy="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sz="2400" dirty="0"/>
                  <a:t>System of coplanar forces is reduced to a force-couple system                   that is mutually perpendicular.</a:t>
                </a:r>
              </a:p>
            </p:txBody>
          </p:sp>
          <p:graphicFrame>
            <p:nvGraphicFramePr>
              <p:cNvPr id="18" name="Object 11">
                <a:extLst>
                  <a:ext uri="{FF2B5EF4-FFF2-40B4-BE49-F238E27FC236}">
                    <a16:creationId xmlns:a16="http://schemas.microsoft.com/office/drawing/2014/main" id="{600BA39A-5E32-47FB-BB9F-EC935E9F7A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2311460"/>
                  </p:ext>
                </p:extLst>
              </p:nvPr>
            </p:nvGraphicFramePr>
            <p:xfrm>
              <a:off x="3504" y="1009"/>
              <a:ext cx="816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98" name="Equation" r:id="rId6" imgW="1054100" imgH="368300" progId="Equation.3">
                      <p:embed/>
                    </p:oleObj>
                  </mc:Choice>
                  <mc:Fallback>
                    <p:oleObj name="Equation" r:id="rId6" imgW="1054100" imgH="368300" progId="Equation.3">
                      <p:embed/>
                      <p:pic>
                        <p:nvPicPr>
                          <p:cNvPr id="45077" name="Object 11">
                            <a:extLst>
                              <a:ext uri="{FF2B5EF4-FFF2-40B4-BE49-F238E27FC236}">
                                <a16:creationId xmlns:a16="http://schemas.microsoft.com/office/drawing/2014/main" id="{07DA16E2-F28E-4552-85D1-3BDBDF6DB22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009"/>
                            <a:ext cx="816" cy="2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id="{BF7FD94F-8B91-4339-A155-5054F08F852F}"/>
              </a:ext>
            </a:extLst>
          </p:cNvPr>
          <p:cNvGrpSpPr>
            <a:grpSpLocks/>
          </p:cNvGrpSpPr>
          <p:nvPr/>
        </p:nvGrpSpPr>
        <p:grpSpPr bwMode="auto">
          <a:xfrm>
            <a:off x="2236787" y="1068388"/>
            <a:ext cx="6667500" cy="5070475"/>
            <a:chOff x="1409" y="673"/>
            <a:chExt cx="4200" cy="3194"/>
          </a:xfrm>
        </p:grpSpPr>
        <p:pic>
          <p:nvPicPr>
            <p:cNvPr id="20" name="Picture 6" descr="C:\DOCUME~1\WALTOL~1\LOCALS~1\Temp\\msotw9_temp0.jpg">
              <a:extLst>
                <a:ext uri="{FF2B5EF4-FFF2-40B4-BE49-F238E27FC236}">
                  <a16:creationId xmlns:a16="http://schemas.microsoft.com/office/drawing/2014/main" id="{7B8E5CB1-A327-436D-A706-064A9F1C1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673"/>
              <a:ext cx="960" cy="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7" descr="C:\DOCUME~1\WALTOL~1\LOCALS~1\Temp\\msotw9_temp0.jpg">
              <a:extLst>
                <a:ext uri="{FF2B5EF4-FFF2-40B4-BE49-F238E27FC236}">
                  <a16:creationId xmlns:a16="http://schemas.microsoft.com/office/drawing/2014/main" id="{2B7955B4-9927-4D2E-AFAA-C411C07C3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5" y="1747"/>
              <a:ext cx="992" cy="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8" descr="C:\DOCUME~1\WALTOL~1\LOCALS~1\Temp\\msotw9_temp0.jpg">
              <a:extLst>
                <a:ext uri="{FF2B5EF4-FFF2-40B4-BE49-F238E27FC236}">
                  <a16:creationId xmlns:a16="http://schemas.microsoft.com/office/drawing/2014/main" id="{7710A07D-668D-410E-BDC0-0BDF452E57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" y="2875"/>
              <a:ext cx="984" cy="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" name="Text Box 16">
              <a:extLst>
                <a:ext uri="{FF2B5EF4-FFF2-40B4-BE49-F238E27FC236}">
                  <a16:creationId xmlns:a16="http://schemas.microsoft.com/office/drawing/2014/main" id="{9CCC7EAB-C4B9-4089-B417-3C072C8AA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9" y="3062"/>
              <a:ext cx="30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In terms of rectangular coordinates,</a:t>
              </a:r>
            </a:p>
          </p:txBody>
        </p:sp>
        <p:graphicFrame>
          <p:nvGraphicFramePr>
            <p:cNvPr id="31" name="Object 17">
              <a:extLst>
                <a:ext uri="{FF2B5EF4-FFF2-40B4-BE49-F238E27FC236}">
                  <a16:creationId xmlns:a16="http://schemas.microsoft.com/office/drawing/2014/main" id="{66A97C3C-0A15-4D79-B24B-60E690780F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1819980"/>
                </p:ext>
              </p:extLst>
            </p:nvPr>
          </p:nvGraphicFramePr>
          <p:xfrm>
            <a:off x="2008" y="3350"/>
            <a:ext cx="158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9" name="Equation" r:id="rId11" imgW="1714500" imgH="393700" progId="Equation.3">
                    <p:embed/>
                  </p:oleObj>
                </mc:Choice>
                <mc:Fallback>
                  <p:oleObj name="Equation" r:id="rId11" imgW="1714500" imgH="393700" progId="Equation.3">
                    <p:embed/>
                    <p:pic>
                      <p:nvPicPr>
                        <p:cNvPr id="45067" name="Object 17">
                          <a:extLst>
                            <a:ext uri="{FF2B5EF4-FFF2-40B4-BE49-F238E27FC236}">
                              <a16:creationId xmlns:a16="http://schemas.microsoft.com/office/drawing/2014/main" id="{65E8F0BC-7B06-4BB9-BF35-625F2E61FA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3350"/>
                          <a:ext cx="158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20">
            <a:extLst>
              <a:ext uri="{FF2B5EF4-FFF2-40B4-BE49-F238E27FC236}">
                <a16:creationId xmlns:a16="http://schemas.microsoft.com/office/drawing/2014/main" id="{30FC8A26-CECC-4335-91FB-E46224542AEB}"/>
              </a:ext>
            </a:extLst>
          </p:cNvPr>
          <p:cNvGrpSpPr>
            <a:grpSpLocks/>
          </p:cNvGrpSpPr>
          <p:nvPr/>
        </p:nvGrpSpPr>
        <p:grpSpPr bwMode="auto">
          <a:xfrm>
            <a:off x="501650" y="2789237"/>
            <a:ext cx="6508751" cy="3257550"/>
            <a:chOff x="316" y="1757"/>
            <a:chExt cx="4100" cy="2052"/>
          </a:xfrm>
        </p:grpSpPr>
        <p:pic>
          <p:nvPicPr>
            <p:cNvPr id="33" name="Picture 5" descr="C:\DOCUME~1\WALTOL~1\LOCALS~1\Temp\\msotw9_temp0.jpg">
              <a:extLst>
                <a:ext uri="{FF2B5EF4-FFF2-40B4-BE49-F238E27FC236}">
                  <a16:creationId xmlns:a16="http://schemas.microsoft.com/office/drawing/2014/main" id="{96C95132-9989-4408-97C0-6B72DF0C5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" y="2869"/>
              <a:ext cx="978" cy="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4" name="Group 15">
              <a:extLst>
                <a:ext uri="{FF2B5EF4-FFF2-40B4-BE49-F238E27FC236}">
                  <a16:creationId xmlns:a16="http://schemas.microsoft.com/office/drawing/2014/main" id="{4C204DEB-8391-4363-B5C1-D6F5A5E16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1757"/>
              <a:ext cx="2951" cy="1058"/>
              <a:chOff x="1473" y="1623"/>
              <a:chExt cx="2951" cy="1058"/>
            </a:xfrm>
          </p:grpSpPr>
          <p:sp>
            <p:nvSpPr>
              <p:cNvPr id="35" name="Text Box 10">
                <a:extLst>
                  <a:ext uri="{FF2B5EF4-FFF2-40B4-BE49-F238E27FC236}">
                    <a16:creationId xmlns:a16="http://schemas.microsoft.com/office/drawing/2014/main" id="{14D2CF60-38F3-4C36-9C82-BBA195D29F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3" y="1623"/>
                <a:ext cx="2951" cy="9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27013" indent="-227013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altLang="en-US" sz="2400" dirty="0"/>
                  <a:t>System can be reduced to a single force by moving the line of action of        until its moment about </a:t>
                </a:r>
                <a:r>
                  <a:rPr lang="en-US" altLang="en-US" sz="2400" i="1" dirty="0"/>
                  <a:t>O</a:t>
                </a:r>
                <a:r>
                  <a:rPr lang="en-US" altLang="en-US" sz="2400" dirty="0"/>
                  <a:t> becomes </a:t>
                </a:r>
              </a:p>
            </p:txBody>
          </p:sp>
          <p:graphicFrame>
            <p:nvGraphicFramePr>
              <p:cNvPr id="36" name="Object 13">
                <a:extLst>
                  <a:ext uri="{FF2B5EF4-FFF2-40B4-BE49-F238E27FC236}">
                    <a16:creationId xmlns:a16="http://schemas.microsoft.com/office/drawing/2014/main" id="{C12007A9-3D5B-4B3A-988D-7F357A55F8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6654334"/>
                  </p:ext>
                </p:extLst>
              </p:nvPr>
            </p:nvGraphicFramePr>
            <p:xfrm>
              <a:off x="2528" y="2340"/>
              <a:ext cx="388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00" name="Equation" r:id="rId14" imgW="419100" imgH="368300" progId="Equation.3">
                      <p:embed/>
                    </p:oleObj>
                  </mc:Choice>
                  <mc:Fallback>
                    <p:oleObj name="Equation" r:id="rId14" imgW="419100" imgH="368300" progId="Equation.3">
                      <p:embed/>
                      <p:pic>
                        <p:nvPicPr>
                          <p:cNvPr id="45071" name="Object 13">
                            <a:extLst>
                              <a:ext uri="{FF2B5EF4-FFF2-40B4-BE49-F238E27FC236}">
                                <a16:creationId xmlns:a16="http://schemas.microsoft.com/office/drawing/2014/main" id="{0F9CF5FC-3F2F-46EB-9597-F58F5E522B1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8" y="2340"/>
                            <a:ext cx="388" cy="3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14">
                <a:extLst>
                  <a:ext uri="{FF2B5EF4-FFF2-40B4-BE49-F238E27FC236}">
                    <a16:creationId xmlns:a16="http://schemas.microsoft.com/office/drawing/2014/main" id="{B836E9D5-3940-4678-9150-F04D5517C1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97605103"/>
                  </p:ext>
                </p:extLst>
              </p:nvPr>
            </p:nvGraphicFramePr>
            <p:xfrm>
              <a:off x="1909" y="2084"/>
              <a:ext cx="229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01" name="Equation" r:id="rId16" imgW="215806" imgH="279279" progId="Equation.3">
                      <p:embed/>
                    </p:oleObj>
                  </mc:Choice>
                  <mc:Fallback>
                    <p:oleObj name="Equation" r:id="rId16" imgW="215806" imgH="279279" progId="Equation.3">
                      <p:embed/>
                      <p:pic>
                        <p:nvPicPr>
                          <p:cNvPr id="45072" name="Object 14">
                            <a:extLst>
                              <a:ext uri="{FF2B5EF4-FFF2-40B4-BE49-F238E27FC236}">
                                <a16:creationId xmlns:a16="http://schemas.microsoft.com/office/drawing/2014/main" id="{76ABD108-A375-45FD-B9CD-17BCAB05084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9" y="2084"/>
                            <a:ext cx="229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6AE394-34B9-4D14-8E89-57CCFD322F8E}"/>
              </a:ext>
            </a:extLst>
          </p:cNvPr>
          <p:cNvSpPr txBox="1"/>
          <p:nvPr/>
        </p:nvSpPr>
        <p:spPr>
          <a:xfrm>
            <a:off x="3199607" y="660698"/>
            <a:ext cx="3238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COPLANAR</a:t>
            </a:r>
            <a:r>
              <a:rPr lang="en-US" sz="2400" dirty="0"/>
              <a:t> </a:t>
            </a:r>
            <a:r>
              <a:rPr lang="en-US" sz="2400" b="1" dirty="0"/>
              <a:t>FORCES</a:t>
            </a:r>
          </a:p>
        </p:txBody>
      </p:sp>
    </p:spTree>
    <p:extLst>
      <p:ext uri="{BB962C8B-B14F-4D97-AF65-F5344CB8AC3E}">
        <p14:creationId xmlns:p14="http://schemas.microsoft.com/office/powerpoint/2010/main" val="336870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3.8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13">
            <a:extLst>
              <a:ext uri="{FF2B5EF4-FFF2-40B4-BE49-F238E27FC236}">
                <a16:creationId xmlns:a16="http://schemas.microsoft.com/office/drawing/2014/main" id="{4A86B134-8870-4CBC-9CFC-837555360667}"/>
              </a:ext>
            </a:extLst>
          </p:cNvPr>
          <p:cNvGrpSpPr>
            <a:grpSpLocks/>
          </p:cNvGrpSpPr>
          <p:nvPr/>
        </p:nvGrpSpPr>
        <p:grpSpPr bwMode="auto">
          <a:xfrm>
            <a:off x="609603" y="619236"/>
            <a:ext cx="4262437" cy="6121336"/>
            <a:chOff x="345" y="866"/>
            <a:chExt cx="2573" cy="3772"/>
          </a:xfrm>
        </p:grpSpPr>
        <p:pic>
          <p:nvPicPr>
            <p:cNvPr id="24" name="Picture 3" descr="C:\DOCUME~1\WALTOL~1\LOCALS~1\Temp\\msotw9_temp0.jpg">
              <a:extLst>
                <a:ext uri="{FF2B5EF4-FFF2-40B4-BE49-F238E27FC236}">
                  <a16:creationId xmlns:a16="http://schemas.microsoft.com/office/drawing/2014/main" id="{749114D3-80C6-4C61-86C9-F103EE1EB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" y="866"/>
              <a:ext cx="2516" cy="1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8CF4D577-20FA-4EC9-8665-C26E222ED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" y="1983"/>
              <a:ext cx="2573" cy="2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/>
                <a:t>For the beam shown above, reduce the system of forces to </a:t>
              </a:r>
            </a:p>
            <a:p>
              <a:pPr marL="457200" indent="-457200" eaLnBrk="1" hangingPunct="1">
                <a:spcBef>
                  <a:spcPct val="50000"/>
                </a:spcBef>
                <a:buAutoNum type="alphaLcParenBoth"/>
              </a:pPr>
              <a:r>
                <a:rPr lang="en-US" altLang="en-US" sz="2400" dirty="0"/>
                <a:t>an equivalent force-couple system at </a:t>
              </a:r>
              <a:r>
                <a:rPr lang="en-US" altLang="en-US" sz="2400" i="1" dirty="0"/>
                <a:t>A</a:t>
              </a:r>
              <a:r>
                <a:rPr lang="en-US" altLang="en-US" sz="2400" dirty="0"/>
                <a:t>,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/>
                <a:t>(b) an equivalent force couple system at </a:t>
              </a:r>
              <a:r>
                <a:rPr lang="en-US" altLang="en-US" sz="2400" i="1" dirty="0"/>
                <a:t>B</a:t>
              </a:r>
              <a:r>
                <a:rPr lang="en-US" altLang="en-US" sz="2400" dirty="0"/>
                <a:t>, and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2400" dirty="0"/>
                <a:t>(c) a single force or resultant.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Note:  Since the support reactions are not included, the given system will not maintain the beam in equilibrium.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BD95EAB-A315-43F4-917A-811B1ACD86BB}"/>
              </a:ext>
            </a:extLst>
          </p:cNvPr>
          <p:cNvSpPr/>
          <p:nvPr/>
        </p:nvSpPr>
        <p:spPr>
          <a:xfrm>
            <a:off x="4854361" y="619270"/>
            <a:ext cx="413116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u="sng" dirty="0"/>
              <a:t>SOLUTION STEPS:</a:t>
            </a:r>
            <a:endParaRPr lang="en-US" altLang="en-US" sz="2400" dirty="0"/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en-US" altLang="en-US" sz="2400" dirty="0"/>
              <a:t>  Compute the resultant force for the forces shown and the resultant couple for the moments of the forces about </a:t>
            </a:r>
            <a:r>
              <a:rPr lang="en-US" altLang="en-US" sz="2400" i="1" dirty="0"/>
              <a:t>A</a:t>
            </a:r>
            <a:r>
              <a:rPr lang="en-US" altLang="en-US" sz="2400" dirty="0"/>
              <a:t>.</a:t>
            </a:r>
          </a:p>
          <a:p>
            <a:pPr>
              <a:spcBef>
                <a:spcPct val="50000"/>
              </a:spcBef>
              <a:buFontTx/>
              <a:buAutoNum type="alphaLcParenR"/>
            </a:pPr>
            <a:r>
              <a:rPr lang="en-US" altLang="en-US" sz="2400" dirty="0"/>
              <a:t>  Find an equivalent force-couple system at </a:t>
            </a:r>
            <a:r>
              <a:rPr lang="en-US" altLang="en-US" sz="2400" i="1" dirty="0"/>
              <a:t>B</a:t>
            </a:r>
            <a:r>
              <a:rPr lang="en-US" altLang="en-US" sz="2400" dirty="0"/>
              <a:t> based on the force-couple system at </a:t>
            </a:r>
            <a:r>
              <a:rPr lang="en-US" altLang="en-US" sz="2400" i="1" dirty="0"/>
              <a:t>A</a:t>
            </a:r>
            <a:r>
              <a:rPr lang="en-US" altLang="en-US" sz="2400" dirty="0"/>
              <a:t>.</a:t>
            </a:r>
          </a:p>
          <a:p>
            <a:pPr>
              <a:spcBef>
                <a:spcPct val="50000"/>
              </a:spcBef>
              <a:buFontTx/>
              <a:buAutoNum type="alphaLcParenR" startAt="3"/>
            </a:pPr>
            <a:r>
              <a:rPr lang="en-US" altLang="en-US" sz="2400" dirty="0"/>
              <a:t>  Determine the point of application for the resultant force such that its moment about </a:t>
            </a:r>
            <a:r>
              <a:rPr lang="en-US" altLang="en-US" sz="2400" i="1" dirty="0"/>
              <a:t>A</a:t>
            </a:r>
            <a:r>
              <a:rPr lang="en-US" altLang="en-US" sz="2400" dirty="0"/>
              <a:t> is equal to the resultant couple at </a:t>
            </a:r>
            <a:r>
              <a:rPr lang="en-US" altLang="en-US" sz="2400" i="1" dirty="0"/>
              <a:t>A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4309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3.8 - SOLUTION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4" name="Picture 3" descr="C:\DOCUME~1\WALTOL~1\LOCALS~1\Temp\\msotw9_temp0.jpg">
            <a:extLst>
              <a:ext uri="{FF2B5EF4-FFF2-40B4-BE49-F238E27FC236}">
                <a16:creationId xmlns:a16="http://schemas.microsoft.com/office/drawing/2014/main" id="{749114D3-80C6-4C61-86C9-F103EE1E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7" y="830654"/>
            <a:ext cx="3118736" cy="135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C:\DOCUME~1\WALTOL~1\LOCALS~1\Temp\\msotw9_temp0.jpg">
            <a:extLst>
              <a:ext uri="{FF2B5EF4-FFF2-40B4-BE49-F238E27FC236}">
                <a16:creationId xmlns:a16="http://schemas.microsoft.com/office/drawing/2014/main" id="{037454B4-5EC9-464C-AE67-27D12D73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4" y="2661126"/>
            <a:ext cx="3118736" cy="16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5" descr="C:\DOCUME~1\WALTOL~1\LOCALS~1\Temp\\msotw9_temp0.jpg">
            <a:extLst>
              <a:ext uri="{FF2B5EF4-FFF2-40B4-BE49-F238E27FC236}">
                <a16:creationId xmlns:a16="http://schemas.microsoft.com/office/drawing/2014/main" id="{191A5A44-2DBB-4D6B-9946-480D9C33D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3" y="4547394"/>
            <a:ext cx="2981325" cy="132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14">
            <a:extLst>
              <a:ext uri="{FF2B5EF4-FFF2-40B4-BE49-F238E27FC236}">
                <a16:creationId xmlns:a16="http://schemas.microsoft.com/office/drawing/2014/main" id="{DCA9642D-62C8-4003-B611-1B37D6AD1B4D}"/>
              </a:ext>
            </a:extLst>
          </p:cNvPr>
          <p:cNvGrpSpPr>
            <a:grpSpLocks/>
          </p:cNvGrpSpPr>
          <p:nvPr/>
        </p:nvGrpSpPr>
        <p:grpSpPr bwMode="auto">
          <a:xfrm>
            <a:off x="3880735" y="728901"/>
            <a:ext cx="5162550" cy="2481262"/>
            <a:chOff x="2416" y="667"/>
            <a:chExt cx="3252" cy="1563"/>
          </a:xfrm>
        </p:grpSpPr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2AE5DBB1-1C7E-4C6D-8A57-53679D768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6" y="667"/>
              <a:ext cx="308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76313" indent="-4572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547813" indent="-4572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119313" indent="-4572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690813" indent="-4572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148013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05213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062413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19613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AutoNum type="alphaLcParenR"/>
              </a:pPr>
              <a:r>
                <a:rPr lang="en-US" altLang="en-US" dirty="0"/>
                <a:t>Compute the resultant force and the resultant couple at </a:t>
              </a:r>
              <a:r>
                <a:rPr lang="en-US" altLang="en-US" i="1" dirty="0"/>
                <a:t>A</a:t>
              </a:r>
              <a:r>
                <a:rPr lang="en-US" altLang="en-US" dirty="0"/>
                <a:t>.</a:t>
              </a:r>
            </a:p>
          </p:txBody>
        </p:sp>
        <p:graphicFrame>
          <p:nvGraphicFramePr>
            <p:cNvPr id="12" name="Object 10">
              <a:extLst>
                <a:ext uri="{FF2B5EF4-FFF2-40B4-BE49-F238E27FC236}">
                  <a16:creationId xmlns:a16="http://schemas.microsoft.com/office/drawing/2014/main" id="{B7CF0E34-8707-4A1F-8273-B848FAE48A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8" y="1426"/>
            <a:ext cx="3040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4" name="Equation" r:id="rId7" imgW="4826000" imgH="736600" progId="Equation.3">
                    <p:embed/>
                  </p:oleObj>
                </mc:Choice>
                <mc:Fallback>
                  <p:oleObj name="Equation" r:id="rId7" imgW="4826000" imgH="736600" progId="Equation.3">
                    <p:embed/>
                    <p:pic>
                      <p:nvPicPr>
                        <p:cNvPr id="47115" name="Object 10">
                          <a:extLst>
                            <a:ext uri="{FF2B5EF4-FFF2-40B4-BE49-F238E27FC236}">
                              <a16:creationId xmlns:a16="http://schemas.microsoft.com/office/drawing/2014/main" id="{7358D52B-2FA4-4415-89C1-3641FC5197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" y="1426"/>
                          <a:ext cx="3040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>
              <a:extLst>
                <a:ext uri="{FF2B5EF4-FFF2-40B4-BE49-F238E27FC236}">
                  <a16:creationId xmlns:a16="http://schemas.microsoft.com/office/drawing/2014/main" id="{FB3E4C84-8780-42F9-BA13-B5AF98BCD5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2" y="2014"/>
            <a:ext cx="9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5" name="Equation" r:id="rId9" imgW="1562100" imgH="342900" progId="Equation.3">
                    <p:embed/>
                  </p:oleObj>
                </mc:Choice>
                <mc:Fallback>
                  <p:oleObj name="Equation" r:id="rId9" imgW="1562100" imgH="342900" progId="Equation.3">
                    <p:embed/>
                    <p:pic>
                      <p:nvPicPr>
                        <p:cNvPr id="47116" name="Object 11">
                          <a:extLst>
                            <a:ext uri="{FF2B5EF4-FFF2-40B4-BE49-F238E27FC236}">
                              <a16:creationId xmlns:a16="http://schemas.microsoft.com/office/drawing/2014/main" id="{2BC128F4-F77E-4503-850E-CCB9CFB707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2" y="2014"/>
                          <a:ext cx="984" cy="21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5">
            <a:extLst>
              <a:ext uri="{FF2B5EF4-FFF2-40B4-BE49-F238E27FC236}">
                <a16:creationId xmlns:a16="http://schemas.microsoft.com/office/drawing/2014/main" id="{B7678A3B-BC7D-42EE-BA84-D899D5D962E5}"/>
              </a:ext>
            </a:extLst>
          </p:cNvPr>
          <p:cNvGrpSpPr>
            <a:grpSpLocks/>
          </p:cNvGrpSpPr>
          <p:nvPr/>
        </p:nvGrpSpPr>
        <p:grpSpPr bwMode="auto">
          <a:xfrm>
            <a:off x="4171950" y="3859213"/>
            <a:ext cx="4657725" cy="1706562"/>
            <a:chOff x="2628" y="2431"/>
            <a:chExt cx="2934" cy="1075"/>
          </a:xfrm>
        </p:grpSpPr>
        <p:graphicFrame>
          <p:nvGraphicFramePr>
            <p:cNvPr id="15" name="Object 12">
              <a:extLst>
                <a:ext uri="{FF2B5EF4-FFF2-40B4-BE49-F238E27FC236}">
                  <a16:creationId xmlns:a16="http://schemas.microsoft.com/office/drawing/2014/main" id="{0FB0CCFB-3497-4B39-A91C-F89C85F02A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8" y="2431"/>
            <a:ext cx="2536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6" name="Equation" r:id="rId11" imgW="4025900" imgH="1155700" progId="Equation.3">
                    <p:embed/>
                  </p:oleObj>
                </mc:Choice>
                <mc:Fallback>
                  <p:oleObj name="Equation" r:id="rId11" imgW="4025900" imgH="1155700" progId="Equation.3">
                    <p:embed/>
                    <p:pic>
                      <p:nvPicPr>
                        <p:cNvPr id="47112" name="Object 12">
                          <a:extLst>
                            <a:ext uri="{FF2B5EF4-FFF2-40B4-BE49-F238E27FC236}">
                              <a16:creationId xmlns:a16="http://schemas.microsoft.com/office/drawing/2014/main" id="{1CF26287-DA09-41C9-9DA3-ECA7E51E5B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" y="2431"/>
                          <a:ext cx="2536" cy="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3">
              <a:extLst>
                <a:ext uri="{FF2B5EF4-FFF2-40B4-BE49-F238E27FC236}">
                  <a16:creationId xmlns:a16="http://schemas.microsoft.com/office/drawing/2014/main" id="{10B11A93-677F-4045-98F1-A370A50391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2" y="3282"/>
            <a:ext cx="140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7" name="Equation" r:id="rId13" imgW="2222500" imgH="355600" progId="Equation.3">
                    <p:embed/>
                  </p:oleObj>
                </mc:Choice>
                <mc:Fallback>
                  <p:oleObj name="Equation" r:id="rId13" imgW="2222500" imgH="355600" progId="Equation.3">
                    <p:embed/>
                    <p:pic>
                      <p:nvPicPr>
                        <p:cNvPr id="47113" name="Object 13">
                          <a:extLst>
                            <a:ext uri="{FF2B5EF4-FFF2-40B4-BE49-F238E27FC236}">
                              <a16:creationId xmlns:a16="http://schemas.microsoft.com/office/drawing/2014/main" id="{76AF45DB-2AF5-4546-927D-F5E3B553CC5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2" y="3282"/>
                          <a:ext cx="1400" cy="22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6769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3.8 – SOLUTION (Continued)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5" descr="C:\DOCUME~1\WALTOL~1\LOCALS~1\Temp\\msotw9_temp0.jpg">
            <a:extLst>
              <a:ext uri="{FF2B5EF4-FFF2-40B4-BE49-F238E27FC236}">
                <a16:creationId xmlns:a16="http://schemas.microsoft.com/office/drawing/2014/main" id="{A0A1A9F8-1C66-4F42-8899-DEB12E2D8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29481"/>
            <a:ext cx="3017837" cy="134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 descr="C:\DOCUME~1\WALTOL~1\LOCALS~1\Temp\\msotw9_temp0.jpg">
            <a:extLst>
              <a:ext uri="{FF2B5EF4-FFF2-40B4-BE49-F238E27FC236}">
                <a16:creationId xmlns:a16="http://schemas.microsoft.com/office/drawing/2014/main" id="{DBF49176-8F8F-4F53-AAAC-CE58435E3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895600"/>
            <a:ext cx="3633788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 descr="C:\DOCUME~1\WALTOL~1\LOCALS~1\Temp\\msotw9_temp0.jpg">
            <a:extLst>
              <a:ext uri="{FF2B5EF4-FFF2-40B4-BE49-F238E27FC236}">
                <a16:creationId xmlns:a16="http://schemas.microsoft.com/office/drawing/2014/main" id="{763282F2-3BE5-45F3-8D95-F71B4E525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4770438"/>
            <a:ext cx="3340100" cy="1233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oup 14">
            <a:extLst>
              <a:ext uri="{FF2B5EF4-FFF2-40B4-BE49-F238E27FC236}">
                <a16:creationId xmlns:a16="http://schemas.microsoft.com/office/drawing/2014/main" id="{15F71542-546B-4327-9F3C-D55CC1783F07}"/>
              </a:ext>
            </a:extLst>
          </p:cNvPr>
          <p:cNvGrpSpPr>
            <a:grpSpLocks/>
          </p:cNvGrpSpPr>
          <p:nvPr/>
        </p:nvGrpSpPr>
        <p:grpSpPr bwMode="auto">
          <a:xfrm>
            <a:off x="4060825" y="1076325"/>
            <a:ext cx="5083175" cy="1920875"/>
            <a:chOff x="2558" y="678"/>
            <a:chExt cx="3202" cy="1210"/>
          </a:xfrm>
        </p:grpSpPr>
        <p:sp>
          <p:nvSpPr>
            <p:cNvPr id="21" name="Text Box 9">
              <a:extLst>
                <a:ext uri="{FF2B5EF4-FFF2-40B4-BE49-F238E27FC236}">
                  <a16:creationId xmlns:a16="http://schemas.microsoft.com/office/drawing/2014/main" id="{AE9D24B4-1FEC-4E39-A492-FB9A2D6A4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8" y="678"/>
              <a:ext cx="3202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76313" indent="-4572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547813" indent="-4572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2119313" indent="-4572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690813" indent="-4572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3148013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605213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4062413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519613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AutoNum type="alphaLcParenR" startAt="2"/>
              </a:pPr>
              <a:r>
                <a:rPr lang="en-US" altLang="en-US" dirty="0"/>
                <a:t>Find an equivalent force-couple system at </a:t>
              </a:r>
              <a:r>
                <a:rPr lang="en-US" altLang="en-US" i="1" dirty="0"/>
                <a:t>B</a:t>
              </a:r>
              <a:r>
                <a:rPr lang="en-US" altLang="en-US" dirty="0"/>
                <a:t> based on the force-couple system at </a:t>
              </a:r>
              <a:r>
                <a:rPr lang="en-US" altLang="en-US" i="1" dirty="0"/>
                <a:t>A</a:t>
              </a:r>
              <a:r>
                <a:rPr lang="en-US" altLang="en-US" dirty="0"/>
                <a:t>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The force is unchanged by the movement of the force-couple system from </a:t>
              </a:r>
              <a:r>
                <a:rPr lang="en-US" altLang="en-US" i="1" dirty="0"/>
                <a:t>A</a:t>
              </a:r>
              <a:r>
                <a:rPr lang="en-US" altLang="en-US" dirty="0"/>
                <a:t> to </a:t>
              </a:r>
              <a:r>
                <a:rPr lang="en-US" altLang="en-US" i="1" dirty="0"/>
                <a:t>B</a:t>
              </a:r>
              <a:r>
                <a:rPr lang="en-US" altLang="en-US" dirty="0"/>
                <a:t>.</a:t>
              </a:r>
            </a:p>
          </p:txBody>
        </p:sp>
        <p:graphicFrame>
          <p:nvGraphicFramePr>
            <p:cNvPr id="22" name="Object 10">
              <a:extLst>
                <a:ext uri="{FF2B5EF4-FFF2-40B4-BE49-F238E27FC236}">
                  <a16:creationId xmlns:a16="http://schemas.microsoft.com/office/drawing/2014/main" id="{6F3DCE2A-79ED-4F16-A04E-AF517A8136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9" y="1672"/>
            <a:ext cx="9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6" name="Equation" r:id="rId7" imgW="1548728" imgH="342751" progId="Equation.3">
                    <p:embed/>
                  </p:oleObj>
                </mc:Choice>
                <mc:Fallback>
                  <p:oleObj name="Equation" r:id="rId7" imgW="1548728" imgH="342751" progId="Equation.3">
                    <p:embed/>
                    <p:pic>
                      <p:nvPicPr>
                        <p:cNvPr id="48141" name="Object 10">
                          <a:extLst>
                            <a:ext uri="{FF2B5EF4-FFF2-40B4-BE49-F238E27FC236}">
                              <a16:creationId xmlns:a16="http://schemas.microsoft.com/office/drawing/2014/main" id="{C08683AB-A213-47D5-8FE0-5C67DA9E00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" y="1672"/>
                          <a:ext cx="976" cy="21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15">
            <a:extLst>
              <a:ext uri="{FF2B5EF4-FFF2-40B4-BE49-F238E27FC236}">
                <a16:creationId xmlns:a16="http://schemas.microsoft.com/office/drawing/2014/main" id="{FA68FE7D-66AD-4F85-8C83-1D90FDA7111E}"/>
              </a:ext>
            </a:extLst>
          </p:cNvPr>
          <p:cNvGrpSpPr>
            <a:grpSpLocks/>
          </p:cNvGrpSpPr>
          <p:nvPr/>
        </p:nvGrpSpPr>
        <p:grpSpPr bwMode="auto">
          <a:xfrm>
            <a:off x="4076700" y="3443288"/>
            <a:ext cx="5067300" cy="2571750"/>
            <a:chOff x="2568" y="2169"/>
            <a:chExt cx="3192" cy="1620"/>
          </a:xfrm>
        </p:grpSpPr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FEAB2AF6-B1E3-48FE-ADBA-E1FEB1DD9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2169"/>
              <a:ext cx="319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The couple at </a:t>
              </a:r>
              <a:r>
                <a:rPr lang="en-US" altLang="en-US" i="1"/>
                <a:t>B</a:t>
              </a:r>
              <a:r>
                <a:rPr lang="en-US" altLang="en-US"/>
                <a:t> is equal to the moment about </a:t>
              </a:r>
              <a:r>
                <a:rPr lang="en-US" altLang="en-US" i="1"/>
                <a:t>B</a:t>
              </a:r>
              <a:r>
                <a:rPr lang="en-US" altLang="en-US"/>
                <a:t> of the force-couple system found at </a:t>
              </a:r>
              <a:r>
                <a:rPr lang="en-US" altLang="en-US" i="1"/>
                <a:t>A.</a:t>
              </a:r>
            </a:p>
          </p:txBody>
        </p:sp>
        <p:graphicFrame>
          <p:nvGraphicFramePr>
            <p:cNvPr id="26" name="Object 12">
              <a:extLst>
                <a:ext uri="{FF2B5EF4-FFF2-40B4-BE49-F238E27FC236}">
                  <a16:creationId xmlns:a16="http://schemas.microsoft.com/office/drawing/2014/main" id="{591BB3AA-94E3-4F68-8401-A91C3E08D6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8" y="2699"/>
            <a:ext cx="3024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7" name="Equation" r:id="rId9" imgW="4800600" imgH="1231560" progId="Equation.3">
                    <p:embed/>
                  </p:oleObj>
                </mc:Choice>
                <mc:Fallback>
                  <p:oleObj name="Equation" r:id="rId9" imgW="4800600" imgH="1231560" progId="Equation.3">
                    <p:embed/>
                    <p:pic>
                      <p:nvPicPr>
                        <p:cNvPr id="48138" name="Object 12">
                          <a:extLst>
                            <a:ext uri="{FF2B5EF4-FFF2-40B4-BE49-F238E27FC236}">
                              <a16:creationId xmlns:a16="http://schemas.microsoft.com/office/drawing/2014/main" id="{0E2FFB94-0F8B-4B25-AED9-C7143349F4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8" y="2699"/>
                          <a:ext cx="3024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3">
              <a:extLst>
                <a:ext uri="{FF2B5EF4-FFF2-40B4-BE49-F238E27FC236}">
                  <a16:creationId xmlns:a16="http://schemas.microsoft.com/office/drawing/2014/main" id="{F56B5732-BDC6-466A-893A-43547FD4EB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9" y="3565"/>
            <a:ext cx="140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8" name="Equation" r:id="rId11" imgW="2222500" imgH="355600" progId="Equation.3">
                    <p:embed/>
                  </p:oleObj>
                </mc:Choice>
                <mc:Fallback>
                  <p:oleObj name="Equation" r:id="rId11" imgW="2222500" imgH="355600" progId="Equation.3">
                    <p:embed/>
                    <p:pic>
                      <p:nvPicPr>
                        <p:cNvPr id="48139" name="Object 13">
                          <a:extLst>
                            <a:ext uri="{FF2B5EF4-FFF2-40B4-BE49-F238E27FC236}">
                              <a16:creationId xmlns:a16="http://schemas.microsoft.com/office/drawing/2014/main" id="{E3343B51-3724-4F03-BB64-451907B3BA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" y="3565"/>
                          <a:ext cx="1400" cy="22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195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3.8 – SOLUTION (Continued)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D3024-99DC-4CE7-B49C-FEF6D8C8BD16}"/>
              </a:ext>
            </a:extLst>
          </p:cNvPr>
          <p:cNvSpPr/>
          <p:nvPr/>
        </p:nvSpPr>
        <p:spPr>
          <a:xfrm>
            <a:off x="4324351" y="902216"/>
            <a:ext cx="481964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c)  Determine the point of application for the resultant force such that its moment about </a:t>
            </a:r>
            <a:r>
              <a:rPr lang="en-US" altLang="en-US" sz="2000" i="1" dirty="0"/>
              <a:t>A</a:t>
            </a:r>
            <a:r>
              <a:rPr lang="en-US" altLang="en-US" sz="2000" dirty="0"/>
              <a:t> is equal to the resultant couple at </a:t>
            </a:r>
            <a:r>
              <a:rPr lang="en-US" altLang="en-US" sz="2000" i="1" dirty="0"/>
              <a:t>A</a:t>
            </a:r>
            <a:r>
              <a:rPr lang="en-US" altLang="en-US" sz="2400" dirty="0"/>
              <a:t>.</a:t>
            </a:r>
            <a:endParaRPr lang="en-US" sz="2400" dirty="0"/>
          </a:p>
        </p:txBody>
      </p:sp>
      <p:pic>
        <p:nvPicPr>
          <p:cNvPr id="15" name="Picture 3" descr="C:\DOCUME~1\WALTOL~1\LOCALS~1\Temp\\msotw9_temp0.jpg">
            <a:extLst>
              <a:ext uri="{FF2B5EF4-FFF2-40B4-BE49-F238E27FC236}">
                <a16:creationId xmlns:a16="http://schemas.microsoft.com/office/drawing/2014/main" id="{2AA96782-0EFB-4578-88C7-37B65429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1" y="825258"/>
            <a:ext cx="3917950" cy="176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0A6AE3C6-EF8D-42D5-98CE-4880298C6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" y="2895600"/>
            <a:ext cx="391795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59208B-C129-4674-B12D-CDC26F7FD65D}"/>
              </a:ext>
            </a:extLst>
          </p:cNvPr>
          <p:cNvSpPr txBox="1"/>
          <p:nvPr/>
        </p:nvSpPr>
        <p:spPr>
          <a:xfrm>
            <a:off x="4339099" y="2079992"/>
            <a:ext cx="46525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The resultant of the given system of forces is equal to </a:t>
            </a:r>
            <a:r>
              <a:rPr lang="en-US" altLang="en-US" sz="2000" b="1" dirty="0"/>
              <a:t>R</a:t>
            </a:r>
            <a:r>
              <a:rPr lang="en-US" altLang="en-US" sz="2000" dirty="0"/>
              <a:t>, and its point of application must be such that the moment of </a:t>
            </a:r>
            <a:r>
              <a:rPr lang="en-US" altLang="en-US" sz="2000" b="1" dirty="0"/>
              <a:t>R </a:t>
            </a:r>
            <a:r>
              <a:rPr lang="en-US" altLang="en-US" sz="2000" dirty="0"/>
              <a:t>about </a:t>
            </a:r>
            <a:r>
              <a:rPr lang="en-US" altLang="en-US" sz="2000" i="1" dirty="0"/>
              <a:t>A </a:t>
            </a:r>
            <a:r>
              <a:rPr lang="en-US" altLang="en-US" sz="2000" dirty="0"/>
              <a:t>is equal to     </a:t>
            </a:r>
            <a:r>
              <a:rPr lang="en-US" altLang="en-US" sz="2000" i="1" dirty="0"/>
              <a:t>.</a:t>
            </a:r>
            <a:r>
              <a:rPr lang="en-US" altLang="en-US" sz="2000" dirty="0"/>
              <a:t> This equality of moments leads to </a:t>
            </a:r>
          </a:p>
        </p:txBody>
      </p:sp>
      <p:graphicFrame>
        <p:nvGraphicFramePr>
          <p:cNvPr id="8" name="Object 12">
            <a:extLst>
              <a:ext uri="{FF2B5EF4-FFF2-40B4-BE49-F238E27FC236}">
                <a16:creationId xmlns:a16="http://schemas.microsoft.com/office/drawing/2014/main" id="{D9512624-7930-4176-B27A-B8795C8C20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524963"/>
              </p:ext>
            </p:extLst>
          </p:nvPr>
        </p:nvGraphicFramePr>
        <p:xfrm>
          <a:off x="5715000" y="3048000"/>
          <a:ext cx="3571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5" name="Equation" r:id="rId6" imgW="266584" imgH="228501" progId="Equation.DSMT4">
                  <p:embed/>
                </p:oleObj>
              </mc:Choice>
              <mc:Fallback>
                <p:oleObj name="Equation" r:id="rId6" imgW="266584" imgH="228501" progId="Equation.DSMT4">
                  <p:embed/>
                  <p:pic>
                    <p:nvPicPr>
                      <p:cNvPr id="50186" name="Object 12">
                        <a:extLst>
                          <a:ext uri="{FF2B5EF4-FFF2-40B4-BE49-F238E27FC236}">
                            <a16:creationId xmlns:a16="http://schemas.microsoft.com/office/drawing/2014/main" id="{23E46649-342C-4F6E-9ABD-9455153BAF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048000"/>
                        <a:ext cx="357187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A95454A8-B897-4182-9B74-584FD0D0B0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360668"/>
              </p:ext>
            </p:extLst>
          </p:nvPr>
        </p:nvGraphicFramePr>
        <p:xfrm>
          <a:off x="4966724" y="3468541"/>
          <a:ext cx="33972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6" name="Equation" r:id="rId8" imgW="2006600" imgH="736600" progId="Equation.DSMT4">
                  <p:embed/>
                </p:oleObj>
              </mc:Choice>
              <mc:Fallback>
                <p:oleObj name="Equation" r:id="rId8" imgW="2006600" imgH="736600" progId="Equation.DSMT4">
                  <p:embed/>
                  <p:pic>
                    <p:nvPicPr>
                      <p:cNvPr id="50182" name="Object 5">
                        <a:extLst>
                          <a:ext uri="{FF2B5EF4-FFF2-40B4-BE49-F238E27FC236}">
                            <a16:creationId xmlns:a16="http://schemas.microsoft.com/office/drawing/2014/main" id="{55E9A70F-653A-4A37-819E-738609A2B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6724" y="3468541"/>
                        <a:ext cx="339725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F0A7173-63C9-4127-B76B-9A4B6619D978}"/>
              </a:ext>
            </a:extLst>
          </p:cNvPr>
          <p:cNvSpPr/>
          <p:nvPr/>
        </p:nvSpPr>
        <p:spPr>
          <a:xfrm>
            <a:off x="406401" y="4562889"/>
            <a:ext cx="3932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dirty="0"/>
              <a:t>Solving for </a:t>
            </a:r>
            <a:r>
              <a:rPr lang="en-US" altLang="en-US" sz="2000" i="1" dirty="0"/>
              <a:t>x</a:t>
            </a:r>
            <a:r>
              <a:rPr lang="en-US" altLang="en-US" sz="2000" dirty="0"/>
              <a:t>, you get </a:t>
            </a:r>
            <a:r>
              <a:rPr lang="en-US" altLang="en-US" sz="2000" i="1" dirty="0"/>
              <a:t>x </a:t>
            </a:r>
            <a:r>
              <a:rPr lang="en-US" altLang="en-US" sz="2000" dirty="0"/>
              <a:t>= 3.13 m. Thus, the single force equivalent to the given system is defined as</a:t>
            </a:r>
          </a:p>
        </p:txBody>
      </p:sp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FDC061A8-337C-448C-911F-1D9B87916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518678"/>
              </p:ext>
            </p:extLst>
          </p:nvPr>
        </p:nvGraphicFramePr>
        <p:xfrm>
          <a:off x="550068" y="5746422"/>
          <a:ext cx="28622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7" name="Equation" r:id="rId10" imgW="1625600" imgH="228600" progId="Equation.DSMT4">
                  <p:embed/>
                </p:oleObj>
              </mc:Choice>
              <mc:Fallback>
                <p:oleObj name="Equation" r:id="rId10" imgW="1625600" imgH="228600" progId="Equation.DSMT4">
                  <p:embed/>
                  <p:pic>
                    <p:nvPicPr>
                      <p:cNvPr id="50184" name="Object 10">
                        <a:extLst>
                          <a:ext uri="{FF2B5EF4-FFF2-40B4-BE49-F238E27FC236}">
                            <a16:creationId xmlns:a16="http://schemas.microsoft.com/office/drawing/2014/main" id="{E1E66F78-5F94-4CE1-81A5-F9D12DC4F8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" y="5746422"/>
                        <a:ext cx="28622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8EB0B8D-1D36-4B5F-87BE-25CAF35CBFBA}"/>
              </a:ext>
            </a:extLst>
          </p:cNvPr>
          <p:cNvSpPr txBox="1"/>
          <p:nvPr/>
        </p:nvSpPr>
        <p:spPr>
          <a:xfrm>
            <a:off x="4248152" y="4800600"/>
            <a:ext cx="4743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>
                <a:solidFill>
                  <a:srgbClr val="00B050"/>
                </a:solidFill>
              </a:rPr>
              <a:t>REFLECT and THINK: </a:t>
            </a:r>
          </a:p>
          <a:p>
            <a:r>
              <a:rPr lang="en-US" altLang="en-US"/>
              <a:t>This reduction of a given system of forces to a single equivalent force uses the same principles that you will use later for finding centers of gravity and centers of mass, which are important parameters in engineering mechanics.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56990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3.10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3" descr="C:\DOCUME~1\WALTOL~1\LOCALS~1\Temp\\msotw9_temp0.jpg">
            <a:extLst>
              <a:ext uri="{FF2B5EF4-FFF2-40B4-BE49-F238E27FC236}">
                <a16:creationId xmlns:a16="http://schemas.microsoft.com/office/drawing/2014/main" id="{567531DD-092A-4703-A0E0-1BBBD0C81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3733800" cy="385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67A20E-A4AC-4EE6-8E8B-363D400A457F}"/>
              </a:ext>
            </a:extLst>
          </p:cNvPr>
          <p:cNvSpPr/>
          <p:nvPr/>
        </p:nvSpPr>
        <p:spPr>
          <a:xfrm>
            <a:off x="584200" y="4533900"/>
            <a:ext cx="373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Three cables are attached to the bracket as shown.  Replace the forces with an equivalent force-couple system at </a:t>
            </a:r>
            <a:r>
              <a:rPr lang="en-US" altLang="en-US" sz="2400" i="1" dirty="0"/>
              <a:t>A</a:t>
            </a:r>
            <a:r>
              <a:rPr lang="en-US" altLang="en-US" sz="24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69585B-A5B2-47AC-98A7-7B01A1F582DA}"/>
              </a:ext>
            </a:extLst>
          </p:cNvPr>
          <p:cNvSpPr/>
          <p:nvPr/>
        </p:nvSpPr>
        <p:spPr>
          <a:xfrm>
            <a:off x="4572000" y="655938"/>
            <a:ext cx="396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00B050"/>
                </a:solidFill>
              </a:rPr>
              <a:t>STRATEGY: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</a:t>
            </a:r>
            <a:r>
              <a:rPr lang="en-US" altLang="en-US" sz="2400" dirty="0"/>
              <a:t>Determine the relative position vectors for the points of application of the cable forces with respect to </a:t>
            </a:r>
            <a:r>
              <a:rPr lang="en-US" altLang="en-US" sz="2400" i="1" dirty="0"/>
              <a:t>A</a:t>
            </a:r>
            <a:r>
              <a:rPr lang="en-US" altLang="en-US" sz="24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7C6382-72FB-4367-93A7-FAABE7F03F8B}"/>
              </a:ext>
            </a:extLst>
          </p:cNvPr>
          <p:cNvSpPr/>
          <p:nvPr/>
        </p:nvSpPr>
        <p:spPr>
          <a:xfrm>
            <a:off x="4524375" y="2779596"/>
            <a:ext cx="373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</a:t>
            </a:r>
            <a:r>
              <a:rPr lang="en-US" altLang="en-US" sz="2400" dirty="0"/>
              <a:t>Resolve the forces into rectangular components.</a:t>
            </a:r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03F0BFF0-E9B4-4A08-ABFB-F1978CF12FA1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3748088"/>
            <a:ext cx="4632325" cy="785812"/>
            <a:chOff x="2842" y="2341"/>
            <a:chExt cx="2918" cy="495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414508CB-D645-476C-8779-F7F14B182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2341"/>
              <a:ext cx="29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Compute the equivalent force,</a:t>
              </a:r>
            </a:p>
          </p:txBody>
        </p:sp>
        <p:graphicFrame>
          <p:nvGraphicFramePr>
            <p:cNvPr id="13" name="Object 9">
              <a:extLst>
                <a:ext uri="{FF2B5EF4-FFF2-40B4-BE49-F238E27FC236}">
                  <a16:creationId xmlns:a16="http://schemas.microsoft.com/office/drawing/2014/main" id="{F138E20E-24C5-44AA-B4D0-4052B16264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9" y="2620"/>
            <a:ext cx="5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2" name="Equation" r:id="rId5" imgW="914400" imgH="342720" progId="Equation.3">
                    <p:embed/>
                  </p:oleObj>
                </mc:Choice>
                <mc:Fallback>
                  <p:oleObj name="Equation" r:id="rId5" imgW="914400" imgH="342720" progId="Equation.3">
                    <p:embed/>
                    <p:pic>
                      <p:nvPicPr>
                        <p:cNvPr id="49165" name="Object 9">
                          <a:extLst>
                            <a:ext uri="{FF2B5EF4-FFF2-40B4-BE49-F238E27FC236}">
                              <a16:creationId xmlns:a16="http://schemas.microsoft.com/office/drawing/2014/main" id="{38687C29-13DA-441F-B72C-60359939D8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9" y="2620"/>
                          <a:ext cx="5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8FA70B7E-9467-4FD7-B57E-D70C5727CA7E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4725988"/>
            <a:ext cx="4489450" cy="804862"/>
            <a:chOff x="2842" y="2977"/>
            <a:chExt cx="2828" cy="507"/>
          </a:xfrm>
        </p:grpSpPr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DF8AE839-FCC6-4739-B833-E446166A9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" y="2977"/>
              <a:ext cx="28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Compute the equivalent couple,</a:t>
              </a:r>
            </a:p>
          </p:txBody>
        </p:sp>
        <p:graphicFrame>
          <p:nvGraphicFramePr>
            <p:cNvPr id="17" name="Object 11">
              <a:extLst>
                <a:ext uri="{FF2B5EF4-FFF2-40B4-BE49-F238E27FC236}">
                  <a16:creationId xmlns:a16="http://schemas.microsoft.com/office/drawing/2014/main" id="{9E7E7E02-3E9E-4F1A-8B80-5880DE0D76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9" y="3260"/>
            <a:ext cx="10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43" name="Equation" r:id="rId7" imgW="1624895" imgH="355446" progId="Equation.3">
                    <p:embed/>
                  </p:oleObj>
                </mc:Choice>
                <mc:Fallback>
                  <p:oleObj name="Equation" r:id="rId7" imgW="1624895" imgH="355446" progId="Equation.3">
                    <p:embed/>
                    <p:pic>
                      <p:nvPicPr>
                        <p:cNvPr id="49163" name="Object 11">
                          <a:extLst>
                            <a:ext uri="{FF2B5EF4-FFF2-40B4-BE49-F238E27FC236}">
                              <a16:creationId xmlns:a16="http://schemas.microsoft.com/office/drawing/2014/main" id="{37A4864B-3C46-4515-8B7F-AE94824D45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9" y="3260"/>
                          <a:ext cx="102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8341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3.10 – SOLUTION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id="{2111655D-F212-4D94-9A4D-47DB1487DA78}"/>
              </a:ext>
            </a:extLst>
          </p:cNvPr>
          <p:cNvGrpSpPr>
            <a:grpSpLocks/>
          </p:cNvGrpSpPr>
          <p:nvPr/>
        </p:nvGrpSpPr>
        <p:grpSpPr bwMode="auto">
          <a:xfrm>
            <a:off x="393701" y="535781"/>
            <a:ext cx="3416300" cy="5735639"/>
            <a:chOff x="116" y="495"/>
            <a:chExt cx="2152" cy="3613"/>
          </a:xfrm>
        </p:grpSpPr>
        <p:pic>
          <p:nvPicPr>
            <p:cNvPr id="8" name="Picture 3" descr="C:\DOCUME~1\WALTOL~1\LOCALS~1\Temp\\msotw9_temp0.jpg">
              <a:extLst>
                <a:ext uri="{FF2B5EF4-FFF2-40B4-BE49-F238E27FC236}">
                  <a16:creationId xmlns:a16="http://schemas.microsoft.com/office/drawing/2014/main" id="{7B278536-D962-4D47-AFE7-8440136A4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" y="495"/>
              <a:ext cx="1920" cy="1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36CC3FBA-BF51-49E4-8616-9345EDDAD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" y="2497"/>
              <a:ext cx="2152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Determine the relative position vectors with respect to </a:t>
              </a:r>
              <a:r>
                <a:rPr lang="en-US" altLang="en-US" sz="2400" i="1" dirty="0"/>
                <a:t>A</a:t>
              </a:r>
              <a:r>
                <a:rPr lang="en-US" altLang="en-US" sz="2400" dirty="0"/>
                <a:t>.</a:t>
              </a:r>
            </a:p>
          </p:txBody>
        </p:sp>
        <p:graphicFrame>
          <p:nvGraphicFramePr>
            <p:cNvPr id="10" name="Object 7">
              <a:extLst>
                <a:ext uri="{FF2B5EF4-FFF2-40B4-BE49-F238E27FC236}">
                  <a16:creationId xmlns:a16="http://schemas.microsoft.com/office/drawing/2014/main" id="{DF2D06C2-74AD-4BA0-A376-E155D1B9BC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610796"/>
                </p:ext>
              </p:extLst>
            </p:nvPr>
          </p:nvGraphicFramePr>
          <p:xfrm>
            <a:off x="348" y="3292"/>
            <a:ext cx="174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02" name="Equation" r:id="rId5" imgW="2768600" imgH="1295400" progId="Equation.3">
                    <p:embed/>
                  </p:oleObj>
                </mc:Choice>
                <mc:Fallback>
                  <p:oleObj name="Equation" r:id="rId5" imgW="2768600" imgH="1295400" progId="Equation.3">
                    <p:embed/>
                    <p:pic>
                      <p:nvPicPr>
                        <p:cNvPr id="50188" name="Object 7">
                          <a:extLst>
                            <a:ext uri="{FF2B5EF4-FFF2-40B4-BE49-F238E27FC236}">
                              <a16:creationId xmlns:a16="http://schemas.microsoft.com/office/drawing/2014/main" id="{D3E0E3A2-1EBF-40A0-992C-1A7DD436CF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" y="3292"/>
                          <a:ext cx="1744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511E03F5-9395-4397-A73F-29B0FDB3BA7B}"/>
              </a:ext>
            </a:extLst>
          </p:cNvPr>
          <p:cNvGrpSpPr>
            <a:grpSpLocks/>
          </p:cNvGrpSpPr>
          <p:nvPr/>
        </p:nvGrpSpPr>
        <p:grpSpPr bwMode="auto">
          <a:xfrm>
            <a:off x="4265613" y="593725"/>
            <a:ext cx="4573587" cy="2938463"/>
            <a:chOff x="2687" y="374"/>
            <a:chExt cx="2881" cy="1851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D4BE919D-4676-414B-931F-BB8428198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" y="374"/>
              <a:ext cx="288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Resolve the forces into rectangular components.</a:t>
              </a:r>
            </a:p>
          </p:txBody>
        </p:sp>
        <p:graphicFrame>
          <p:nvGraphicFramePr>
            <p:cNvPr id="13" name="Object 9">
              <a:extLst>
                <a:ext uri="{FF2B5EF4-FFF2-40B4-BE49-F238E27FC236}">
                  <a16:creationId xmlns:a16="http://schemas.microsoft.com/office/drawing/2014/main" id="{2E869F8F-145E-46EC-BB8C-FC93A6B7DE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9298057"/>
                </p:ext>
              </p:extLst>
            </p:nvPr>
          </p:nvGraphicFramePr>
          <p:xfrm>
            <a:off x="2988" y="961"/>
            <a:ext cx="2024" cy="1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03" name="Equation" r:id="rId7" imgW="3213100" imgH="2006600" progId="Equation.3">
                    <p:embed/>
                  </p:oleObj>
                </mc:Choice>
                <mc:Fallback>
                  <p:oleObj name="Equation" r:id="rId7" imgW="3213100" imgH="2006600" progId="Equation.3">
                    <p:embed/>
                    <p:pic>
                      <p:nvPicPr>
                        <p:cNvPr id="50185" name="Object 9">
                          <a:extLst>
                            <a:ext uri="{FF2B5EF4-FFF2-40B4-BE49-F238E27FC236}">
                              <a16:creationId xmlns:a16="http://schemas.microsoft.com/office/drawing/2014/main" id="{79AC8CD2-1567-49D6-B180-1499D52B43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961"/>
                          <a:ext cx="2024" cy="1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FCC03A74-E28F-43EB-98BD-8B9DF1471C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372452"/>
              </p:ext>
            </p:extLst>
          </p:nvPr>
        </p:nvGraphicFramePr>
        <p:xfrm>
          <a:off x="4768850" y="3933032"/>
          <a:ext cx="3390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4" name="Equation" r:id="rId9" imgW="3390900" imgH="762000" progId="Equation.3">
                  <p:embed/>
                </p:oleObj>
              </mc:Choice>
              <mc:Fallback>
                <p:oleObj name="Equation" r:id="rId9" imgW="3390900" imgH="762000" progId="Equation.3">
                  <p:embed/>
                  <p:pic>
                    <p:nvPicPr>
                      <p:cNvPr id="61452" name="Object 12">
                        <a:extLst>
                          <a:ext uri="{FF2B5EF4-FFF2-40B4-BE49-F238E27FC236}">
                            <a16:creationId xmlns:a16="http://schemas.microsoft.com/office/drawing/2014/main" id="{5E5361FB-E750-4656-A036-19FFD8E616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3933032"/>
                        <a:ext cx="33909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>
            <a:extLst>
              <a:ext uri="{FF2B5EF4-FFF2-40B4-BE49-F238E27FC236}">
                <a16:creationId xmlns:a16="http://schemas.microsoft.com/office/drawing/2014/main" id="{A13C611A-E61C-4484-B125-591220C619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24218"/>
              </p:ext>
            </p:extLst>
          </p:nvPr>
        </p:nvGraphicFramePr>
        <p:xfrm>
          <a:off x="4692650" y="5095876"/>
          <a:ext cx="3403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5" name="Equation" r:id="rId11" imgW="3403600" imgH="762000" progId="Equation.3">
                  <p:embed/>
                </p:oleObj>
              </mc:Choice>
              <mc:Fallback>
                <p:oleObj name="Equation" r:id="rId11" imgW="3403600" imgH="762000" progId="Equation.3">
                  <p:embed/>
                  <p:pic>
                    <p:nvPicPr>
                      <p:cNvPr id="61451" name="Object 11">
                        <a:extLst>
                          <a:ext uri="{FF2B5EF4-FFF2-40B4-BE49-F238E27FC236}">
                            <a16:creationId xmlns:a16="http://schemas.microsoft.com/office/drawing/2014/main" id="{7DACDEBB-74C4-4773-AE8C-DD11904B1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5095876"/>
                        <a:ext cx="3403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451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12726"/>
            <a:ext cx="8229600" cy="45062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PRINCIPLE OF TRANSMISSIBILITY – EQUIVALENT FORCE</a:t>
            </a:r>
            <a:endParaRPr lang="en-US" sz="2800" dirty="0"/>
          </a:p>
        </p:txBody>
      </p:sp>
      <p:grpSp>
        <p:nvGrpSpPr>
          <p:cNvPr id="11" name="Group 13">
            <a:extLst>
              <a:ext uri="{FF2B5EF4-FFF2-40B4-BE49-F238E27FC236}">
                <a16:creationId xmlns:a16="http://schemas.microsoft.com/office/drawing/2014/main" id="{ED48A83B-5E5A-4FAE-8E3E-E97838C35C2F}"/>
              </a:ext>
            </a:extLst>
          </p:cNvPr>
          <p:cNvGrpSpPr>
            <a:grpSpLocks/>
          </p:cNvGrpSpPr>
          <p:nvPr/>
        </p:nvGrpSpPr>
        <p:grpSpPr bwMode="auto">
          <a:xfrm>
            <a:off x="206376" y="631825"/>
            <a:ext cx="8709024" cy="1938338"/>
            <a:chOff x="130" y="398"/>
            <a:chExt cx="5245" cy="1221"/>
          </a:xfrm>
        </p:grpSpPr>
        <p:pic>
          <p:nvPicPr>
            <p:cNvPr id="12" name="Picture 4" descr="C:\DOCUME~1\WALTOL~1\LOCALS~1\Temp\\msotw9_temp0.jpg">
              <a:extLst>
                <a:ext uri="{FF2B5EF4-FFF2-40B4-BE49-F238E27FC236}">
                  <a16:creationId xmlns:a16="http://schemas.microsoft.com/office/drawing/2014/main" id="{68D11469-5B38-4AC9-8EB5-553882DB6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" y="480"/>
              <a:ext cx="1973" cy="1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05CFDFBF-7592-4277-AE08-49FDFC677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" y="398"/>
              <a:ext cx="3182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b="1" i="1" dirty="0"/>
                <a:t>Principle of Transmissibility</a:t>
              </a:r>
              <a:r>
                <a:rPr lang="en-US" altLang="en-US" sz="2400" b="1" dirty="0"/>
                <a:t> </a:t>
              </a:r>
              <a:r>
                <a:rPr lang="en-US" altLang="en-US" sz="2400" dirty="0"/>
                <a:t>-</a:t>
              </a:r>
              <a:br>
                <a:rPr lang="en-US" altLang="en-US" sz="2400" dirty="0"/>
              </a:br>
              <a:r>
                <a:rPr lang="en-US" altLang="en-US" sz="2400" dirty="0"/>
                <a:t>Conditions of equilibrium or motion are not affected by </a:t>
              </a:r>
              <a:r>
                <a:rPr lang="en-US" altLang="en-US" sz="2400" i="1" dirty="0"/>
                <a:t>transmitting</a:t>
              </a:r>
              <a:r>
                <a:rPr lang="en-US" altLang="en-US" sz="2400" dirty="0"/>
                <a:t> a force along its line of action.</a:t>
              </a:r>
              <a:br>
                <a:rPr lang="en-US" altLang="en-US" sz="2400" dirty="0"/>
              </a:br>
              <a:r>
                <a:rPr lang="en-US" altLang="en-US" sz="2400" dirty="0"/>
                <a:t>NOTE:  </a:t>
              </a:r>
              <a:r>
                <a:rPr lang="en-US" altLang="en-US" sz="2400" b="1" dirty="0"/>
                <a:t>F</a:t>
              </a:r>
              <a:r>
                <a:rPr lang="en-US" altLang="en-US" sz="2400" dirty="0"/>
                <a:t> and </a:t>
              </a:r>
              <a:r>
                <a:rPr lang="en-US" altLang="en-US" sz="2400" b="1" dirty="0"/>
                <a:t>F</a:t>
              </a:r>
              <a:r>
                <a:rPr lang="en-US" altLang="en-US" sz="2400" dirty="0"/>
                <a:t>’ are </a:t>
              </a:r>
              <a:r>
                <a:rPr lang="en-US" altLang="en-US" sz="2400" b="1" dirty="0"/>
                <a:t>equivalent</a:t>
              </a:r>
              <a:r>
                <a:rPr lang="en-US" altLang="en-US" sz="2400" dirty="0"/>
                <a:t> forces.</a:t>
              </a:r>
            </a:p>
          </p:txBody>
        </p:sp>
      </p:grpSp>
      <p:grpSp>
        <p:nvGrpSpPr>
          <p:cNvPr id="14" name="Group 11">
            <a:extLst>
              <a:ext uri="{FF2B5EF4-FFF2-40B4-BE49-F238E27FC236}">
                <a16:creationId xmlns:a16="http://schemas.microsoft.com/office/drawing/2014/main" id="{CA48C5C0-E53F-43DA-8975-DBC844DC4742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2792414"/>
            <a:ext cx="8610601" cy="1938338"/>
            <a:chOff x="134" y="1759"/>
            <a:chExt cx="5424" cy="1221"/>
          </a:xfrm>
        </p:grpSpPr>
        <p:pic>
          <p:nvPicPr>
            <p:cNvPr id="15" name="Picture 5" descr="C:\DOCUME~1\WALTOL~1\LOCALS~1\Temp\\msotw9_temp0.jpg">
              <a:extLst>
                <a:ext uri="{FF2B5EF4-FFF2-40B4-BE49-F238E27FC236}">
                  <a16:creationId xmlns:a16="http://schemas.microsoft.com/office/drawing/2014/main" id="{54D76995-F1C2-4A03-92B1-33CF7E3ED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" y="1873"/>
              <a:ext cx="2928" cy="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F7381A67-D804-40CB-83DC-AD60E05C4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1759"/>
              <a:ext cx="2496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Moving the point of application of the force </a:t>
              </a:r>
              <a:r>
                <a:rPr lang="en-US" altLang="en-US" sz="2400" b="1" dirty="0"/>
                <a:t>F</a:t>
              </a:r>
              <a:r>
                <a:rPr lang="en-US" altLang="en-US" sz="2400" dirty="0"/>
                <a:t> to the rear bumper does not affect the motion or the other forces acting on the truck.</a:t>
              </a:r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1F6AAA58-E568-42E8-86AF-CAE9997B22A1}"/>
              </a:ext>
            </a:extLst>
          </p:cNvPr>
          <p:cNvGrpSpPr>
            <a:grpSpLocks/>
          </p:cNvGrpSpPr>
          <p:nvPr/>
        </p:nvGrpSpPr>
        <p:grpSpPr bwMode="auto">
          <a:xfrm>
            <a:off x="182562" y="4879632"/>
            <a:ext cx="8610600" cy="1668463"/>
            <a:chOff x="134" y="3058"/>
            <a:chExt cx="5424" cy="1051"/>
          </a:xfrm>
        </p:grpSpPr>
        <p:pic>
          <p:nvPicPr>
            <p:cNvPr id="18" name="Picture 6" descr="C:\DOCUME~1\WALTOL~1\LOCALS~1\Temp\\msotw9_temp0.jpg">
              <a:extLst>
                <a:ext uri="{FF2B5EF4-FFF2-40B4-BE49-F238E27FC236}">
                  <a16:creationId xmlns:a16="http://schemas.microsoft.com/office/drawing/2014/main" id="{0E04DC59-C80A-49EA-82D5-5923DCD655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0" y="3058"/>
              <a:ext cx="2928" cy="1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59149FA2-D696-4D70-BFE4-E4F585BAC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3120"/>
              <a:ext cx="2496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Principle of transmissibility may not always apply in determining internal forces and deformations.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713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3.10 – SOLUTION (continued)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6A81A275-AB40-41CE-9323-92FFD6194CFB}"/>
              </a:ext>
            </a:extLst>
          </p:cNvPr>
          <p:cNvGrpSpPr>
            <a:grpSpLocks/>
          </p:cNvGrpSpPr>
          <p:nvPr/>
        </p:nvGrpSpPr>
        <p:grpSpPr bwMode="auto">
          <a:xfrm>
            <a:off x="374651" y="768350"/>
            <a:ext cx="8583610" cy="5621338"/>
            <a:chOff x="108" y="736"/>
            <a:chExt cx="5407" cy="3541"/>
          </a:xfrm>
        </p:grpSpPr>
        <p:pic>
          <p:nvPicPr>
            <p:cNvPr id="17" name="Picture 4" descr="C:\DOCUME~1\WALTOL~1\LOCALS~1\Temp\\msotw9_temp0.jpg">
              <a:extLst>
                <a:ext uri="{FF2B5EF4-FFF2-40B4-BE49-F238E27FC236}">
                  <a16:creationId xmlns:a16="http://schemas.microsoft.com/office/drawing/2014/main" id="{7CE2D5B5-0E75-4C76-873C-B5D1BDC77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0" y="736"/>
              <a:ext cx="3435" cy="30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A45834EF-38D7-4932-97CE-15726BEA3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859"/>
              <a:ext cx="192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800" dirty="0"/>
                <a:t>Compute the equivalent force,</a:t>
              </a:r>
            </a:p>
          </p:txBody>
        </p:sp>
        <p:graphicFrame>
          <p:nvGraphicFramePr>
            <p:cNvPr id="19" name="Object 11">
              <a:extLst>
                <a:ext uri="{FF2B5EF4-FFF2-40B4-BE49-F238E27FC236}">
                  <a16:creationId xmlns:a16="http://schemas.microsoft.com/office/drawing/2014/main" id="{08334E1D-1568-4EBF-BF08-D74B450E8F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272076"/>
                </p:ext>
              </p:extLst>
            </p:nvPr>
          </p:nvGraphicFramePr>
          <p:xfrm>
            <a:off x="108" y="1944"/>
            <a:ext cx="1780" cy="1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12" name="Equation" r:id="rId5" imgW="2374900" imgH="1574800" progId="Equation.3">
                    <p:embed/>
                  </p:oleObj>
                </mc:Choice>
                <mc:Fallback>
                  <p:oleObj name="Equation" r:id="rId5" imgW="2374900" imgH="1574800" progId="Equation.3">
                    <p:embed/>
                    <p:pic>
                      <p:nvPicPr>
                        <p:cNvPr id="51211" name="Object 11">
                          <a:extLst>
                            <a:ext uri="{FF2B5EF4-FFF2-40B4-BE49-F238E27FC236}">
                              <a16:creationId xmlns:a16="http://schemas.microsoft.com/office/drawing/2014/main" id="{FF58DA27-99FD-4B5C-A246-94036A8EE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" y="1944"/>
                          <a:ext cx="1780" cy="1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2">
              <a:extLst>
                <a:ext uri="{FF2B5EF4-FFF2-40B4-BE49-F238E27FC236}">
                  <a16:creationId xmlns:a16="http://schemas.microsoft.com/office/drawing/2014/main" id="{F5F814FD-68BD-415D-85E1-E62928C592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4521379"/>
                </p:ext>
              </p:extLst>
            </p:nvPr>
          </p:nvGraphicFramePr>
          <p:xfrm>
            <a:off x="203" y="3968"/>
            <a:ext cx="2661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13" name="Equation" r:id="rId7" imgW="3060700" imgH="355600" progId="Equation.3">
                    <p:embed/>
                  </p:oleObj>
                </mc:Choice>
                <mc:Fallback>
                  <p:oleObj name="Equation" r:id="rId7" imgW="3060700" imgH="355600" progId="Equation.3">
                    <p:embed/>
                    <p:pic>
                      <p:nvPicPr>
                        <p:cNvPr id="51212" name="Object 12">
                          <a:extLst>
                            <a:ext uri="{FF2B5EF4-FFF2-40B4-BE49-F238E27FC236}">
                              <a16:creationId xmlns:a16="http://schemas.microsoft.com/office/drawing/2014/main" id="{9FDE89A2-980E-45A7-BCA4-0DACF826A6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" y="3968"/>
                          <a:ext cx="2661" cy="309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845734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53722"/>
            <a:ext cx="8445499" cy="49086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PROBLEM 3.10 – SOLUTION (continued)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26" name="Group 18">
            <a:extLst>
              <a:ext uri="{FF2B5EF4-FFF2-40B4-BE49-F238E27FC236}">
                <a16:creationId xmlns:a16="http://schemas.microsoft.com/office/drawing/2014/main" id="{BC9B053A-C28B-49A5-BC91-5BCD12948CC9}"/>
              </a:ext>
            </a:extLst>
          </p:cNvPr>
          <p:cNvGrpSpPr>
            <a:grpSpLocks/>
          </p:cNvGrpSpPr>
          <p:nvPr/>
        </p:nvGrpSpPr>
        <p:grpSpPr bwMode="auto">
          <a:xfrm>
            <a:off x="398617" y="795338"/>
            <a:ext cx="4648200" cy="5267324"/>
            <a:chOff x="2756" y="600"/>
            <a:chExt cx="2928" cy="3318"/>
          </a:xfrm>
        </p:grpSpPr>
        <p:sp>
          <p:nvSpPr>
            <p:cNvPr id="27" name="Text Box 14">
              <a:extLst>
                <a:ext uri="{FF2B5EF4-FFF2-40B4-BE49-F238E27FC236}">
                  <a16:creationId xmlns:a16="http://schemas.microsoft.com/office/drawing/2014/main" id="{A7BEF19B-79E7-4539-B85A-61FFAF9E1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" y="600"/>
              <a:ext cx="28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Compute the equivalent couple,</a:t>
              </a:r>
            </a:p>
          </p:txBody>
        </p:sp>
        <p:graphicFrame>
          <p:nvGraphicFramePr>
            <p:cNvPr id="28" name="Object 15">
              <a:extLst>
                <a:ext uri="{FF2B5EF4-FFF2-40B4-BE49-F238E27FC236}">
                  <a16:creationId xmlns:a16="http://schemas.microsoft.com/office/drawing/2014/main" id="{E78B3F16-E8CB-43A4-A90D-8C0C28C5F26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796" y="956"/>
            <a:ext cx="2888" cy="2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8" name="Equation" r:id="rId4" imgW="4584700" imgH="4114800" progId="Equation.3">
                    <p:embed/>
                  </p:oleObj>
                </mc:Choice>
                <mc:Fallback>
                  <p:oleObj name="Equation" r:id="rId4" imgW="4584700" imgH="4114800" progId="Equation.3">
                    <p:embed/>
                    <p:pic>
                      <p:nvPicPr>
                        <p:cNvPr id="28" name="Object 15">
                          <a:extLst>
                            <a:ext uri="{FF2B5EF4-FFF2-40B4-BE49-F238E27FC236}">
                              <a16:creationId xmlns:a16="http://schemas.microsoft.com/office/drawing/2014/main" id="{E78B3F16-E8CB-43A4-A90D-8C0C28C5F2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6" y="956"/>
                          <a:ext cx="2888" cy="2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6">
              <a:extLst>
                <a:ext uri="{FF2B5EF4-FFF2-40B4-BE49-F238E27FC236}">
                  <a16:creationId xmlns:a16="http://schemas.microsoft.com/office/drawing/2014/main" id="{98400CE1-DA32-4013-92A7-6DBC9010BB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6" y="3694"/>
            <a:ext cx="186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9" name="Equation" r:id="rId6" imgW="2959100" imgH="355600" progId="Equation.3">
                    <p:embed/>
                  </p:oleObj>
                </mc:Choice>
                <mc:Fallback>
                  <p:oleObj name="Equation" r:id="rId6" imgW="2959100" imgH="355600" progId="Equation.3">
                    <p:embed/>
                    <p:pic>
                      <p:nvPicPr>
                        <p:cNvPr id="29" name="Object 16">
                          <a:extLst>
                            <a:ext uri="{FF2B5EF4-FFF2-40B4-BE49-F238E27FC236}">
                              <a16:creationId xmlns:a16="http://schemas.microsoft.com/office/drawing/2014/main" id="{98400CE1-DA32-4013-92A7-6DBC9010BB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6" y="3694"/>
                          <a:ext cx="1864" cy="22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691BD7A-D4E5-4038-AC84-C2F100287120}"/>
              </a:ext>
            </a:extLst>
          </p:cNvPr>
          <p:cNvSpPr/>
          <p:nvPr/>
        </p:nvSpPr>
        <p:spPr>
          <a:xfrm>
            <a:off x="4968771" y="4321125"/>
            <a:ext cx="3713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B050"/>
                </a:solidFill>
              </a:rPr>
              <a:t>REFLECT and THINK: </a:t>
            </a:r>
          </a:p>
          <a:p>
            <a:r>
              <a:rPr lang="en-US" altLang="en-US" sz="2400" dirty="0"/>
              <a:t>The determinant approach to calculating moments shows its advantages in a general three-dimensional problem such as this.</a:t>
            </a:r>
          </a:p>
        </p:txBody>
      </p:sp>
      <p:pic>
        <p:nvPicPr>
          <p:cNvPr id="14" name="Picture 4" descr="C:\DOCUME~1\WALTOL~1\LOCALS~1\Temp\\msotw9_temp0.jpg">
            <a:extLst>
              <a:ext uri="{FF2B5EF4-FFF2-40B4-BE49-F238E27FC236}">
                <a16:creationId xmlns:a16="http://schemas.microsoft.com/office/drawing/2014/main" id="{E0585A2C-08DD-48D0-A00F-A454AACE4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182" y="598944"/>
            <a:ext cx="3599017" cy="368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698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38064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VECTOR PRODUCTS – TWO VECTORS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3" name="Group 20">
            <a:extLst>
              <a:ext uri="{FF2B5EF4-FFF2-40B4-BE49-F238E27FC236}">
                <a16:creationId xmlns:a16="http://schemas.microsoft.com/office/drawing/2014/main" id="{0FCB6588-3A36-4DF8-821A-8C2B03A4FE36}"/>
              </a:ext>
            </a:extLst>
          </p:cNvPr>
          <p:cNvGrpSpPr>
            <a:grpSpLocks/>
          </p:cNvGrpSpPr>
          <p:nvPr/>
        </p:nvGrpSpPr>
        <p:grpSpPr bwMode="auto">
          <a:xfrm>
            <a:off x="184150" y="533040"/>
            <a:ext cx="8621711" cy="4713289"/>
            <a:chOff x="68" y="509"/>
            <a:chExt cx="5431" cy="2969"/>
          </a:xfrm>
        </p:grpSpPr>
        <p:pic>
          <p:nvPicPr>
            <p:cNvPr id="14" name="Picture 3" descr="C:\DOCUME~1\WALTOL~1\LOCALS~1\Temp\\msotw9_temp0.jpg">
              <a:extLst>
                <a:ext uri="{FF2B5EF4-FFF2-40B4-BE49-F238E27FC236}">
                  <a16:creationId xmlns:a16="http://schemas.microsoft.com/office/drawing/2014/main" id="{831264DC-E35D-4A17-96F3-D04906D500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" y="989"/>
              <a:ext cx="2018" cy="2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AC3B5B68-F10E-41CB-A727-28A3EFF09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509"/>
              <a:ext cx="406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Concept of the </a:t>
              </a:r>
              <a:r>
                <a:rPr lang="en-US" altLang="en-US" sz="2400" b="1" i="1" dirty="0"/>
                <a:t>moment of a force about a point </a:t>
              </a:r>
              <a:r>
                <a:rPr lang="en-US" altLang="en-US" sz="2400" dirty="0"/>
                <a:t>is more easily understood through applications of the </a:t>
              </a:r>
              <a:r>
                <a:rPr lang="en-US" altLang="en-US" sz="2400" i="1" dirty="0"/>
                <a:t>vector product </a:t>
              </a:r>
              <a:r>
                <a:rPr lang="en-US" altLang="en-US" sz="2400" dirty="0"/>
                <a:t>or</a:t>
              </a:r>
              <a:r>
                <a:rPr lang="en-US" altLang="en-US" sz="2400" i="1" dirty="0"/>
                <a:t> cross product</a:t>
              </a:r>
              <a:r>
                <a:rPr lang="en-US" altLang="en-US" sz="2400" dirty="0"/>
                <a:t>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6F4E318-016B-4821-8579-713317394F8C}"/>
              </a:ext>
            </a:extLst>
          </p:cNvPr>
          <p:cNvSpPr/>
          <p:nvPr/>
        </p:nvSpPr>
        <p:spPr>
          <a:xfrm>
            <a:off x="234293" y="1784866"/>
            <a:ext cx="5486400" cy="315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Vector product of two vectors </a:t>
            </a:r>
            <a:r>
              <a:rPr lang="en-US" altLang="en-US" sz="2400" b="1" i="1" dirty="0"/>
              <a:t>P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Q</a:t>
            </a:r>
            <a:r>
              <a:rPr lang="en-US" altLang="en-US" sz="2400" dirty="0"/>
              <a:t> is defined as the vector </a:t>
            </a:r>
            <a:r>
              <a:rPr lang="en-US" altLang="en-US" sz="2400" b="1" i="1" dirty="0"/>
              <a:t>V</a:t>
            </a:r>
            <a:r>
              <a:rPr lang="en-US" altLang="en-US" sz="2400" dirty="0"/>
              <a:t> which satisfies the following conditions:</a:t>
            </a:r>
          </a:p>
          <a:p>
            <a:pPr lvl="1">
              <a:spcBef>
                <a:spcPct val="10000"/>
              </a:spcBef>
              <a:buFontTx/>
              <a:buAutoNum type="arabicPeriod"/>
            </a:pPr>
            <a:r>
              <a:rPr lang="en-US" altLang="en-US" sz="2400" dirty="0"/>
              <a:t>Line of action of </a:t>
            </a:r>
            <a:r>
              <a:rPr lang="en-US" altLang="en-US" sz="2400" b="1" i="1" dirty="0"/>
              <a:t>V</a:t>
            </a:r>
            <a:r>
              <a:rPr lang="en-US" altLang="en-US" sz="2400" dirty="0"/>
              <a:t> is perpendicular to plane containing </a:t>
            </a:r>
            <a:r>
              <a:rPr lang="en-US" altLang="en-US" sz="2400" b="1" i="1" dirty="0"/>
              <a:t>P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Q</a:t>
            </a:r>
            <a:r>
              <a:rPr lang="en-US" altLang="en-US" sz="2400" dirty="0"/>
              <a:t>.</a:t>
            </a:r>
          </a:p>
          <a:p>
            <a:pPr lvl="1">
              <a:spcBef>
                <a:spcPct val="10000"/>
              </a:spcBef>
              <a:buFontTx/>
              <a:buAutoNum type="arabicPeriod"/>
            </a:pPr>
            <a:r>
              <a:rPr lang="en-US" altLang="en-US" sz="2400" dirty="0"/>
              <a:t>Magnitude of </a:t>
            </a:r>
            <a:r>
              <a:rPr lang="en-US" altLang="en-US" sz="2400" b="1" i="1" dirty="0"/>
              <a:t>V</a:t>
            </a:r>
            <a:r>
              <a:rPr lang="en-US" altLang="en-US" sz="2400" dirty="0"/>
              <a:t> is</a:t>
            </a:r>
          </a:p>
          <a:p>
            <a:pPr lvl="1">
              <a:spcBef>
                <a:spcPct val="10000"/>
              </a:spcBef>
              <a:buFontTx/>
              <a:buAutoNum type="arabicPeriod"/>
            </a:pPr>
            <a:r>
              <a:rPr lang="en-US" altLang="en-US" sz="2400" dirty="0"/>
              <a:t> Direction of </a:t>
            </a:r>
            <a:r>
              <a:rPr lang="en-US" altLang="en-US" sz="2400" b="1" i="1" dirty="0"/>
              <a:t>V</a:t>
            </a:r>
            <a:r>
              <a:rPr lang="en-US" altLang="en-US" sz="2400" dirty="0"/>
              <a:t> is obtained from the right-hand rule.</a:t>
            </a:r>
          </a:p>
        </p:txBody>
      </p:sp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24835E89-C1BB-4E84-98CB-199CD0961D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477025"/>
              </p:ext>
            </p:extLst>
          </p:nvPr>
        </p:nvGraphicFramePr>
        <p:xfrm>
          <a:off x="3406774" y="3744389"/>
          <a:ext cx="2012044" cy="41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38" name="Equation" r:id="rId5" imgW="1333500" imgH="304800" progId="Equation.3">
                  <p:embed/>
                </p:oleObj>
              </mc:Choice>
              <mc:Fallback>
                <p:oleObj name="Equation" r:id="rId5" imgW="1333500" imgH="304800" progId="Equation.3">
                  <p:embed/>
                  <p:pic>
                    <p:nvPicPr>
                      <p:cNvPr id="8204" name="Object 10">
                        <a:extLst>
                          <a:ext uri="{FF2B5EF4-FFF2-40B4-BE49-F238E27FC236}">
                            <a16:creationId xmlns:a16="http://schemas.microsoft.com/office/drawing/2014/main" id="{03325CCA-3114-4E51-9D5E-DDA9087548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4" y="3744389"/>
                        <a:ext cx="2012044" cy="416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9">
            <a:extLst>
              <a:ext uri="{FF2B5EF4-FFF2-40B4-BE49-F238E27FC236}">
                <a16:creationId xmlns:a16="http://schemas.microsoft.com/office/drawing/2014/main" id="{8858ACE3-C02E-405A-BD1D-64A0638533C1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4979583"/>
            <a:ext cx="7947025" cy="1569255"/>
            <a:chOff x="226" y="3045"/>
            <a:chExt cx="3925" cy="1086"/>
          </a:xfrm>
        </p:grpSpPr>
        <p:sp>
          <p:nvSpPr>
            <p:cNvPr id="18" name="Text Box 13">
              <a:extLst>
                <a:ext uri="{FF2B5EF4-FFF2-40B4-BE49-F238E27FC236}">
                  <a16:creationId xmlns:a16="http://schemas.microsoft.com/office/drawing/2014/main" id="{01A2E0C6-8E0E-4BBD-B7ED-3154A21DF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045"/>
              <a:ext cx="3381" cy="1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690563" indent="-23336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/>
              <a:r>
                <a:rPr lang="en-US" altLang="en-US" sz="2400" dirty="0"/>
                <a:t>Vector products</a:t>
              </a:r>
              <a:r>
                <a:rPr lang="en-US" altLang="en-US" dirty="0"/>
                <a:t>:</a:t>
              </a:r>
            </a:p>
            <a:p>
              <a:pPr lvl="1" eaLnBrk="1" hangingPunct="1">
                <a:buFontTx/>
                <a:buChar char="-"/>
              </a:pPr>
              <a:r>
                <a:rPr lang="en-US" altLang="en-US" sz="2400" dirty="0"/>
                <a:t>are not commutative</a:t>
              </a:r>
              <a:r>
                <a:rPr lang="en-US" altLang="en-US" dirty="0"/>
                <a:t>,</a:t>
              </a:r>
            </a:p>
            <a:p>
              <a:pPr lvl="1" eaLnBrk="1" hangingPunct="1">
                <a:buFontTx/>
                <a:buChar char="-"/>
              </a:pPr>
              <a:r>
                <a:rPr lang="en-US" altLang="en-US" sz="2400" dirty="0"/>
                <a:t>are distributive</a:t>
              </a:r>
              <a:r>
                <a:rPr lang="en-US" altLang="en-US" dirty="0"/>
                <a:t>,</a:t>
              </a:r>
            </a:p>
            <a:p>
              <a:pPr lvl="1" eaLnBrk="1" hangingPunct="1">
                <a:buFontTx/>
                <a:buChar char="-"/>
              </a:pPr>
              <a:r>
                <a:rPr lang="en-US" altLang="en-US" sz="2400" dirty="0"/>
                <a:t>are not associative</a:t>
              </a:r>
              <a:r>
                <a:rPr lang="en-US" altLang="en-US" dirty="0"/>
                <a:t>,</a:t>
              </a:r>
            </a:p>
          </p:txBody>
        </p:sp>
        <p:graphicFrame>
          <p:nvGraphicFramePr>
            <p:cNvPr id="19" name="Object 14">
              <a:extLst>
                <a:ext uri="{FF2B5EF4-FFF2-40B4-BE49-F238E27FC236}">
                  <a16:creationId xmlns:a16="http://schemas.microsoft.com/office/drawing/2014/main" id="{1C2BADBB-B152-446F-8097-68BCEA9AD6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9334303"/>
                </p:ext>
              </p:extLst>
            </p:nvPr>
          </p:nvGraphicFramePr>
          <p:xfrm>
            <a:off x="2119" y="3435"/>
            <a:ext cx="11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39" name="Equation" r:id="rId7" imgW="1751840" imgH="317362" progId="Equation.3">
                    <p:embed/>
                  </p:oleObj>
                </mc:Choice>
                <mc:Fallback>
                  <p:oleObj name="Equation" r:id="rId7" imgW="1751840" imgH="317362" progId="Equation.3">
                    <p:embed/>
                    <p:pic>
                      <p:nvPicPr>
                        <p:cNvPr id="8200" name="Object 14">
                          <a:extLst>
                            <a:ext uri="{FF2B5EF4-FFF2-40B4-BE49-F238E27FC236}">
                              <a16:creationId xmlns:a16="http://schemas.microsoft.com/office/drawing/2014/main" id="{9E0E8D2F-F61C-4072-9E49-F7D34D3709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9" y="3435"/>
                          <a:ext cx="110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5">
              <a:extLst>
                <a:ext uri="{FF2B5EF4-FFF2-40B4-BE49-F238E27FC236}">
                  <a16:creationId xmlns:a16="http://schemas.microsoft.com/office/drawing/2014/main" id="{87184430-C8A9-4FC8-89C0-CA85EC1AFB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9036332"/>
                </p:ext>
              </p:extLst>
            </p:nvPr>
          </p:nvGraphicFramePr>
          <p:xfrm>
            <a:off x="2119" y="3664"/>
            <a:ext cx="20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40" name="Equation" r:id="rId9" imgW="3225800" imgH="317500" progId="Equation.3">
                    <p:embed/>
                  </p:oleObj>
                </mc:Choice>
                <mc:Fallback>
                  <p:oleObj name="Equation" r:id="rId9" imgW="3225800" imgH="317500" progId="Equation.3">
                    <p:embed/>
                    <p:pic>
                      <p:nvPicPr>
                        <p:cNvPr id="8201" name="Object 15">
                          <a:extLst>
                            <a:ext uri="{FF2B5EF4-FFF2-40B4-BE49-F238E27FC236}">
                              <a16:creationId xmlns:a16="http://schemas.microsoft.com/office/drawing/2014/main" id="{2A621F57-A94E-4B43-8540-F96B7A51EA7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9" y="3664"/>
                          <a:ext cx="20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6">
              <a:extLst>
                <a:ext uri="{FF2B5EF4-FFF2-40B4-BE49-F238E27FC236}">
                  <a16:creationId xmlns:a16="http://schemas.microsoft.com/office/drawing/2014/main" id="{F56EF1DA-1E84-4E9C-A410-F9C4573C8F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9463302"/>
                </p:ext>
              </p:extLst>
            </p:nvPr>
          </p:nvGraphicFramePr>
          <p:xfrm>
            <a:off x="2102" y="3922"/>
            <a:ext cx="15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41" name="Equation" r:id="rId11" imgW="2527300" imgH="317500" progId="Equation.3">
                    <p:embed/>
                  </p:oleObj>
                </mc:Choice>
                <mc:Fallback>
                  <p:oleObj name="Equation" r:id="rId11" imgW="2527300" imgH="317500" progId="Equation.3">
                    <p:embed/>
                    <p:pic>
                      <p:nvPicPr>
                        <p:cNvPr id="8202" name="Object 16">
                          <a:extLst>
                            <a:ext uri="{FF2B5EF4-FFF2-40B4-BE49-F238E27FC236}">
                              <a16:creationId xmlns:a16="http://schemas.microsoft.com/office/drawing/2014/main" id="{BAE573F9-A71F-4235-8B77-D61F0B80114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2" y="3922"/>
                          <a:ext cx="15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2342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287" y="79662"/>
            <a:ext cx="8240713" cy="6858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VECTOR PRODUCTS – RECTANGULAR COORDINATES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219200"/>
            <a:ext cx="5434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3200" dirty="0">
              <a:ea typeface="ＭＳ Ｐゴシック" pitchFamily="34" charset="-128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5608B296-EA53-4FEC-A5B1-F8C9F2EC12E7}"/>
              </a:ext>
            </a:extLst>
          </p:cNvPr>
          <p:cNvGrpSpPr>
            <a:grpSpLocks/>
          </p:cNvGrpSpPr>
          <p:nvPr/>
        </p:nvGrpSpPr>
        <p:grpSpPr bwMode="auto">
          <a:xfrm>
            <a:off x="571501" y="681038"/>
            <a:ext cx="8410575" cy="3930651"/>
            <a:chOff x="360" y="429"/>
            <a:chExt cx="5298" cy="2476"/>
          </a:xfrm>
        </p:grpSpPr>
        <p:pic>
          <p:nvPicPr>
            <p:cNvPr id="17" name="Picture 3" descr="C:\DOCUME~1\WALTOL~1\LOCALS~1\Temp\\msotw9_temp0.jpg">
              <a:extLst>
                <a:ext uri="{FF2B5EF4-FFF2-40B4-BE49-F238E27FC236}">
                  <a16:creationId xmlns:a16="http://schemas.microsoft.com/office/drawing/2014/main" id="{5A6C5C54-482C-4A27-A5C7-659394C11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6" y="664"/>
              <a:ext cx="1240" cy="1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4" descr="C:\DOCUME~1\WALTOL~1\LOCALS~1\Temp\\msotw9_temp0.jpg">
              <a:extLst>
                <a:ext uri="{FF2B5EF4-FFF2-40B4-BE49-F238E27FC236}">
                  <a16:creationId xmlns:a16="http://schemas.microsoft.com/office/drawing/2014/main" id="{1CEE623C-6A23-467D-B0D5-19ADB98C94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" y="663"/>
              <a:ext cx="1155" cy="1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5" descr="C:\DOCUME~1\WALTOL~1\LOCALS~1\Temp\\msotw9_temp0.jpg">
              <a:extLst>
                <a:ext uri="{FF2B5EF4-FFF2-40B4-BE49-F238E27FC236}">
                  <a16:creationId xmlns:a16="http://schemas.microsoft.com/office/drawing/2014/main" id="{377F21B8-0BC3-4EF0-ADBD-7106806E8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" y="1955"/>
              <a:ext cx="1008" cy="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D3235A26-3F26-4E3F-8037-9A19DAF6C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" y="429"/>
              <a:ext cx="26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 sz="2400" dirty="0"/>
                <a:t>Vector products of Cartesian unit vectors</a:t>
              </a:r>
              <a:r>
                <a:rPr lang="en-US" altLang="en-US" dirty="0"/>
                <a:t>,</a:t>
              </a:r>
            </a:p>
          </p:txBody>
        </p:sp>
        <p:graphicFrame>
          <p:nvGraphicFramePr>
            <p:cNvPr id="21" name="Object 9">
              <a:extLst>
                <a:ext uri="{FF2B5EF4-FFF2-40B4-BE49-F238E27FC236}">
                  <a16:creationId xmlns:a16="http://schemas.microsoft.com/office/drawing/2014/main" id="{D9C7E1C1-87B7-4C4E-B336-72704EC29E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7698354"/>
                </p:ext>
              </p:extLst>
            </p:nvPr>
          </p:nvGraphicFramePr>
          <p:xfrm>
            <a:off x="502" y="1008"/>
            <a:ext cx="2499" cy="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3" name="Equation" r:id="rId7" imgW="3594100" imgH="1117600" progId="Equation.3">
                    <p:embed/>
                  </p:oleObj>
                </mc:Choice>
                <mc:Fallback>
                  <p:oleObj name="Equation" r:id="rId7" imgW="3594100" imgH="1117600" progId="Equation.3">
                    <p:embed/>
                    <p:pic>
                      <p:nvPicPr>
                        <p:cNvPr id="9230" name="Object 9">
                          <a:extLst>
                            <a:ext uri="{FF2B5EF4-FFF2-40B4-BE49-F238E27FC236}">
                              <a16:creationId xmlns:a16="http://schemas.microsoft.com/office/drawing/2014/main" id="{A141D991-085E-4358-B854-3FA6219046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" y="1008"/>
                          <a:ext cx="2499" cy="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10">
            <a:extLst>
              <a:ext uri="{FF2B5EF4-FFF2-40B4-BE49-F238E27FC236}">
                <a16:creationId xmlns:a16="http://schemas.microsoft.com/office/drawing/2014/main" id="{7AED965C-2B7A-4E83-9435-E01DFDC5F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3103564"/>
            <a:ext cx="44211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7013" indent="-227013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Vector products in terms of rectangular coordinates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974303"/>
              </p:ext>
            </p:extLst>
          </p:nvPr>
        </p:nvGraphicFramePr>
        <p:xfrm>
          <a:off x="5946639" y="4953000"/>
          <a:ext cx="2100262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name="Equation" r:id="rId9" imgW="1028254" imgH="761669" progId="Equation.DSMT4">
                  <p:embed/>
                </p:oleObj>
              </mc:Choice>
              <mc:Fallback>
                <p:oleObj name="Equation" r:id="rId9" imgW="1028254" imgH="76166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639" y="4953000"/>
                        <a:ext cx="2100262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823427"/>
              </p:ext>
            </p:extLst>
          </p:nvPr>
        </p:nvGraphicFramePr>
        <p:xfrm>
          <a:off x="455613" y="4114800"/>
          <a:ext cx="4792663" cy="701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" name="Equation" r:id="rId11" imgW="2603500" imgH="304800" progId="Equation.DSMT4">
                  <p:embed/>
                </p:oleObj>
              </mc:Choice>
              <mc:Fallback>
                <p:oleObj name="Equation" r:id="rId11" imgW="2603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4114800"/>
                        <a:ext cx="4792663" cy="701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026896"/>
              </p:ext>
            </p:extLst>
          </p:nvPr>
        </p:nvGraphicFramePr>
        <p:xfrm>
          <a:off x="500063" y="4800600"/>
          <a:ext cx="4318000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" name="Equation" r:id="rId13" imgW="2260600" imgH="660400" progId="Equation.DSMT4">
                  <p:embed/>
                </p:oleObj>
              </mc:Choice>
              <mc:Fallback>
                <p:oleObj name="Equation" r:id="rId13" imgW="2260600" imgH="660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800600"/>
                        <a:ext cx="4318000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660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10802"/>
            <a:ext cx="68580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MOMENT OF A FORCE ABOUT A POINT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" y="61088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A force vector is defined by its magnitude and direction.  Its effect on the rigid body also depends on it point of application.</a:t>
            </a:r>
          </a:p>
        </p:txBody>
      </p:sp>
      <p:pic>
        <p:nvPicPr>
          <p:cNvPr id="13" name="Picture 3" descr="C:\DOCUME~1\WALTOL~1\LOCALS~1\Temp\\msotw9_temp0.jpg">
            <a:extLst>
              <a:ext uri="{FF2B5EF4-FFF2-40B4-BE49-F238E27FC236}">
                <a16:creationId xmlns:a16="http://schemas.microsoft.com/office/drawing/2014/main" id="{40D1CE2C-EBBC-40C3-8DF9-0AA2160FD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98" y="1389852"/>
            <a:ext cx="2667000" cy="391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1">
            <a:extLst>
              <a:ext uri="{FF2B5EF4-FFF2-40B4-BE49-F238E27FC236}">
                <a16:creationId xmlns:a16="http://schemas.microsoft.com/office/drawing/2014/main" id="{C4F6606B-FC1B-466F-94AF-9ED8D641601E}"/>
              </a:ext>
            </a:extLst>
          </p:cNvPr>
          <p:cNvGrpSpPr>
            <a:grpSpLocks/>
          </p:cNvGrpSpPr>
          <p:nvPr/>
        </p:nvGrpSpPr>
        <p:grpSpPr bwMode="auto">
          <a:xfrm>
            <a:off x="3309146" y="1505095"/>
            <a:ext cx="5510212" cy="900113"/>
            <a:chOff x="239" y="1451"/>
            <a:chExt cx="3471" cy="567"/>
          </a:xfrm>
        </p:grpSpPr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8DBE925C-3CDF-4850-9B7D-7172DA659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" y="1451"/>
              <a:ext cx="34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</a:pPr>
              <a:r>
                <a:rPr lang="en-US" altLang="en-US" sz="2400" dirty="0"/>
                <a:t>The </a:t>
              </a:r>
              <a:r>
                <a:rPr lang="en-US" altLang="en-US" sz="2400" i="1" dirty="0"/>
                <a:t>moment</a:t>
              </a:r>
              <a:r>
                <a:rPr lang="en-US" altLang="en-US" sz="2400" dirty="0"/>
                <a:t> of </a:t>
              </a:r>
              <a:r>
                <a:rPr lang="en-US" altLang="en-US" sz="2400" b="1" i="1" dirty="0"/>
                <a:t>F</a:t>
              </a:r>
              <a:r>
                <a:rPr lang="en-US" altLang="en-US" sz="2400" dirty="0"/>
                <a:t> about </a:t>
              </a:r>
              <a:r>
                <a:rPr lang="en-US" altLang="en-US" sz="2400" i="1" dirty="0"/>
                <a:t>O</a:t>
              </a:r>
              <a:r>
                <a:rPr lang="en-US" altLang="en-US" sz="2400" dirty="0"/>
                <a:t> is defined as</a:t>
              </a:r>
            </a:p>
          </p:txBody>
        </p:sp>
        <p:graphicFrame>
          <p:nvGraphicFramePr>
            <p:cNvPr id="16" name="Object 8">
              <a:extLst>
                <a:ext uri="{FF2B5EF4-FFF2-40B4-BE49-F238E27FC236}">
                  <a16:creationId xmlns:a16="http://schemas.microsoft.com/office/drawing/2014/main" id="{0C62BF8B-46D2-4A93-8CC0-37DCB04B11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5667848"/>
                </p:ext>
              </p:extLst>
            </p:nvPr>
          </p:nvGraphicFramePr>
          <p:xfrm>
            <a:off x="1171" y="1727"/>
            <a:ext cx="111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4" name="Equation" r:id="rId5" imgW="1269449" imgH="330057" progId="Equation.3">
                    <p:embed/>
                  </p:oleObj>
                </mc:Choice>
                <mc:Fallback>
                  <p:oleObj name="Equation" r:id="rId5" imgW="1269449" imgH="330057" progId="Equation.3">
                    <p:embed/>
                    <p:pic>
                      <p:nvPicPr>
                        <p:cNvPr id="10253" name="Object 8">
                          <a:extLst>
                            <a:ext uri="{FF2B5EF4-FFF2-40B4-BE49-F238E27FC236}">
                              <a16:creationId xmlns:a16="http://schemas.microsoft.com/office/drawing/2014/main" id="{6EFA05EB-A742-4030-AD8B-C2D998C71D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1727"/>
                          <a:ext cx="111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813CC18-1489-4CCD-BACA-1FAC27BE71CD}"/>
              </a:ext>
            </a:extLst>
          </p:cNvPr>
          <p:cNvSpPr/>
          <p:nvPr/>
        </p:nvSpPr>
        <p:spPr>
          <a:xfrm>
            <a:off x="3429000" y="2514600"/>
            <a:ext cx="53903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The moment vector </a:t>
            </a:r>
            <a:r>
              <a:rPr lang="en-US" altLang="en-US" sz="2400" b="1" i="1" dirty="0"/>
              <a:t>M</a:t>
            </a:r>
            <a:r>
              <a:rPr lang="en-US" altLang="en-US" sz="2400" b="1" i="1" baseline="-25000" dirty="0"/>
              <a:t>O</a:t>
            </a:r>
            <a:r>
              <a:rPr lang="en-US" altLang="en-US" sz="2400" dirty="0"/>
              <a:t> is perpendicular to the plane containing </a:t>
            </a:r>
            <a:r>
              <a:rPr lang="en-US" altLang="en-US" sz="2400" i="1" dirty="0"/>
              <a:t>O</a:t>
            </a:r>
            <a:r>
              <a:rPr lang="en-US" altLang="en-US" sz="2400" dirty="0"/>
              <a:t> and the force </a:t>
            </a:r>
            <a:r>
              <a:rPr lang="en-US" altLang="en-US" sz="2400" b="1" i="1" dirty="0"/>
              <a:t>F</a:t>
            </a:r>
            <a:r>
              <a:rPr lang="en-US" altLang="en-US" sz="2400" dirty="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194E97-9592-4B2D-BF19-92C765E6E33E}"/>
              </a:ext>
            </a:extLst>
          </p:cNvPr>
          <p:cNvSpPr/>
          <p:nvPr/>
        </p:nvSpPr>
        <p:spPr>
          <a:xfrm>
            <a:off x="3350710" y="3429000"/>
            <a:ext cx="56408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Magnitude of </a:t>
            </a:r>
            <a:r>
              <a:rPr lang="en-US" altLang="en-US" sz="2400" b="1" i="1" dirty="0"/>
              <a:t>M</a:t>
            </a:r>
            <a:r>
              <a:rPr lang="en-US" altLang="en-US" sz="2400" b="1" i="1" baseline="-25000" dirty="0"/>
              <a:t>O</a:t>
            </a:r>
            <a:r>
              <a:rPr lang="en-US" altLang="en-US" sz="2400" dirty="0"/>
              <a:t> measures the tendency of the force to cause rotation of the body about an axis along </a:t>
            </a:r>
            <a:r>
              <a:rPr lang="en-US" altLang="en-US" sz="2400" b="1" i="1" dirty="0"/>
              <a:t>M</a:t>
            </a:r>
            <a:r>
              <a:rPr lang="en-US" altLang="en-US" sz="2400" b="1" i="1" baseline="-25000" dirty="0"/>
              <a:t>O</a:t>
            </a:r>
            <a:r>
              <a:rPr lang="en-US" altLang="en-US" sz="2400" dirty="0"/>
              <a:t>.                                The sense of the moment may be determined by the right-hand rule.</a:t>
            </a:r>
            <a:endParaRPr lang="en-US" altLang="en-US" sz="2400" b="1" i="1" baseline="-25000" dirty="0"/>
          </a:p>
        </p:txBody>
      </p:sp>
      <p:graphicFrame>
        <p:nvGraphicFramePr>
          <p:cNvPr id="20" name="Object 13">
            <a:extLst>
              <a:ext uri="{FF2B5EF4-FFF2-40B4-BE49-F238E27FC236}">
                <a16:creationId xmlns:a16="http://schemas.microsoft.com/office/drawing/2014/main" id="{2964DA71-B5BC-4955-9810-F0BB5B9A2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70385"/>
              </p:ext>
            </p:extLst>
          </p:nvPr>
        </p:nvGraphicFramePr>
        <p:xfrm>
          <a:off x="6476999" y="4182079"/>
          <a:ext cx="2346589" cy="466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Equation" r:id="rId7" imgW="2108200" imgH="330200" progId="Equation.3">
                  <p:embed/>
                </p:oleObj>
              </mc:Choice>
              <mc:Fallback>
                <p:oleObj name="Equation" r:id="rId7" imgW="2108200" imgH="330200" progId="Equation.3">
                  <p:embed/>
                  <p:pic>
                    <p:nvPicPr>
                      <p:cNvPr id="10251" name="Object 13">
                        <a:extLst>
                          <a:ext uri="{FF2B5EF4-FFF2-40B4-BE49-F238E27FC236}">
                            <a16:creationId xmlns:a16="http://schemas.microsoft.com/office/drawing/2014/main" id="{AE2A38DF-DFF0-4474-AF05-1CC8AABD92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999" y="4182079"/>
                        <a:ext cx="2346589" cy="466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A2D8E33D-F310-44A6-B513-29FD3D5E57B9}"/>
              </a:ext>
            </a:extLst>
          </p:cNvPr>
          <p:cNvSpPr/>
          <p:nvPr/>
        </p:nvSpPr>
        <p:spPr>
          <a:xfrm>
            <a:off x="540326" y="5431209"/>
            <a:ext cx="8451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Any force </a:t>
            </a:r>
            <a:r>
              <a:rPr lang="en-US" altLang="en-US" sz="2400" b="1" i="1" dirty="0"/>
              <a:t>F’</a:t>
            </a:r>
            <a:r>
              <a:rPr lang="en-US" altLang="en-US" sz="2400" dirty="0"/>
              <a:t> that has the same magnitude and direction as </a:t>
            </a:r>
            <a:r>
              <a:rPr lang="en-US" altLang="en-US" sz="2400" b="1" i="1" dirty="0"/>
              <a:t>F</a:t>
            </a:r>
            <a:r>
              <a:rPr lang="en-US" altLang="en-US" sz="2400" dirty="0"/>
              <a:t>, is </a:t>
            </a:r>
            <a:r>
              <a:rPr lang="en-US" altLang="en-US" sz="2400" b="1" i="1" dirty="0"/>
              <a:t>equivalent</a:t>
            </a:r>
            <a:r>
              <a:rPr lang="en-US" altLang="en-US" sz="2400" dirty="0"/>
              <a:t> if it also has the same line of action and therefore, produces the same moment.</a:t>
            </a:r>
          </a:p>
        </p:txBody>
      </p:sp>
    </p:spTree>
    <p:extLst>
      <p:ext uri="{BB962C8B-B14F-4D97-AF65-F5344CB8AC3E}">
        <p14:creationId xmlns:p14="http://schemas.microsoft.com/office/powerpoint/2010/main" val="274740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10802"/>
            <a:ext cx="68580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MOMENT OF A FORCE ABOUT A POINT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00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4" descr="C:\DOCUME~1\WALTOL~1\LOCALS~1\Temp\\msotw9_temp0.jpg">
            <a:extLst>
              <a:ext uri="{FF2B5EF4-FFF2-40B4-BE49-F238E27FC236}">
                <a16:creationId xmlns:a16="http://schemas.microsoft.com/office/drawing/2014/main" id="{CF56ACFB-374E-4D25-985E-E521234C1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41184"/>
            <a:ext cx="2308225" cy="268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 descr="C:\DOCUME~1\WALTOL~1\LOCALS~1\Temp\\msotw9_temp0.jpg">
            <a:extLst>
              <a:ext uri="{FF2B5EF4-FFF2-40B4-BE49-F238E27FC236}">
                <a16:creationId xmlns:a16="http://schemas.microsoft.com/office/drawing/2014/main" id="{A43F7E77-5774-479C-AF62-4FEF8456B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" y="3790712"/>
            <a:ext cx="2476500" cy="253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E82AD2-E3E0-46B4-9F3E-8E5DBD99EBE4}"/>
              </a:ext>
            </a:extLst>
          </p:cNvPr>
          <p:cNvSpPr/>
          <p:nvPr/>
        </p:nvSpPr>
        <p:spPr>
          <a:xfrm>
            <a:off x="2697162" y="764186"/>
            <a:ext cx="62944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i="1" dirty="0"/>
              <a:t>Two-dimensional structures</a:t>
            </a:r>
            <a:r>
              <a:rPr lang="en-US" altLang="en-US" sz="2400" b="1" dirty="0"/>
              <a:t> </a:t>
            </a:r>
            <a:r>
              <a:rPr lang="en-US" altLang="en-US" sz="2400" dirty="0"/>
              <a:t>have length and breadth but negligible depth and are subjected to forces contained in the plane of the structure.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4BBC46-EFF4-42C0-9B51-9FD384FB3BDD}"/>
              </a:ext>
            </a:extLst>
          </p:cNvPr>
          <p:cNvSpPr/>
          <p:nvPr/>
        </p:nvSpPr>
        <p:spPr>
          <a:xfrm>
            <a:off x="2697162" y="2040952"/>
            <a:ext cx="62944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The plane of the structure contains the point </a:t>
            </a:r>
            <a:r>
              <a:rPr lang="en-US" altLang="en-US" sz="2400" i="1" dirty="0"/>
              <a:t>O</a:t>
            </a:r>
            <a:r>
              <a:rPr lang="en-US" altLang="en-US" sz="2400" dirty="0"/>
              <a:t> and the force </a:t>
            </a:r>
            <a:r>
              <a:rPr lang="en-US" altLang="en-US" sz="2400" b="1" i="1" dirty="0"/>
              <a:t>F</a:t>
            </a:r>
            <a:r>
              <a:rPr lang="en-US" altLang="en-US" sz="2400" dirty="0"/>
              <a:t>.  </a:t>
            </a:r>
            <a:r>
              <a:rPr lang="en-US" altLang="en-US" sz="2400" b="1" i="1" dirty="0"/>
              <a:t>M</a:t>
            </a:r>
            <a:r>
              <a:rPr lang="en-US" altLang="en-US" sz="2400" b="1" i="1" baseline="-25000" dirty="0"/>
              <a:t>O</a:t>
            </a:r>
            <a:r>
              <a:rPr lang="en-US" altLang="en-US" sz="2400" dirty="0"/>
              <a:t>, the moment of the force about </a:t>
            </a:r>
            <a:r>
              <a:rPr lang="en-US" altLang="en-US" sz="2400" i="1" dirty="0"/>
              <a:t>O</a:t>
            </a:r>
            <a:r>
              <a:rPr lang="en-US" altLang="en-US" sz="2400" dirty="0"/>
              <a:t> is perpendicular to the plane.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CA082-DE06-446D-8F17-F474BB078AE2}"/>
              </a:ext>
            </a:extLst>
          </p:cNvPr>
          <p:cNvSpPr/>
          <p:nvPr/>
        </p:nvSpPr>
        <p:spPr>
          <a:xfrm>
            <a:off x="2971800" y="3318808"/>
            <a:ext cx="59515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a) If the force tends to rotate the structure counter-clockwise, the sense of the moment vector is out of the plane of the structure and the magnitude of the moment is positive.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195EC3-772F-417C-8841-0058C81E629E}"/>
              </a:ext>
            </a:extLst>
          </p:cNvPr>
          <p:cNvSpPr/>
          <p:nvPr/>
        </p:nvSpPr>
        <p:spPr>
          <a:xfrm>
            <a:off x="2950779" y="4888468"/>
            <a:ext cx="6019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If the force tends to rotate the structure clockwise, the sense of the moment vector is into the plane of the structure and the magnitude of the moment is negative.</a:t>
            </a:r>
          </a:p>
        </p:txBody>
      </p:sp>
    </p:spTree>
    <p:extLst>
      <p:ext uri="{BB962C8B-B14F-4D97-AF65-F5344CB8AC3E}">
        <p14:creationId xmlns:p14="http://schemas.microsoft.com/office/powerpoint/2010/main" val="51678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2910</Words>
  <Application>Microsoft Office PowerPoint</Application>
  <PresentationFormat>On-screen Show (4:3)</PresentationFormat>
  <Paragraphs>251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ＭＳ Ｐゴシック</vt:lpstr>
      <vt:lpstr>Arial</vt:lpstr>
      <vt:lpstr>Calibri</vt:lpstr>
      <vt:lpstr>Cambria Math</vt:lpstr>
      <vt:lpstr>Times New Roman</vt:lpstr>
      <vt:lpstr>Wingdings</vt:lpstr>
      <vt:lpstr>Office Theme</vt:lpstr>
      <vt:lpstr>Equation</vt:lpstr>
      <vt:lpstr> VECTOR MECHANICS FOR ENGINEERS   </vt:lpstr>
      <vt:lpstr> </vt:lpstr>
      <vt:lpstr> RIGID BODIES - INTRODUCTION</vt:lpstr>
      <vt:lpstr>EXTERNAL AND INTERNAL FORCES</vt:lpstr>
      <vt:lpstr>PRINCIPLE OF TRANSMISSIBILITY – EQUIVALENT FORCE</vt:lpstr>
      <vt:lpstr>VECTOR PRODUCTS – TWO VECTORS</vt:lpstr>
      <vt:lpstr>VECTOR PRODUCTS – RECTANGULAR COORDINATES</vt:lpstr>
      <vt:lpstr>MOMENT OF A FORCE ABOUT A POINT</vt:lpstr>
      <vt:lpstr>MOMENT OF A FORCE ABOUT A POINT</vt:lpstr>
      <vt:lpstr>MOMEMTS ABOUT A POINT - VARIGNON’S THEOREM </vt:lpstr>
      <vt:lpstr>RECTANGULAR CONPONENTS OF THE MOMENTS OF A FORCE </vt:lpstr>
      <vt:lpstr>RECTANGULAR CONPONENTS OF THE MOMENTS OF A FORCE </vt:lpstr>
      <vt:lpstr>RECTANGULAR CONPONENTS OF THE MOMENTS OF A FORCE </vt:lpstr>
      <vt:lpstr>EXAMPLE PROBLEM  3.1</vt:lpstr>
      <vt:lpstr>EXAMPLE PROBLEM  3.1 - SOLUTION</vt:lpstr>
      <vt:lpstr>EXAMPLE PROBLEM  3.1 – SOLUTION (continued)</vt:lpstr>
      <vt:lpstr>EXAMPLE PROBLEM  3.1 – SOLUTION (continued)</vt:lpstr>
      <vt:lpstr>EXAMPLE PROBLEM  3.1 – SOLUTION (continued)</vt:lpstr>
      <vt:lpstr>EXAMPLE PROBLEM  3.1 – SOLUTION (continued)</vt:lpstr>
      <vt:lpstr>EXAMPLE PROBLEM  3.4</vt:lpstr>
      <vt:lpstr>EXAMPLE PROBLEM  3.4 - SOLUTION</vt:lpstr>
      <vt:lpstr>SCALAR PRODUCT OF TWO VECTORS</vt:lpstr>
      <vt:lpstr>SCALAR PRODUCT OF TWO VECTORS - APPLICATIONS</vt:lpstr>
      <vt:lpstr>MIXED TRIPLE PRODUCT OF THREE VECTORS </vt:lpstr>
      <vt:lpstr>MOMENT OF A FORCE ABOUT A GIVEN AXIS</vt:lpstr>
      <vt:lpstr>MOMENT OF A FORCE ABOUT A GIVEN AXIS</vt:lpstr>
      <vt:lpstr>EXAMPLE PROBLEM  3.5</vt:lpstr>
      <vt:lpstr>EXAMPLE PROBLEM  3.5 - SOLUTION</vt:lpstr>
      <vt:lpstr>EXAMPLE PROBLEM  3.5 - SOLUTION</vt:lpstr>
      <vt:lpstr>EXAMPLE PROBLEM  3.5 - SOLUTION</vt:lpstr>
      <vt:lpstr>EXAMPLE PROBLEM  3.5 - SOLUTION</vt:lpstr>
      <vt:lpstr>DEFINITION OF A COUPLE – MOMENT OF A COUPLE</vt:lpstr>
      <vt:lpstr>MOMENT OF A COUPLE – EQUAL MOMENTS</vt:lpstr>
      <vt:lpstr>ADDITION  OF COUPLES</vt:lpstr>
      <vt:lpstr>COUPLES CAN BE REPRESENTED BY VECTORS</vt:lpstr>
      <vt:lpstr>RESOLUTION OF A FORCE INTO A FORCE AT O AND A COUPLE</vt:lpstr>
      <vt:lpstr>RESOLUTION OF A FORCE INTO A FORCE AT O AND A COUPLE</vt:lpstr>
      <vt:lpstr>EXAMPLE PROBLEM 3.6</vt:lpstr>
      <vt:lpstr>EXAMPLE PROBLEM 3.6 - SOLUTION</vt:lpstr>
      <vt:lpstr>EXAMPLE PROBLEM 3.6 – ALTERNATIVE SOLUTION</vt:lpstr>
      <vt:lpstr>SYSTEM OF FORCES  - REDUCTION TO A FORCE AND COUPLE</vt:lpstr>
      <vt:lpstr>FURTHER REDUCTION OF A SYSTEM OF FORCES</vt:lpstr>
      <vt:lpstr>FURTHER REDUCTION OF A SYSTEM OF FORCES</vt:lpstr>
      <vt:lpstr>EXAMPLE PROBLEM 3.8</vt:lpstr>
      <vt:lpstr>EXAMPLE PROBLEM 3.8 - SOLUTION</vt:lpstr>
      <vt:lpstr>EXAMPLE PROBLEM 3.8 – SOLUTION (Continued)</vt:lpstr>
      <vt:lpstr>EXAMPLE PROBLEM 3.8 – SOLUTION (Continued)</vt:lpstr>
      <vt:lpstr>EXAMPLE PROBLEM 3.10</vt:lpstr>
      <vt:lpstr>EXAMPLE PROBLEM 3.10 – SOLUTION</vt:lpstr>
      <vt:lpstr>EXAMPLE PROBLEM 3.10 – SOLUTION (continued)</vt:lpstr>
      <vt:lpstr>EXAMPLE PROBLEM 3.10 – SOLUTION (continued)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azizk</dc:creator>
  <cp:lastModifiedBy>Abdul Khandker</cp:lastModifiedBy>
  <cp:revision>126</cp:revision>
  <dcterms:created xsi:type="dcterms:W3CDTF">2018-10-04T16:52:31Z</dcterms:created>
  <dcterms:modified xsi:type="dcterms:W3CDTF">2018-11-17T20:58:53Z</dcterms:modified>
</cp:coreProperties>
</file>