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331" r:id="rId7"/>
    <p:sldId id="258" r:id="rId8"/>
    <p:sldId id="259" r:id="rId9"/>
    <p:sldId id="263" r:id="rId10"/>
    <p:sldId id="332" r:id="rId11"/>
    <p:sldId id="343" r:id="rId12"/>
    <p:sldId id="294" r:id="rId13"/>
    <p:sldId id="333" r:id="rId14"/>
    <p:sldId id="264" r:id="rId15"/>
    <p:sldId id="334" r:id="rId16"/>
    <p:sldId id="344" r:id="rId17"/>
    <p:sldId id="345" r:id="rId18"/>
    <p:sldId id="346" r:id="rId19"/>
    <p:sldId id="347" r:id="rId20"/>
    <p:sldId id="295" r:id="rId21"/>
    <p:sldId id="335" r:id="rId22"/>
    <p:sldId id="296" r:id="rId23"/>
    <p:sldId id="336" r:id="rId24"/>
    <p:sldId id="337" r:id="rId25"/>
    <p:sldId id="297" r:id="rId26"/>
    <p:sldId id="338" r:id="rId27"/>
    <p:sldId id="339" r:id="rId28"/>
    <p:sldId id="266" r:id="rId29"/>
    <p:sldId id="340" r:id="rId30"/>
    <p:sldId id="341" r:id="rId31"/>
    <p:sldId id="34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CF966C-634C-4C11-AD55-6AEEF57FC783}"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3885319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F966C-634C-4C11-AD55-6AEEF57FC783}"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24869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F966C-634C-4C11-AD55-6AEEF57FC783}"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201785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F966C-634C-4C11-AD55-6AEEF57FC783}"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12341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CF966C-634C-4C11-AD55-6AEEF57FC783}"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570777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CF966C-634C-4C11-AD55-6AEEF57FC783}"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3553341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CF966C-634C-4C11-AD55-6AEEF57FC783}"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105702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CF966C-634C-4C11-AD55-6AEEF57FC783}"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260238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F966C-634C-4C11-AD55-6AEEF57FC783}"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402470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CF966C-634C-4C11-AD55-6AEEF57FC783}"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228045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CF966C-634C-4C11-AD55-6AEEF57FC783}"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DADB8-6275-444A-8A3B-2A75A1C4448D}" type="slidenum">
              <a:rPr lang="en-US" smtClean="0"/>
              <a:t>‹#›</a:t>
            </a:fld>
            <a:endParaRPr lang="en-US"/>
          </a:p>
        </p:txBody>
      </p:sp>
    </p:spTree>
    <p:extLst>
      <p:ext uri="{BB962C8B-B14F-4D97-AF65-F5344CB8AC3E}">
        <p14:creationId xmlns:p14="http://schemas.microsoft.com/office/powerpoint/2010/main" val="35424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F966C-634C-4C11-AD55-6AEEF57FC783}" type="datetimeFigureOut">
              <a:rPr lang="en-US" smtClean="0"/>
              <a:t>12/8/2019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DADB8-6275-444A-8A3B-2A75A1C4448D}" type="slidenum">
              <a:rPr lang="en-US" smtClean="0"/>
              <a:t>‹#›</a:t>
            </a:fld>
            <a:endParaRPr lang="en-US"/>
          </a:p>
        </p:txBody>
      </p:sp>
    </p:spTree>
    <p:extLst>
      <p:ext uri="{BB962C8B-B14F-4D97-AF65-F5344CB8AC3E}">
        <p14:creationId xmlns:p14="http://schemas.microsoft.com/office/powerpoint/2010/main" val="220018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21.wmf"/><Relationship Id="rId3" Type="http://schemas.openxmlformats.org/officeDocument/2006/relationships/image" Target="../media/image1.jpeg"/><Relationship Id="rId7" Type="http://schemas.openxmlformats.org/officeDocument/2006/relationships/image" Target="../media/image18.wmf"/><Relationship Id="rId12" Type="http://schemas.openxmlformats.org/officeDocument/2006/relationships/oleObject" Target="../embeddings/oleObject9.bin"/><Relationship Id="rId17"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oleObject" Target="../embeddings/oleObject11.bin"/><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20.wmf"/><Relationship Id="rId5" Type="http://schemas.openxmlformats.org/officeDocument/2006/relationships/image" Target="../media/image24.jpeg"/><Relationship Id="rId15" Type="http://schemas.openxmlformats.org/officeDocument/2006/relationships/image" Target="../media/image22.wmf"/><Relationship Id="rId10" Type="http://schemas.openxmlformats.org/officeDocument/2006/relationships/oleObject" Target="../embeddings/oleObject8.bin"/><Relationship Id="rId4" Type="http://schemas.openxmlformats.org/officeDocument/2006/relationships/image" Target="../media/image17.jpeg"/><Relationship Id="rId9" Type="http://schemas.openxmlformats.org/officeDocument/2006/relationships/image" Target="../media/image19.wmf"/><Relationship Id="rId1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1.jpeg"/><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6.jpeg"/><Relationship Id="rId5" Type="http://schemas.openxmlformats.org/officeDocument/2006/relationships/image" Target="../media/image24.jpe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31.wmf"/><Relationship Id="rId18" Type="http://schemas.openxmlformats.org/officeDocument/2006/relationships/oleObject" Target="../embeddings/oleObject19.bin"/><Relationship Id="rId3" Type="http://schemas.openxmlformats.org/officeDocument/2006/relationships/image" Target="../media/image1.jpeg"/><Relationship Id="rId7" Type="http://schemas.openxmlformats.org/officeDocument/2006/relationships/image" Target="../media/image28.wmf"/><Relationship Id="rId12" Type="http://schemas.openxmlformats.org/officeDocument/2006/relationships/oleObject" Target="../embeddings/oleObject16.bin"/><Relationship Id="rId17" Type="http://schemas.openxmlformats.org/officeDocument/2006/relationships/image" Target="../media/image33.wmf"/><Relationship Id="rId2" Type="http://schemas.openxmlformats.org/officeDocument/2006/relationships/slideLayout" Target="../slideLayouts/slideLayout2.xml"/><Relationship Id="rId16" Type="http://schemas.openxmlformats.org/officeDocument/2006/relationships/oleObject" Target="../embeddings/oleObject18.bin"/><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30.wmf"/><Relationship Id="rId5" Type="http://schemas.openxmlformats.org/officeDocument/2006/relationships/image" Target="../media/image35.jpeg"/><Relationship Id="rId15" Type="http://schemas.openxmlformats.org/officeDocument/2006/relationships/image" Target="../media/image32.wmf"/><Relationship Id="rId10" Type="http://schemas.openxmlformats.org/officeDocument/2006/relationships/oleObject" Target="../embeddings/oleObject15.bin"/><Relationship Id="rId19" Type="http://schemas.openxmlformats.org/officeDocument/2006/relationships/image" Target="../media/image34.wmf"/><Relationship Id="rId4" Type="http://schemas.openxmlformats.org/officeDocument/2006/relationships/image" Target="../media/image27.jpeg"/><Relationship Id="rId9" Type="http://schemas.openxmlformats.org/officeDocument/2006/relationships/image" Target="../media/image29.wmf"/><Relationship Id="rId1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40.wmf"/><Relationship Id="rId18" Type="http://schemas.openxmlformats.org/officeDocument/2006/relationships/oleObject" Target="../embeddings/oleObject26.bin"/><Relationship Id="rId3" Type="http://schemas.openxmlformats.org/officeDocument/2006/relationships/image" Target="../media/image1.jpeg"/><Relationship Id="rId7" Type="http://schemas.openxmlformats.org/officeDocument/2006/relationships/image" Target="../media/image37.wmf"/><Relationship Id="rId12" Type="http://schemas.openxmlformats.org/officeDocument/2006/relationships/oleObject" Target="../embeddings/oleObject23.bin"/><Relationship Id="rId17" Type="http://schemas.openxmlformats.org/officeDocument/2006/relationships/image" Target="../media/image42.wmf"/><Relationship Id="rId2" Type="http://schemas.openxmlformats.org/officeDocument/2006/relationships/slideLayout" Target="../slideLayouts/slideLayout2.xml"/><Relationship Id="rId16" Type="http://schemas.openxmlformats.org/officeDocument/2006/relationships/oleObject" Target="../embeddings/oleObject25.bin"/><Relationship Id="rId1" Type="http://schemas.openxmlformats.org/officeDocument/2006/relationships/vmlDrawing" Target="../drawings/vmlDrawing6.vml"/><Relationship Id="rId6" Type="http://schemas.openxmlformats.org/officeDocument/2006/relationships/oleObject" Target="../embeddings/oleObject20.bin"/><Relationship Id="rId11" Type="http://schemas.openxmlformats.org/officeDocument/2006/relationships/image" Target="../media/image39.wmf"/><Relationship Id="rId5" Type="http://schemas.openxmlformats.org/officeDocument/2006/relationships/image" Target="../media/image44.jpeg"/><Relationship Id="rId15" Type="http://schemas.openxmlformats.org/officeDocument/2006/relationships/image" Target="../media/image41.wmf"/><Relationship Id="rId10" Type="http://schemas.openxmlformats.org/officeDocument/2006/relationships/oleObject" Target="../embeddings/oleObject22.bin"/><Relationship Id="rId19" Type="http://schemas.openxmlformats.org/officeDocument/2006/relationships/image" Target="../media/image43.wmf"/><Relationship Id="rId4" Type="http://schemas.openxmlformats.org/officeDocument/2006/relationships/image" Target="../media/image36.jpeg"/><Relationship Id="rId9" Type="http://schemas.openxmlformats.org/officeDocument/2006/relationships/image" Target="../media/image38.wmf"/><Relationship Id="rId14" Type="http://schemas.openxmlformats.org/officeDocument/2006/relationships/oleObject" Target="../embeddings/oleObject24.bin"/></Relationships>
</file>

<file path=ppt/slides/_rels/slide1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7.wmf"/><Relationship Id="rId5" Type="http://schemas.openxmlformats.org/officeDocument/2006/relationships/oleObject" Target="../embeddings/oleObject27.bin"/><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1.jpeg"/><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7.wmf"/><Relationship Id="rId5" Type="http://schemas.openxmlformats.org/officeDocument/2006/relationships/oleObject" Target="../embeddings/oleObject27.bin"/><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7.wmf"/><Relationship Id="rId5" Type="http://schemas.openxmlformats.org/officeDocument/2006/relationships/oleObject" Target="../embeddings/oleObject27.bin"/><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26.xml"/><Relationship Id="rId3" Type="http://schemas.openxmlformats.org/officeDocument/2006/relationships/slide" Target="slide3.xml"/><Relationship Id="rId7" Type="http://schemas.openxmlformats.org/officeDocument/2006/relationships/slide" Target="slide8.xml"/><Relationship Id="rId12" Type="http://schemas.openxmlformats.org/officeDocument/2006/relationships/slide" Target="slide2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slide" Target="slide25.xml"/><Relationship Id="rId11" Type="http://schemas.openxmlformats.org/officeDocument/2006/relationships/slide" Target="slide21.xml"/><Relationship Id="rId5" Type="http://schemas.openxmlformats.org/officeDocument/2006/relationships/slide" Target="slide5.xml"/><Relationship Id="rId10" Type="http://schemas.openxmlformats.org/officeDocument/2006/relationships/slide" Target="slide20.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8.xml"/></Relationships>
</file>

<file path=ppt/slides/_rels/slide2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1.jpeg"/><Relationship Id="rId4" Type="http://schemas.openxmlformats.org/officeDocument/2006/relationships/image" Target="../media/image50.jpeg"/></Relationships>
</file>

<file path=ppt/slides/_rels/slide2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4.jpeg"/><Relationship Id="rId4" Type="http://schemas.openxmlformats.org/officeDocument/2006/relationships/image" Target="../media/image53.jpeg"/></Relationships>
</file>

<file path=ppt/slides/_rels/slide2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1.jpeg"/><Relationship Id="rId7" Type="http://schemas.openxmlformats.org/officeDocument/2006/relationships/image" Target="../media/image5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9.bin"/><Relationship Id="rId5" Type="http://schemas.openxmlformats.org/officeDocument/2006/relationships/image" Target="../media/image59.jpeg"/><Relationship Id="rId4" Type="http://schemas.openxmlformats.org/officeDocument/2006/relationships/image" Target="../media/image58.jpeg"/><Relationship Id="rId9" Type="http://schemas.openxmlformats.org/officeDocument/2006/relationships/image" Target="../media/image57.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1.jpeg"/><Relationship Id="rId7"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1.bin"/><Relationship Id="rId5" Type="http://schemas.openxmlformats.org/officeDocument/2006/relationships/image" Target="../media/image62.jpeg"/><Relationship Id="rId4" Type="http://schemas.openxmlformats.org/officeDocument/2006/relationships/image" Target="../media/image59.jpeg"/><Relationship Id="rId9" Type="http://schemas.openxmlformats.org/officeDocument/2006/relationships/image" Target="../media/image61.wmf"/></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3.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4.bin"/><Relationship Id="rId5" Type="http://schemas.openxmlformats.org/officeDocument/2006/relationships/image" Target="../media/image4.wmf"/><Relationship Id="rId4" Type="http://schemas.openxmlformats.org/officeDocument/2006/relationships/oleObject" Target="../embeddings/oleObject33.bin"/></Relationships>
</file>

<file path=ppt/slides/_rels/slide26.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7.wmf"/><Relationship Id="rId5" Type="http://schemas.openxmlformats.org/officeDocument/2006/relationships/oleObject" Target="../embeddings/oleObject35.bin"/><Relationship Id="rId4" Type="http://schemas.openxmlformats.org/officeDocument/2006/relationships/image" Target="../media/image68.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1.jpeg"/><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9.wmf"/><Relationship Id="rId5" Type="http://schemas.openxmlformats.org/officeDocument/2006/relationships/oleObject" Target="../embeddings/oleObject36.bin"/><Relationship Id="rId4" Type="http://schemas.openxmlformats.org/officeDocument/2006/relationships/image" Target="../media/image68.jpeg"/></Relationships>
</file>

<file path=ppt/slides/_rels/slide31.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1.jpeg"/><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10" Type="http://schemas.openxmlformats.org/officeDocument/2006/relationships/image" Target="../media/image12.wmf"/><Relationship Id="rId4" Type="http://schemas.openxmlformats.org/officeDocument/2006/relationships/image" Target="../media/image13.jpeg"/><Relationship Id="rId9"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81000" y="304800"/>
            <a:ext cx="8229600" cy="609600"/>
          </a:xfrm>
        </p:spPr>
        <p:txBody>
          <a:bodyPr>
            <a:normAutofit fontScale="90000"/>
          </a:bodyPr>
          <a:lstStyle/>
          <a:p>
            <a:br>
              <a:rPr lang="en-US" sz="3600" b="1" dirty="0">
                <a:solidFill>
                  <a:srgbClr val="FF0000"/>
                </a:solidFill>
              </a:rPr>
            </a:br>
            <a:r>
              <a:rPr lang="en-US" sz="4000" b="1" dirty="0">
                <a:solidFill>
                  <a:srgbClr val="0070C0"/>
                </a:solidFill>
              </a:rPr>
              <a:t>VECTOR MECHANICS FOR ENGINEERS </a:t>
            </a:r>
            <a:br>
              <a:rPr lang="en-US" sz="2800" b="1" dirty="0">
                <a:solidFill>
                  <a:srgbClr val="FF0000"/>
                </a:solidFill>
              </a:rPr>
            </a:br>
            <a:r>
              <a:rPr lang="en-US" sz="2800" b="1" dirty="0">
                <a:solidFill>
                  <a:srgbClr val="FF0000"/>
                </a:solidFill>
              </a:rPr>
              <a:t> </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427892" y="1944166"/>
            <a:ext cx="3200400" cy="1200329"/>
          </a:xfrm>
          <a:prstGeom prst="rect">
            <a:avLst/>
          </a:prstGeom>
          <a:noFill/>
        </p:spPr>
        <p:txBody>
          <a:bodyPr wrap="square" rtlCol="0">
            <a:spAutoFit/>
          </a:bodyPr>
          <a:lstStyle/>
          <a:p>
            <a:r>
              <a:rPr lang="en-US" sz="7200" b="1" dirty="0"/>
              <a:t>STATICS</a:t>
            </a:r>
            <a:endParaRPr lang="en-US" sz="7200" dirty="0"/>
          </a:p>
        </p:txBody>
      </p:sp>
      <p:sp>
        <p:nvSpPr>
          <p:cNvPr id="9" name="TextBox 8"/>
          <p:cNvSpPr txBox="1"/>
          <p:nvPr/>
        </p:nvSpPr>
        <p:spPr>
          <a:xfrm>
            <a:off x="252046" y="4540950"/>
            <a:ext cx="3399692" cy="584775"/>
          </a:xfrm>
          <a:prstGeom prst="rect">
            <a:avLst/>
          </a:prstGeom>
          <a:noFill/>
        </p:spPr>
        <p:txBody>
          <a:bodyPr wrap="square" rtlCol="0">
            <a:spAutoFit/>
          </a:bodyPr>
          <a:lstStyle/>
          <a:p>
            <a:pPr algn="ctr"/>
            <a:r>
              <a:rPr lang="en-US" sz="3200" b="1" dirty="0">
                <a:solidFill>
                  <a:schemeClr val="accent6">
                    <a:lumMod val="50000"/>
                  </a:schemeClr>
                </a:solidFill>
              </a:rPr>
              <a:t>RIGID BODIES</a:t>
            </a:r>
          </a:p>
        </p:txBody>
      </p:sp>
      <p:sp>
        <p:nvSpPr>
          <p:cNvPr id="10" name="TextBox 9"/>
          <p:cNvSpPr txBox="1"/>
          <p:nvPr/>
        </p:nvSpPr>
        <p:spPr>
          <a:xfrm>
            <a:off x="427892" y="3062881"/>
            <a:ext cx="3048000" cy="769441"/>
          </a:xfrm>
          <a:prstGeom prst="rect">
            <a:avLst/>
          </a:prstGeom>
          <a:noFill/>
        </p:spPr>
        <p:txBody>
          <a:bodyPr wrap="square" rtlCol="0">
            <a:spAutoFit/>
          </a:bodyPr>
          <a:lstStyle/>
          <a:p>
            <a:pPr algn="ctr"/>
            <a:r>
              <a:rPr lang="en-US" sz="4400" b="1" dirty="0">
                <a:solidFill>
                  <a:schemeClr val="accent6">
                    <a:lumMod val="75000"/>
                  </a:schemeClr>
                </a:solidFill>
              </a:rPr>
              <a:t>CHAPTER 4</a:t>
            </a:r>
          </a:p>
        </p:txBody>
      </p:sp>
      <p:sp>
        <p:nvSpPr>
          <p:cNvPr id="11" name="TextBox 10"/>
          <p:cNvSpPr txBox="1"/>
          <p:nvPr/>
        </p:nvSpPr>
        <p:spPr>
          <a:xfrm>
            <a:off x="427892" y="1446312"/>
            <a:ext cx="3124200" cy="523220"/>
          </a:xfrm>
          <a:prstGeom prst="rect">
            <a:avLst/>
          </a:prstGeom>
          <a:noFill/>
        </p:spPr>
        <p:txBody>
          <a:bodyPr wrap="square" rtlCol="0">
            <a:spAutoFit/>
          </a:bodyPr>
          <a:lstStyle/>
          <a:p>
            <a:r>
              <a:rPr lang="en-US" sz="2800" b="1" dirty="0"/>
              <a:t>ENGINEERING 3120</a:t>
            </a:r>
          </a:p>
        </p:txBody>
      </p:sp>
      <p:sp>
        <p:nvSpPr>
          <p:cNvPr id="2" name="TextBox 1">
            <a:extLst>
              <a:ext uri="{FF2B5EF4-FFF2-40B4-BE49-F238E27FC236}">
                <a16:creationId xmlns:a16="http://schemas.microsoft.com/office/drawing/2014/main" id="{2932717A-5D8B-4386-80E9-6B103A0961AA}"/>
              </a:ext>
            </a:extLst>
          </p:cNvPr>
          <p:cNvSpPr txBox="1"/>
          <p:nvPr/>
        </p:nvSpPr>
        <p:spPr>
          <a:xfrm>
            <a:off x="381000" y="4170948"/>
            <a:ext cx="3399692" cy="584775"/>
          </a:xfrm>
          <a:prstGeom prst="rect">
            <a:avLst/>
          </a:prstGeom>
          <a:noFill/>
        </p:spPr>
        <p:txBody>
          <a:bodyPr wrap="square" rtlCol="0">
            <a:spAutoFit/>
          </a:bodyPr>
          <a:lstStyle/>
          <a:p>
            <a:pPr algn="ctr"/>
            <a:r>
              <a:rPr lang="en-US" sz="3200" b="1" dirty="0">
                <a:solidFill>
                  <a:srgbClr val="C00000"/>
                </a:solidFill>
              </a:rPr>
              <a:t>EQUILIBRIUM OF</a:t>
            </a:r>
          </a:p>
        </p:txBody>
      </p:sp>
      <p:sp>
        <p:nvSpPr>
          <p:cNvPr id="3" name="Rectangle 2"/>
          <p:cNvSpPr/>
          <p:nvPr/>
        </p:nvSpPr>
        <p:spPr>
          <a:xfrm>
            <a:off x="1066800" y="886956"/>
            <a:ext cx="7391400" cy="369332"/>
          </a:xfrm>
          <a:prstGeom prst="rect">
            <a:avLst/>
          </a:prstGeom>
        </p:spPr>
        <p:txBody>
          <a:bodyPr wrap="square">
            <a:spAutoFit/>
          </a:bodyPr>
          <a:lstStyle/>
          <a:p>
            <a:r>
              <a:rPr lang="en-US" b="1" dirty="0"/>
              <a:t>By:   </a:t>
            </a:r>
            <a:r>
              <a:rPr lang="en-US" b="1" dirty="0" err="1"/>
              <a:t>Fardinand</a:t>
            </a:r>
            <a:r>
              <a:rPr lang="en-US" b="1" dirty="0"/>
              <a:t> P. Beer; E. Russell Johnston, Jr.; David F. </a:t>
            </a:r>
            <a:r>
              <a:rPr lang="en-US" b="1" dirty="0" err="1"/>
              <a:t>Mazurek</a:t>
            </a:r>
            <a:endParaRPr lang="en-US" dirty="0"/>
          </a:p>
        </p:txBody>
      </p:sp>
      <p:sp>
        <p:nvSpPr>
          <p:cNvPr id="5" name="Rectangle 4"/>
          <p:cNvSpPr/>
          <p:nvPr/>
        </p:nvSpPr>
        <p:spPr>
          <a:xfrm>
            <a:off x="512085" y="5486399"/>
            <a:ext cx="3124200" cy="646331"/>
          </a:xfrm>
          <a:prstGeom prst="rect">
            <a:avLst/>
          </a:prstGeom>
        </p:spPr>
        <p:txBody>
          <a:bodyPr wrap="square">
            <a:spAutoFit/>
          </a:bodyPr>
          <a:lstStyle/>
          <a:p>
            <a:r>
              <a:rPr lang="en-US" b="1" dirty="0"/>
              <a:t>Slides revised by:  </a:t>
            </a:r>
          </a:p>
          <a:p>
            <a:r>
              <a:rPr lang="en-US" b="1" dirty="0"/>
              <a:t>A.A. KHANDKER, Ph.D., P.E.</a:t>
            </a:r>
          </a:p>
        </p:txBody>
      </p:sp>
      <p:sp>
        <p:nvSpPr>
          <p:cNvPr id="12" name="Rectangle 11"/>
          <p:cNvSpPr/>
          <p:nvPr/>
        </p:nvSpPr>
        <p:spPr>
          <a:xfrm>
            <a:off x="4855112" y="5948065"/>
            <a:ext cx="3338350" cy="369332"/>
          </a:xfrm>
          <a:prstGeom prst="rect">
            <a:avLst/>
          </a:prstGeom>
        </p:spPr>
        <p:txBody>
          <a:bodyPr wrap="none">
            <a:spAutoFit/>
          </a:bodyPr>
          <a:lstStyle/>
          <a:p>
            <a:r>
              <a:rPr lang="en-US" dirty="0"/>
              <a:t>Copyright: McGraw Hill Education</a:t>
            </a:r>
          </a:p>
        </p:txBody>
      </p:sp>
      <p:pic>
        <p:nvPicPr>
          <p:cNvPr id="14"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5932" y="1600200"/>
            <a:ext cx="4692225" cy="420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1403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10802"/>
            <a:ext cx="6858000" cy="609600"/>
          </a:xfrm>
        </p:spPr>
        <p:txBody>
          <a:bodyPr>
            <a:normAutofit/>
          </a:bodyPr>
          <a:lstStyle/>
          <a:p>
            <a:r>
              <a:rPr lang="en-US" sz="2800" b="1" dirty="0">
                <a:solidFill>
                  <a:srgbClr val="C00000"/>
                </a:solidFill>
              </a:rPr>
              <a:t>EXAMPLE PROBLEM 4.1 - SOLUTION</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18" name="Picture 7" descr="C:\DOCUME~1\WALTOL~1\LOCALS~1\Temp\\msotw9_temp0.jpg">
            <a:extLst>
              <a:ext uri="{FF2B5EF4-FFF2-40B4-BE49-F238E27FC236}">
                <a16:creationId xmlns:a16="http://schemas.microsoft.com/office/drawing/2014/main" id="{9311E380-B7FD-4AAA-BB9F-3392C4FB6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20402"/>
            <a:ext cx="3511550" cy="275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C:\DOCUME~1\WALTOL~1\LOCALS~1\Temp\\msotw9_temp0.jpg">
            <a:extLst>
              <a:ext uri="{FF2B5EF4-FFF2-40B4-BE49-F238E27FC236}">
                <a16:creationId xmlns:a16="http://schemas.microsoft.com/office/drawing/2014/main" id="{B8731964-A5F2-4BF0-983A-FF5AA9BDA4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657600"/>
            <a:ext cx="3511550" cy="2502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58807A20-3A3C-49D6-99EC-2106A66A1984}"/>
              </a:ext>
            </a:extLst>
          </p:cNvPr>
          <p:cNvSpPr/>
          <p:nvPr/>
        </p:nvSpPr>
        <p:spPr>
          <a:xfrm>
            <a:off x="503552" y="6160084"/>
            <a:ext cx="2955296" cy="369332"/>
          </a:xfrm>
          <a:prstGeom prst="rect">
            <a:avLst/>
          </a:prstGeom>
        </p:spPr>
        <p:txBody>
          <a:bodyPr wrap="none">
            <a:spAutoFit/>
          </a:bodyPr>
          <a:lstStyle/>
          <a:p>
            <a:r>
              <a:rPr lang="en-US" altLang="en-US" dirty="0"/>
              <a:t>Create the free-body diagram</a:t>
            </a:r>
            <a:endParaRPr lang="en-US" dirty="0"/>
          </a:p>
        </p:txBody>
      </p:sp>
      <p:grpSp>
        <p:nvGrpSpPr>
          <p:cNvPr id="9" name="Group 20">
            <a:extLst>
              <a:ext uri="{FF2B5EF4-FFF2-40B4-BE49-F238E27FC236}">
                <a16:creationId xmlns:a16="http://schemas.microsoft.com/office/drawing/2014/main" id="{36CE224E-40F6-4EC2-937A-D61C5ECEB7A8}"/>
              </a:ext>
            </a:extLst>
          </p:cNvPr>
          <p:cNvGrpSpPr>
            <a:grpSpLocks/>
          </p:cNvGrpSpPr>
          <p:nvPr/>
        </p:nvGrpSpPr>
        <p:grpSpPr bwMode="auto">
          <a:xfrm>
            <a:off x="3941763" y="993775"/>
            <a:ext cx="4897437" cy="1873250"/>
            <a:chOff x="2409" y="917"/>
            <a:chExt cx="3157" cy="1180"/>
          </a:xfrm>
        </p:grpSpPr>
        <p:sp>
          <p:nvSpPr>
            <p:cNvPr id="10" name="Text Box 10">
              <a:extLst>
                <a:ext uri="{FF2B5EF4-FFF2-40B4-BE49-F238E27FC236}">
                  <a16:creationId xmlns:a16="http://schemas.microsoft.com/office/drawing/2014/main" id="{373A4B39-4D29-4618-A24A-0C2C5083254A}"/>
                </a:ext>
              </a:extLst>
            </p:cNvPr>
            <p:cNvSpPr txBox="1">
              <a:spLocks noChangeArrowheads="1"/>
            </p:cNvSpPr>
            <p:nvPr/>
          </p:nvSpPr>
          <p:spPr bwMode="auto">
            <a:xfrm>
              <a:off x="2409" y="917"/>
              <a:ext cx="315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dirty="0"/>
                <a:t>Determine </a:t>
              </a:r>
              <a:r>
                <a:rPr lang="en-US" altLang="en-US" sz="2000" b="0" i="1" dirty="0"/>
                <a:t>B</a:t>
              </a:r>
              <a:r>
                <a:rPr lang="en-US" altLang="en-US" sz="2000" b="0" dirty="0"/>
                <a:t> by solving the equation for the sum of the moments of all forces about </a:t>
              </a:r>
              <a:r>
                <a:rPr lang="en-US" altLang="en-US" sz="2000" b="0" i="1" dirty="0"/>
                <a:t>A</a:t>
              </a:r>
              <a:r>
                <a:rPr lang="en-US" altLang="en-US" sz="2000" b="0" dirty="0"/>
                <a:t>.  </a:t>
              </a:r>
            </a:p>
          </p:txBody>
        </p:sp>
        <p:graphicFrame>
          <p:nvGraphicFramePr>
            <p:cNvPr id="11" name="Object 13">
              <a:extLst>
                <a:ext uri="{FF2B5EF4-FFF2-40B4-BE49-F238E27FC236}">
                  <a16:creationId xmlns:a16="http://schemas.microsoft.com/office/drawing/2014/main" id="{1433F15E-AA3B-488D-870D-47F03603ADD5}"/>
                </a:ext>
              </a:extLst>
            </p:cNvPr>
            <p:cNvGraphicFramePr>
              <a:graphicFrameLocks noChangeAspect="1"/>
            </p:cNvGraphicFramePr>
            <p:nvPr/>
          </p:nvGraphicFramePr>
          <p:xfrm>
            <a:off x="2668" y="1367"/>
            <a:ext cx="2464" cy="480"/>
          </p:xfrm>
          <a:graphic>
            <a:graphicData uri="http://schemas.openxmlformats.org/presentationml/2006/ole">
              <mc:AlternateContent xmlns:mc="http://schemas.openxmlformats.org/markup-compatibility/2006">
                <mc:Choice xmlns:v="urn:schemas-microsoft-com:vml" Requires="v">
                  <p:oleObj spid="_x0000_s59508" name="Equation" r:id="rId6" imgW="3911600" imgH="762000" progId="Equation.3">
                    <p:embed/>
                  </p:oleObj>
                </mc:Choice>
                <mc:Fallback>
                  <p:oleObj name="Equation" r:id="rId6" imgW="3911600" imgH="762000" progId="Equation.3">
                    <p:embed/>
                    <p:pic>
                      <p:nvPicPr>
                        <p:cNvPr id="12304" name="Object 13">
                          <a:extLst>
                            <a:ext uri="{FF2B5EF4-FFF2-40B4-BE49-F238E27FC236}">
                              <a16:creationId xmlns:a16="http://schemas.microsoft.com/office/drawing/2014/main" id="{3C2E4974-5D03-455C-8436-8E8692AEAF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8" y="1367"/>
                          <a:ext cx="246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4">
              <a:extLst>
                <a:ext uri="{FF2B5EF4-FFF2-40B4-BE49-F238E27FC236}">
                  <a16:creationId xmlns:a16="http://schemas.microsoft.com/office/drawing/2014/main" id="{98D0A3B3-4BE8-407A-AB2F-9083A41E62C1}"/>
                </a:ext>
              </a:extLst>
            </p:cNvPr>
            <p:cNvGraphicFramePr>
              <a:graphicFrameLocks noChangeAspect="1"/>
            </p:cNvGraphicFramePr>
            <p:nvPr/>
          </p:nvGraphicFramePr>
          <p:xfrm>
            <a:off x="2668" y="1905"/>
            <a:ext cx="960" cy="192"/>
          </p:xfrm>
          <a:graphic>
            <a:graphicData uri="http://schemas.openxmlformats.org/presentationml/2006/ole">
              <mc:AlternateContent xmlns:mc="http://schemas.openxmlformats.org/markup-compatibility/2006">
                <mc:Choice xmlns:v="urn:schemas-microsoft-com:vml" Requires="v">
                  <p:oleObj spid="_x0000_s59509" name="Equation" r:id="rId8" imgW="1524000" imgH="304800" progId="Equation.3">
                    <p:embed/>
                  </p:oleObj>
                </mc:Choice>
                <mc:Fallback>
                  <p:oleObj name="Equation" r:id="rId8" imgW="1524000" imgH="304800" progId="Equation.3">
                    <p:embed/>
                    <p:pic>
                      <p:nvPicPr>
                        <p:cNvPr id="12305" name="Object 14">
                          <a:extLst>
                            <a:ext uri="{FF2B5EF4-FFF2-40B4-BE49-F238E27FC236}">
                              <a16:creationId xmlns:a16="http://schemas.microsoft.com/office/drawing/2014/main" id="{21927706-3C78-4AA2-A907-6D9502E052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8" y="1905"/>
                          <a:ext cx="960" cy="19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25">
            <a:extLst>
              <a:ext uri="{FF2B5EF4-FFF2-40B4-BE49-F238E27FC236}">
                <a16:creationId xmlns:a16="http://schemas.microsoft.com/office/drawing/2014/main" id="{D4D9B2AE-43B6-4E0B-8465-24EF4EADE254}"/>
              </a:ext>
            </a:extLst>
          </p:cNvPr>
          <p:cNvGrpSpPr>
            <a:grpSpLocks/>
          </p:cNvGrpSpPr>
          <p:nvPr/>
        </p:nvGrpSpPr>
        <p:grpSpPr bwMode="auto">
          <a:xfrm>
            <a:off x="3929063" y="3152775"/>
            <a:ext cx="5046662" cy="1806575"/>
            <a:chOff x="2475" y="1986"/>
            <a:chExt cx="3179" cy="1138"/>
          </a:xfrm>
        </p:grpSpPr>
        <p:sp>
          <p:nvSpPr>
            <p:cNvPr id="14" name="Text Box 11">
              <a:extLst>
                <a:ext uri="{FF2B5EF4-FFF2-40B4-BE49-F238E27FC236}">
                  <a16:creationId xmlns:a16="http://schemas.microsoft.com/office/drawing/2014/main" id="{7F997150-6DCD-4CE1-A977-5F932C30210C}"/>
                </a:ext>
              </a:extLst>
            </p:cNvPr>
            <p:cNvSpPr txBox="1">
              <a:spLocks noChangeArrowheads="1"/>
            </p:cNvSpPr>
            <p:nvPr/>
          </p:nvSpPr>
          <p:spPr bwMode="auto">
            <a:xfrm>
              <a:off x="2475" y="1986"/>
              <a:ext cx="3179"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a:t>Determine the reactions at </a:t>
              </a:r>
              <a:r>
                <a:rPr lang="en-US" altLang="en-US" sz="2000" b="0" i="1"/>
                <a:t>A</a:t>
              </a:r>
              <a:r>
                <a:rPr lang="en-US" altLang="en-US" sz="2000" b="0"/>
                <a:t> by solving the equations for the sum of all horizontal forces and all vertical forces.</a:t>
              </a:r>
            </a:p>
          </p:txBody>
        </p:sp>
        <p:graphicFrame>
          <p:nvGraphicFramePr>
            <p:cNvPr id="15" name="Object 15">
              <a:extLst>
                <a:ext uri="{FF2B5EF4-FFF2-40B4-BE49-F238E27FC236}">
                  <a16:creationId xmlns:a16="http://schemas.microsoft.com/office/drawing/2014/main" id="{79505FDA-28E3-4D9E-A2AA-D21A864CFC6A}"/>
                </a:ext>
              </a:extLst>
            </p:cNvPr>
            <p:cNvGraphicFramePr>
              <a:graphicFrameLocks noChangeAspect="1"/>
            </p:cNvGraphicFramePr>
            <p:nvPr/>
          </p:nvGraphicFramePr>
          <p:xfrm>
            <a:off x="2734" y="2659"/>
            <a:ext cx="1480" cy="208"/>
          </p:xfrm>
          <a:graphic>
            <a:graphicData uri="http://schemas.openxmlformats.org/presentationml/2006/ole">
              <mc:AlternateContent xmlns:mc="http://schemas.openxmlformats.org/markup-compatibility/2006">
                <mc:Choice xmlns:v="urn:schemas-microsoft-com:vml" Requires="v">
                  <p:oleObj spid="_x0000_s59510" name="Equation" r:id="rId10" imgW="2349500" imgH="330200" progId="Equation.3">
                    <p:embed/>
                  </p:oleObj>
                </mc:Choice>
                <mc:Fallback>
                  <p:oleObj name="Equation" r:id="rId10" imgW="2349500" imgH="330200" progId="Equation.3">
                    <p:embed/>
                    <p:pic>
                      <p:nvPicPr>
                        <p:cNvPr id="12301" name="Object 15">
                          <a:extLst>
                            <a:ext uri="{FF2B5EF4-FFF2-40B4-BE49-F238E27FC236}">
                              <a16:creationId xmlns:a16="http://schemas.microsoft.com/office/drawing/2014/main" id="{656A63E2-27E1-4263-BAE7-487E73AE62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4" y="2659"/>
                          <a:ext cx="1480"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6">
              <a:extLst>
                <a:ext uri="{FF2B5EF4-FFF2-40B4-BE49-F238E27FC236}">
                  <a16:creationId xmlns:a16="http://schemas.microsoft.com/office/drawing/2014/main" id="{941A1B72-AE24-4B40-AD5E-D6CA9B9DD613}"/>
                </a:ext>
              </a:extLst>
            </p:cNvPr>
            <p:cNvGraphicFramePr>
              <a:graphicFrameLocks noChangeAspect="1"/>
            </p:cNvGraphicFramePr>
            <p:nvPr/>
          </p:nvGraphicFramePr>
          <p:xfrm>
            <a:off x="2734" y="2916"/>
            <a:ext cx="1032" cy="208"/>
          </p:xfrm>
          <a:graphic>
            <a:graphicData uri="http://schemas.openxmlformats.org/presentationml/2006/ole">
              <mc:AlternateContent xmlns:mc="http://schemas.openxmlformats.org/markup-compatibility/2006">
                <mc:Choice xmlns:v="urn:schemas-microsoft-com:vml" Requires="v">
                  <p:oleObj spid="_x0000_s59511" name="Equation" r:id="rId12" imgW="1638300" imgH="330200" progId="Equation.3">
                    <p:embed/>
                  </p:oleObj>
                </mc:Choice>
                <mc:Fallback>
                  <p:oleObj name="Equation" r:id="rId12" imgW="1638300" imgH="330200" progId="Equation.3">
                    <p:embed/>
                    <p:pic>
                      <p:nvPicPr>
                        <p:cNvPr id="12302" name="Object 16">
                          <a:extLst>
                            <a:ext uri="{FF2B5EF4-FFF2-40B4-BE49-F238E27FC236}">
                              <a16:creationId xmlns:a16="http://schemas.microsoft.com/office/drawing/2014/main" id="{724890FA-CA30-44AA-A232-B24776A81CA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4" y="2916"/>
                          <a:ext cx="1032" cy="20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24">
            <a:extLst>
              <a:ext uri="{FF2B5EF4-FFF2-40B4-BE49-F238E27FC236}">
                <a16:creationId xmlns:a16="http://schemas.microsoft.com/office/drawing/2014/main" id="{1ED7B66E-9B80-4585-BE19-46A827654F19}"/>
              </a:ext>
            </a:extLst>
          </p:cNvPr>
          <p:cNvGrpSpPr>
            <a:grpSpLocks/>
          </p:cNvGrpSpPr>
          <p:nvPr/>
        </p:nvGrpSpPr>
        <p:grpSpPr bwMode="auto">
          <a:xfrm>
            <a:off x="4330286" y="5208587"/>
            <a:ext cx="3987800" cy="815975"/>
            <a:chOff x="2734" y="3196"/>
            <a:chExt cx="2512" cy="514"/>
          </a:xfrm>
        </p:grpSpPr>
        <p:graphicFrame>
          <p:nvGraphicFramePr>
            <p:cNvPr id="19" name="Object 18">
              <a:extLst>
                <a:ext uri="{FF2B5EF4-FFF2-40B4-BE49-F238E27FC236}">
                  <a16:creationId xmlns:a16="http://schemas.microsoft.com/office/drawing/2014/main" id="{77C23A71-FF0D-4120-9FB0-67537E4F229B}"/>
                </a:ext>
              </a:extLst>
            </p:cNvPr>
            <p:cNvGraphicFramePr>
              <a:graphicFrameLocks noChangeAspect="1"/>
            </p:cNvGraphicFramePr>
            <p:nvPr/>
          </p:nvGraphicFramePr>
          <p:xfrm>
            <a:off x="2734" y="3196"/>
            <a:ext cx="2512" cy="232"/>
          </p:xfrm>
          <a:graphic>
            <a:graphicData uri="http://schemas.openxmlformats.org/presentationml/2006/ole">
              <mc:AlternateContent xmlns:mc="http://schemas.openxmlformats.org/markup-compatibility/2006">
                <mc:Choice xmlns:v="urn:schemas-microsoft-com:vml" Requires="v">
                  <p:oleObj spid="_x0000_s59512" name="Equation" r:id="rId14" imgW="3987800" imgH="368300" progId="Equation.3">
                    <p:embed/>
                  </p:oleObj>
                </mc:Choice>
                <mc:Fallback>
                  <p:oleObj name="Equation" r:id="rId14" imgW="3987800" imgH="368300" progId="Equation.3">
                    <p:embed/>
                    <p:pic>
                      <p:nvPicPr>
                        <p:cNvPr id="12298" name="Object 18">
                          <a:extLst>
                            <a:ext uri="{FF2B5EF4-FFF2-40B4-BE49-F238E27FC236}">
                              <a16:creationId xmlns:a16="http://schemas.microsoft.com/office/drawing/2014/main" id="{98FD6BCE-A3EE-44D8-8C5A-63BA610BCA9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34" y="3196"/>
                          <a:ext cx="2512"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9">
              <a:extLst>
                <a:ext uri="{FF2B5EF4-FFF2-40B4-BE49-F238E27FC236}">
                  <a16:creationId xmlns:a16="http://schemas.microsoft.com/office/drawing/2014/main" id="{20333B75-EDD8-497E-826F-2ECF5A74BBD7}"/>
                </a:ext>
              </a:extLst>
            </p:cNvPr>
            <p:cNvGraphicFramePr>
              <a:graphicFrameLocks noChangeAspect="1"/>
            </p:cNvGraphicFramePr>
            <p:nvPr/>
          </p:nvGraphicFramePr>
          <p:xfrm>
            <a:off x="2734" y="3478"/>
            <a:ext cx="976" cy="232"/>
          </p:xfrm>
          <a:graphic>
            <a:graphicData uri="http://schemas.openxmlformats.org/presentationml/2006/ole">
              <mc:AlternateContent xmlns:mc="http://schemas.openxmlformats.org/markup-compatibility/2006">
                <mc:Choice xmlns:v="urn:schemas-microsoft-com:vml" Requires="v">
                  <p:oleObj spid="_x0000_s59513" name="Equation" r:id="rId16" imgW="1549400" imgH="368300" progId="Equation.3">
                    <p:embed/>
                  </p:oleObj>
                </mc:Choice>
                <mc:Fallback>
                  <p:oleObj name="Equation" r:id="rId16" imgW="1549400" imgH="368300" progId="Equation.3">
                    <p:embed/>
                    <p:pic>
                      <p:nvPicPr>
                        <p:cNvPr id="12299" name="Object 19">
                          <a:extLst>
                            <a:ext uri="{FF2B5EF4-FFF2-40B4-BE49-F238E27FC236}">
                              <a16:creationId xmlns:a16="http://schemas.microsoft.com/office/drawing/2014/main" id="{FF80338A-3F7E-4740-AF78-ABC0A6AB3D1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34" y="3478"/>
                          <a:ext cx="976" cy="23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 name="Rectangle 5">
            <a:extLst>
              <a:ext uri="{FF2B5EF4-FFF2-40B4-BE49-F238E27FC236}">
                <a16:creationId xmlns:a16="http://schemas.microsoft.com/office/drawing/2014/main" id="{C9C74C4A-4EAF-4521-93DF-C4EC3668DBDC}"/>
              </a:ext>
            </a:extLst>
          </p:cNvPr>
          <p:cNvSpPr/>
          <p:nvPr/>
        </p:nvSpPr>
        <p:spPr>
          <a:xfrm>
            <a:off x="3929063" y="6215544"/>
            <a:ext cx="2876878" cy="369332"/>
          </a:xfrm>
          <a:prstGeom prst="rect">
            <a:avLst/>
          </a:prstGeom>
        </p:spPr>
        <p:txBody>
          <a:bodyPr wrap="none">
            <a:spAutoFit/>
          </a:bodyPr>
          <a:lstStyle/>
          <a:p>
            <a:pPr>
              <a:spcBef>
                <a:spcPct val="50000"/>
              </a:spcBef>
              <a:buFontTx/>
              <a:buChar char="•"/>
            </a:pPr>
            <a:r>
              <a:rPr lang="en-US" altLang="en-US" dirty="0"/>
              <a:t> Check the values obtained.</a:t>
            </a:r>
          </a:p>
        </p:txBody>
      </p:sp>
    </p:spTree>
    <p:extLst>
      <p:ext uri="{BB962C8B-B14F-4D97-AF65-F5344CB8AC3E}">
        <p14:creationId xmlns:p14="http://schemas.microsoft.com/office/powerpoint/2010/main" val="344427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10802"/>
            <a:ext cx="6858000" cy="609600"/>
          </a:xfrm>
        </p:spPr>
        <p:txBody>
          <a:bodyPr>
            <a:normAutofit/>
          </a:bodyPr>
          <a:lstStyle/>
          <a:p>
            <a:r>
              <a:rPr lang="en-US" sz="2800" b="1" dirty="0">
                <a:solidFill>
                  <a:srgbClr val="C00000"/>
                </a:solidFill>
              </a:rPr>
              <a:t>EXAMPLE PROBLEM 4.1 - SOLUTION</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18" name="Picture 7" descr="C:\DOCUME~1\WALTOL~1\LOCALS~1\Temp\\msotw9_temp0.jpg">
            <a:extLst>
              <a:ext uri="{FF2B5EF4-FFF2-40B4-BE49-F238E27FC236}">
                <a16:creationId xmlns:a16="http://schemas.microsoft.com/office/drawing/2014/main" id="{9311E380-B7FD-4AAA-BB9F-3392C4FB61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20403"/>
            <a:ext cx="3276600" cy="257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C:\DOCUME~1\WALTOL~1\LOCALS~1\Temp\\msotw9_temp0.jpg">
            <a:extLst>
              <a:ext uri="{FF2B5EF4-FFF2-40B4-BE49-F238E27FC236}">
                <a16:creationId xmlns:a16="http://schemas.microsoft.com/office/drawing/2014/main" id="{B8731964-A5F2-4BF0-983A-FF5AA9BDA4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429000"/>
            <a:ext cx="3276600" cy="2335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58807A20-3A3C-49D6-99EC-2106A66A1984}"/>
              </a:ext>
            </a:extLst>
          </p:cNvPr>
          <p:cNvSpPr/>
          <p:nvPr/>
        </p:nvSpPr>
        <p:spPr>
          <a:xfrm>
            <a:off x="465452" y="5764048"/>
            <a:ext cx="1920975" cy="369332"/>
          </a:xfrm>
          <a:prstGeom prst="rect">
            <a:avLst/>
          </a:prstGeom>
        </p:spPr>
        <p:txBody>
          <a:bodyPr wrap="none">
            <a:spAutoFit/>
          </a:bodyPr>
          <a:lstStyle/>
          <a:p>
            <a:r>
              <a:rPr lang="en-US" altLang="en-US" dirty="0"/>
              <a:t>free-body diagram</a:t>
            </a:r>
            <a:endParaRPr lang="en-US" dirty="0"/>
          </a:p>
        </p:txBody>
      </p:sp>
      <p:pic>
        <p:nvPicPr>
          <p:cNvPr id="21" name="Picture 1">
            <a:extLst>
              <a:ext uri="{FF2B5EF4-FFF2-40B4-BE49-F238E27FC236}">
                <a16:creationId xmlns:a16="http://schemas.microsoft.com/office/drawing/2014/main" id="{C2924326-4E86-4216-AD89-A549A89D0C9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58765" y="740873"/>
            <a:ext cx="4236233"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055486BA-C6CA-4A24-A8E9-9CCD10261223}"/>
              </a:ext>
            </a:extLst>
          </p:cNvPr>
          <p:cNvSpPr/>
          <p:nvPr/>
        </p:nvSpPr>
        <p:spPr>
          <a:xfrm>
            <a:off x="3766894" y="3883023"/>
            <a:ext cx="5224705" cy="2185214"/>
          </a:xfrm>
          <a:prstGeom prst="rect">
            <a:avLst/>
          </a:prstGeom>
        </p:spPr>
        <p:txBody>
          <a:bodyPr wrap="square">
            <a:spAutoFit/>
          </a:bodyPr>
          <a:lstStyle/>
          <a:p>
            <a:r>
              <a:rPr lang="en-US" altLang="en-US" dirty="0">
                <a:solidFill>
                  <a:srgbClr val="00B050"/>
                </a:solidFill>
              </a:rPr>
              <a:t>REFLECT and THINK: </a:t>
            </a:r>
          </a:p>
          <a:p>
            <a:endParaRPr lang="en-US" altLang="en-US" dirty="0">
              <a:solidFill>
                <a:srgbClr val="00B050"/>
              </a:solidFill>
            </a:endParaRPr>
          </a:p>
          <a:p>
            <a:r>
              <a:rPr lang="en-US" altLang="en-US" sz="2000" dirty="0"/>
              <a:t>You can check the values obtained for the reactions by recalling that the sum of the moments of all the external forces about any point must be zero. For example, considering point </a:t>
            </a:r>
            <a:r>
              <a:rPr lang="en-US" altLang="en-US" sz="2000" i="1" dirty="0"/>
              <a:t>B</a:t>
            </a:r>
            <a:r>
              <a:rPr lang="en-US" altLang="en-US" sz="2000" dirty="0"/>
              <a:t>, you can show</a:t>
            </a:r>
          </a:p>
        </p:txBody>
      </p:sp>
      <p:graphicFrame>
        <p:nvGraphicFramePr>
          <p:cNvPr id="22" name="Object 6">
            <a:extLst>
              <a:ext uri="{FF2B5EF4-FFF2-40B4-BE49-F238E27FC236}">
                <a16:creationId xmlns:a16="http://schemas.microsoft.com/office/drawing/2014/main" id="{73BA07C9-C3E4-42F6-82DD-73BDAE92C369}"/>
              </a:ext>
            </a:extLst>
          </p:cNvPr>
          <p:cNvGraphicFramePr>
            <a:graphicFrameLocks noChangeAspect="1"/>
          </p:cNvGraphicFramePr>
          <p:nvPr>
            <p:extLst>
              <p:ext uri="{D42A27DB-BD31-4B8C-83A1-F6EECF244321}">
                <p14:modId xmlns:p14="http://schemas.microsoft.com/office/powerpoint/2010/main" val="2151466900"/>
              </p:ext>
            </p:extLst>
          </p:nvPr>
        </p:nvGraphicFramePr>
        <p:xfrm>
          <a:off x="465452" y="6162359"/>
          <a:ext cx="8526148" cy="405162"/>
        </p:xfrm>
        <a:graphic>
          <a:graphicData uri="http://schemas.openxmlformats.org/presentationml/2006/ole">
            <mc:AlternateContent xmlns:mc="http://schemas.openxmlformats.org/markup-compatibility/2006">
              <mc:Choice xmlns:v="urn:schemas-microsoft-com:vml" Requires="v">
                <p:oleObj spid="_x0000_s66567" name="Equation" r:id="rId7" imgW="4051300" imgH="254000" progId="Equation.DSMT4">
                  <p:embed/>
                </p:oleObj>
              </mc:Choice>
              <mc:Fallback>
                <p:oleObj name="Equation" r:id="rId7" imgW="4051300" imgH="254000" progId="Equation.DSMT4">
                  <p:embed/>
                  <p:pic>
                    <p:nvPicPr>
                      <p:cNvPr id="16390" name="Object 6">
                        <a:extLst>
                          <a:ext uri="{FF2B5EF4-FFF2-40B4-BE49-F238E27FC236}">
                            <a16:creationId xmlns:a16="http://schemas.microsoft.com/office/drawing/2014/main" id="{E4BA5F94-6808-44C3-A6DA-50F6182E4A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452" y="6162359"/>
                        <a:ext cx="8526148" cy="40516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6491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28140"/>
            <a:ext cx="6858000" cy="609600"/>
          </a:xfrm>
        </p:spPr>
        <p:txBody>
          <a:bodyPr>
            <a:normAutofit/>
          </a:bodyPr>
          <a:lstStyle/>
          <a:p>
            <a:r>
              <a:rPr lang="en-US" sz="2800" b="1" dirty="0">
                <a:solidFill>
                  <a:srgbClr val="C00000"/>
                </a:solidFill>
              </a:rPr>
              <a:t>EXAMPLE PROBLEM 4.3</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10" name="Picture 5" descr="C:\DOCUME~1\WALTOL~1\LOCALS~1\Temp\\msotw9_temp0.jpg">
            <a:extLst>
              <a:ext uri="{FF2B5EF4-FFF2-40B4-BE49-F238E27FC236}">
                <a16:creationId xmlns:a16="http://schemas.microsoft.com/office/drawing/2014/main" id="{71BAE1A4-F223-4673-A0FA-964404AF0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609600"/>
            <a:ext cx="3429000" cy="3377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8258A212-0851-459C-8F11-2742855B0407}"/>
              </a:ext>
            </a:extLst>
          </p:cNvPr>
          <p:cNvSpPr/>
          <p:nvPr/>
        </p:nvSpPr>
        <p:spPr>
          <a:xfrm>
            <a:off x="304800" y="4034388"/>
            <a:ext cx="3733800" cy="2446824"/>
          </a:xfrm>
          <a:prstGeom prst="rect">
            <a:avLst/>
          </a:prstGeom>
        </p:spPr>
        <p:txBody>
          <a:bodyPr wrap="square">
            <a:spAutoFit/>
          </a:bodyPr>
          <a:lstStyle/>
          <a:p>
            <a:pPr>
              <a:spcBef>
                <a:spcPct val="50000"/>
              </a:spcBef>
            </a:pPr>
            <a:r>
              <a:rPr lang="en-US" altLang="en-US" dirty="0"/>
              <a:t>A loading car is at rest on an inclined track.  The gross weight of the car and its load is 5500 </a:t>
            </a:r>
            <a:r>
              <a:rPr lang="en-US" altLang="en-US" dirty="0" err="1"/>
              <a:t>lb</a:t>
            </a:r>
            <a:r>
              <a:rPr lang="en-US" altLang="en-US" dirty="0"/>
              <a:t>, and it is applied at </a:t>
            </a:r>
            <a:r>
              <a:rPr lang="en-US" altLang="en-US" dirty="0" err="1"/>
              <a:t>at</a:t>
            </a:r>
            <a:r>
              <a:rPr lang="en-US" altLang="en-US" dirty="0"/>
              <a:t> </a:t>
            </a:r>
            <a:r>
              <a:rPr lang="en-US" altLang="en-US" i="1" dirty="0"/>
              <a:t>G</a:t>
            </a:r>
            <a:r>
              <a:rPr lang="en-US" altLang="en-US" dirty="0"/>
              <a:t>.  The cart is held in position by the cable.  </a:t>
            </a:r>
          </a:p>
          <a:p>
            <a:pPr>
              <a:spcBef>
                <a:spcPct val="50000"/>
              </a:spcBef>
            </a:pPr>
            <a:r>
              <a:rPr lang="en-US" altLang="en-US" dirty="0"/>
              <a:t>Determine the tension in the cable and the reaction at each pair of wheels.</a:t>
            </a:r>
          </a:p>
        </p:txBody>
      </p:sp>
      <p:sp>
        <p:nvSpPr>
          <p:cNvPr id="12" name="Rectangle 11">
            <a:extLst>
              <a:ext uri="{FF2B5EF4-FFF2-40B4-BE49-F238E27FC236}">
                <a16:creationId xmlns:a16="http://schemas.microsoft.com/office/drawing/2014/main" id="{21BCA170-E949-4337-80A9-7FE867F9D5D6}"/>
              </a:ext>
            </a:extLst>
          </p:cNvPr>
          <p:cNvSpPr/>
          <p:nvPr/>
        </p:nvSpPr>
        <p:spPr>
          <a:xfrm>
            <a:off x="4038600" y="784651"/>
            <a:ext cx="4572000" cy="3970318"/>
          </a:xfrm>
          <a:prstGeom prst="rect">
            <a:avLst/>
          </a:prstGeom>
        </p:spPr>
        <p:txBody>
          <a:bodyPr>
            <a:spAutoFit/>
          </a:bodyPr>
          <a:lstStyle/>
          <a:p>
            <a:pPr>
              <a:spcBef>
                <a:spcPct val="50000"/>
              </a:spcBef>
            </a:pPr>
            <a:r>
              <a:rPr lang="en-US" altLang="en-US" dirty="0"/>
              <a:t>SOLUTION:</a:t>
            </a:r>
          </a:p>
          <a:p>
            <a:pPr>
              <a:spcBef>
                <a:spcPct val="50000"/>
              </a:spcBef>
              <a:buFontTx/>
              <a:buChar char="•"/>
            </a:pPr>
            <a:r>
              <a:rPr lang="en-US" altLang="en-US" dirty="0"/>
              <a:t>Create a free-body diagram for the car with the coordinate system aligned with the track.</a:t>
            </a:r>
          </a:p>
          <a:p>
            <a:pPr>
              <a:spcBef>
                <a:spcPct val="50000"/>
              </a:spcBef>
              <a:buFontTx/>
              <a:buChar char="•"/>
            </a:pPr>
            <a:r>
              <a:rPr lang="en-US" altLang="en-US" dirty="0"/>
              <a:t>Determine the reactions at the wheels by solving equations for the sum of moments about points above each axle.</a:t>
            </a:r>
          </a:p>
          <a:p>
            <a:pPr>
              <a:spcBef>
                <a:spcPct val="50000"/>
              </a:spcBef>
              <a:buFontTx/>
              <a:buChar char="•"/>
            </a:pPr>
            <a:r>
              <a:rPr lang="en-US" altLang="en-US" dirty="0"/>
              <a:t>Determine the cable tension by solving the equation for the sum of force components parallel to the track.</a:t>
            </a:r>
          </a:p>
          <a:p>
            <a:pPr>
              <a:spcBef>
                <a:spcPct val="50000"/>
              </a:spcBef>
              <a:buFontTx/>
              <a:buChar char="•"/>
            </a:pPr>
            <a:r>
              <a:rPr lang="en-US" altLang="en-US" dirty="0"/>
              <a:t>Check the values obtained by verifying that the sum of force components perpendicular to the track are zero.</a:t>
            </a:r>
          </a:p>
        </p:txBody>
      </p:sp>
    </p:spTree>
    <p:extLst>
      <p:ext uri="{BB962C8B-B14F-4D97-AF65-F5344CB8AC3E}">
        <p14:creationId xmlns:p14="http://schemas.microsoft.com/office/powerpoint/2010/main" val="51678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66270" y="-3725"/>
            <a:ext cx="6858000" cy="609600"/>
          </a:xfrm>
        </p:spPr>
        <p:txBody>
          <a:bodyPr>
            <a:normAutofit/>
          </a:bodyPr>
          <a:lstStyle/>
          <a:p>
            <a:r>
              <a:rPr lang="en-US" sz="2800" b="1" dirty="0">
                <a:solidFill>
                  <a:srgbClr val="C00000"/>
                </a:solidFill>
              </a:rPr>
              <a:t>EXAMPLE PROBLEM 4.3 - SOLUTION</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10" name="Picture 5" descr="C:\DOCUME~1\WALTOL~1\LOCALS~1\Temp\\msotw9_temp0.jpg">
            <a:extLst>
              <a:ext uri="{FF2B5EF4-FFF2-40B4-BE49-F238E27FC236}">
                <a16:creationId xmlns:a16="http://schemas.microsoft.com/office/drawing/2014/main" id="{71BAE1A4-F223-4673-A0FA-964404AF0D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09601"/>
            <a:ext cx="24384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 descr="C:\DOCUME~1\WALTOL~1\LOCALS~1\Temp\\msotw9_temp0.jpg">
            <a:extLst>
              <a:ext uri="{FF2B5EF4-FFF2-40B4-BE49-F238E27FC236}">
                <a16:creationId xmlns:a16="http://schemas.microsoft.com/office/drawing/2014/main" id="{0A93AE51-D8A4-4807-9C5B-3E7323E8F9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237" y="3809999"/>
            <a:ext cx="2493963" cy="2807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D7C2D289-8611-4A80-824E-742FC7FB830A}"/>
              </a:ext>
            </a:extLst>
          </p:cNvPr>
          <p:cNvSpPr/>
          <p:nvPr/>
        </p:nvSpPr>
        <p:spPr>
          <a:xfrm>
            <a:off x="148142" y="3533433"/>
            <a:ext cx="2751715" cy="369332"/>
          </a:xfrm>
          <a:prstGeom prst="rect">
            <a:avLst/>
          </a:prstGeom>
        </p:spPr>
        <p:txBody>
          <a:bodyPr wrap="none">
            <a:spAutoFit/>
          </a:bodyPr>
          <a:lstStyle/>
          <a:p>
            <a:pPr>
              <a:spcBef>
                <a:spcPct val="50000"/>
              </a:spcBef>
            </a:pPr>
            <a:r>
              <a:rPr lang="en-US" altLang="en-US" dirty="0"/>
              <a:t>Create a free-body diagram</a:t>
            </a:r>
          </a:p>
        </p:txBody>
      </p:sp>
      <p:graphicFrame>
        <p:nvGraphicFramePr>
          <p:cNvPr id="11" name="Object 10">
            <a:extLst>
              <a:ext uri="{FF2B5EF4-FFF2-40B4-BE49-F238E27FC236}">
                <a16:creationId xmlns:a16="http://schemas.microsoft.com/office/drawing/2014/main" id="{6411733D-217E-4926-ADD6-3362725F02DC}"/>
              </a:ext>
            </a:extLst>
          </p:cNvPr>
          <p:cNvGraphicFramePr>
            <a:graphicFrameLocks noChangeAspect="1"/>
          </p:cNvGraphicFramePr>
          <p:nvPr>
            <p:extLst>
              <p:ext uri="{D42A27DB-BD31-4B8C-83A1-F6EECF244321}">
                <p14:modId xmlns:p14="http://schemas.microsoft.com/office/powerpoint/2010/main" val="3277139240"/>
              </p:ext>
            </p:extLst>
          </p:nvPr>
        </p:nvGraphicFramePr>
        <p:xfrm>
          <a:off x="2934691" y="737740"/>
          <a:ext cx="2425700" cy="1803400"/>
        </p:xfrm>
        <a:graphic>
          <a:graphicData uri="http://schemas.openxmlformats.org/presentationml/2006/ole">
            <mc:AlternateContent xmlns:mc="http://schemas.openxmlformats.org/markup-compatibility/2006">
              <mc:Choice xmlns:v="urn:schemas-microsoft-com:vml" Requires="v">
                <p:oleObj spid="_x0000_s60549" name="Equation" r:id="rId6" imgW="2425700" imgH="1803400" progId="Equation.3">
                  <p:embed/>
                </p:oleObj>
              </mc:Choice>
              <mc:Fallback>
                <p:oleObj name="Equation" r:id="rId6" imgW="2425700" imgH="1803400" progId="Equation.3">
                  <p:embed/>
                  <p:pic>
                    <p:nvPicPr>
                      <p:cNvPr id="14342" name="Object 10">
                        <a:extLst>
                          <a:ext uri="{FF2B5EF4-FFF2-40B4-BE49-F238E27FC236}">
                            <a16:creationId xmlns:a16="http://schemas.microsoft.com/office/drawing/2014/main" id="{ACB71566-B60C-4D7D-8DFB-9AC130CDC4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4691" y="737740"/>
                        <a:ext cx="2425700" cy="180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23">
            <a:extLst>
              <a:ext uri="{FF2B5EF4-FFF2-40B4-BE49-F238E27FC236}">
                <a16:creationId xmlns:a16="http://schemas.microsoft.com/office/drawing/2014/main" id="{2144D724-2440-4FB8-8AFE-4D40CA55F953}"/>
              </a:ext>
            </a:extLst>
          </p:cNvPr>
          <p:cNvGrpSpPr>
            <a:grpSpLocks/>
          </p:cNvGrpSpPr>
          <p:nvPr/>
        </p:nvGrpSpPr>
        <p:grpSpPr bwMode="auto">
          <a:xfrm>
            <a:off x="2844295" y="2666551"/>
            <a:ext cx="4879975" cy="1730375"/>
            <a:chOff x="2550" y="641"/>
            <a:chExt cx="3074" cy="1090"/>
          </a:xfrm>
        </p:grpSpPr>
        <p:sp>
          <p:nvSpPr>
            <p:cNvPr id="14" name="Text Box 7">
              <a:extLst>
                <a:ext uri="{FF2B5EF4-FFF2-40B4-BE49-F238E27FC236}">
                  <a16:creationId xmlns:a16="http://schemas.microsoft.com/office/drawing/2014/main" id="{F4876185-F4B0-4EA5-BE0A-350AB62EF28E}"/>
                </a:ext>
              </a:extLst>
            </p:cNvPr>
            <p:cNvSpPr txBox="1">
              <a:spLocks noChangeArrowheads="1"/>
            </p:cNvSpPr>
            <p:nvPr/>
          </p:nvSpPr>
          <p:spPr bwMode="auto">
            <a:xfrm>
              <a:off x="2550" y="641"/>
              <a:ext cx="27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indent="0" eaLnBrk="1" hangingPunct="1">
                <a:spcBef>
                  <a:spcPct val="50000"/>
                </a:spcBef>
              </a:pPr>
              <a:r>
                <a:rPr lang="en-US" altLang="en-US" sz="2000" b="0" dirty="0"/>
                <a:t>Determine the reactions at the wheels.</a:t>
              </a:r>
            </a:p>
          </p:txBody>
        </p:sp>
        <p:graphicFrame>
          <p:nvGraphicFramePr>
            <p:cNvPr id="15" name="Object 11">
              <a:extLst>
                <a:ext uri="{FF2B5EF4-FFF2-40B4-BE49-F238E27FC236}">
                  <a16:creationId xmlns:a16="http://schemas.microsoft.com/office/drawing/2014/main" id="{FB5A0E61-663C-4742-8C6A-ED0C1948BA3F}"/>
                </a:ext>
              </a:extLst>
            </p:cNvPr>
            <p:cNvGraphicFramePr>
              <a:graphicFrameLocks noChangeAspect="1"/>
            </p:cNvGraphicFramePr>
            <p:nvPr/>
          </p:nvGraphicFramePr>
          <p:xfrm>
            <a:off x="2760" y="988"/>
            <a:ext cx="2864" cy="480"/>
          </p:xfrm>
          <a:graphic>
            <a:graphicData uri="http://schemas.openxmlformats.org/presentationml/2006/ole">
              <mc:AlternateContent xmlns:mc="http://schemas.openxmlformats.org/markup-compatibility/2006">
                <mc:Choice xmlns:v="urn:schemas-microsoft-com:vml" Requires="v">
                  <p:oleObj spid="_x0000_s60550" name="Equation" r:id="rId8" imgW="4546600" imgH="762000" progId="Equation.3">
                    <p:embed/>
                  </p:oleObj>
                </mc:Choice>
                <mc:Fallback>
                  <p:oleObj name="Equation" r:id="rId8" imgW="4546600" imgH="762000" progId="Equation.3">
                    <p:embed/>
                    <p:pic>
                      <p:nvPicPr>
                        <p:cNvPr id="14352" name="Object 11">
                          <a:extLst>
                            <a:ext uri="{FF2B5EF4-FFF2-40B4-BE49-F238E27FC236}">
                              <a16:creationId xmlns:a16="http://schemas.microsoft.com/office/drawing/2014/main" id="{CA34BF2F-EB55-4545-A5BB-A3C95BE16A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0" y="988"/>
                          <a:ext cx="2864"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2">
              <a:extLst>
                <a:ext uri="{FF2B5EF4-FFF2-40B4-BE49-F238E27FC236}">
                  <a16:creationId xmlns:a16="http://schemas.microsoft.com/office/drawing/2014/main" id="{FE94C6C5-20E5-4804-9D62-7B07883BDFD6}"/>
                </a:ext>
              </a:extLst>
            </p:cNvPr>
            <p:cNvGraphicFramePr>
              <a:graphicFrameLocks noChangeAspect="1"/>
            </p:cNvGraphicFramePr>
            <p:nvPr/>
          </p:nvGraphicFramePr>
          <p:xfrm>
            <a:off x="2760" y="1531"/>
            <a:ext cx="832" cy="200"/>
          </p:xfrm>
          <a:graphic>
            <a:graphicData uri="http://schemas.openxmlformats.org/presentationml/2006/ole">
              <mc:AlternateContent xmlns:mc="http://schemas.openxmlformats.org/markup-compatibility/2006">
                <mc:Choice xmlns:v="urn:schemas-microsoft-com:vml" Requires="v">
                  <p:oleObj spid="_x0000_s60551" name="Equation" r:id="rId10" imgW="1320227" imgH="317362" progId="Equation.3">
                    <p:embed/>
                  </p:oleObj>
                </mc:Choice>
                <mc:Fallback>
                  <p:oleObj name="Equation" r:id="rId10" imgW="1320227" imgH="317362" progId="Equation.3">
                    <p:embed/>
                    <p:pic>
                      <p:nvPicPr>
                        <p:cNvPr id="14353" name="Object 12">
                          <a:extLst>
                            <a:ext uri="{FF2B5EF4-FFF2-40B4-BE49-F238E27FC236}">
                              <a16:creationId xmlns:a16="http://schemas.microsoft.com/office/drawing/2014/main" id="{BA62D586-CE31-49A0-A18D-5D946919265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60" y="1531"/>
                          <a:ext cx="832" cy="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24">
            <a:extLst>
              <a:ext uri="{FF2B5EF4-FFF2-40B4-BE49-F238E27FC236}">
                <a16:creationId xmlns:a16="http://schemas.microsoft.com/office/drawing/2014/main" id="{609C97CE-D7C5-4C91-B252-5D021181E045}"/>
              </a:ext>
            </a:extLst>
          </p:cNvPr>
          <p:cNvGrpSpPr>
            <a:grpSpLocks/>
          </p:cNvGrpSpPr>
          <p:nvPr/>
        </p:nvGrpSpPr>
        <p:grpSpPr bwMode="auto">
          <a:xfrm>
            <a:off x="2952801" y="4618271"/>
            <a:ext cx="4559300" cy="1190625"/>
            <a:chOff x="2760" y="1913"/>
            <a:chExt cx="2872" cy="750"/>
          </a:xfrm>
        </p:grpSpPr>
        <p:graphicFrame>
          <p:nvGraphicFramePr>
            <p:cNvPr id="18" name="Object 13">
              <a:extLst>
                <a:ext uri="{FF2B5EF4-FFF2-40B4-BE49-F238E27FC236}">
                  <a16:creationId xmlns:a16="http://schemas.microsoft.com/office/drawing/2014/main" id="{C88B2F9B-A30B-4CEE-B882-3395730C9E80}"/>
                </a:ext>
              </a:extLst>
            </p:cNvPr>
            <p:cNvGraphicFramePr>
              <a:graphicFrameLocks noChangeAspect="1"/>
            </p:cNvGraphicFramePr>
            <p:nvPr/>
          </p:nvGraphicFramePr>
          <p:xfrm>
            <a:off x="2760" y="1913"/>
            <a:ext cx="2872" cy="480"/>
          </p:xfrm>
          <a:graphic>
            <a:graphicData uri="http://schemas.openxmlformats.org/presentationml/2006/ole">
              <mc:AlternateContent xmlns:mc="http://schemas.openxmlformats.org/markup-compatibility/2006">
                <mc:Choice xmlns:v="urn:schemas-microsoft-com:vml" Requires="v">
                  <p:oleObj spid="_x0000_s60552" name="Equation" r:id="rId12" imgW="4559300" imgH="762000" progId="Equation.3">
                    <p:embed/>
                  </p:oleObj>
                </mc:Choice>
                <mc:Fallback>
                  <p:oleObj name="Equation" r:id="rId12" imgW="4559300" imgH="762000" progId="Equation.3">
                    <p:embed/>
                    <p:pic>
                      <p:nvPicPr>
                        <p:cNvPr id="14349" name="Object 13">
                          <a:extLst>
                            <a:ext uri="{FF2B5EF4-FFF2-40B4-BE49-F238E27FC236}">
                              <a16:creationId xmlns:a16="http://schemas.microsoft.com/office/drawing/2014/main" id="{1D35B13A-DC13-4FF0-A39B-4513D60964C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60" y="1913"/>
                          <a:ext cx="2872"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4">
              <a:extLst>
                <a:ext uri="{FF2B5EF4-FFF2-40B4-BE49-F238E27FC236}">
                  <a16:creationId xmlns:a16="http://schemas.microsoft.com/office/drawing/2014/main" id="{68845AD4-624E-403D-94DA-8DEDC5A8E615}"/>
                </a:ext>
              </a:extLst>
            </p:cNvPr>
            <p:cNvGraphicFramePr>
              <a:graphicFrameLocks noChangeAspect="1"/>
            </p:cNvGraphicFramePr>
            <p:nvPr/>
          </p:nvGraphicFramePr>
          <p:xfrm>
            <a:off x="2760" y="2463"/>
            <a:ext cx="744" cy="200"/>
          </p:xfrm>
          <a:graphic>
            <a:graphicData uri="http://schemas.openxmlformats.org/presentationml/2006/ole">
              <mc:AlternateContent xmlns:mc="http://schemas.openxmlformats.org/markup-compatibility/2006">
                <mc:Choice xmlns:v="urn:schemas-microsoft-com:vml" Requires="v">
                  <p:oleObj spid="_x0000_s60553" name="Equation" r:id="rId14" imgW="1180588" imgH="317362" progId="Equation.3">
                    <p:embed/>
                  </p:oleObj>
                </mc:Choice>
                <mc:Fallback>
                  <p:oleObj name="Equation" r:id="rId14" imgW="1180588" imgH="317362" progId="Equation.3">
                    <p:embed/>
                    <p:pic>
                      <p:nvPicPr>
                        <p:cNvPr id="14350" name="Object 14">
                          <a:extLst>
                            <a:ext uri="{FF2B5EF4-FFF2-40B4-BE49-F238E27FC236}">
                              <a16:creationId xmlns:a16="http://schemas.microsoft.com/office/drawing/2014/main" id="{BB7FBE5C-C56A-412C-8B76-01C6617D62F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60" y="2463"/>
                          <a:ext cx="744" cy="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Group 25">
            <a:extLst>
              <a:ext uri="{FF2B5EF4-FFF2-40B4-BE49-F238E27FC236}">
                <a16:creationId xmlns:a16="http://schemas.microsoft.com/office/drawing/2014/main" id="{A504DFB8-17B3-4438-A19F-0C0AA189BACD}"/>
              </a:ext>
            </a:extLst>
          </p:cNvPr>
          <p:cNvGrpSpPr>
            <a:grpSpLocks/>
          </p:cNvGrpSpPr>
          <p:nvPr/>
        </p:nvGrpSpPr>
        <p:grpSpPr bwMode="auto">
          <a:xfrm>
            <a:off x="5551882" y="731286"/>
            <a:ext cx="3432175" cy="1274762"/>
            <a:chOff x="2550" y="2865"/>
            <a:chExt cx="2162" cy="803"/>
          </a:xfrm>
        </p:grpSpPr>
        <p:sp>
          <p:nvSpPr>
            <p:cNvPr id="21" name="Text Box 8">
              <a:extLst>
                <a:ext uri="{FF2B5EF4-FFF2-40B4-BE49-F238E27FC236}">
                  <a16:creationId xmlns:a16="http://schemas.microsoft.com/office/drawing/2014/main" id="{D50EAADF-6C4A-4A0E-8C5C-DD1BB6AA2AA1}"/>
                </a:ext>
              </a:extLst>
            </p:cNvPr>
            <p:cNvSpPr txBox="1">
              <a:spLocks noChangeArrowheads="1"/>
            </p:cNvSpPr>
            <p:nvPr/>
          </p:nvSpPr>
          <p:spPr bwMode="auto">
            <a:xfrm>
              <a:off x="2550" y="2865"/>
              <a:ext cx="21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a:t>Determine the cable tension.</a:t>
              </a:r>
            </a:p>
          </p:txBody>
        </p:sp>
        <p:graphicFrame>
          <p:nvGraphicFramePr>
            <p:cNvPr id="22" name="Object 17">
              <a:extLst>
                <a:ext uri="{FF2B5EF4-FFF2-40B4-BE49-F238E27FC236}">
                  <a16:creationId xmlns:a16="http://schemas.microsoft.com/office/drawing/2014/main" id="{E242C998-50A2-470A-B46E-74A669EB3067}"/>
                </a:ext>
              </a:extLst>
            </p:cNvPr>
            <p:cNvGraphicFramePr>
              <a:graphicFrameLocks noChangeAspect="1"/>
            </p:cNvGraphicFramePr>
            <p:nvPr/>
          </p:nvGraphicFramePr>
          <p:xfrm>
            <a:off x="2759" y="3175"/>
            <a:ext cx="1880" cy="208"/>
          </p:xfrm>
          <a:graphic>
            <a:graphicData uri="http://schemas.openxmlformats.org/presentationml/2006/ole">
              <mc:AlternateContent xmlns:mc="http://schemas.openxmlformats.org/markup-compatibility/2006">
                <mc:Choice xmlns:v="urn:schemas-microsoft-com:vml" Requires="v">
                  <p:oleObj spid="_x0000_s60554" name="Equation" r:id="rId16" imgW="2984500" imgH="330200" progId="Equation.3">
                    <p:embed/>
                  </p:oleObj>
                </mc:Choice>
                <mc:Fallback>
                  <p:oleObj name="Equation" r:id="rId16" imgW="2984500" imgH="330200" progId="Equation.3">
                    <p:embed/>
                    <p:pic>
                      <p:nvPicPr>
                        <p:cNvPr id="14347" name="Object 17">
                          <a:extLst>
                            <a:ext uri="{FF2B5EF4-FFF2-40B4-BE49-F238E27FC236}">
                              <a16:creationId xmlns:a16="http://schemas.microsoft.com/office/drawing/2014/main" id="{B09DCA5D-E3C0-4EEE-ACFF-EA1DFB47262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9" y="3175"/>
                          <a:ext cx="1880"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8">
              <a:extLst>
                <a:ext uri="{FF2B5EF4-FFF2-40B4-BE49-F238E27FC236}">
                  <a16:creationId xmlns:a16="http://schemas.microsoft.com/office/drawing/2014/main" id="{C2519E61-6B16-41DB-9CB2-2AE9E917C60D}"/>
                </a:ext>
              </a:extLst>
            </p:cNvPr>
            <p:cNvGraphicFramePr>
              <a:graphicFrameLocks noChangeAspect="1"/>
            </p:cNvGraphicFramePr>
            <p:nvPr/>
          </p:nvGraphicFramePr>
          <p:xfrm>
            <a:off x="2759" y="3508"/>
            <a:ext cx="848" cy="160"/>
          </p:xfrm>
          <a:graphic>
            <a:graphicData uri="http://schemas.openxmlformats.org/presentationml/2006/ole">
              <mc:AlternateContent xmlns:mc="http://schemas.openxmlformats.org/markup-compatibility/2006">
                <mc:Choice xmlns:v="urn:schemas-microsoft-com:vml" Requires="v">
                  <p:oleObj spid="_x0000_s60555" name="Equation" r:id="rId18" imgW="1345616" imgH="253890" progId="Equation.3">
                    <p:embed/>
                  </p:oleObj>
                </mc:Choice>
                <mc:Fallback>
                  <p:oleObj name="Equation" r:id="rId18" imgW="1345616" imgH="253890" progId="Equation.3">
                    <p:embed/>
                    <p:pic>
                      <p:nvPicPr>
                        <p:cNvPr id="14348" name="Object 18">
                          <a:extLst>
                            <a:ext uri="{FF2B5EF4-FFF2-40B4-BE49-F238E27FC236}">
                              <a16:creationId xmlns:a16="http://schemas.microsoft.com/office/drawing/2014/main" id="{9F6601EC-2B28-4803-8959-B71BE245D48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59" y="3508"/>
                          <a:ext cx="848" cy="16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17651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97114" y="98346"/>
            <a:ext cx="8113486" cy="609600"/>
          </a:xfrm>
        </p:spPr>
        <p:txBody>
          <a:bodyPr>
            <a:normAutofit/>
          </a:bodyPr>
          <a:lstStyle/>
          <a:p>
            <a:r>
              <a:rPr lang="en-US" sz="2800" b="1" dirty="0">
                <a:solidFill>
                  <a:srgbClr val="C00000"/>
                </a:solidFill>
              </a:rPr>
              <a:t>EXAMPLE PROBLEM 4.4</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12" name="Picture 5" descr="C:\DOCUME~1\WALTOL~1\LOCALS~1\Temp\\msotw9_temp0.jpg">
            <a:extLst>
              <a:ext uri="{FF2B5EF4-FFF2-40B4-BE49-F238E27FC236}">
                <a16:creationId xmlns:a16="http://schemas.microsoft.com/office/drawing/2014/main" id="{458B70F6-5CD7-470D-A7DA-AFB1861FC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722" y="715565"/>
            <a:ext cx="5039436" cy="269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EB2098DD-7C30-4C9A-A47F-DF84665F453A}"/>
              </a:ext>
            </a:extLst>
          </p:cNvPr>
          <p:cNvSpPr/>
          <p:nvPr/>
        </p:nvSpPr>
        <p:spPr>
          <a:xfrm>
            <a:off x="309349" y="4771788"/>
            <a:ext cx="8534400" cy="369332"/>
          </a:xfrm>
          <a:prstGeom prst="rect">
            <a:avLst/>
          </a:prstGeom>
        </p:spPr>
        <p:txBody>
          <a:bodyPr wrap="square">
            <a:spAutoFit/>
          </a:bodyPr>
          <a:lstStyle/>
          <a:p>
            <a:pPr>
              <a:spcBef>
                <a:spcPct val="50000"/>
              </a:spcBef>
            </a:pPr>
            <a:r>
              <a:rPr lang="en-US" altLang="en-US" dirty="0"/>
              <a:t>Solve 3 equilibrium equations for the reaction force components and couple at </a:t>
            </a:r>
            <a:r>
              <a:rPr lang="en-US" altLang="en-US" i="1" dirty="0"/>
              <a:t>E.</a:t>
            </a:r>
            <a:endParaRPr lang="en-US" altLang="en-US" dirty="0"/>
          </a:p>
        </p:txBody>
      </p:sp>
      <p:sp>
        <p:nvSpPr>
          <p:cNvPr id="6" name="Rectangle 5">
            <a:extLst>
              <a:ext uri="{FF2B5EF4-FFF2-40B4-BE49-F238E27FC236}">
                <a16:creationId xmlns:a16="http://schemas.microsoft.com/office/drawing/2014/main" id="{7399D866-B97A-4BD0-870F-7E4A4EA3E598}"/>
              </a:ext>
            </a:extLst>
          </p:cNvPr>
          <p:cNvSpPr/>
          <p:nvPr/>
        </p:nvSpPr>
        <p:spPr>
          <a:xfrm>
            <a:off x="290015" y="3459100"/>
            <a:ext cx="8610600" cy="1200329"/>
          </a:xfrm>
          <a:prstGeom prst="rect">
            <a:avLst/>
          </a:prstGeom>
        </p:spPr>
        <p:txBody>
          <a:bodyPr wrap="square">
            <a:spAutoFit/>
          </a:bodyPr>
          <a:lstStyle/>
          <a:p>
            <a:pPr>
              <a:spcBef>
                <a:spcPct val="50000"/>
              </a:spcBef>
            </a:pPr>
            <a:r>
              <a:rPr lang="en-US" altLang="en-US" dirty="0">
                <a:solidFill>
                  <a:srgbClr val="00B050"/>
                </a:solidFill>
              </a:rPr>
              <a:t>STRATEGY:</a:t>
            </a:r>
          </a:p>
          <a:p>
            <a:pPr>
              <a:spcBef>
                <a:spcPct val="50000"/>
              </a:spcBef>
            </a:pPr>
            <a:r>
              <a:rPr lang="en-US" altLang="en-US" dirty="0">
                <a:solidFill>
                  <a:srgbClr val="FF0000"/>
                </a:solidFill>
              </a:rPr>
              <a:t>-</a:t>
            </a:r>
            <a:r>
              <a:rPr lang="en-US" altLang="en-US" dirty="0"/>
              <a:t>Create a free-body diagram for the frame and cable.</a:t>
            </a:r>
          </a:p>
          <a:p>
            <a:pPr>
              <a:spcBef>
                <a:spcPct val="50000"/>
              </a:spcBef>
            </a:pPr>
            <a:r>
              <a:rPr lang="en-US" altLang="en-US" dirty="0"/>
              <a:t>Solve 3 equilibrium equations for the reaction force components and couple at </a:t>
            </a:r>
            <a:r>
              <a:rPr lang="en-US" altLang="en-US" i="1" dirty="0"/>
              <a:t>E.</a:t>
            </a:r>
            <a:endParaRPr lang="en-US" altLang="en-US" dirty="0"/>
          </a:p>
        </p:txBody>
      </p:sp>
      <p:sp>
        <p:nvSpPr>
          <p:cNvPr id="8" name="TextBox 7">
            <a:extLst>
              <a:ext uri="{FF2B5EF4-FFF2-40B4-BE49-F238E27FC236}">
                <a16:creationId xmlns:a16="http://schemas.microsoft.com/office/drawing/2014/main" id="{54557158-B9FD-456F-8ED5-5629AA80F8FA}"/>
              </a:ext>
            </a:extLst>
          </p:cNvPr>
          <p:cNvSpPr txBox="1"/>
          <p:nvPr/>
        </p:nvSpPr>
        <p:spPr>
          <a:xfrm>
            <a:off x="5360158" y="766286"/>
            <a:ext cx="3463120" cy="1615827"/>
          </a:xfrm>
          <a:prstGeom prst="rect">
            <a:avLst/>
          </a:prstGeom>
          <a:noFill/>
        </p:spPr>
        <p:txBody>
          <a:bodyPr wrap="square" rtlCol="0">
            <a:spAutoFit/>
          </a:bodyPr>
          <a:lstStyle/>
          <a:p>
            <a:pPr>
              <a:spcBef>
                <a:spcPct val="50000"/>
              </a:spcBef>
            </a:pPr>
            <a:r>
              <a:rPr lang="en-US" altLang="en-US" dirty="0"/>
              <a:t>The frame supports part of the roof of a small building.  The tension in the cable is 150 </a:t>
            </a:r>
            <a:r>
              <a:rPr lang="en-US" altLang="en-US" dirty="0" err="1"/>
              <a:t>kN.</a:t>
            </a:r>
            <a:endParaRPr lang="en-US" altLang="en-US" dirty="0"/>
          </a:p>
          <a:p>
            <a:pPr>
              <a:spcBef>
                <a:spcPct val="50000"/>
              </a:spcBef>
            </a:pPr>
            <a:r>
              <a:rPr lang="en-US" altLang="en-US" dirty="0"/>
              <a:t>Determine the reaction at the fixed end </a:t>
            </a:r>
            <a:r>
              <a:rPr lang="en-US" altLang="en-US" i="1" dirty="0"/>
              <a:t>E</a:t>
            </a:r>
            <a:r>
              <a:rPr lang="en-US" altLang="en-US" dirty="0"/>
              <a:t>.</a:t>
            </a:r>
            <a:endParaRPr lang="en-US" dirty="0"/>
          </a:p>
        </p:txBody>
      </p:sp>
      <p:sp>
        <p:nvSpPr>
          <p:cNvPr id="10" name="TextBox 9">
            <a:extLst>
              <a:ext uri="{FF2B5EF4-FFF2-40B4-BE49-F238E27FC236}">
                <a16:creationId xmlns:a16="http://schemas.microsoft.com/office/drawing/2014/main" id="{9A39144B-2FC6-451F-9F73-89F61832685F}"/>
              </a:ext>
            </a:extLst>
          </p:cNvPr>
          <p:cNvSpPr txBox="1"/>
          <p:nvPr/>
        </p:nvSpPr>
        <p:spPr>
          <a:xfrm flipH="1">
            <a:off x="341762" y="5253479"/>
            <a:ext cx="2498678" cy="369332"/>
          </a:xfrm>
          <a:prstGeom prst="rect">
            <a:avLst/>
          </a:prstGeom>
          <a:noFill/>
        </p:spPr>
        <p:txBody>
          <a:bodyPr wrap="square" rtlCol="0">
            <a:spAutoFit/>
          </a:bodyPr>
          <a:lstStyle/>
          <a:p>
            <a:r>
              <a:rPr lang="en-US" altLang="en-US" dirty="0">
                <a:solidFill>
                  <a:srgbClr val="00B050"/>
                </a:solidFill>
              </a:rPr>
              <a:t>REFLECT and THINK: </a:t>
            </a:r>
          </a:p>
        </p:txBody>
      </p:sp>
      <p:sp>
        <p:nvSpPr>
          <p:cNvPr id="11" name="Rectangle 10">
            <a:extLst>
              <a:ext uri="{FF2B5EF4-FFF2-40B4-BE49-F238E27FC236}">
                <a16:creationId xmlns:a16="http://schemas.microsoft.com/office/drawing/2014/main" id="{B0FF513C-EE90-4BAC-82AF-9B0002774326}"/>
              </a:ext>
            </a:extLst>
          </p:cNvPr>
          <p:cNvSpPr/>
          <p:nvPr/>
        </p:nvSpPr>
        <p:spPr>
          <a:xfrm>
            <a:off x="302525" y="5715070"/>
            <a:ext cx="8610600" cy="646331"/>
          </a:xfrm>
          <a:prstGeom prst="rect">
            <a:avLst/>
          </a:prstGeom>
        </p:spPr>
        <p:txBody>
          <a:bodyPr wrap="square">
            <a:spAutoFit/>
          </a:bodyPr>
          <a:lstStyle/>
          <a:p>
            <a:r>
              <a:rPr lang="en-US" altLang="en-US" dirty="0"/>
              <a:t>The cable provides a fourth constraint, making this situation statically indeterminate.</a:t>
            </a:r>
          </a:p>
          <a:p>
            <a:r>
              <a:rPr lang="en-US" altLang="en-US" dirty="0"/>
              <a:t> This problem therefore gave us the value of the cable tension.</a:t>
            </a:r>
            <a:endParaRPr lang="en-US" dirty="0"/>
          </a:p>
        </p:txBody>
      </p:sp>
    </p:spTree>
    <p:extLst>
      <p:ext uri="{BB962C8B-B14F-4D97-AF65-F5344CB8AC3E}">
        <p14:creationId xmlns:p14="http://schemas.microsoft.com/office/powerpoint/2010/main" val="917027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97114" y="98346"/>
            <a:ext cx="8113486" cy="609600"/>
          </a:xfrm>
        </p:spPr>
        <p:txBody>
          <a:bodyPr>
            <a:normAutofit/>
          </a:bodyPr>
          <a:lstStyle/>
          <a:p>
            <a:r>
              <a:rPr lang="en-US" sz="2800" b="1" dirty="0">
                <a:solidFill>
                  <a:srgbClr val="C00000"/>
                </a:solidFill>
              </a:rPr>
              <a:t>EXAMPLE PROBLEM 4.4 - SOLUTION</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12" name="Picture 5" descr="C:\DOCUME~1\WALTOL~1\LOCALS~1\Temp\\msotw9_temp0.jpg">
            <a:extLst>
              <a:ext uri="{FF2B5EF4-FFF2-40B4-BE49-F238E27FC236}">
                <a16:creationId xmlns:a16="http://schemas.microsoft.com/office/drawing/2014/main" id="{458B70F6-5CD7-470D-A7DA-AFB1861FC9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727824"/>
            <a:ext cx="3814444" cy="224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descr="C:\DOCUME~1\WALTOL~1\LOCALS~1\Temp\\msotw9_temp0.jpg">
            <a:extLst>
              <a:ext uri="{FF2B5EF4-FFF2-40B4-BE49-F238E27FC236}">
                <a16:creationId xmlns:a16="http://schemas.microsoft.com/office/drawing/2014/main" id="{A27E86A4-5A22-4268-80F2-884A43C560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92" y="3984625"/>
            <a:ext cx="3617912"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CD02405D-0860-4946-A00D-B64E3FD73E4B}"/>
              </a:ext>
            </a:extLst>
          </p:cNvPr>
          <p:cNvSpPr/>
          <p:nvPr/>
        </p:nvSpPr>
        <p:spPr>
          <a:xfrm>
            <a:off x="172244" y="3124200"/>
            <a:ext cx="4018756" cy="646331"/>
          </a:xfrm>
          <a:prstGeom prst="rect">
            <a:avLst/>
          </a:prstGeom>
        </p:spPr>
        <p:txBody>
          <a:bodyPr wrap="square">
            <a:spAutoFit/>
          </a:bodyPr>
          <a:lstStyle/>
          <a:p>
            <a:pPr>
              <a:spcBef>
                <a:spcPct val="50000"/>
              </a:spcBef>
            </a:pPr>
            <a:r>
              <a:rPr lang="en-US" altLang="en-US" dirty="0"/>
              <a:t>Create a free-body diagram for the frame and cable.</a:t>
            </a:r>
          </a:p>
        </p:txBody>
      </p:sp>
      <p:grpSp>
        <p:nvGrpSpPr>
          <p:cNvPr id="10" name="Group 18">
            <a:extLst>
              <a:ext uri="{FF2B5EF4-FFF2-40B4-BE49-F238E27FC236}">
                <a16:creationId xmlns:a16="http://schemas.microsoft.com/office/drawing/2014/main" id="{38A91C3B-A1D3-4F77-9717-2E1C67FA4E21}"/>
              </a:ext>
            </a:extLst>
          </p:cNvPr>
          <p:cNvGrpSpPr>
            <a:grpSpLocks/>
          </p:cNvGrpSpPr>
          <p:nvPr/>
        </p:nvGrpSpPr>
        <p:grpSpPr bwMode="auto">
          <a:xfrm>
            <a:off x="4135438" y="644525"/>
            <a:ext cx="4475163" cy="1939925"/>
            <a:chOff x="2605" y="406"/>
            <a:chExt cx="2819" cy="1222"/>
          </a:xfrm>
        </p:grpSpPr>
        <p:sp>
          <p:nvSpPr>
            <p:cNvPr id="11" name="Text Box 7">
              <a:extLst>
                <a:ext uri="{FF2B5EF4-FFF2-40B4-BE49-F238E27FC236}">
                  <a16:creationId xmlns:a16="http://schemas.microsoft.com/office/drawing/2014/main" id="{E34D6A7C-CBD0-4392-BA28-9CEC9C4F63AD}"/>
                </a:ext>
              </a:extLst>
            </p:cNvPr>
            <p:cNvSpPr txBox="1">
              <a:spLocks noChangeArrowheads="1"/>
            </p:cNvSpPr>
            <p:nvPr/>
          </p:nvSpPr>
          <p:spPr bwMode="auto">
            <a:xfrm>
              <a:off x="2605" y="406"/>
              <a:ext cx="281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dirty="0"/>
                <a:t>Solve 3 equilibrium equations for the reaction force components and couple.</a:t>
              </a:r>
            </a:p>
          </p:txBody>
        </p:sp>
        <p:graphicFrame>
          <p:nvGraphicFramePr>
            <p:cNvPr id="13" name="Object 8">
              <a:extLst>
                <a:ext uri="{FF2B5EF4-FFF2-40B4-BE49-F238E27FC236}">
                  <a16:creationId xmlns:a16="http://schemas.microsoft.com/office/drawing/2014/main" id="{5F8BBCED-9773-40AB-8B52-D9EEDDB9908C}"/>
                </a:ext>
              </a:extLst>
            </p:cNvPr>
            <p:cNvGraphicFramePr>
              <a:graphicFrameLocks noChangeAspect="1"/>
            </p:cNvGraphicFramePr>
            <p:nvPr>
              <p:extLst>
                <p:ext uri="{D42A27DB-BD31-4B8C-83A1-F6EECF244321}">
                  <p14:modId xmlns:p14="http://schemas.microsoft.com/office/powerpoint/2010/main" val="3357509446"/>
                </p:ext>
              </p:extLst>
            </p:nvPr>
          </p:nvGraphicFramePr>
          <p:xfrm>
            <a:off x="2768" y="794"/>
            <a:ext cx="2152" cy="384"/>
          </p:xfrm>
          <a:graphic>
            <a:graphicData uri="http://schemas.openxmlformats.org/presentationml/2006/ole">
              <mc:AlternateContent xmlns:mc="http://schemas.openxmlformats.org/markup-compatibility/2006">
                <mc:Choice xmlns:v="urn:schemas-microsoft-com:vml" Requires="v">
                  <p:oleObj spid="_x0000_s61582" name="Equation" r:id="rId6" imgW="3416300" imgH="609600" progId="Equation.3">
                    <p:embed/>
                  </p:oleObj>
                </mc:Choice>
                <mc:Fallback>
                  <p:oleObj name="Equation" r:id="rId6" imgW="3416300" imgH="609600" progId="Equation.3">
                    <p:embed/>
                    <p:pic>
                      <p:nvPicPr>
                        <p:cNvPr id="16400" name="Object 8">
                          <a:extLst>
                            <a:ext uri="{FF2B5EF4-FFF2-40B4-BE49-F238E27FC236}">
                              <a16:creationId xmlns:a16="http://schemas.microsoft.com/office/drawing/2014/main" id="{2DCCE724-D218-475E-91F2-DC7A4ED390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8" y="794"/>
                          <a:ext cx="215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0">
              <a:extLst>
                <a:ext uri="{FF2B5EF4-FFF2-40B4-BE49-F238E27FC236}">
                  <a16:creationId xmlns:a16="http://schemas.microsoft.com/office/drawing/2014/main" id="{6A67C01C-B721-42DE-BA5D-6423C346010B}"/>
                </a:ext>
              </a:extLst>
            </p:cNvPr>
            <p:cNvGraphicFramePr>
              <a:graphicFrameLocks noChangeAspect="1"/>
            </p:cNvGraphicFramePr>
            <p:nvPr>
              <p:extLst>
                <p:ext uri="{D42A27DB-BD31-4B8C-83A1-F6EECF244321}">
                  <p14:modId xmlns:p14="http://schemas.microsoft.com/office/powerpoint/2010/main" val="3478496136"/>
                </p:ext>
              </p:extLst>
            </p:nvPr>
          </p:nvGraphicFramePr>
          <p:xfrm>
            <a:off x="2760" y="1420"/>
            <a:ext cx="984" cy="208"/>
          </p:xfrm>
          <a:graphic>
            <a:graphicData uri="http://schemas.openxmlformats.org/presentationml/2006/ole">
              <mc:AlternateContent xmlns:mc="http://schemas.openxmlformats.org/markup-compatibility/2006">
                <mc:Choice xmlns:v="urn:schemas-microsoft-com:vml" Requires="v">
                  <p:oleObj spid="_x0000_s61583" name="Equation" r:id="rId8" imgW="1562100" imgH="330200" progId="Equation.3">
                    <p:embed/>
                  </p:oleObj>
                </mc:Choice>
                <mc:Fallback>
                  <p:oleObj name="Equation" r:id="rId8" imgW="1562100" imgH="330200" progId="Equation.3">
                    <p:embed/>
                    <p:pic>
                      <p:nvPicPr>
                        <p:cNvPr id="16401" name="Object 10">
                          <a:extLst>
                            <a:ext uri="{FF2B5EF4-FFF2-40B4-BE49-F238E27FC236}">
                              <a16:creationId xmlns:a16="http://schemas.microsoft.com/office/drawing/2014/main" id="{19402A7A-EC1A-42E5-9EF6-825A4D471E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0" y="1420"/>
                          <a:ext cx="984" cy="20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 name="Group 17">
            <a:extLst>
              <a:ext uri="{FF2B5EF4-FFF2-40B4-BE49-F238E27FC236}">
                <a16:creationId xmlns:a16="http://schemas.microsoft.com/office/drawing/2014/main" id="{ABDA5280-30A2-4338-9DBA-91688F8CF462}"/>
              </a:ext>
            </a:extLst>
          </p:cNvPr>
          <p:cNvGrpSpPr>
            <a:grpSpLocks/>
          </p:cNvGrpSpPr>
          <p:nvPr/>
        </p:nvGrpSpPr>
        <p:grpSpPr bwMode="auto">
          <a:xfrm>
            <a:off x="4343803" y="2623583"/>
            <a:ext cx="4559300" cy="1558024"/>
            <a:chOff x="2752" y="1876"/>
            <a:chExt cx="2872" cy="921"/>
          </a:xfrm>
        </p:grpSpPr>
        <p:graphicFrame>
          <p:nvGraphicFramePr>
            <p:cNvPr id="16" name="Object 9">
              <a:extLst>
                <a:ext uri="{FF2B5EF4-FFF2-40B4-BE49-F238E27FC236}">
                  <a16:creationId xmlns:a16="http://schemas.microsoft.com/office/drawing/2014/main" id="{9665A4C5-6079-4AEF-84D8-F46D76F3E332}"/>
                </a:ext>
              </a:extLst>
            </p:cNvPr>
            <p:cNvGraphicFramePr>
              <a:graphicFrameLocks noChangeAspect="1"/>
            </p:cNvGraphicFramePr>
            <p:nvPr/>
          </p:nvGraphicFramePr>
          <p:xfrm>
            <a:off x="2752" y="1876"/>
            <a:ext cx="2872" cy="384"/>
          </p:xfrm>
          <a:graphic>
            <a:graphicData uri="http://schemas.openxmlformats.org/presentationml/2006/ole">
              <mc:AlternateContent xmlns:mc="http://schemas.openxmlformats.org/markup-compatibility/2006">
                <mc:Choice xmlns:v="urn:schemas-microsoft-com:vml" Requires="v">
                  <p:oleObj spid="_x0000_s61584" name="Equation" r:id="rId10" imgW="4559300" imgH="609600" progId="Equation.3">
                    <p:embed/>
                  </p:oleObj>
                </mc:Choice>
                <mc:Fallback>
                  <p:oleObj name="Equation" r:id="rId10" imgW="4559300" imgH="609600" progId="Equation.3">
                    <p:embed/>
                    <p:pic>
                      <p:nvPicPr>
                        <p:cNvPr id="16397" name="Object 9">
                          <a:extLst>
                            <a:ext uri="{FF2B5EF4-FFF2-40B4-BE49-F238E27FC236}">
                              <a16:creationId xmlns:a16="http://schemas.microsoft.com/office/drawing/2014/main" id="{38DEEA4E-32D8-4BF9-B630-4438535D5C2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2" y="1876"/>
                          <a:ext cx="287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1">
              <a:extLst>
                <a:ext uri="{FF2B5EF4-FFF2-40B4-BE49-F238E27FC236}">
                  <a16:creationId xmlns:a16="http://schemas.microsoft.com/office/drawing/2014/main" id="{6FB05E49-3473-4DCF-9195-8A841AEF3899}"/>
                </a:ext>
              </a:extLst>
            </p:cNvPr>
            <p:cNvGraphicFramePr>
              <a:graphicFrameLocks noChangeAspect="1"/>
            </p:cNvGraphicFramePr>
            <p:nvPr>
              <p:extLst>
                <p:ext uri="{D42A27DB-BD31-4B8C-83A1-F6EECF244321}">
                  <p14:modId xmlns:p14="http://schemas.microsoft.com/office/powerpoint/2010/main" val="974136196"/>
                </p:ext>
              </p:extLst>
            </p:nvPr>
          </p:nvGraphicFramePr>
          <p:xfrm>
            <a:off x="2752" y="2565"/>
            <a:ext cx="952" cy="232"/>
          </p:xfrm>
          <a:graphic>
            <a:graphicData uri="http://schemas.openxmlformats.org/presentationml/2006/ole">
              <mc:AlternateContent xmlns:mc="http://schemas.openxmlformats.org/markup-compatibility/2006">
                <mc:Choice xmlns:v="urn:schemas-microsoft-com:vml" Requires="v">
                  <p:oleObj spid="_x0000_s61585" name="Equation" r:id="rId12" imgW="1511300" imgH="368300" progId="Equation.3">
                    <p:embed/>
                  </p:oleObj>
                </mc:Choice>
                <mc:Fallback>
                  <p:oleObj name="Equation" r:id="rId12" imgW="1511300" imgH="368300" progId="Equation.3">
                    <p:embed/>
                    <p:pic>
                      <p:nvPicPr>
                        <p:cNvPr id="16398" name="Object 11">
                          <a:extLst>
                            <a:ext uri="{FF2B5EF4-FFF2-40B4-BE49-F238E27FC236}">
                              <a16:creationId xmlns:a16="http://schemas.microsoft.com/office/drawing/2014/main" id="{4C38B1A8-5443-4B70-8957-52DBF1D7907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52" y="2565"/>
                          <a:ext cx="952" cy="23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 name="Group 16">
            <a:extLst>
              <a:ext uri="{FF2B5EF4-FFF2-40B4-BE49-F238E27FC236}">
                <a16:creationId xmlns:a16="http://schemas.microsoft.com/office/drawing/2014/main" id="{3EE75804-A03A-48E9-9083-F2063737DE96}"/>
              </a:ext>
            </a:extLst>
          </p:cNvPr>
          <p:cNvGrpSpPr>
            <a:grpSpLocks/>
          </p:cNvGrpSpPr>
          <p:nvPr/>
        </p:nvGrpSpPr>
        <p:grpSpPr bwMode="auto">
          <a:xfrm>
            <a:off x="4346575" y="4319588"/>
            <a:ext cx="4446588" cy="1974850"/>
            <a:chOff x="2738" y="2721"/>
            <a:chExt cx="2801" cy="1244"/>
          </a:xfrm>
        </p:grpSpPr>
        <p:grpSp>
          <p:nvGrpSpPr>
            <p:cNvPr id="19" name="Group 14">
              <a:extLst>
                <a:ext uri="{FF2B5EF4-FFF2-40B4-BE49-F238E27FC236}">
                  <a16:creationId xmlns:a16="http://schemas.microsoft.com/office/drawing/2014/main" id="{EA0DCF2D-AE9B-44FB-842D-EF2F06D9A3D2}"/>
                </a:ext>
              </a:extLst>
            </p:cNvPr>
            <p:cNvGrpSpPr>
              <a:grpSpLocks/>
            </p:cNvGrpSpPr>
            <p:nvPr/>
          </p:nvGrpSpPr>
          <p:grpSpPr bwMode="auto">
            <a:xfrm>
              <a:off x="2752" y="2721"/>
              <a:ext cx="2787" cy="952"/>
              <a:chOff x="2752" y="2546"/>
              <a:chExt cx="2787" cy="952"/>
            </a:xfrm>
          </p:grpSpPr>
          <p:graphicFrame>
            <p:nvGraphicFramePr>
              <p:cNvPr id="21" name="Object 12">
                <a:extLst>
                  <a:ext uri="{FF2B5EF4-FFF2-40B4-BE49-F238E27FC236}">
                    <a16:creationId xmlns:a16="http://schemas.microsoft.com/office/drawing/2014/main" id="{D22251A0-6FDC-48F4-BDDD-39835767B1E1}"/>
                  </a:ext>
                </a:extLst>
              </p:cNvPr>
              <p:cNvGraphicFramePr>
                <a:graphicFrameLocks noChangeAspect="1"/>
              </p:cNvGraphicFramePr>
              <p:nvPr/>
            </p:nvGraphicFramePr>
            <p:xfrm>
              <a:off x="2752" y="2546"/>
              <a:ext cx="736" cy="200"/>
            </p:xfrm>
            <a:graphic>
              <a:graphicData uri="http://schemas.openxmlformats.org/presentationml/2006/ole">
                <mc:AlternateContent xmlns:mc="http://schemas.openxmlformats.org/markup-compatibility/2006">
                  <mc:Choice xmlns:v="urn:schemas-microsoft-com:vml" Requires="v">
                    <p:oleObj spid="_x0000_s61586" name="Equation" r:id="rId14" imgW="1167893" imgH="317362" progId="Equation.3">
                      <p:embed/>
                    </p:oleObj>
                  </mc:Choice>
                  <mc:Fallback>
                    <p:oleObj name="Equation" r:id="rId14" imgW="1167893" imgH="317362" progId="Equation.3">
                      <p:embed/>
                      <p:pic>
                        <p:nvPicPr>
                          <p:cNvPr id="16395" name="Object 12">
                            <a:extLst>
                              <a:ext uri="{FF2B5EF4-FFF2-40B4-BE49-F238E27FC236}">
                                <a16:creationId xmlns:a16="http://schemas.microsoft.com/office/drawing/2014/main" id="{0148C713-1D92-4830-A1F2-E167DB50516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52" y="2546"/>
                            <a:ext cx="736"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3">
                <a:extLst>
                  <a:ext uri="{FF2B5EF4-FFF2-40B4-BE49-F238E27FC236}">
                    <a16:creationId xmlns:a16="http://schemas.microsoft.com/office/drawing/2014/main" id="{D460ED9F-15AD-4418-BCDC-AC07594F86BF}"/>
                  </a:ext>
                </a:extLst>
              </p:cNvPr>
              <p:cNvGraphicFramePr>
                <a:graphicFrameLocks noChangeAspect="1"/>
              </p:cNvGraphicFramePr>
              <p:nvPr/>
            </p:nvGraphicFramePr>
            <p:xfrm>
              <a:off x="3603" y="2546"/>
              <a:ext cx="1936" cy="952"/>
            </p:xfrm>
            <a:graphic>
              <a:graphicData uri="http://schemas.openxmlformats.org/presentationml/2006/ole">
                <mc:AlternateContent xmlns:mc="http://schemas.openxmlformats.org/markup-compatibility/2006">
                  <mc:Choice xmlns:v="urn:schemas-microsoft-com:vml" Requires="v">
                    <p:oleObj spid="_x0000_s61587" name="Equation" r:id="rId16" imgW="3073400" imgH="1511300" progId="Equation.3">
                      <p:embed/>
                    </p:oleObj>
                  </mc:Choice>
                  <mc:Fallback>
                    <p:oleObj name="Equation" r:id="rId16" imgW="3073400" imgH="1511300" progId="Equation.3">
                      <p:embed/>
                      <p:pic>
                        <p:nvPicPr>
                          <p:cNvPr id="16396" name="Object 13">
                            <a:extLst>
                              <a:ext uri="{FF2B5EF4-FFF2-40B4-BE49-F238E27FC236}">
                                <a16:creationId xmlns:a16="http://schemas.microsoft.com/office/drawing/2014/main" id="{683FEB1B-B1B6-4C02-AF45-CA1B0B5E02C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03" y="2546"/>
                            <a:ext cx="1936" cy="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 name="Object 15">
              <a:extLst>
                <a:ext uri="{FF2B5EF4-FFF2-40B4-BE49-F238E27FC236}">
                  <a16:creationId xmlns:a16="http://schemas.microsoft.com/office/drawing/2014/main" id="{50D4003E-FD20-4C1C-A858-447B72FA2427}"/>
                </a:ext>
              </a:extLst>
            </p:cNvPr>
            <p:cNvGraphicFramePr>
              <a:graphicFrameLocks noChangeAspect="1"/>
            </p:cNvGraphicFramePr>
            <p:nvPr/>
          </p:nvGraphicFramePr>
          <p:xfrm>
            <a:off x="2738" y="3765"/>
            <a:ext cx="1232" cy="200"/>
          </p:xfrm>
          <a:graphic>
            <a:graphicData uri="http://schemas.openxmlformats.org/presentationml/2006/ole">
              <mc:AlternateContent xmlns:mc="http://schemas.openxmlformats.org/markup-compatibility/2006">
                <mc:Choice xmlns:v="urn:schemas-microsoft-com:vml" Requires="v">
                  <p:oleObj spid="_x0000_s61588" name="Equation" r:id="rId18" imgW="1954951" imgH="317362" progId="Equation.3">
                    <p:embed/>
                  </p:oleObj>
                </mc:Choice>
                <mc:Fallback>
                  <p:oleObj name="Equation" r:id="rId18" imgW="1954951" imgH="317362" progId="Equation.3">
                    <p:embed/>
                    <p:pic>
                      <p:nvPicPr>
                        <p:cNvPr id="16394" name="Object 15">
                          <a:extLst>
                            <a:ext uri="{FF2B5EF4-FFF2-40B4-BE49-F238E27FC236}">
                              <a16:creationId xmlns:a16="http://schemas.microsoft.com/office/drawing/2014/main" id="{1A242868-B0DF-4386-BA20-4B09A22C095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38" y="3765"/>
                          <a:ext cx="1232" cy="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TextBox 1">
            <a:extLst>
              <a:ext uri="{FF2B5EF4-FFF2-40B4-BE49-F238E27FC236}">
                <a16:creationId xmlns:a16="http://schemas.microsoft.com/office/drawing/2014/main" id="{AF0DDE69-A34C-439D-A4A2-68272A69D26F}"/>
              </a:ext>
            </a:extLst>
          </p:cNvPr>
          <p:cNvSpPr txBox="1"/>
          <p:nvPr/>
        </p:nvSpPr>
        <p:spPr>
          <a:xfrm>
            <a:off x="4394201" y="1870075"/>
            <a:ext cx="4398962" cy="400110"/>
          </a:xfrm>
          <a:prstGeom prst="rect">
            <a:avLst/>
          </a:prstGeom>
          <a:noFill/>
        </p:spPr>
        <p:txBody>
          <a:bodyPr wrap="square" rtlCol="0">
            <a:spAutoFit/>
          </a:bodyPr>
          <a:lstStyle/>
          <a:p>
            <a:r>
              <a:rPr lang="en-US" sz="2000" dirty="0"/>
              <a:t>Or,                  E</a:t>
            </a:r>
            <a:r>
              <a:rPr lang="en-US" sz="2000" baseline="-25000" dirty="0"/>
              <a:t>x</a:t>
            </a:r>
            <a:r>
              <a:rPr lang="en-US" sz="2000" dirty="0"/>
              <a:t> + sin (36.9</a:t>
            </a:r>
            <a:r>
              <a:rPr lang="en-US" sz="2000" baseline="30000" dirty="0"/>
              <a:t>o</a:t>
            </a:r>
            <a:r>
              <a:rPr lang="en-US" sz="2000" dirty="0"/>
              <a:t>) (150kN) = 0</a:t>
            </a:r>
          </a:p>
        </p:txBody>
      </p:sp>
      <p:sp>
        <p:nvSpPr>
          <p:cNvPr id="3" name="Rectangle 2">
            <a:extLst>
              <a:ext uri="{FF2B5EF4-FFF2-40B4-BE49-F238E27FC236}">
                <a16:creationId xmlns:a16="http://schemas.microsoft.com/office/drawing/2014/main" id="{BF0FB11F-59A8-4BE8-8AB9-344649C7493D}"/>
              </a:ext>
            </a:extLst>
          </p:cNvPr>
          <p:cNvSpPr/>
          <p:nvPr/>
        </p:nvSpPr>
        <p:spPr>
          <a:xfrm>
            <a:off x="4403039" y="3234567"/>
            <a:ext cx="4721421" cy="400110"/>
          </a:xfrm>
          <a:prstGeom prst="rect">
            <a:avLst/>
          </a:prstGeom>
        </p:spPr>
        <p:txBody>
          <a:bodyPr wrap="none">
            <a:spAutoFit/>
          </a:bodyPr>
          <a:lstStyle/>
          <a:p>
            <a:r>
              <a:rPr lang="en-US" sz="2000" dirty="0"/>
              <a:t>Or,          </a:t>
            </a:r>
            <a:r>
              <a:rPr lang="en-US" sz="2000" dirty="0" err="1"/>
              <a:t>E</a:t>
            </a:r>
            <a:r>
              <a:rPr lang="en-US" sz="2000" baseline="-25000" dirty="0" err="1"/>
              <a:t>y</a:t>
            </a:r>
            <a:r>
              <a:rPr lang="en-US" sz="2000" dirty="0"/>
              <a:t> -4(20kN)- cos (36.9</a:t>
            </a:r>
            <a:r>
              <a:rPr lang="en-US" sz="2000" baseline="30000" dirty="0"/>
              <a:t>o</a:t>
            </a:r>
            <a:r>
              <a:rPr lang="en-US" sz="2000" dirty="0"/>
              <a:t>) (150kN) = 0</a:t>
            </a:r>
          </a:p>
        </p:txBody>
      </p:sp>
    </p:spTree>
    <p:extLst>
      <p:ext uri="{BB962C8B-B14F-4D97-AF65-F5344CB8AC3E}">
        <p14:creationId xmlns:p14="http://schemas.microsoft.com/office/powerpoint/2010/main" val="1824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866192" y="98346"/>
            <a:ext cx="3744408" cy="609600"/>
          </a:xfrm>
        </p:spPr>
        <p:txBody>
          <a:bodyPr>
            <a:normAutofit/>
          </a:bodyPr>
          <a:lstStyle/>
          <a:p>
            <a:r>
              <a:rPr lang="en-US" sz="2800" b="1" dirty="0">
                <a:solidFill>
                  <a:srgbClr val="C00000"/>
                </a:solidFill>
              </a:rPr>
              <a:t>PRACTICE PROBLEM</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23" name="Picture 2">
            <a:extLst>
              <a:ext uri="{FF2B5EF4-FFF2-40B4-BE49-F238E27FC236}">
                <a16:creationId xmlns:a16="http://schemas.microsoft.com/office/drawing/2014/main" id="{D6863ABC-6AE2-441C-96A9-B7A5C667EE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792" y="228600"/>
            <a:ext cx="4350157" cy="300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B04CBE50-E492-427D-AEBD-91D987F0E0C3}"/>
              </a:ext>
            </a:extLst>
          </p:cNvPr>
          <p:cNvSpPr/>
          <p:nvPr/>
        </p:nvSpPr>
        <p:spPr>
          <a:xfrm>
            <a:off x="4652053" y="676870"/>
            <a:ext cx="4191000" cy="923330"/>
          </a:xfrm>
          <a:prstGeom prst="rect">
            <a:avLst/>
          </a:prstGeom>
        </p:spPr>
        <p:txBody>
          <a:bodyPr wrap="square">
            <a:spAutoFit/>
          </a:bodyPr>
          <a:lstStyle/>
          <a:p>
            <a:r>
              <a:rPr lang="en-US" altLang="en-US" dirty="0"/>
              <a:t>A 2100-lb tractor is used to lift 900 </a:t>
            </a:r>
            <a:r>
              <a:rPr lang="en-US" altLang="en-US" dirty="0" err="1"/>
              <a:t>lb</a:t>
            </a:r>
            <a:r>
              <a:rPr lang="en-US" altLang="en-US" dirty="0"/>
              <a:t> of gravel.  Determine the reaction at each of the two rear wheels and two front wheels</a:t>
            </a:r>
          </a:p>
        </p:txBody>
      </p:sp>
      <p:sp>
        <p:nvSpPr>
          <p:cNvPr id="5" name="Rectangle 4">
            <a:extLst>
              <a:ext uri="{FF2B5EF4-FFF2-40B4-BE49-F238E27FC236}">
                <a16:creationId xmlns:a16="http://schemas.microsoft.com/office/drawing/2014/main" id="{1B095F3A-3284-43CA-942C-2A2F8FD74BF8}"/>
              </a:ext>
            </a:extLst>
          </p:cNvPr>
          <p:cNvSpPr/>
          <p:nvPr/>
        </p:nvSpPr>
        <p:spPr>
          <a:xfrm>
            <a:off x="4652053" y="1719120"/>
            <a:ext cx="1162691" cy="369332"/>
          </a:xfrm>
          <a:prstGeom prst="rect">
            <a:avLst/>
          </a:prstGeom>
        </p:spPr>
        <p:txBody>
          <a:bodyPr wrap="none">
            <a:spAutoFit/>
          </a:bodyPr>
          <a:lstStyle/>
          <a:p>
            <a:pPr>
              <a:spcBef>
                <a:spcPct val="50000"/>
              </a:spcBef>
            </a:pPr>
            <a:r>
              <a:rPr lang="en-US" altLang="en-US" dirty="0">
                <a:solidFill>
                  <a:srgbClr val="00B050"/>
                </a:solidFill>
              </a:rPr>
              <a:t>STRATEGY:</a:t>
            </a:r>
          </a:p>
        </p:txBody>
      </p:sp>
      <p:sp>
        <p:nvSpPr>
          <p:cNvPr id="9" name="Rectangle 8">
            <a:extLst>
              <a:ext uri="{FF2B5EF4-FFF2-40B4-BE49-F238E27FC236}">
                <a16:creationId xmlns:a16="http://schemas.microsoft.com/office/drawing/2014/main" id="{B9A6D772-CBB1-4F7E-8FB2-B8E7CEFCA225}"/>
              </a:ext>
            </a:extLst>
          </p:cNvPr>
          <p:cNvSpPr/>
          <p:nvPr/>
        </p:nvSpPr>
        <p:spPr>
          <a:xfrm>
            <a:off x="4722126" y="2073667"/>
            <a:ext cx="4280081" cy="369332"/>
          </a:xfrm>
          <a:prstGeom prst="rect">
            <a:avLst/>
          </a:prstGeom>
        </p:spPr>
        <p:txBody>
          <a:bodyPr wrap="square">
            <a:spAutoFit/>
          </a:bodyPr>
          <a:lstStyle/>
          <a:p>
            <a:pPr>
              <a:spcBef>
                <a:spcPct val="50000"/>
              </a:spcBef>
              <a:buFontTx/>
              <a:buChar char="•"/>
            </a:pPr>
            <a:r>
              <a:rPr lang="en-US" altLang="en-US" dirty="0"/>
              <a:t>Create a free-body diagram for the Tractor.</a:t>
            </a:r>
          </a:p>
        </p:txBody>
      </p:sp>
      <p:sp>
        <p:nvSpPr>
          <p:cNvPr id="24" name="Rectangle 23">
            <a:extLst>
              <a:ext uri="{FF2B5EF4-FFF2-40B4-BE49-F238E27FC236}">
                <a16:creationId xmlns:a16="http://schemas.microsoft.com/office/drawing/2014/main" id="{E4A71BA0-0F4D-462A-BE06-287AE111E585}"/>
              </a:ext>
            </a:extLst>
          </p:cNvPr>
          <p:cNvSpPr/>
          <p:nvPr/>
        </p:nvSpPr>
        <p:spPr>
          <a:xfrm>
            <a:off x="4766666" y="2423833"/>
            <a:ext cx="4191000" cy="923330"/>
          </a:xfrm>
          <a:prstGeom prst="rect">
            <a:avLst/>
          </a:prstGeom>
        </p:spPr>
        <p:txBody>
          <a:bodyPr wrap="square">
            <a:spAutoFit/>
          </a:bodyPr>
          <a:lstStyle/>
          <a:p>
            <a:pPr>
              <a:spcBef>
                <a:spcPct val="50000"/>
              </a:spcBef>
              <a:buFontTx/>
              <a:buChar char="•"/>
            </a:pPr>
            <a:r>
              <a:rPr lang="en-US" altLang="en-US" dirty="0"/>
              <a:t>apply the </a:t>
            </a:r>
            <a:r>
              <a:rPr lang="en-US" altLang="en-US" i="1" dirty="0"/>
              <a:t>equilibrium conditions </a:t>
            </a:r>
            <a:r>
              <a:rPr lang="en-US" altLang="en-US" dirty="0"/>
              <a:t>to generate the three equations, and use these to solve for the desired quantities.</a:t>
            </a:r>
          </a:p>
        </p:txBody>
      </p:sp>
      <p:pic>
        <p:nvPicPr>
          <p:cNvPr id="25" name="Picture 4">
            <a:extLst>
              <a:ext uri="{FF2B5EF4-FFF2-40B4-BE49-F238E27FC236}">
                <a16:creationId xmlns:a16="http://schemas.microsoft.com/office/drawing/2014/main" id="{C85A7013-6271-485C-A55F-615DBE5D483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3087" y="3459162"/>
            <a:ext cx="3915089"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 name="Group 19">
            <a:extLst>
              <a:ext uri="{FF2B5EF4-FFF2-40B4-BE49-F238E27FC236}">
                <a16:creationId xmlns:a16="http://schemas.microsoft.com/office/drawing/2014/main" id="{35EF1DFC-F97E-4796-9A6E-CC1415144CC8}"/>
              </a:ext>
            </a:extLst>
          </p:cNvPr>
          <p:cNvGrpSpPr>
            <a:grpSpLocks/>
          </p:cNvGrpSpPr>
          <p:nvPr/>
        </p:nvGrpSpPr>
        <p:grpSpPr bwMode="auto">
          <a:xfrm>
            <a:off x="4866191" y="3682544"/>
            <a:ext cx="3976861" cy="2642056"/>
            <a:chOff x="368300" y="1070264"/>
            <a:chExt cx="3670300" cy="2514439"/>
          </a:xfrm>
        </p:grpSpPr>
        <p:pic>
          <p:nvPicPr>
            <p:cNvPr id="27" name="Picture 20">
              <a:extLst>
                <a:ext uri="{FF2B5EF4-FFF2-40B4-BE49-F238E27FC236}">
                  <a16:creationId xmlns:a16="http://schemas.microsoft.com/office/drawing/2014/main" id="{F94C24F6-50A5-4C9F-9FB4-27C1DB65708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732" y="1070264"/>
              <a:ext cx="3630468" cy="207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Straight Arrow Connector 27">
              <a:extLst>
                <a:ext uri="{FF2B5EF4-FFF2-40B4-BE49-F238E27FC236}">
                  <a16:creationId xmlns:a16="http://schemas.microsoft.com/office/drawing/2014/main" id="{67274B9F-88B5-452F-A6D4-423E9F823780}"/>
                </a:ext>
              </a:extLst>
            </p:cNvPr>
            <p:cNvCxnSpPr/>
            <p:nvPr/>
          </p:nvCxnSpPr>
          <p:spPr>
            <a:xfrm rot="16200000" flipH="1">
              <a:off x="2882131" y="1674268"/>
              <a:ext cx="749252" cy="11113"/>
            </a:xfrm>
            <a:prstGeom prst="straightConnector1">
              <a:avLst/>
            </a:prstGeom>
            <a:ln w="19050">
              <a:solidFill>
                <a:srgbClr val="FF0000"/>
              </a:solidFill>
              <a:tailEnd type="stealth" w="med" len="lg"/>
            </a:ln>
            <a:effectLst/>
          </p:spPr>
          <p:style>
            <a:lnRef idx="2">
              <a:schemeClr val="accent1"/>
            </a:lnRef>
            <a:fillRef idx="0">
              <a:schemeClr val="accent1"/>
            </a:fillRef>
            <a:effectRef idx="1">
              <a:schemeClr val="accent1"/>
            </a:effectRef>
            <a:fontRef idx="minor">
              <a:schemeClr val="tx1"/>
            </a:fontRef>
          </p:style>
        </p:cxnSp>
        <p:sp>
          <p:nvSpPr>
            <p:cNvPr id="29" name="TextBox 22">
              <a:extLst>
                <a:ext uri="{FF2B5EF4-FFF2-40B4-BE49-F238E27FC236}">
                  <a16:creationId xmlns:a16="http://schemas.microsoft.com/office/drawing/2014/main" id="{78B8FB3A-747D-42BE-9D5A-C8478464ECEA}"/>
                </a:ext>
              </a:extLst>
            </p:cNvPr>
            <p:cNvSpPr txBox="1">
              <a:spLocks noChangeArrowheads="1"/>
            </p:cNvSpPr>
            <p:nvPr/>
          </p:nvSpPr>
          <p:spPr bwMode="auto">
            <a:xfrm>
              <a:off x="1181490" y="3215371"/>
              <a:ext cx="9902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ＭＳ Ｐゴシック" panose="020B0600070205080204" pitchFamily="34" charset="-128"/>
                </a:defRPr>
              </a:lvl1pPr>
              <a:lvl2pPr marL="742950" indent="-285750">
                <a:defRPr sz="2400" b="1">
                  <a:solidFill>
                    <a:schemeClr val="tx1"/>
                  </a:solidFill>
                  <a:latin typeface="Times New Roman" panose="02020603050405020304" pitchFamily="18" charset="0"/>
                  <a:ea typeface="ＭＳ Ｐゴシック" panose="020B0600070205080204" pitchFamily="34" charset="-128"/>
                </a:defRPr>
              </a:lvl2pPr>
              <a:lvl3pPr marL="1143000" indent="-228600">
                <a:defRPr sz="2400" b="1">
                  <a:solidFill>
                    <a:schemeClr val="tx1"/>
                  </a:solidFill>
                  <a:latin typeface="Times New Roman" panose="02020603050405020304" pitchFamily="18" charset="0"/>
                  <a:ea typeface="ＭＳ Ｐゴシック" panose="020B0600070205080204" pitchFamily="34" charset="-128"/>
                </a:defRPr>
              </a:lvl3pPr>
              <a:lvl4pPr marL="1600200" indent="-228600">
                <a:defRPr sz="2400" b="1">
                  <a:solidFill>
                    <a:schemeClr val="tx1"/>
                  </a:solidFill>
                  <a:latin typeface="Times New Roman" panose="02020603050405020304" pitchFamily="18" charset="0"/>
                  <a:ea typeface="ＭＳ Ｐゴシック" panose="020B0600070205080204" pitchFamily="34" charset="-128"/>
                </a:defRPr>
              </a:lvl4pPr>
              <a:lvl5pPr marL="2057400" indent="-22860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b="0"/>
                <a:t>2100 lb</a:t>
              </a:r>
            </a:p>
          </p:txBody>
        </p:sp>
        <p:sp>
          <p:nvSpPr>
            <p:cNvPr id="30" name="TextBox 23">
              <a:extLst>
                <a:ext uri="{FF2B5EF4-FFF2-40B4-BE49-F238E27FC236}">
                  <a16:creationId xmlns:a16="http://schemas.microsoft.com/office/drawing/2014/main" id="{35D63092-2944-4C86-A648-947D917CE690}"/>
                </a:ext>
              </a:extLst>
            </p:cNvPr>
            <p:cNvSpPr txBox="1">
              <a:spLocks noChangeArrowheads="1"/>
            </p:cNvSpPr>
            <p:nvPr/>
          </p:nvSpPr>
          <p:spPr bwMode="auto">
            <a:xfrm>
              <a:off x="2251352" y="3177271"/>
              <a:ext cx="4436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ＭＳ Ｐゴシック" panose="020B0600070205080204" pitchFamily="34" charset="-128"/>
                </a:defRPr>
              </a:lvl1pPr>
              <a:lvl2pPr marL="742950" indent="-285750">
                <a:defRPr sz="2400" b="1">
                  <a:solidFill>
                    <a:schemeClr val="tx1"/>
                  </a:solidFill>
                  <a:latin typeface="Times New Roman" panose="02020603050405020304" pitchFamily="18" charset="0"/>
                  <a:ea typeface="ＭＳ Ｐゴシック" panose="020B0600070205080204" pitchFamily="34" charset="-128"/>
                </a:defRPr>
              </a:lvl2pPr>
              <a:lvl3pPr marL="1143000" indent="-228600">
                <a:defRPr sz="2400" b="1">
                  <a:solidFill>
                    <a:schemeClr val="tx1"/>
                  </a:solidFill>
                  <a:latin typeface="Times New Roman" panose="02020603050405020304" pitchFamily="18" charset="0"/>
                  <a:ea typeface="ＭＳ Ｐゴシック" panose="020B0600070205080204" pitchFamily="34" charset="-128"/>
                </a:defRPr>
              </a:lvl3pPr>
              <a:lvl4pPr marL="1600200" indent="-228600">
                <a:defRPr sz="2400" b="1">
                  <a:solidFill>
                    <a:schemeClr val="tx1"/>
                  </a:solidFill>
                  <a:latin typeface="Times New Roman" panose="02020603050405020304" pitchFamily="18" charset="0"/>
                  <a:ea typeface="ＭＳ Ｐゴシック" panose="020B0600070205080204" pitchFamily="34" charset="-128"/>
                </a:defRPr>
              </a:lvl4pPr>
              <a:lvl5pPr marL="2057400" indent="-22860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b="0"/>
                <a:t>F</a:t>
              </a:r>
              <a:r>
                <a:rPr lang="en-US" altLang="en-US" sz="1800" b="0" baseline="-25000"/>
                <a:t>B</a:t>
              </a:r>
              <a:endParaRPr lang="en-US" altLang="en-US" sz="1800" b="0"/>
            </a:p>
          </p:txBody>
        </p:sp>
        <p:sp>
          <p:nvSpPr>
            <p:cNvPr id="31" name="TextBox 24">
              <a:extLst>
                <a:ext uri="{FF2B5EF4-FFF2-40B4-BE49-F238E27FC236}">
                  <a16:creationId xmlns:a16="http://schemas.microsoft.com/office/drawing/2014/main" id="{0322C792-70C6-4EAF-A982-8FC77C44301D}"/>
                </a:ext>
              </a:extLst>
            </p:cNvPr>
            <p:cNvSpPr txBox="1">
              <a:spLocks noChangeArrowheads="1"/>
            </p:cNvSpPr>
            <p:nvPr/>
          </p:nvSpPr>
          <p:spPr bwMode="auto">
            <a:xfrm>
              <a:off x="685732" y="3101071"/>
              <a:ext cx="4609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ＭＳ Ｐゴシック" panose="020B0600070205080204" pitchFamily="34" charset="-128"/>
                </a:defRPr>
              </a:lvl1pPr>
              <a:lvl2pPr marL="742950" indent="-285750">
                <a:defRPr sz="2400" b="1">
                  <a:solidFill>
                    <a:schemeClr val="tx1"/>
                  </a:solidFill>
                  <a:latin typeface="Times New Roman" panose="02020603050405020304" pitchFamily="18" charset="0"/>
                  <a:ea typeface="ＭＳ Ｐゴシック" panose="020B0600070205080204" pitchFamily="34" charset="-128"/>
                </a:defRPr>
              </a:lvl2pPr>
              <a:lvl3pPr marL="1143000" indent="-228600">
                <a:defRPr sz="2400" b="1">
                  <a:solidFill>
                    <a:schemeClr val="tx1"/>
                  </a:solidFill>
                  <a:latin typeface="Times New Roman" panose="02020603050405020304" pitchFamily="18" charset="0"/>
                  <a:ea typeface="ＭＳ Ｐゴシック" panose="020B0600070205080204" pitchFamily="34" charset="-128"/>
                </a:defRPr>
              </a:lvl3pPr>
              <a:lvl4pPr marL="1600200" indent="-228600">
                <a:defRPr sz="2400" b="1">
                  <a:solidFill>
                    <a:schemeClr val="tx1"/>
                  </a:solidFill>
                  <a:latin typeface="Times New Roman" panose="02020603050405020304" pitchFamily="18" charset="0"/>
                  <a:ea typeface="ＭＳ Ｐゴシック" panose="020B0600070205080204" pitchFamily="34" charset="-128"/>
                </a:defRPr>
              </a:lvl4pPr>
              <a:lvl5pPr marL="2057400" indent="-22860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b="0"/>
                <a:t>F</a:t>
              </a:r>
              <a:r>
                <a:rPr lang="en-US" altLang="en-US" sz="1800" b="0" baseline="-25000"/>
                <a:t>A</a:t>
              </a:r>
              <a:endParaRPr lang="en-US" altLang="en-US" sz="1800" b="0"/>
            </a:p>
          </p:txBody>
        </p:sp>
        <p:sp>
          <p:nvSpPr>
            <p:cNvPr id="32" name="Rectangle 31">
              <a:extLst>
                <a:ext uri="{FF2B5EF4-FFF2-40B4-BE49-F238E27FC236}">
                  <a16:creationId xmlns:a16="http://schemas.microsoft.com/office/drawing/2014/main" id="{D3BA1F76-45F5-4216-BFDA-CBE772EA5DC1}"/>
                </a:ext>
              </a:extLst>
            </p:cNvPr>
            <p:cNvSpPr/>
            <p:nvPr/>
          </p:nvSpPr>
          <p:spPr>
            <a:xfrm>
              <a:off x="368300" y="2508447"/>
              <a:ext cx="3670300" cy="23493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cxnSp>
          <p:nvCxnSpPr>
            <p:cNvPr id="33" name="Straight Arrow Connector 32">
              <a:extLst>
                <a:ext uri="{FF2B5EF4-FFF2-40B4-BE49-F238E27FC236}">
                  <a16:creationId xmlns:a16="http://schemas.microsoft.com/office/drawing/2014/main" id="{16D38181-3D0E-4EA2-A698-F59C07DDCDF2}"/>
                </a:ext>
              </a:extLst>
            </p:cNvPr>
            <p:cNvCxnSpPr/>
            <p:nvPr/>
          </p:nvCxnSpPr>
          <p:spPr>
            <a:xfrm rot="16200000" flipH="1">
              <a:off x="960471" y="2717983"/>
              <a:ext cx="1023871" cy="17463"/>
            </a:xfrm>
            <a:prstGeom prst="straightConnector1">
              <a:avLst/>
            </a:prstGeom>
            <a:ln w="19050">
              <a:solidFill>
                <a:srgbClr val="FF0000"/>
              </a:solidFill>
              <a:tailEnd type="stealth" w="med" len="lg"/>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4C7F88D-DA4D-4830-84FB-587E58C1C991}"/>
                </a:ext>
              </a:extLst>
            </p:cNvPr>
            <p:cNvCxnSpPr/>
            <p:nvPr/>
          </p:nvCxnSpPr>
          <p:spPr>
            <a:xfrm rot="16200000" flipV="1">
              <a:off x="692175" y="2898948"/>
              <a:ext cx="788936" cy="4762"/>
            </a:xfrm>
            <a:prstGeom prst="straightConnector1">
              <a:avLst/>
            </a:prstGeom>
            <a:ln w="19050">
              <a:solidFill>
                <a:srgbClr val="FF0000"/>
              </a:solidFill>
              <a:tailEnd type="stealth" w="med" len="lg"/>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231D1B6-22A3-4796-9F9A-890DA9084456}"/>
                </a:ext>
              </a:extLst>
            </p:cNvPr>
            <p:cNvCxnSpPr/>
            <p:nvPr/>
          </p:nvCxnSpPr>
          <p:spPr>
            <a:xfrm rot="16200000" flipV="1">
              <a:off x="1867719" y="2898154"/>
              <a:ext cx="788936" cy="6350"/>
            </a:xfrm>
            <a:prstGeom prst="straightConnector1">
              <a:avLst/>
            </a:prstGeom>
            <a:ln w="19050">
              <a:solidFill>
                <a:srgbClr val="FF0000"/>
              </a:solidFill>
              <a:tailEnd type="stealth" w="med" len="lg"/>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54681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692763" y="210309"/>
            <a:ext cx="5758474" cy="609600"/>
          </a:xfrm>
        </p:spPr>
        <p:txBody>
          <a:bodyPr>
            <a:normAutofit/>
          </a:bodyPr>
          <a:lstStyle/>
          <a:p>
            <a:r>
              <a:rPr lang="en-US" sz="2800" b="1" dirty="0">
                <a:solidFill>
                  <a:srgbClr val="C00000"/>
                </a:solidFill>
              </a:rPr>
              <a:t>PRACTICE PROBLEM - SOLUTION</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grpSp>
        <p:nvGrpSpPr>
          <p:cNvPr id="26" name="Group 19">
            <a:extLst>
              <a:ext uri="{FF2B5EF4-FFF2-40B4-BE49-F238E27FC236}">
                <a16:creationId xmlns:a16="http://schemas.microsoft.com/office/drawing/2014/main" id="{35EF1DFC-F97E-4796-9A6E-CC1415144CC8}"/>
              </a:ext>
            </a:extLst>
          </p:cNvPr>
          <p:cNvGrpSpPr>
            <a:grpSpLocks/>
          </p:cNvGrpSpPr>
          <p:nvPr/>
        </p:nvGrpSpPr>
        <p:grpSpPr bwMode="auto">
          <a:xfrm>
            <a:off x="443916" y="866320"/>
            <a:ext cx="3976861" cy="2642056"/>
            <a:chOff x="368300" y="1070264"/>
            <a:chExt cx="3670300" cy="2514439"/>
          </a:xfrm>
        </p:grpSpPr>
        <p:pic>
          <p:nvPicPr>
            <p:cNvPr id="27" name="Picture 20">
              <a:extLst>
                <a:ext uri="{FF2B5EF4-FFF2-40B4-BE49-F238E27FC236}">
                  <a16:creationId xmlns:a16="http://schemas.microsoft.com/office/drawing/2014/main" id="{F94C24F6-50A5-4C9F-9FB4-27C1DB65708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732" y="1070264"/>
              <a:ext cx="3630468" cy="207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Straight Arrow Connector 27">
              <a:extLst>
                <a:ext uri="{FF2B5EF4-FFF2-40B4-BE49-F238E27FC236}">
                  <a16:creationId xmlns:a16="http://schemas.microsoft.com/office/drawing/2014/main" id="{67274B9F-88B5-452F-A6D4-423E9F823780}"/>
                </a:ext>
              </a:extLst>
            </p:cNvPr>
            <p:cNvCxnSpPr/>
            <p:nvPr/>
          </p:nvCxnSpPr>
          <p:spPr>
            <a:xfrm rot="16200000" flipH="1">
              <a:off x="2882131" y="1674268"/>
              <a:ext cx="749252" cy="11113"/>
            </a:xfrm>
            <a:prstGeom prst="straightConnector1">
              <a:avLst/>
            </a:prstGeom>
            <a:ln w="19050">
              <a:solidFill>
                <a:srgbClr val="FF0000"/>
              </a:solidFill>
              <a:tailEnd type="stealth" w="med" len="lg"/>
            </a:ln>
            <a:effectLst/>
          </p:spPr>
          <p:style>
            <a:lnRef idx="2">
              <a:schemeClr val="accent1"/>
            </a:lnRef>
            <a:fillRef idx="0">
              <a:schemeClr val="accent1"/>
            </a:fillRef>
            <a:effectRef idx="1">
              <a:schemeClr val="accent1"/>
            </a:effectRef>
            <a:fontRef idx="minor">
              <a:schemeClr val="tx1"/>
            </a:fontRef>
          </p:style>
        </p:cxnSp>
        <p:sp>
          <p:nvSpPr>
            <p:cNvPr id="29" name="TextBox 22">
              <a:extLst>
                <a:ext uri="{FF2B5EF4-FFF2-40B4-BE49-F238E27FC236}">
                  <a16:creationId xmlns:a16="http://schemas.microsoft.com/office/drawing/2014/main" id="{78B8FB3A-747D-42BE-9D5A-C8478464ECEA}"/>
                </a:ext>
              </a:extLst>
            </p:cNvPr>
            <p:cNvSpPr txBox="1">
              <a:spLocks noChangeArrowheads="1"/>
            </p:cNvSpPr>
            <p:nvPr/>
          </p:nvSpPr>
          <p:spPr bwMode="auto">
            <a:xfrm>
              <a:off x="1181490" y="3215371"/>
              <a:ext cx="9902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ＭＳ Ｐゴシック" panose="020B0600070205080204" pitchFamily="34" charset="-128"/>
                </a:defRPr>
              </a:lvl1pPr>
              <a:lvl2pPr marL="742950" indent="-285750">
                <a:defRPr sz="2400" b="1">
                  <a:solidFill>
                    <a:schemeClr val="tx1"/>
                  </a:solidFill>
                  <a:latin typeface="Times New Roman" panose="02020603050405020304" pitchFamily="18" charset="0"/>
                  <a:ea typeface="ＭＳ Ｐゴシック" panose="020B0600070205080204" pitchFamily="34" charset="-128"/>
                </a:defRPr>
              </a:lvl2pPr>
              <a:lvl3pPr marL="1143000" indent="-228600">
                <a:defRPr sz="2400" b="1">
                  <a:solidFill>
                    <a:schemeClr val="tx1"/>
                  </a:solidFill>
                  <a:latin typeface="Times New Roman" panose="02020603050405020304" pitchFamily="18" charset="0"/>
                  <a:ea typeface="ＭＳ Ｐゴシック" panose="020B0600070205080204" pitchFamily="34" charset="-128"/>
                </a:defRPr>
              </a:lvl3pPr>
              <a:lvl4pPr marL="1600200" indent="-228600">
                <a:defRPr sz="2400" b="1">
                  <a:solidFill>
                    <a:schemeClr val="tx1"/>
                  </a:solidFill>
                  <a:latin typeface="Times New Roman" panose="02020603050405020304" pitchFamily="18" charset="0"/>
                  <a:ea typeface="ＭＳ Ｐゴシック" panose="020B0600070205080204" pitchFamily="34" charset="-128"/>
                </a:defRPr>
              </a:lvl4pPr>
              <a:lvl5pPr marL="2057400" indent="-22860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b="0"/>
                <a:t>2100 lb</a:t>
              </a:r>
            </a:p>
          </p:txBody>
        </p:sp>
        <p:sp>
          <p:nvSpPr>
            <p:cNvPr id="30" name="TextBox 23">
              <a:extLst>
                <a:ext uri="{FF2B5EF4-FFF2-40B4-BE49-F238E27FC236}">
                  <a16:creationId xmlns:a16="http://schemas.microsoft.com/office/drawing/2014/main" id="{35D63092-2944-4C86-A648-947D917CE690}"/>
                </a:ext>
              </a:extLst>
            </p:cNvPr>
            <p:cNvSpPr txBox="1">
              <a:spLocks noChangeArrowheads="1"/>
            </p:cNvSpPr>
            <p:nvPr/>
          </p:nvSpPr>
          <p:spPr bwMode="auto">
            <a:xfrm>
              <a:off x="2251352" y="3177271"/>
              <a:ext cx="4436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ＭＳ Ｐゴシック" panose="020B0600070205080204" pitchFamily="34" charset="-128"/>
                </a:defRPr>
              </a:lvl1pPr>
              <a:lvl2pPr marL="742950" indent="-285750">
                <a:defRPr sz="2400" b="1">
                  <a:solidFill>
                    <a:schemeClr val="tx1"/>
                  </a:solidFill>
                  <a:latin typeface="Times New Roman" panose="02020603050405020304" pitchFamily="18" charset="0"/>
                  <a:ea typeface="ＭＳ Ｐゴシック" panose="020B0600070205080204" pitchFamily="34" charset="-128"/>
                </a:defRPr>
              </a:lvl2pPr>
              <a:lvl3pPr marL="1143000" indent="-228600">
                <a:defRPr sz="2400" b="1">
                  <a:solidFill>
                    <a:schemeClr val="tx1"/>
                  </a:solidFill>
                  <a:latin typeface="Times New Roman" panose="02020603050405020304" pitchFamily="18" charset="0"/>
                  <a:ea typeface="ＭＳ Ｐゴシック" panose="020B0600070205080204" pitchFamily="34" charset="-128"/>
                </a:defRPr>
              </a:lvl3pPr>
              <a:lvl4pPr marL="1600200" indent="-228600">
                <a:defRPr sz="2400" b="1">
                  <a:solidFill>
                    <a:schemeClr val="tx1"/>
                  </a:solidFill>
                  <a:latin typeface="Times New Roman" panose="02020603050405020304" pitchFamily="18" charset="0"/>
                  <a:ea typeface="ＭＳ Ｐゴシック" panose="020B0600070205080204" pitchFamily="34" charset="-128"/>
                </a:defRPr>
              </a:lvl4pPr>
              <a:lvl5pPr marL="2057400" indent="-22860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b="0"/>
                <a:t>F</a:t>
              </a:r>
              <a:r>
                <a:rPr lang="en-US" altLang="en-US" sz="1800" b="0" baseline="-25000"/>
                <a:t>B</a:t>
              </a:r>
              <a:endParaRPr lang="en-US" altLang="en-US" sz="1800" b="0"/>
            </a:p>
          </p:txBody>
        </p:sp>
        <p:sp>
          <p:nvSpPr>
            <p:cNvPr id="31" name="TextBox 24">
              <a:extLst>
                <a:ext uri="{FF2B5EF4-FFF2-40B4-BE49-F238E27FC236}">
                  <a16:creationId xmlns:a16="http://schemas.microsoft.com/office/drawing/2014/main" id="{0322C792-70C6-4EAF-A982-8FC77C44301D}"/>
                </a:ext>
              </a:extLst>
            </p:cNvPr>
            <p:cNvSpPr txBox="1">
              <a:spLocks noChangeArrowheads="1"/>
            </p:cNvSpPr>
            <p:nvPr/>
          </p:nvSpPr>
          <p:spPr bwMode="auto">
            <a:xfrm>
              <a:off x="685732" y="3101071"/>
              <a:ext cx="4609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ＭＳ Ｐゴシック" panose="020B0600070205080204" pitchFamily="34" charset="-128"/>
                </a:defRPr>
              </a:lvl1pPr>
              <a:lvl2pPr marL="742950" indent="-285750">
                <a:defRPr sz="2400" b="1">
                  <a:solidFill>
                    <a:schemeClr val="tx1"/>
                  </a:solidFill>
                  <a:latin typeface="Times New Roman" panose="02020603050405020304" pitchFamily="18" charset="0"/>
                  <a:ea typeface="ＭＳ Ｐゴシック" panose="020B0600070205080204" pitchFamily="34" charset="-128"/>
                </a:defRPr>
              </a:lvl2pPr>
              <a:lvl3pPr marL="1143000" indent="-228600">
                <a:defRPr sz="2400" b="1">
                  <a:solidFill>
                    <a:schemeClr val="tx1"/>
                  </a:solidFill>
                  <a:latin typeface="Times New Roman" panose="02020603050405020304" pitchFamily="18" charset="0"/>
                  <a:ea typeface="ＭＳ Ｐゴシック" panose="020B0600070205080204" pitchFamily="34" charset="-128"/>
                </a:defRPr>
              </a:lvl3pPr>
              <a:lvl4pPr marL="1600200" indent="-228600">
                <a:defRPr sz="2400" b="1">
                  <a:solidFill>
                    <a:schemeClr val="tx1"/>
                  </a:solidFill>
                  <a:latin typeface="Times New Roman" panose="02020603050405020304" pitchFamily="18" charset="0"/>
                  <a:ea typeface="ＭＳ Ｐゴシック" panose="020B0600070205080204" pitchFamily="34" charset="-128"/>
                </a:defRPr>
              </a:lvl4pPr>
              <a:lvl5pPr marL="2057400" indent="-22860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b="0"/>
                <a:t>F</a:t>
              </a:r>
              <a:r>
                <a:rPr lang="en-US" altLang="en-US" sz="1800" b="0" baseline="-25000"/>
                <a:t>A</a:t>
              </a:r>
              <a:endParaRPr lang="en-US" altLang="en-US" sz="1800" b="0"/>
            </a:p>
          </p:txBody>
        </p:sp>
        <p:sp>
          <p:nvSpPr>
            <p:cNvPr id="32" name="Rectangle 31">
              <a:extLst>
                <a:ext uri="{FF2B5EF4-FFF2-40B4-BE49-F238E27FC236}">
                  <a16:creationId xmlns:a16="http://schemas.microsoft.com/office/drawing/2014/main" id="{D3BA1F76-45F5-4216-BFDA-CBE772EA5DC1}"/>
                </a:ext>
              </a:extLst>
            </p:cNvPr>
            <p:cNvSpPr/>
            <p:nvPr/>
          </p:nvSpPr>
          <p:spPr>
            <a:xfrm>
              <a:off x="368300" y="2508447"/>
              <a:ext cx="3670300" cy="23493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cxnSp>
          <p:nvCxnSpPr>
            <p:cNvPr id="33" name="Straight Arrow Connector 32">
              <a:extLst>
                <a:ext uri="{FF2B5EF4-FFF2-40B4-BE49-F238E27FC236}">
                  <a16:creationId xmlns:a16="http://schemas.microsoft.com/office/drawing/2014/main" id="{16D38181-3D0E-4EA2-A698-F59C07DDCDF2}"/>
                </a:ext>
              </a:extLst>
            </p:cNvPr>
            <p:cNvCxnSpPr/>
            <p:nvPr/>
          </p:nvCxnSpPr>
          <p:spPr>
            <a:xfrm rot="16200000" flipH="1">
              <a:off x="960471" y="2717983"/>
              <a:ext cx="1023871" cy="17463"/>
            </a:xfrm>
            <a:prstGeom prst="straightConnector1">
              <a:avLst/>
            </a:prstGeom>
            <a:ln w="19050">
              <a:solidFill>
                <a:srgbClr val="FF0000"/>
              </a:solidFill>
              <a:tailEnd type="stealth" w="med" len="lg"/>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4C7F88D-DA4D-4830-84FB-587E58C1C991}"/>
                </a:ext>
              </a:extLst>
            </p:cNvPr>
            <p:cNvCxnSpPr/>
            <p:nvPr/>
          </p:nvCxnSpPr>
          <p:spPr>
            <a:xfrm rot="16200000" flipV="1">
              <a:off x="692175" y="2898948"/>
              <a:ext cx="788936" cy="4762"/>
            </a:xfrm>
            <a:prstGeom prst="straightConnector1">
              <a:avLst/>
            </a:prstGeom>
            <a:ln w="19050">
              <a:solidFill>
                <a:srgbClr val="FF0000"/>
              </a:solidFill>
              <a:tailEnd type="stealth" w="med" len="lg"/>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231D1B6-22A3-4796-9F9A-890DA9084456}"/>
                </a:ext>
              </a:extLst>
            </p:cNvPr>
            <p:cNvCxnSpPr/>
            <p:nvPr/>
          </p:nvCxnSpPr>
          <p:spPr>
            <a:xfrm rot="16200000" flipV="1">
              <a:off x="1867719" y="2898154"/>
              <a:ext cx="788936" cy="6350"/>
            </a:xfrm>
            <a:prstGeom prst="straightConnector1">
              <a:avLst/>
            </a:prstGeom>
            <a:ln w="19050">
              <a:solidFill>
                <a:srgbClr val="FF0000"/>
              </a:solidFill>
              <a:tailEnd type="stealth" w="med" len="lg"/>
            </a:ln>
            <a:effectLst/>
          </p:spPr>
          <p:style>
            <a:lnRef idx="2">
              <a:schemeClr val="accent1"/>
            </a:lnRef>
            <a:fillRef idx="0">
              <a:schemeClr val="accent1"/>
            </a:fillRef>
            <a:effectRef idx="1">
              <a:schemeClr val="accent1"/>
            </a:effectRef>
            <a:fontRef idx="minor">
              <a:schemeClr val="tx1"/>
            </a:fontRef>
          </p:style>
        </p:cxnSp>
      </p:grpSp>
      <p:sp>
        <p:nvSpPr>
          <p:cNvPr id="2" name="TextBox 1">
            <a:extLst>
              <a:ext uri="{FF2B5EF4-FFF2-40B4-BE49-F238E27FC236}">
                <a16:creationId xmlns:a16="http://schemas.microsoft.com/office/drawing/2014/main" id="{AA89BE0C-EBD0-4E9C-842F-FEA73D7B8883}"/>
              </a:ext>
            </a:extLst>
          </p:cNvPr>
          <p:cNvSpPr txBox="1"/>
          <p:nvPr/>
        </p:nvSpPr>
        <p:spPr>
          <a:xfrm>
            <a:off x="4723224" y="866320"/>
            <a:ext cx="4087278" cy="1569660"/>
          </a:xfrm>
          <a:prstGeom prst="rect">
            <a:avLst/>
          </a:prstGeom>
          <a:noFill/>
        </p:spPr>
        <p:txBody>
          <a:bodyPr wrap="square" rtlCol="0">
            <a:spAutoFit/>
          </a:bodyPr>
          <a:lstStyle/>
          <a:p>
            <a:r>
              <a:rPr lang="en-US" sz="2400" dirty="0"/>
              <a:t>Reactions at A and B are the two unknown forces.</a:t>
            </a:r>
          </a:p>
          <a:p>
            <a:endParaRPr lang="en-US" sz="2400" dirty="0"/>
          </a:p>
          <a:p>
            <a:r>
              <a:rPr lang="en-US" sz="2400" dirty="0"/>
              <a:t>Moment about A or B will be  0</a:t>
            </a:r>
          </a:p>
        </p:txBody>
      </p:sp>
      <p:graphicFrame>
        <p:nvGraphicFramePr>
          <p:cNvPr id="21" name="Object 2">
            <a:extLst>
              <a:ext uri="{FF2B5EF4-FFF2-40B4-BE49-F238E27FC236}">
                <a16:creationId xmlns:a16="http://schemas.microsoft.com/office/drawing/2014/main" id="{325B6007-2845-40A9-84D0-0ECDF67C791F}"/>
              </a:ext>
            </a:extLst>
          </p:cNvPr>
          <p:cNvGraphicFramePr>
            <a:graphicFrameLocks noChangeAspect="1"/>
          </p:cNvGraphicFramePr>
          <p:nvPr>
            <p:extLst>
              <p:ext uri="{D42A27DB-BD31-4B8C-83A1-F6EECF244321}">
                <p14:modId xmlns:p14="http://schemas.microsoft.com/office/powerpoint/2010/main" val="538826799"/>
              </p:ext>
            </p:extLst>
          </p:nvPr>
        </p:nvGraphicFramePr>
        <p:xfrm>
          <a:off x="6324600" y="2618093"/>
          <a:ext cx="1462088" cy="454025"/>
        </p:xfrm>
        <a:graphic>
          <a:graphicData uri="http://schemas.openxmlformats.org/presentationml/2006/ole">
            <mc:AlternateContent xmlns:mc="http://schemas.openxmlformats.org/markup-compatibility/2006">
              <mc:Choice xmlns:v="urn:schemas-microsoft-com:vml" Requires="v">
                <p:oleObj spid="_x0000_s67592" name="Equation" r:id="rId5" imgW="571500" imgH="177800" progId="Equation.3">
                  <p:embed/>
                </p:oleObj>
              </mc:Choice>
              <mc:Fallback>
                <p:oleObj name="Equation" r:id="rId5" imgW="571500" imgH="177800" progId="Equation.3">
                  <p:embed/>
                  <p:pic>
                    <p:nvPicPr>
                      <p:cNvPr id="25605" name="Object 2">
                        <a:extLst>
                          <a:ext uri="{FF2B5EF4-FFF2-40B4-BE49-F238E27FC236}">
                            <a16:creationId xmlns:a16="http://schemas.microsoft.com/office/drawing/2014/main" id="{157C6080-C9BE-438D-AFE7-69C69D6017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2618093"/>
                        <a:ext cx="146208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B99D5A81-761C-42D8-BE9E-11D7F16FE12F}"/>
              </a:ext>
            </a:extLst>
          </p:cNvPr>
          <p:cNvSpPr txBox="1"/>
          <p:nvPr/>
        </p:nvSpPr>
        <p:spPr>
          <a:xfrm>
            <a:off x="5036857" y="2582256"/>
            <a:ext cx="911586" cy="461665"/>
          </a:xfrm>
          <a:prstGeom prst="rect">
            <a:avLst/>
          </a:prstGeom>
          <a:noFill/>
        </p:spPr>
        <p:txBody>
          <a:bodyPr wrap="square" rtlCol="0">
            <a:spAutoFit/>
          </a:bodyPr>
          <a:lstStyle/>
          <a:p>
            <a:r>
              <a:rPr lang="en-US" sz="2400" dirty="0"/>
              <a:t>Using</a:t>
            </a:r>
          </a:p>
        </p:txBody>
      </p:sp>
      <p:sp>
        <p:nvSpPr>
          <p:cNvPr id="8" name="TextBox 7">
            <a:extLst>
              <a:ext uri="{FF2B5EF4-FFF2-40B4-BE49-F238E27FC236}">
                <a16:creationId xmlns:a16="http://schemas.microsoft.com/office/drawing/2014/main" id="{EEBDFBA0-F197-4738-9527-B963569C436B}"/>
              </a:ext>
            </a:extLst>
          </p:cNvPr>
          <p:cNvSpPr txBox="1"/>
          <p:nvPr/>
        </p:nvSpPr>
        <p:spPr>
          <a:xfrm>
            <a:off x="762000" y="3886200"/>
            <a:ext cx="7620000" cy="1200329"/>
          </a:xfrm>
          <a:prstGeom prst="rect">
            <a:avLst/>
          </a:prstGeom>
          <a:noFill/>
        </p:spPr>
        <p:txBody>
          <a:bodyPr wrap="square" rtlCol="0">
            <a:spAutoFit/>
          </a:bodyPr>
          <a:lstStyle/>
          <a:p>
            <a:pPr marL="342900" indent="-342900">
              <a:buFontTx/>
              <a:buChar char="-"/>
            </a:pPr>
            <a:r>
              <a:rPr lang="en-US" sz="2400" dirty="0"/>
              <a:t>F</a:t>
            </a:r>
            <a:r>
              <a:rPr lang="en-US" sz="2400" baseline="-25000" dirty="0"/>
              <a:t>A</a:t>
            </a:r>
            <a:r>
              <a:rPr lang="en-US" sz="2400" dirty="0"/>
              <a:t> . (60 in) + 2100lb . (40 in) – 900 </a:t>
            </a:r>
            <a:r>
              <a:rPr lang="en-US" sz="2400" dirty="0" err="1"/>
              <a:t>lb</a:t>
            </a:r>
            <a:r>
              <a:rPr lang="en-US" sz="2400" dirty="0"/>
              <a:t> . (50 in) = 0</a:t>
            </a:r>
          </a:p>
          <a:p>
            <a:r>
              <a:rPr lang="en-US" sz="2400" dirty="0"/>
              <a:t>or,   84000 lb.in - 45000 lb.in = F</a:t>
            </a:r>
            <a:r>
              <a:rPr lang="en-US" sz="2400" baseline="-25000" dirty="0"/>
              <a:t>A</a:t>
            </a:r>
            <a:r>
              <a:rPr lang="en-US" sz="2400" dirty="0"/>
              <a:t> . (60 in) </a:t>
            </a:r>
          </a:p>
          <a:p>
            <a:r>
              <a:rPr lang="en-US" sz="2400" dirty="0"/>
              <a:t>Or,   39000/60 = F</a:t>
            </a:r>
            <a:r>
              <a:rPr lang="en-US" sz="2400" baseline="-25000" dirty="0"/>
              <a:t>A</a:t>
            </a:r>
            <a:r>
              <a:rPr lang="en-US" sz="2400" dirty="0"/>
              <a:t> . </a:t>
            </a:r>
          </a:p>
        </p:txBody>
      </p:sp>
      <p:sp>
        <p:nvSpPr>
          <p:cNvPr id="10" name="Rectangle 9">
            <a:extLst>
              <a:ext uri="{FF2B5EF4-FFF2-40B4-BE49-F238E27FC236}">
                <a16:creationId xmlns:a16="http://schemas.microsoft.com/office/drawing/2014/main" id="{22DB0C47-71EA-462F-AF87-CD0A9ABD976D}"/>
              </a:ext>
            </a:extLst>
          </p:cNvPr>
          <p:cNvSpPr/>
          <p:nvPr/>
        </p:nvSpPr>
        <p:spPr>
          <a:xfrm>
            <a:off x="4264953" y="4634426"/>
            <a:ext cx="1683489" cy="461665"/>
          </a:xfrm>
          <a:prstGeom prst="rect">
            <a:avLst/>
          </a:prstGeom>
        </p:spPr>
        <p:txBody>
          <a:bodyPr wrap="square">
            <a:spAutoFit/>
          </a:bodyPr>
          <a:lstStyle/>
          <a:p>
            <a:r>
              <a:rPr lang="en-US" altLang="en-US" sz="2400" dirty="0">
                <a:solidFill>
                  <a:srgbClr val="FF0000"/>
                </a:solidFill>
              </a:rPr>
              <a:t>F</a:t>
            </a:r>
            <a:r>
              <a:rPr lang="en-US" altLang="en-US" sz="2400" baseline="-25000" dirty="0">
                <a:solidFill>
                  <a:srgbClr val="FF0000"/>
                </a:solidFill>
              </a:rPr>
              <a:t>A</a:t>
            </a:r>
            <a:r>
              <a:rPr lang="en-US" altLang="en-US" sz="2400" dirty="0">
                <a:solidFill>
                  <a:srgbClr val="FF0000"/>
                </a:solidFill>
              </a:rPr>
              <a:t>=650 </a:t>
            </a:r>
            <a:r>
              <a:rPr lang="en-US" altLang="en-US" sz="2400" dirty="0" err="1">
                <a:solidFill>
                  <a:srgbClr val="FF0000"/>
                </a:solidFill>
              </a:rPr>
              <a:t>lb</a:t>
            </a:r>
            <a:r>
              <a:rPr lang="en-US" altLang="en-US" sz="2400" dirty="0">
                <a:solidFill>
                  <a:srgbClr val="FF0000"/>
                </a:solidFill>
              </a:rPr>
              <a:t>, </a:t>
            </a:r>
          </a:p>
        </p:txBody>
      </p:sp>
      <p:sp>
        <p:nvSpPr>
          <p:cNvPr id="11" name="Rectangle 10">
            <a:extLst>
              <a:ext uri="{FF2B5EF4-FFF2-40B4-BE49-F238E27FC236}">
                <a16:creationId xmlns:a16="http://schemas.microsoft.com/office/drawing/2014/main" id="{540D05EF-2558-44A8-B3E4-354903F1ED38}"/>
              </a:ext>
            </a:extLst>
          </p:cNvPr>
          <p:cNvSpPr/>
          <p:nvPr/>
        </p:nvSpPr>
        <p:spPr>
          <a:xfrm>
            <a:off x="949242" y="5399788"/>
            <a:ext cx="6342570" cy="461665"/>
          </a:xfrm>
          <a:prstGeom prst="rect">
            <a:avLst/>
          </a:prstGeom>
        </p:spPr>
        <p:txBody>
          <a:bodyPr wrap="none">
            <a:spAutoFit/>
          </a:bodyPr>
          <a:lstStyle/>
          <a:p>
            <a:r>
              <a:rPr lang="en-US" altLang="en-US" sz="2400" dirty="0">
                <a:solidFill>
                  <a:srgbClr val="FF0000"/>
                </a:solidFill>
              </a:rPr>
              <a:t>so the reaction </a:t>
            </a:r>
            <a:r>
              <a:rPr lang="en-US" altLang="en-US" sz="2400" i="1" dirty="0">
                <a:solidFill>
                  <a:srgbClr val="FF0000"/>
                </a:solidFill>
              </a:rPr>
              <a:t>at each of the rear wheel</a:t>
            </a:r>
            <a:r>
              <a:rPr lang="en-US" altLang="en-US" sz="2400" dirty="0">
                <a:solidFill>
                  <a:srgbClr val="FF0000"/>
                </a:solidFill>
              </a:rPr>
              <a:t> is 325 </a:t>
            </a:r>
            <a:r>
              <a:rPr lang="en-US" altLang="en-US" sz="2400" dirty="0" err="1">
                <a:solidFill>
                  <a:srgbClr val="FF0000"/>
                </a:solidFill>
              </a:rPr>
              <a:t>lb</a:t>
            </a:r>
            <a:endParaRPr lang="en-US" sz="2400" dirty="0"/>
          </a:p>
        </p:txBody>
      </p:sp>
    </p:spTree>
    <p:extLst>
      <p:ext uri="{BB962C8B-B14F-4D97-AF65-F5344CB8AC3E}">
        <p14:creationId xmlns:p14="http://schemas.microsoft.com/office/powerpoint/2010/main" val="4001838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741981" y="223565"/>
            <a:ext cx="5165237" cy="609600"/>
          </a:xfrm>
        </p:spPr>
        <p:txBody>
          <a:bodyPr>
            <a:normAutofit/>
          </a:bodyPr>
          <a:lstStyle/>
          <a:p>
            <a:r>
              <a:rPr lang="en-US" sz="2800" b="1" dirty="0">
                <a:solidFill>
                  <a:srgbClr val="C00000"/>
                </a:solidFill>
              </a:rPr>
              <a:t>PRACTICE PROBLEM - SOLUTION</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grpSp>
        <p:nvGrpSpPr>
          <p:cNvPr id="26" name="Group 19">
            <a:extLst>
              <a:ext uri="{FF2B5EF4-FFF2-40B4-BE49-F238E27FC236}">
                <a16:creationId xmlns:a16="http://schemas.microsoft.com/office/drawing/2014/main" id="{35EF1DFC-F97E-4796-9A6E-CC1415144CC8}"/>
              </a:ext>
            </a:extLst>
          </p:cNvPr>
          <p:cNvGrpSpPr>
            <a:grpSpLocks/>
          </p:cNvGrpSpPr>
          <p:nvPr/>
        </p:nvGrpSpPr>
        <p:grpSpPr bwMode="auto">
          <a:xfrm>
            <a:off x="307340" y="750550"/>
            <a:ext cx="3976861" cy="2642056"/>
            <a:chOff x="368300" y="1070264"/>
            <a:chExt cx="3670300" cy="2514439"/>
          </a:xfrm>
        </p:grpSpPr>
        <p:pic>
          <p:nvPicPr>
            <p:cNvPr id="27" name="Picture 20">
              <a:extLst>
                <a:ext uri="{FF2B5EF4-FFF2-40B4-BE49-F238E27FC236}">
                  <a16:creationId xmlns:a16="http://schemas.microsoft.com/office/drawing/2014/main" id="{F94C24F6-50A5-4C9F-9FB4-27C1DB65708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732" y="1070264"/>
              <a:ext cx="3630468" cy="207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Straight Arrow Connector 27">
              <a:extLst>
                <a:ext uri="{FF2B5EF4-FFF2-40B4-BE49-F238E27FC236}">
                  <a16:creationId xmlns:a16="http://schemas.microsoft.com/office/drawing/2014/main" id="{67274B9F-88B5-452F-A6D4-423E9F823780}"/>
                </a:ext>
              </a:extLst>
            </p:cNvPr>
            <p:cNvCxnSpPr/>
            <p:nvPr/>
          </p:nvCxnSpPr>
          <p:spPr>
            <a:xfrm rot="16200000" flipH="1">
              <a:off x="2882131" y="1674268"/>
              <a:ext cx="749252" cy="11113"/>
            </a:xfrm>
            <a:prstGeom prst="straightConnector1">
              <a:avLst/>
            </a:prstGeom>
            <a:ln w="19050">
              <a:solidFill>
                <a:srgbClr val="FF0000"/>
              </a:solidFill>
              <a:tailEnd type="stealth" w="med" len="lg"/>
            </a:ln>
            <a:effectLst/>
          </p:spPr>
          <p:style>
            <a:lnRef idx="2">
              <a:schemeClr val="accent1"/>
            </a:lnRef>
            <a:fillRef idx="0">
              <a:schemeClr val="accent1"/>
            </a:fillRef>
            <a:effectRef idx="1">
              <a:schemeClr val="accent1"/>
            </a:effectRef>
            <a:fontRef idx="minor">
              <a:schemeClr val="tx1"/>
            </a:fontRef>
          </p:style>
        </p:cxnSp>
        <p:sp>
          <p:nvSpPr>
            <p:cNvPr id="29" name="TextBox 22">
              <a:extLst>
                <a:ext uri="{FF2B5EF4-FFF2-40B4-BE49-F238E27FC236}">
                  <a16:creationId xmlns:a16="http://schemas.microsoft.com/office/drawing/2014/main" id="{78B8FB3A-747D-42BE-9D5A-C8478464ECEA}"/>
                </a:ext>
              </a:extLst>
            </p:cNvPr>
            <p:cNvSpPr txBox="1">
              <a:spLocks noChangeArrowheads="1"/>
            </p:cNvSpPr>
            <p:nvPr/>
          </p:nvSpPr>
          <p:spPr bwMode="auto">
            <a:xfrm>
              <a:off x="1181490" y="3215371"/>
              <a:ext cx="9902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ＭＳ Ｐゴシック" panose="020B0600070205080204" pitchFamily="34" charset="-128"/>
                </a:defRPr>
              </a:lvl1pPr>
              <a:lvl2pPr marL="742950" indent="-285750">
                <a:defRPr sz="2400" b="1">
                  <a:solidFill>
                    <a:schemeClr val="tx1"/>
                  </a:solidFill>
                  <a:latin typeface="Times New Roman" panose="02020603050405020304" pitchFamily="18" charset="0"/>
                  <a:ea typeface="ＭＳ Ｐゴシック" panose="020B0600070205080204" pitchFamily="34" charset="-128"/>
                </a:defRPr>
              </a:lvl2pPr>
              <a:lvl3pPr marL="1143000" indent="-228600">
                <a:defRPr sz="2400" b="1">
                  <a:solidFill>
                    <a:schemeClr val="tx1"/>
                  </a:solidFill>
                  <a:latin typeface="Times New Roman" panose="02020603050405020304" pitchFamily="18" charset="0"/>
                  <a:ea typeface="ＭＳ Ｐゴシック" panose="020B0600070205080204" pitchFamily="34" charset="-128"/>
                </a:defRPr>
              </a:lvl3pPr>
              <a:lvl4pPr marL="1600200" indent="-228600">
                <a:defRPr sz="2400" b="1">
                  <a:solidFill>
                    <a:schemeClr val="tx1"/>
                  </a:solidFill>
                  <a:latin typeface="Times New Roman" panose="02020603050405020304" pitchFamily="18" charset="0"/>
                  <a:ea typeface="ＭＳ Ｐゴシック" panose="020B0600070205080204" pitchFamily="34" charset="-128"/>
                </a:defRPr>
              </a:lvl4pPr>
              <a:lvl5pPr marL="2057400" indent="-22860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b="0"/>
                <a:t>2100 lb</a:t>
              </a:r>
            </a:p>
          </p:txBody>
        </p:sp>
        <p:sp>
          <p:nvSpPr>
            <p:cNvPr id="30" name="TextBox 23">
              <a:extLst>
                <a:ext uri="{FF2B5EF4-FFF2-40B4-BE49-F238E27FC236}">
                  <a16:creationId xmlns:a16="http://schemas.microsoft.com/office/drawing/2014/main" id="{35D63092-2944-4C86-A648-947D917CE690}"/>
                </a:ext>
              </a:extLst>
            </p:cNvPr>
            <p:cNvSpPr txBox="1">
              <a:spLocks noChangeArrowheads="1"/>
            </p:cNvSpPr>
            <p:nvPr/>
          </p:nvSpPr>
          <p:spPr bwMode="auto">
            <a:xfrm>
              <a:off x="2251352" y="3177271"/>
              <a:ext cx="4436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ＭＳ Ｐゴシック" panose="020B0600070205080204" pitchFamily="34" charset="-128"/>
                </a:defRPr>
              </a:lvl1pPr>
              <a:lvl2pPr marL="742950" indent="-285750">
                <a:defRPr sz="2400" b="1">
                  <a:solidFill>
                    <a:schemeClr val="tx1"/>
                  </a:solidFill>
                  <a:latin typeface="Times New Roman" panose="02020603050405020304" pitchFamily="18" charset="0"/>
                  <a:ea typeface="ＭＳ Ｐゴシック" panose="020B0600070205080204" pitchFamily="34" charset="-128"/>
                </a:defRPr>
              </a:lvl2pPr>
              <a:lvl3pPr marL="1143000" indent="-228600">
                <a:defRPr sz="2400" b="1">
                  <a:solidFill>
                    <a:schemeClr val="tx1"/>
                  </a:solidFill>
                  <a:latin typeface="Times New Roman" panose="02020603050405020304" pitchFamily="18" charset="0"/>
                  <a:ea typeface="ＭＳ Ｐゴシック" panose="020B0600070205080204" pitchFamily="34" charset="-128"/>
                </a:defRPr>
              </a:lvl3pPr>
              <a:lvl4pPr marL="1600200" indent="-228600">
                <a:defRPr sz="2400" b="1">
                  <a:solidFill>
                    <a:schemeClr val="tx1"/>
                  </a:solidFill>
                  <a:latin typeface="Times New Roman" panose="02020603050405020304" pitchFamily="18" charset="0"/>
                  <a:ea typeface="ＭＳ Ｐゴシック" panose="020B0600070205080204" pitchFamily="34" charset="-128"/>
                </a:defRPr>
              </a:lvl4pPr>
              <a:lvl5pPr marL="2057400" indent="-22860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b="0"/>
                <a:t>F</a:t>
              </a:r>
              <a:r>
                <a:rPr lang="en-US" altLang="en-US" sz="1800" b="0" baseline="-25000"/>
                <a:t>B</a:t>
              </a:r>
              <a:endParaRPr lang="en-US" altLang="en-US" sz="1800" b="0"/>
            </a:p>
          </p:txBody>
        </p:sp>
        <p:sp>
          <p:nvSpPr>
            <p:cNvPr id="31" name="TextBox 24">
              <a:extLst>
                <a:ext uri="{FF2B5EF4-FFF2-40B4-BE49-F238E27FC236}">
                  <a16:creationId xmlns:a16="http://schemas.microsoft.com/office/drawing/2014/main" id="{0322C792-70C6-4EAF-A982-8FC77C44301D}"/>
                </a:ext>
              </a:extLst>
            </p:cNvPr>
            <p:cNvSpPr txBox="1">
              <a:spLocks noChangeArrowheads="1"/>
            </p:cNvSpPr>
            <p:nvPr/>
          </p:nvSpPr>
          <p:spPr bwMode="auto">
            <a:xfrm>
              <a:off x="685732" y="3101071"/>
              <a:ext cx="4609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ＭＳ Ｐゴシック" panose="020B0600070205080204" pitchFamily="34" charset="-128"/>
                </a:defRPr>
              </a:lvl1pPr>
              <a:lvl2pPr marL="742950" indent="-285750">
                <a:defRPr sz="2400" b="1">
                  <a:solidFill>
                    <a:schemeClr val="tx1"/>
                  </a:solidFill>
                  <a:latin typeface="Times New Roman" panose="02020603050405020304" pitchFamily="18" charset="0"/>
                  <a:ea typeface="ＭＳ Ｐゴシック" panose="020B0600070205080204" pitchFamily="34" charset="-128"/>
                </a:defRPr>
              </a:lvl2pPr>
              <a:lvl3pPr marL="1143000" indent="-228600">
                <a:defRPr sz="2400" b="1">
                  <a:solidFill>
                    <a:schemeClr val="tx1"/>
                  </a:solidFill>
                  <a:latin typeface="Times New Roman" panose="02020603050405020304" pitchFamily="18" charset="0"/>
                  <a:ea typeface="ＭＳ Ｐゴシック" panose="020B0600070205080204" pitchFamily="34" charset="-128"/>
                </a:defRPr>
              </a:lvl3pPr>
              <a:lvl4pPr marL="1600200" indent="-228600">
                <a:defRPr sz="2400" b="1">
                  <a:solidFill>
                    <a:schemeClr val="tx1"/>
                  </a:solidFill>
                  <a:latin typeface="Times New Roman" panose="02020603050405020304" pitchFamily="18" charset="0"/>
                  <a:ea typeface="ＭＳ Ｐゴシック" panose="020B0600070205080204" pitchFamily="34" charset="-128"/>
                </a:defRPr>
              </a:lvl4pPr>
              <a:lvl5pPr marL="2057400" indent="-22860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b="0"/>
                <a:t>F</a:t>
              </a:r>
              <a:r>
                <a:rPr lang="en-US" altLang="en-US" sz="1800" b="0" baseline="-25000"/>
                <a:t>A</a:t>
              </a:r>
              <a:endParaRPr lang="en-US" altLang="en-US" sz="1800" b="0"/>
            </a:p>
          </p:txBody>
        </p:sp>
        <p:sp>
          <p:nvSpPr>
            <p:cNvPr id="32" name="Rectangle 31">
              <a:extLst>
                <a:ext uri="{FF2B5EF4-FFF2-40B4-BE49-F238E27FC236}">
                  <a16:creationId xmlns:a16="http://schemas.microsoft.com/office/drawing/2014/main" id="{D3BA1F76-45F5-4216-BFDA-CBE772EA5DC1}"/>
                </a:ext>
              </a:extLst>
            </p:cNvPr>
            <p:cNvSpPr/>
            <p:nvPr/>
          </p:nvSpPr>
          <p:spPr>
            <a:xfrm>
              <a:off x="368300" y="2508447"/>
              <a:ext cx="3670300" cy="23493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cxnSp>
          <p:nvCxnSpPr>
            <p:cNvPr id="33" name="Straight Arrow Connector 32">
              <a:extLst>
                <a:ext uri="{FF2B5EF4-FFF2-40B4-BE49-F238E27FC236}">
                  <a16:creationId xmlns:a16="http://schemas.microsoft.com/office/drawing/2014/main" id="{16D38181-3D0E-4EA2-A698-F59C07DDCDF2}"/>
                </a:ext>
              </a:extLst>
            </p:cNvPr>
            <p:cNvCxnSpPr/>
            <p:nvPr/>
          </p:nvCxnSpPr>
          <p:spPr>
            <a:xfrm rot="16200000" flipH="1">
              <a:off x="960471" y="2717983"/>
              <a:ext cx="1023871" cy="17463"/>
            </a:xfrm>
            <a:prstGeom prst="straightConnector1">
              <a:avLst/>
            </a:prstGeom>
            <a:ln w="19050">
              <a:solidFill>
                <a:srgbClr val="FF0000"/>
              </a:solidFill>
              <a:tailEnd type="stealth" w="med" len="lg"/>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E4C7F88D-DA4D-4830-84FB-587E58C1C991}"/>
                </a:ext>
              </a:extLst>
            </p:cNvPr>
            <p:cNvCxnSpPr/>
            <p:nvPr/>
          </p:nvCxnSpPr>
          <p:spPr>
            <a:xfrm rot="16200000" flipV="1">
              <a:off x="692175" y="2898948"/>
              <a:ext cx="788936" cy="4762"/>
            </a:xfrm>
            <a:prstGeom prst="straightConnector1">
              <a:avLst/>
            </a:prstGeom>
            <a:ln w="19050">
              <a:solidFill>
                <a:srgbClr val="FF0000"/>
              </a:solidFill>
              <a:tailEnd type="stealth" w="med" len="lg"/>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231D1B6-22A3-4796-9F9A-890DA9084456}"/>
                </a:ext>
              </a:extLst>
            </p:cNvPr>
            <p:cNvCxnSpPr/>
            <p:nvPr/>
          </p:nvCxnSpPr>
          <p:spPr>
            <a:xfrm rot="16200000" flipV="1">
              <a:off x="1867719" y="2898154"/>
              <a:ext cx="788936" cy="6350"/>
            </a:xfrm>
            <a:prstGeom prst="straightConnector1">
              <a:avLst/>
            </a:prstGeom>
            <a:ln w="19050">
              <a:solidFill>
                <a:srgbClr val="FF0000"/>
              </a:solidFill>
              <a:tailEnd type="stealth" w="med" len="lg"/>
            </a:ln>
            <a:effectLst/>
          </p:spPr>
          <p:style>
            <a:lnRef idx="2">
              <a:schemeClr val="accent1"/>
            </a:lnRef>
            <a:fillRef idx="0">
              <a:schemeClr val="accent1"/>
            </a:fillRef>
            <a:effectRef idx="1">
              <a:schemeClr val="accent1"/>
            </a:effectRef>
            <a:fontRef idx="minor">
              <a:schemeClr val="tx1"/>
            </a:fontRef>
          </p:style>
        </p:cxnSp>
      </p:grpSp>
      <p:sp>
        <p:nvSpPr>
          <p:cNvPr id="2" name="TextBox 1">
            <a:extLst>
              <a:ext uri="{FF2B5EF4-FFF2-40B4-BE49-F238E27FC236}">
                <a16:creationId xmlns:a16="http://schemas.microsoft.com/office/drawing/2014/main" id="{AA89BE0C-EBD0-4E9C-842F-FEA73D7B8883}"/>
              </a:ext>
            </a:extLst>
          </p:cNvPr>
          <p:cNvSpPr txBox="1"/>
          <p:nvPr/>
        </p:nvSpPr>
        <p:spPr>
          <a:xfrm>
            <a:off x="4723224" y="866320"/>
            <a:ext cx="4087278" cy="830997"/>
          </a:xfrm>
          <a:prstGeom prst="rect">
            <a:avLst/>
          </a:prstGeom>
          <a:noFill/>
        </p:spPr>
        <p:txBody>
          <a:bodyPr wrap="square" rtlCol="0">
            <a:spAutoFit/>
          </a:bodyPr>
          <a:lstStyle/>
          <a:p>
            <a:r>
              <a:rPr lang="en-US" sz="2400" dirty="0"/>
              <a:t>Reactions at A and B are the two unknown forces.</a:t>
            </a:r>
          </a:p>
        </p:txBody>
      </p:sp>
      <p:graphicFrame>
        <p:nvGraphicFramePr>
          <p:cNvPr id="21" name="Object 2">
            <a:extLst>
              <a:ext uri="{FF2B5EF4-FFF2-40B4-BE49-F238E27FC236}">
                <a16:creationId xmlns:a16="http://schemas.microsoft.com/office/drawing/2014/main" id="{325B6007-2845-40A9-84D0-0ECDF67C791F}"/>
              </a:ext>
            </a:extLst>
          </p:cNvPr>
          <p:cNvGraphicFramePr>
            <a:graphicFrameLocks noChangeAspect="1"/>
          </p:cNvGraphicFramePr>
          <p:nvPr>
            <p:extLst>
              <p:ext uri="{D42A27DB-BD31-4B8C-83A1-F6EECF244321}">
                <p14:modId xmlns:p14="http://schemas.microsoft.com/office/powerpoint/2010/main" val="4149279188"/>
              </p:ext>
            </p:extLst>
          </p:nvPr>
        </p:nvGraphicFramePr>
        <p:xfrm>
          <a:off x="5684956" y="1730472"/>
          <a:ext cx="1462088" cy="454025"/>
        </p:xfrm>
        <a:graphic>
          <a:graphicData uri="http://schemas.openxmlformats.org/presentationml/2006/ole">
            <mc:AlternateContent xmlns:mc="http://schemas.openxmlformats.org/markup-compatibility/2006">
              <mc:Choice xmlns:v="urn:schemas-microsoft-com:vml" Requires="v">
                <p:oleObj spid="_x0000_s68623" name="Equation" r:id="rId5" imgW="571500" imgH="177800" progId="Equation.3">
                  <p:embed/>
                </p:oleObj>
              </mc:Choice>
              <mc:Fallback>
                <p:oleObj name="Equation" r:id="rId5" imgW="571500" imgH="177800" progId="Equation.3">
                  <p:embed/>
                  <p:pic>
                    <p:nvPicPr>
                      <p:cNvPr id="21" name="Object 2">
                        <a:extLst>
                          <a:ext uri="{FF2B5EF4-FFF2-40B4-BE49-F238E27FC236}">
                            <a16:creationId xmlns:a16="http://schemas.microsoft.com/office/drawing/2014/main" id="{325B6007-2845-40A9-84D0-0ECDF67C79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4956" y="1730472"/>
                        <a:ext cx="146208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B99D5A81-761C-42D8-BE9E-11D7F16FE12F}"/>
              </a:ext>
            </a:extLst>
          </p:cNvPr>
          <p:cNvSpPr txBox="1"/>
          <p:nvPr/>
        </p:nvSpPr>
        <p:spPr>
          <a:xfrm>
            <a:off x="4572000" y="1696039"/>
            <a:ext cx="911586" cy="461665"/>
          </a:xfrm>
          <a:prstGeom prst="rect">
            <a:avLst/>
          </a:prstGeom>
          <a:noFill/>
        </p:spPr>
        <p:txBody>
          <a:bodyPr wrap="square" rtlCol="0">
            <a:spAutoFit/>
          </a:bodyPr>
          <a:lstStyle/>
          <a:p>
            <a:r>
              <a:rPr lang="en-US" sz="2400" dirty="0"/>
              <a:t>Using</a:t>
            </a:r>
          </a:p>
        </p:txBody>
      </p:sp>
      <p:sp>
        <p:nvSpPr>
          <p:cNvPr id="8" name="TextBox 7">
            <a:extLst>
              <a:ext uri="{FF2B5EF4-FFF2-40B4-BE49-F238E27FC236}">
                <a16:creationId xmlns:a16="http://schemas.microsoft.com/office/drawing/2014/main" id="{EEBDFBA0-F197-4738-9527-B963569C436B}"/>
              </a:ext>
            </a:extLst>
          </p:cNvPr>
          <p:cNvSpPr txBox="1"/>
          <p:nvPr/>
        </p:nvSpPr>
        <p:spPr>
          <a:xfrm>
            <a:off x="651284" y="3464880"/>
            <a:ext cx="8255933" cy="830997"/>
          </a:xfrm>
          <a:prstGeom prst="rect">
            <a:avLst/>
          </a:prstGeom>
          <a:noFill/>
        </p:spPr>
        <p:txBody>
          <a:bodyPr wrap="square" rtlCol="0">
            <a:spAutoFit/>
          </a:bodyPr>
          <a:lstStyle/>
          <a:p>
            <a:pPr marL="342900" indent="-342900">
              <a:buFontTx/>
              <a:buChar char="-"/>
            </a:pPr>
            <a:r>
              <a:rPr lang="en-US" sz="2400" dirty="0"/>
              <a:t>F</a:t>
            </a:r>
            <a:r>
              <a:rPr lang="en-US" sz="2400" baseline="-25000" dirty="0"/>
              <a:t>A</a:t>
            </a:r>
            <a:r>
              <a:rPr lang="en-US" sz="2400" dirty="0"/>
              <a:t> . (60 in) + 2100lb . (40 in) – 900 </a:t>
            </a:r>
            <a:r>
              <a:rPr lang="en-US" sz="2400" dirty="0" err="1"/>
              <a:t>lb</a:t>
            </a:r>
            <a:r>
              <a:rPr lang="en-US" sz="2400" dirty="0"/>
              <a:t> . (50 in) = 0</a:t>
            </a:r>
          </a:p>
          <a:p>
            <a:r>
              <a:rPr lang="en-US" sz="2400" dirty="0"/>
              <a:t>or,   84000 lb.in - 45000 lb.in = F</a:t>
            </a:r>
            <a:r>
              <a:rPr lang="en-US" sz="2400" baseline="-25000" dirty="0"/>
              <a:t>A</a:t>
            </a:r>
            <a:r>
              <a:rPr lang="en-US" sz="2400" dirty="0"/>
              <a:t> . (60 in)        Or,   39000/60 = F</a:t>
            </a:r>
            <a:r>
              <a:rPr lang="en-US" sz="2400" baseline="-25000" dirty="0"/>
              <a:t>A</a:t>
            </a:r>
            <a:endParaRPr lang="en-US" sz="2400" dirty="0"/>
          </a:p>
        </p:txBody>
      </p:sp>
      <p:sp>
        <p:nvSpPr>
          <p:cNvPr id="10" name="Rectangle 9">
            <a:extLst>
              <a:ext uri="{FF2B5EF4-FFF2-40B4-BE49-F238E27FC236}">
                <a16:creationId xmlns:a16="http://schemas.microsoft.com/office/drawing/2014/main" id="{22DB0C47-71EA-462F-AF87-CD0A9ABD976D}"/>
              </a:ext>
            </a:extLst>
          </p:cNvPr>
          <p:cNvSpPr/>
          <p:nvPr/>
        </p:nvSpPr>
        <p:spPr>
          <a:xfrm>
            <a:off x="711210" y="4273493"/>
            <a:ext cx="1683489" cy="461665"/>
          </a:xfrm>
          <a:prstGeom prst="rect">
            <a:avLst/>
          </a:prstGeom>
        </p:spPr>
        <p:txBody>
          <a:bodyPr wrap="square">
            <a:spAutoFit/>
          </a:bodyPr>
          <a:lstStyle/>
          <a:p>
            <a:r>
              <a:rPr lang="en-US" altLang="en-US" sz="2400" dirty="0">
                <a:solidFill>
                  <a:srgbClr val="FF0000"/>
                </a:solidFill>
              </a:rPr>
              <a:t>F</a:t>
            </a:r>
            <a:r>
              <a:rPr lang="en-US" altLang="en-US" sz="2400" baseline="-25000" dirty="0">
                <a:solidFill>
                  <a:srgbClr val="FF0000"/>
                </a:solidFill>
              </a:rPr>
              <a:t>A</a:t>
            </a:r>
            <a:r>
              <a:rPr lang="en-US" altLang="en-US" sz="2400" dirty="0">
                <a:solidFill>
                  <a:srgbClr val="FF0000"/>
                </a:solidFill>
              </a:rPr>
              <a:t>=650 </a:t>
            </a:r>
            <a:r>
              <a:rPr lang="en-US" altLang="en-US" sz="2400" dirty="0" err="1">
                <a:solidFill>
                  <a:srgbClr val="FF0000"/>
                </a:solidFill>
              </a:rPr>
              <a:t>lb</a:t>
            </a:r>
            <a:r>
              <a:rPr lang="en-US" altLang="en-US" sz="2400" dirty="0">
                <a:solidFill>
                  <a:srgbClr val="FF0000"/>
                </a:solidFill>
              </a:rPr>
              <a:t>, </a:t>
            </a:r>
          </a:p>
        </p:txBody>
      </p:sp>
      <p:sp>
        <p:nvSpPr>
          <p:cNvPr id="11" name="Rectangle 10">
            <a:extLst>
              <a:ext uri="{FF2B5EF4-FFF2-40B4-BE49-F238E27FC236}">
                <a16:creationId xmlns:a16="http://schemas.microsoft.com/office/drawing/2014/main" id="{540D05EF-2558-44A8-B3E4-354903F1ED38}"/>
              </a:ext>
            </a:extLst>
          </p:cNvPr>
          <p:cNvSpPr/>
          <p:nvPr/>
        </p:nvSpPr>
        <p:spPr>
          <a:xfrm>
            <a:off x="2312301" y="4279955"/>
            <a:ext cx="6342570" cy="461665"/>
          </a:xfrm>
          <a:prstGeom prst="rect">
            <a:avLst/>
          </a:prstGeom>
        </p:spPr>
        <p:txBody>
          <a:bodyPr wrap="none">
            <a:spAutoFit/>
          </a:bodyPr>
          <a:lstStyle/>
          <a:p>
            <a:r>
              <a:rPr lang="en-US" altLang="en-US" sz="2400" dirty="0">
                <a:solidFill>
                  <a:srgbClr val="FF0000"/>
                </a:solidFill>
              </a:rPr>
              <a:t>so the reaction </a:t>
            </a:r>
            <a:r>
              <a:rPr lang="en-US" altLang="en-US" sz="2400" i="1" dirty="0">
                <a:solidFill>
                  <a:srgbClr val="FF0000"/>
                </a:solidFill>
              </a:rPr>
              <a:t>at each of the rear wheel</a:t>
            </a:r>
            <a:r>
              <a:rPr lang="en-US" altLang="en-US" sz="2400" dirty="0">
                <a:solidFill>
                  <a:srgbClr val="FF0000"/>
                </a:solidFill>
              </a:rPr>
              <a:t> is 325 </a:t>
            </a:r>
            <a:r>
              <a:rPr lang="en-US" altLang="en-US" sz="2400" dirty="0" err="1">
                <a:solidFill>
                  <a:srgbClr val="FF0000"/>
                </a:solidFill>
              </a:rPr>
              <a:t>lb</a:t>
            </a:r>
            <a:endParaRPr lang="en-US" sz="2400" dirty="0"/>
          </a:p>
        </p:txBody>
      </p:sp>
      <p:sp>
        <p:nvSpPr>
          <p:cNvPr id="3" name="Rectangle 2">
            <a:extLst>
              <a:ext uri="{FF2B5EF4-FFF2-40B4-BE49-F238E27FC236}">
                <a16:creationId xmlns:a16="http://schemas.microsoft.com/office/drawing/2014/main" id="{59A02739-5DA3-433A-91F0-E09B5B184042}"/>
              </a:ext>
            </a:extLst>
          </p:cNvPr>
          <p:cNvSpPr/>
          <p:nvPr/>
        </p:nvSpPr>
        <p:spPr>
          <a:xfrm>
            <a:off x="762000" y="4775246"/>
            <a:ext cx="7696200" cy="461665"/>
          </a:xfrm>
          <a:prstGeom prst="rect">
            <a:avLst/>
          </a:prstGeom>
        </p:spPr>
        <p:txBody>
          <a:bodyPr wrap="square">
            <a:spAutoFit/>
          </a:bodyPr>
          <a:lstStyle/>
          <a:p>
            <a:r>
              <a:rPr lang="en-US" altLang="en-US" sz="2400" dirty="0">
                <a:solidFill>
                  <a:srgbClr val="FF0000"/>
                </a:solidFill>
              </a:rPr>
              <a:t>Now apply the equilibrium condition, </a:t>
            </a:r>
            <a:r>
              <a:rPr lang="en-US" altLang="en-US" sz="2400" dirty="0" err="1">
                <a:solidFill>
                  <a:srgbClr val="FF0000"/>
                </a:solidFill>
                <a:latin typeface="Symbol" panose="05050102010706020507" pitchFamily="18" charset="2"/>
              </a:rPr>
              <a:t>S</a:t>
            </a:r>
            <a:r>
              <a:rPr lang="en-US" altLang="en-US" sz="2400" dirty="0" err="1">
                <a:solidFill>
                  <a:srgbClr val="FF0000"/>
                </a:solidFill>
              </a:rPr>
              <a:t>F</a:t>
            </a:r>
            <a:r>
              <a:rPr lang="en-US" altLang="en-US" sz="2400" baseline="-25000" dirty="0" err="1">
                <a:solidFill>
                  <a:srgbClr val="FF0000"/>
                </a:solidFill>
              </a:rPr>
              <a:t>y</a:t>
            </a:r>
            <a:r>
              <a:rPr lang="en-US" altLang="en-US" sz="2400" baseline="-25000" dirty="0">
                <a:solidFill>
                  <a:srgbClr val="FF0000"/>
                </a:solidFill>
              </a:rPr>
              <a:t> </a:t>
            </a:r>
            <a:r>
              <a:rPr lang="en-US" altLang="en-US" sz="2400" dirty="0">
                <a:solidFill>
                  <a:srgbClr val="FF0000"/>
                </a:solidFill>
              </a:rPr>
              <a:t>= 0.</a:t>
            </a:r>
          </a:p>
        </p:txBody>
      </p:sp>
      <p:graphicFrame>
        <p:nvGraphicFramePr>
          <p:cNvPr id="22" name="Object 2">
            <a:extLst>
              <a:ext uri="{FF2B5EF4-FFF2-40B4-BE49-F238E27FC236}">
                <a16:creationId xmlns:a16="http://schemas.microsoft.com/office/drawing/2014/main" id="{5C093BA6-8326-4008-8E50-F1EAB277E606}"/>
              </a:ext>
            </a:extLst>
          </p:cNvPr>
          <p:cNvGraphicFramePr>
            <a:graphicFrameLocks noChangeAspect="1"/>
          </p:cNvGraphicFramePr>
          <p:nvPr>
            <p:extLst>
              <p:ext uri="{D42A27DB-BD31-4B8C-83A1-F6EECF244321}">
                <p14:modId xmlns:p14="http://schemas.microsoft.com/office/powerpoint/2010/main" val="4212048963"/>
              </p:ext>
            </p:extLst>
          </p:nvPr>
        </p:nvGraphicFramePr>
        <p:xfrm>
          <a:off x="797257" y="5357224"/>
          <a:ext cx="5513387" cy="1254125"/>
        </p:xfrm>
        <a:graphic>
          <a:graphicData uri="http://schemas.openxmlformats.org/presentationml/2006/ole">
            <mc:AlternateContent xmlns:mc="http://schemas.openxmlformats.org/markup-compatibility/2006">
              <mc:Choice xmlns:v="urn:schemas-microsoft-com:vml" Requires="v">
                <p:oleObj spid="_x0000_s68624" name="Equation" r:id="rId7" imgW="2679700" imgH="609600" progId="Equation.3">
                  <p:embed/>
                </p:oleObj>
              </mc:Choice>
              <mc:Fallback>
                <p:oleObj name="Equation" r:id="rId7" imgW="2679700" imgH="609600" progId="Equation.3">
                  <p:embed/>
                  <p:pic>
                    <p:nvPicPr>
                      <p:cNvPr id="16" name="Object 2">
                        <a:extLst>
                          <a:ext uri="{FF2B5EF4-FFF2-40B4-BE49-F238E27FC236}">
                            <a16:creationId xmlns:a16="http://schemas.microsoft.com/office/drawing/2014/main" id="{CF7BDDA4-71B2-4F52-BE29-FF2CD4BA1C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7257" y="5357224"/>
                        <a:ext cx="5513387"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2114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828800" y="195263"/>
            <a:ext cx="5165237" cy="609600"/>
          </a:xfrm>
        </p:spPr>
        <p:txBody>
          <a:bodyPr>
            <a:normAutofit/>
          </a:bodyPr>
          <a:lstStyle/>
          <a:p>
            <a:r>
              <a:rPr lang="en-US" sz="2800" b="1" dirty="0">
                <a:solidFill>
                  <a:srgbClr val="C00000"/>
                </a:solidFill>
              </a:rPr>
              <a:t>PRACTICE PROBLEM - SOLUTION</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23" name="Picture 4">
            <a:extLst>
              <a:ext uri="{FF2B5EF4-FFF2-40B4-BE49-F238E27FC236}">
                <a16:creationId xmlns:a16="http://schemas.microsoft.com/office/drawing/2014/main" id="{D64D5303-6869-42BD-AD87-D9A800C64A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588" y="1069974"/>
            <a:ext cx="3808412" cy="217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7C92C7F-2269-4D0F-B952-1DB13111BDF6}"/>
              </a:ext>
            </a:extLst>
          </p:cNvPr>
          <p:cNvSpPr/>
          <p:nvPr/>
        </p:nvSpPr>
        <p:spPr>
          <a:xfrm>
            <a:off x="4728659" y="1000036"/>
            <a:ext cx="4012281" cy="1569660"/>
          </a:xfrm>
          <a:prstGeom prst="rect">
            <a:avLst/>
          </a:prstGeom>
        </p:spPr>
        <p:txBody>
          <a:bodyPr wrap="square">
            <a:spAutoFit/>
          </a:bodyPr>
          <a:lstStyle/>
          <a:p>
            <a:pPr>
              <a:spcBef>
                <a:spcPct val="50000"/>
              </a:spcBef>
              <a:buFontTx/>
              <a:buChar char="•"/>
            </a:pPr>
            <a:r>
              <a:rPr lang="en-US" altLang="en-US" sz="2400" dirty="0"/>
              <a:t>Now suppose we have a different problem:  How much gravel can this tractor carry before it tips over?</a:t>
            </a:r>
          </a:p>
        </p:txBody>
      </p:sp>
      <p:grpSp>
        <p:nvGrpSpPr>
          <p:cNvPr id="25" name="Group 15">
            <a:extLst>
              <a:ext uri="{FF2B5EF4-FFF2-40B4-BE49-F238E27FC236}">
                <a16:creationId xmlns:a16="http://schemas.microsoft.com/office/drawing/2014/main" id="{1E9BAAAB-DDFF-48D7-BD46-EF007B7C70A5}"/>
              </a:ext>
            </a:extLst>
          </p:cNvPr>
          <p:cNvGrpSpPr>
            <a:grpSpLocks/>
          </p:cNvGrpSpPr>
          <p:nvPr/>
        </p:nvGrpSpPr>
        <p:grpSpPr bwMode="auto">
          <a:xfrm>
            <a:off x="609600" y="3778339"/>
            <a:ext cx="3670300" cy="2514600"/>
            <a:chOff x="368300" y="1070264"/>
            <a:chExt cx="3670300" cy="2514439"/>
          </a:xfrm>
        </p:grpSpPr>
        <p:pic>
          <p:nvPicPr>
            <p:cNvPr id="36" name="Picture 16">
              <a:extLst>
                <a:ext uri="{FF2B5EF4-FFF2-40B4-BE49-F238E27FC236}">
                  <a16:creationId xmlns:a16="http://schemas.microsoft.com/office/drawing/2014/main" id="{EC4A79FB-FDD5-4543-A910-069BE4689E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732" y="1070264"/>
              <a:ext cx="3630468" cy="207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7" name="Straight Arrow Connector 36">
              <a:extLst>
                <a:ext uri="{FF2B5EF4-FFF2-40B4-BE49-F238E27FC236}">
                  <a16:creationId xmlns:a16="http://schemas.microsoft.com/office/drawing/2014/main" id="{AB8E337A-43A9-45A1-8390-C0D8CBD3104B}"/>
                </a:ext>
              </a:extLst>
            </p:cNvPr>
            <p:cNvCxnSpPr/>
            <p:nvPr/>
          </p:nvCxnSpPr>
          <p:spPr>
            <a:xfrm rot="16200000" flipH="1">
              <a:off x="2882131" y="1674268"/>
              <a:ext cx="749252" cy="11113"/>
            </a:xfrm>
            <a:prstGeom prst="straightConnector1">
              <a:avLst/>
            </a:prstGeom>
            <a:ln w="19050">
              <a:solidFill>
                <a:srgbClr val="FF0000"/>
              </a:solidFill>
              <a:tailEnd type="stealth" w="med" len="lg"/>
            </a:ln>
            <a:effectLst/>
          </p:spPr>
          <p:style>
            <a:lnRef idx="2">
              <a:schemeClr val="accent1"/>
            </a:lnRef>
            <a:fillRef idx="0">
              <a:schemeClr val="accent1"/>
            </a:fillRef>
            <a:effectRef idx="1">
              <a:schemeClr val="accent1"/>
            </a:effectRef>
            <a:fontRef idx="minor">
              <a:schemeClr val="tx1"/>
            </a:fontRef>
          </p:style>
        </p:cxnSp>
        <p:sp>
          <p:nvSpPr>
            <p:cNvPr id="38" name="TextBox 18">
              <a:extLst>
                <a:ext uri="{FF2B5EF4-FFF2-40B4-BE49-F238E27FC236}">
                  <a16:creationId xmlns:a16="http://schemas.microsoft.com/office/drawing/2014/main" id="{03F54FE9-2BA0-4A13-8A9E-030AF1300280}"/>
                </a:ext>
              </a:extLst>
            </p:cNvPr>
            <p:cNvSpPr txBox="1">
              <a:spLocks noChangeArrowheads="1"/>
            </p:cNvSpPr>
            <p:nvPr/>
          </p:nvSpPr>
          <p:spPr bwMode="auto">
            <a:xfrm>
              <a:off x="1181490" y="3215371"/>
              <a:ext cx="9902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ＭＳ Ｐゴシック" panose="020B0600070205080204" pitchFamily="34" charset="-128"/>
                </a:defRPr>
              </a:lvl1pPr>
              <a:lvl2pPr marL="742950" indent="-285750">
                <a:defRPr sz="2400" b="1">
                  <a:solidFill>
                    <a:schemeClr val="tx1"/>
                  </a:solidFill>
                  <a:latin typeface="Times New Roman" panose="02020603050405020304" pitchFamily="18" charset="0"/>
                  <a:ea typeface="ＭＳ Ｐゴシック" panose="020B0600070205080204" pitchFamily="34" charset="-128"/>
                </a:defRPr>
              </a:lvl2pPr>
              <a:lvl3pPr marL="1143000" indent="-228600">
                <a:defRPr sz="2400" b="1">
                  <a:solidFill>
                    <a:schemeClr val="tx1"/>
                  </a:solidFill>
                  <a:latin typeface="Times New Roman" panose="02020603050405020304" pitchFamily="18" charset="0"/>
                  <a:ea typeface="ＭＳ Ｐゴシック" panose="020B0600070205080204" pitchFamily="34" charset="-128"/>
                </a:defRPr>
              </a:lvl3pPr>
              <a:lvl4pPr marL="1600200" indent="-228600">
                <a:defRPr sz="2400" b="1">
                  <a:solidFill>
                    <a:schemeClr val="tx1"/>
                  </a:solidFill>
                  <a:latin typeface="Times New Roman" panose="02020603050405020304" pitchFamily="18" charset="0"/>
                  <a:ea typeface="ＭＳ Ｐゴシック" panose="020B0600070205080204" pitchFamily="34" charset="-128"/>
                </a:defRPr>
              </a:lvl4pPr>
              <a:lvl5pPr marL="2057400" indent="-22860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b="0"/>
                <a:t>2100 lb</a:t>
              </a:r>
            </a:p>
          </p:txBody>
        </p:sp>
        <p:sp>
          <p:nvSpPr>
            <p:cNvPr id="39" name="TextBox 19">
              <a:extLst>
                <a:ext uri="{FF2B5EF4-FFF2-40B4-BE49-F238E27FC236}">
                  <a16:creationId xmlns:a16="http://schemas.microsoft.com/office/drawing/2014/main" id="{84A5E5B9-26DA-49CA-80D6-DC8C3C5CEECD}"/>
                </a:ext>
              </a:extLst>
            </p:cNvPr>
            <p:cNvSpPr txBox="1">
              <a:spLocks noChangeArrowheads="1"/>
            </p:cNvSpPr>
            <p:nvPr/>
          </p:nvSpPr>
          <p:spPr bwMode="auto">
            <a:xfrm>
              <a:off x="2251352" y="3177271"/>
              <a:ext cx="4436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ＭＳ Ｐゴシック" panose="020B0600070205080204" pitchFamily="34" charset="-128"/>
                </a:defRPr>
              </a:lvl1pPr>
              <a:lvl2pPr marL="742950" indent="-285750">
                <a:defRPr sz="2400" b="1">
                  <a:solidFill>
                    <a:schemeClr val="tx1"/>
                  </a:solidFill>
                  <a:latin typeface="Times New Roman" panose="02020603050405020304" pitchFamily="18" charset="0"/>
                  <a:ea typeface="ＭＳ Ｐゴシック" panose="020B0600070205080204" pitchFamily="34" charset="-128"/>
                </a:defRPr>
              </a:lvl2pPr>
              <a:lvl3pPr marL="1143000" indent="-228600">
                <a:defRPr sz="2400" b="1">
                  <a:solidFill>
                    <a:schemeClr val="tx1"/>
                  </a:solidFill>
                  <a:latin typeface="Times New Roman" panose="02020603050405020304" pitchFamily="18" charset="0"/>
                  <a:ea typeface="ＭＳ Ｐゴシック" panose="020B0600070205080204" pitchFamily="34" charset="-128"/>
                </a:defRPr>
              </a:lvl3pPr>
              <a:lvl4pPr marL="1600200" indent="-228600">
                <a:defRPr sz="2400" b="1">
                  <a:solidFill>
                    <a:schemeClr val="tx1"/>
                  </a:solidFill>
                  <a:latin typeface="Times New Roman" panose="02020603050405020304" pitchFamily="18" charset="0"/>
                  <a:ea typeface="ＭＳ Ｐゴシック" panose="020B0600070205080204" pitchFamily="34" charset="-128"/>
                </a:defRPr>
              </a:lvl4pPr>
              <a:lvl5pPr marL="2057400" indent="-228600">
                <a:defRPr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800" b="0"/>
                <a:t>F</a:t>
              </a:r>
              <a:r>
                <a:rPr lang="en-US" altLang="en-US" sz="1800" b="0" baseline="-25000"/>
                <a:t>B</a:t>
              </a:r>
              <a:endParaRPr lang="en-US" altLang="en-US" sz="1800" b="0"/>
            </a:p>
          </p:txBody>
        </p:sp>
        <p:sp>
          <p:nvSpPr>
            <p:cNvPr id="40" name="Rectangle 39">
              <a:extLst>
                <a:ext uri="{FF2B5EF4-FFF2-40B4-BE49-F238E27FC236}">
                  <a16:creationId xmlns:a16="http://schemas.microsoft.com/office/drawing/2014/main" id="{4985F4F2-883F-42D5-989A-C6D37FF21EA4}"/>
                </a:ext>
              </a:extLst>
            </p:cNvPr>
            <p:cNvSpPr/>
            <p:nvPr/>
          </p:nvSpPr>
          <p:spPr>
            <a:xfrm>
              <a:off x="368300" y="2514797"/>
              <a:ext cx="3670300" cy="23493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p>
          </p:txBody>
        </p:sp>
        <p:cxnSp>
          <p:nvCxnSpPr>
            <p:cNvPr id="41" name="Straight Arrow Connector 40">
              <a:extLst>
                <a:ext uri="{FF2B5EF4-FFF2-40B4-BE49-F238E27FC236}">
                  <a16:creationId xmlns:a16="http://schemas.microsoft.com/office/drawing/2014/main" id="{E824ED80-FD12-4D6A-9D24-9A5DF5AD15AF}"/>
                </a:ext>
              </a:extLst>
            </p:cNvPr>
            <p:cNvCxnSpPr/>
            <p:nvPr/>
          </p:nvCxnSpPr>
          <p:spPr>
            <a:xfrm rot="16200000" flipH="1">
              <a:off x="960471" y="2717983"/>
              <a:ext cx="1023871" cy="17463"/>
            </a:xfrm>
            <a:prstGeom prst="straightConnector1">
              <a:avLst/>
            </a:prstGeom>
            <a:ln w="19050">
              <a:solidFill>
                <a:srgbClr val="FF0000"/>
              </a:solidFill>
              <a:tailEnd type="stealth" w="med" len="lg"/>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8AB90233-3C1A-4360-BEC1-10CAB258FBE1}"/>
                </a:ext>
              </a:extLst>
            </p:cNvPr>
            <p:cNvCxnSpPr/>
            <p:nvPr/>
          </p:nvCxnSpPr>
          <p:spPr>
            <a:xfrm rot="16200000" flipV="1">
              <a:off x="1867719" y="2898154"/>
              <a:ext cx="788936" cy="6350"/>
            </a:xfrm>
            <a:prstGeom prst="straightConnector1">
              <a:avLst/>
            </a:prstGeom>
            <a:ln w="19050">
              <a:solidFill>
                <a:srgbClr val="FF0000"/>
              </a:solidFill>
              <a:tailEnd type="stealth" w="med" len="lg"/>
            </a:ln>
            <a:effectLst/>
          </p:spPr>
          <p:style>
            <a:lnRef idx="2">
              <a:schemeClr val="accent1"/>
            </a:lnRef>
            <a:fillRef idx="0">
              <a:schemeClr val="accent1"/>
            </a:fillRef>
            <a:effectRef idx="1">
              <a:schemeClr val="accent1"/>
            </a:effectRef>
            <a:fontRef idx="minor">
              <a:schemeClr val="tx1"/>
            </a:fontRef>
          </p:style>
        </p:cxnSp>
      </p:grpSp>
      <p:sp>
        <p:nvSpPr>
          <p:cNvPr id="9" name="Rectangle 8">
            <a:extLst>
              <a:ext uri="{FF2B5EF4-FFF2-40B4-BE49-F238E27FC236}">
                <a16:creationId xmlns:a16="http://schemas.microsoft.com/office/drawing/2014/main" id="{49B836B9-EF65-49A7-B7F1-D2E77A9A58CA}"/>
              </a:ext>
            </a:extLst>
          </p:cNvPr>
          <p:cNvSpPr/>
          <p:nvPr/>
        </p:nvSpPr>
        <p:spPr>
          <a:xfrm>
            <a:off x="3048000" y="1013630"/>
            <a:ext cx="762000" cy="369332"/>
          </a:xfrm>
          <a:prstGeom prst="rect">
            <a:avLst/>
          </a:prstGeom>
        </p:spPr>
        <p:txBody>
          <a:bodyPr wrap="square">
            <a:spAutoFit/>
          </a:bodyPr>
          <a:lstStyle/>
          <a:p>
            <a:r>
              <a:rPr lang="en-US" altLang="en-US" b="1" dirty="0">
                <a:solidFill>
                  <a:srgbClr val="FF0000"/>
                </a:solidFill>
              </a:rPr>
              <a:t>W=?</a:t>
            </a:r>
          </a:p>
        </p:txBody>
      </p:sp>
      <p:sp>
        <p:nvSpPr>
          <p:cNvPr id="12" name="Rectangle 11">
            <a:extLst>
              <a:ext uri="{FF2B5EF4-FFF2-40B4-BE49-F238E27FC236}">
                <a16:creationId xmlns:a16="http://schemas.microsoft.com/office/drawing/2014/main" id="{B6AA0D05-B76F-4F0E-A5C2-C8F6CD5F6B72}"/>
              </a:ext>
            </a:extLst>
          </p:cNvPr>
          <p:cNvSpPr/>
          <p:nvPr/>
        </p:nvSpPr>
        <p:spPr>
          <a:xfrm>
            <a:off x="3295170" y="3708488"/>
            <a:ext cx="394660" cy="369332"/>
          </a:xfrm>
          <a:prstGeom prst="rect">
            <a:avLst/>
          </a:prstGeom>
        </p:spPr>
        <p:txBody>
          <a:bodyPr wrap="none">
            <a:spAutoFit/>
          </a:bodyPr>
          <a:lstStyle/>
          <a:p>
            <a:r>
              <a:rPr lang="en-US" altLang="en-US" b="1" dirty="0">
                <a:solidFill>
                  <a:srgbClr val="FF0000"/>
                </a:solidFill>
              </a:rPr>
              <a:t>W</a:t>
            </a:r>
          </a:p>
        </p:txBody>
      </p:sp>
      <p:sp>
        <p:nvSpPr>
          <p:cNvPr id="13" name="TextBox 12">
            <a:extLst>
              <a:ext uri="{FF2B5EF4-FFF2-40B4-BE49-F238E27FC236}">
                <a16:creationId xmlns:a16="http://schemas.microsoft.com/office/drawing/2014/main" id="{EDEF06DA-A133-4D2C-ADB3-014F2E161D29}"/>
              </a:ext>
            </a:extLst>
          </p:cNvPr>
          <p:cNvSpPr txBox="1"/>
          <p:nvPr/>
        </p:nvSpPr>
        <p:spPr>
          <a:xfrm>
            <a:off x="4728659" y="3429000"/>
            <a:ext cx="3791309" cy="369332"/>
          </a:xfrm>
          <a:prstGeom prst="rect">
            <a:avLst/>
          </a:prstGeom>
          <a:noFill/>
        </p:spPr>
        <p:txBody>
          <a:bodyPr wrap="square" rtlCol="0">
            <a:spAutoFit/>
          </a:bodyPr>
          <a:lstStyle/>
          <a:p>
            <a:r>
              <a:rPr lang="en-US" dirty="0"/>
              <a:t>Draw free body diagram</a:t>
            </a:r>
          </a:p>
        </p:txBody>
      </p:sp>
      <p:graphicFrame>
        <p:nvGraphicFramePr>
          <p:cNvPr id="43" name="Object 2">
            <a:extLst>
              <a:ext uri="{FF2B5EF4-FFF2-40B4-BE49-F238E27FC236}">
                <a16:creationId xmlns:a16="http://schemas.microsoft.com/office/drawing/2014/main" id="{14BEB47E-F0EC-4062-9802-1C4DD40FFF41}"/>
              </a:ext>
            </a:extLst>
          </p:cNvPr>
          <p:cNvGraphicFramePr>
            <a:graphicFrameLocks noChangeAspect="1"/>
          </p:cNvGraphicFramePr>
          <p:nvPr>
            <p:extLst>
              <p:ext uri="{D42A27DB-BD31-4B8C-83A1-F6EECF244321}">
                <p14:modId xmlns:p14="http://schemas.microsoft.com/office/powerpoint/2010/main" val="2908784147"/>
              </p:ext>
            </p:extLst>
          </p:nvPr>
        </p:nvGraphicFramePr>
        <p:xfrm>
          <a:off x="4909994" y="3893154"/>
          <a:ext cx="1462088" cy="454025"/>
        </p:xfrm>
        <a:graphic>
          <a:graphicData uri="http://schemas.openxmlformats.org/presentationml/2006/ole">
            <mc:AlternateContent xmlns:mc="http://schemas.openxmlformats.org/markup-compatibility/2006">
              <mc:Choice xmlns:v="urn:schemas-microsoft-com:vml" Requires="v">
                <p:oleObj spid="_x0000_s69639" name="Equation" r:id="rId5" imgW="571500" imgH="177800" progId="Equation.3">
                  <p:embed/>
                </p:oleObj>
              </mc:Choice>
              <mc:Fallback>
                <p:oleObj name="Equation" r:id="rId5" imgW="571500" imgH="177800" progId="Equation.3">
                  <p:embed/>
                  <p:pic>
                    <p:nvPicPr>
                      <p:cNvPr id="21" name="Object 2">
                        <a:extLst>
                          <a:ext uri="{FF2B5EF4-FFF2-40B4-BE49-F238E27FC236}">
                            <a16:creationId xmlns:a16="http://schemas.microsoft.com/office/drawing/2014/main" id="{325B6007-2845-40A9-84D0-0ECDF67C79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09994" y="3893154"/>
                        <a:ext cx="146208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Box 14">
            <a:extLst>
              <a:ext uri="{FF2B5EF4-FFF2-40B4-BE49-F238E27FC236}">
                <a16:creationId xmlns:a16="http://schemas.microsoft.com/office/drawing/2014/main" id="{D573169F-3291-457B-B30F-337ECCC068BB}"/>
              </a:ext>
            </a:extLst>
          </p:cNvPr>
          <p:cNvSpPr txBox="1"/>
          <p:nvPr/>
        </p:nvSpPr>
        <p:spPr>
          <a:xfrm>
            <a:off x="4728659" y="4572000"/>
            <a:ext cx="4012281" cy="830997"/>
          </a:xfrm>
          <a:prstGeom prst="rect">
            <a:avLst/>
          </a:prstGeom>
          <a:noFill/>
        </p:spPr>
        <p:txBody>
          <a:bodyPr wrap="square" rtlCol="0">
            <a:spAutoFit/>
          </a:bodyPr>
          <a:lstStyle/>
          <a:p>
            <a:r>
              <a:rPr lang="en-US" sz="2400" dirty="0"/>
              <a:t>W , 50 in - 2100  </a:t>
            </a:r>
            <a:r>
              <a:rPr lang="en-US" sz="2400" dirty="0" err="1"/>
              <a:t>lb</a:t>
            </a:r>
            <a:r>
              <a:rPr lang="en-US" sz="2400" dirty="0"/>
              <a:t> . 40 in = 0</a:t>
            </a:r>
          </a:p>
          <a:p>
            <a:r>
              <a:rPr lang="en-US" sz="2400" dirty="0">
                <a:solidFill>
                  <a:srgbClr val="FF0000"/>
                </a:solidFill>
              </a:rPr>
              <a:t>W = 1,680 </a:t>
            </a:r>
            <a:r>
              <a:rPr lang="en-US" sz="2400" dirty="0" err="1">
                <a:solidFill>
                  <a:srgbClr val="FF0000"/>
                </a:solidFill>
              </a:rPr>
              <a:t>lb</a:t>
            </a:r>
            <a:endParaRPr lang="en-US" sz="2400" dirty="0">
              <a:solidFill>
                <a:srgbClr val="FF0000"/>
              </a:solidFill>
            </a:endParaRPr>
          </a:p>
        </p:txBody>
      </p:sp>
    </p:spTree>
    <p:extLst>
      <p:ext uri="{BB962C8B-B14F-4D97-AF65-F5344CB8AC3E}">
        <p14:creationId xmlns:p14="http://schemas.microsoft.com/office/powerpoint/2010/main" val="179243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3" name="Title 2"/>
          <p:cNvSpPr>
            <a:spLocks noGrp="1"/>
          </p:cNvSpPr>
          <p:nvPr>
            <p:ph type="title"/>
          </p:nvPr>
        </p:nvSpPr>
        <p:spPr>
          <a:xfrm>
            <a:off x="457200" y="274637"/>
            <a:ext cx="8229600" cy="603187"/>
          </a:xfrm>
        </p:spPr>
        <p:txBody>
          <a:bodyPr>
            <a:normAutofit fontScale="90000"/>
          </a:bodyPr>
          <a:lstStyle/>
          <a:p>
            <a:br>
              <a:rPr lang="en-US" b="1" dirty="0"/>
            </a:br>
            <a:endParaRPr lang="en-US" dirty="0"/>
          </a:p>
        </p:txBody>
      </p:sp>
      <p:sp>
        <p:nvSpPr>
          <p:cNvPr id="2" name="TextBox 1"/>
          <p:cNvSpPr txBox="1"/>
          <p:nvPr/>
        </p:nvSpPr>
        <p:spPr>
          <a:xfrm>
            <a:off x="332232" y="152399"/>
            <a:ext cx="8202168" cy="461665"/>
          </a:xfrm>
          <a:prstGeom prst="rect">
            <a:avLst/>
          </a:prstGeom>
          <a:noFill/>
        </p:spPr>
        <p:txBody>
          <a:bodyPr wrap="square" rtlCol="0">
            <a:spAutoFit/>
          </a:bodyPr>
          <a:lstStyle/>
          <a:p>
            <a:pPr algn="ctr"/>
            <a:r>
              <a:rPr lang="en-US" sz="2400" b="1" dirty="0">
                <a:solidFill>
                  <a:srgbClr val="C00000"/>
                </a:solidFill>
              </a:rPr>
              <a:t>EQUILIBRIUM OF RIGID BODIES - TOPICS IN CHAPTER 4</a:t>
            </a:r>
          </a:p>
        </p:txBody>
      </p:sp>
      <p:sp>
        <p:nvSpPr>
          <p:cNvPr id="9" name="Rectangle 8">
            <a:extLst>
              <a:ext uri="{FF2B5EF4-FFF2-40B4-BE49-F238E27FC236}">
                <a16:creationId xmlns:a16="http://schemas.microsoft.com/office/drawing/2014/main" id="{F93C4E84-2199-4D6C-8C27-19E7C57CE0D5}"/>
              </a:ext>
            </a:extLst>
          </p:cNvPr>
          <p:cNvSpPr/>
          <p:nvPr/>
        </p:nvSpPr>
        <p:spPr>
          <a:xfrm>
            <a:off x="457200" y="881137"/>
            <a:ext cx="4002620" cy="5558445"/>
          </a:xfrm>
          <a:prstGeom prst="rect">
            <a:avLst/>
          </a:prstGeom>
        </p:spPr>
        <p:txBody>
          <a:bodyPr wrap="square">
            <a:spAutoFit/>
          </a:bodyPr>
          <a:lstStyle/>
          <a:p>
            <a:pPr>
              <a:spcBef>
                <a:spcPct val="40000"/>
              </a:spcBef>
            </a:pPr>
            <a:r>
              <a:rPr lang="en-US" altLang="en-US" sz="2400" dirty="0">
                <a:hlinkClick r:id="rId3" action="ppaction://hlinksldjump"/>
              </a:rPr>
              <a:t>Introduction</a:t>
            </a:r>
            <a:endParaRPr lang="en-US" altLang="en-US" sz="2400" dirty="0"/>
          </a:p>
          <a:p>
            <a:pPr>
              <a:spcBef>
                <a:spcPct val="40000"/>
              </a:spcBef>
            </a:pPr>
            <a:r>
              <a:rPr lang="en-US" altLang="en-US" sz="2400" dirty="0">
                <a:hlinkClick r:id="rId4" action="ppaction://hlinksldjump"/>
              </a:rPr>
              <a:t>Free-Body Diagram</a:t>
            </a:r>
            <a:endParaRPr lang="en-US" altLang="en-US" sz="2400" dirty="0"/>
          </a:p>
          <a:p>
            <a:pPr>
              <a:spcBef>
                <a:spcPct val="40000"/>
              </a:spcBef>
            </a:pPr>
            <a:r>
              <a:rPr lang="en-US" altLang="en-US" sz="2400" dirty="0">
                <a:hlinkClick r:id="rId5" action="ppaction://hlinksldjump"/>
              </a:rPr>
              <a:t>Reactions at Supports and Connections for a Two-Dimensional Structur</a:t>
            </a:r>
            <a:r>
              <a:rPr lang="en-US" altLang="en-US" sz="2400" dirty="0">
                <a:hlinkClick r:id="rId6" action="ppaction://hlinksldjump"/>
              </a:rPr>
              <a:t>e</a:t>
            </a:r>
            <a:endParaRPr lang="en-US" altLang="en-US" sz="2400" dirty="0"/>
          </a:p>
          <a:p>
            <a:pPr>
              <a:spcBef>
                <a:spcPct val="40000"/>
              </a:spcBef>
            </a:pPr>
            <a:r>
              <a:rPr lang="en-US" altLang="en-US" sz="2400" dirty="0">
                <a:hlinkClick r:id="rId7" action="ppaction://hlinksldjump"/>
              </a:rPr>
              <a:t>Equilibrium of a Rigid Body in Two Dimensions</a:t>
            </a:r>
            <a:endParaRPr lang="en-US" altLang="en-US" sz="2400" dirty="0"/>
          </a:p>
          <a:p>
            <a:pPr>
              <a:spcBef>
                <a:spcPct val="40000"/>
              </a:spcBef>
            </a:pPr>
            <a:r>
              <a:rPr lang="en-US" altLang="en-US" sz="2400" dirty="0">
                <a:hlinkClick r:id="rId8" action="ppaction://hlinksldjump"/>
              </a:rPr>
              <a:t>Statically Indeterminate Reactions</a:t>
            </a:r>
            <a:endParaRPr lang="en-US" altLang="en-US" sz="2400" dirty="0"/>
          </a:p>
          <a:p>
            <a:pPr>
              <a:spcBef>
                <a:spcPct val="40000"/>
              </a:spcBef>
            </a:pPr>
            <a:r>
              <a:rPr lang="en-US" altLang="en-US" sz="2400" dirty="0">
                <a:hlinkClick r:id="rId9" action="ppaction://hlinksldjump"/>
              </a:rPr>
              <a:t>Sample Problem 4.1</a:t>
            </a:r>
            <a:endParaRPr lang="en-US" altLang="en-US" sz="2400" dirty="0"/>
          </a:p>
          <a:p>
            <a:pPr>
              <a:spcBef>
                <a:spcPct val="40000"/>
              </a:spcBef>
            </a:pPr>
            <a:r>
              <a:rPr lang="en-US" altLang="en-US" sz="2400" dirty="0">
                <a:hlinkClick r:id="rId10" action="ppaction://hlinksldjump"/>
              </a:rPr>
              <a:t>Sample Problem 4.3</a:t>
            </a:r>
            <a:endParaRPr lang="en-US" altLang="en-US" sz="2400" dirty="0"/>
          </a:p>
          <a:p>
            <a:pPr>
              <a:spcBef>
                <a:spcPct val="40000"/>
              </a:spcBef>
            </a:pPr>
            <a:endParaRPr lang="en-US" altLang="en-US" sz="2400" dirty="0"/>
          </a:p>
        </p:txBody>
      </p:sp>
      <p:sp>
        <p:nvSpPr>
          <p:cNvPr id="11" name="Rectangle 10">
            <a:extLst>
              <a:ext uri="{FF2B5EF4-FFF2-40B4-BE49-F238E27FC236}">
                <a16:creationId xmlns:a16="http://schemas.microsoft.com/office/drawing/2014/main" id="{82368B0E-CEFC-496F-B5D0-F22975D18BC1}"/>
              </a:ext>
            </a:extLst>
          </p:cNvPr>
          <p:cNvSpPr/>
          <p:nvPr/>
        </p:nvSpPr>
        <p:spPr>
          <a:xfrm>
            <a:off x="4463133" y="1000062"/>
            <a:ext cx="4226980" cy="5041380"/>
          </a:xfrm>
          <a:prstGeom prst="rect">
            <a:avLst/>
          </a:prstGeom>
        </p:spPr>
        <p:txBody>
          <a:bodyPr wrap="square">
            <a:spAutoFit/>
          </a:bodyPr>
          <a:lstStyle/>
          <a:p>
            <a:pPr>
              <a:spcBef>
                <a:spcPct val="40000"/>
              </a:spcBef>
            </a:pPr>
            <a:r>
              <a:rPr lang="en-US" altLang="en-US" sz="2400" dirty="0">
                <a:hlinkClick r:id="rId6" action="ppaction://hlinksldjump"/>
              </a:rPr>
              <a:t>Sample Problem 4.4</a:t>
            </a:r>
            <a:endParaRPr lang="en-US" altLang="en-US" sz="2400" dirty="0"/>
          </a:p>
          <a:p>
            <a:pPr>
              <a:spcBef>
                <a:spcPct val="40000"/>
              </a:spcBef>
            </a:pPr>
            <a:r>
              <a:rPr lang="en-US" altLang="en-US" sz="2400" dirty="0">
                <a:hlinkClick r:id="rId10" action="ppaction://hlinksldjump"/>
              </a:rPr>
              <a:t>Equilibrium of a Two-Force Body</a:t>
            </a:r>
            <a:endParaRPr lang="en-US" altLang="en-US" sz="2400" dirty="0"/>
          </a:p>
          <a:p>
            <a:pPr>
              <a:spcBef>
                <a:spcPct val="40000"/>
              </a:spcBef>
            </a:pPr>
            <a:r>
              <a:rPr lang="en-US" altLang="en-US" sz="2400" dirty="0">
                <a:hlinkClick r:id="rId11" action="ppaction://hlinksldjump"/>
              </a:rPr>
              <a:t>Equilibrium of a Three-Force Body</a:t>
            </a:r>
            <a:endParaRPr lang="en-US" altLang="en-US" sz="2400" dirty="0"/>
          </a:p>
          <a:p>
            <a:pPr>
              <a:spcBef>
                <a:spcPct val="40000"/>
              </a:spcBef>
            </a:pPr>
            <a:r>
              <a:rPr lang="en-US" altLang="en-US" sz="2400" dirty="0">
                <a:hlinkClick r:id="rId12" action="ppaction://hlinksldjump"/>
              </a:rPr>
              <a:t>Sample Problem 4.6</a:t>
            </a:r>
            <a:endParaRPr lang="en-US" altLang="en-US" sz="2400" dirty="0"/>
          </a:p>
          <a:p>
            <a:pPr>
              <a:spcBef>
                <a:spcPct val="40000"/>
              </a:spcBef>
            </a:pPr>
            <a:r>
              <a:rPr lang="en-US" altLang="en-US" sz="2400" dirty="0">
                <a:hlinkClick r:id="rId6" action="ppaction://hlinksldjump"/>
              </a:rPr>
              <a:t>Equilibrium of a Rigid Body in Three Dimensions</a:t>
            </a:r>
            <a:endParaRPr lang="en-US" altLang="en-US" sz="2400" dirty="0"/>
          </a:p>
          <a:p>
            <a:pPr>
              <a:spcBef>
                <a:spcPct val="40000"/>
              </a:spcBef>
            </a:pPr>
            <a:r>
              <a:rPr lang="en-US" altLang="en-US" sz="2400" dirty="0">
                <a:hlinkClick r:id="rId13" action="ppaction://hlinksldjump"/>
              </a:rPr>
              <a:t>Reactions at Supports and Connections for a Three-Dimensional Structure</a:t>
            </a:r>
            <a:endParaRPr lang="en-US" altLang="en-US" sz="2400" dirty="0"/>
          </a:p>
          <a:p>
            <a:pPr>
              <a:spcBef>
                <a:spcPct val="40000"/>
              </a:spcBef>
            </a:pPr>
            <a:r>
              <a:rPr lang="en-US" altLang="en-US" sz="2400" dirty="0">
                <a:hlinkClick r:id="rId14" action="ppaction://hlinksldjump"/>
              </a:rPr>
              <a:t>Sample Problem 4.8</a:t>
            </a:r>
            <a:endParaRPr lang="en-US" sz="2400" dirty="0"/>
          </a:p>
        </p:txBody>
      </p:sp>
    </p:spTree>
    <p:extLst>
      <p:ext uri="{BB962C8B-B14F-4D97-AF65-F5344CB8AC3E}">
        <p14:creationId xmlns:p14="http://schemas.microsoft.com/office/powerpoint/2010/main" val="2377223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7" y="280970"/>
            <a:ext cx="8594725" cy="405231"/>
          </a:xfrm>
        </p:spPr>
        <p:txBody>
          <a:bodyPr>
            <a:noAutofit/>
          </a:bodyPr>
          <a:lstStyle/>
          <a:p>
            <a:r>
              <a:rPr lang="en-US" sz="2400" b="1" dirty="0">
                <a:solidFill>
                  <a:srgbClr val="FF0000"/>
                </a:solidFill>
              </a:rPr>
              <a:t>EQUILIBRIUM OF A TWO-FORCE BODY</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grpSp>
        <p:nvGrpSpPr>
          <p:cNvPr id="10" name="Group 20">
            <a:extLst>
              <a:ext uri="{FF2B5EF4-FFF2-40B4-BE49-F238E27FC236}">
                <a16:creationId xmlns:a16="http://schemas.microsoft.com/office/drawing/2014/main" id="{9E2A8F00-3F1F-4CAC-9A40-705FCE323A09}"/>
              </a:ext>
            </a:extLst>
          </p:cNvPr>
          <p:cNvGrpSpPr>
            <a:grpSpLocks/>
          </p:cNvGrpSpPr>
          <p:nvPr/>
        </p:nvGrpSpPr>
        <p:grpSpPr bwMode="auto">
          <a:xfrm>
            <a:off x="490538" y="1066800"/>
            <a:ext cx="8334375" cy="1447800"/>
            <a:chOff x="309" y="672"/>
            <a:chExt cx="5250" cy="912"/>
          </a:xfrm>
        </p:grpSpPr>
        <p:grpSp>
          <p:nvGrpSpPr>
            <p:cNvPr id="11" name="Group 6">
              <a:extLst>
                <a:ext uri="{FF2B5EF4-FFF2-40B4-BE49-F238E27FC236}">
                  <a16:creationId xmlns:a16="http://schemas.microsoft.com/office/drawing/2014/main" id="{C0A17749-44FA-4F55-946A-D5C072369B47}"/>
                </a:ext>
              </a:extLst>
            </p:cNvPr>
            <p:cNvGrpSpPr>
              <a:grpSpLocks/>
            </p:cNvGrpSpPr>
            <p:nvPr/>
          </p:nvGrpSpPr>
          <p:grpSpPr bwMode="auto">
            <a:xfrm>
              <a:off x="309" y="672"/>
              <a:ext cx="1478" cy="912"/>
              <a:chOff x="288" y="672"/>
              <a:chExt cx="1429" cy="816"/>
            </a:xfrm>
          </p:grpSpPr>
          <p:pic>
            <p:nvPicPr>
              <p:cNvPr id="19" name="Picture 4" descr="C:\DOCUME~1\WALTOL~1\LOCALS~1\Temp\\msotw9_temp0.jpg">
                <a:extLst>
                  <a:ext uri="{FF2B5EF4-FFF2-40B4-BE49-F238E27FC236}">
                    <a16:creationId xmlns:a16="http://schemas.microsoft.com/office/drawing/2014/main" id="{671BD50E-6E48-46E2-9C26-929829147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672"/>
                <a:ext cx="1429" cy="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5">
                <a:extLst>
                  <a:ext uri="{FF2B5EF4-FFF2-40B4-BE49-F238E27FC236}">
                    <a16:creationId xmlns:a16="http://schemas.microsoft.com/office/drawing/2014/main" id="{35B4D3A7-E1D8-4FAB-A82F-3297DEEFAEBC}"/>
                  </a:ext>
                </a:extLst>
              </p:cNvPr>
              <p:cNvSpPr>
                <a:spLocks noChangeArrowheads="1"/>
              </p:cNvSpPr>
              <p:nvPr/>
            </p:nvSpPr>
            <p:spPr bwMode="auto">
              <a:xfrm>
                <a:off x="1488" y="1248"/>
                <a:ext cx="192" cy="2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sp>
          <p:nvSpPr>
            <p:cNvPr id="18" name="Text Box 16">
              <a:extLst>
                <a:ext uri="{FF2B5EF4-FFF2-40B4-BE49-F238E27FC236}">
                  <a16:creationId xmlns:a16="http://schemas.microsoft.com/office/drawing/2014/main" id="{448EAE8D-B2CE-4A43-95CD-4FAC781FA3BF}"/>
                </a:ext>
              </a:extLst>
            </p:cNvPr>
            <p:cNvSpPr txBox="1">
              <a:spLocks noChangeArrowheads="1"/>
            </p:cNvSpPr>
            <p:nvPr/>
          </p:nvSpPr>
          <p:spPr bwMode="auto">
            <a:xfrm>
              <a:off x="2028" y="674"/>
              <a:ext cx="35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a:t>Consider a plate subjected to two forces </a:t>
              </a:r>
              <a:r>
                <a:rPr lang="en-US" altLang="en-US" sz="2000" i="1"/>
                <a:t>F</a:t>
              </a:r>
              <a:r>
                <a:rPr lang="en-US" altLang="en-US" sz="2000" i="1" baseline="-25000"/>
                <a:t>1</a:t>
              </a:r>
              <a:r>
                <a:rPr lang="en-US" altLang="en-US" sz="2000" b="0"/>
                <a:t> and </a:t>
              </a:r>
              <a:r>
                <a:rPr lang="en-US" altLang="en-US" sz="2000" i="1"/>
                <a:t>F</a:t>
              </a:r>
              <a:r>
                <a:rPr lang="en-US" altLang="en-US" sz="2000" i="1" baseline="-25000"/>
                <a:t>2</a:t>
              </a:r>
              <a:endParaRPr lang="en-US" altLang="en-US" sz="2000" i="1"/>
            </a:p>
          </p:txBody>
        </p:sp>
      </p:grpSp>
      <p:grpSp>
        <p:nvGrpSpPr>
          <p:cNvPr id="21" name="Group 22">
            <a:extLst>
              <a:ext uri="{FF2B5EF4-FFF2-40B4-BE49-F238E27FC236}">
                <a16:creationId xmlns:a16="http://schemas.microsoft.com/office/drawing/2014/main" id="{3D27C9DA-9E3E-4C7B-8196-3422D8C4BAC8}"/>
              </a:ext>
            </a:extLst>
          </p:cNvPr>
          <p:cNvGrpSpPr>
            <a:grpSpLocks/>
          </p:cNvGrpSpPr>
          <p:nvPr/>
        </p:nvGrpSpPr>
        <p:grpSpPr bwMode="auto">
          <a:xfrm>
            <a:off x="490538" y="3687763"/>
            <a:ext cx="8366125" cy="2636838"/>
            <a:chOff x="309" y="2323"/>
            <a:chExt cx="5270" cy="1661"/>
          </a:xfrm>
        </p:grpSpPr>
        <p:grpSp>
          <p:nvGrpSpPr>
            <p:cNvPr id="22" name="Group 15">
              <a:extLst>
                <a:ext uri="{FF2B5EF4-FFF2-40B4-BE49-F238E27FC236}">
                  <a16:creationId xmlns:a16="http://schemas.microsoft.com/office/drawing/2014/main" id="{23D83A24-9E36-4DD6-BDAC-4EF2A06BD44E}"/>
                </a:ext>
              </a:extLst>
            </p:cNvPr>
            <p:cNvGrpSpPr>
              <a:grpSpLocks/>
            </p:cNvGrpSpPr>
            <p:nvPr/>
          </p:nvGrpSpPr>
          <p:grpSpPr bwMode="auto">
            <a:xfrm>
              <a:off x="309" y="2880"/>
              <a:ext cx="1536" cy="1104"/>
              <a:chOff x="2352" y="1824"/>
              <a:chExt cx="1776" cy="1488"/>
            </a:xfrm>
          </p:grpSpPr>
          <p:pic>
            <p:nvPicPr>
              <p:cNvPr id="24" name="Picture 12" descr="C:\DOCUME~1\WALTOL~1\LOCALS~1\Temp\\msotw9_temp0.jpg">
                <a:extLst>
                  <a:ext uri="{FF2B5EF4-FFF2-40B4-BE49-F238E27FC236}">
                    <a16:creationId xmlns:a16="http://schemas.microsoft.com/office/drawing/2014/main" id="{008AD307-1539-4D2C-B573-3B791A5E06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 y="1824"/>
                <a:ext cx="1728"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13">
                <a:extLst>
                  <a:ext uri="{FF2B5EF4-FFF2-40B4-BE49-F238E27FC236}">
                    <a16:creationId xmlns:a16="http://schemas.microsoft.com/office/drawing/2014/main" id="{B99111BE-1D80-47A9-9F61-BA124583187D}"/>
                  </a:ext>
                </a:extLst>
              </p:cNvPr>
              <p:cNvSpPr>
                <a:spLocks noChangeArrowheads="1"/>
              </p:cNvSpPr>
              <p:nvPr/>
            </p:nvSpPr>
            <p:spPr bwMode="auto">
              <a:xfrm>
                <a:off x="2352" y="1872"/>
                <a:ext cx="288" cy="3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sp>
            <p:nvSpPr>
              <p:cNvPr id="26" name="Rectangle 14">
                <a:extLst>
                  <a:ext uri="{FF2B5EF4-FFF2-40B4-BE49-F238E27FC236}">
                    <a16:creationId xmlns:a16="http://schemas.microsoft.com/office/drawing/2014/main" id="{1062FE20-868D-4FDB-86AC-6C3424D35BBB}"/>
                  </a:ext>
                </a:extLst>
              </p:cNvPr>
              <p:cNvSpPr>
                <a:spLocks noChangeArrowheads="1"/>
              </p:cNvSpPr>
              <p:nvPr/>
            </p:nvSpPr>
            <p:spPr bwMode="auto">
              <a:xfrm>
                <a:off x="3168" y="3024"/>
                <a:ext cx="192" cy="2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sp>
          <p:nvSpPr>
            <p:cNvPr id="23" name="Text Box 18">
              <a:extLst>
                <a:ext uri="{FF2B5EF4-FFF2-40B4-BE49-F238E27FC236}">
                  <a16:creationId xmlns:a16="http://schemas.microsoft.com/office/drawing/2014/main" id="{C9EA57AD-B364-426C-A2AA-BC0F6153BD3A}"/>
                </a:ext>
              </a:extLst>
            </p:cNvPr>
            <p:cNvSpPr txBox="1">
              <a:spLocks noChangeArrowheads="1"/>
            </p:cNvSpPr>
            <p:nvPr/>
          </p:nvSpPr>
          <p:spPr bwMode="auto">
            <a:xfrm>
              <a:off x="2026" y="2323"/>
              <a:ext cx="3553"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dirty="0"/>
                <a:t>Similarly, the line of action of </a:t>
              </a:r>
              <a:r>
                <a:rPr lang="en-US" altLang="en-US" sz="2000" i="1" dirty="0"/>
                <a:t>F</a:t>
              </a:r>
              <a:r>
                <a:rPr lang="en-US" altLang="en-US" sz="2000" i="1" baseline="-25000" dirty="0"/>
                <a:t>1 </a:t>
              </a:r>
              <a:r>
                <a:rPr lang="en-US" altLang="en-US" sz="2000" b="0" dirty="0"/>
                <a:t>must pass through </a:t>
              </a:r>
              <a:r>
                <a:rPr lang="en-US" altLang="en-US" sz="2000" b="0" i="1" dirty="0"/>
                <a:t>B</a:t>
              </a:r>
              <a:r>
                <a:rPr lang="en-US" altLang="en-US" sz="2000" b="0" dirty="0"/>
                <a:t> for the sum of moments about </a:t>
              </a:r>
              <a:r>
                <a:rPr lang="en-US" altLang="en-US" sz="2000" b="0" i="1" dirty="0"/>
                <a:t>B</a:t>
              </a:r>
              <a:r>
                <a:rPr lang="en-US" altLang="en-US" sz="2000" b="0" dirty="0"/>
                <a:t> to be zero.</a:t>
              </a:r>
              <a:endParaRPr lang="en-US" altLang="en-US" sz="2000" i="1" baseline="-25000" dirty="0"/>
            </a:p>
          </p:txBody>
        </p:sp>
      </p:grpSp>
      <p:grpSp>
        <p:nvGrpSpPr>
          <p:cNvPr id="27" name="Group 21">
            <a:extLst>
              <a:ext uri="{FF2B5EF4-FFF2-40B4-BE49-F238E27FC236}">
                <a16:creationId xmlns:a16="http://schemas.microsoft.com/office/drawing/2014/main" id="{03B1709A-5643-40FB-92B8-2EF1F6CE7FCF}"/>
              </a:ext>
            </a:extLst>
          </p:cNvPr>
          <p:cNvGrpSpPr>
            <a:grpSpLocks/>
          </p:cNvGrpSpPr>
          <p:nvPr/>
        </p:nvGrpSpPr>
        <p:grpSpPr bwMode="auto">
          <a:xfrm>
            <a:off x="414338" y="1858963"/>
            <a:ext cx="8537575" cy="2484438"/>
            <a:chOff x="261" y="1171"/>
            <a:chExt cx="5378" cy="1565"/>
          </a:xfrm>
        </p:grpSpPr>
        <p:grpSp>
          <p:nvGrpSpPr>
            <p:cNvPr id="28" name="Group 11">
              <a:extLst>
                <a:ext uri="{FF2B5EF4-FFF2-40B4-BE49-F238E27FC236}">
                  <a16:creationId xmlns:a16="http://schemas.microsoft.com/office/drawing/2014/main" id="{A24D540F-F10B-4141-97E0-B8D17C5F9877}"/>
                </a:ext>
              </a:extLst>
            </p:cNvPr>
            <p:cNvGrpSpPr>
              <a:grpSpLocks/>
            </p:cNvGrpSpPr>
            <p:nvPr/>
          </p:nvGrpSpPr>
          <p:grpSpPr bwMode="auto">
            <a:xfrm>
              <a:off x="261" y="1632"/>
              <a:ext cx="1584" cy="1104"/>
              <a:chOff x="480" y="1824"/>
              <a:chExt cx="1440" cy="912"/>
            </a:xfrm>
          </p:grpSpPr>
          <p:grpSp>
            <p:nvGrpSpPr>
              <p:cNvPr id="30" name="Group 9">
                <a:extLst>
                  <a:ext uri="{FF2B5EF4-FFF2-40B4-BE49-F238E27FC236}">
                    <a16:creationId xmlns:a16="http://schemas.microsoft.com/office/drawing/2014/main" id="{59CB1D18-E997-4152-81AC-8238A8177361}"/>
                  </a:ext>
                </a:extLst>
              </p:cNvPr>
              <p:cNvGrpSpPr>
                <a:grpSpLocks/>
              </p:cNvGrpSpPr>
              <p:nvPr/>
            </p:nvGrpSpPr>
            <p:grpSpPr bwMode="auto">
              <a:xfrm>
                <a:off x="480" y="1824"/>
                <a:ext cx="1392" cy="813"/>
                <a:chOff x="480" y="1824"/>
                <a:chExt cx="1392" cy="813"/>
              </a:xfrm>
            </p:grpSpPr>
            <p:pic>
              <p:nvPicPr>
                <p:cNvPr id="32" name="Picture 7" descr="C:\DOCUME~1\WALTOL~1\LOCALS~1\Temp\\msotw9_temp0.jpg">
                  <a:extLst>
                    <a:ext uri="{FF2B5EF4-FFF2-40B4-BE49-F238E27FC236}">
                      <a16:creationId xmlns:a16="http://schemas.microsoft.com/office/drawing/2014/main" id="{5CB23E11-F7DC-4CFD-8035-5C6B071B4A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 y="1824"/>
                  <a:ext cx="1344" cy="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8">
                  <a:extLst>
                    <a:ext uri="{FF2B5EF4-FFF2-40B4-BE49-F238E27FC236}">
                      <a16:creationId xmlns:a16="http://schemas.microsoft.com/office/drawing/2014/main" id="{25513552-7292-46EA-AD6E-82D951D7B997}"/>
                    </a:ext>
                  </a:extLst>
                </p:cNvPr>
                <p:cNvSpPr>
                  <a:spLocks noChangeArrowheads="1"/>
                </p:cNvSpPr>
                <p:nvPr/>
              </p:nvSpPr>
              <p:spPr bwMode="auto">
                <a:xfrm>
                  <a:off x="480" y="1872"/>
                  <a:ext cx="192" cy="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sp>
            <p:nvSpPr>
              <p:cNvPr id="31" name="Rectangle 10">
                <a:extLst>
                  <a:ext uri="{FF2B5EF4-FFF2-40B4-BE49-F238E27FC236}">
                    <a16:creationId xmlns:a16="http://schemas.microsoft.com/office/drawing/2014/main" id="{FB045E9D-4B40-459C-9EDD-85EB589639B2}"/>
                  </a:ext>
                </a:extLst>
              </p:cNvPr>
              <p:cNvSpPr>
                <a:spLocks noChangeArrowheads="1"/>
              </p:cNvSpPr>
              <p:nvPr/>
            </p:nvSpPr>
            <p:spPr bwMode="auto">
              <a:xfrm>
                <a:off x="1776" y="2544"/>
                <a:ext cx="144" cy="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a:p>
            </p:txBody>
          </p:sp>
        </p:grpSp>
        <p:sp>
          <p:nvSpPr>
            <p:cNvPr id="29" name="Text Box 17">
              <a:extLst>
                <a:ext uri="{FF2B5EF4-FFF2-40B4-BE49-F238E27FC236}">
                  <a16:creationId xmlns:a16="http://schemas.microsoft.com/office/drawing/2014/main" id="{4D343001-41DA-4E20-89E1-3B005B683423}"/>
                </a:ext>
              </a:extLst>
            </p:cNvPr>
            <p:cNvSpPr txBox="1">
              <a:spLocks noChangeArrowheads="1"/>
            </p:cNvSpPr>
            <p:nvPr/>
          </p:nvSpPr>
          <p:spPr bwMode="auto">
            <a:xfrm>
              <a:off x="2026" y="1171"/>
              <a:ext cx="3613"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dirty="0"/>
                <a:t>For static equilibrium, the sum of moments about </a:t>
              </a:r>
              <a:r>
                <a:rPr lang="en-US" altLang="en-US" sz="2000" b="0" i="1" dirty="0"/>
                <a:t>A</a:t>
              </a:r>
              <a:r>
                <a:rPr lang="en-US" altLang="en-US" sz="2000" b="0" dirty="0"/>
                <a:t> must be zero.  The moment of </a:t>
              </a:r>
              <a:r>
                <a:rPr lang="en-US" altLang="en-US" sz="2000" i="1" dirty="0"/>
                <a:t>F</a:t>
              </a:r>
              <a:r>
                <a:rPr lang="en-US" altLang="en-US" sz="2000" i="1" baseline="-25000" dirty="0"/>
                <a:t>2</a:t>
              </a:r>
              <a:r>
                <a:rPr lang="en-US" altLang="en-US" sz="2000" b="0" dirty="0"/>
                <a:t> must be zero.  It follows that the line of action of </a:t>
              </a:r>
              <a:r>
                <a:rPr lang="en-US" altLang="en-US" sz="2000" i="1" dirty="0"/>
                <a:t>F</a:t>
              </a:r>
              <a:r>
                <a:rPr lang="en-US" altLang="en-US" sz="2000" i="1" baseline="-25000" dirty="0"/>
                <a:t>2</a:t>
              </a:r>
              <a:r>
                <a:rPr lang="en-US" altLang="en-US" sz="2000" b="0" dirty="0"/>
                <a:t> must pass through </a:t>
              </a:r>
              <a:r>
                <a:rPr lang="en-US" altLang="en-US" sz="2000" b="0" i="1" dirty="0"/>
                <a:t>A</a:t>
              </a:r>
              <a:r>
                <a:rPr lang="en-US" altLang="en-US" sz="2000" b="0" dirty="0"/>
                <a:t>.</a:t>
              </a:r>
            </a:p>
          </p:txBody>
        </p:sp>
      </p:grpSp>
      <p:sp>
        <p:nvSpPr>
          <p:cNvPr id="2" name="Rectangle 1">
            <a:extLst>
              <a:ext uri="{FF2B5EF4-FFF2-40B4-BE49-F238E27FC236}">
                <a16:creationId xmlns:a16="http://schemas.microsoft.com/office/drawing/2014/main" id="{C79B8ECA-F75B-434C-B955-C64F33282C7B}"/>
              </a:ext>
            </a:extLst>
          </p:cNvPr>
          <p:cNvSpPr/>
          <p:nvPr/>
        </p:nvSpPr>
        <p:spPr>
          <a:xfrm>
            <a:off x="3505200" y="4960788"/>
            <a:ext cx="4572000" cy="1323439"/>
          </a:xfrm>
          <a:prstGeom prst="rect">
            <a:avLst/>
          </a:prstGeom>
        </p:spPr>
        <p:txBody>
          <a:bodyPr>
            <a:spAutoFit/>
          </a:bodyPr>
          <a:lstStyle/>
          <a:p>
            <a:pPr>
              <a:spcBef>
                <a:spcPct val="50000"/>
              </a:spcBef>
              <a:buFontTx/>
              <a:buChar char="•"/>
            </a:pPr>
            <a:r>
              <a:rPr lang="en-US" altLang="en-US" sz="2000" dirty="0"/>
              <a:t>  Requiring that the sum of forces in any direction be zero leads to the conclusion that </a:t>
            </a:r>
            <a:r>
              <a:rPr lang="en-US" altLang="en-US" sz="2000" i="1" dirty="0"/>
              <a:t>F</a:t>
            </a:r>
            <a:r>
              <a:rPr lang="en-US" altLang="en-US" sz="2000" i="1" baseline="-25000" dirty="0"/>
              <a:t>1</a:t>
            </a:r>
            <a:r>
              <a:rPr lang="en-US" altLang="en-US" sz="2000" dirty="0"/>
              <a:t> and </a:t>
            </a:r>
            <a:r>
              <a:rPr lang="en-US" altLang="en-US" sz="2000" i="1" dirty="0"/>
              <a:t>F</a:t>
            </a:r>
            <a:r>
              <a:rPr lang="en-US" altLang="en-US" sz="2000" i="1" baseline="-25000" dirty="0"/>
              <a:t>2 </a:t>
            </a:r>
            <a:r>
              <a:rPr lang="en-US" altLang="en-US" sz="2000" dirty="0"/>
              <a:t>must have equal magnitude but opposite sense.</a:t>
            </a:r>
            <a:endParaRPr lang="en-US" altLang="en-US" sz="2000" i="1" baseline="-25000" dirty="0"/>
          </a:p>
        </p:txBody>
      </p:sp>
    </p:spTree>
    <p:extLst>
      <p:ext uri="{BB962C8B-B14F-4D97-AF65-F5344CB8AC3E}">
        <p14:creationId xmlns:p14="http://schemas.microsoft.com/office/powerpoint/2010/main" val="316865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7" y="280970"/>
            <a:ext cx="8594725" cy="405231"/>
          </a:xfrm>
        </p:spPr>
        <p:txBody>
          <a:bodyPr>
            <a:noAutofit/>
          </a:bodyPr>
          <a:lstStyle/>
          <a:p>
            <a:r>
              <a:rPr lang="en-US" sz="2400" b="1" dirty="0">
                <a:solidFill>
                  <a:srgbClr val="FF0000"/>
                </a:solidFill>
              </a:rPr>
              <a:t>EQUILIBRIUM OF A THREE-FORCE BODY</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grpSp>
        <p:nvGrpSpPr>
          <p:cNvPr id="34" name="Group 10">
            <a:extLst>
              <a:ext uri="{FF2B5EF4-FFF2-40B4-BE49-F238E27FC236}">
                <a16:creationId xmlns:a16="http://schemas.microsoft.com/office/drawing/2014/main" id="{37A2C16A-8378-4D18-AFAD-256FFAAD2EF3}"/>
              </a:ext>
            </a:extLst>
          </p:cNvPr>
          <p:cNvGrpSpPr>
            <a:grpSpLocks/>
          </p:cNvGrpSpPr>
          <p:nvPr/>
        </p:nvGrpSpPr>
        <p:grpSpPr bwMode="auto">
          <a:xfrm>
            <a:off x="457200" y="904875"/>
            <a:ext cx="8340725" cy="1865313"/>
            <a:chOff x="318" y="518"/>
            <a:chExt cx="5254" cy="1175"/>
          </a:xfrm>
        </p:grpSpPr>
        <p:pic>
          <p:nvPicPr>
            <p:cNvPr id="35" name="Picture 3" descr="C:\DOCUME~1\WALTOL~1\LOCALS~1\Temp\\msotw9_temp0.jpg">
              <a:extLst>
                <a:ext uri="{FF2B5EF4-FFF2-40B4-BE49-F238E27FC236}">
                  <a16:creationId xmlns:a16="http://schemas.microsoft.com/office/drawing/2014/main" id="{4C9E4BF1-7501-483D-987C-BAD920E269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 y="518"/>
              <a:ext cx="1392" cy="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Text Box 6">
              <a:extLst>
                <a:ext uri="{FF2B5EF4-FFF2-40B4-BE49-F238E27FC236}">
                  <a16:creationId xmlns:a16="http://schemas.microsoft.com/office/drawing/2014/main" id="{B193C13E-9606-4378-AF2F-A7F46B082155}"/>
                </a:ext>
              </a:extLst>
            </p:cNvPr>
            <p:cNvSpPr txBox="1">
              <a:spLocks noChangeArrowheads="1"/>
            </p:cNvSpPr>
            <p:nvPr/>
          </p:nvSpPr>
          <p:spPr bwMode="auto">
            <a:xfrm>
              <a:off x="1854" y="719"/>
              <a:ext cx="371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dirty="0"/>
                <a:t>Consider a rigid body subjected to forces acting at only 3 points.</a:t>
              </a:r>
            </a:p>
          </p:txBody>
        </p:sp>
      </p:grpSp>
      <p:grpSp>
        <p:nvGrpSpPr>
          <p:cNvPr id="37" name="Group 11">
            <a:extLst>
              <a:ext uri="{FF2B5EF4-FFF2-40B4-BE49-F238E27FC236}">
                <a16:creationId xmlns:a16="http://schemas.microsoft.com/office/drawing/2014/main" id="{55577ECC-76E8-447F-8809-1FBE4C539DEF}"/>
              </a:ext>
            </a:extLst>
          </p:cNvPr>
          <p:cNvGrpSpPr>
            <a:grpSpLocks/>
          </p:cNvGrpSpPr>
          <p:nvPr/>
        </p:nvGrpSpPr>
        <p:grpSpPr bwMode="auto">
          <a:xfrm>
            <a:off x="457200" y="2135188"/>
            <a:ext cx="8342313" cy="2420938"/>
            <a:chOff x="288" y="1345"/>
            <a:chExt cx="5255" cy="1525"/>
          </a:xfrm>
        </p:grpSpPr>
        <p:pic>
          <p:nvPicPr>
            <p:cNvPr id="38" name="Picture 4" descr="C:\DOCUME~1\WALTOL~1\LOCALS~1\Temp\\msotw9_temp0.jpg">
              <a:extLst>
                <a:ext uri="{FF2B5EF4-FFF2-40B4-BE49-F238E27FC236}">
                  <a16:creationId xmlns:a16="http://schemas.microsoft.com/office/drawing/2014/main" id="{EEB12C4A-4A86-483C-971F-8EC0F4B771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728"/>
              <a:ext cx="1392" cy="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Text Box 7">
              <a:extLst>
                <a:ext uri="{FF2B5EF4-FFF2-40B4-BE49-F238E27FC236}">
                  <a16:creationId xmlns:a16="http://schemas.microsoft.com/office/drawing/2014/main" id="{7F52EBAC-EB4D-40A9-9FCD-826B7647915D}"/>
                </a:ext>
              </a:extLst>
            </p:cNvPr>
            <p:cNvSpPr txBox="1">
              <a:spLocks noChangeArrowheads="1"/>
            </p:cNvSpPr>
            <p:nvPr/>
          </p:nvSpPr>
          <p:spPr bwMode="auto">
            <a:xfrm>
              <a:off x="1818" y="1345"/>
              <a:ext cx="372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dirty="0"/>
                <a:t>Assuming that their lines of action intersect, the moment of  </a:t>
              </a:r>
              <a:r>
                <a:rPr lang="en-US" altLang="en-US" sz="2000" i="1" dirty="0"/>
                <a:t>F</a:t>
              </a:r>
              <a:r>
                <a:rPr lang="en-US" altLang="en-US" sz="2000" i="1" baseline="-25000" dirty="0"/>
                <a:t>1</a:t>
              </a:r>
              <a:r>
                <a:rPr lang="en-US" altLang="en-US" sz="2000" b="0" dirty="0"/>
                <a:t> and </a:t>
              </a:r>
              <a:r>
                <a:rPr lang="en-US" altLang="en-US" sz="2000" i="1" dirty="0"/>
                <a:t>F</a:t>
              </a:r>
              <a:r>
                <a:rPr lang="en-US" altLang="en-US" sz="2000" i="1" baseline="-25000" dirty="0"/>
                <a:t>2</a:t>
              </a:r>
              <a:r>
                <a:rPr lang="en-US" altLang="en-US" sz="2000" b="0" dirty="0"/>
                <a:t> about the point of intersection represented by </a:t>
              </a:r>
              <a:r>
                <a:rPr lang="en-US" altLang="en-US" sz="2000" b="0" i="1" dirty="0"/>
                <a:t>D</a:t>
              </a:r>
              <a:r>
                <a:rPr lang="en-US" altLang="en-US" sz="2000" b="0" dirty="0"/>
                <a:t> is zero.</a:t>
              </a:r>
            </a:p>
          </p:txBody>
        </p:sp>
      </p:grpSp>
      <p:grpSp>
        <p:nvGrpSpPr>
          <p:cNvPr id="40" name="Group 12">
            <a:extLst>
              <a:ext uri="{FF2B5EF4-FFF2-40B4-BE49-F238E27FC236}">
                <a16:creationId xmlns:a16="http://schemas.microsoft.com/office/drawing/2014/main" id="{D86620CE-4F4D-43FC-BC66-78B41B762FA5}"/>
              </a:ext>
            </a:extLst>
          </p:cNvPr>
          <p:cNvGrpSpPr>
            <a:grpSpLocks/>
          </p:cNvGrpSpPr>
          <p:nvPr/>
        </p:nvGrpSpPr>
        <p:grpSpPr bwMode="auto">
          <a:xfrm>
            <a:off x="457200" y="3449639"/>
            <a:ext cx="8229600" cy="3087688"/>
            <a:chOff x="288" y="2173"/>
            <a:chExt cx="5184" cy="1945"/>
          </a:xfrm>
        </p:grpSpPr>
        <p:pic>
          <p:nvPicPr>
            <p:cNvPr id="41" name="Picture 5" descr="C:\DOCUME~1\WALTOL~1\LOCALS~1\Temp\\msotw9_temp0.jpg">
              <a:extLst>
                <a:ext uri="{FF2B5EF4-FFF2-40B4-BE49-F238E27FC236}">
                  <a16:creationId xmlns:a16="http://schemas.microsoft.com/office/drawing/2014/main" id="{9128D8CF-6592-4C0F-A130-9DA0D208FD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2976"/>
              <a:ext cx="1392" cy="1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 Box 8">
              <a:extLst>
                <a:ext uri="{FF2B5EF4-FFF2-40B4-BE49-F238E27FC236}">
                  <a16:creationId xmlns:a16="http://schemas.microsoft.com/office/drawing/2014/main" id="{0CDAC3B8-49A2-4DD0-AF44-BF918F923BD6}"/>
                </a:ext>
              </a:extLst>
            </p:cNvPr>
            <p:cNvSpPr txBox="1">
              <a:spLocks noChangeArrowheads="1"/>
            </p:cNvSpPr>
            <p:nvPr/>
          </p:nvSpPr>
          <p:spPr bwMode="auto">
            <a:xfrm>
              <a:off x="1725" y="2173"/>
              <a:ext cx="3747"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dirty="0"/>
                <a:t>Since the rigid body is in equilibrium, the sum of the moments of </a:t>
              </a:r>
              <a:r>
                <a:rPr lang="en-US" altLang="en-US" sz="2000" i="1" dirty="0"/>
                <a:t>F</a:t>
              </a:r>
              <a:r>
                <a:rPr lang="en-US" altLang="en-US" sz="2000" i="1" baseline="-25000" dirty="0"/>
                <a:t>1</a:t>
              </a:r>
              <a:r>
                <a:rPr lang="en-US" altLang="en-US" sz="2000" b="0" dirty="0"/>
                <a:t>, </a:t>
              </a:r>
              <a:r>
                <a:rPr lang="en-US" altLang="en-US" sz="2000" i="1" dirty="0"/>
                <a:t>F</a:t>
              </a:r>
              <a:r>
                <a:rPr lang="en-US" altLang="en-US" sz="2000" i="1" baseline="-25000" dirty="0"/>
                <a:t>2</a:t>
              </a:r>
              <a:r>
                <a:rPr lang="en-US" altLang="en-US" sz="2000" b="0" dirty="0"/>
                <a:t>, and </a:t>
              </a:r>
              <a:r>
                <a:rPr lang="en-US" altLang="en-US" sz="2000" i="1" dirty="0"/>
                <a:t>F</a:t>
              </a:r>
              <a:r>
                <a:rPr lang="en-US" altLang="en-US" sz="2000" i="1" baseline="-25000" dirty="0"/>
                <a:t>3</a:t>
              </a:r>
              <a:r>
                <a:rPr lang="en-US" altLang="en-US" sz="2000" b="0" dirty="0"/>
                <a:t> about any axis must be zero. It follows that the moment of </a:t>
              </a:r>
              <a:r>
                <a:rPr lang="en-US" altLang="en-US" sz="2000" i="1" dirty="0"/>
                <a:t>F</a:t>
              </a:r>
              <a:r>
                <a:rPr lang="en-US" altLang="en-US" sz="2000" i="1" baseline="-25000" dirty="0"/>
                <a:t>3</a:t>
              </a:r>
              <a:r>
                <a:rPr lang="en-US" altLang="en-US" sz="2000" b="0" dirty="0"/>
                <a:t> about </a:t>
              </a:r>
              <a:r>
                <a:rPr lang="en-US" altLang="en-US" sz="2000" b="0" i="1" dirty="0"/>
                <a:t>D</a:t>
              </a:r>
              <a:r>
                <a:rPr lang="en-US" altLang="en-US" sz="2000" b="0" dirty="0"/>
                <a:t> must be zero as well and that the line of action of </a:t>
              </a:r>
              <a:r>
                <a:rPr lang="en-US" altLang="en-US" sz="2000" i="1" dirty="0"/>
                <a:t>F</a:t>
              </a:r>
              <a:r>
                <a:rPr lang="en-US" altLang="en-US" sz="2000" i="1" baseline="-25000" dirty="0"/>
                <a:t>3</a:t>
              </a:r>
              <a:r>
                <a:rPr lang="en-US" altLang="en-US" sz="2000" b="0" dirty="0"/>
                <a:t> must pass through </a:t>
              </a:r>
              <a:r>
                <a:rPr lang="en-US" altLang="en-US" sz="2000" b="0" i="1" dirty="0"/>
                <a:t>D</a:t>
              </a:r>
              <a:r>
                <a:rPr lang="en-US" altLang="en-US" sz="2000" b="0" dirty="0"/>
                <a:t>.</a:t>
              </a:r>
            </a:p>
          </p:txBody>
        </p:sp>
      </p:grpSp>
      <p:sp>
        <p:nvSpPr>
          <p:cNvPr id="3" name="Rectangle 2">
            <a:extLst>
              <a:ext uri="{FF2B5EF4-FFF2-40B4-BE49-F238E27FC236}">
                <a16:creationId xmlns:a16="http://schemas.microsoft.com/office/drawing/2014/main" id="{7DCC7439-5516-4902-AFF6-B7100A6969A4}"/>
              </a:ext>
            </a:extLst>
          </p:cNvPr>
          <p:cNvSpPr/>
          <p:nvPr/>
        </p:nvSpPr>
        <p:spPr>
          <a:xfrm>
            <a:off x="2968625" y="5486400"/>
            <a:ext cx="5334000" cy="707886"/>
          </a:xfrm>
          <a:prstGeom prst="rect">
            <a:avLst/>
          </a:prstGeom>
        </p:spPr>
        <p:txBody>
          <a:bodyPr wrap="square">
            <a:spAutoFit/>
          </a:bodyPr>
          <a:lstStyle/>
          <a:p>
            <a:pPr>
              <a:spcBef>
                <a:spcPct val="50000"/>
              </a:spcBef>
              <a:buFontTx/>
              <a:buChar char="•"/>
            </a:pPr>
            <a:r>
              <a:rPr lang="en-US" altLang="en-US" dirty="0"/>
              <a:t>   </a:t>
            </a:r>
            <a:r>
              <a:rPr lang="en-US" altLang="en-US" sz="2000" dirty="0"/>
              <a:t>The lines of action of the three forces must be concurrent or parallel.</a:t>
            </a:r>
          </a:p>
        </p:txBody>
      </p:sp>
    </p:spTree>
    <p:extLst>
      <p:ext uri="{BB962C8B-B14F-4D97-AF65-F5344CB8AC3E}">
        <p14:creationId xmlns:p14="http://schemas.microsoft.com/office/powerpoint/2010/main" val="173496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7" y="280970"/>
            <a:ext cx="8594725" cy="405231"/>
          </a:xfrm>
        </p:spPr>
        <p:txBody>
          <a:bodyPr>
            <a:noAutofit/>
          </a:bodyPr>
          <a:lstStyle/>
          <a:p>
            <a:r>
              <a:rPr lang="en-US" sz="2400" b="1" dirty="0">
                <a:solidFill>
                  <a:srgbClr val="FF0000"/>
                </a:solidFill>
              </a:rPr>
              <a:t>EXAMPLE PROBLEM 4.6</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12" name="Picture 3" descr="C:\DOCUME~1\WALTOL~1\LOCALS~1\Temp\\msotw9_temp0.jpg">
            <a:extLst>
              <a:ext uri="{FF2B5EF4-FFF2-40B4-BE49-F238E27FC236}">
                <a16:creationId xmlns:a16="http://schemas.microsoft.com/office/drawing/2014/main" id="{9A8A5130-140C-4F67-8D1B-4CE2C504B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020" y="914400"/>
            <a:ext cx="3593180"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4636FB4D-C48D-4405-8571-ACC04C4ECAE6}"/>
              </a:ext>
            </a:extLst>
          </p:cNvPr>
          <p:cNvSpPr/>
          <p:nvPr/>
        </p:nvSpPr>
        <p:spPr>
          <a:xfrm>
            <a:off x="152400" y="3577670"/>
            <a:ext cx="3733800" cy="1338828"/>
          </a:xfrm>
          <a:prstGeom prst="rect">
            <a:avLst/>
          </a:prstGeom>
        </p:spPr>
        <p:txBody>
          <a:bodyPr wrap="square">
            <a:spAutoFit/>
          </a:bodyPr>
          <a:lstStyle/>
          <a:p>
            <a:pPr>
              <a:spcBef>
                <a:spcPct val="50000"/>
              </a:spcBef>
            </a:pPr>
            <a:r>
              <a:rPr lang="en-US" altLang="en-US" dirty="0"/>
              <a:t>A man raises a 10 kg joist, of length 4 m, by pulling on a rope.</a:t>
            </a:r>
          </a:p>
          <a:p>
            <a:pPr>
              <a:spcBef>
                <a:spcPct val="50000"/>
              </a:spcBef>
            </a:pPr>
            <a:r>
              <a:rPr lang="en-US" altLang="en-US" dirty="0"/>
              <a:t>Find the tension in the rope and the reaction at </a:t>
            </a:r>
            <a:r>
              <a:rPr lang="en-US" altLang="en-US" i="1" dirty="0"/>
              <a:t>A</a:t>
            </a:r>
            <a:r>
              <a:rPr lang="en-US" altLang="en-US" dirty="0"/>
              <a:t>.</a:t>
            </a:r>
          </a:p>
        </p:txBody>
      </p:sp>
      <p:sp>
        <p:nvSpPr>
          <p:cNvPr id="8" name="Rectangle 7">
            <a:extLst>
              <a:ext uri="{FF2B5EF4-FFF2-40B4-BE49-F238E27FC236}">
                <a16:creationId xmlns:a16="http://schemas.microsoft.com/office/drawing/2014/main" id="{D2EB9466-7269-4DB4-A96F-5AF1364550BB}"/>
              </a:ext>
            </a:extLst>
          </p:cNvPr>
          <p:cNvSpPr/>
          <p:nvPr/>
        </p:nvSpPr>
        <p:spPr>
          <a:xfrm>
            <a:off x="4061791" y="4180657"/>
            <a:ext cx="4572000" cy="646331"/>
          </a:xfrm>
          <a:prstGeom prst="rect">
            <a:avLst/>
          </a:prstGeom>
        </p:spPr>
        <p:txBody>
          <a:bodyPr>
            <a:spAutoFit/>
          </a:bodyPr>
          <a:lstStyle/>
          <a:p>
            <a:pPr>
              <a:spcBef>
                <a:spcPct val="50000"/>
              </a:spcBef>
            </a:pPr>
            <a:r>
              <a:rPr lang="en-US" altLang="en-US" dirty="0"/>
              <a:t>Utilize a force triangle to determine the magnitude of the reaction force </a:t>
            </a:r>
            <a:r>
              <a:rPr lang="en-US" altLang="en-US" i="1" dirty="0"/>
              <a:t>R</a:t>
            </a:r>
            <a:r>
              <a:rPr lang="en-US" altLang="en-US" dirty="0"/>
              <a:t>.</a:t>
            </a:r>
          </a:p>
        </p:txBody>
      </p:sp>
      <p:sp>
        <p:nvSpPr>
          <p:cNvPr id="9" name="Rectangle 8">
            <a:extLst>
              <a:ext uri="{FF2B5EF4-FFF2-40B4-BE49-F238E27FC236}">
                <a16:creationId xmlns:a16="http://schemas.microsoft.com/office/drawing/2014/main" id="{30BAA197-A892-4B9D-A039-9D98B3668367}"/>
              </a:ext>
            </a:extLst>
          </p:cNvPr>
          <p:cNvSpPr/>
          <p:nvPr/>
        </p:nvSpPr>
        <p:spPr>
          <a:xfrm>
            <a:off x="4075044" y="1371600"/>
            <a:ext cx="4775936" cy="2446824"/>
          </a:xfrm>
          <a:prstGeom prst="rect">
            <a:avLst/>
          </a:prstGeom>
        </p:spPr>
        <p:txBody>
          <a:bodyPr wrap="square">
            <a:spAutoFit/>
          </a:bodyPr>
          <a:lstStyle/>
          <a:p>
            <a:pPr>
              <a:spcBef>
                <a:spcPct val="50000"/>
              </a:spcBef>
            </a:pPr>
            <a:r>
              <a:rPr lang="en-US" altLang="en-US" dirty="0"/>
              <a:t>Create a free-body diagram of the joist.  Note that the joist is a 3 force body acted upon by the rope, its weight, and the reaction at </a:t>
            </a:r>
            <a:r>
              <a:rPr lang="en-US" altLang="en-US" i="1" dirty="0"/>
              <a:t>A</a:t>
            </a:r>
            <a:r>
              <a:rPr lang="en-US" altLang="en-US" dirty="0"/>
              <a:t>.</a:t>
            </a:r>
          </a:p>
          <a:p>
            <a:pPr>
              <a:spcBef>
                <a:spcPct val="50000"/>
              </a:spcBef>
            </a:pPr>
            <a:r>
              <a:rPr lang="en-US" altLang="en-US" dirty="0"/>
              <a:t>The three forces must be concurrent for static equilibrium.  Therefore, the reaction </a:t>
            </a:r>
            <a:r>
              <a:rPr lang="en-US" altLang="en-US" i="1" dirty="0"/>
              <a:t>R</a:t>
            </a:r>
            <a:r>
              <a:rPr lang="en-US" altLang="en-US" dirty="0"/>
              <a:t> must pass through the intersection of the lines of action of the weight and rope forces.  Determine the direction of the reaction force </a:t>
            </a:r>
            <a:r>
              <a:rPr lang="en-US" altLang="en-US" i="1" dirty="0"/>
              <a:t>R</a:t>
            </a:r>
            <a:r>
              <a:rPr lang="en-US" altLang="en-US" dirty="0"/>
              <a:t>.</a:t>
            </a:r>
          </a:p>
        </p:txBody>
      </p:sp>
      <p:sp>
        <p:nvSpPr>
          <p:cNvPr id="14" name="Rectangle 13">
            <a:extLst>
              <a:ext uri="{FF2B5EF4-FFF2-40B4-BE49-F238E27FC236}">
                <a16:creationId xmlns:a16="http://schemas.microsoft.com/office/drawing/2014/main" id="{D64D71C1-E51D-43AE-8DC0-E120FDB8373D}"/>
              </a:ext>
            </a:extLst>
          </p:cNvPr>
          <p:cNvSpPr/>
          <p:nvPr/>
        </p:nvSpPr>
        <p:spPr>
          <a:xfrm>
            <a:off x="4084982" y="962316"/>
            <a:ext cx="2392017" cy="369332"/>
          </a:xfrm>
          <a:prstGeom prst="rect">
            <a:avLst/>
          </a:prstGeom>
        </p:spPr>
        <p:txBody>
          <a:bodyPr wrap="square">
            <a:spAutoFit/>
          </a:bodyPr>
          <a:lstStyle/>
          <a:p>
            <a:pPr>
              <a:spcBef>
                <a:spcPct val="50000"/>
              </a:spcBef>
            </a:pPr>
            <a:r>
              <a:rPr lang="en-US" altLang="en-US" dirty="0"/>
              <a:t>SOLUTION STEPS:</a:t>
            </a:r>
          </a:p>
        </p:txBody>
      </p:sp>
    </p:spTree>
    <p:extLst>
      <p:ext uri="{BB962C8B-B14F-4D97-AF65-F5344CB8AC3E}">
        <p14:creationId xmlns:p14="http://schemas.microsoft.com/office/powerpoint/2010/main" val="3525797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7" y="280970"/>
            <a:ext cx="8594725" cy="405231"/>
          </a:xfrm>
        </p:spPr>
        <p:txBody>
          <a:bodyPr>
            <a:noAutofit/>
          </a:bodyPr>
          <a:lstStyle/>
          <a:p>
            <a:r>
              <a:rPr lang="en-US" sz="2400" b="1" dirty="0">
                <a:solidFill>
                  <a:srgbClr val="FF0000"/>
                </a:solidFill>
              </a:rPr>
              <a:t>EXAMPLE PROBLEM 4.6 - SOLUTION</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grpSp>
        <p:nvGrpSpPr>
          <p:cNvPr id="10" name="Group 13">
            <a:extLst>
              <a:ext uri="{FF2B5EF4-FFF2-40B4-BE49-F238E27FC236}">
                <a16:creationId xmlns:a16="http://schemas.microsoft.com/office/drawing/2014/main" id="{478D62FC-9794-4344-8E13-3AFD0A127728}"/>
              </a:ext>
            </a:extLst>
          </p:cNvPr>
          <p:cNvGrpSpPr>
            <a:grpSpLocks/>
          </p:cNvGrpSpPr>
          <p:nvPr/>
        </p:nvGrpSpPr>
        <p:grpSpPr bwMode="auto">
          <a:xfrm>
            <a:off x="446088" y="985838"/>
            <a:ext cx="7666037" cy="2362200"/>
            <a:chOff x="288" y="576"/>
            <a:chExt cx="4829" cy="1488"/>
          </a:xfrm>
        </p:grpSpPr>
        <p:pic>
          <p:nvPicPr>
            <p:cNvPr id="11" name="Picture 3" descr="C:\DOCUME~1\WALTOL~1\LOCALS~1\Temp\\msotw9_temp0.jpg">
              <a:extLst>
                <a:ext uri="{FF2B5EF4-FFF2-40B4-BE49-F238E27FC236}">
                  <a16:creationId xmlns:a16="http://schemas.microsoft.com/office/drawing/2014/main" id="{B91BF17F-1B1E-4B13-AA78-BE0E2558CF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576"/>
              <a:ext cx="1457"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6">
              <a:extLst>
                <a:ext uri="{FF2B5EF4-FFF2-40B4-BE49-F238E27FC236}">
                  <a16:creationId xmlns:a16="http://schemas.microsoft.com/office/drawing/2014/main" id="{4AD3E0C8-8FB4-4B85-AA06-7B11D04FD854}"/>
                </a:ext>
              </a:extLst>
            </p:cNvPr>
            <p:cNvSpPr txBox="1">
              <a:spLocks noChangeArrowheads="1"/>
            </p:cNvSpPr>
            <p:nvPr/>
          </p:nvSpPr>
          <p:spPr bwMode="auto">
            <a:xfrm>
              <a:off x="2072" y="639"/>
              <a:ext cx="30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a:t>Create a free-body diagram of the joist.  </a:t>
              </a:r>
            </a:p>
          </p:txBody>
        </p:sp>
      </p:grpSp>
      <p:grpSp>
        <p:nvGrpSpPr>
          <p:cNvPr id="15" name="Group 14">
            <a:extLst>
              <a:ext uri="{FF2B5EF4-FFF2-40B4-BE49-F238E27FC236}">
                <a16:creationId xmlns:a16="http://schemas.microsoft.com/office/drawing/2014/main" id="{66B994BC-A164-477E-AB07-DDEA89CE5CA7}"/>
              </a:ext>
            </a:extLst>
          </p:cNvPr>
          <p:cNvGrpSpPr>
            <a:grpSpLocks/>
          </p:cNvGrpSpPr>
          <p:nvPr/>
        </p:nvGrpSpPr>
        <p:grpSpPr bwMode="auto">
          <a:xfrm>
            <a:off x="539750" y="1620838"/>
            <a:ext cx="8259763" cy="4203700"/>
            <a:chOff x="340" y="953"/>
            <a:chExt cx="5203" cy="2648"/>
          </a:xfrm>
        </p:grpSpPr>
        <p:pic>
          <p:nvPicPr>
            <p:cNvPr id="16" name="Picture 4" descr="C:\DOCUME~1\WALTOL~1\LOCALS~1\Temp\\msotw9_temp0.jpg">
              <a:extLst>
                <a:ext uri="{FF2B5EF4-FFF2-40B4-BE49-F238E27FC236}">
                  <a16:creationId xmlns:a16="http://schemas.microsoft.com/office/drawing/2014/main" id="{83B625DD-0724-4DF4-A255-1075DD9EDD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 y="2209"/>
              <a:ext cx="1392"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 name="Group 12">
              <a:extLst>
                <a:ext uri="{FF2B5EF4-FFF2-40B4-BE49-F238E27FC236}">
                  <a16:creationId xmlns:a16="http://schemas.microsoft.com/office/drawing/2014/main" id="{E74966AE-01E9-4629-8FB2-C5340BE2089B}"/>
                </a:ext>
              </a:extLst>
            </p:cNvPr>
            <p:cNvGrpSpPr>
              <a:grpSpLocks/>
            </p:cNvGrpSpPr>
            <p:nvPr/>
          </p:nvGrpSpPr>
          <p:grpSpPr bwMode="auto">
            <a:xfrm>
              <a:off x="2072" y="953"/>
              <a:ext cx="3471" cy="2482"/>
              <a:chOff x="2072" y="953"/>
              <a:chExt cx="3471" cy="2482"/>
            </a:xfrm>
          </p:grpSpPr>
          <p:sp>
            <p:nvSpPr>
              <p:cNvPr id="18" name="Text Box 7">
                <a:extLst>
                  <a:ext uri="{FF2B5EF4-FFF2-40B4-BE49-F238E27FC236}">
                    <a16:creationId xmlns:a16="http://schemas.microsoft.com/office/drawing/2014/main" id="{7E496F38-8CCA-4DF1-A63C-A9CB473D8C3C}"/>
                  </a:ext>
                </a:extLst>
              </p:cNvPr>
              <p:cNvSpPr txBox="1">
                <a:spLocks noChangeArrowheads="1"/>
              </p:cNvSpPr>
              <p:nvPr/>
            </p:nvSpPr>
            <p:spPr bwMode="auto">
              <a:xfrm>
                <a:off x="2072" y="953"/>
                <a:ext cx="301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a:t>Determine the direction of the reaction force </a:t>
                </a:r>
                <a:r>
                  <a:rPr lang="en-US" altLang="en-US" sz="2000" i="1"/>
                  <a:t>R</a:t>
                </a:r>
                <a:r>
                  <a:rPr lang="en-US" altLang="en-US" sz="2000" b="0"/>
                  <a:t>.</a:t>
                </a:r>
              </a:p>
            </p:txBody>
          </p:sp>
          <p:graphicFrame>
            <p:nvGraphicFramePr>
              <p:cNvPr id="19" name="Object 9">
                <a:extLst>
                  <a:ext uri="{FF2B5EF4-FFF2-40B4-BE49-F238E27FC236}">
                    <a16:creationId xmlns:a16="http://schemas.microsoft.com/office/drawing/2014/main" id="{BC2B01CB-99B6-4B17-BAFD-53DD776BD129}"/>
                  </a:ext>
                </a:extLst>
              </p:cNvPr>
              <p:cNvGraphicFramePr>
                <a:graphicFrameLocks noChangeAspect="1"/>
              </p:cNvGraphicFramePr>
              <p:nvPr/>
            </p:nvGraphicFramePr>
            <p:xfrm>
              <a:off x="2271" y="1505"/>
              <a:ext cx="3272" cy="1576"/>
            </p:xfrm>
            <a:graphic>
              <a:graphicData uri="http://schemas.openxmlformats.org/presentationml/2006/ole">
                <mc:AlternateContent xmlns:mc="http://schemas.openxmlformats.org/markup-compatibility/2006">
                  <mc:Choice xmlns:v="urn:schemas-microsoft-com:vml" Requires="v">
                    <p:oleObj spid="_x0000_s62500" name="Equation" r:id="rId6" imgW="5194300" imgH="2501900" progId="Equation.3">
                      <p:embed/>
                    </p:oleObj>
                  </mc:Choice>
                  <mc:Fallback>
                    <p:oleObj name="Equation" r:id="rId6" imgW="5194300" imgH="2501900" progId="Equation.3">
                      <p:embed/>
                      <p:pic>
                        <p:nvPicPr>
                          <p:cNvPr id="20489" name="Object 9">
                            <a:extLst>
                              <a:ext uri="{FF2B5EF4-FFF2-40B4-BE49-F238E27FC236}">
                                <a16:creationId xmlns:a16="http://schemas.microsoft.com/office/drawing/2014/main" id="{C689730C-E2E8-48E8-8339-9248442B98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1" y="1505"/>
                            <a:ext cx="3272" cy="1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1">
                <a:extLst>
                  <a:ext uri="{FF2B5EF4-FFF2-40B4-BE49-F238E27FC236}">
                    <a16:creationId xmlns:a16="http://schemas.microsoft.com/office/drawing/2014/main" id="{00795155-BE6A-4A4F-AADF-D075EDAEF6F8}"/>
                  </a:ext>
                </a:extLst>
              </p:cNvPr>
              <p:cNvGraphicFramePr>
                <a:graphicFrameLocks noChangeAspect="1"/>
              </p:cNvGraphicFramePr>
              <p:nvPr/>
            </p:nvGraphicFramePr>
            <p:xfrm>
              <a:off x="2296" y="3219"/>
              <a:ext cx="632" cy="216"/>
            </p:xfrm>
            <a:graphic>
              <a:graphicData uri="http://schemas.openxmlformats.org/presentationml/2006/ole">
                <mc:AlternateContent xmlns:mc="http://schemas.openxmlformats.org/markup-compatibility/2006">
                  <mc:Choice xmlns:v="urn:schemas-microsoft-com:vml" Requires="v">
                    <p:oleObj spid="_x0000_s62501" name="Equation" r:id="rId8" imgW="1002865" imgH="342751" progId="Equation.3">
                      <p:embed/>
                    </p:oleObj>
                  </mc:Choice>
                  <mc:Fallback>
                    <p:oleObj name="Equation" r:id="rId8" imgW="1002865" imgH="342751" progId="Equation.3">
                      <p:embed/>
                      <p:pic>
                        <p:nvPicPr>
                          <p:cNvPr id="20490" name="Object 11">
                            <a:extLst>
                              <a:ext uri="{FF2B5EF4-FFF2-40B4-BE49-F238E27FC236}">
                                <a16:creationId xmlns:a16="http://schemas.microsoft.com/office/drawing/2014/main" id="{6807396C-3AE5-43FA-9445-A6C319BD8A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6" y="3219"/>
                            <a:ext cx="632" cy="21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8455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7" y="280970"/>
            <a:ext cx="8594725" cy="405231"/>
          </a:xfrm>
        </p:spPr>
        <p:txBody>
          <a:bodyPr>
            <a:noAutofit/>
          </a:bodyPr>
          <a:lstStyle/>
          <a:p>
            <a:r>
              <a:rPr lang="en-US" sz="2400" b="1" dirty="0">
                <a:solidFill>
                  <a:srgbClr val="FF0000"/>
                </a:solidFill>
              </a:rPr>
              <a:t>EXAMPLE PROBLEM 4.6 – SOLUTION (</a:t>
            </a:r>
            <a:r>
              <a:rPr lang="en-US" sz="2400" b="1" dirty="0" err="1">
                <a:solidFill>
                  <a:srgbClr val="FF0000"/>
                </a:solidFill>
              </a:rPr>
              <a:t>continurd</a:t>
            </a:r>
            <a:r>
              <a:rPr lang="en-US" sz="2400" b="1" dirty="0">
                <a:solidFill>
                  <a:srgbClr val="FF0000"/>
                </a:solidFill>
              </a:rPr>
              <a:t>)</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14" name="Picture 4" descr="C:\DOCUME~1\WALTOL~1\LOCALS~1\Temp\\msotw9_temp0.jpg">
            <a:extLst>
              <a:ext uri="{FF2B5EF4-FFF2-40B4-BE49-F238E27FC236}">
                <a16:creationId xmlns:a16="http://schemas.microsoft.com/office/drawing/2014/main" id="{2AACD1AB-9C68-4815-8DD1-0BC87E8B90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90600"/>
            <a:ext cx="2209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5" descr="C:\DOCUME~1\WALTOL~1\LOCALS~1\Temp\\msotw9_temp0.jpg">
            <a:extLst>
              <a:ext uri="{FF2B5EF4-FFF2-40B4-BE49-F238E27FC236}">
                <a16:creationId xmlns:a16="http://schemas.microsoft.com/office/drawing/2014/main" id="{6C3210E9-064F-4342-87F1-BFE4C4C2E9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 y="3516869"/>
            <a:ext cx="23241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DE087DB4-8833-4E34-9ACB-2615C141F3FC}"/>
              </a:ext>
            </a:extLst>
          </p:cNvPr>
          <p:cNvSpPr/>
          <p:nvPr/>
        </p:nvSpPr>
        <p:spPr>
          <a:xfrm>
            <a:off x="3200400" y="1138535"/>
            <a:ext cx="5181600" cy="830997"/>
          </a:xfrm>
          <a:prstGeom prst="rect">
            <a:avLst/>
          </a:prstGeom>
        </p:spPr>
        <p:txBody>
          <a:bodyPr wrap="square">
            <a:spAutoFit/>
          </a:bodyPr>
          <a:lstStyle/>
          <a:p>
            <a:pPr>
              <a:spcBef>
                <a:spcPct val="50000"/>
              </a:spcBef>
            </a:pPr>
            <a:r>
              <a:rPr lang="en-US" altLang="en-US" sz="2400" dirty="0"/>
              <a:t>Determine the magnitude of the reaction force </a:t>
            </a:r>
            <a:r>
              <a:rPr lang="en-US" altLang="en-US" sz="2400" i="1" dirty="0"/>
              <a:t>R</a:t>
            </a:r>
            <a:r>
              <a:rPr lang="en-US" altLang="en-US" sz="2400" dirty="0"/>
              <a:t>.</a:t>
            </a:r>
          </a:p>
        </p:txBody>
      </p:sp>
      <p:graphicFrame>
        <p:nvGraphicFramePr>
          <p:cNvPr id="22" name="Object 10">
            <a:extLst>
              <a:ext uri="{FF2B5EF4-FFF2-40B4-BE49-F238E27FC236}">
                <a16:creationId xmlns:a16="http://schemas.microsoft.com/office/drawing/2014/main" id="{3FF91AA4-2FD1-47D7-AA36-C63E84889327}"/>
              </a:ext>
            </a:extLst>
          </p:cNvPr>
          <p:cNvGraphicFramePr>
            <a:graphicFrameLocks noChangeAspect="1"/>
          </p:cNvGraphicFramePr>
          <p:nvPr>
            <p:extLst>
              <p:ext uri="{D42A27DB-BD31-4B8C-83A1-F6EECF244321}">
                <p14:modId xmlns:p14="http://schemas.microsoft.com/office/powerpoint/2010/main" val="3711233472"/>
              </p:ext>
            </p:extLst>
          </p:nvPr>
        </p:nvGraphicFramePr>
        <p:xfrm>
          <a:off x="3552406" y="2665338"/>
          <a:ext cx="4279446" cy="939800"/>
        </p:xfrm>
        <a:graphic>
          <a:graphicData uri="http://schemas.openxmlformats.org/presentationml/2006/ole">
            <mc:AlternateContent xmlns:mc="http://schemas.openxmlformats.org/markup-compatibility/2006">
              <mc:Choice xmlns:v="urn:schemas-microsoft-com:vml" Requires="v">
                <p:oleObj spid="_x0000_s63524" name="Equation" r:id="rId6" imgW="3238500" imgH="711200" progId="Equation.3">
                  <p:embed/>
                </p:oleObj>
              </mc:Choice>
              <mc:Fallback>
                <p:oleObj name="Equation" r:id="rId6" imgW="3238500" imgH="711200" progId="Equation.3">
                  <p:embed/>
                  <p:pic>
                    <p:nvPicPr>
                      <p:cNvPr id="21510" name="Object 10">
                        <a:extLst>
                          <a:ext uri="{FF2B5EF4-FFF2-40B4-BE49-F238E27FC236}">
                            <a16:creationId xmlns:a16="http://schemas.microsoft.com/office/drawing/2014/main" id="{D6E00933-609B-4EAC-B2D1-76287908C9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52406" y="2665338"/>
                        <a:ext cx="4279446" cy="939800"/>
                      </a:xfrm>
                      <a:prstGeom prst="rect">
                        <a:avLst/>
                      </a:prstGeom>
                      <a:noFill/>
                      <a:ln>
                        <a:noFill/>
                      </a:ln>
                      <a:effectLst/>
                    </p:spPr>
                  </p:pic>
                </p:oleObj>
              </mc:Fallback>
            </mc:AlternateContent>
          </a:graphicData>
        </a:graphic>
      </p:graphicFrame>
      <p:graphicFrame>
        <p:nvGraphicFramePr>
          <p:cNvPr id="23" name="Object 11">
            <a:extLst>
              <a:ext uri="{FF2B5EF4-FFF2-40B4-BE49-F238E27FC236}">
                <a16:creationId xmlns:a16="http://schemas.microsoft.com/office/drawing/2014/main" id="{C470A82D-37AB-4EE4-8182-58A8A34D8F7F}"/>
              </a:ext>
            </a:extLst>
          </p:cNvPr>
          <p:cNvGraphicFramePr>
            <a:graphicFrameLocks noChangeAspect="1"/>
          </p:cNvGraphicFramePr>
          <p:nvPr>
            <p:extLst>
              <p:ext uri="{D42A27DB-BD31-4B8C-83A1-F6EECF244321}">
                <p14:modId xmlns:p14="http://schemas.microsoft.com/office/powerpoint/2010/main" val="1227314183"/>
              </p:ext>
            </p:extLst>
          </p:nvPr>
        </p:nvGraphicFramePr>
        <p:xfrm>
          <a:off x="3886200" y="4312613"/>
          <a:ext cx="1523493" cy="830996"/>
        </p:xfrm>
        <a:graphic>
          <a:graphicData uri="http://schemas.openxmlformats.org/presentationml/2006/ole">
            <mc:AlternateContent xmlns:mc="http://schemas.openxmlformats.org/markup-compatibility/2006">
              <mc:Choice xmlns:v="urn:schemas-microsoft-com:vml" Requires="v">
                <p:oleObj spid="_x0000_s63525" name="Equation" r:id="rId8" imgW="1257300" imgH="685800" progId="Equation.3">
                  <p:embed/>
                </p:oleObj>
              </mc:Choice>
              <mc:Fallback>
                <p:oleObj name="Equation" r:id="rId8" imgW="1257300" imgH="685800" progId="Equation.3">
                  <p:embed/>
                  <p:pic>
                    <p:nvPicPr>
                      <p:cNvPr id="21511" name="Object 11">
                        <a:extLst>
                          <a:ext uri="{FF2B5EF4-FFF2-40B4-BE49-F238E27FC236}">
                            <a16:creationId xmlns:a16="http://schemas.microsoft.com/office/drawing/2014/main" id="{ACF48B7F-E9BF-4F61-A917-D8FC939ED6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6200" y="4312613"/>
                        <a:ext cx="1523493" cy="830996"/>
                      </a:xfrm>
                      <a:prstGeom prst="rect">
                        <a:avLst/>
                      </a:prstGeom>
                      <a:noFill/>
                      <a:ln w="9525">
                        <a:solidFill>
                          <a:srgbClr val="FF0000"/>
                        </a:solidFill>
                        <a:miter lim="800000"/>
                        <a:headEnd/>
                        <a:tailEnd/>
                      </a:ln>
                      <a:effectLst/>
                    </p:spPr>
                  </p:pic>
                </p:oleObj>
              </mc:Fallback>
            </mc:AlternateContent>
          </a:graphicData>
        </a:graphic>
      </p:graphicFrame>
    </p:spTree>
    <p:extLst>
      <p:ext uri="{BB962C8B-B14F-4D97-AF65-F5344CB8AC3E}">
        <p14:creationId xmlns:p14="http://schemas.microsoft.com/office/powerpoint/2010/main" val="3660377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7" y="280970"/>
            <a:ext cx="8594725" cy="405231"/>
          </a:xfrm>
        </p:spPr>
        <p:txBody>
          <a:bodyPr>
            <a:noAutofit/>
          </a:bodyPr>
          <a:lstStyle/>
          <a:p>
            <a:r>
              <a:rPr lang="en-US" sz="2400" b="1" dirty="0">
                <a:solidFill>
                  <a:srgbClr val="FF0000"/>
                </a:solidFill>
              </a:rPr>
              <a:t>EQUILIBRIUM OF A RIGID BODY IN THREE DIMENSIONS</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grpSp>
        <p:nvGrpSpPr>
          <p:cNvPr id="11" name="Group 8">
            <a:extLst>
              <a:ext uri="{FF2B5EF4-FFF2-40B4-BE49-F238E27FC236}">
                <a16:creationId xmlns:a16="http://schemas.microsoft.com/office/drawing/2014/main" id="{1B44C139-265F-4895-AC67-DB0C83D7AA48}"/>
              </a:ext>
            </a:extLst>
          </p:cNvPr>
          <p:cNvGrpSpPr>
            <a:grpSpLocks/>
          </p:cNvGrpSpPr>
          <p:nvPr/>
        </p:nvGrpSpPr>
        <p:grpSpPr bwMode="auto">
          <a:xfrm>
            <a:off x="963612" y="804863"/>
            <a:ext cx="5770563" cy="2120900"/>
            <a:chOff x="607" y="507"/>
            <a:chExt cx="3635" cy="1336"/>
          </a:xfrm>
        </p:grpSpPr>
        <p:sp>
          <p:nvSpPr>
            <p:cNvPr id="18" name="Text Box 3">
              <a:extLst>
                <a:ext uri="{FF2B5EF4-FFF2-40B4-BE49-F238E27FC236}">
                  <a16:creationId xmlns:a16="http://schemas.microsoft.com/office/drawing/2014/main" id="{28F5C22B-0A7E-4585-A21C-A5515442131E}"/>
                </a:ext>
              </a:extLst>
            </p:cNvPr>
            <p:cNvSpPr txBox="1">
              <a:spLocks noChangeArrowheads="1"/>
            </p:cNvSpPr>
            <p:nvPr/>
          </p:nvSpPr>
          <p:spPr bwMode="auto">
            <a:xfrm>
              <a:off x="607" y="507"/>
              <a:ext cx="363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dirty="0"/>
                <a:t>Six scalar equations are required to express the conditions for the equilibrium of a rigid body in the general three dimensional case.</a:t>
              </a:r>
            </a:p>
          </p:txBody>
        </p:sp>
        <p:graphicFrame>
          <p:nvGraphicFramePr>
            <p:cNvPr id="19" name="Object 4">
              <a:extLst>
                <a:ext uri="{FF2B5EF4-FFF2-40B4-BE49-F238E27FC236}">
                  <a16:creationId xmlns:a16="http://schemas.microsoft.com/office/drawing/2014/main" id="{94BF9243-2762-4911-AEF2-D7390ABE0A24}"/>
                </a:ext>
              </a:extLst>
            </p:cNvPr>
            <p:cNvGraphicFramePr>
              <a:graphicFrameLocks noChangeAspect="1"/>
            </p:cNvGraphicFramePr>
            <p:nvPr/>
          </p:nvGraphicFramePr>
          <p:xfrm>
            <a:off x="935" y="1379"/>
            <a:ext cx="2200" cy="464"/>
          </p:xfrm>
          <a:graphic>
            <a:graphicData uri="http://schemas.openxmlformats.org/presentationml/2006/ole">
              <mc:AlternateContent xmlns:mc="http://schemas.openxmlformats.org/markup-compatibility/2006">
                <mc:Choice xmlns:v="urn:schemas-microsoft-com:vml" Requires="v">
                  <p:oleObj spid="_x0000_s27744" name="Equation" r:id="rId4" imgW="3492500" imgH="736600" progId="Equation.3">
                    <p:embed/>
                  </p:oleObj>
                </mc:Choice>
                <mc:Fallback>
                  <p:oleObj name="Equation" r:id="rId4" imgW="3492500" imgH="736600" progId="Equation.3">
                    <p:embed/>
                    <p:pic>
                      <p:nvPicPr>
                        <p:cNvPr id="22538" name="Object 4">
                          <a:extLst>
                            <a:ext uri="{FF2B5EF4-FFF2-40B4-BE49-F238E27FC236}">
                              <a16:creationId xmlns:a16="http://schemas.microsoft.com/office/drawing/2014/main" id="{0946BFB9-6426-48B3-8A20-17025E1D7D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 y="1379"/>
                          <a:ext cx="2200"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Rectangle 1">
            <a:extLst>
              <a:ext uri="{FF2B5EF4-FFF2-40B4-BE49-F238E27FC236}">
                <a16:creationId xmlns:a16="http://schemas.microsoft.com/office/drawing/2014/main" id="{249DEFBE-E5B4-4A3B-83D2-7A404AF21C8D}"/>
              </a:ext>
            </a:extLst>
          </p:cNvPr>
          <p:cNvSpPr/>
          <p:nvPr/>
        </p:nvSpPr>
        <p:spPr>
          <a:xfrm>
            <a:off x="963266" y="3200400"/>
            <a:ext cx="6656733" cy="1015663"/>
          </a:xfrm>
          <a:prstGeom prst="rect">
            <a:avLst/>
          </a:prstGeom>
        </p:spPr>
        <p:txBody>
          <a:bodyPr wrap="square">
            <a:spAutoFit/>
          </a:bodyPr>
          <a:lstStyle/>
          <a:p>
            <a:pPr>
              <a:spcBef>
                <a:spcPct val="50000"/>
              </a:spcBef>
              <a:buFontTx/>
              <a:buChar char="•"/>
            </a:pPr>
            <a:r>
              <a:rPr lang="en-US" altLang="en-US" sz="2000" dirty="0"/>
              <a:t>These equations can be solved for no more than 6 unknowns which generally represent reactions at supports or connections.</a:t>
            </a:r>
          </a:p>
        </p:txBody>
      </p:sp>
      <p:grpSp>
        <p:nvGrpSpPr>
          <p:cNvPr id="20" name="Group 9">
            <a:extLst>
              <a:ext uri="{FF2B5EF4-FFF2-40B4-BE49-F238E27FC236}">
                <a16:creationId xmlns:a16="http://schemas.microsoft.com/office/drawing/2014/main" id="{8801901F-2910-4F3C-8A7E-DA81A1C01290}"/>
              </a:ext>
            </a:extLst>
          </p:cNvPr>
          <p:cNvGrpSpPr>
            <a:grpSpLocks/>
          </p:cNvGrpSpPr>
          <p:nvPr/>
        </p:nvGrpSpPr>
        <p:grpSpPr bwMode="auto">
          <a:xfrm>
            <a:off x="765000" y="4483731"/>
            <a:ext cx="7053263" cy="1149349"/>
            <a:chOff x="495" y="2656"/>
            <a:chExt cx="4443" cy="724"/>
          </a:xfrm>
        </p:grpSpPr>
        <p:sp>
          <p:nvSpPr>
            <p:cNvPr id="21" name="Text Box 6">
              <a:extLst>
                <a:ext uri="{FF2B5EF4-FFF2-40B4-BE49-F238E27FC236}">
                  <a16:creationId xmlns:a16="http://schemas.microsoft.com/office/drawing/2014/main" id="{EB3A8C8B-E450-4DD7-B766-C8CE3E08D874}"/>
                </a:ext>
              </a:extLst>
            </p:cNvPr>
            <p:cNvSpPr txBox="1">
              <a:spLocks noChangeArrowheads="1"/>
            </p:cNvSpPr>
            <p:nvPr/>
          </p:nvSpPr>
          <p:spPr bwMode="auto">
            <a:xfrm>
              <a:off x="495" y="2656"/>
              <a:ext cx="444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dirty="0"/>
                <a:t>The scalar equations are conveniently obtained by applying the vector forms of the conditions for equilibrium,</a:t>
              </a:r>
            </a:p>
          </p:txBody>
        </p:sp>
        <p:graphicFrame>
          <p:nvGraphicFramePr>
            <p:cNvPr id="23" name="Object 7">
              <a:extLst>
                <a:ext uri="{FF2B5EF4-FFF2-40B4-BE49-F238E27FC236}">
                  <a16:creationId xmlns:a16="http://schemas.microsoft.com/office/drawing/2014/main" id="{0AA37B50-2C11-40FB-906B-10CC211991BC}"/>
                </a:ext>
              </a:extLst>
            </p:cNvPr>
            <p:cNvGraphicFramePr>
              <a:graphicFrameLocks noChangeAspect="1"/>
            </p:cNvGraphicFramePr>
            <p:nvPr/>
          </p:nvGraphicFramePr>
          <p:xfrm>
            <a:off x="935" y="3156"/>
            <a:ext cx="2048" cy="224"/>
          </p:xfrm>
          <a:graphic>
            <a:graphicData uri="http://schemas.openxmlformats.org/presentationml/2006/ole">
              <mc:AlternateContent xmlns:mc="http://schemas.openxmlformats.org/markup-compatibility/2006">
                <mc:Choice xmlns:v="urn:schemas-microsoft-com:vml" Requires="v">
                  <p:oleObj spid="_x0000_s27745" name="Equation" r:id="rId6" imgW="3251200" imgH="355600" progId="Equation.3">
                    <p:embed/>
                  </p:oleObj>
                </mc:Choice>
                <mc:Fallback>
                  <p:oleObj name="Equation" r:id="rId6" imgW="3251200" imgH="355600" progId="Equation.3">
                    <p:embed/>
                    <p:pic>
                      <p:nvPicPr>
                        <p:cNvPr id="22536" name="Object 7">
                          <a:extLst>
                            <a:ext uri="{FF2B5EF4-FFF2-40B4-BE49-F238E27FC236}">
                              <a16:creationId xmlns:a16="http://schemas.microsoft.com/office/drawing/2014/main" id="{281BADE8-C819-44D3-93D1-E2F2593E1C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 y="3156"/>
                          <a:ext cx="2048"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23302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7" y="280970"/>
            <a:ext cx="8594725" cy="862030"/>
          </a:xfrm>
        </p:spPr>
        <p:txBody>
          <a:bodyPr>
            <a:noAutofit/>
          </a:bodyPr>
          <a:lstStyle/>
          <a:p>
            <a:r>
              <a:rPr lang="en-US" sz="2400" b="1" dirty="0">
                <a:solidFill>
                  <a:srgbClr val="FF0000"/>
                </a:solidFill>
              </a:rPr>
              <a:t>REACTION AT SUPPORTS AND CONNECTIONS</a:t>
            </a:r>
            <a:br>
              <a:rPr lang="en-US" sz="2400" b="1" dirty="0">
                <a:solidFill>
                  <a:srgbClr val="FF0000"/>
                </a:solidFill>
              </a:rPr>
            </a:br>
            <a:r>
              <a:rPr lang="en-US" sz="2400" b="1" dirty="0">
                <a:solidFill>
                  <a:srgbClr val="FF0000"/>
                </a:solidFill>
              </a:rPr>
              <a:t>FOR A THREE DIMENSIONAL STRUCTURE</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12" name="Picture 3" descr="C:\DOCUME~1\WALTOL~1\LOCALS~1\Temp\\msotw9_temp0.jpg">
            <a:extLst>
              <a:ext uri="{FF2B5EF4-FFF2-40B4-BE49-F238E27FC236}">
                <a16:creationId xmlns:a16="http://schemas.microsoft.com/office/drawing/2014/main" id="{8B605095-3F52-4DDB-A900-1CD17CFFB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7620000" cy="535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0860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74637" y="280970"/>
            <a:ext cx="8594725" cy="862030"/>
          </a:xfrm>
        </p:spPr>
        <p:txBody>
          <a:bodyPr>
            <a:noAutofit/>
          </a:bodyPr>
          <a:lstStyle/>
          <a:p>
            <a:r>
              <a:rPr lang="en-US" sz="2400" b="1" dirty="0">
                <a:solidFill>
                  <a:srgbClr val="FF0000"/>
                </a:solidFill>
              </a:rPr>
              <a:t>REACTION AT SUPPORTS AND CONNECTIONS</a:t>
            </a:r>
            <a:br>
              <a:rPr lang="en-US" sz="2400" b="1" dirty="0">
                <a:solidFill>
                  <a:srgbClr val="FF0000"/>
                </a:solidFill>
              </a:rPr>
            </a:br>
            <a:r>
              <a:rPr lang="en-US" sz="2400" b="1" dirty="0">
                <a:solidFill>
                  <a:srgbClr val="FF0000"/>
                </a:solidFill>
              </a:rPr>
              <a:t>FOR A THREE DIMENSIONAL STRUCTURE</a:t>
            </a: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5" name="Picture 3" descr="C:\DOCUME~1\WALTOL~1\LOCALS~1\Temp\\msotw9_temp0.jpg">
            <a:extLst>
              <a:ext uri="{FF2B5EF4-FFF2-40B4-BE49-F238E27FC236}">
                <a16:creationId xmlns:a16="http://schemas.microsoft.com/office/drawing/2014/main" id="{1211E253-5454-4271-9088-84B3DBB663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95400"/>
            <a:ext cx="6629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772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52400"/>
            <a:ext cx="6858000" cy="396419"/>
          </a:xfrm>
        </p:spPr>
        <p:txBody>
          <a:bodyPr>
            <a:normAutofit fontScale="90000"/>
          </a:bodyPr>
          <a:lstStyle/>
          <a:p>
            <a:r>
              <a:rPr lang="en-US" sz="2800" b="1" dirty="0">
                <a:solidFill>
                  <a:srgbClr val="FF0000"/>
                </a:solidFill>
              </a:rPr>
              <a:t>EXAMPLE PROBLEM  4.8</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9" name="Picture 3" descr="C:\DOCUME~1\WALTOL~1\LOCALS~1\Temp\\msotw9_temp0.jpg">
            <a:extLst>
              <a:ext uri="{FF2B5EF4-FFF2-40B4-BE49-F238E27FC236}">
                <a16:creationId xmlns:a16="http://schemas.microsoft.com/office/drawing/2014/main" id="{F48F2A70-081A-45DF-8C9C-CA0496F8E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53508"/>
            <a:ext cx="4617765" cy="514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6C0BC272-768D-4A57-A2B2-EB59B01DF273}"/>
              </a:ext>
            </a:extLst>
          </p:cNvPr>
          <p:cNvSpPr/>
          <p:nvPr/>
        </p:nvSpPr>
        <p:spPr>
          <a:xfrm>
            <a:off x="5181600" y="953508"/>
            <a:ext cx="3581400" cy="2092881"/>
          </a:xfrm>
          <a:prstGeom prst="rect">
            <a:avLst/>
          </a:prstGeom>
        </p:spPr>
        <p:txBody>
          <a:bodyPr wrap="square">
            <a:spAutoFit/>
          </a:bodyPr>
          <a:lstStyle/>
          <a:p>
            <a:pPr>
              <a:spcBef>
                <a:spcPct val="50000"/>
              </a:spcBef>
            </a:pPr>
            <a:r>
              <a:rPr lang="en-US" altLang="en-US" sz="2000" dirty="0"/>
              <a:t>A sign of uniform density weighs 270 </a:t>
            </a:r>
            <a:r>
              <a:rPr lang="en-US" altLang="en-US" sz="2000" dirty="0" err="1"/>
              <a:t>lb</a:t>
            </a:r>
            <a:r>
              <a:rPr lang="en-US" altLang="en-US" sz="2000" dirty="0"/>
              <a:t> and is supported by a ball-and-socket joint at </a:t>
            </a:r>
            <a:r>
              <a:rPr lang="en-US" altLang="en-US" sz="2000" i="1" dirty="0"/>
              <a:t>A</a:t>
            </a:r>
            <a:r>
              <a:rPr lang="en-US" altLang="en-US" sz="2000" dirty="0"/>
              <a:t> and by two cables.</a:t>
            </a:r>
          </a:p>
          <a:p>
            <a:pPr>
              <a:spcBef>
                <a:spcPct val="50000"/>
              </a:spcBef>
            </a:pPr>
            <a:r>
              <a:rPr lang="en-US" altLang="en-US" sz="2000" dirty="0"/>
              <a:t>Determine the tension in each cable and the reaction at </a:t>
            </a:r>
            <a:r>
              <a:rPr lang="en-US" altLang="en-US" sz="2000" i="1" dirty="0"/>
              <a:t>A</a:t>
            </a:r>
            <a:r>
              <a:rPr lang="en-US" altLang="en-US" sz="2000" dirty="0"/>
              <a:t>.</a:t>
            </a:r>
          </a:p>
        </p:txBody>
      </p:sp>
      <p:sp>
        <p:nvSpPr>
          <p:cNvPr id="3" name="Rectangle 2">
            <a:extLst>
              <a:ext uri="{FF2B5EF4-FFF2-40B4-BE49-F238E27FC236}">
                <a16:creationId xmlns:a16="http://schemas.microsoft.com/office/drawing/2014/main" id="{99E13AA3-91A5-448B-BD1C-A7C62AAE23E5}"/>
              </a:ext>
            </a:extLst>
          </p:cNvPr>
          <p:cNvSpPr/>
          <p:nvPr/>
        </p:nvSpPr>
        <p:spPr>
          <a:xfrm>
            <a:off x="5181600" y="3197937"/>
            <a:ext cx="3429000" cy="2985433"/>
          </a:xfrm>
          <a:prstGeom prst="rect">
            <a:avLst/>
          </a:prstGeom>
        </p:spPr>
        <p:txBody>
          <a:bodyPr wrap="square">
            <a:spAutoFit/>
          </a:bodyPr>
          <a:lstStyle/>
          <a:p>
            <a:pPr>
              <a:spcBef>
                <a:spcPct val="50000"/>
              </a:spcBef>
            </a:pPr>
            <a:r>
              <a:rPr lang="en-US" altLang="en-US" dirty="0">
                <a:solidFill>
                  <a:srgbClr val="00B050"/>
                </a:solidFill>
              </a:rPr>
              <a:t>STRATEGY:</a:t>
            </a:r>
          </a:p>
          <a:p>
            <a:pPr>
              <a:spcBef>
                <a:spcPct val="50000"/>
              </a:spcBef>
              <a:buFontTx/>
              <a:buChar char="•"/>
            </a:pPr>
            <a:r>
              <a:rPr lang="en-US" altLang="en-US" sz="2000" dirty="0"/>
              <a:t>Create a free-body diagram for the sign.</a:t>
            </a:r>
          </a:p>
          <a:p>
            <a:pPr>
              <a:spcBef>
                <a:spcPct val="50000"/>
              </a:spcBef>
              <a:buFontTx/>
              <a:buChar char="•"/>
            </a:pPr>
            <a:r>
              <a:rPr lang="en-US" altLang="en-US" sz="2000" dirty="0"/>
              <a:t>Express unknown cable tensions in Cartesian vectors.</a:t>
            </a:r>
          </a:p>
          <a:p>
            <a:pPr>
              <a:spcBef>
                <a:spcPct val="50000"/>
              </a:spcBef>
              <a:buFontTx/>
              <a:buChar char="•"/>
            </a:pPr>
            <a:r>
              <a:rPr lang="en-US" altLang="en-US" sz="2000" dirty="0"/>
              <a:t>Solve equilibrium equations to determine cable tensions and the reaction at A</a:t>
            </a:r>
            <a:endParaRPr lang="en-US" altLang="en-US" dirty="0"/>
          </a:p>
        </p:txBody>
      </p:sp>
    </p:spTree>
    <p:extLst>
      <p:ext uri="{BB962C8B-B14F-4D97-AF65-F5344CB8AC3E}">
        <p14:creationId xmlns:p14="http://schemas.microsoft.com/office/powerpoint/2010/main" val="580419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52400"/>
            <a:ext cx="6858000" cy="396419"/>
          </a:xfrm>
        </p:spPr>
        <p:txBody>
          <a:bodyPr>
            <a:normAutofit fontScale="90000"/>
          </a:bodyPr>
          <a:lstStyle/>
          <a:p>
            <a:r>
              <a:rPr lang="en-US" sz="2800" b="1" dirty="0">
                <a:solidFill>
                  <a:srgbClr val="FF0000"/>
                </a:solidFill>
              </a:rPr>
              <a:t>EXAMPLE PROBLEM  4.8 - SOLUTION</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8" name="Picture 3" descr="C:\DOCUME~1\WALTOL~1\LOCALS~1\Temp\\msotw9_temp0.jpg">
            <a:extLst>
              <a:ext uri="{FF2B5EF4-FFF2-40B4-BE49-F238E27FC236}">
                <a16:creationId xmlns:a16="http://schemas.microsoft.com/office/drawing/2014/main" id="{54D8E194-380F-4D28-B348-8031802A90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42" y="838201"/>
            <a:ext cx="3315558" cy="353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83D36E45-93A6-4DD1-8935-43B7D6770B07}"/>
              </a:ext>
            </a:extLst>
          </p:cNvPr>
          <p:cNvSpPr/>
          <p:nvPr/>
        </p:nvSpPr>
        <p:spPr>
          <a:xfrm>
            <a:off x="381000" y="4462346"/>
            <a:ext cx="3733800" cy="2169825"/>
          </a:xfrm>
          <a:prstGeom prst="rect">
            <a:avLst/>
          </a:prstGeom>
        </p:spPr>
        <p:txBody>
          <a:bodyPr wrap="square">
            <a:spAutoFit/>
          </a:bodyPr>
          <a:lstStyle/>
          <a:p>
            <a:pPr>
              <a:spcBef>
                <a:spcPct val="50000"/>
              </a:spcBef>
              <a:buFontTx/>
              <a:buChar char="•"/>
            </a:pPr>
            <a:r>
              <a:rPr lang="en-US" altLang="en-US" dirty="0"/>
              <a:t>Create a free-body diagram for the sign.</a:t>
            </a:r>
          </a:p>
          <a:p>
            <a:pPr>
              <a:spcBef>
                <a:spcPct val="50000"/>
              </a:spcBef>
            </a:pPr>
            <a:r>
              <a:rPr lang="en-US" altLang="en-US" dirty="0"/>
              <a:t>Since there are only 5 unknowns, the sign is partially constrained.  It is free to rotate about the </a:t>
            </a:r>
            <a:r>
              <a:rPr lang="en-US" altLang="en-US" i="1" dirty="0"/>
              <a:t>x</a:t>
            </a:r>
            <a:r>
              <a:rPr lang="en-US" altLang="en-US" dirty="0"/>
              <a:t> axis.  It is, however, in equilibrium for the given loading.</a:t>
            </a:r>
          </a:p>
        </p:txBody>
      </p:sp>
      <p:graphicFrame>
        <p:nvGraphicFramePr>
          <p:cNvPr id="11" name="Object 7">
            <a:extLst>
              <a:ext uri="{FF2B5EF4-FFF2-40B4-BE49-F238E27FC236}">
                <a16:creationId xmlns:a16="http://schemas.microsoft.com/office/drawing/2014/main" id="{0BACBF22-8583-49E2-9145-92FA459B0F6F}"/>
              </a:ext>
            </a:extLst>
          </p:cNvPr>
          <p:cNvGraphicFramePr>
            <a:graphicFrameLocks noChangeAspect="1"/>
          </p:cNvGraphicFramePr>
          <p:nvPr>
            <p:extLst>
              <p:ext uri="{D42A27DB-BD31-4B8C-83A1-F6EECF244321}">
                <p14:modId xmlns:p14="http://schemas.microsoft.com/office/powerpoint/2010/main" val="1136284529"/>
              </p:ext>
            </p:extLst>
          </p:nvPr>
        </p:nvGraphicFramePr>
        <p:xfrm>
          <a:off x="4724400" y="965725"/>
          <a:ext cx="3429000" cy="5074305"/>
        </p:xfrm>
        <a:graphic>
          <a:graphicData uri="http://schemas.openxmlformats.org/presentationml/2006/ole">
            <mc:AlternateContent xmlns:mc="http://schemas.openxmlformats.org/markup-compatibility/2006">
              <mc:Choice xmlns:v="urn:schemas-microsoft-com:vml" Requires="v">
                <p:oleObj spid="_x0000_s64529" name="Equation" r:id="rId5" imgW="2832100" imgH="4191000" progId="Equation.3">
                  <p:embed/>
                </p:oleObj>
              </mc:Choice>
              <mc:Fallback>
                <p:oleObj name="Equation" r:id="rId5" imgW="2832100" imgH="4191000" progId="Equation.3">
                  <p:embed/>
                  <p:pic>
                    <p:nvPicPr>
                      <p:cNvPr id="26630" name="Object 7">
                        <a:extLst>
                          <a:ext uri="{FF2B5EF4-FFF2-40B4-BE49-F238E27FC236}">
                            <a16:creationId xmlns:a16="http://schemas.microsoft.com/office/drawing/2014/main" id="{7CF77249-AB12-4617-8F8C-3D1B0557A8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965725"/>
                        <a:ext cx="3429000" cy="507430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68763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2232" y="27709"/>
            <a:ext cx="8229600" cy="603187"/>
          </a:xfrm>
        </p:spPr>
        <p:txBody>
          <a:bodyPr>
            <a:normAutofit fontScale="90000"/>
          </a:bodyPr>
          <a:lstStyle/>
          <a:p>
            <a:r>
              <a:rPr lang="en-US" sz="3200" b="1" dirty="0">
                <a:solidFill>
                  <a:srgbClr val="C00000"/>
                </a:solidFill>
              </a:rPr>
              <a:t> EQUILIBRIUM OF RIGID BODIES - INTRODUCTION</a:t>
            </a:r>
          </a:p>
        </p:txBody>
      </p:sp>
      <p:sp>
        <p:nvSpPr>
          <p:cNvPr id="2" name="Rectangle 1">
            <a:extLst>
              <a:ext uri="{FF2B5EF4-FFF2-40B4-BE49-F238E27FC236}">
                <a16:creationId xmlns:a16="http://schemas.microsoft.com/office/drawing/2014/main" id="{9CCA9D4F-16B3-45AD-B640-D1D3364D793B}"/>
              </a:ext>
            </a:extLst>
          </p:cNvPr>
          <p:cNvSpPr/>
          <p:nvPr/>
        </p:nvSpPr>
        <p:spPr>
          <a:xfrm>
            <a:off x="615298" y="630896"/>
            <a:ext cx="8071502" cy="1200329"/>
          </a:xfrm>
          <a:prstGeom prst="rect">
            <a:avLst/>
          </a:prstGeom>
        </p:spPr>
        <p:txBody>
          <a:bodyPr wrap="square">
            <a:spAutoFit/>
          </a:bodyPr>
          <a:lstStyle/>
          <a:p>
            <a:pPr>
              <a:spcBef>
                <a:spcPct val="50000"/>
              </a:spcBef>
              <a:buFontTx/>
              <a:buChar char="•"/>
            </a:pPr>
            <a:r>
              <a:rPr lang="en-US" altLang="en-US" sz="2400" dirty="0"/>
              <a:t> For a rigid body in static equilibrium, the external forces and moments are balanced and will impart no translational or rotational motion to the body.</a:t>
            </a:r>
          </a:p>
        </p:txBody>
      </p:sp>
      <p:grpSp>
        <p:nvGrpSpPr>
          <p:cNvPr id="6" name="Group 13">
            <a:extLst>
              <a:ext uri="{FF2B5EF4-FFF2-40B4-BE49-F238E27FC236}">
                <a16:creationId xmlns:a16="http://schemas.microsoft.com/office/drawing/2014/main" id="{5D43E6A9-7868-43DC-82BB-5BB5BA72FE52}"/>
              </a:ext>
            </a:extLst>
          </p:cNvPr>
          <p:cNvGrpSpPr>
            <a:grpSpLocks/>
          </p:cNvGrpSpPr>
          <p:nvPr/>
        </p:nvGrpSpPr>
        <p:grpSpPr bwMode="auto">
          <a:xfrm>
            <a:off x="355423" y="1981203"/>
            <a:ext cx="8559799" cy="1585914"/>
            <a:chOff x="427" y="1467"/>
            <a:chExt cx="5392" cy="999"/>
          </a:xfrm>
        </p:grpSpPr>
        <p:sp>
          <p:nvSpPr>
            <p:cNvPr id="8" name="Text Box 3">
              <a:extLst>
                <a:ext uri="{FF2B5EF4-FFF2-40B4-BE49-F238E27FC236}">
                  <a16:creationId xmlns:a16="http://schemas.microsoft.com/office/drawing/2014/main" id="{6FB699B1-CAB3-470A-8427-3CEAD7545DBB}"/>
                </a:ext>
              </a:extLst>
            </p:cNvPr>
            <p:cNvSpPr txBox="1">
              <a:spLocks noChangeArrowheads="1"/>
            </p:cNvSpPr>
            <p:nvPr/>
          </p:nvSpPr>
          <p:spPr bwMode="auto">
            <a:xfrm>
              <a:off x="427" y="1467"/>
              <a:ext cx="5392"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dirty="0"/>
                <a:t>The necessary and sufficient condition for the static equilibrium of a body are that the resultant force and couple from all external forces form a system equivalent to zero,</a:t>
              </a:r>
            </a:p>
          </p:txBody>
        </p:sp>
        <p:graphicFrame>
          <p:nvGraphicFramePr>
            <p:cNvPr id="9" name="Object 9">
              <a:extLst>
                <a:ext uri="{FF2B5EF4-FFF2-40B4-BE49-F238E27FC236}">
                  <a16:creationId xmlns:a16="http://schemas.microsoft.com/office/drawing/2014/main" id="{B80781C7-23D2-4FE3-8C8D-022157F82793}"/>
                </a:ext>
              </a:extLst>
            </p:cNvPr>
            <p:cNvGraphicFramePr>
              <a:graphicFrameLocks noChangeAspect="1"/>
            </p:cNvGraphicFramePr>
            <p:nvPr>
              <p:extLst>
                <p:ext uri="{D42A27DB-BD31-4B8C-83A1-F6EECF244321}">
                  <p14:modId xmlns:p14="http://schemas.microsoft.com/office/powerpoint/2010/main" val="2161177212"/>
                </p:ext>
              </p:extLst>
            </p:nvPr>
          </p:nvGraphicFramePr>
          <p:xfrm>
            <a:off x="1643" y="2223"/>
            <a:ext cx="2222" cy="243"/>
          </p:xfrm>
          <a:graphic>
            <a:graphicData uri="http://schemas.openxmlformats.org/presentationml/2006/ole">
              <mc:AlternateContent xmlns:mc="http://schemas.openxmlformats.org/markup-compatibility/2006">
                <mc:Choice xmlns:v="urn:schemas-microsoft-com:vml" Requires="v">
                  <p:oleObj spid="_x0000_s58408" name="Equation" r:id="rId4" imgW="3251200" imgH="355600" progId="Equation.3">
                    <p:embed/>
                  </p:oleObj>
                </mc:Choice>
                <mc:Fallback>
                  <p:oleObj name="Equation" r:id="rId4" imgW="3251200" imgH="355600" progId="Equation.3">
                    <p:embed/>
                    <p:pic>
                      <p:nvPicPr>
                        <p:cNvPr id="5130" name="Object 9">
                          <a:extLst>
                            <a:ext uri="{FF2B5EF4-FFF2-40B4-BE49-F238E27FC236}">
                              <a16:creationId xmlns:a16="http://schemas.microsoft.com/office/drawing/2014/main" id="{1770780C-89A6-428C-AFFE-D69461A594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 y="2223"/>
                          <a:ext cx="2222" cy="243"/>
                        </a:xfrm>
                        <a:prstGeom prst="rect">
                          <a:avLst/>
                        </a:prstGeom>
                        <a:noFill/>
                        <a:ln>
                          <a:noFill/>
                        </a:ln>
                        <a:effectLst/>
                      </p:spPr>
                    </p:pic>
                  </p:oleObj>
                </mc:Fallback>
              </mc:AlternateContent>
            </a:graphicData>
          </a:graphic>
        </p:graphicFrame>
      </p:grpSp>
      <p:grpSp>
        <p:nvGrpSpPr>
          <p:cNvPr id="10" name="Group 14">
            <a:extLst>
              <a:ext uri="{FF2B5EF4-FFF2-40B4-BE49-F238E27FC236}">
                <a16:creationId xmlns:a16="http://schemas.microsoft.com/office/drawing/2014/main" id="{0CA8720A-2630-404C-9CA2-F870D89E27EE}"/>
              </a:ext>
            </a:extLst>
          </p:cNvPr>
          <p:cNvGrpSpPr>
            <a:grpSpLocks/>
          </p:cNvGrpSpPr>
          <p:nvPr/>
        </p:nvGrpSpPr>
        <p:grpSpPr bwMode="auto">
          <a:xfrm>
            <a:off x="368675" y="3940176"/>
            <a:ext cx="7516812" cy="2263775"/>
            <a:chOff x="427" y="2685"/>
            <a:chExt cx="4735" cy="1426"/>
          </a:xfrm>
        </p:grpSpPr>
        <p:graphicFrame>
          <p:nvGraphicFramePr>
            <p:cNvPr id="11" name="Object 6">
              <a:extLst>
                <a:ext uri="{FF2B5EF4-FFF2-40B4-BE49-F238E27FC236}">
                  <a16:creationId xmlns:a16="http://schemas.microsoft.com/office/drawing/2014/main" id="{479E0536-4DF3-4B9D-990D-456900D70F08}"/>
                </a:ext>
              </a:extLst>
            </p:cNvPr>
            <p:cNvGraphicFramePr>
              <a:graphicFrameLocks noChangeAspect="1"/>
            </p:cNvGraphicFramePr>
            <p:nvPr>
              <p:extLst>
                <p:ext uri="{D42A27DB-BD31-4B8C-83A1-F6EECF244321}">
                  <p14:modId xmlns:p14="http://schemas.microsoft.com/office/powerpoint/2010/main" val="4044809994"/>
                </p:ext>
              </p:extLst>
            </p:nvPr>
          </p:nvGraphicFramePr>
          <p:xfrm>
            <a:off x="1707" y="3567"/>
            <a:ext cx="2579" cy="544"/>
          </p:xfrm>
          <a:graphic>
            <a:graphicData uri="http://schemas.openxmlformats.org/presentationml/2006/ole">
              <mc:AlternateContent xmlns:mc="http://schemas.openxmlformats.org/markup-compatibility/2006">
                <mc:Choice xmlns:v="urn:schemas-microsoft-com:vml" Requires="v">
                  <p:oleObj spid="_x0000_s58409" name="Equation" r:id="rId6" imgW="3492500" imgH="736600" progId="Equation.3">
                    <p:embed/>
                  </p:oleObj>
                </mc:Choice>
                <mc:Fallback>
                  <p:oleObj name="Equation" r:id="rId6" imgW="3492500" imgH="736600" progId="Equation.3">
                    <p:embed/>
                    <p:pic>
                      <p:nvPicPr>
                        <p:cNvPr id="5127" name="Object 6">
                          <a:extLst>
                            <a:ext uri="{FF2B5EF4-FFF2-40B4-BE49-F238E27FC236}">
                              <a16:creationId xmlns:a16="http://schemas.microsoft.com/office/drawing/2014/main" id="{3D7F56EF-C4A7-4611-B561-305277C341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7" y="3567"/>
                          <a:ext cx="2579" cy="544"/>
                        </a:xfrm>
                        <a:prstGeom prst="rect">
                          <a:avLst/>
                        </a:prstGeom>
                        <a:noFill/>
                        <a:ln>
                          <a:noFill/>
                        </a:ln>
                        <a:effectLst/>
                      </p:spPr>
                    </p:pic>
                  </p:oleObj>
                </mc:Fallback>
              </mc:AlternateContent>
            </a:graphicData>
          </a:graphic>
        </p:graphicFrame>
        <p:sp>
          <p:nvSpPr>
            <p:cNvPr id="12" name="Text Box 10">
              <a:extLst>
                <a:ext uri="{FF2B5EF4-FFF2-40B4-BE49-F238E27FC236}">
                  <a16:creationId xmlns:a16="http://schemas.microsoft.com/office/drawing/2014/main" id="{D0E8CFD4-E645-4C93-A8D7-7C3092904419}"/>
                </a:ext>
              </a:extLst>
            </p:cNvPr>
            <p:cNvSpPr txBox="1">
              <a:spLocks noChangeArrowheads="1"/>
            </p:cNvSpPr>
            <p:nvPr/>
          </p:nvSpPr>
          <p:spPr bwMode="auto">
            <a:xfrm>
              <a:off x="427" y="2685"/>
              <a:ext cx="4735"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b="0" dirty="0"/>
                <a:t>Resolving each force and moment into its rectangular components leads to 6 scalar equations which also express the conditions for static equilibrium,</a:t>
              </a:r>
            </a:p>
          </p:txBody>
        </p:sp>
      </p:grpSp>
    </p:spTree>
    <p:extLst>
      <p:ext uri="{BB962C8B-B14F-4D97-AF65-F5344CB8AC3E}">
        <p14:creationId xmlns:p14="http://schemas.microsoft.com/office/powerpoint/2010/main" val="220454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52400"/>
            <a:ext cx="6858000" cy="396419"/>
          </a:xfrm>
        </p:spPr>
        <p:txBody>
          <a:bodyPr>
            <a:normAutofit fontScale="90000"/>
          </a:bodyPr>
          <a:lstStyle/>
          <a:p>
            <a:r>
              <a:rPr lang="en-US" sz="2800" b="1" dirty="0">
                <a:solidFill>
                  <a:srgbClr val="FF0000"/>
                </a:solidFill>
              </a:rPr>
              <a:t>EXAMPLE PROBLEM  4.8 - SOLUTION</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9" name="Picture 3" descr="C:\DOCUME~1\WALTOL~1\LOCALS~1\Temp\\msotw9_temp0.jpg">
            <a:extLst>
              <a:ext uri="{FF2B5EF4-FFF2-40B4-BE49-F238E27FC236}">
                <a16:creationId xmlns:a16="http://schemas.microsoft.com/office/drawing/2014/main" id="{D0116327-2CC6-4D10-8609-1F40C2E644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043" y="650738"/>
            <a:ext cx="3260725" cy="347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EA635032-8D59-4010-84F9-BBBCA49DE325}"/>
              </a:ext>
            </a:extLst>
          </p:cNvPr>
          <p:cNvSpPr/>
          <p:nvPr/>
        </p:nvSpPr>
        <p:spPr>
          <a:xfrm>
            <a:off x="228600" y="4755500"/>
            <a:ext cx="3505200" cy="923330"/>
          </a:xfrm>
          <a:prstGeom prst="rect">
            <a:avLst/>
          </a:prstGeom>
        </p:spPr>
        <p:txBody>
          <a:bodyPr wrap="square">
            <a:spAutoFit/>
          </a:bodyPr>
          <a:lstStyle/>
          <a:p>
            <a:pPr>
              <a:spcBef>
                <a:spcPct val="50000"/>
              </a:spcBef>
              <a:buFontTx/>
              <a:buChar char="•"/>
            </a:pPr>
            <a:r>
              <a:rPr lang="en-US" altLang="en-US" dirty="0"/>
              <a:t>Apply the conditions for static equilibrium to develop equations for the unknown reactions.</a:t>
            </a:r>
          </a:p>
        </p:txBody>
      </p:sp>
      <p:graphicFrame>
        <p:nvGraphicFramePr>
          <p:cNvPr id="10" name="Object 6">
            <a:extLst>
              <a:ext uri="{FF2B5EF4-FFF2-40B4-BE49-F238E27FC236}">
                <a16:creationId xmlns:a16="http://schemas.microsoft.com/office/drawing/2014/main" id="{23E8F4F4-54B2-48E5-A21D-2ABC6243445A}"/>
              </a:ext>
            </a:extLst>
          </p:cNvPr>
          <p:cNvGraphicFramePr>
            <a:graphicFrameLocks noChangeAspect="1"/>
          </p:cNvGraphicFramePr>
          <p:nvPr>
            <p:extLst>
              <p:ext uri="{D42A27DB-BD31-4B8C-83A1-F6EECF244321}">
                <p14:modId xmlns:p14="http://schemas.microsoft.com/office/powerpoint/2010/main" val="74882111"/>
              </p:ext>
            </p:extLst>
          </p:nvPr>
        </p:nvGraphicFramePr>
        <p:xfrm>
          <a:off x="3567044" y="662104"/>
          <a:ext cx="5486400" cy="3467100"/>
        </p:xfrm>
        <a:graphic>
          <a:graphicData uri="http://schemas.openxmlformats.org/presentationml/2006/ole">
            <mc:AlternateContent xmlns:mc="http://schemas.openxmlformats.org/markup-compatibility/2006">
              <mc:Choice xmlns:v="urn:schemas-microsoft-com:vml" Requires="v">
                <p:oleObj spid="_x0000_s65564" name="Equation" r:id="rId5" imgW="5486400" imgH="3466800" progId="Equation.3">
                  <p:embed/>
                </p:oleObj>
              </mc:Choice>
              <mc:Fallback>
                <p:oleObj name="Equation" r:id="rId5" imgW="5486400" imgH="3466800" progId="Equation.3">
                  <p:embed/>
                  <p:pic>
                    <p:nvPicPr>
                      <p:cNvPr id="27654" name="Object 6">
                        <a:extLst>
                          <a:ext uri="{FF2B5EF4-FFF2-40B4-BE49-F238E27FC236}">
                            <a16:creationId xmlns:a16="http://schemas.microsoft.com/office/drawing/2014/main" id="{45A67522-B963-4B10-986D-D2BEFF94A2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7044" y="662104"/>
                        <a:ext cx="5486400" cy="346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a:extLst>
              <a:ext uri="{FF2B5EF4-FFF2-40B4-BE49-F238E27FC236}">
                <a16:creationId xmlns:a16="http://schemas.microsoft.com/office/drawing/2014/main" id="{CC3CD1DA-A48D-4722-9FE0-7EB4813D9A90}"/>
              </a:ext>
            </a:extLst>
          </p:cNvPr>
          <p:cNvSpPr/>
          <p:nvPr/>
        </p:nvSpPr>
        <p:spPr>
          <a:xfrm>
            <a:off x="3633638" y="4287503"/>
            <a:ext cx="4138762" cy="369332"/>
          </a:xfrm>
          <a:prstGeom prst="rect">
            <a:avLst/>
          </a:prstGeom>
        </p:spPr>
        <p:txBody>
          <a:bodyPr wrap="none">
            <a:spAutoFit/>
          </a:bodyPr>
          <a:lstStyle/>
          <a:p>
            <a:pPr>
              <a:spcBef>
                <a:spcPct val="50000"/>
              </a:spcBef>
            </a:pPr>
            <a:r>
              <a:rPr lang="en-US" altLang="en-US" dirty="0"/>
              <a:t>Solve the 5 equations for the 5 unknowns,</a:t>
            </a:r>
          </a:p>
        </p:txBody>
      </p:sp>
      <p:graphicFrame>
        <p:nvGraphicFramePr>
          <p:cNvPr id="12" name="Object 7">
            <a:extLst>
              <a:ext uri="{FF2B5EF4-FFF2-40B4-BE49-F238E27FC236}">
                <a16:creationId xmlns:a16="http://schemas.microsoft.com/office/drawing/2014/main" id="{E2753E65-FEC2-4169-868A-E1120A80B1E4}"/>
              </a:ext>
            </a:extLst>
          </p:cNvPr>
          <p:cNvGraphicFramePr>
            <a:graphicFrameLocks noChangeAspect="1"/>
          </p:cNvGraphicFramePr>
          <p:nvPr>
            <p:extLst>
              <p:ext uri="{D42A27DB-BD31-4B8C-83A1-F6EECF244321}">
                <p14:modId xmlns:p14="http://schemas.microsoft.com/office/powerpoint/2010/main" val="2522494538"/>
              </p:ext>
            </p:extLst>
          </p:nvPr>
        </p:nvGraphicFramePr>
        <p:xfrm>
          <a:off x="3843683" y="5029200"/>
          <a:ext cx="3898900" cy="812800"/>
        </p:xfrm>
        <a:graphic>
          <a:graphicData uri="http://schemas.openxmlformats.org/presentationml/2006/ole">
            <mc:AlternateContent xmlns:mc="http://schemas.openxmlformats.org/markup-compatibility/2006">
              <mc:Choice xmlns:v="urn:schemas-microsoft-com:vml" Requires="v">
                <p:oleObj spid="_x0000_s65565" name="Equation" r:id="rId7" imgW="3898900" imgH="812800" progId="Equation.3">
                  <p:embed/>
                </p:oleObj>
              </mc:Choice>
              <mc:Fallback>
                <p:oleObj name="Equation" r:id="rId7" imgW="3898900" imgH="812800" progId="Equation.3">
                  <p:embed/>
                  <p:pic>
                    <p:nvPicPr>
                      <p:cNvPr id="27655" name="Object 7">
                        <a:extLst>
                          <a:ext uri="{FF2B5EF4-FFF2-40B4-BE49-F238E27FC236}">
                            <a16:creationId xmlns:a16="http://schemas.microsoft.com/office/drawing/2014/main" id="{C5CA3BD9-C8AD-4202-8B51-947F38263A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3683" y="5029200"/>
                        <a:ext cx="3898900" cy="812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5554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52400"/>
            <a:ext cx="6858000" cy="396419"/>
          </a:xfrm>
        </p:spPr>
        <p:txBody>
          <a:bodyPr>
            <a:normAutofit fontScale="90000"/>
          </a:bodyPr>
          <a:lstStyle/>
          <a:p>
            <a:r>
              <a:rPr lang="en-US" sz="2800" b="1" dirty="0">
                <a:solidFill>
                  <a:srgbClr val="FF0000"/>
                </a:solidFill>
              </a:rPr>
              <a:t>EXAMPLE PROBLEM  4.8 </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9" name="Picture 3" descr="C:\DOCUME~1\WALTOL~1\LOCALS~1\Temp\\msotw9_temp0.jpg">
            <a:extLst>
              <a:ext uri="{FF2B5EF4-FFF2-40B4-BE49-F238E27FC236}">
                <a16:creationId xmlns:a16="http://schemas.microsoft.com/office/drawing/2014/main" id="{D0116327-2CC6-4D10-8609-1F40C2E64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043" y="650738"/>
            <a:ext cx="3260725" cy="347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3A1CCB28-5A54-49FC-B83A-CCC4BB36A3DE}"/>
              </a:ext>
            </a:extLst>
          </p:cNvPr>
          <p:cNvSpPr/>
          <p:nvPr/>
        </p:nvSpPr>
        <p:spPr>
          <a:xfrm>
            <a:off x="3810000" y="650738"/>
            <a:ext cx="4572000" cy="2246769"/>
          </a:xfrm>
          <a:prstGeom prst="rect">
            <a:avLst/>
          </a:prstGeom>
        </p:spPr>
        <p:txBody>
          <a:bodyPr>
            <a:spAutoFit/>
          </a:bodyPr>
          <a:lstStyle/>
          <a:p>
            <a:r>
              <a:rPr lang="en-US" altLang="en-US" dirty="0">
                <a:solidFill>
                  <a:srgbClr val="00B050"/>
                </a:solidFill>
              </a:rPr>
              <a:t>REFLECT and THINK: </a:t>
            </a:r>
            <a:r>
              <a:rPr lang="en-US" altLang="en-US" sz="2000" dirty="0"/>
              <a:t>Cables can only act in tension, and the free-body diagram and Cartesian vector expressions for the cables were consistent with this. The solution yielded positive results for the cable forces, which confirms that they are in tension and validates the analysis.</a:t>
            </a:r>
          </a:p>
        </p:txBody>
      </p:sp>
      <p:sp>
        <p:nvSpPr>
          <p:cNvPr id="6" name="Rectangle 5">
            <a:extLst>
              <a:ext uri="{FF2B5EF4-FFF2-40B4-BE49-F238E27FC236}">
                <a16:creationId xmlns:a16="http://schemas.microsoft.com/office/drawing/2014/main" id="{83DD7C61-8BF5-423F-B4FA-A231D1DD2515}"/>
              </a:ext>
            </a:extLst>
          </p:cNvPr>
          <p:cNvSpPr/>
          <p:nvPr/>
        </p:nvSpPr>
        <p:spPr>
          <a:xfrm>
            <a:off x="3962400" y="3105834"/>
            <a:ext cx="4572000" cy="646331"/>
          </a:xfrm>
          <a:prstGeom prst="rect">
            <a:avLst/>
          </a:prstGeom>
        </p:spPr>
        <p:txBody>
          <a:bodyPr>
            <a:spAutoFit/>
          </a:bodyPr>
          <a:lstStyle/>
          <a:p>
            <a:pPr>
              <a:spcBef>
                <a:spcPct val="50000"/>
              </a:spcBef>
            </a:pPr>
            <a:r>
              <a:rPr lang="en-US" altLang="en-US" dirty="0"/>
              <a:t>Could this sign be in static equilibrium if cable BD were removed? </a:t>
            </a:r>
          </a:p>
        </p:txBody>
      </p:sp>
      <p:sp>
        <p:nvSpPr>
          <p:cNvPr id="8" name="Rectangle 7">
            <a:extLst>
              <a:ext uri="{FF2B5EF4-FFF2-40B4-BE49-F238E27FC236}">
                <a16:creationId xmlns:a16="http://schemas.microsoft.com/office/drawing/2014/main" id="{90EBCEA6-3795-4C6C-8BE7-572986D1659C}"/>
              </a:ext>
            </a:extLst>
          </p:cNvPr>
          <p:cNvSpPr/>
          <p:nvPr/>
        </p:nvSpPr>
        <p:spPr>
          <a:xfrm>
            <a:off x="457200" y="4337531"/>
            <a:ext cx="8229600" cy="1200329"/>
          </a:xfrm>
          <a:prstGeom prst="rect">
            <a:avLst/>
          </a:prstGeom>
        </p:spPr>
        <p:txBody>
          <a:bodyPr wrap="square">
            <a:spAutoFit/>
          </a:bodyPr>
          <a:lstStyle/>
          <a:p>
            <a:pPr>
              <a:spcBef>
                <a:spcPct val="50000"/>
              </a:spcBef>
            </a:pPr>
            <a:r>
              <a:rPr lang="en-US" altLang="en-US" dirty="0"/>
              <a:t>The sign could not be in static equilibrium because T</a:t>
            </a:r>
            <a:r>
              <a:rPr lang="en-US" altLang="en-US" baseline="-25000" dirty="0"/>
              <a:t>EC</a:t>
            </a:r>
            <a:r>
              <a:rPr lang="en-US" altLang="en-US" dirty="0"/>
              <a:t> causes a moment about the y-axis (due to the existence of T</a:t>
            </a:r>
            <a:r>
              <a:rPr lang="en-US" altLang="en-US" baseline="-25000" dirty="0"/>
              <a:t>EC,Z</a:t>
            </a:r>
            <a:r>
              <a:rPr lang="en-US" altLang="en-US" dirty="0"/>
              <a:t>) which must be countered by an equal and opposite moment.  This can only be provided by a cable tension that has a z-component in the negative-z direction, such as what T</a:t>
            </a:r>
            <a:r>
              <a:rPr lang="en-US" altLang="en-US" baseline="-25000" dirty="0"/>
              <a:t>BD</a:t>
            </a:r>
            <a:r>
              <a:rPr lang="en-US" altLang="en-US" dirty="0"/>
              <a:t> has.</a:t>
            </a:r>
          </a:p>
        </p:txBody>
      </p:sp>
      <p:sp>
        <p:nvSpPr>
          <p:cNvPr id="11" name="TextBox 10">
            <a:extLst>
              <a:ext uri="{FF2B5EF4-FFF2-40B4-BE49-F238E27FC236}">
                <a16:creationId xmlns:a16="http://schemas.microsoft.com/office/drawing/2014/main" id="{53B42ACC-399D-4FC5-8B95-79B566F66D29}"/>
              </a:ext>
            </a:extLst>
          </p:cNvPr>
          <p:cNvSpPr txBox="1"/>
          <p:nvPr/>
        </p:nvSpPr>
        <p:spPr>
          <a:xfrm>
            <a:off x="5791200" y="5867400"/>
            <a:ext cx="2743200" cy="523220"/>
          </a:xfrm>
          <a:prstGeom prst="rect">
            <a:avLst/>
          </a:prstGeom>
          <a:noFill/>
        </p:spPr>
        <p:txBody>
          <a:bodyPr wrap="square" rtlCol="0">
            <a:spAutoFit/>
          </a:bodyPr>
          <a:lstStyle/>
          <a:p>
            <a:r>
              <a:rPr lang="en-US" sz="2800" dirty="0"/>
              <a:t>End of Chapter 4</a:t>
            </a:r>
          </a:p>
        </p:txBody>
      </p:sp>
    </p:spTree>
    <p:extLst>
      <p:ext uri="{BB962C8B-B14F-4D97-AF65-F5344CB8AC3E}">
        <p14:creationId xmlns:p14="http://schemas.microsoft.com/office/powerpoint/2010/main" val="54970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7" name="TextBox 6"/>
          <p:cNvSpPr txBox="1"/>
          <p:nvPr/>
        </p:nvSpPr>
        <p:spPr>
          <a:xfrm>
            <a:off x="381000" y="912886"/>
            <a:ext cx="8378825" cy="2275078"/>
          </a:xfrm>
          <a:prstGeom prst="rect">
            <a:avLst/>
          </a:prstGeom>
          <a:noFill/>
        </p:spPr>
        <p:txBody>
          <a:bodyPr wrap="square" rtlCol="0">
            <a:spAutoFit/>
          </a:bodyPr>
          <a:lstStyle/>
          <a:p>
            <a:endParaRPr lang="en-US" dirty="0"/>
          </a:p>
        </p:txBody>
      </p:sp>
      <p:sp>
        <p:nvSpPr>
          <p:cNvPr id="3" name="Title 2"/>
          <p:cNvSpPr>
            <a:spLocks noGrp="1"/>
          </p:cNvSpPr>
          <p:nvPr>
            <p:ph type="title"/>
          </p:nvPr>
        </p:nvSpPr>
        <p:spPr>
          <a:xfrm>
            <a:off x="351183" y="71231"/>
            <a:ext cx="8229600" cy="462170"/>
          </a:xfrm>
        </p:spPr>
        <p:txBody>
          <a:bodyPr>
            <a:normAutofit fontScale="90000"/>
          </a:bodyPr>
          <a:lstStyle/>
          <a:p>
            <a:r>
              <a:rPr lang="en-US" sz="2800" b="1" dirty="0">
                <a:solidFill>
                  <a:srgbClr val="C00000"/>
                </a:solidFill>
              </a:rPr>
              <a:t>FREE-BODY DIAGRAM</a:t>
            </a:r>
            <a:endParaRPr lang="en-US" sz="3100" dirty="0"/>
          </a:p>
        </p:txBody>
      </p:sp>
      <p:grpSp>
        <p:nvGrpSpPr>
          <p:cNvPr id="17" name="Group 19">
            <a:extLst>
              <a:ext uri="{FF2B5EF4-FFF2-40B4-BE49-F238E27FC236}">
                <a16:creationId xmlns:a16="http://schemas.microsoft.com/office/drawing/2014/main" id="{B32ADE5B-FFF5-4C41-BBB4-54B791469EBA}"/>
              </a:ext>
            </a:extLst>
          </p:cNvPr>
          <p:cNvGrpSpPr>
            <a:grpSpLocks/>
          </p:cNvGrpSpPr>
          <p:nvPr/>
        </p:nvGrpSpPr>
        <p:grpSpPr bwMode="auto">
          <a:xfrm>
            <a:off x="143668" y="604357"/>
            <a:ext cx="8821738" cy="3132138"/>
            <a:chOff x="196" y="260"/>
            <a:chExt cx="5557" cy="1973"/>
          </a:xfrm>
        </p:grpSpPr>
        <p:sp>
          <p:nvSpPr>
            <p:cNvPr id="18" name="Text Box 9">
              <a:extLst>
                <a:ext uri="{FF2B5EF4-FFF2-40B4-BE49-F238E27FC236}">
                  <a16:creationId xmlns:a16="http://schemas.microsoft.com/office/drawing/2014/main" id="{E67D5D1D-D8D8-4304-A146-9DC02BC92494}"/>
                </a:ext>
              </a:extLst>
            </p:cNvPr>
            <p:cNvSpPr txBox="1">
              <a:spLocks noChangeArrowheads="1"/>
            </p:cNvSpPr>
            <p:nvPr/>
          </p:nvSpPr>
          <p:spPr bwMode="auto">
            <a:xfrm>
              <a:off x="2175" y="260"/>
              <a:ext cx="3578"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en-US" altLang="en-US" b="0" dirty="0"/>
                <a:t>First step in the static equilibrium analysis of a rigid body is identification of all forces acting on the body with a </a:t>
              </a:r>
              <a:r>
                <a:rPr lang="en-US" altLang="en-US" b="0" i="1" dirty="0"/>
                <a:t>free-body</a:t>
              </a:r>
              <a:r>
                <a:rPr lang="en-US" altLang="en-US" b="0" dirty="0"/>
                <a:t> diagram.</a:t>
              </a:r>
            </a:p>
          </p:txBody>
        </p:sp>
        <p:pic>
          <p:nvPicPr>
            <p:cNvPr id="19" name="Picture 14" descr="C:\DOCUME~1\WALTOL~1\LOCALS~1\Temp\\msotw9_temp0.jpg">
              <a:extLst>
                <a:ext uri="{FF2B5EF4-FFF2-40B4-BE49-F238E27FC236}">
                  <a16:creationId xmlns:a16="http://schemas.microsoft.com/office/drawing/2014/main" id="{66C04B4E-933A-4F4D-B8A7-87DCE61A2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 y="336"/>
              <a:ext cx="1979" cy="1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 name="Group 20">
            <a:extLst>
              <a:ext uri="{FF2B5EF4-FFF2-40B4-BE49-F238E27FC236}">
                <a16:creationId xmlns:a16="http://schemas.microsoft.com/office/drawing/2014/main" id="{4D413A03-A88F-4666-8B3F-4116527A9230}"/>
              </a:ext>
            </a:extLst>
          </p:cNvPr>
          <p:cNvGrpSpPr>
            <a:grpSpLocks/>
          </p:cNvGrpSpPr>
          <p:nvPr/>
        </p:nvGrpSpPr>
        <p:grpSpPr bwMode="auto">
          <a:xfrm>
            <a:off x="153988" y="1825626"/>
            <a:ext cx="8921751" cy="4594225"/>
            <a:chOff x="64" y="1128"/>
            <a:chExt cx="5620" cy="2894"/>
          </a:xfrm>
        </p:grpSpPr>
        <p:sp>
          <p:nvSpPr>
            <p:cNvPr id="21" name="Text Box 11">
              <a:extLst>
                <a:ext uri="{FF2B5EF4-FFF2-40B4-BE49-F238E27FC236}">
                  <a16:creationId xmlns:a16="http://schemas.microsoft.com/office/drawing/2014/main" id="{E54541D0-DDC5-4C09-889F-6612A16CE5C3}"/>
                </a:ext>
              </a:extLst>
            </p:cNvPr>
            <p:cNvSpPr txBox="1">
              <a:spLocks noChangeArrowheads="1"/>
            </p:cNvSpPr>
            <p:nvPr/>
          </p:nvSpPr>
          <p:spPr bwMode="auto">
            <a:xfrm>
              <a:off x="2106" y="1128"/>
              <a:ext cx="357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indent="0" eaLnBrk="1" hangingPunct="1">
                <a:spcBef>
                  <a:spcPct val="50000"/>
                </a:spcBef>
              </a:pPr>
              <a:r>
                <a:rPr lang="en-US" altLang="en-US" b="0" dirty="0"/>
                <a:t>Select the extent of the free-body and detach it from the ground and all other bodies.</a:t>
              </a:r>
            </a:p>
          </p:txBody>
        </p:sp>
        <p:pic>
          <p:nvPicPr>
            <p:cNvPr id="22" name="Picture 15" descr="C:\DOCUME~1\WALTOL~1\LOCALS~1\Temp\\msotw9_temp0.jpg">
              <a:extLst>
                <a:ext uri="{FF2B5EF4-FFF2-40B4-BE49-F238E27FC236}">
                  <a16:creationId xmlns:a16="http://schemas.microsoft.com/office/drawing/2014/main" id="{FFE6565B-58A6-44D0-9C7C-BE4677FEFC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 y="2332"/>
              <a:ext cx="1972" cy="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 name="Text Box 18">
            <a:extLst>
              <a:ext uri="{FF2B5EF4-FFF2-40B4-BE49-F238E27FC236}">
                <a16:creationId xmlns:a16="http://schemas.microsoft.com/office/drawing/2014/main" id="{79767F34-7296-4CEF-BD07-ACDA0F4CF239}"/>
              </a:ext>
            </a:extLst>
          </p:cNvPr>
          <p:cNvSpPr txBox="1">
            <a:spLocks noChangeArrowheads="1"/>
          </p:cNvSpPr>
          <p:nvPr/>
        </p:nvSpPr>
        <p:spPr bwMode="auto">
          <a:xfrm>
            <a:off x="3402443" y="2629525"/>
            <a:ext cx="545594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marL="0" indent="0" eaLnBrk="1" hangingPunct="1">
              <a:spcBef>
                <a:spcPct val="50000"/>
              </a:spcBef>
            </a:pPr>
            <a:r>
              <a:rPr lang="en-US" altLang="en-US" b="0" dirty="0"/>
              <a:t>Indicate point of application, magnitude, and direction of external forces, including the rigid body weight.</a:t>
            </a:r>
          </a:p>
          <a:p>
            <a:pPr marL="0" indent="0" eaLnBrk="1" hangingPunct="1">
              <a:spcBef>
                <a:spcPct val="50000"/>
              </a:spcBef>
            </a:pPr>
            <a:r>
              <a:rPr lang="en-US" altLang="en-US" b="0" dirty="0"/>
              <a:t>Indicate point of application and assumed direction of unknown applied forces.  These usually consist of reactions through which the ground and other bodies oppose the possible motion of the rigid body.</a:t>
            </a:r>
          </a:p>
          <a:p>
            <a:pPr marL="0" indent="0" eaLnBrk="1" hangingPunct="1">
              <a:spcBef>
                <a:spcPct val="50000"/>
              </a:spcBef>
            </a:pPr>
            <a:r>
              <a:rPr lang="en-US" altLang="en-US" b="0" dirty="0"/>
              <a:t>Include the dimensions necessary to compute the moments of the forces.</a:t>
            </a:r>
          </a:p>
        </p:txBody>
      </p:sp>
    </p:spTree>
    <p:extLst>
      <p:ext uri="{BB962C8B-B14F-4D97-AF65-F5344CB8AC3E}">
        <p14:creationId xmlns:p14="http://schemas.microsoft.com/office/powerpoint/2010/main" val="404822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200" y="212726"/>
            <a:ext cx="8229600" cy="854074"/>
          </a:xfrm>
        </p:spPr>
        <p:txBody>
          <a:bodyPr>
            <a:normAutofit fontScale="90000"/>
          </a:bodyPr>
          <a:lstStyle/>
          <a:p>
            <a:r>
              <a:rPr lang="en-US" sz="2800" b="1" dirty="0">
                <a:solidFill>
                  <a:srgbClr val="C00000"/>
                </a:solidFill>
              </a:rPr>
              <a:t>REACTION AT SUPPORTS AND CONNECTIONS</a:t>
            </a:r>
            <a:br>
              <a:rPr lang="en-US" sz="2800" b="1" dirty="0">
                <a:solidFill>
                  <a:srgbClr val="C00000"/>
                </a:solidFill>
              </a:rPr>
            </a:br>
            <a:r>
              <a:rPr lang="en-US" sz="2800" b="1" dirty="0">
                <a:solidFill>
                  <a:srgbClr val="C00000"/>
                </a:solidFill>
              </a:rPr>
              <a:t>FOR A TWO DIMENSIONAL STRUCTURE</a:t>
            </a:r>
            <a:endParaRPr lang="en-US" sz="2800" dirty="0"/>
          </a:p>
        </p:txBody>
      </p:sp>
      <p:pic>
        <p:nvPicPr>
          <p:cNvPr id="20" name="Picture 12" descr="C:\DOCUME~1\WALTOL~1\LOCALS~1\Temp\\msotw9_temp0.jpg">
            <a:extLst>
              <a:ext uri="{FF2B5EF4-FFF2-40B4-BE49-F238E27FC236}">
                <a16:creationId xmlns:a16="http://schemas.microsoft.com/office/drawing/2014/main" id="{984C2D8F-DB32-40AF-9CFC-EB13D789C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7800"/>
            <a:ext cx="7086600" cy="5210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F14E04DD-15EB-4005-A0E6-3C879CB051E7}"/>
              </a:ext>
            </a:extLst>
          </p:cNvPr>
          <p:cNvSpPr/>
          <p:nvPr/>
        </p:nvSpPr>
        <p:spPr>
          <a:xfrm>
            <a:off x="707093" y="992761"/>
            <a:ext cx="7729814" cy="461665"/>
          </a:xfrm>
          <a:prstGeom prst="rect">
            <a:avLst/>
          </a:prstGeom>
        </p:spPr>
        <p:txBody>
          <a:bodyPr wrap="square">
            <a:spAutoFit/>
          </a:bodyPr>
          <a:lstStyle/>
          <a:p>
            <a:pPr>
              <a:spcBef>
                <a:spcPct val="50000"/>
              </a:spcBef>
            </a:pPr>
            <a:r>
              <a:rPr lang="en-US" altLang="en-US" sz="2400" dirty="0"/>
              <a:t>Reactions equivalent to a force with known line of action.</a:t>
            </a:r>
          </a:p>
        </p:txBody>
      </p:sp>
    </p:spTree>
    <p:extLst>
      <p:ext uri="{BB962C8B-B14F-4D97-AF65-F5344CB8AC3E}">
        <p14:creationId xmlns:p14="http://schemas.microsoft.com/office/powerpoint/2010/main" val="319713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457199" y="94312"/>
            <a:ext cx="8229600" cy="854074"/>
          </a:xfrm>
        </p:spPr>
        <p:txBody>
          <a:bodyPr>
            <a:normAutofit fontScale="90000"/>
          </a:bodyPr>
          <a:lstStyle/>
          <a:p>
            <a:r>
              <a:rPr lang="en-US" sz="2800" b="1" dirty="0">
                <a:solidFill>
                  <a:srgbClr val="C00000"/>
                </a:solidFill>
              </a:rPr>
              <a:t>REACTION AT SUPPORTS AND CONNECTIONS</a:t>
            </a:r>
            <a:br>
              <a:rPr lang="en-US" sz="2800" b="1" dirty="0">
                <a:solidFill>
                  <a:srgbClr val="C00000"/>
                </a:solidFill>
              </a:rPr>
            </a:br>
            <a:r>
              <a:rPr lang="en-US" sz="2800" b="1" dirty="0">
                <a:solidFill>
                  <a:srgbClr val="C00000"/>
                </a:solidFill>
              </a:rPr>
              <a:t>FOR A TWO DIMENSIONAL STRUCTURE</a:t>
            </a:r>
            <a:endParaRPr lang="en-US" sz="2800" dirty="0"/>
          </a:p>
        </p:txBody>
      </p:sp>
      <p:sp>
        <p:nvSpPr>
          <p:cNvPr id="2" name="Rectangle 1">
            <a:extLst>
              <a:ext uri="{FF2B5EF4-FFF2-40B4-BE49-F238E27FC236}">
                <a16:creationId xmlns:a16="http://schemas.microsoft.com/office/drawing/2014/main" id="{F14E04DD-15EB-4005-A0E6-3C879CB051E7}"/>
              </a:ext>
            </a:extLst>
          </p:cNvPr>
          <p:cNvSpPr/>
          <p:nvPr/>
        </p:nvSpPr>
        <p:spPr>
          <a:xfrm>
            <a:off x="152399" y="865199"/>
            <a:ext cx="8839199" cy="461665"/>
          </a:xfrm>
          <a:prstGeom prst="rect">
            <a:avLst/>
          </a:prstGeom>
        </p:spPr>
        <p:txBody>
          <a:bodyPr wrap="square">
            <a:spAutoFit/>
          </a:bodyPr>
          <a:lstStyle/>
          <a:p>
            <a:pPr>
              <a:spcBef>
                <a:spcPct val="50000"/>
              </a:spcBef>
            </a:pPr>
            <a:r>
              <a:rPr lang="en-US" altLang="en-US" sz="2400" dirty="0"/>
              <a:t>Reactions equivalent to a force of unknown direction and magnitude.</a:t>
            </a:r>
          </a:p>
        </p:txBody>
      </p:sp>
      <p:pic>
        <p:nvPicPr>
          <p:cNvPr id="9" name="Picture 16" descr="C:\DOCUME~1\WALTOL~1\LOCALS~1\Temp\\msotw9_temp0.jpg">
            <a:extLst>
              <a:ext uri="{FF2B5EF4-FFF2-40B4-BE49-F238E27FC236}">
                <a16:creationId xmlns:a16="http://schemas.microsoft.com/office/drawing/2014/main" id="{46F35333-6579-4109-96CD-C1BF49F94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406" y="1353625"/>
            <a:ext cx="7205870" cy="236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7" descr="C:\DOCUME~1\WALTOL~1\LOCALS~1\Temp\\msotw9_temp0.jpg">
            <a:extLst>
              <a:ext uri="{FF2B5EF4-FFF2-40B4-BE49-F238E27FC236}">
                <a16:creationId xmlns:a16="http://schemas.microsoft.com/office/drawing/2014/main" id="{CD94C648-2C60-497C-AD43-7F7858DD81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719" y="4402125"/>
            <a:ext cx="7202557" cy="235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62029353-35AD-4132-99D4-A096EF3DC96A}"/>
              </a:ext>
            </a:extLst>
          </p:cNvPr>
          <p:cNvSpPr/>
          <p:nvPr/>
        </p:nvSpPr>
        <p:spPr>
          <a:xfrm>
            <a:off x="185530" y="3741573"/>
            <a:ext cx="8839198" cy="830997"/>
          </a:xfrm>
          <a:prstGeom prst="rect">
            <a:avLst/>
          </a:prstGeom>
        </p:spPr>
        <p:txBody>
          <a:bodyPr wrap="square">
            <a:spAutoFit/>
          </a:bodyPr>
          <a:lstStyle/>
          <a:p>
            <a:pPr algn="ctr">
              <a:spcBef>
                <a:spcPct val="50000"/>
              </a:spcBef>
            </a:pPr>
            <a:r>
              <a:rPr lang="en-US" altLang="en-US" sz="2400" dirty="0"/>
              <a:t>Reactions equivalent to a force of unknown direction and magnitude and a couple of unknown magnitude</a:t>
            </a:r>
          </a:p>
        </p:txBody>
      </p:sp>
    </p:spTree>
    <p:extLst>
      <p:ext uri="{BB962C8B-B14F-4D97-AF65-F5344CB8AC3E}">
        <p14:creationId xmlns:p14="http://schemas.microsoft.com/office/powerpoint/2010/main" val="120320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62000" y="152400"/>
            <a:ext cx="7772400" cy="609600"/>
          </a:xfrm>
        </p:spPr>
        <p:txBody>
          <a:bodyPr>
            <a:normAutofit fontScale="90000"/>
          </a:bodyPr>
          <a:lstStyle/>
          <a:p>
            <a:r>
              <a:rPr lang="en-US" sz="2800" b="1" dirty="0">
                <a:solidFill>
                  <a:srgbClr val="C00000"/>
                </a:solidFill>
              </a:rPr>
              <a:t>EQUILIBRIUM OF A RIGID BODY IN TWO DIMENSIONS</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22" name="Picture 9" descr="C:\DOCUME~1\WALTOL~1\LOCALS~1\Temp\\msotw9_temp0.jpg">
            <a:extLst>
              <a:ext uri="{FF2B5EF4-FFF2-40B4-BE49-F238E27FC236}">
                <a16:creationId xmlns:a16="http://schemas.microsoft.com/office/drawing/2014/main" id="{635BC6D9-949B-4F49-8D13-34401E9FA3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968375"/>
            <a:ext cx="3349625" cy="549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Group 18">
            <a:extLst>
              <a:ext uri="{FF2B5EF4-FFF2-40B4-BE49-F238E27FC236}">
                <a16:creationId xmlns:a16="http://schemas.microsoft.com/office/drawing/2014/main" id="{AF6D038F-D181-4151-85CF-C0C80258BDA4}"/>
              </a:ext>
            </a:extLst>
          </p:cNvPr>
          <p:cNvGrpSpPr>
            <a:grpSpLocks/>
          </p:cNvGrpSpPr>
          <p:nvPr/>
        </p:nvGrpSpPr>
        <p:grpSpPr bwMode="auto">
          <a:xfrm>
            <a:off x="3798888" y="1068388"/>
            <a:ext cx="5141912" cy="1093787"/>
            <a:chOff x="2401" y="681"/>
            <a:chExt cx="3239" cy="689"/>
          </a:xfrm>
        </p:grpSpPr>
        <p:sp>
          <p:nvSpPr>
            <p:cNvPr id="24" name="Text Box 10">
              <a:extLst>
                <a:ext uri="{FF2B5EF4-FFF2-40B4-BE49-F238E27FC236}">
                  <a16:creationId xmlns:a16="http://schemas.microsoft.com/office/drawing/2014/main" id="{7D8B494D-2748-4CA2-9294-C86585F1F0E3}"/>
                </a:ext>
              </a:extLst>
            </p:cNvPr>
            <p:cNvSpPr txBox="1">
              <a:spLocks noChangeArrowheads="1"/>
            </p:cNvSpPr>
            <p:nvPr/>
          </p:nvSpPr>
          <p:spPr bwMode="auto">
            <a:xfrm>
              <a:off x="2401" y="681"/>
              <a:ext cx="323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dirty="0"/>
                <a:t>For all known external forces and moments acting on a two-dimensional structure,</a:t>
              </a:r>
            </a:p>
          </p:txBody>
        </p:sp>
        <p:graphicFrame>
          <p:nvGraphicFramePr>
            <p:cNvPr id="25" name="Object 11">
              <a:extLst>
                <a:ext uri="{FF2B5EF4-FFF2-40B4-BE49-F238E27FC236}">
                  <a16:creationId xmlns:a16="http://schemas.microsoft.com/office/drawing/2014/main" id="{51371BA7-7CAF-4F0A-9017-540D2BC6AB70}"/>
                </a:ext>
              </a:extLst>
            </p:cNvPr>
            <p:cNvGraphicFramePr>
              <a:graphicFrameLocks noChangeAspect="1"/>
            </p:cNvGraphicFramePr>
            <p:nvPr/>
          </p:nvGraphicFramePr>
          <p:xfrm>
            <a:off x="2622" y="1138"/>
            <a:ext cx="2312" cy="232"/>
          </p:xfrm>
          <a:graphic>
            <a:graphicData uri="http://schemas.openxmlformats.org/presentationml/2006/ole">
              <mc:AlternateContent xmlns:mc="http://schemas.openxmlformats.org/markup-compatibility/2006">
                <mc:Choice xmlns:v="urn:schemas-microsoft-com:vml" Requires="v">
                  <p:oleObj spid="_x0000_s23748" name="Equation" r:id="rId5" imgW="3670300" imgH="368300" progId="Equation.3">
                    <p:embed/>
                  </p:oleObj>
                </mc:Choice>
                <mc:Fallback>
                  <p:oleObj name="Equation" r:id="rId5" imgW="3670300" imgH="368300" progId="Equation.3">
                    <p:embed/>
                    <p:pic>
                      <p:nvPicPr>
                        <p:cNvPr id="9231" name="Object 11">
                          <a:extLst>
                            <a:ext uri="{FF2B5EF4-FFF2-40B4-BE49-F238E27FC236}">
                              <a16:creationId xmlns:a16="http://schemas.microsoft.com/office/drawing/2014/main" id="{21A0DCB8-F81A-4360-AD8A-4E64C9BE11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2" y="1138"/>
                          <a:ext cx="2312"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6" name="Group 19">
            <a:extLst>
              <a:ext uri="{FF2B5EF4-FFF2-40B4-BE49-F238E27FC236}">
                <a16:creationId xmlns:a16="http://schemas.microsoft.com/office/drawing/2014/main" id="{B06B6ED8-A67F-4520-A36B-71AE8A71C2AE}"/>
              </a:ext>
            </a:extLst>
          </p:cNvPr>
          <p:cNvGrpSpPr>
            <a:grpSpLocks/>
          </p:cNvGrpSpPr>
          <p:nvPr/>
        </p:nvGrpSpPr>
        <p:grpSpPr bwMode="auto">
          <a:xfrm>
            <a:off x="3798888" y="2417763"/>
            <a:ext cx="5035550" cy="1557337"/>
            <a:chOff x="2393" y="1556"/>
            <a:chExt cx="3172" cy="981"/>
          </a:xfrm>
        </p:grpSpPr>
        <p:sp>
          <p:nvSpPr>
            <p:cNvPr id="27" name="Text Box 12">
              <a:extLst>
                <a:ext uri="{FF2B5EF4-FFF2-40B4-BE49-F238E27FC236}">
                  <a16:creationId xmlns:a16="http://schemas.microsoft.com/office/drawing/2014/main" id="{241F3E03-94EF-4597-8F75-FB336C84E805}"/>
                </a:ext>
              </a:extLst>
            </p:cNvPr>
            <p:cNvSpPr txBox="1">
              <a:spLocks noChangeArrowheads="1"/>
            </p:cNvSpPr>
            <p:nvPr/>
          </p:nvSpPr>
          <p:spPr bwMode="auto">
            <a:xfrm>
              <a:off x="2401" y="1556"/>
              <a:ext cx="31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a:t>Equations of equilibrium become</a:t>
              </a:r>
            </a:p>
          </p:txBody>
        </p:sp>
        <p:graphicFrame>
          <p:nvGraphicFramePr>
            <p:cNvPr id="28" name="Object 13">
              <a:extLst>
                <a:ext uri="{FF2B5EF4-FFF2-40B4-BE49-F238E27FC236}">
                  <a16:creationId xmlns:a16="http://schemas.microsoft.com/office/drawing/2014/main" id="{C3359FB1-DAC7-4085-BEA4-9BA66DF5E8F7}"/>
                </a:ext>
              </a:extLst>
            </p:cNvPr>
            <p:cNvGraphicFramePr>
              <a:graphicFrameLocks noChangeAspect="1"/>
            </p:cNvGraphicFramePr>
            <p:nvPr/>
          </p:nvGraphicFramePr>
          <p:xfrm>
            <a:off x="2622" y="1857"/>
            <a:ext cx="2104" cy="232"/>
          </p:xfrm>
          <a:graphic>
            <a:graphicData uri="http://schemas.openxmlformats.org/presentationml/2006/ole">
              <mc:AlternateContent xmlns:mc="http://schemas.openxmlformats.org/markup-compatibility/2006">
                <mc:Choice xmlns:v="urn:schemas-microsoft-com:vml" Requires="v">
                  <p:oleObj spid="_x0000_s23749" name="Equation" r:id="rId7" imgW="3340100" imgH="368300" progId="Equation.3">
                    <p:embed/>
                  </p:oleObj>
                </mc:Choice>
                <mc:Fallback>
                  <p:oleObj name="Equation" r:id="rId7" imgW="3340100" imgH="368300" progId="Equation.3">
                    <p:embed/>
                    <p:pic>
                      <p:nvPicPr>
                        <p:cNvPr id="9228" name="Object 13">
                          <a:extLst>
                            <a:ext uri="{FF2B5EF4-FFF2-40B4-BE49-F238E27FC236}">
                              <a16:creationId xmlns:a16="http://schemas.microsoft.com/office/drawing/2014/main" id="{6B98570E-0EA5-42FB-9A61-96401C683E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2" y="1857"/>
                          <a:ext cx="210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Text Box 14">
              <a:extLst>
                <a:ext uri="{FF2B5EF4-FFF2-40B4-BE49-F238E27FC236}">
                  <a16:creationId xmlns:a16="http://schemas.microsoft.com/office/drawing/2014/main" id="{31F1DFB1-A55E-41DE-833F-2CBD219315F8}"/>
                </a:ext>
              </a:extLst>
            </p:cNvPr>
            <p:cNvSpPr txBox="1">
              <a:spLocks noChangeArrowheads="1"/>
            </p:cNvSpPr>
            <p:nvPr/>
          </p:nvSpPr>
          <p:spPr bwMode="auto">
            <a:xfrm>
              <a:off x="2393" y="2095"/>
              <a:ext cx="298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pPr>
              <a:r>
                <a:rPr lang="en-US" altLang="en-US" sz="2000" b="0"/>
                <a:t>	where </a:t>
              </a:r>
              <a:r>
                <a:rPr lang="en-US" altLang="en-US" sz="2000" b="0" i="1"/>
                <a:t>A</a:t>
              </a:r>
              <a:r>
                <a:rPr lang="en-US" altLang="en-US" sz="2000" b="0"/>
                <a:t> is any point in the plane of the structure.</a:t>
              </a:r>
            </a:p>
          </p:txBody>
        </p:sp>
      </p:grpSp>
      <p:sp>
        <p:nvSpPr>
          <p:cNvPr id="30" name="Text Box 15">
            <a:extLst>
              <a:ext uri="{FF2B5EF4-FFF2-40B4-BE49-F238E27FC236}">
                <a16:creationId xmlns:a16="http://schemas.microsoft.com/office/drawing/2014/main" id="{F877BD75-1E3D-4B51-8C49-35BDA2E052C0}"/>
              </a:ext>
            </a:extLst>
          </p:cNvPr>
          <p:cNvSpPr txBox="1">
            <a:spLocks noChangeArrowheads="1"/>
          </p:cNvSpPr>
          <p:nvPr/>
        </p:nvSpPr>
        <p:spPr bwMode="auto">
          <a:xfrm>
            <a:off x="3798888" y="4230688"/>
            <a:ext cx="49164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a:t>The 3 equations can be solved for no more than 3 unknowns.</a:t>
            </a:r>
          </a:p>
        </p:txBody>
      </p:sp>
      <p:grpSp>
        <p:nvGrpSpPr>
          <p:cNvPr id="31" name="Group 20">
            <a:extLst>
              <a:ext uri="{FF2B5EF4-FFF2-40B4-BE49-F238E27FC236}">
                <a16:creationId xmlns:a16="http://schemas.microsoft.com/office/drawing/2014/main" id="{0DE6A8C4-1CA7-412E-9CA1-F46565ED3539}"/>
              </a:ext>
            </a:extLst>
          </p:cNvPr>
          <p:cNvGrpSpPr>
            <a:grpSpLocks/>
          </p:cNvGrpSpPr>
          <p:nvPr/>
        </p:nvGrpSpPr>
        <p:grpSpPr bwMode="auto">
          <a:xfrm>
            <a:off x="3798888" y="5189538"/>
            <a:ext cx="5105400" cy="1038225"/>
            <a:chOff x="2401" y="3202"/>
            <a:chExt cx="3216" cy="654"/>
          </a:xfrm>
        </p:grpSpPr>
        <p:sp>
          <p:nvSpPr>
            <p:cNvPr id="32" name="Text Box 16">
              <a:extLst>
                <a:ext uri="{FF2B5EF4-FFF2-40B4-BE49-F238E27FC236}">
                  <a16:creationId xmlns:a16="http://schemas.microsoft.com/office/drawing/2014/main" id="{539D4849-5F89-4B2E-8FF6-59CB2C410CD5}"/>
                </a:ext>
              </a:extLst>
            </p:cNvPr>
            <p:cNvSpPr txBox="1">
              <a:spLocks noChangeArrowheads="1"/>
            </p:cNvSpPr>
            <p:nvPr/>
          </p:nvSpPr>
          <p:spPr bwMode="auto">
            <a:xfrm>
              <a:off x="2401" y="3202"/>
              <a:ext cx="321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a:t>The 3 equations can not be augmented with additional equations, but they can be replaced</a:t>
              </a:r>
            </a:p>
          </p:txBody>
        </p:sp>
        <p:graphicFrame>
          <p:nvGraphicFramePr>
            <p:cNvPr id="33" name="Object 17">
              <a:extLst>
                <a:ext uri="{FF2B5EF4-FFF2-40B4-BE49-F238E27FC236}">
                  <a16:creationId xmlns:a16="http://schemas.microsoft.com/office/drawing/2014/main" id="{424E7DF6-A5C0-451D-A761-0AC7076E3E5D}"/>
                </a:ext>
              </a:extLst>
            </p:cNvPr>
            <p:cNvGraphicFramePr>
              <a:graphicFrameLocks noChangeAspect="1"/>
            </p:cNvGraphicFramePr>
            <p:nvPr/>
          </p:nvGraphicFramePr>
          <p:xfrm>
            <a:off x="2622" y="3648"/>
            <a:ext cx="2176" cy="208"/>
          </p:xfrm>
          <a:graphic>
            <a:graphicData uri="http://schemas.openxmlformats.org/presentationml/2006/ole">
              <mc:AlternateContent xmlns:mc="http://schemas.openxmlformats.org/markup-compatibility/2006">
                <mc:Choice xmlns:v="urn:schemas-microsoft-com:vml" Requires="v">
                  <p:oleObj spid="_x0000_s23750" name="Equation" r:id="rId9" imgW="3454400" imgH="330200" progId="Equation.3">
                    <p:embed/>
                  </p:oleObj>
                </mc:Choice>
                <mc:Fallback>
                  <p:oleObj name="Equation" r:id="rId9" imgW="3454400" imgH="330200" progId="Equation.3">
                    <p:embed/>
                    <p:pic>
                      <p:nvPicPr>
                        <p:cNvPr id="9226" name="Object 17">
                          <a:extLst>
                            <a:ext uri="{FF2B5EF4-FFF2-40B4-BE49-F238E27FC236}">
                              <a16:creationId xmlns:a16="http://schemas.microsoft.com/office/drawing/2014/main" id="{F2EDB0E1-8CAD-4D0A-A84C-4465B4CB68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2" y="3648"/>
                          <a:ext cx="217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5234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22287" y="79662"/>
            <a:ext cx="8240713" cy="685800"/>
          </a:xfrm>
        </p:spPr>
        <p:txBody>
          <a:bodyPr>
            <a:normAutofit/>
          </a:bodyPr>
          <a:lstStyle/>
          <a:p>
            <a:r>
              <a:rPr lang="en-US" sz="2800" b="1" dirty="0">
                <a:solidFill>
                  <a:srgbClr val="C00000"/>
                </a:solidFill>
              </a:rPr>
              <a:t>STATICALLY INDETERMINATE REACTIONS</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sp>
        <p:nvSpPr>
          <p:cNvPr id="8" name="TextBox 7"/>
          <p:cNvSpPr txBox="1"/>
          <p:nvPr/>
        </p:nvSpPr>
        <p:spPr>
          <a:xfrm>
            <a:off x="3505200" y="1219200"/>
            <a:ext cx="5434584" cy="584775"/>
          </a:xfrm>
          <a:prstGeom prst="rect">
            <a:avLst/>
          </a:prstGeom>
          <a:noFill/>
        </p:spPr>
        <p:txBody>
          <a:bodyPr wrap="square" rtlCol="0">
            <a:spAutoFit/>
          </a:bodyPr>
          <a:lstStyle/>
          <a:p>
            <a:endParaRPr lang="en-US" altLang="en-US" sz="3200" dirty="0">
              <a:ea typeface="ＭＳ Ｐゴシック" pitchFamily="34" charset="-128"/>
            </a:endParaRPr>
          </a:p>
        </p:txBody>
      </p:sp>
      <p:grpSp>
        <p:nvGrpSpPr>
          <p:cNvPr id="26" name="Group 16">
            <a:extLst>
              <a:ext uri="{FF2B5EF4-FFF2-40B4-BE49-F238E27FC236}">
                <a16:creationId xmlns:a16="http://schemas.microsoft.com/office/drawing/2014/main" id="{BB2DF388-CEEC-448A-9049-BCC2FA5C62FA}"/>
              </a:ext>
            </a:extLst>
          </p:cNvPr>
          <p:cNvGrpSpPr>
            <a:grpSpLocks/>
          </p:cNvGrpSpPr>
          <p:nvPr/>
        </p:nvGrpSpPr>
        <p:grpSpPr bwMode="auto">
          <a:xfrm>
            <a:off x="360363" y="981075"/>
            <a:ext cx="2681287" cy="5184775"/>
            <a:chOff x="227" y="618"/>
            <a:chExt cx="1689" cy="3266"/>
          </a:xfrm>
        </p:grpSpPr>
        <p:pic>
          <p:nvPicPr>
            <p:cNvPr id="28" name="Picture 9" descr="C:\DOCUME~1\WALTOL~1\LOCALS~1\Temp\\msotw9_temp0.jpg">
              <a:extLst>
                <a:ext uri="{FF2B5EF4-FFF2-40B4-BE49-F238E27FC236}">
                  <a16:creationId xmlns:a16="http://schemas.microsoft.com/office/drawing/2014/main" id="{FC3A2612-A1D7-4BA7-A44B-ECA4370396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 y="618"/>
              <a:ext cx="1689" cy="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 Box 13">
              <a:extLst>
                <a:ext uri="{FF2B5EF4-FFF2-40B4-BE49-F238E27FC236}">
                  <a16:creationId xmlns:a16="http://schemas.microsoft.com/office/drawing/2014/main" id="{DDFE8DD2-356F-446B-9577-F6E739DA89A9}"/>
                </a:ext>
              </a:extLst>
            </p:cNvPr>
            <p:cNvSpPr txBox="1">
              <a:spLocks noChangeArrowheads="1"/>
            </p:cNvSpPr>
            <p:nvPr/>
          </p:nvSpPr>
          <p:spPr bwMode="auto">
            <a:xfrm>
              <a:off x="256" y="3442"/>
              <a:ext cx="163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dirty="0"/>
                <a:t>More unknowns than equations</a:t>
              </a:r>
            </a:p>
          </p:txBody>
        </p:sp>
      </p:grpSp>
      <p:grpSp>
        <p:nvGrpSpPr>
          <p:cNvPr id="30" name="Group 17">
            <a:extLst>
              <a:ext uri="{FF2B5EF4-FFF2-40B4-BE49-F238E27FC236}">
                <a16:creationId xmlns:a16="http://schemas.microsoft.com/office/drawing/2014/main" id="{CF170D79-8EA3-47F5-B434-0412FA35B911}"/>
              </a:ext>
            </a:extLst>
          </p:cNvPr>
          <p:cNvGrpSpPr>
            <a:grpSpLocks/>
          </p:cNvGrpSpPr>
          <p:nvPr/>
        </p:nvGrpSpPr>
        <p:grpSpPr bwMode="auto">
          <a:xfrm>
            <a:off x="3162300" y="931863"/>
            <a:ext cx="2790825" cy="5573712"/>
            <a:chOff x="1999" y="550"/>
            <a:chExt cx="1758" cy="3511"/>
          </a:xfrm>
        </p:grpSpPr>
        <p:pic>
          <p:nvPicPr>
            <p:cNvPr id="31" name="Picture 11" descr="C:\DOCUME~1\WALTOL~1\LOCALS~1\Temp\\msotw9_temp0.jpg">
              <a:extLst>
                <a:ext uri="{FF2B5EF4-FFF2-40B4-BE49-F238E27FC236}">
                  <a16:creationId xmlns:a16="http://schemas.microsoft.com/office/drawing/2014/main" id="{F405C119-71B3-4617-BFEC-96AA63CC2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9" y="550"/>
              <a:ext cx="1618" cy="2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 Box 14">
              <a:extLst>
                <a:ext uri="{FF2B5EF4-FFF2-40B4-BE49-F238E27FC236}">
                  <a16:creationId xmlns:a16="http://schemas.microsoft.com/office/drawing/2014/main" id="{ABF2B76A-B88B-48D1-AE5B-F83169DC7E7B}"/>
                </a:ext>
              </a:extLst>
            </p:cNvPr>
            <p:cNvSpPr txBox="1">
              <a:spLocks noChangeArrowheads="1"/>
            </p:cNvSpPr>
            <p:nvPr/>
          </p:nvSpPr>
          <p:spPr bwMode="auto">
            <a:xfrm>
              <a:off x="1999" y="3427"/>
              <a:ext cx="175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a:t>Fewer unknowns than equations, partially constrained</a:t>
              </a:r>
            </a:p>
          </p:txBody>
        </p:sp>
      </p:grpSp>
      <p:grpSp>
        <p:nvGrpSpPr>
          <p:cNvPr id="33" name="Group 18">
            <a:extLst>
              <a:ext uri="{FF2B5EF4-FFF2-40B4-BE49-F238E27FC236}">
                <a16:creationId xmlns:a16="http://schemas.microsoft.com/office/drawing/2014/main" id="{75C1E4E1-2FE0-4465-939E-5BFAD2EFEC76}"/>
              </a:ext>
            </a:extLst>
          </p:cNvPr>
          <p:cNvGrpSpPr>
            <a:grpSpLocks/>
          </p:cNvGrpSpPr>
          <p:nvPr/>
        </p:nvGrpSpPr>
        <p:grpSpPr bwMode="auto">
          <a:xfrm>
            <a:off x="5865813" y="974725"/>
            <a:ext cx="3052762" cy="5495925"/>
            <a:chOff x="3695" y="614"/>
            <a:chExt cx="1923" cy="3462"/>
          </a:xfrm>
        </p:grpSpPr>
        <p:pic>
          <p:nvPicPr>
            <p:cNvPr id="34" name="Picture 12" descr="C:\DOCUME~1\WALTOL~1\LOCALS~1\Temp\\msotw9_temp0.jpg">
              <a:extLst>
                <a:ext uri="{FF2B5EF4-FFF2-40B4-BE49-F238E27FC236}">
                  <a16:creationId xmlns:a16="http://schemas.microsoft.com/office/drawing/2014/main" id="{1636A9B0-0E8F-452F-89F3-8DD00E45D1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1" y="614"/>
              <a:ext cx="1552" cy="2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Text Box 15">
              <a:extLst>
                <a:ext uri="{FF2B5EF4-FFF2-40B4-BE49-F238E27FC236}">
                  <a16:creationId xmlns:a16="http://schemas.microsoft.com/office/drawing/2014/main" id="{A4685FDE-7A96-43DF-B1E4-D127E44C4867}"/>
                </a:ext>
              </a:extLst>
            </p:cNvPr>
            <p:cNvSpPr txBox="1">
              <a:spLocks noChangeArrowheads="1"/>
            </p:cNvSpPr>
            <p:nvPr/>
          </p:nvSpPr>
          <p:spPr bwMode="auto">
            <a:xfrm>
              <a:off x="3695" y="3442"/>
              <a:ext cx="1923"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7013" indent="-227013" eaLnBrk="0" hangingPunct="0">
                <a:defRPr sz="2400" b="1">
                  <a:solidFill>
                    <a:schemeClr val="tx1"/>
                  </a:solidFill>
                  <a:latin typeface="Times New Roman" panose="02020603050405020304" pitchFamily="18" charset="0"/>
                </a:defRPr>
              </a:lvl1pPr>
              <a:lvl2pPr marL="742950" indent="-285750" eaLnBrk="0" hangingPunct="0">
                <a:defRPr sz="2400" b="1">
                  <a:solidFill>
                    <a:schemeClr val="tx1"/>
                  </a:solidFill>
                  <a:latin typeface="Times New Roman" panose="02020603050405020304" pitchFamily="18" charset="0"/>
                </a:defRPr>
              </a:lvl2pPr>
              <a:lvl3pPr marL="1143000" indent="-228600" eaLnBrk="0" hangingPunct="0">
                <a:defRPr sz="2400" b="1">
                  <a:solidFill>
                    <a:schemeClr val="tx1"/>
                  </a:solidFill>
                  <a:latin typeface="Times New Roman" panose="02020603050405020304" pitchFamily="18" charset="0"/>
                </a:defRPr>
              </a:lvl3pPr>
              <a:lvl4pPr marL="1600200" indent="-228600" eaLnBrk="0" hangingPunct="0">
                <a:defRPr sz="2400" b="1">
                  <a:solidFill>
                    <a:schemeClr val="tx1"/>
                  </a:solidFill>
                  <a:latin typeface="Times New Roman" panose="02020603050405020304" pitchFamily="18" charset="0"/>
                </a:defRPr>
              </a:lvl4pPr>
              <a:lvl5pPr marL="2057400" indent="-228600" eaLnBrk="0" hangingPunct="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spcBef>
                  <a:spcPct val="50000"/>
                </a:spcBef>
                <a:buFontTx/>
                <a:buChar char="•"/>
              </a:pPr>
              <a:r>
                <a:rPr lang="en-US" altLang="en-US" sz="2000" b="0"/>
                <a:t>Equal number unknowns and equations but improperly constrained</a:t>
              </a:r>
            </a:p>
          </p:txBody>
        </p:sp>
      </p:grpSp>
    </p:spTree>
    <p:extLst>
      <p:ext uri="{BB962C8B-B14F-4D97-AF65-F5344CB8AC3E}">
        <p14:creationId xmlns:p14="http://schemas.microsoft.com/office/powerpoint/2010/main" val="51660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14400" y="110802"/>
            <a:ext cx="6858000" cy="609600"/>
          </a:xfrm>
        </p:spPr>
        <p:txBody>
          <a:bodyPr>
            <a:normAutofit/>
          </a:bodyPr>
          <a:lstStyle/>
          <a:p>
            <a:r>
              <a:rPr lang="en-US" sz="2800" b="1" dirty="0">
                <a:solidFill>
                  <a:srgbClr val="C00000"/>
                </a:solidFill>
              </a:rPr>
              <a:t>EXAMPLE PROBLEM 4.1</a:t>
            </a:r>
            <a:endParaRPr lang="en-US" sz="4800" b="1" dirty="0">
              <a:solidFill>
                <a:srgbClr val="FF0000"/>
              </a:solidFill>
            </a:endParaRPr>
          </a:p>
        </p:txBody>
      </p:sp>
      <p:sp>
        <p:nvSpPr>
          <p:cNvPr id="7" name="TextBox 6"/>
          <p:cNvSpPr txBox="1"/>
          <p:nvPr/>
        </p:nvSpPr>
        <p:spPr>
          <a:xfrm>
            <a:off x="762000" y="1600200"/>
            <a:ext cx="2438400" cy="369332"/>
          </a:xfrm>
          <a:prstGeom prst="rect">
            <a:avLst/>
          </a:prstGeom>
          <a:noFill/>
        </p:spPr>
        <p:txBody>
          <a:bodyPr wrap="square" rtlCol="0">
            <a:spAutoFit/>
          </a:bodyPr>
          <a:lstStyle/>
          <a:p>
            <a:endParaRPr lang="en-US" dirty="0"/>
          </a:p>
        </p:txBody>
      </p:sp>
      <p:pic>
        <p:nvPicPr>
          <p:cNvPr id="18" name="Picture 7" descr="C:\DOCUME~1\WALTOL~1\LOCALS~1\Temp\\msotw9_temp0.jpg">
            <a:extLst>
              <a:ext uri="{FF2B5EF4-FFF2-40B4-BE49-F238E27FC236}">
                <a16:creationId xmlns:a16="http://schemas.microsoft.com/office/drawing/2014/main" id="{9311E380-B7FD-4AAA-BB9F-3392C4FB6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3" y="883765"/>
            <a:ext cx="3511550" cy="275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EA6AA359-5EAE-4FA6-BA05-FD9441E4832F}"/>
              </a:ext>
            </a:extLst>
          </p:cNvPr>
          <p:cNvSpPr/>
          <p:nvPr/>
        </p:nvSpPr>
        <p:spPr>
          <a:xfrm>
            <a:off x="442913" y="3941236"/>
            <a:ext cx="3511550" cy="2169825"/>
          </a:xfrm>
          <a:prstGeom prst="rect">
            <a:avLst/>
          </a:prstGeom>
        </p:spPr>
        <p:txBody>
          <a:bodyPr wrap="square">
            <a:spAutoFit/>
          </a:bodyPr>
          <a:lstStyle/>
          <a:p>
            <a:pPr>
              <a:spcBef>
                <a:spcPct val="50000"/>
              </a:spcBef>
            </a:pPr>
            <a:r>
              <a:rPr lang="en-US" altLang="en-US" dirty="0"/>
              <a:t>A fixed crane has a mass of 1000 kg and is used to lift a 2400 kg crate.  It is held in place by a pin at </a:t>
            </a:r>
            <a:r>
              <a:rPr lang="en-US" altLang="en-US" i="1" dirty="0"/>
              <a:t>A</a:t>
            </a:r>
            <a:r>
              <a:rPr lang="en-US" altLang="en-US" dirty="0"/>
              <a:t> and a rocker at </a:t>
            </a:r>
            <a:r>
              <a:rPr lang="en-US" altLang="en-US" i="1" dirty="0"/>
              <a:t>B</a:t>
            </a:r>
            <a:r>
              <a:rPr lang="en-US" altLang="en-US" dirty="0"/>
              <a:t>.  The center of gravity of the crane is located at </a:t>
            </a:r>
            <a:r>
              <a:rPr lang="en-US" altLang="en-US" i="1" dirty="0"/>
              <a:t>G</a:t>
            </a:r>
            <a:r>
              <a:rPr lang="en-US" altLang="en-US" dirty="0"/>
              <a:t>.  </a:t>
            </a:r>
          </a:p>
          <a:p>
            <a:pPr>
              <a:spcBef>
                <a:spcPct val="50000"/>
              </a:spcBef>
            </a:pPr>
            <a:r>
              <a:rPr lang="en-US" altLang="en-US" dirty="0"/>
              <a:t>Determine the components of the reactions at </a:t>
            </a:r>
            <a:r>
              <a:rPr lang="en-US" altLang="en-US" i="1" dirty="0"/>
              <a:t>A</a:t>
            </a:r>
            <a:r>
              <a:rPr lang="en-US" altLang="en-US" dirty="0"/>
              <a:t> and </a:t>
            </a:r>
            <a:r>
              <a:rPr lang="en-US" altLang="en-US" i="1" dirty="0"/>
              <a:t>B</a:t>
            </a:r>
            <a:r>
              <a:rPr lang="en-US" altLang="en-US" dirty="0"/>
              <a:t>.</a:t>
            </a:r>
          </a:p>
        </p:txBody>
      </p:sp>
      <p:sp>
        <p:nvSpPr>
          <p:cNvPr id="3" name="Rectangle 2">
            <a:extLst>
              <a:ext uri="{FF2B5EF4-FFF2-40B4-BE49-F238E27FC236}">
                <a16:creationId xmlns:a16="http://schemas.microsoft.com/office/drawing/2014/main" id="{3F07BE06-9A02-4E57-B74D-BB8D40C9F8A7}"/>
              </a:ext>
            </a:extLst>
          </p:cNvPr>
          <p:cNvSpPr/>
          <p:nvPr/>
        </p:nvSpPr>
        <p:spPr>
          <a:xfrm>
            <a:off x="4273550" y="720402"/>
            <a:ext cx="4572000" cy="3970318"/>
          </a:xfrm>
          <a:prstGeom prst="rect">
            <a:avLst/>
          </a:prstGeom>
        </p:spPr>
        <p:txBody>
          <a:bodyPr>
            <a:spAutoFit/>
          </a:bodyPr>
          <a:lstStyle/>
          <a:p>
            <a:pPr>
              <a:spcBef>
                <a:spcPct val="50000"/>
              </a:spcBef>
            </a:pPr>
            <a:r>
              <a:rPr lang="en-US" altLang="en-US" dirty="0">
                <a:solidFill>
                  <a:srgbClr val="00B050"/>
                </a:solidFill>
              </a:rPr>
              <a:t>STRATEGY:</a:t>
            </a:r>
          </a:p>
          <a:p>
            <a:pPr>
              <a:spcBef>
                <a:spcPct val="50000"/>
              </a:spcBef>
              <a:buFontTx/>
              <a:buChar char="•"/>
            </a:pPr>
            <a:r>
              <a:rPr lang="en-US" altLang="en-US" dirty="0"/>
              <a:t>Create a free-body diagram for the crane</a:t>
            </a:r>
          </a:p>
          <a:p>
            <a:pPr>
              <a:spcBef>
                <a:spcPct val="50000"/>
              </a:spcBef>
              <a:buFontTx/>
              <a:buChar char="•"/>
            </a:pPr>
            <a:r>
              <a:rPr lang="en-US" altLang="en-US" dirty="0"/>
              <a:t>Determine </a:t>
            </a:r>
            <a:r>
              <a:rPr lang="en-US" altLang="en-US" i="1" dirty="0"/>
              <a:t>B</a:t>
            </a:r>
            <a:r>
              <a:rPr lang="en-US" altLang="en-US" dirty="0"/>
              <a:t> by solving the equation for the sum of the moments of all forces about </a:t>
            </a:r>
            <a:r>
              <a:rPr lang="en-US" altLang="en-US" i="1" dirty="0"/>
              <a:t>A</a:t>
            </a:r>
            <a:r>
              <a:rPr lang="en-US" altLang="en-US" dirty="0"/>
              <a:t>.  Note there will be no contribution from the unknown reactions at </a:t>
            </a:r>
            <a:r>
              <a:rPr lang="en-US" altLang="en-US" i="1" dirty="0"/>
              <a:t>A</a:t>
            </a:r>
            <a:r>
              <a:rPr lang="en-US" altLang="en-US" dirty="0"/>
              <a:t>.</a:t>
            </a:r>
          </a:p>
          <a:p>
            <a:pPr>
              <a:spcBef>
                <a:spcPct val="50000"/>
              </a:spcBef>
              <a:buFontTx/>
              <a:buChar char="•"/>
            </a:pPr>
            <a:r>
              <a:rPr lang="en-US" altLang="en-US" dirty="0"/>
              <a:t>Determine the reactions at </a:t>
            </a:r>
            <a:r>
              <a:rPr lang="en-US" altLang="en-US" i="1" dirty="0"/>
              <a:t>A</a:t>
            </a:r>
            <a:r>
              <a:rPr lang="en-US" altLang="en-US" dirty="0"/>
              <a:t> by solving the equations for the sum of all horizontal force components and all vertical force components.</a:t>
            </a:r>
          </a:p>
          <a:p>
            <a:pPr>
              <a:spcBef>
                <a:spcPct val="50000"/>
              </a:spcBef>
              <a:buFontTx/>
              <a:buChar char="•"/>
            </a:pPr>
            <a:r>
              <a:rPr lang="en-US" altLang="en-US" dirty="0"/>
              <a:t>Check the values obtained for the reactions by verifying that the sum of the moments about </a:t>
            </a:r>
            <a:r>
              <a:rPr lang="en-US" altLang="en-US" i="1" dirty="0"/>
              <a:t>B</a:t>
            </a:r>
            <a:r>
              <a:rPr lang="en-US" altLang="en-US" dirty="0"/>
              <a:t> of all forces is zero.</a:t>
            </a:r>
            <a:endParaRPr lang="en-US" dirty="0"/>
          </a:p>
        </p:txBody>
      </p:sp>
    </p:spTree>
    <p:extLst>
      <p:ext uri="{BB962C8B-B14F-4D97-AF65-F5344CB8AC3E}">
        <p14:creationId xmlns:p14="http://schemas.microsoft.com/office/powerpoint/2010/main" val="2747405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1627</TotalTime>
  <Words>2081</Words>
  <Application>Microsoft Office PowerPoint</Application>
  <PresentationFormat>On-screen Show (4:3)</PresentationFormat>
  <Paragraphs>183</Paragraphs>
  <Slides>31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7" baseType="lpstr">
      <vt:lpstr>Arial</vt:lpstr>
      <vt:lpstr>Calibri</vt:lpstr>
      <vt:lpstr>Symbol</vt:lpstr>
      <vt:lpstr>Times New Roman</vt:lpstr>
      <vt:lpstr>Office Theme</vt:lpstr>
      <vt:lpstr>Equation</vt:lpstr>
      <vt:lpstr> VECTOR MECHANICS FOR ENGINEERS   </vt:lpstr>
      <vt:lpstr> </vt:lpstr>
      <vt:lpstr> EQUILIBRIUM OF RIGID BODIES - INTRODUCTION</vt:lpstr>
      <vt:lpstr>FREE-BODY DIAGRAM</vt:lpstr>
      <vt:lpstr>REACTION AT SUPPORTS AND CONNECTIONS FOR A TWO DIMENSIONAL STRUCTURE</vt:lpstr>
      <vt:lpstr>REACTION AT SUPPORTS AND CONNECTIONS FOR A TWO DIMENSIONAL STRUCTURE</vt:lpstr>
      <vt:lpstr>EQUILIBRIUM OF A RIGID BODY IN TWO DIMENSIONS</vt:lpstr>
      <vt:lpstr>STATICALLY INDETERMINATE REACTIONS</vt:lpstr>
      <vt:lpstr>EXAMPLE PROBLEM 4.1</vt:lpstr>
      <vt:lpstr>EXAMPLE PROBLEM 4.1 - SOLUTION</vt:lpstr>
      <vt:lpstr>EXAMPLE PROBLEM 4.1 - SOLUTION</vt:lpstr>
      <vt:lpstr>EXAMPLE PROBLEM 4.3</vt:lpstr>
      <vt:lpstr>EXAMPLE PROBLEM 4.3 - SOLUTION</vt:lpstr>
      <vt:lpstr>EXAMPLE PROBLEM 4.4</vt:lpstr>
      <vt:lpstr>EXAMPLE PROBLEM 4.4 - SOLUTION</vt:lpstr>
      <vt:lpstr>PRACTICE PROBLEM</vt:lpstr>
      <vt:lpstr>PRACTICE PROBLEM - SOLUTION</vt:lpstr>
      <vt:lpstr>PRACTICE PROBLEM - SOLUTION</vt:lpstr>
      <vt:lpstr>PRACTICE PROBLEM - SOLUTION</vt:lpstr>
      <vt:lpstr>EQUILIBRIUM OF A TWO-FORCE BODY</vt:lpstr>
      <vt:lpstr>EQUILIBRIUM OF A THREE-FORCE BODY</vt:lpstr>
      <vt:lpstr>EXAMPLE PROBLEM 4.6</vt:lpstr>
      <vt:lpstr>EXAMPLE PROBLEM 4.6 - SOLUTION</vt:lpstr>
      <vt:lpstr>EXAMPLE PROBLEM 4.6 – SOLUTION (continurd)</vt:lpstr>
      <vt:lpstr>EQUILIBRIUM OF A RIGID BODY IN THREE DIMENSIONS</vt:lpstr>
      <vt:lpstr>REACTION AT SUPPORTS AND CONNECTIONS FOR A THREE DIMENSIONAL STRUCTURE</vt:lpstr>
      <vt:lpstr>REACTION AT SUPPORTS AND CONNECTIONS FOR A THREE DIMENSIONAL STRUCTURE</vt:lpstr>
      <vt:lpstr>EXAMPLE PROBLEM  4.8</vt:lpstr>
      <vt:lpstr>EXAMPLE PROBLEM  4.8 - SOLUTION</vt:lpstr>
      <vt:lpstr>EXAMPLE PROBLEM  4.8 - SOLUTION</vt:lpstr>
      <vt:lpstr>EXAMPLE PROBLEM  4.8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azizk</dc:creator>
  <cp:lastModifiedBy>Abdul Khandker</cp:lastModifiedBy>
  <cp:revision>144</cp:revision>
  <dcterms:created xsi:type="dcterms:W3CDTF">2018-10-04T16:52:31Z</dcterms:created>
  <dcterms:modified xsi:type="dcterms:W3CDTF">2019-12-08T13:25:21Z</dcterms:modified>
</cp:coreProperties>
</file>