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342" r:id="rId7"/>
    <p:sldId id="331" r:id="rId8"/>
    <p:sldId id="343" r:id="rId9"/>
    <p:sldId id="258" r:id="rId10"/>
    <p:sldId id="259" r:id="rId11"/>
    <p:sldId id="344" r:id="rId12"/>
    <p:sldId id="345" r:id="rId13"/>
    <p:sldId id="263" r:id="rId14"/>
    <p:sldId id="332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48" y="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1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7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2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8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0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F966C-634C-4C11-AD55-6AEEF57FC783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8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6.wmf"/><Relationship Id="rId4" Type="http://schemas.openxmlformats.org/officeDocument/2006/relationships/image" Target="../media/image28.jpeg"/><Relationship Id="rId9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14.bin"/><Relationship Id="rId3" Type="http://schemas.openxmlformats.org/officeDocument/2006/relationships/image" Target="../media/image1.jpeg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jpeg"/><Relationship Id="rId11" Type="http://schemas.openxmlformats.org/officeDocument/2006/relationships/image" Target="../media/image31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4.jpeg"/><Relationship Id="rId14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.jpe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9.jpeg"/><Relationship Id="rId4" Type="http://schemas.openxmlformats.org/officeDocument/2006/relationships/image" Target="../media/image36.jpeg"/><Relationship Id="rId9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45.wmf"/><Relationship Id="rId4" Type="http://schemas.openxmlformats.org/officeDocument/2006/relationships/image" Target="../media/image36.jpeg"/><Relationship Id="rId9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31.xml"/><Relationship Id="rId3" Type="http://schemas.openxmlformats.org/officeDocument/2006/relationships/slide" Target="slide3.xml"/><Relationship Id="rId7" Type="http://schemas.openxmlformats.org/officeDocument/2006/relationships/slide" Target="slide13.xml"/><Relationship Id="rId12" Type="http://schemas.openxmlformats.org/officeDocument/2006/relationships/slide" Target="slide2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11" Type="http://schemas.openxmlformats.org/officeDocument/2006/relationships/slide" Target="slide27.xml"/><Relationship Id="rId5" Type="http://schemas.openxmlformats.org/officeDocument/2006/relationships/slide" Target="slide5.xml"/><Relationship Id="rId10" Type="http://schemas.openxmlformats.org/officeDocument/2006/relationships/slide" Target="slide22.xml"/><Relationship Id="rId4" Type="http://schemas.openxmlformats.org/officeDocument/2006/relationships/slide" Target="slide4.xml"/><Relationship Id="rId9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54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0.jpeg"/><Relationship Id="rId3" Type="http://schemas.openxmlformats.org/officeDocument/2006/relationships/image" Target="../media/image1.jpeg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57.wmf"/><Relationship Id="rId4" Type="http://schemas.openxmlformats.org/officeDocument/2006/relationships/image" Target="../media/image59.jpeg"/><Relationship Id="rId9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1.jpeg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64.jpeg"/><Relationship Id="rId4" Type="http://schemas.openxmlformats.org/officeDocument/2006/relationships/image" Target="../media/image63.jpeg"/><Relationship Id="rId9" Type="http://schemas.openxmlformats.org/officeDocument/2006/relationships/image" Target="../media/image6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1.jpeg"/><Relationship Id="rId3" Type="http://schemas.openxmlformats.org/officeDocument/2006/relationships/image" Target="../media/image1.jpeg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jpeg"/><Relationship Id="rId11" Type="http://schemas.openxmlformats.org/officeDocument/2006/relationships/oleObject" Target="../embeddings/oleObject34.bin"/><Relationship Id="rId5" Type="http://schemas.openxmlformats.org/officeDocument/2006/relationships/image" Target="../media/image69.jpeg"/><Relationship Id="rId10" Type="http://schemas.openxmlformats.org/officeDocument/2006/relationships/image" Target="../media/image67.wmf"/><Relationship Id="rId4" Type="http://schemas.openxmlformats.org/officeDocument/2006/relationships/image" Target="../media/image65.jpeg"/><Relationship Id="rId9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75.wmf"/><Relationship Id="rId3" Type="http://schemas.openxmlformats.org/officeDocument/2006/relationships/image" Target="../media/image1.jpeg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74.wmf"/><Relationship Id="rId5" Type="http://schemas.openxmlformats.org/officeDocument/2006/relationships/image" Target="../media/image70.jpeg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65.jpeg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3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44.bin"/><Relationship Id="rId3" Type="http://schemas.openxmlformats.org/officeDocument/2006/relationships/image" Target="../media/image1.jpeg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79.wmf"/><Relationship Id="rId4" Type="http://schemas.openxmlformats.org/officeDocument/2006/relationships/image" Target="../media/image83.jpeg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8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jpeg"/><Relationship Id="rId3" Type="http://schemas.openxmlformats.org/officeDocument/2006/relationships/image" Target="../media/image1.jpeg"/><Relationship Id="rId7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8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53.bin"/><Relationship Id="rId3" Type="http://schemas.openxmlformats.org/officeDocument/2006/relationships/image" Target="../media/image1.jpeg"/><Relationship Id="rId7" Type="http://schemas.openxmlformats.org/officeDocument/2006/relationships/image" Target="../media/image97.jpeg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9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6.jpeg"/><Relationship Id="rId11" Type="http://schemas.openxmlformats.org/officeDocument/2006/relationships/image" Target="../media/image91.wmf"/><Relationship Id="rId5" Type="http://schemas.openxmlformats.org/officeDocument/2006/relationships/image" Target="../media/image89.jpeg"/><Relationship Id="rId15" Type="http://schemas.openxmlformats.org/officeDocument/2006/relationships/image" Target="../media/image93.wmf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95.wmf"/><Relationship Id="rId4" Type="http://schemas.openxmlformats.org/officeDocument/2006/relationships/image" Target="../media/image88.jpeg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5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jpeg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jpeg"/><Relationship Id="rId9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.jpeg"/><Relationship Id="rId7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9.jpeg"/><Relationship Id="rId9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09600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0070C0"/>
                </a:solidFill>
              </a:rPr>
              <a:t>VECTOR MECHANICS FOR ENGINEERS 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7892" y="1944166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STATICS</a:t>
            </a:r>
            <a:endParaRPr lang="en-US" sz="7200" dirty="0"/>
          </a:p>
        </p:txBody>
      </p:sp>
      <p:sp>
        <p:nvSpPr>
          <p:cNvPr id="9" name="TextBox 8"/>
          <p:cNvSpPr txBox="1"/>
          <p:nvPr/>
        </p:nvSpPr>
        <p:spPr>
          <a:xfrm>
            <a:off x="161192" y="4013018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DISTRIBUTED FORCES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892" y="3062881"/>
            <a:ext cx="304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CHAPTER 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892" y="1446312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ENGINEERING 3120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2717A-5D8B-4386-80E9-6B103A0961AA}"/>
              </a:ext>
            </a:extLst>
          </p:cNvPr>
          <p:cNvSpPr txBox="1"/>
          <p:nvPr/>
        </p:nvSpPr>
        <p:spPr>
          <a:xfrm>
            <a:off x="228600" y="4700845"/>
            <a:ext cx="3399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CENTROIDS AND CENTER OF GRAVITY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812096"/>
            <a:ext cx="640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By:   </a:t>
            </a:r>
            <a:r>
              <a:rPr lang="en-US" b="1" dirty="0" err="1"/>
              <a:t>Fardinand</a:t>
            </a:r>
            <a:r>
              <a:rPr lang="en-US" b="1" dirty="0"/>
              <a:t> P. Beer; E. Russell Johnston, Jr.; David F. </a:t>
            </a:r>
            <a:r>
              <a:rPr lang="en-US" b="1" dirty="0" err="1"/>
              <a:t>Mazurek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7892" y="5867400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Slides revised by:  </a:t>
            </a:r>
          </a:p>
          <a:p>
            <a:r>
              <a:rPr lang="en-US" b="1" dirty="0"/>
              <a:t>A.A. KHANDKER, Ph.D., P.E.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0" y="6190565"/>
            <a:ext cx="3338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Copyright: McGraw Hill Education</a:t>
            </a:r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552" y="1446312"/>
            <a:ext cx="5027084" cy="4469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40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2287" y="79662"/>
            <a:ext cx="8240713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EXAMPLE PROBLEM 5.1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219200"/>
            <a:ext cx="54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3200" dirty="0">
              <a:ea typeface="ＭＳ Ｐゴシック" pitchFamily="34" charset="-128"/>
            </a:endParaRPr>
          </a:p>
        </p:txBody>
      </p:sp>
      <p:pic>
        <p:nvPicPr>
          <p:cNvPr id="14" name="Picture 3" descr="C:\DOCUME~1\WALTOL~1\LOCALS~1\Temp\\msotw9_temp0.jpg">
            <a:extLst>
              <a:ext uri="{FF2B5EF4-FFF2-40B4-BE49-F238E27FC236}">
                <a16:creationId xmlns:a16="http://schemas.microsoft.com/office/drawing/2014/main" id="{B6D5C9D8-2B57-4D44-B0FB-9C9F0BCD7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20" y="980672"/>
            <a:ext cx="3124200" cy="2866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45D7D4-9FF6-4D8F-8229-751936034B3B}"/>
              </a:ext>
            </a:extLst>
          </p:cNvPr>
          <p:cNvSpPr/>
          <p:nvPr/>
        </p:nvSpPr>
        <p:spPr>
          <a:xfrm>
            <a:off x="4191000" y="980672"/>
            <a:ext cx="4572000" cy="41088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B050"/>
                </a:solidFill>
              </a:rPr>
              <a:t>STRATEGY: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Divide the area into a triangle, rectangle, and semicircle with a circular cutout.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Calculate the first moments of each area with respect to the axes.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Find the total area and first moments of the triangle, rectangle, and semicircle.  Subtract the area and first moment of the circular cutout.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Compute the coordinates of the area centroid by dividing the first moments by the total area.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2D6717-AF41-4037-9BE8-A3913C2B3DF8}"/>
              </a:ext>
            </a:extLst>
          </p:cNvPr>
          <p:cNvSpPr/>
          <p:nvPr/>
        </p:nvSpPr>
        <p:spPr>
          <a:xfrm>
            <a:off x="381000" y="4161472"/>
            <a:ext cx="31878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For the plane area shown, determine the first moments with respect to the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 axes and the location of the centroid.</a:t>
            </a:r>
          </a:p>
        </p:txBody>
      </p:sp>
    </p:spTree>
    <p:extLst>
      <p:ext uri="{BB962C8B-B14F-4D97-AF65-F5344CB8AC3E}">
        <p14:creationId xmlns:p14="http://schemas.microsoft.com/office/powerpoint/2010/main" val="51660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00" y="79662"/>
            <a:ext cx="6324600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EXAMPLE PROBLEM 5.1 -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219200"/>
            <a:ext cx="54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3200" dirty="0">
              <a:ea typeface="ＭＳ Ｐゴシック" pitchFamily="34" charset="-128"/>
            </a:endParaRPr>
          </a:p>
        </p:txBody>
      </p:sp>
      <p:pic>
        <p:nvPicPr>
          <p:cNvPr id="9" name="Picture 6" descr="C:\DOCUME~1\WALTOL~1\LOCALS~1\Temp\\msotw9_temp0.jpg">
            <a:extLst>
              <a:ext uri="{FF2B5EF4-FFF2-40B4-BE49-F238E27FC236}">
                <a16:creationId xmlns:a16="http://schemas.microsoft.com/office/drawing/2014/main" id="{A3A0746A-0817-4017-BDF2-CE8CB8E90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765462"/>
            <a:ext cx="8856662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7D04CA-C539-46CD-B972-CBC81A30D318}"/>
              </a:ext>
            </a:extLst>
          </p:cNvPr>
          <p:cNvSpPr/>
          <p:nvPr/>
        </p:nvSpPr>
        <p:spPr>
          <a:xfrm>
            <a:off x="171378" y="510213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Find the total area and first moments of the triangle, rectangle, and semicircle.  Subtract the area and first moment of the circular cutout.</a:t>
            </a:r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413E4FDD-3EA4-46BF-8CDC-5CF03080C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978872"/>
              </p:ext>
            </p:extLst>
          </p:nvPr>
        </p:nvGraphicFramePr>
        <p:xfrm>
          <a:off x="5181600" y="5181600"/>
          <a:ext cx="2957836" cy="1120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8" name="Equation" r:id="rId5" imgW="2413000" imgH="914400" progId="Equation.3">
                  <p:embed/>
                </p:oleObj>
              </mc:Choice>
              <mc:Fallback>
                <p:oleObj name="Equation" r:id="rId5" imgW="2413000" imgH="914400" progId="Equation.3">
                  <p:embed/>
                  <p:pic>
                    <p:nvPicPr>
                      <p:cNvPr id="13317" name="Object 7">
                        <a:extLst>
                          <a:ext uri="{FF2B5EF4-FFF2-40B4-BE49-F238E27FC236}">
                            <a16:creationId xmlns:a16="http://schemas.microsoft.com/office/drawing/2014/main" id="{E81116E8-9B0A-456B-862E-FF1942B46C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181600"/>
                        <a:ext cx="2957836" cy="112086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539CC01-7592-4746-BF6C-EAA901CFCBD2}"/>
              </a:ext>
            </a:extLst>
          </p:cNvPr>
          <p:cNvSpPr/>
          <p:nvPr/>
        </p:nvSpPr>
        <p:spPr>
          <a:xfrm>
            <a:off x="287338" y="402954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MODELING:</a:t>
            </a:r>
          </a:p>
        </p:txBody>
      </p:sp>
    </p:spTree>
    <p:extLst>
      <p:ext uri="{BB962C8B-B14F-4D97-AF65-F5344CB8AC3E}">
        <p14:creationId xmlns:p14="http://schemas.microsoft.com/office/powerpoint/2010/main" val="3482939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2287" y="79662"/>
            <a:ext cx="8240713" cy="6858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EXAMPLE PROBLEM 5.1 – SOLUTION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219200"/>
            <a:ext cx="109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3200" dirty="0">
              <a:ea typeface="ＭＳ Ｐゴシック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5C88D8-3D45-45B3-B9C0-9AB886E64DFC}"/>
              </a:ext>
            </a:extLst>
          </p:cNvPr>
          <p:cNvSpPr/>
          <p:nvPr/>
        </p:nvSpPr>
        <p:spPr>
          <a:xfrm>
            <a:off x="222413" y="1019742"/>
            <a:ext cx="43495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Compute the coordinates of the area centroid by dividing the first moments by the total area</a:t>
            </a:r>
            <a:r>
              <a:rPr lang="en-US" altLang="en-US" dirty="0"/>
              <a:t>.</a:t>
            </a:r>
          </a:p>
        </p:txBody>
      </p:sp>
      <p:pic>
        <p:nvPicPr>
          <p:cNvPr id="11" name="Picture 1028" descr="C:\DOCUME~1\WALTOL~1\LOCALS~1\Temp\\msotw9_temp0.jpg">
            <a:extLst>
              <a:ext uri="{FF2B5EF4-FFF2-40B4-BE49-F238E27FC236}">
                <a16:creationId xmlns:a16="http://schemas.microsoft.com/office/drawing/2014/main" id="{EADC92BB-5822-40E2-8E37-7BEBCFA4A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6" y="1959043"/>
            <a:ext cx="4395080" cy="462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Object 1029">
            <a:extLst>
              <a:ext uri="{FF2B5EF4-FFF2-40B4-BE49-F238E27FC236}">
                <a16:creationId xmlns:a16="http://schemas.microsoft.com/office/drawing/2014/main" id="{B2311FED-89DE-4371-BC09-32A6B4E7E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14395"/>
              </p:ext>
            </p:extLst>
          </p:nvPr>
        </p:nvGraphicFramePr>
        <p:xfrm>
          <a:off x="5130800" y="1085089"/>
          <a:ext cx="3251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8" name="Equation" r:id="rId5" imgW="3251200" imgH="749300" progId="Equation.3">
                  <p:embed/>
                </p:oleObj>
              </mc:Choice>
              <mc:Fallback>
                <p:oleObj name="Equation" r:id="rId5" imgW="3251200" imgH="749300" progId="Equation.3">
                  <p:embed/>
                  <p:pic>
                    <p:nvPicPr>
                      <p:cNvPr id="14341" name="Object 1029">
                        <a:extLst>
                          <a:ext uri="{FF2B5EF4-FFF2-40B4-BE49-F238E27FC236}">
                            <a16:creationId xmlns:a16="http://schemas.microsoft.com/office/drawing/2014/main" id="{65CA69A3-82BF-4AC5-92D5-E7C8580828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1085089"/>
                        <a:ext cx="32512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30">
            <a:extLst>
              <a:ext uri="{FF2B5EF4-FFF2-40B4-BE49-F238E27FC236}">
                <a16:creationId xmlns:a16="http://schemas.microsoft.com/office/drawing/2014/main" id="{E9BED94D-4705-4F94-8047-614BB34491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480629"/>
              </p:ext>
            </p:extLst>
          </p:nvPr>
        </p:nvGraphicFramePr>
        <p:xfrm>
          <a:off x="6417555" y="2058188"/>
          <a:ext cx="1892300" cy="361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09" name="Equation" r:id="rId7" imgW="1396394" imgH="266584" progId="Equation.3">
                  <p:embed/>
                </p:oleObj>
              </mc:Choice>
              <mc:Fallback>
                <p:oleObj name="Equation" r:id="rId7" imgW="1396394" imgH="266584" progId="Equation.3">
                  <p:embed/>
                  <p:pic>
                    <p:nvPicPr>
                      <p:cNvPr id="14342" name="Object 1030">
                        <a:extLst>
                          <a:ext uri="{FF2B5EF4-FFF2-40B4-BE49-F238E27FC236}">
                            <a16:creationId xmlns:a16="http://schemas.microsoft.com/office/drawing/2014/main" id="{45D2B07E-425C-457C-B6CC-F2920AB455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7555" y="2058188"/>
                        <a:ext cx="1892300" cy="36125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31">
            <a:extLst>
              <a:ext uri="{FF2B5EF4-FFF2-40B4-BE49-F238E27FC236}">
                <a16:creationId xmlns:a16="http://schemas.microsoft.com/office/drawing/2014/main" id="{A9B65111-E7EE-4907-BA35-BA8BE5F605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603524"/>
              </p:ext>
            </p:extLst>
          </p:nvPr>
        </p:nvGraphicFramePr>
        <p:xfrm>
          <a:off x="5205294" y="2643244"/>
          <a:ext cx="3213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0" name="Equation" r:id="rId9" imgW="3213100" imgH="749300" progId="Equation.3">
                  <p:embed/>
                </p:oleObj>
              </mc:Choice>
              <mc:Fallback>
                <p:oleObj name="Equation" r:id="rId9" imgW="3213100" imgH="749300" progId="Equation.3">
                  <p:embed/>
                  <p:pic>
                    <p:nvPicPr>
                      <p:cNvPr id="14343" name="Object 1031">
                        <a:extLst>
                          <a:ext uri="{FF2B5EF4-FFF2-40B4-BE49-F238E27FC236}">
                            <a16:creationId xmlns:a16="http://schemas.microsoft.com/office/drawing/2014/main" id="{D06705C9-F772-4BAC-8D0A-A34CA468D6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294" y="2643244"/>
                        <a:ext cx="32131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32">
            <a:extLst>
              <a:ext uri="{FF2B5EF4-FFF2-40B4-BE49-F238E27FC236}">
                <a16:creationId xmlns:a16="http://schemas.microsoft.com/office/drawing/2014/main" id="{BB0606A9-6253-456A-96C5-5798F2C36A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100384"/>
              </p:ext>
            </p:extLst>
          </p:nvPr>
        </p:nvGraphicFramePr>
        <p:xfrm>
          <a:off x="6417556" y="3716672"/>
          <a:ext cx="1892300" cy="371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1" name="Equation" r:id="rId11" imgW="1358310" imgH="266584" progId="Equation.3">
                  <p:embed/>
                </p:oleObj>
              </mc:Choice>
              <mc:Fallback>
                <p:oleObj name="Equation" r:id="rId11" imgW="1358310" imgH="266584" progId="Equation.3">
                  <p:embed/>
                  <p:pic>
                    <p:nvPicPr>
                      <p:cNvPr id="14344" name="Object 1032">
                        <a:extLst>
                          <a:ext uri="{FF2B5EF4-FFF2-40B4-BE49-F238E27FC236}">
                            <a16:creationId xmlns:a16="http://schemas.microsoft.com/office/drawing/2014/main" id="{391CFA17-E25D-47ED-A69B-7883DF79B5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7556" y="3716672"/>
                        <a:ext cx="1892300" cy="37138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474B75E-8DB6-44F2-B4CA-CD66E1040099}"/>
              </a:ext>
            </a:extLst>
          </p:cNvPr>
          <p:cNvSpPr/>
          <p:nvPr/>
        </p:nvSpPr>
        <p:spPr>
          <a:xfrm>
            <a:off x="204216" y="650410"/>
            <a:ext cx="1262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ANALYSIS: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A33068-15CB-45C0-97EC-AED50AF682E4}"/>
              </a:ext>
            </a:extLst>
          </p:cNvPr>
          <p:cNvSpPr/>
          <p:nvPr/>
        </p:nvSpPr>
        <p:spPr>
          <a:xfrm>
            <a:off x="4892228" y="4240801"/>
            <a:ext cx="38707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00B050"/>
                </a:solidFill>
              </a:rPr>
              <a:t>REFLECT and THINK: </a:t>
            </a:r>
            <a:r>
              <a:rPr lang="en-US" altLang="en-US" sz="2000" dirty="0"/>
              <a:t>Given that the lower portion of the shape has more area to the left and that the upper portion has a hole, the location of the centroid seems reasonable upon visual inspection.</a:t>
            </a:r>
          </a:p>
        </p:txBody>
      </p:sp>
    </p:spTree>
    <p:extLst>
      <p:ext uri="{BB962C8B-B14F-4D97-AF65-F5344CB8AC3E}">
        <p14:creationId xmlns:p14="http://schemas.microsoft.com/office/powerpoint/2010/main" val="177584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10802"/>
            <a:ext cx="6858000" cy="6096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DETERMINATION OF CENTROIDS BY INTEGRATION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14">
            <a:extLst>
              <a:ext uri="{FF2B5EF4-FFF2-40B4-BE49-F238E27FC236}">
                <a16:creationId xmlns:a16="http://schemas.microsoft.com/office/drawing/2014/main" id="{31B33472-B2AD-4F17-A318-A03008B42C4C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965200"/>
            <a:ext cx="8366125" cy="1006475"/>
            <a:chOff x="376" y="608"/>
            <a:chExt cx="5270" cy="634"/>
          </a:xfrm>
        </p:grpSpPr>
        <p:graphicFrame>
          <p:nvGraphicFramePr>
            <p:cNvPr id="9" name="Object 6">
              <a:extLst>
                <a:ext uri="{FF2B5EF4-FFF2-40B4-BE49-F238E27FC236}">
                  <a16:creationId xmlns:a16="http://schemas.microsoft.com/office/drawing/2014/main" id="{B1CADED2-3921-4E85-968C-64F69FA62F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6" y="671"/>
            <a:ext cx="207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26" name="Equation" r:id="rId4" imgW="3289300" imgH="787400" progId="Equation.3">
                    <p:embed/>
                  </p:oleObj>
                </mc:Choice>
                <mc:Fallback>
                  <p:oleObj name="Equation" r:id="rId4" imgW="3289300" imgH="787400" progId="Equation.3">
                    <p:embed/>
                    <p:pic>
                      <p:nvPicPr>
                        <p:cNvPr id="15368" name="Object 6">
                          <a:extLst>
                            <a:ext uri="{FF2B5EF4-FFF2-40B4-BE49-F238E27FC236}">
                              <a16:creationId xmlns:a16="http://schemas.microsoft.com/office/drawing/2014/main" id="{9F877445-6FE3-43DB-8E50-65B2A4F815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" y="671"/>
                          <a:ext cx="207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FA8D518-E873-459D-AB61-2EF84C4ED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6" y="608"/>
              <a:ext cx="305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1775" indent="-231775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Double integration to find the first moment may be avoided by defining </a:t>
              </a:r>
              <a:r>
                <a:rPr lang="en-US" altLang="en-US" i="1"/>
                <a:t>dA</a:t>
              </a:r>
              <a:r>
                <a:rPr lang="en-US" altLang="en-US"/>
                <a:t> as a thin rectangle or strip.</a:t>
              </a: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447241E4-35D3-41B5-80BF-356FDA2C18E2}"/>
              </a:ext>
            </a:extLst>
          </p:cNvPr>
          <p:cNvGrpSpPr>
            <a:grpSpLocks/>
          </p:cNvGrpSpPr>
          <p:nvPr/>
        </p:nvGrpSpPr>
        <p:grpSpPr bwMode="auto">
          <a:xfrm>
            <a:off x="760413" y="2106613"/>
            <a:ext cx="2084387" cy="4075112"/>
            <a:chOff x="479" y="1327"/>
            <a:chExt cx="1313" cy="2567"/>
          </a:xfrm>
        </p:grpSpPr>
        <p:pic>
          <p:nvPicPr>
            <p:cNvPr id="12" name="Picture 3" descr="msotw9_temp0">
              <a:extLst>
                <a:ext uri="{FF2B5EF4-FFF2-40B4-BE49-F238E27FC236}">
                  <a16:creationId xmlns:a16="http://schemas.microsoft.com/office/drawing/2014/main" id="{9FBEDD46-266F-4DB2-93BE-E8C2EFB64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" y="1327"/>
              <a:ext cx="1313" cy="1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13" name="Object 7">
              <a:extLst>
                <a:ext uri="{FF2B5EF4-FFF2-40B4-BE49-F238E27FC236}">
                  <a16:creationId xmlns:a16="http://schemas.microsoft.com/office/drawing/2014/main" id="{93A14933-F94D-4AB1-850A-0B460B6BF9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3" y="2694"/>
            <a:ext cx="920" cy="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27" name="Equation" r:id="rId7" imgW="1460500" imgH="1905000" progId="Equation.3">
                    <p:embed/>
                  </p:oleObj>
                </mc:Choice>
                <mc:Fallback>
                  <p:oleObj name="Equation" r:id="rId7" imgW="1460500" imgH="1905000" progId="Equation.3">
                    <p:embed/>
                    <p:pic>
                      <p:nvPicPr>
                        <p:cNvPr id="15375" name="Object 7">
                          <a:extLst>
                            <a:ext uri="{FF2B5EF4-FFF2-40B4-BE49-F238E27FC236}">
                              <a16:creationId xmlns:a16="http://schemas.microsoft.com/office/drawing/2014/main" id="{3AC557A8-2076-4685-B911-71D9F92E2B3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" y="2694"/>
                          <a:ext cx="920" cy="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6B63158B-AE15-44ED-BAF4-CC4274244532}"/>
              </a:ext>
            </a:extLst>
          </p:cNvPr>
          <p:cNvGrpSpPr>
            <a:grpSpLocks/>
          </p:cNvGrpSpPr>
          <p:nvPr/>
        </p:nvGrpSpPr>
        <p:grpSpPr bwMode="auto">
          <a:xfrm>
            <a:off x="3468688" y="2239963"/>
            <a:ext cx="2349500" cy="3941762"/>
            <a:chOff x="2185" y="1411"/>
            <a:chExt cx="1480" cy="2483"/>
          </a:xfrm>
        </p:grpSpPr>
        <p:pic>
          <p:nvPicPr>
            <p:cNvPr id="15" name="Picture 4" descr="msotw9_temp0">
              <a:extLst>
                <a:ext uri="{FF2B5EF4-FFF2-40B4-BE49-F238E27FC236}">
                  <a16:creationId xmlns:a16="http://schemas.microsoft.com/office/drawing/2014/main" id="{4AFB366C-4B40-4C6F-9439-0C73A6407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4" y="1411"/>
              <a:ext cx="1285" cy="1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16" name="Object 8">
              <a:extLst>
                <a:ext uri="{FF2B5EF4-FFF2-40B4-BE49-F238E27FC236}">
                  <a16:creationId xmlns:a16="http://schemas.microsoft.com/office/drawing/2014/main" id="{5F465A26-8603-4706-B66B-F5CBAF0D52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85" y="2694"/>
            <a:ext cx="1480" cy="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28" name="Equation" r:id="rId10" imgW="2349500" imgH="1905000" progId="Equation.3">
                    <p:embed/>
                  </p:oleObj>
                </mc:Choice>
                <mc:Fallback>
                  <p:oleObj name="Equation" r:id="rId10" imgW="2349500" imgH="1905000" progId="Equation.3">
                    <p:embed/>
                    <p:pic>
                      <p:nvPicPr>
                        <p:cNvPr id="15373" name="Object 8">
                          <a:extLst>
                            <a:ext uri="{FF2B5EF4-FFF2-40B4-BE49-F238E27FC236}">
                              <a16:creationId xmlns:a16="http://schemas.microsoft.com/office/drawing/2014/main" id="{116FCB05-1088-4176-8DE8-5F56B59210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5" y="2694"/>
                          <a:ext cx="1480" cy="1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3">
            <a:extLst>
              <a:ext uri="{FF2B5EF4-FFF2-40B4-BE49-F238E27FC236}">
                <a16:creationId xmlns:a16="http://schemas.microsoft.com/office/drawing/2014/main" id="{3399CB21-EC33-4894-B34E-BEF10F9F8027}"/>
              </a:ext>
            </a:extLst>
          </p:cNvPr>
          <p:cNvGrpSpPr>
            <a:grpSpLocks/>
          </p:cNvGrpSpPr>
          <p:nvPr/>
        </p:nvGrpSpPr>
        <p:grpSpPr bwMode="auto">
          <a:xfrm>
            <a:off x="6211888" y="2254250"/>
            <a:ext cx="2527300" cy="4283075"/>
            <a:chOff x="3913" y="1420"/>
            <a:chExt cx="1592" cy="2698"/>
          </a:xfrm>
        </p:grpSpPr>
        <p:pic>
          <p:nvPicPr>
            <p:cNvPr id="19" name="Picture 5" descr="msotw9_temp0">
              <a:extLst>
                <a:ext uri="{FF2B5EF4-FFF2-40B4-BE49-F238E27FC236}">
                  <a16:creationId xmlns:a16="http://schemas.microsoft.com/office/drawing/2014/main" id="{E0209047-4527-4BF3-8207-25B587EBCD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" y="1420"/>
              <a:ext cx="1267" cy="1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20" name="Object 9">
              <a:extLst>
                <a:ext uri="{FF2B5EF4-FFF2-40B4-BE49-F238E27FC236}">
                  <a16:creationId xmlns:a16="http://schemas.microsoft.com/office/drawing/2014/main" id="{3B6C3935-C0DE-4683-997D-BBF2A6FD55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3" y="2694"/>
            <a:ext cx="1592" cy="1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29" name="Equation" r:id="rId13" imgW="2527300" imgH="2260600" progId="Equation.3">
                    <p:embed/>
                  </p:oleObj>
                </mc:Choice>
                <mc:Fallback>
                  <p:oleObj name="Equation" r:id="rId13" imgW="2527300" imgH="2260600" progId="Equation.3">
                    <p:embed/>
                    <p:pic>
                      <p:nvPicPr>
                        <p:cNvPr id="15371" name="Object 9">
                          <a:extLst>
                            <a:ext uri="{FF2B5EF4-FFF2-40B4-BE49-F238E27FC236}">
                              <a16:creationId xmlns:a16="http://schemas.microsoft.com/office/drawing/2014/main" id="{4303E8EE-BED9-4F4E-B2FC-2B46B0F659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3" y="2694"/>
                          <a:ext cx="1592" cy="1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4740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10802"/>
            <a:ext cx="68580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EXAMPLE PROBLEM 5.4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1" name="Picture 3" descr="C:\DOCUME~1\WALTOL~1\LOCALS~1\Temp\\msotw9_temp0.jpg">
            <a:extLst>
              <a:ext uri="{FF2B5EF4-FFF2-40B4-BE49-F238E27FC236}">
                <a16:creationId xmlns:a16="http://schemas.microsoft.com/office/drawing/2014/main" id="{A88AE559-D6C7-422E-8DC6-FBC7FBF9D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" y="1141412"/>
            <a:ext cx="4220103" cy="243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F3E380-07B8-466D-8589-87695A8EA2A5}"/>
              </a:ext>
            </a:extLst>
          </p:cNvPr>
          <p:cNvSpPr/>
          <p:nvPr/>
        </p:nvSpPr>
        <p:spPr>
          <a:xfrm>
            <a:off x="365388" y="4191000"/>
            <a:ext cx="4396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Determine by direct integration the location of the centroid of a parabolic spandrel.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46591F-C032-42C1-A43F-4B6EAD233DA4}"/>
              </a:ext>
            </a:extLst>
          </p:cNvPr>
          <p:cNvSpPr/>
          <p:nvPr/>
        </p:nvSpPr>
        <p:spPr>
          <a:xfrm>
            <a:off x="5021263" y="1153785"/>
            <a:ext cx="3581400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STRATEGY: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000" dirty="0"/>
              <a:t>Determine the constant k.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Evaluate the total area.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Using either vertical or horizontal strips, perform a single integration to find the first moments.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Evaluate the centroid coordinates.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27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10802"/>
            <a:ext cx="68580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EXAMPLE PROBLEM 5.4 - SOLUTION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3" descr="C:\DOCUME~1\WALTOL~1\LOCALS~1\Temp\\msotw9_temp0.jpg">
            <a:extLst>
              <a:ext uri="{FF2B5EF4-FFF2-40B4-BE49-F238E27FC236}">
                <a16:creationId xmlns:a16="http://schemas.microsoft.com/office/drawing/2014/main" id="{5FD85BD2-73AD-4861-BFED-A404EC9EB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78" y="1104323"/>
            <a:ext cx="4051158" cy="23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11">
            <a:extLst>
              <a:ext uri="{FF2B5EF4-FFF2-40B4-BE49-F238E27FC236}">
                <a16:creationId xmlns:a16="http://schemas.microsoft.com/office/drawing/2014/main" id="{17C1BC86-82D1-47E7-AA9D-3D9E7856E96F}"/>
              </a:ext>
            </a:extLst>
          </p:cNvPr>
          <p:cNvGrpSpPr>
            <a:grpSpLocks/>
          </p:cNvGrpSpPr>
          <p:nvPr/>
        </p:nvGrpSpPr>
        <p:grpSpPr bwMode="auto">
          <a:xfrm>
            <a:off x="245219" y="3632200"/>
            <a:ext cx="8531505" cy="2921000"/>
            <a:chOff x="165" y="2288"/>
            <a:chExt cx="5022" cy="1840"/>
          </a:xfrm>
        </p:grpSpPr>
        <p:pic>
          <p:nvPicPr>
            <p:cNvPr id="10" name="Picture 4" descr="C:\DOCUME~1\WALTOL~1\LOCALS~1\Temp\\msotw9_temp0.jpg">
              <a:extLst>
                <a:ext uri="{FF2B5EF4-FFF2-40B4-BE49-F238E27FC236}">
                  <a16:creationId xmlns:a16="http://schemas.microsoft.com/office/drawing/2014/main" id="{2F941C95-98FB-443E-9E54-8BEE7EE85A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2496"/>
              <a:ext cx="2551" cy="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16490580-16EA-474A-B008-0109EF42E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3" y="2288"/>
              <a:ext cx="1794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31775" indent="-231775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Evaluate the total area.</a:t>
              </a:r>
            </a:p>
          </p:txBody>
        </p:sp>
        <p:graphicFrame>
          <p:nvGraphicFramePr>
            <p:cNvPr id="12" name="Object 9">
              <a:extLst>
                <a:ext uri="{FF2B5EF4-FFF2-40B4-BE49-F238E27FC236}">
                  <a16:creationId xmlns:a16="http://schemas.microsoft.com/office/drawing/2014/main" id="{790E7715-5496-4B78-9971-4CA1149D9E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96711"/>
                </p:ext>
              </p:extLst>
            </p:nvPr>
          </p:nvGraphicFramePr>
          <p:xfrm>
            <a:off x="2735" y="2606"/>
            <a:ext cx="2452" cy="1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0" name="Equation" r:id="rId6" imgW="3530600" imgH="2032000" progId="Equation.3">
                    <p:embed/>
                  </p:oleObj>
                </mc:Choice>
                <mc:Fallback>
                  <p:oleObj name="Equation" r:id="rId6" imgW="3530600" imgH="2032000" progId="Equation.3">
                    <p:embed/>
                    <p:pic>
                      <p:nvPicPr>
                        <p:cNvPr id="17417" name="Object 9">
                          <a:extLst>
                            <a:ext uri="{FF2B5EF4-FFF2-40B4-BE49-F238E27FC236}">
                              <a16:creationId xmlns:a16="http://schemas.microsoft.com/office/drawing/2014/main" id="{D47B0212-F314-44DF-A781-5507B77710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5" y="2606"/>
                          <a:ext cx="2452" cy="1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C9E3FC7-D7CC-48B3-A631-652A5245E1C9}"/>
              </a:ext>
            </a:extLst>
          </p:cNvPr>
          <p:cNvSpPr/>
          <p:nvPr/>
        </p:nvSpPr>
        <p:spPr>
          <a:xfrm>
            <a:off x="4541536" y="817301"/>
            <a:ext cx="30298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Determine the constant k.</a:t>
            </a:r>
          </a:p>
        </p:txBody>
      </p:sp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59D096D8-1C0B-4986-B201-951F5C5272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255991"/>
              </p:ext>
            </p:extLst>
          </p:nvPr>
        </p:nvGraphicFramePr>
        <p:xfrm>
          <a:off x="4885540" y="1221657"/>
          <a:ext cx="3496459" cy="2112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1" name="Equation" r:id="rId8" imgW="3048000" imgH="1841500" progId="Equation.3">
                  <p:embed/>
                </p:oleObj>
              </mc:Choice>
              <mc:Fallback>
                <p:oleObj name="Equation" r:id="rId8" imgW="3048000" imgH="1841500" progId="Equation.3">
                  <p:embed/>
                  <p:pic>
                    <p:nvPicPr>
                      <p:cNvPr id="17419" name="Object 7">
                        <a:extLst>
                          <a:ext uri="{FF2B5EF4-FFF2-40B4-BE49-F238E27FC236}">
                            <a16:creationId xmlns:a16="http://schemas.microsoft.com/office/drawing/2014/main" id="{4158948B-3EC1-4D48-80A0-402BD2DCA1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540" y="1221657"/>
                        <a:ext cx="3496459" cy="2112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E988C6E-1ED8-4257-831C-DA4198EDD895}"/>
              </a:ext>
            </a:extLst>
          </p:cNvPr>
          <p:cNvSpPr/>
          <p:nvPr/>
        </p:nvSpPr>
        <p:spPr>
          <a:xfrm>
            <a:off x="396875" y="656399"/>
            <a:ext cx="1378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B050"/>
                </a:solidFill>
              </a:rPr>
              <a:t>MODELING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436723-0DA9-4AD2-BE52-3FF4DD22960A}"/>
              </a:ext>
            </a:extLst>
          </p:cNvPr>
          <p:cNvSpPr/>
          <p:nvPr/>
        </p:nvSpPr>
        <p:spPr>
          <a:xfrm>
            <a:off x="318275" y="3534240"/>
            <a:ext cx="1192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B050"/>
                </a:solidFill>
              </a:rPr>
              <a:t>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136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10802"/>
            <a:ext cx="6858000" cy="6096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EXAMPLE PROBLEM 5.4 – SOLUTION (continued)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4" descr="C:\DOCUME~1\WALTOL~1\LOCALS~1\Temp\\msotw9_temp0.jpg">
            <a:extLst>
              <a:ext uri="{FF2B5EF4-FFF2-40B4-BE49-F238E27FC236}">
                <a16:creationId xmlns:a16="http://schemas.microsoft.com/office/drawing/2014/main" id="{748336EE-71E1-4668-96E2-26DA9FBD1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" y="1787705"/>
            <a:ext cx="4067019" cy="308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11F6D6E5-F0AE-40DE-847E-C76C9E911D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031587"/>
              </p:ext>
            </p:extLst>
          </p:nvPr>
        </p:nvGraphicFramePr>
        <p:xfrm>
          <a:off x="4343400" y="1761885"/>
          <a:ext cx="4494116" cy="391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5" name="Equation" r:id="rId5" imgW="4165600" imgH="3632200" progId="Equation.3">
                  <p:embed/>
                </p:oleObj>
              </mc:Choice>
              <mc:Fallback>
                <p:oleObj name="Equation" r:id="rId5" imgW="4165600" imgH="3632200" progId="Equation.3">
                  <p:embed/>
                  <p:pic>
                    <p:nvPicPr>
                      <p:cNvPr id="18438" name="Object 12">
                        <a:extLst>
                          <a:ext uri="{FF2B5EF4-FFF2-40B4-BE49-F238E27FC236}">
                            <a16:creationId xmlns:a16="http://schemas.microsoft.com/office/drawing/2014/main" id="{1C3FB339-5574-4A88-B6AD-9AD8FFE6B7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761885"/>
                        <a:ext cx="4494116" cy="391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71C1D1B-7B7B-4570-A86C-34EF7546F01E}"/>
              </a:ext>
            </a:extLst>
          </p:cNvPr>
          <p:cNvSpPr/>
          <p:nvPr/>
        </p:nvSpPr>
        <p:spPr>
          <a:xfrm>
            <a:off x="275176" y="746222"/>
            <a:ext cx="37114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Using vertical strips, perform a single integration to find the first moments.</a:t>
            </a:r>
          </a:p>
        </p:txBody>
      </p:sp>
    </p:spTree>
    <p:extLst>
      <p:ext uri="{BB962C8B-B14F-4D97-AF65-F5344CB8AC3E}">
        <p14:creationId xmlns:p14="http://schemas.microsoft.com/office/powerpoint/2010/main" val="138971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10802"/>
            <a:ext cx="6858000" cy="6096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EXAMPLE PROBLEM 5.4 – SOLUTION (continued)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C:\DOCUME~1\WALTOL~1\LOCALS~1\Temp\\msotw9_temp0.jpg">
            <a:extLst>
              <a:ext uri="{FF2B5EF4-FFF2-40B4-BE49-F238E27FC236}">
                <a16:creationId xmlns:a16="http://schemas.microsoft.com/office/drawing/2014/main" id="{DAC5D1FF-C9A1-4D3F-8CB1-B520B4108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72" y="2209800"/>
            <a:ext cx="3513856" cy="346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0B77DC23-7D4E-4E0D-8239-167C658C8D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170907"/>
              </p:ext>
            </p:extLst>
          </p:nvPr>
        </p:nvGraphicFramePr>
        <p:xfrm>
          <a:off x="3886200" y="1969532"/>
          <a:ext cx="50800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6" name="Equation" r:id="rId5" imgW="5080000" imgH="3276600" progId="Equation.3">
                  <p:embed/>
                </p:oleObj>
              </mc:Choice>
              <mc:Fallback>
                <p:oleObj name="Equation" r:id="rId5" imgW="5080000" imgH="3276600" progId="Equation.3">
                  <p:embed/>
                  <p:pic>
                    <p:nvPicPr>
                      <p:cNvPr id="19461" name="Object 6">
                        <a:extLst>
                          <a:ext uri="{FF2B5EF4-FFF2-40B4-BE49-F238E27FC236}">
                            <a16:creationId xmlns:a16="http://schemas.microsoft.com/office/drawing/2014/main" id="{5B024CD2-0685-47F2-AD3E-6653052A1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69532"/>
                        <a:ext cx="50800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F930EEA-5FDB-490F-8955-362509773B36}"/>
              </a:ext>
            </a:extLst>
          </p:cNvPr>
          <p:cNvSpPr/>
          <p:nvPr/>
        </p:nvSpPr>
        <p:spPr>
          <a:xfrm>
            <a:off x="319088" y="790780"/>
            <a:ext cx="37957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Alternatively, using horizontal strips, perform a single integration to find the first moments.</a:t>
            </a:r>
          </a:p>
        </p:txBody>
      </p:sp>
    </p:spTree>
    <p:extLst>
      <p:ext uri="{BB962C8B-B14F-4D97-AF65-F5344CB8AC3E}">
        <p14:creationId xmlns:p14="http://schemas.microsoft.com/office/powerpoint/2010/main" val="202239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10802"/>
            <a:ext cx="6858000" cy="6096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EXAMPLE PROBLEM 5.4 – SOLUTION (continued)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0" name="Group 16">
            <a:extLst>
              <a:ext uri="{FF2B5EF4-FFF2-40B4-BE49-F238E27FC236}">
                <a16:creationId xmlns:a16="http://schemas.microsoft.com/office/drawing/2014/main" id="{1E6BDBE6-77CC-4238-9706-B56B7A863722}"/>
              </a:ext>
            </a:extLst>
          </p:cNvPr>
          <p:cNvGrpSpPr>
            <a:grpSpLocks/>
          </p:cNvGrpSpPr>
          <p:nvPr/>
        </p:nvGrpSpPr>
        <p:grpSpPr bwMode="auto">
          <a:xfrm>
            <a:off x="142876" y="746125"/>
            <a:ext cx="8518525" cy="3484563"/>
            <a:chOff x="90" y="470"/>
            <a:chExt cx="5366" cy="2195"/>
          </a:xfrm>
        </p:grpSpPr>
        <p:pic>
          <p:nvPicPr>
            <p:cNvPr id="11" name="Picture 9" descr="C:\DOCUME~1\WALTOL~1\LOCALS~1\Temp\\msotw9_temp0.jpg">
              <a:extLst>
                <a:ext uri="{FF2B5EF4-FFF2-40B4-BE49-F238E27FC236}">
                  <a16:creationId xmlns:a16="http://schemas.microsoft.com/office/drawing/2014/main" id="{E93750C8-1299-4B2E-9CFB-18EBFAA602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1000"/>
              <a:ext cx="2879" cy="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24ACCEA3-D4B4-4718-8EA3-E99E67550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470"/>
              <a:ext cx="28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1775" indent="-231775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>
                  <a:latin typeface="+mn-lt"/>
                </a:rPr>
                <a:t>Evaluate the centroid coordinates.</a:t>
              </a:r>
            </a:p>
          </p:txBody>
        </p:sp>
        <p:grpSp>
          <p:nvGrpSpPr>
            <p:cNvPr id="13" name="Group 15">
              <a:extLst>
                <a:ext uri="{FF2B5EF4-FFF2-40B4-BE49-F238E27FC236}">
                  <a16:creationId xmlns:a16="http://schemas.microsoft.com/office/drawing/2014/main" id="{B7288F9A-87B1-4965-A2EA-99787F5CFB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7" y="782"/>
              <a:ext cx="2030" cy="978"/>
              <a:chOff x="3077" y="782"/>
              <a:chExt cx="2030" cy="978"/>
            </a:xfrm>
          </p:grpSpPr>
          <p:graphicFrame>
            <p:nvGraphicFramePr>
              <p:cNvPr id="14" name="Object 11">
                <a:extLst>
                  <a:ext uri="{FF2B5EF4-FFF2-40B4-BE49-F238E27FC236}">
                    <a16:creationId xmlns:a16="http://schemas.microsoft.com/office/drawing/2014/main" id="{337CB09E-72BB-4753-89DC-16A60D6FF1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8360376"/>
                  </p:ext>
                </p:extLst>
              </p:nvPr>
            </p:nvGraphicFramePr>
            <p:xfrm>
              <a:off x="3077" y="782"/>
              <a:ext cx="966" cy="9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22" name="Equation" r:id="rId5" imgW="1181100" imgH="1117600" progId="Equation.3">
                      <p:embed/>
                    </p:oleObj>
                  </mc:Choice>
                  <mc:Fallback>
                    <p:oleObj name="Equation" r:id="rId5" imgW="1181100" imgH="1117600" progId="Equation.3">
                      <p:embed/>
                      <p:pic>
                        <p:nvPicPr>
                          <p:cNvPr id="20491" name="Object 11">
                            <a:extLst>
                              <a:ext uri="{FF2B5EF4-FFF2-40B4-BE49-F238E27FC236}">
                                <a16:creationId xmlns:a16="http://schemas.microsoft.com/office/drawing/2014/main" id="{36A28DCD-6839-4857-80A1-1D1ABC7B76C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7" y="782"/>
                            <a:ext cx="966" cy="9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12">
                <a:extLst>
                  <a:ext uri="{FF2B5EF4-FFF2-40B4-BE49-F238E27FC236}">
                    <a16:creationId xmlns:a16="http://schemas.microsoft.com/office/drawing/2014/main" id="{8AEB5EF8-0343-4806-9A0C-6EDAC99F04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2897968"/>
                  </p:ext>
                </p:extLst>
              </p:nvPr>
            </p:nvGraphicFramePr>
            <p:xfrm>
              <a:off x="4458" y="1241"/>
              <a:ext cx="649" cy="5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823" name="Equation" r:id="rId7" imgW="761669" imgH="609336" progId="Equation.3">
                      <p:embed/>
                    </p:oleObj>
                  </mc:Choice>
                  <mc:Fallback>
                    <p:oleObj name="Equation" r:id="rId7" imgW="761669" imgH="609336" progId="Equation.3">
                      <p:embed/>
                      <p:pic>
                        <p:nvPicPr>
                          <p:cNvPr id="20492" name="Object 12">
                            <a:extLst>
                              <a:ext uri="{FF2B5EF4-FFF2-40B4-BE49-F238E27FC236}">
                                <a16:creationId xmlns:a16="http://schemas.microsoft.com/office/drawing/2014/main" id="{116C0594-D778-41DC-A08A-AC2C1569383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8" y="1241"/>
                            <a:ext cx="649" cy="519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6" name="Group 17">
            <a:extLst>
              <a:ext uri="{FF2B5EF4-FFF2-40B4-BE49-F238E27FC236}">
                <a16:creationId xmlns:a16="http://schemas.microsoft.com/office/drawing/2014/main" id="{5A3ABF55-6BD7-4121-ACCF-7B9845867AEF}"/>
              </a:ext>
            </a:extLst>
          </p:cNvPr>
          <p:cNvGrpSpPr>
            <a:grpSpLocks/>
          </p:cNvGrpSpPr>
          <p:nvPr/>
        </p:nvGrpSpPr>
        <p:grpSpPr bwMode="auto">
          <a:xfrm>
            <a:off x="4884737" y="3402016"/>
            <a:ext cx="3470274" cy="1482726"/>
            <a:chOff x="3077" y="2249"/>
            <a:chExt cx="2186" cy="934"/>
          </a:xfrm>
        </p:grpSpPr>
        <p:graphicFrame>
          <p:nvGraphicFramePr>
            <p:cNvPr id="17" name="Object 13">
              <a:extLst>
                <a:ext uri="{FF2B5EF4-FFF2-40B4-BE49-F238E27FC236}">
                  <a16:creationId xmlns:a16="http://schemas.microsoft.com/office/drawing/2014/main" id="{1F29683A-853D-4B10-BC99-13F26A110BF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5868772"/>
                </p:ext>
              </p:extLst>
            </p:nvPr>
          </p:nvGraphicFramePr>
          <p:xfrm>
            <a:off x="3077" y="2249"/>
            <a:ext cx="940" cy="8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24" name="Equation" r:id="rId9" imgW="1206500" imgH="1066800" progId="Equation.3">
                    <p:embed/>
                  </p:oleObj>
                </mc:Choice>
                <mc:Fallback>
                  <p:oleObj name="Equation" r:id="rId9" imgW="1206500" imgH="1066800" progId="Equation.3">
                    <p:embed/>
                    <p:pic>
                      <p:nvPicPr>
                        <p:cNvPr id="20486" name="Object 13">
                          <a:extLst>
                            <a:ext uri="{FF2B5EF4-FFF2-40B4-BE49-F238E27FC236}">
                              <a16:creationId xmlns:a16="http://schemas.microsoft.com/office/drawing/2014/main" id="{3905E90B-36FB-4B5D-8482-08C034AAA4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7" y="2249"/>
                          <a:ext cx="940" cy="8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4">
              <a:extLst>
                <a:ext uri="{FF2B5EF4-FFF2-40B4-BE49-F238E27FC236}">
                  <a16:creationId xmlns:a16="http://schemas.microsoft.com/office/drawing/2014/main" id="{B4A82146-F4B7-407C-9B8D-2503544D3F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9306167"/>
                </p:ext>
              </p:extLst>
            </p:nvPr>
          </p:nvGraphicFramePr>
          <p:xfrm>
            <a:off x="4528" y="2664"/>
            <a:ext cx="735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25" name="Equation" r:id="rId11" imgW="863225" imgH="609336" progId="Equation.3">
                    <p:embed/>
                  </p:oleObj>
                </mc:Choice>
                <mc:Fallback>
                  <p:oleObj name="Equation" r:id="rId11" imgW="863225" imgH="609336" progId="Equation.3">
                    <p:embed/>
                    <p:pic>
                      <p:nvPicPr>
                        <p:cNvPr id="20487" name="Object 14">
                          <a:extLst>
                            <a:ext uri="{FF2B5EF4-FFF2-40B4-BE49-F238E27FC236}">
                              <a16:creationId xmlns:a16="http://schemas.microsoft.com/office/drawing/2014/main" id="{CC511FDB-6FD4-45D3-A6E1-6FEDA1A1AE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8" y="2664"/>
                          <a:ext cx="735" cy="519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FFFD5329-073E-498F-9A95-735AF390E0B4}"/>
              </a:ext>
            </a:extLst>
          </p:cNvPr>
          <p:cNvSpPr/>
          <p:nvPr/>
        </p:nvSpPr>
        <p:spPr>
          <a:xfrm flipH="1">
            <a:off x="3086099" y="3194055"/>
            <a:ext cx="228601" cy="2079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136110-FE06-4F36-B98E-EE182726F1FA}"/>
              </a:ext>
            </a:extLst>
          </p:cNvPr>
          <p:cNvSpPr/>
          <p:nvPr/>
        </p:nvSpPr>
        <p:spPr>
          <a:xfrm>
            <a:off x="346868" y="4992276"/>
            <a:ext cx="845026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REFLECT and THINK: </a:t>
            </a:r>
          </a:p>
          <a:p>
            <a:r>
              <a:rPr lang="en-US" altLang="en-US" sz="2000" dirty="0"/>
              <a:t>You obtain the same results whether you choose a vertical or a horizontal element of area, as you should. You can use both methods as a check against making a mistake in your calculations.</a:t>
            </a:r>
          </a:p>
        </p:txBody>
      </p:sp>
    </p:spTree>
    <p:extLst>
      <p:ext uri="{BB962C8B-B14F-4D97-AF65-F5344CB8AC3E}">
        <p14:creationId xmlns:p14="http://schemas.microsoft.com/office/powerpoint/2010/main" val="43457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7644" y="228600"/>
            <a:ext cx="6858000" cy="49879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THEOREMS OF PAPPUS-GULDINUS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03" y="894718"/>
            <a:ext cx="5713413" cy="197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42956" y="882973"/>
            <a:ext cx="29158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Surface of revolution is generated by rotating a plane curve about a fixed axis.</a:t>
            </a:r>
          </a:p>
        </p:txBody>
      </p:sp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184944" y="3276600"/>
            <a:ext cx="8799511" cy="2705100"/>
            <a:chOff x="463" y="2377"/>
            <a:chExt cx="5543" cy="1704"/>
          </a:xfrm>
        </p:grpSpPr>
        <p:pic>
          <p:nvPicPr>
            <p:cNvPr id="23" name="Picture 5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" y="2377"/>
              <a:ext cx="2572" cy="1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3177" y="2473"/>
              <a:ext cx="2829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31775" indent="-2317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  <a:buNone/>
              </a:pPr>
              <a:r>
                <a:rPr lang="en-US" altLang="en-US" sz="2400" dirty="0">
                  <a:latin typeface="+mn-lt"/>
                </a:rPr>
                <a:t>Area of a surface of revolution is equal to the length of the generating curve times the distance traveled by the centroid through the rotation.</a:t>
              </a:r>
            </a:p>
          </p:txBody>
        </p:sp>
        <p:graphicFrame>
          <p:nvGraphicFramePr>
            <p:cNvPr id="2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0500426"/>
                </p:ext>
              </p:extLst>
            </p:nvPr>
          </p:nvGraphicFramePr>
          <p:xfrm>
            <a:off x="3927" y="3801"/>
            <a:ext cx="99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2" name="Equation" r:id="rId6" imgW="1054100" imgH="292100" progId="Equation.3">
                    <p:embed/>
                  </p:oleObj>
                </mc:Choice>
                <mc:Fallback>
                  <p:oleObj name="Equation" r:id="rId6" imgW="10541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7" y="3801"/>
                          <a:ext cx="995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9760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03187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2232" y="152399"/>
            <a:ext cx="820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DISTRIBUTED FORCES - TOPICS IN CHAPTER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7704CB-5265-4AD5-951E-E360A1CE4403}"/>
              </a:ext>
            </a:extLst>
          </p:cNvPr>
          <p:cNvSpPr/>
          <p:nvPr/>
        </p:nvSpPr>
        <p:spPr>
          <a:xfrm>
            <a:off x="332232" y="877824"/>
            <a:ext cx="4087368" cy="466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en-US" altLang="en-US" sz="2000" dirty="0">
                <a:hlinkClick r:id="rId3" action="ppaction://hlinksldjump"/>
              </a:rPr>
              <a:t>Introduction</a:t>
            </a:r>
            <a:endParaRPr lang="en-US" altLang="en-US" sz="2000" dirty="0"/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en-US" altLang="en-US" sz="2000" dirty="0">
                <a:hlinkClick r:id="rId4" action="ppaction://hlinksldjump"/>
              </a:rPr>
              <a:t>Center of Gravity of a 2D Body</a:t>
            </a:r>
            <a:endParaRPr lang="en-US" altLang="en-US" sz="2000" dirty="0"/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en-US" altLang="en-US" sz="2000" dirty="0">
                <a:hlinkClick r:id="rId5" action="ppaction://hlinksldjump"/>
              </a:rPr>
              <a:t>Centroids and First Moments of Areas and Lines</a:t>
            </a:r>
            <a:endParaRPr lang="en-US" altLang="en-US" sz="2000" dirty="0"/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en-US" altLang="en-US" sz="2000" dirty="0">
                <a:hlinkClick r:id="rId6" action="ppaction://hlinksldjump"/>
              </a:rPr>
              <a:t>Centroids of Common Shapes of Areas</a:t>
            </a:r>
            <a:endParaRPr lang="en-US" altLang="en-US" sz="2000" dirty="0"/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en-US" altLang="en-US" sz="2000" dirty="0">
                <a:hlinkClick r:id="rId6" action="ppaction://hlinksldjump"/>
              </a:rPr>
              <a:t>Centroids of Common Shapes of Lines</a:t>
            </a:r>
            <a:endParaRPr lang="en-US" altLang="en-US" sz="2000" dirty="0"/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en-US" altLang="en-US" sz="2000" dirty="0">
                <a:hlinkClick r:id="rId7" action="ppaction://hlinksldjump"/>
              </a:rPr>
              <a:t>Composite Plates and Areas</a:t>
            </a:r>
            <a:endParaRPr lang="en-US" altLang="en-US" sz="2000" dirty="0"/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en-US" altLang="en-US" sz="2000" dirty="0">
                <a:hlinkClick r:id="rId8" action="ppaction://hlinksldjump"/>
              </a:rPr>
              <a:t>Sample Problem 5.1</a:t>
            </a:r>
            <a:endParaRPr lang="en-US" altLang="en-US" sz="2000" dirty="0"/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en-US" altLang="en-US" sz="2000" dirty="0">
                <a:hlinkClick r:id="rId9" action="ppaction://hlinksldjump"/>
              </a:rPr>
              <a:t>Determination of Centroids by Integration</a:t>
            </a:r>
            <a:endParaRPr lang="en-US" alt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B1E222-9147-4D4A-B365-12AD1F4260E1}"/>
              </a:ext>
            </a:extLst>
          </p:cNvPr>
          <p:cNvSpPr/>
          <p:nvPr/>
        </p:nvSpPr>
        <p:spPr>
          <a:xfrm>
            <a:off x="4807527" y="882812"/>
            <a:ext cx="3733800" cy="425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en-US" sz="2000" dirty="0">
                <a:hlinkClick r:id="rId10" action="ppaction://hlinksldjump"/>
              </a:rPr>
              <a:t>Sample Problem 5.4</a:t>
            </a:r>
            <a:endParaRPr lang="en-US" sz="2000" dirty="0"/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en-US" sz="2000" dirty="0">
                <a:hlinkClick r:id="rId11" action="ppaction://hlinksldjump"/>
              </a:rPr>
              <a:t>Theorems of Pappus-</a:t>
            </a:r>
            <a:r>
              <a:rPr lang="en-US" altLang="en-US" sz="2000" dirty="0" err="1">
                <a:hlinkClick r:id="rId11" action="ppaction://hlinksldjump"/>
              </a:rPr>
              <a:t>Guldinus</a:t>
            </a:r>
            <a:endParaRPr lang="en-US" altLang="en-US" sz="2000" dirty="0"/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en-US" sz="2000" dirty="0">
                <a:hlinkClick r:id="rId12" action="ppaction://hlinksldjump"/>
              </a:rPr>
              <a:t>Sample Problem 5.7</a:t>
            </a:r>
            <a:endParaRPr lang="en-US" altLang="en-US" sz="2000" dirty="0"/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en-US" sz="2000" dirty="0">
                <a:hlinkClick r:id="rId13" action="ppaction://hlinksldjump"/>
              </a:rPr>
              <a:t>Distributed Loads on Beams</a:t>
            </a:r>
            <a:endParaRPr lang="en-US" altLang="en-US" sz="2000" dirty="0"/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en-US" sz="2000" dirty="0">
                <a:hlinkClick r:id="" action="ppaction://noaction"/>
              </a:rPr>
              <a:t>Sample Problem 5.9</a:t>
            </a:r>
            <a:endParaRPr lang="en-US" altLang="en-US" sz="2000" dirty="0"/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en-US" sz="2000" dirty="0">
                <a:hlinkClick r:id="" action="ppaction://noaction"/>
              </a:rPr>
              <a:t>Center of Gravity of a 3D Body: Centroid of a Volume</a:t>
            </a:r>
            <a:endParaRPr lang="en-US" altLang="en-US" sz="2000" dirty="0"/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en-US" sz="2000" dirty="0">
                <a:hlinkClick r:id="" action="ppaction://noaction"/>
              </a:rPr>
              <a:t>Centroids of Common 3D Shapes</a:t>
            </a:r>
            <a:endParaRPr lang="en-US" altLang="en-US" sz="2000" dirty="0"/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en-US" sz="2000" dirty="0">
                <a:hlinkClick r:id="" action="ppaction://noaction"/>
              </a:rPr>
              <a:t>Composite 3D Bodies</a:t>
            </a:r>
            <a:endParaRPr lang="en-US" altLang="en-US" sz="2000" dirty="0"/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en-US" sz="2000" dirty="0">
                <a:hlinkClick r:id="" action="ppaction://noaction"/>
              </a:rPr>
              <a:t>Sample Problem 5.12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722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28600"/>
            <a:ext cx="6858000" cy="49879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THEOREMS OF PAPPUS-GULDINUS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0" name="Group 1039"/>
          <p:cNvGrpSpPr>
            <a:grpSpLocks/>
          </p:cNvGrpSpPr>
          <p:nvPr/>
        </p:nvGrpSpPr>
        <p:grpSpPr bwMode="auto">
          <a:xfrm>
            <a:off x="228600" y="727398"/>
            <a:ext cx="8686801" cy="2046288"/>
            <a:chOff x="222" y="607"/>
            <a:chExt cx="5472" cy="1289"/>
          </a:xfrm>
        </p:grpSpPr>
        <p:pic>
          <p:nvPicPr>
            <p:cNvPr id="11" name="Picture 1028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" y="692"/>
              <a:ext cx="3612" cy="1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Text Box 1036"/>
            <p:cNvSpPr txBox="1">
              <a:spLocks noChangeArrowheads="1"/>
            </p:cNvSpPr>
            <p:nvPr/>
          </p:nvSpPr>
          <p:spPr bwMode="auto">
            <a:xfrm>
              <a:off x="3906" y="607"/>
              <a:ext cx="1788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31775" indent="-2317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  <a:buNone/>
              </a:pPr>
              <a:r>
                <a:rPr lang="en-US" altLang="en-US" sz="2400" dirty="0"/>
                <a:t>Body of revolution is generated by rotating a plane area about a fixed axis.</a:t>
              </a:r>
            </a:p>
          </p:txBody>
        </p:sp>
      </p:grpSp>
      <p:grpSp>
        <p:nvGrpSpPr>
          <p:cNvPr id="13" name="Group 1040"/>
          <p:cNvGrpSpPr>
            <a:grpSpLocks/>
          </p:cNvGrpSpPr>
          <p:nvPr/>
        </p:nvGrpSpPr>
        <p:grpSpPr bwMode="auto">
          <a:xfrm>
            <a:off x="228600" y="3126173"/>
            <a:ext cx="8496300" cy="2460625"/>
            <a:chOff x="408" y="2483"/>
            <a:chExt cx="5352" cy="1550"/>
          </a:xfrm>
        </p:grpSpPr>
        <p:pic>
          <p:nvPicPr>
            <p:cNvPr id="14" name="Picture 1030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" y="2483"/>
              <a:ext cx="2592" cy="1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 Box 1037"/>
            <p:cNvSpPr txBox="1">
              <a:spLocks noChangeArrowheads="1"/>
            </p:cNvSpPr>
            <p:nvPr/>
          </p:nvSpPr>
          <p:spPr bwMode="auto">
            <a:xfrm>
              <a:off x="3074" y="2621"/>
              <a:ext cx="2686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1775" indent="-2317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  <a:buNone/>
              </a:pPr>
              <a:r>
                <a:rPr lang="en-US" altLang="en-US" sz="2400" dirty="0"/>
                <a:t>Volume of a body of revolution is equal to the generating area  times the distance traveled by the centroid through the rotation.</a:t>
              </a:r>
            </a:p>
          </p:txBody>
        </p:sp>
        <p:graphicFrame>
          <p:nvGraphicFramePr>
            <p:cNvPr id="16" name="Object 10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8642493"/>
                </p:ext>
              </p:extLst>
            </p:nvPr>
          </p:nvGraphicFramePr>
          <p:xfrm>
            <a:off x="3921" y="3764"/>
            <a:ext cx="99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15" name="Equation" r:id="rId6" imgW="1079032" imgH="291973" progId="Equation.3">
                    <p:embed/>
                  </p:oleObj>
                </mc:Choice>
                <mc:Fallback>
                  <p:oleObj name="Equation" r:id="rId6" imgW="1079032" imgH="2919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1" y="3764"/>
                          <a:ext cx="99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3626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7644" y="228600"/>
            <a:ext cx="6858000" cy="49879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5.7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57051"/>
            <a:ext cx="4551996" cy="297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29200" y="1104071"/>
            <a:ext cx="35814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The outside diameter of a pulley is 0.8 m, and the cross section of its rim is as shown.  Knowing that the pulley is made of steel and that the density of steel is </a:t>
            </a:r>
          </a:p>
          <a:p>
            <a:pPr>
              <a:spcBef>
                <a:spcPct val="50000"/>
              </a:spcBef>
            </a:pPr>
            <a:br>
              <a:rPr lang="en-US" altLang="en-US" sz="2000" dirty="0"/>
            </a:br>
            <a:r>
              <a:rPr lang="en-US" altLang="en-US" sz="2000" dirty="0"/>
              <a:t>determine the mass and weight of the rim.</a:t>
            </a:r>
          </a:p>
        </p:txBody>
      </p:sp>
      <p:sp>
        <p:nvSpPr>
          <p:cNvPr id="3" name="Rectangle 2"/>
          <p:cNvSpPr/>
          <p:nvPr/>
        </p:nvSpPr>
        <p:spPr>
          <a:xfrm>
            <a:off x="756356" y="3962400"/>
            <a:ext cx="8006644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000" dirty="0"/>
          </a:p>
          <a:p>
            <a:pPr>
              <a:spcBef>
                <a:spcPct val="50000"/>
              </a:spcBef>
            </a:pPr>
            <a:r>
              <a:rPr lang="en-US" altLang="en-US" sz="2000" dirty="0"/>
              <a:t>Apply the theorem of Pappus-</a:t>
            </a:r>
            <a:r>
              <a:rPr lang="en-US" altLang="en-US" sz="2000" dirty="0" err="1"/>
              <a:t>Guldinus</a:t>
            </a:r>
            <a:r>
              <a:rPr lang="en-US" altLang="en-US" sz="2000" dirty="0"/>
              <a:t> to evaluate the volumes of revolution for the rectangular rim section and the inner cutout section.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Multiply by density and acceleration to get the mass and acceleration.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422032"/>
              </p:ext>
            </p:extLst>
          </p:nvPr>
        </p:nvGraphicFramePr>
        <p:xfrm>
          <a:off x="5689600" y="2667000"/>
          <a:ext cx="226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5" imgW="2260600" imgH="393700" progId="Equation.3">
                  <p:embed/>
                </p:oleObj>
              </mc:Choice>
              <mc:Fallback>
                <p:oleObj name="Equation" r:id="rId5" imgW="2260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2667000"/>
                        <a:ext cx="2260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9DFCCEC-F282-4535-B927-5FD373DE74C3}"/>
              </a:ext>
            </a:extLst>
          </p:cNvPr>
          <p:cNvSpPr/>
          <p:nvPr/>
        </p:nvSpPr>
        <p:spPr>
          <a:xfrm>
            <a:off x="756356" y="4081251"/>
            <a:ext cx="1303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STRATEGY:</a:t>
            </a:r>
          </a:p>
        </p:txBody>
      </p:sp>
    </p:spTree>
    <p:extLst>
      <p:ext uri="{BB962C8B-B14F-4D97-AF65-F5344CB8AC3E}">
        <p14:creationId xmlns:p14="http://schemas.microsoft.com/office/powerpoint/2010/main" val="2979582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228600"/>
            <a:ext cx="5568244" cy="49879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5.7 -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599" y="935358"/>
            <a:ext cx="4081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Apply the theorem of </a:t>
            </a:r>
            <a:r>
              <a:rPr lang="en-US" altLang="en-US" dirty="0" err="1"/>
              <a:t>Pappus-Guldinus</a:t>
            </a:r>
            <a:r>
              <a:rPr lang="en-US" altLang="en-US" dirty="0"/>
              <a:t> to evaluate the volumes or revolution for the rectangular rim section and the inner cutout section.</a:t>
            </a:r>
          </a:p>
        </p:txBody>
      </p:sp>
      <p:pic>
        <p:nvPicPr>
          <p:cNvPr id="9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999" y="732252"/>
            <a:ext cx="4081289" cy="254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9599" y="2115734"/>
            <a:ext cx="409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Multiply by density and acceleration to get the mass and acceleration.</a:t>
            </a: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609599" y="5410200"/>
            <a:ext cx="8407400" cy="1000125"/>
            <a:chOff x="395" y="3486"/>
            <a:chExt cx="5296" cy="630"/>
          </a:xfrm>
        </p:grpSpPr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395" y="3486"/>
              <a:ext cx="5296" cy="416"/>
              <a:chOff x="371" y="3121"/>
              <a:chExt cx="5296" cy="416"/>
            </a:xfrm>
          </p:grpSpPr>
          <p:graphicFrame>
            <p:nvGraphicFramePr>
              <p:cNvPr id="19" name="Object 7"/>
              <p:cNvGraphicFramePr>
                <a:graphicFrameLocks noChangeAspect="1"/>
              </p:cNvGraphicFramePr>
              <p:nvPr/>
            </p:nvGraphicFramePr>
            <p:xfrm>
              <a:off x="371" y="3121"/>
              <a:ext cx="4008" cy="4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906" name="Equation" r:id="rId5" imgW="6362700" imgH="660400" progId="Equation.3">
                      <p:embed/>
                    </p:oleObj>
                  </mc:Choice>
                  <mc:Fallback>
                    <p:oleObj name="Equation" r:id="rId5" imgW="6362700" imgH="6604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" y="3121"/>
                            <a:ext cx="4008" cy="4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78868984"/>
                  </p:ext>
                </p:extLst>
              </p:nvPr>
            </p:nvGraphicFramePr>
            <p:xfrm>
              <a:off x="4595" y="3148"/>
              <a:ext cx="1072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907" name="Equation" r:id="rId7" imgW="1244600" imgH="304800" progId="Equation.3">
                      <p:embed/>
                    </p:oleObj>
                  </mc:Choice>
                  <mc:Fallback>
                    <p:oleObj name="Equation" r:id="rId7" imgW="1244600" imgH="304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5" y="3148"/>
                            <a:ext cx="1072" cy="263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395" y="3868"/>
              <a:ext cx="5266" cy="248"/>
              <a:chOff x="371" y="3844"/>
              <a:chExt cx="5266" cy="248"/>
            </a:xfrm>
          </p:grpSpPr>
          <p:graphicFrame>
            <p:nvGraphicFramePr>
              <p:cNvPr id="15" name="Object 9"/>
              <p:cNvGraphicFramePr>
                <a:graphicFrameLocks noChangeAspect="1"/>
              </p:cNvGraphicFramePr>
              <p:nvPr/>
            </p:nvGraphicFramePr>
            <p:xfrm>
              <a:off x="371" y="3844"/>
              <a:ext cx="2000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908" name="Equation" r:id="rId9" imgW="3175000" imgH="393700" progId="Equation.3">
                      <p:embed/>
                    </p:oleObj>
                  </mc:Choice>
                  <mc:Fallback>
                    <p:oleObj name="Equation" r:id="rId9" imgW="3175000" imgH="393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" y="3844"/>
                            <a:ext cx="2000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7340622"/>
                  </p:ext>
                </p:extLst>
              </p:nvPr>
            </p:nvGraphicFramePr>
            <p:xfrm>
              <a:off x="4679" y="3892"/>
              <a:ext cx="95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8909" name="Equation" r:id="rId11" imgW="1155700" imgH="241300" progId="Equation.3">
                      <p:embed/>
                    </p:oleObj>
                  </mc:Choice>
                  <mc:Fallback>
                    <p:oleObj name="Equation" r:id="rId11" imgW="11557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9" y="3892"/>
                            <a:ext cx="958" cy="20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23" name="Picture 5" descr="C:\DOCUME~1\WALTOL~1\LOCALS~1\Temp\\msotw9_temp0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280190"/>
            <a:ext cx="8176689" cy="2130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478E84-C405-444A-94D7-9D5CC99D356F}"/>
              </a:ext>
            </a:extLst>
          </p:cNvPr>
          <p:cNvSpPr/>
          <p:nvPr/>
        </p:nvSpPr>
        <p:spPr>
          <a:xfrm>
            <a:off x="609599" y="523670"/>
            <a:ext cx="14494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MODELING: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A8BBB-74EA-4CD9-81FA-F7682844E5D5}"/>
              </a:ext>
            </a:extLst>
          </p:cNvPr>
          <p:cNvSpPr/>
          <p:nvPr/>
        </p:nvSpPr>
        <p:spPr>
          <a:xfrm>
            <a:off x="609599" y="2836461"/>
            <a:ext cx="1262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B050"/>
                </a:solidFill>
              </a:rPr>
              <a:t>ANALYSIS:</a:t>
            </a:r>
          </a:p>
        </p:txBody>
      </p:sp>
    </p:spTree>
    <p:extLst>
      <p:ext uri="{BB962C8B-B14F-4D97-AF65-F5344CB8AC3E}">
        <p14:creationId xmlns:p14="http://schemas.microsoft.com/office/powerpoint/2010/main" val="385680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7644" y="228600"/>
            <a:ext cx="6858000" cy="49879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DISTRIBUTED LOADS ON BEAMS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762000" y="838201"/>
            <a:ext cx="7620000" cy="2743200"/>
            <a:chOff x="624" y="704"/>
            <a:chExt cx="3534" cy="1146"/>
          </a:xfrm>
        </p:grpSpPr>
        <p:pic>
          <p:nvPicPr>
            <p:cNvPr id="18" name="Picture 3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704"/>
              <a:ext cx="1730" cy="1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4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" y="706"/>
              <a:ext cx="1850" cy="1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" name="Group 9"/>
          <p:cNvGrpSpPr>
            <a:grpSpLocks/>
          </p:cNvGrpSpPr>
          <p:nvPr/>
        </p:nvGrpSpPr>
        <p:grpSpPr bwMode="auto">
          <a:xfrm>
            <a:off x="587375" y="3733800"/>
            <a:ext cx="8170863" cy="1006475"/>
            <a:chOff x="370" y="1955"/>
            <a:chExt cx="5147" cy="634"/>
          </a:xfrm>
        </p:grpSpPr>
        <p:sp>
          <p:nvSpPr>
            <p:cNvPr id="24" name="Text Box 5"/>
            <p:cNvSpPr txBox="1">
              <a:spLocks noChangeArrowheads="1"/>
            </p:cNvSpPr>
            <p:nvPr/>
          </p:nvSpPr>
          <p:spPr bwMode="auto">
            <a:xfrm>
              <a:off x="1891" y="1955"/>
              <a:ext cx="362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1775" indent="-2317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A distributed load is represented by plotting the load per unit length, </a:t>
              </a:r>
              <a:r>
                <a:rPr lang="en-US" altLang="en-US" i="1" dirty="0"/>
                <a:t>w</a:t>
              </a:r>
              <a:r>
                <a:rPr lang="en-US" altLang="en-US" dirty="0"/>
                <a:t> (N/m) .  The total load is equal to the area under the load curve.</a:t>
              </a:r>
            </a:p>
          </p:txBody>
        </p:sp>
        <p:graphicFrame>
          <p:nvGraphicFramePr>
            <p:cNvPr id="25" name="Object 6"/>
            <p:cNvGraphicFramePr>
              <a:graphicFrameLocks noChangeAspect="1"/>
            </p:cNvGraphicFramePr>
            <p:nvPr/>
          </p:nvGraphicFramePr>
          <p:xfrm>
            <a:off x="370" y="1984"/>
            <a:ext cx="138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98" name="Equation" r:id="rId6" imgW="2197100" imgH="787400" progId="Equation.3">
                    <p:embed/>
                  </p:oleObj>
                </mc:Choice>
                <mc:Fallback>
                  <p:oleObj name="Equation" r:id="rId6" imgW="2197100" imgH="787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" y="1984"/>
                          <a:ext cx="1384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10"/>
          <p:cNvGrpSpPr>
            <a:grpSpLocks/>
          </p:cNvGrpSpPr>
          <p:nvPr/>
        </p:nvGrpSpPr>
        <p:grpSpPr bwMode="auto">
          <a:xfrm>
            <a:off x="584553" y="4953000"/>
            <a:ext cx="8145463" cy="1311275"/>
            <a:chOff x="370" y="2896"/>
            <a:chExt cx="5131" cy="826"/>
          </a:xfrm>
        </p:grpSpPr>
        <p:graphicFrame>
          <p:nvGraphicFramePr>
            <p:cNvPr id="27" name="Object 7"/>
            <p:cNvGraphicFramePr>
              <a:graphicFrameLocks noChangeAspect="1"/>
            </p:cNvGraphicFramePr>
            <p:nvPr/>
          </p:nvGraphicFramePr>
          <p:xfrm>
            <a:off x="370" y="2927"/>
            <a:ext cx="1304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99" name="Equation" r:id="rId8" imgW="2070100" imgH="1219200" progId="Equation.3">
                    <p:embed/>
                  </p:oleObj>
                </mc:Choice>
                <mc:Fallback>
                  <p:oleObj name="Equation" r:id="rId8" imgW="2070100" imgH="1219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" y="2927"/>
                          <a:ext cx="1304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1891" y="2896"/>
              <a:ext cx="361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1775" indent="-2317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A distributed load can be replace by a concentrated load with a magnitude equal to the area under the load curve and a line of action passing through the area centroid.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090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29200" y="228600"/>
            <a:ext cx="3733800" cy="49879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5.9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9" y="592400"/>
            <a:ext cx="4832351" cy="28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3999" y="838200"/>
            <a:ext cx="34607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 beam supports a distributed load as shown.  Determine the equivalent concentrated load and the reactions at the supports.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349249" y="3575059"/>
            <a:ext cx="841375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STRATEGY</a:t>
            </a:r>
            <a:r>
              <a:rPr lang="en-US" altLang="en-US" b="1" dirty="0">
                <a:solidFill>
                  <a:srgbClr val="00B050"/>
                </a:solidFill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The magnitude of the concentrated load is equal to the total load or the area under the curve.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The line of action of the concentrated load passes through the centroid of the area under the curve.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Determine the support reactions by summing moments about the beam ends.</a:t>
            </a:r>
          </a:p>
        </p:txBody>
      </p:sp>
    </p:spTree>
    <p:extLst>
      <p:ext uri="{BB962C8B-B14F-4D97-AF65-F5344CB8AC3E}">
        <p14:creationId xmlns:p14="http://schemas.microsoft.com/office/powerpoint/2010/main" val="2014293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175943"/>
            <a:ext cx="6858000" cy="49879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5.9 -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17" y="752475"/>
            <a:ext cx="2895600" cy="169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2630053"/>
            <a:ext cx="2952454" cy="1710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 descr="C:\DOCUME~1\WALTOL~1\LOCALS~1\Temp\\msotw9_temp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6" y="4722812"/>
            <a:ext cx="3118994" cy="167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3268663" y="935038"/>
            <a:ext cx="5757862" cy="1298576"/>
            <a:chOff x="2059" y="589"/>
            <a:chExt cx="3627" cy="818"/>
          </a:xfrm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2059" y="589"/>
              <a:ext cx="362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1775" indent="-2317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dirty="0"/>
                <a:t>The magnitude of the concentrated load is equal to the total load or the area under the curve.</a:t>
              </a:r>
            </a:p>
          </p:txBody>
        </p:sp>
        <p:graphicFrame>
          <p:nvGraphicFramePr>
            <p:cNvPr id="1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0380446"/>
                </p:ext>
              </p:extLst>
            </p:nvPr>
          </p:nvGraphicFramePr>
          <p:xfrm>
            <a:off x="4194" y="1192"/>
            <a:ext cx="108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0" name="Equation" r:id="rId7" imgW="1282700" imgH="254000" progId="Equation.3">
                    <p:embed/>
                  </p:oleObj>
                </mc:Choice>
                <mc:Fallback>
                  <p:oleObj name="Equation" r:id="rId7" imgW="12827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4" y="1192"/>
                          <a:ext cx="1086" cy="21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268663" y="2489199"/>
            <a:ext cx="5821362" cy="2006598"/>
            <a:chOff x="2059" y="1568"/>
            <a:chExt cx="3667" cy="1264"/>
          </a:xfrm>
        </p:grpSpPr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2059" y="1568"/>
              <a:ext cx="366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1775" indent="-2317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dirty="0"/>
                <a:t>The line of action of the concentrated load passes through the centroid of the area under the curve.</a:t>
              </a:r>
            </a:p>
          </p:txBody>
        </p:sp>
        <p:graphicFrame>
          <p:nvGraphicFramePr>
            <p:cNvPr id="1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4193454"/>
                </p:ext>
              </p:extLst>
            </p:nvPr>
          </p:nvGraphicFramePr>
          <p:xfrm>
            <a:off x="2496" y="2369"/>
            <a:ext cx="1129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1" name="Equation" r:id="rId9" imgW="1485900" imgH="609600" progId="Equation.3">
                    <p:embed/>
                  </p:oleObj>
                </mc:Choice>
                <mc:Fallback>
                  <p:oleObj name="Equation" r:id="rId9" imgW="1485900" imgH="609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369"/>
                          <a:ext cx="1129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3798606"/>
                </p:ext>
              </p:extLst>
            </p:nvPr>
          </p:nvGraphicFramePr>
          <p:xfrm>
            <a:off x="4219" y="2357"/>
            <a:ext cx="102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42" name="Equation" r:id="rId11" imgW="1091726" imgH="317362" progId="Equation.3">
                    <p:embed/>
                  </p:oleObj>
                </mc:Choice>
                <mc:Fallback>
                  <p:oleObj name="Equation" r:id="rId11" imgW="1091726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9" y="2357"/>
                          <a:ext cx="1025" cy="29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9" name="Picture 7" descr="C:\DOCUME~1\WALTOL~1\LOCALS~1\Temp\\msotw9_temp0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2" y="4722812"/>
            <a:ext cx="5911850" cy="167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82BB7C-6454-4659-8091-C14C26725870}"/>
              </a:ext>
            </a:extLst>
          </p:cNvPr>
          <p:cNvSpPr/>
          <p:nvPr/>
        </p:nvSpPr>
        <p:spPr>
          <a:xfrm>
            <a:off x="3327092" y="681298"/>
            <a:ext cx="29747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MODELING and ANALYSIS:</a:t>
            </a:r>
          </a:p>
        </p:txBody>
      </p:sp>
    </p:spTree>
    <p:extLst>
      <p:ext uri="{BB962C8B-B14F-4D97-AF65-F5344CB8AC3E}">
        <p14:creationId xmlns:p14="http://schemas.microsoft.com/office/powerpoint/2010/main" val="247994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7644" y="228600"/>
            <a:ext cx="6858000" cy="498798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5.9 – SOLUTION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6" y="817562"/>
            <a:ext cx="3151172" cy="184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 descr="C:\DOCUME~1\WALTOL~1\LOCALS~1\Temp\\msotw9_temp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96" y="2810726"/>
            <a:ext cx="3150734" cy="169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529083" y="812962"/>
            <a:ext cx="53874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Determine the support reactions by summing moments about the beam ends.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43972"/>
              </p:ext>
            </p:extLst>
          </p:nvPr>
        </p:nvGraphicFramePr>
        <p:xfrm>
          <a:off x="3676501" y="1744150"/>
          <a:ext cx="5092615" cy="401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9" name="Equation" r:id="rId6" imgW="4356100" imgH="368300" progId="Equation.3">
                  <p:embed/>
                </p:oleObj>
              </mc:Choice>
              <mc:Fallback>
                <p:oleObj name="Equation" r:id="rId6" imgW="43561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501" y="1744150"/>
                        <a:ext cx="5092615" cy="401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084222"/>
              </p:ext>
            </p:extLst>
          </p:nvPr>
        </p:nvGraphicFramePr>
        <p:xfrm>
          <a:off x="6222808" y="2201076"/>
          <a:ext cx="1861385" cy="490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0" name="Equation" r:id="rId8" imgW="1397000" imgH="368300" progId="Equation.3">
                  <p:embed/>
                </p:oleObj>
              </mc:Choice>
              <mc:Fallback>
                <p:oleObj name="Equation" r:id="rId8" imgW="1397000" imgH="368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808" y="2201076"/>
                        <a:ext cx="1861385" cy="49072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147050"/>
              </p:ext>
            </p:extLst>
          </p:nvPr>
        </p:nvGraphicFramePr>
        <p:xfrm>
          <a:off x="3633767" y="2947902"/>
          <a:ext cx="5138127" cy="411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1" name="Equation" r:id="rId10" imgW="5130800" imgH="368300" progId="Equation.3">
                  <p:embed/>
                </p:oleObj>
              </mc:Choice>
              <mc:Fallback>
                <p:oleObj name="Equation" r:id="rId10" imgW="51308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67" y="2947902"/>
                        <a:ext cx="5138127" cy="411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0668940"/>
              </p:ext>
            </p:extLst>
          </p:nvPr>
        </p:nvGraphicFramePr>
        <p:xfrm>
          <a:off x="6290250" y="3485706"/>
          <a:ext cx="1793943" cy="51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2" name="Equation" r:id="rId12" imgW="1295400" imgH="368300" progId="Equation.3">
                  <p:embed/>
                </p:oleObj>
              </mc:Choice>
              <mc:Fallback>
                <p:oleObj name="Equation" r:id="rId12" imgW="1295400" imgH="36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250" y="3485706"/>
                        <a:ext cx="1793943" cy="51004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1FF3FF9-894D-4E44-9DDC-5837B9A07A5D}"/>
              </a:ext>
            </a:extLst>
          </p:cNvPr>
          <p:cNvSpPr/>
          <p:nvPr/>
        </p:nvSpPr>
        <p:spPr>
          <a:xfrm>
            <a:off x="266532" y="5071069"/>
            <a:ext cx="86500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B050"/>
                </a:solidFill>
              </a:rPr>
              <a:t>REFLECT and THINK:</a:t>
            </a:r>
            <a:r>
              <a:rPr lang="en-US" altLang="en-US" b="1" dirty="0"/>
              <a:t> </a:t>
            </a:r>
          </a:p>
          <a:p>
            <a:r>
              <a:rPr lang="en-US" altLang="en-US" sz="2400" dirty="0"/>
              <a:t>You can replace the given distributed load by its resultant, which you found in part </a:t>
            </a:r>
            <a:r>
              <a:rPr lang="en-US" altLang="en-US" sz="2400" i="1" dirty="0"/>
              <a:t>a</a:t>
            </a:r>
            <a:r>
              <a:rPr lang="en-US" altLang="en-US" sz="2400" dirty="0"/>
              <a:t>. Then you can determine the reactions from the equilibrium equations 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578B39-AE8A-49CA-9663-7B9941C02D43}"/>
              </a:ext>
            </a:extLst>
          </p:cNvPr>
          <p:cNvSpPr/>
          <p:nvPr/>
        </p:nvSpPr>
        <p:spPr>
          <a:xfrm>
            <a:off x="3574051" y="4145571"/>
            <a:ext cx="5301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/>
              <a:t>And by summing forces in the x-direction</a:t>
            </a:r>
            <a:endParaRPr lang="en-US" sz="2400" dirty="0"/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D352F145-6D01-49FE-BAAE-CFD84D82B6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696393"/>
              </p:ext>
            </p:extLst>
          </p:nvPr>
        </p:nvGraphicFramePr>
        <p:xfrm>
          <a:off x="6244765" y="4731769"/>
          <a:ext cx="2458001" cy="440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3" name="Equation" r:id="rId14" imgW="990600" imgH="177800" progId="Equation.3">
                  <p:embed/>
                </p:oleObj>
              </mc:Choice>
              <mc:Fallback>
                <p:oleObj name="Equation" r:id="rId14" imgW="990600" imgH="177800" progId="Equation.3">
                  <p:embed/>
                  <p:pic>
                    <p:nvPicPr>
                      <p:cNvPr id="32782" name="Object 4">
                        <a:extLst>
                          <a:ext uri="{FF2B5EF4-FFF2-40B4-BE49-F238E27FC236}">
                            <a16:creationId xmlns:a16="http://schemas.microsoft.com/office/drawing/2014/main" id="{4A07BC74-57A9-4903-92F2-C20F136CD1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4765" y="4731769"/>
                        <a:ext cx="2458001" cy="440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413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7975" y="228600"/>
            <a:ext cx="8531225" cy="7620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THREE-DIMENSIONAL BODY 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CENTER OF GRAVITY  AND CENTROID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011238"/>
            <a:ext cx="7239000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307975" y="3900488"/>
            <a:ext cx="3297238" cy="2581275"/>
            <a:chOff x="194" y="2230"/>
            <a:chExt cx="2077" cy="1626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194" y="2230"/>
              <a:ext cx="16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1775" indent="-2317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Center of gravity </a:t>
              </a:r>
              <a:r>
                <a:rPr lang="en-US" altLang="en-US" i="1"/>
                <a:t>G</a:t>
              </a:r>
              <a:endParaRPr lang="en-US" altLang="en-US"/>
            </a:p>
          </p:txBody>
        </p:sp>
        <p:graphicFrame>
          <p:nvGraphicFramePr>
            <p:cNvPr id="15" name="Object 5"/>
            <p:cNvGraphicFramePr>
              <a:graphicFrameLocks noChangeAspect="1"/>
            </p:cNvGraphicFramePr>
            <p:nvPr/>
          </p:nvGraphicFramePr>
          <p:xfrm>
            <a:off x="722" y="2542"/>
            <a:ext cx="128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4" name="Equation" r:id="rId5" imgW="2032000" imgH="330200" progId="Equation.3">
                    <p:embed/>
                  </p:oleObj>
                </mc:Choice>
                <mc:Fallback>
                  <p:oleObj name="Equation" r:id="rId5" imgW="20320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" y="2542"/>
                          <a:ext cx="128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7"/>
            <p:cNvGraphicFramePr>
              <a:graphicFrameLocks noChangeAspect="1"/>
            </p:cNvGraphicFramePr>
            <p:nvPr/>
          </p:nvGraphicFramePr>
          <p:xfrm>
            <a:off x="359" y="2965"/>
            <a:ext cx="191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5" name="Equation" r:id="rId7" imgW="3035300" imgH="762000" progId="Equation.3">
                    <p:embed/>
                  </p:oleObj>
                </mc:Choice>
                <mc:Fallback>
                  <p:oleObj name="Equation" r:id="rId7" imgW="3035300" imgH="762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" y="2965"/>
                          <a:ext cx="191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8"/>
            <p:cNvGraphicFramePr>
              <a:graphicFrameLocks noChangeAspect="1"/>
            </p:cNvGraphicFramePr>
            <p:nvPr/>
          </p:nvGraphicFramePr>
          <p:xfrm>
            <a:off x="395" y="3632"/>
            <a:ext cx="18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6" name="Equation" r:id="rId9" imgW="2895600" imgH="355600" progId="Equation.3">
                    <p:embed/>
                  </p:oleObj>
                </mc:Choice>
                <mc:Fallback>
                  <p:oleObj name="Equation" r:id="rId9" imgW="2895600" imgH="355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" y="3632"/>
                          <a:ext cx="182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3810000" y="3915129"/>
            <a:ext cx="4946650" cy="800100"/>
            <a:chOff x="2644" y="2457"/>
            <a:chExt cx="3116" cy="504"/>
          </a:xfrm>
        </p:grpSpPr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2644" y="2457"/>
              <a:ext cx="3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1775" indent="-2317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Results are independent of body orientation,</a:t>
              </a:r>
            </a:p>
          </p:txBody>
        </p:sp>
        <p:graphicFrame>
          <p:nvGraphicFramePr>
            <p:cNvPr id="20" name="Object 10"/>
            <p:cNvGraphicFramePr>
              <a:graphicFrameLocks noChangeAspect="1"/>
            </p:cNvGraphicFramePr>
            <p:nvPr/>
          </p:nvGraphicFramePr>
          <p:xfrm>
            <a:off x="2880" y="2737"/>
            <a:ext cx="273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7" name="Equation" r:id="rId11" imgW="4343400" imgH="355600" progId="Equation.3">
                    <p:embed/>
                  </p:oleObj>
                </mc:Choice>
                <mc:Fallback>
                  <p:oleObj name="Equation" r:id="rId11" imgW="4343400" imgH="355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737"/>
                          <a:ext cx="273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4150607" y="4895674"/>
            <a:ext cx="4611687" cy="1298575"/>
            <a:chOff x="2685" y="3075"/>
            <a:chExt cx="2905" cy="818"/>
          </a:xfrm>
        </p:grpSpPr>
        <p:graphicFrame>
          <p:nvGraphicFramePr>
            <p:cNvPr id="22" name="Object 11"/>
            <p:cNvGraphicFramePr>
              <a:graphicFrameLocks noChangeAspect="1"/>
            </p:cNvGraphicFramePr>
            <p:nvPr/>
          </p:nvGraphicFramePr>
          <p:xfrm>
            <a:off x="2880" y="3669"/>
            <a:ext cx="252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8" name="Equation" r:id="rId13" imgW="4013200" imgH="355600" progId="Equation.3">
                    <p:embed/>
                  </p:oleObj>
                </mc:Choice>
                <mc:Fallback>
                  <p:oleObj name="Equation" r:id="rId13" imgW="4013200" imgH="355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669"/>
                          <a:ext cx="252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2"/>
            <p:cNvGraphicFramePr>
              <a:graphicFrameLocks noChangeAspect="1"/>
            </p:cNvGraphicFramePr>
            <p:nvPr/>
          </p:nvGraphicFramePr>
          <p:xfrm>
            <a:off x="2880" y="3397"/>
            <a:ext cx="16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9" name="Equation" r:id="rId15" imgW="2540000" imgH="304800" progId="Equation.3">
                    <p:embed/>
                  </p:oleObj>
                </mc:Choice>
                <mc:Fallback>
                  <p:oleObj name="Equation" r:id="rId15" imgW="2540000" imgH="304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397"/>
                          <a:ext cx="16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2685" y="3075"/>
              <a:ext cx="29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1775" indent="-2317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For homogeneous bodies,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55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28600"/>
            <a:ext cx="68580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CENTROID OF COMMON 3D SHAPES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4" descr="msotw9_temp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0" r="67"/>
          <a:stretch/>
        </p:blipFill>
        <p:spPr bwMode="auto">
          <a:xfrm>
            <a:off x="533400" y="750711"/>
            <a:ext cx="3886200" cy="585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5" descr="msotw9_temp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48" r="311"/>
          <a:stretch/>
        </p:blipFill>
        <p:spPr bwMode="auto">
          <a:xfrm>
            <a:off x="4724400" y="838200"/>
            <a:ext cx="3352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0" y="776111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SHAPE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0467" y="2176347"/>
            <a:ext cx="108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Hemisphere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3936958"/>
            <a:ext cx="106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Semi-Ellipsoid of Revolution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3451" y="5943600"/>
            <a:ext cx="121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Paraboloid of Revolution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2017081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3600" y="3676791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Pyramid</a:t>
            </a:r>
          </a:p>
        </p:txBody>
      </p:sp>
    </p:spTree>
    <p:extLst>
      <p:ext uri="{BB962C8B-B14F-4D97-AF65-F5344CB8AC3E}">
        <p14:creationId xmlns:p14="http://schemas.microsoft.com/office/powerpoint/2010/main" val="360692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28600"/>
            <a:ext cx="68580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COMPOSITE OF 3D BODIES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680508" y="3429000"/>
            <a:ext cx="7930092" cy="1165225"/>
            <a:chOff x="2150" y="705"/>
            <a:chExt cx="3610" cy="734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150" y="705"/>
              <a:ext cx="361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1775" indent="-2317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Moment of the total weight concentrated at the center of gravity G is equal to the sum of the moments of the weights of the component parts.</a:t>
              </a:r>
            </a:p>
          </p:txBody>
        </p:sp>
        <p:graphicFrame>
          <p:nvGraphicFramePr>
            <p:cNvPr id="1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0372571"/>
                </p:ext>
              </p:extLst>
            </p:nvPr>
          </p:nvGraphicFramePr>
          <p:xfrm>
            <a:off x="2339" y="1239"/>
            <a:ext cx="33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92" name="Equation" r:id="rId4" imgW="5245100" imgH="317500" progId="Equation.3">
                    <p:embed/>
                  </p:oleObj>
                </mc:Choice>
                <mc:Fallback>
                  <p:oleObj name="Equation" r:id="rId4" imgW="5245100" imgH="317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" y="1239"/>
                          <a:ext cx="330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762000" y="4818062"/>
            <a:ext cx="5499100" cy="820738"/>
            <a:chOff x="2150" y="1898"/>
            <a:chExt cx="3464" cy="517"/>
          </a:xfrm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2150" y="1898"/>
              <a:ext cx="34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1775" indent="-231775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For homogeneous bodies,</a:t>
              </a:r>
            </a:p>
          </p:txBody>
        </p:sp>
        <p:graphicFrame>
          <p:nvGraphicFramePr>
            <p:cNvPr id="17" name="Object 12"/>
            <p:cNvGraphicFramePr>
              <a:graphicFrameLocks noChangeAspect="1"/>
            </p:cNvGraphicFramePr>
            <p:nvPr/>
          </p:nvGraphicFramePr>
          <p:xfrm>
            <a:off x="2390" y="2215"/>
            <a:ext cx="30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93" name="Equation" r:id="rId6" imgW="4914900" imgH="317500" progId="Equation.3">
                    <p:embed/>
                  </p:oleObj>
                </mc:Choice>
                <mc:Fallback>
                  <p:oleObj name="Equation" r:id="rId6" imgW="4914900" imgH="317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" y="2215"/>
                          <a:ext cx="309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8" name="Picture 5" descr="C:\DOCUME~1\WALTOL~1\LOCALS~1\Temp\\msotw9_temp0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4" y="751916"/>
            <a:ext cx="3749675" cy="2470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 descr="C:\DOCUME~1\WALTOL~1\LOCALS~1\Temp\\msotw9_temp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685800"/>
            <a:ext cx="4038600" cy="2530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931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3291" y="118875"/>
            <a:ext cx="8229600" cy="64633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DISTRIBUTED FORCES -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561F2B-878A-405B-AFE0-6FE20E750EB5}"/>
              </a:ext>
            </a:extLst>
          </p:cNvPr>
          <p:cNvSpPr/>
          <p:nvPr/>
        </p:nvSpPr>
        <p:spPr>
          <a:xfrm>
            <a:off x="4716491" y="2973856"/>
            <a:ext cx="37556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The earth exerts a gravitational force on each of the particles forming a body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F62EF-26B5-4EEB-AB94-14E34EB1593C}"/>
              </a:ext>
            </a:extLst>
          </p:cNvPr>
          <p:cNvSpPr/>
          <p:nvPr/>
        </p:nvSpPr>
        <p:spPr>
          <a:xfrm>
            <a:off x="876300" y="4802899"/>
            <a:ext cx="7886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/>
              <a:t>The </a:t>
            </a:r>
            <a:r>
              <a:rPr lang="en-US" altLang="en-US" sz="2000" b="1" i="1" dirty="0"/>
              <a:t>centroid of an area</a:t>
            </a:r>
            <a:r>
              <a:rPr lang="en-US" altLang="en-US" sz="2000" b="1" dirty="0"/>
              <a:t> </a:t>
            </a:r>
            <a:r>
              <a:rPr lang="en-US" altLang="en-US" sz="2000" dirty="0"/>
              <a:t>is analogous to the center of gravity of a body.  The concept of the </a:t>
            </a:r>
            <a:r>
              <a:rPr lang="en-US" altLang="en-US" sz="2000" i="1" dirty="0"/>
              <a:t>first moment of an area</a:t>
            </a:r>
            <a:r>
              <a:rPr lang="en-US" altLang="en-US" sz="2000" dirty="0"/>
              <a:t> is used to locate the centroid.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34A-5E44-4294-BCB6-BE9E3895EA87}"/>
              </a:ext>
            </a:extLst>
          </p:cNvPr>
          <p:cNvSpPr/>
          <p:nvPr/>
        </p:nvSpPr>
        <p:spPr>
          <a:xfrm>
            <a:off x="820882" y="5512666"/>
            <a:ext cx="8039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Determination of the area of </a:t>
            </a:r>
            <a:r>
              <a:rPr lang="en-US" altLang="en-US" sz="2000" b="1" dirty="0"/>
              <a:t>a </a:t>
            </a:r>
            <a:r>
              <a:rPr lang="en-US" altLang="en-US" sz="2000" b="1" i="1" dirty="0"/>
              <a:t>surface of revolution</a:t>
            </a:r>
            <a:r>
              <a:rPr lang="en-US" altLang="en-US" sz="2000" b="1" dirty="0"/>
              <a:t> </a:t>
            </a:r>
            <a:r>
              <a:rPr lang="en-US" altLang="en-US" sz="2000" dirty="0"/>
              <a:t>and the volume of a </a:t>
            </a:r>
            <a:r>
              <a:rPr lang="en-US" altLang="en-US" sz="2000" b="1" i="1" dirty="0"/>
              <a:t>body of revolution</a:t>
            </a:r>
            <a:r>
              <a:rPr lang="en-US" altLang="en-US" sz="2000" b="1" dirty="0"/>
              <a:t> </a:t>
            </a:r>
            <a:r>
              <a:rPr lang="en-US" altLang="en-US" sz="2000" dirty="0"/>
              <a:t>are accomplished with the </a:t>
            </a:r>
            <a:r>
              <a:rPr lang="en-US" altLang="en-US" sz="2000" b="1" i="1" dirty="0"/>
              <a:t>Theorems of Pappus-</a:t>
            </a:r>
            <a:r>
              <a:rPr lang="en-US" altLang="en-US" sz="2000" b="1" i="1" dirty="0" err="1"/>
              <a:t>Guldinus</a:t>
            </a:r>
            <a:r>
              <a:rPr lang="en-US" altLang="en-US" sz="2000" dirty="0"/>
              <a:t>.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3F3E48BA-D16C-43DA-B86B-F420B25DA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94" y="750421"/>
            <a:ext cx="4166755" cy="313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A5E060-74EC-4445-8055-7EEE3E480052}"/>
              </a:ext>
            </a:extLst>
          </p:cNvPr>
          <p:cNvSpPr/>
          <p:nvPr/>
        </p:nvSpPr>
        <p:spPr>
          <a:xfrm>
            <a:off x="4699431" y="870494"/>
            <a:ext cx="41875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There are many examples in engineering analysis of distributed loads.  It is convenient in some cases to represent such loads as a concentrated force located at the </a:t>
            </a:r>
            <a:r>
              <a:rPr lang="en-US" altLang="en-US" sz="2000" i="1" dirty="0"/>
              <a:t>centroid</a:t>
            </a:r>
            <a:r>
              <a:rPr lang="en-US" altLang="en-US" sz="2000" dirty="0"/>
              <a:t> of the distributed load.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572B1-269A-4207-8D43-BC6389F698FB}"/>
              </a:ext>
            </a:extLst>
          </p:cNvPr>
          <p:cNvSpPr/>
          <p:nvPr/>
        </p:nvSpPr>
        <p:spPr>
          <a:xfrm>
            <a:off x="820882" y="4095013"/>
            <a:ext cx="7391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 </a:t>
            </a:r>
            <a:r>
              <a:rPr lang="en-US" altLang="en-US" sz="2000" dirty="0"/>
              <a:t>These forces can be replace by a single equivalent force equal to the </a:t>
            </a:r>
            <a:r>
              <a:rPr lang="en-US" altLang="en-US" sz="2000" b="1" i="1" dirty="0"/>
              <a:t>weight of the body </a:t>
            </a:r>
            <a:r>
              <a:rPr lang="en-US" altLang="en-US" sz="2000" dirty="0"/>
              <a:t>and applied at the </a:t>
            </a:r>
            <a:r>
              <a:rPr lang="en-US" altLang="en-US" sz="2000" b="1" i="1" dirty="0"/>
              <a:t>center of gravity</a:t>
            </a:r>
            <a:r>
              <a:rPr lang="en-US" altLang="en-US" sz="2000" b="1" dirty="0"/>
              <a:t> </a:t>
            </a:r>
            <a:r>
              <a:rPr lang="en-US" altLang="en-US" sz="2000" dirty="0"/>
              <a:t>for the body.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4546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228600"/>
            <a:ext cx="6858000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5.12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5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70" y="751916"/>
            <a:ext cx="4062829" cy="2677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399" y="3429000"/>
            <a:ext cx="450006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0536" y="3617920"/>
            <a:ext cx="36734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/>
              <a:t>Locate the center of gravity of the steel machine element.  The diameter of each hole is 1 in.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1143000"/>
            <a:ext cx="38862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STRATEGY: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Form the machine element from a rectangular parallelepiped and a quarter cylinder and then subtracting two 1-in. diameter cylinders.</a:t>
            </a:r>
          </a:p>
        </p:txBody>
      </p:sp>
    </p:spTree>
    <p:extLst>
      <p:ext uri="{BB962C8B-B14F-4D97-AF65-F5344CB8AC3E}">
        <p14:creationId xmlns:p14="http://schemas.microsoft.com/office/powerpoint/2010/main" val="9301530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2600" y="36689"/>
            <a:ext cx="5256366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5.12 -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5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1" y="516341"/>
            <a:ext cx="2902524" cy="1912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 descr="C:\DOCUME~1\WALTOL~1\LOCALS~1\Temp\\msotw9_temp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1" y="4816123"/>
            <a:ext cx="2590800" cy="1861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 descr="C:\DOCUME~1\WALTOL~1\LOCALS~1\Temp\\msotw9_temp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0"/>
            <a:ext cx="8782711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 descr="C:\DOCUME~1\WALTOL~1\LOCALS~1\Temp\\msotw9_temp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2501"/>
            <a:ext cx="5810911" cy="2362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977746"/>
              </p:ext>
            </p:extLst>
          </p:nvPr>
        </p:nvGraphicFramePr>
        <p:xfrm>
          <a:off x="3111500" y="4965605"/>
          <a:ext cx="405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4" name="Equation" r:id="rId8" imgW="4051300" imgH="393700" progId="Equation.3">
                  <p:embed/>
                </p:oleObj>
              </mc:Choice>
              <mc:Fallback>
                <p:oleObj name="Equation" r:id="rId8" imgW="40513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4965605"/>
                        <a:ext cx="405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91921"/>
              </p:ext>
            </p:extLst>
          </p:nvPr>
        </p:nvGraphicFramePr>
        <p:xfrm>
          <a:off x="7429500" y="5000625"/>
          <a:ext cx="1384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5" name="Equation" r:id="rId10" imgW="1383699" imgH="266584" progId="Equation.3">
                  <p:embed/>
                </p:oleObj>
              </mc:Choice>
              <mc:Fallback>
                <p:oleObj name="Equation" r:id="rId10" imgW="1383699" imgH="26658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0" y="5000625"/>
                        <a:ext cx="1384300" cy="266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568473"/>
              </p:ext>
            </p:extLst>
          </p:nvPr>
        </p:nvGraphicFramePr>
        <p:xfrm>
          <a:off x="3000422" y="5422710"/>
          <a:ext cx="433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6" name="Equation" r:id="rId12" imgW="4330700" imgH="393700" progId="Equation.3">
                  <p:embed/>
                </p:oleObj>
              </mc:Choice>
              <mc:Fallback>
                <p:oleObj name="Equation" r:id="rId12" imgW="43307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422" y="5422710"/>
                        <a:ext cx="433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831165"/>
              </p:ext>
            </p:extLst>
          </p:nvPr>
        </p:nvGraphicFramePr>
        <p:xfrm>
          <a:off x="7480300" y="5453062"/>
          <a:ext cx="1346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7" name="Equation" r:id="rId14" imgW="1345616" imgH="266584" progId="Equation.3">
                  <p:embed/>
                </p:oleObj>
              </mc:Choice>
              <mc:Fallback>
                <p:oleObj name="Equation" r:id="rId14" imgW="1345616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5453062"/>
                        <a:ext cx="1346200" cy="266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121318"/>
              </p:ext>
            </p:extLst>
          </p:nvPr>
        </p:nvGraphicFramePr>
        <p:xfrm>
          <a:off x="3111500" y="5879815"/>
          <a:ext cx="411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8" name="Equation" r:id="rId16" imgW="4114800" imgH="393700" progId="Equation.3">
                  <p:embed/>
                </p:oleObj>
              </mc:Choice>
              <mc:Fallback>
                <p:oleObj name="Equation" r:id="rId16" imgW="41148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5879815"/>
                        <a:ext cx="411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176231"/>
              </p:ext>
            </p:extLst>
          </p:nvPr>
        </p:nvGraphicFramePr>
        <p:xfrm>
          <a:off x="7467600" y="5946137"/>
          <a:ext cx="1358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9" name="Equation" r:id="rId18" imgW="1358310" imgH="266584" progId="Equation.3">
                  <p:embed/>
                </p:oleObj>
              </mc:Choice>
              <mc:Fallback>
                <p:oleObj name="Equation" r:id="rId18" imgW="1358310" imgH="26658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946137"/>
                        <a:ext cx="1358900" cy="266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5BDC8CA-CE36-496C-BCE1-BE99FB02022C}"/>
              </a:ext>
            </a:extLst>
          </p:cNvPr>
          <p:cNvSpPr/>
          <p:nvPr/>
        </p:nvSpPr>
        <p:spPr>
          <a:xfrm>
            <a:off x="6145939" y="566688"/>
            <a:ext cx="1443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B050"/>
                </a:solidFill>
              </a:rPr>
              <a:t>MODELING</a:t>
            </a:r>
            <a:r>
              <a:rPr lang="en-US" altLang="en-US" b="1" dirty="0">
                <a:solidFill>
                  <a:srgbClr val="00B050"/>
                </a:solidFill>
              </a:rPr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93E875-1FA6-4F00-8215-40F064D09225}"/>
              </a:ext>
            </a:extLst>
          </p:cNvPr>
          <p:cNvSpPr/>
          <p:nvPr/>
        </p:nvSpPr>
        <p:spPr>
          <a:xfrm>
            <a:off x="132689" y="2522577"/>
            <a:ext cx="1262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00B050"/>
                </a:solidFill>
              </a:rPr>
              <a:t>ANALYSIS: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11FA3F-83FD-49AC-B8D6-52283CAA2A9D}"/>
              </a:ext>
            </a:extLst>
          </p:cNvPr>
          <p:cNvSpPr txBox="1"/>
          <p:nvPr/>
        </p:nvSpPr>
        <p:spPr>
          <a:xfrm>
            <a:off x="6007100" y="6333289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End of Chapter 5</a:t>
            </a:r>
          </a:p>
        </p:txBody>
      </p:sp>
    </p:spTree>
    <p:extLst>
      <p:ext uri="{BB962C8B-B14F-4D97-AF65-F5344CB8AC3E}">
        <p14:creationId xmlns:p14="http://schemas.microsoft.com/office/powerpoint/2010/main" val="88488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1183" y="71231"/>
            <a:ext cx="8229600" cy="46217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CENTER OF GRAVITY OF A 2D BODY</a:t>
            </a:r>
            <a:endParaRPr lang="en-US" sz="3100" dirty="0"/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99809663-6001-4135-83AE-DB647A3EE8A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95400"/>
            <a:ext cx="4038600" cy="4851400"/>
            <a:chOff x="288" y="816"/>
            <a:chExt cx="2544" cy="3056"/>
          </a:xfrm>
        </p:grpSpPr>
        <p:pic>
          <p:nvPicPr>
            <p:cNvPr id="12" name="Picture 3" descr="C:\DOCUME~1\WALTOL~1\LOCALS~1\Temp\\msotw9_temp0.jpg">
              <a:extLst>
                <a:ext uri="{FF2B5EF4-FFF2-40B4-BE49-F238E27FC236}">
                  <a16:creationId xmlns:a16="http://schemas.microsoft.com/office/drawing/2014/main" id="{EBCEC5FE-E12A-421E-9C5C-2429908B5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248"/>
              <a:ext cx="2544" cy="1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AC048A0C-FCEB-476F-8A00-6798F0E79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816"/>
              <a:ext cx="21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1775" indent="-231775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Center of gravity of a plate</a:t>
              </a:r>
            </a:p>
          </p:txBody>
        </p:sp>
        <p:graphicFrame>
          <p:nvGraphicFramePr>
            <p:cNvPr id="14" name="Object 6">
              <a:extLst>
                <a:ext uri="{FF2B5EF4-FFF2-40B4-BE49-F238E27FC236}">
                  <a16:creationId xmlns:a16="http://schemas.microsoft.com/office/drawing/2014/main" id="{83687162-206D-4515-BF19-F747A36353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2832"/>
            <a:ext cx="1504" cy="1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80" name="Equation" r:id="rId5" imgW="2387600" imgH="1651000" progId="Equation.3">
                    <p:embed/>
                  </p:oleObj>
                </mc:Choice>
                <mc:Fallback>
                  <p:oleObj name="Equation" r:id="rId5" imgW="2387600" imgH="1651000" progId="Equation.3">
                    <p:embed/>
                    <p:pic>
                      <p:nvPicPr>
                        <p:cNvPr id="6154" name="Object 6">
                          <a:extLst>
                            <a:ext uri="{FF2B5EF4-FFF2-40B4-BE49-F238E27FC236}">
                              <a16:creationId xmlns:a16="http://schemas.microsoft.com/office/drawing/2014/main" id="{0E463DC2-D794-47B5-B6C5-EA865E5F75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832"/>
                          <a:ext cx="1504" cy="1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C6F1B014-F684-4C9E-AB11-1267C41B6E2A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295400"/>
            <a:ext cx="4114800" cy="2554288"/>
            <a:chOff x="3024" y="816"/>
            <a:chExt cx="2592" cy="1609"/>
          </a:xfrm>
        </p:grpSpPr>
        <p:pic>
          <p:nvPicPr>
            <p:cNvPr id="16" name="Picture 4" descr="C:\DOCUME~1\WALTOL~1\LOCALS~1\Temp\\msotw9_temp0.jpg">
              <a:extLst>
                <a:ext uri="{FF2B5EF4-FFF2-40B4-BE49-F238E27FC236}">
                  <a16:creationId xmlns:a16="http://schemas.microsoft.com/office/drawing/2014/main" id="{3ED7E141-A59C-4188-8857-9E0CD13CD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248"/>
              <a:ext cx="2592" cy="1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 Box 7">
              <a:extLst>
                <a:ext uri="{FF2B5EF4-FFF2-40B4-BE49-F238E27FC236}">
                  <a16:creationId xmlns:a16="http://schemas.microsoft.com/office/drawing/2014/main" id="{E3373B1E-6F46-4E81-9DE8-F80C50FC5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816"/>
              <a:ext cx="20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1775" indent="-231775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Center of gravity of a wire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822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12726"/>
            <a:ext cx="8229600" cy="62547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CENTROIDS OF AREAS AND LINES</a:t>
            </a:r>
            <a:endParaRPr lang="en-US" sz="2800" dirty="0"/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id="{0F9840D7-370C-4564-AFEC-5457FB1D302F}"/>
              </a:ext>
            </a:extLst>
          </p:cNvPr>
          <p:cNvGrpSpPr>
            <a:grpSpLocks/>
          </p:cNvGrpSpPr>
          <p:nvPr/>
        </p:nvGrpSpPr>
        <p:grpSpPr bwMode="auto">
          <a:xfrm>
            <a:off x="554182" y="1066800"/>
            <a:ext cx="4038600" cy="5105400"/>
            <a:chOff x="288" y="672"/>
            <a:chExt cx="2544" cy="3216"/>
          </a:xfrm>
        </p:grpSpPr>
        <p:pic>
          <p:nvPicPr>
            <p:cNvPr id="7" name="Picture 3" descr="msotw9_temp0">
              <a:extLst>
                <a:ext uri="{FF2B5EF4-FFF2-40B4-BE49-F238E27FC236}">
                  <a16:creationId xmlns:a16="http://schemas.microsoft.com/office/drawing/2014/main" id="{56A860BD-C282-4C1D-9C12-F757AA281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960"/>
              <a:ext cx="2400" cy="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8" name="Object 8">
              <a:extLst>
                <a:ext uri="{FF2B5EF4-FFF2-40B4-BE49-F238E27FC236}">
                  <a16:creationId xmlns:a16="http://schemas.microsoft.com/office/drawing/2014/main" id="{00CD7ABC-670C-4395-B7FF-88549364C0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352"/>
            <a:ext cx="2496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20" name="Equation" r:id="rId5" imgW="3962400" imgH="2438400" progId="Equation.3">
                    <p:embed/>
                  </p:oleObj>
                </mc:Choice>
                <mc:Fallback>
                  <p:oleObj name="Equation" r:id="rId5" imgW="3962400" imgH="2438400" progId="Equation.3">
                    <p:embed/>
                    <p:pic>
                      <p:nvPicPr>
                        <p:cNvPr id="7178" name="Object 8">
                          <a:extLst>
                            <a:ext uri="{FF2B5EF4-FFF2-40B4-BE49-F238E27FC236}">
                              <a16:creationId xmlns:a16="http://schemas.microsoft.com/office/drawing/2014/main" id="{00FAD30D-65AD-4D45-BF30-BF2218D545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352"/>
                          <a:ext cx="2496" cy="1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B2F97130-9D45-49D4-8671-AA7884F8D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672"/>
              <a:ext cx="24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1775" indent="-231775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Centroid of an area</a:t>
              </a:r>
            </a:p>
          </p:txBody>
        </p:sp>
      </p:grpSp>
      <p:grpSp>
        <p:nvGrpSpPr>
          <p:cNvPr id="10" name="Group 15">
            <a:extLst>
              <a:ext uri="{FF2B5EF4-FFF2-40B4-BE49-F238E27FC236}">
                <a16:creationId xmlns:a16="http://schemas.microsoft.com/office/drawing/2014/main" id="{6E7BB187-9408-45AE-962D-91FD548913A2}"/>
              </a:ext>
            </a:extLst>
          </p:cNvPr>
          <p:cNvGrpSpPr>
            <a:grpSpLocks/>
          </p:cNvGrpSpPr>
          <p:nvPr/>
        </p:nvGrpSpPr>
        <p:grpSpPr bwMode="auto">
          <a:xfrm>
            <a:off x="4932218" y="1087582"/>
            <a:ext cx="3657600" cy="4318000"/>
            <a:chOff x="3072" y="672"/>
            <a:chExt cx="2304" cy="2720"/>
          </a:xfrm>
        </p:grpSpPr>
        <p:pic>
          <p:nvPicPr>
            <p:cNvPr id="11" name="Picture 4" descr="msotw9_temp0">
              <a:extLst>
                <a:ext uri="{FF2B5EF4-FFF2-40B4-BE49-F238E27FC236}">
                  <a16:creationId xmlns:a16="http://schemas.microsoft.com/office/drawing/2014/main" id="{CDB66BB7-F6E8-4315-B70E-C0BEC6BAF0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960"/>
              <a:ext cx="2304" cy="1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12" name="Object 9">
              <a:extLst>
                <a:ext uri="{FF2B5EF4-FFF2-40B4-BE49-F238E27FC236}">
                  <a16:creationId xmlns:a16="http://schemas.microsoft.com/office/drawing/2014/main" id="{7A7F4160-AEDF-4ACD-A569-EDA7FB5663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352"/>
            <a:ext cx="1280" cy="1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21" name="Equation" r:id="rId8" imgW="2032000" imgH="1651000" progId="Equation.3">
                    <p:embed/>
                  </p:oleObj>
                </mc:Choice>
                <mc:Fallback>
                  <p:oleObj name="Equation" r:id="rId8" imgW="2032000" imgH="1651000" progId="Equation.3">
                    <p:embed/>
                    <p:pic>
                      <p:nvPicPr>
                        <p:cNvPr id="7175" name="Object 9">
                          <a:extLst>
                            <a:ext uri="{FF2B5EF4-FFF2-40B4-BE49-F238E27FC236}">
                              <a16:creationId xmlns:a16="http://schemas.microsoft.com/office/drawing/2014/main" id="{88CCCCB7-F17E-4397-BF94-957494EBE7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352"/>
                          <a:ext cx="1280" cy="10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B2503F74-995B-468E-BBB4-CA1EC4C6F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672"/>
              <a:ext cx="22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1775" indent="-231775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Centroid of a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13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12726"/>
            <a:ext cx="8229600" cy="62547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FIRST MOMENTS OF AREAS AND LINES</a:t>
            </a:r>
            <a:endParaRPr lang="en-US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3DF9E6-D667-4593-9A55-C312893AAAF7}"/>
              </a:ext>
            </a:extLst>
          </p:cNvPr>
          <p:cNvGrpSpPr>
            <a:grpSpLocks/>
          </p:cNvGrpSpPr>
          <p:nvPr/>
        </p:nvGrpSpPr>
        <p:grpSpPr bwMode="auto">
          <a:xfrm>
            <a:off x="390525" y="990600"/>
            <a:ext cx="8751888" cy="1524000"/>
            <a:chOff x="246" y="624"/>
            <a:chExt cx="5513" cy="960"/>
          </a:xfrm>
        </p:grpSpPr>
        <p:pic>
          <p:nvPicPr>
            <p:cNvPr id="15" name="Picture 3" descr="C:\DOCUME~1\WALTOL~1\LOCALS~1\Temp\\msotw9_temp0.jpg">
              <a:extLst>
                <a:ext uri="{FF2B5EF4-FFF2-40B4-BE49-F238E27FC236}">
                  <a16:creationId xmlns:a16="http://schemas.microsoft.com/office/drawing/2014/main" id="{F5F8F972-BDB0-4573-A687-D2499FB97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" y="624"/>
              <a:ext cx="868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4" descr="C:\DOCUME~1\WALTOL~1\LOCALS~1\Temp\\msotw9_temp0.jpg">
              <a:extLst>
                <a:ext uri="{FF2B5EF4-FFF2-40B4-BE49-F238E27FC236}">
                  <a16:creationId xmlns:a16="http://schemas.microsoft.com/office/drawing/2014/main" id="{1C23EB40-A5B0-4720-B4F9-63EBEAA142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" y="672"/>
              <a:ext cx="1056" cy="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12E71AA0-716E-436C-8830-4BD18F2DD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" y="633"/>
              <a:ext cx="3400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1775" indent="-231775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An area is symmetric with respect to an axis </a:t>
              </a:r>
              <a:r>
                <a:rPr lang="en-US" altLang="en-US" i="1"/>
                <a:t>BB’</a:t>
              </a:r>
              <a:r>
                <a:rPr lang="en-US" altLang="en-US"/>
                <a:t> if for every point </a:t>
              </a:r>
              <a:r>
                <a:rPr lang="en-US" altLang="en-US" i="1"/>
                <a:t>P</a:t>
              </a:r>
              <a:r>
                <a:rPr lang="en-US" altLang="en-US"/>
                <a:t> there exists a point </a:t>
              </a:r>
              <a:r>
                <a:rPr lang="en-US" altLang="en-US" i="1"/>
                <a:t>P’</a:t>
              </a:r>
              <a:r>
                <a:rPr lang="en-US" altLang="en-US"/>
                <a:t> such that </a:t>
              </a:r>
              <a:r>
                <a:rPr lang="en-US" altLang="en-US" i="1"/>
                <a:t>PP’</a:t>
              </a:r>
              <a:r>
                <a:rPr lang="en-US" altLang="en-US"/>
                <a:t> is perpendicular to </a:t>
              </a:r>
              <a:r>
                <a:rPr lang="en-US" altLang="en-US" i="1"/>
                <a:t>BB’</a:t>
              </a:r>
              <a:r>
                <a:rPr lang="en-US" altLang="en-US"/>
                <a:t> and is divided into two equal parts by </a:t>
              </a:r>
              <a:r>
                <a:rPr lang="en-US" altLang="en-US" i="1"/>
                <a:t>BB’.</a:t>
              </a:r>
            </a:p>
          </p:txBody>
        </p: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4D65DAAD-0687-459C-AD3F-0307F7675F05}"/>
              </a:ext>
            </a:extLst>
          </p:cNvPr>
          <p:cNvGrpSpPr>
            <a:grpSpLocks/>
          </p:cNvGrpSpPr>
          <p:nvPr/>
        </p:nvGrpSpPr>
        <p:grpSpPr bwMode="auto">
          <a:xfrm>
            <a:off x="390525" y="2681288"/>
            <a:ext cx="7980363" cy="2019300"/>
            <a:chOff x="638" y="1680"/>
            <a:chExt cx="5027" cy="1272"/>
          </a:xfrm>
        </p:grpSpPr>
        <p:pic>
          <p:nvPicPr>
            <p:cNvPr id="19" name="Picture 5" descr="C:\DOCUME~1\WALTOL~1\LOCALS~1\Temp\\msotw9_temp0.jpg">
              <a:extLst>
                <a:ext uri="{FF2B5EF4-FFF2-40B4-BE49-F238E27FC236}">
                  <a16:creationId xmlns:a16="http://schemas.microsoft.com/office/drawing/2014/main" id="{7FA129A6-66B4-477E-8BCC-C981EFFC4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" y="1680"/>
              <a:ext cx="1056" cy="1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CDDE9E0C-FDC7-43F6-8A7A-C6F43C35F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4" y="2510"/>
              <a:ext cx="340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1775" indent="-231775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If an area possesses two lines of symmetry, its centroid lies at their intersection.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9555E3A-A1C6-45EE-BB92-3AEDB879B1C2}"/>
              </a:ext>
            </a:extLst>
          </p:cNvPr>
          <p:cNvSpPr/>
          <p:nvPr/>
        </p:nvSpPr>
        <p:spPr>
          <a:xfrm>
            <a:off x="3157248" y="2681288"/>
            <a:ext cx="5072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 The first moment of an area with respect to a line of symmetry is zero.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0B3E7C-5B27-4D51-916A-137C50267397}"/>
              </a:ext>
            </a:extLst>
          </p:cNvPr>
          <p:cNvSpPr/>
          <p:nvPr/>
        </p:nvSpPr>
        <p:spPr>
          <a:xfrm>
            <a:off x="3157248" y="3353159"/>
            <a:ext cx="52136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sz="2000" dirty="0"/>
              <a:t>If an area possesses a line of symmetry, its centroid lies on that axis</a:t>
            </a:r>
          </a:p>
        </p:txBody>
      </p:sp>
      <p:grpSp>
        <p:nvGrpSpPr>
          <p:cNvPr id="21" name="Group 15">
            <a:extLst>
              <a:ext uri="{FF2B5EF4-FFF2-40B4-BE49-F238E27FC236}">
                <a16:creationId xmlns:a16="http://schemas.microsoft.com/office/drawing/2014/main" id="{E64ADF58-5077-49F2-B53E-D7931BC3D78E}"/>
              </a:ext>
            </a:extLst>
          </p:cNvPr>
          <p:cNvGrpSpPr>
            <a:grpSpLocks/>
          </p:cNvGrpSpPr>
          <p:nvPr/>
        </p:nvGrpSpPr>
        <p:grpSpPr bwMode="auto">
          <a:xfrm>
            <a:off x="448541" y="4449331"/>
            <a:ext cx="7961312" cy="2133600"/>
            <a:chOff x="599" y="2768"/>
            <a:chExt cx="5015" cy="1344"/>
          </a:xfrm>
        </p:grpSpPr>
        <p:pic>
          <p:nvPicPr>
            <p:cNvPr id="22" name="Picture 6" descr="C:\DOCUME~1\WALTOL~1\LOCALS~1\Temp\\msotw9_temp0.jpg">
              <a:extLst>
                <a:ext uri="{FF2B5EF4-FFF2-40B4-BE49-F238E27FC236}">
                  <a16:creationId xmlns:a16="http://schemas.microsoft.com/office/drawing/2014/main" id="{BE76DD55-8849-4462-B46A-325FF0C743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" y="2768"/>
              <a:ext cx="1224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 Box 11">
              <a:extLst>
                <a:ext uri="{FF2B5EF4-FFF2-40B4-BE49-F238E27FC236}">
                  <a16:creationId xmlns:a16="http://schemas.microsoft.com/office/drawing/2014/main" id="{DDAD0A22-5E23-43BA-AB34-09D3337EE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" y="2967"/>
              <a:ext cx="3383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1775" indent="-231775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dirty="0"/>
                <a:t>An area is symmetric with respect to a center </a:t>
              </a:r>
              <a:r>
                <a:rPr lang="en-US" altLang="en-US" i="1" dirty="0"/>
                <a:t>O</a:t>
              </a:r>
              <a:r>
                <a:rPr lang="en-US" altLang="en-US" dirty="0"/>
                <a:t> if for every element </a:t>
              </a:r>
              <a:r>
                <a:rPr lang="en-US" altLang="en-US" i="1" dirty="0" err="1"/>
                <a:t>dA</a:t>
              </a:r>
              <a:r>
                <a:rPr lang="en-US" altLang="en-US" dirty="0"/>
                <a:t> at (</a:t>
              </a:r>
              <a:r>
                <a:rPr lang="en-US" altLang="en-US" i="1" dirty="0" err="1"/>
                <a:t>x,y</a:t>
              </a:r>
              <a:r>
                <a:rPr lang="en-US" altLang="en-US" dirty="0"/>
                <a:t>) there exists an area </a:t>
              </a:r>
              <a:r>
                <a:rPr lang="en-US" altLang="en-US" i="1" dirty="0" err="1"/>
                <a:t>dA</a:t>
              </a:r>
              <a:r>
                <a:rPr lang="en-US" altLang="en-US" i="1" dirty="0"/>
                <a:t>’</a:t>
              </a:r>
              <a:r>
                <a:rPr lang="en-US" altLang="en-US" dirty="0"/>
                <a:t> of equal area at (</a:t>
              </a:r>
              <a:r>
                <a:rPr lang="en-US" altLang="en-US" i="1" dirty="0"/>
                <a:t>-x,-y</a:t>
              </a:r>
              <a:r>
                <a:rPr lang="en-US" altLang="en-US" dirty="0"/>
                <a:t>).  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D444C1A-3775-4F6A-9A91-F0285FE3E3C6}"/>
              </a:ext>
            </a:extLst>
          </p:cNvPr>
          <p:cNvSpPr/>
          <p:nvPr/>
        </p:nvSpPr>
        <p:spPr>
          <a:xfrm>
            <a:off x="3242541" y="585780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000" dirty="0"/>
              <a:t>The centroid of the area coincides with the center of symmetry.</a:t>
            </a:r>
          </a:p>
        </p:txBody>
      </p:sp>
    </p:spTree>
    <p:extLst>
      <p:ext uri="{BB962C8B-B14F-4D97-AF65-F5344CB8AC3E}">
        <p14:creationId xmlns:p14="http://schemas.microsoft.com/office/powerpoint/2010/main" val="194623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199" y="94312"/>
            <a:ext cx="8229600" cy="74388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CENTROIDS OF COMMON SHAPES OF AREAS</a:t>
            </a:r>
            <a:endParaRPr lang="en-US" sz="2800" dirty="0"/>
          </a:p>
        </p:txBody>
      </p:sp>
      <p:pic>
        <p:nvPicPr>
          <p:cNvPr id="7" name="Picture 1031" descr="msotw9_temp0">
            <a:extLst>
              <a:ext uri="{FF2B5EF4-FFF2-40B4-BE49-F238E27FC236}">
                <a16:creationId xmlns:a16="http://schemas.microsoft.com/office/drawing/2014/main" id="{74DB8CB5-EE10-4FE2-A726-3359BCDEB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05"/>
          <a:stretch/>
        </p:blipFill>
        <p:spPr bwMode="auto">
          <a:xfrm>
            <a:off x="304800" y="838200"/>
            <a:ext cx="86106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20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38894"/>
            <a:ext cx="8229600" cy="74388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CENTROIDS OF COMMON SHAPES OF AREAS</a:t>
            </a:r>
            <a:endParaRPr lang="en-US" sz="2800" dirty="0"/>
          </a:p>
        </p:txBody>
      </p:sp>
      <p:pic>
        <p:nvPicPr>
          <p:cNvPr id="7" name="Picture 1031" descr="msotw9_temp0">
            <a:extLst>
              <a:ext uri="{FF2B5EF4-FFF2-40B4-BE49-F238E27FC236}">
                <a16:creationId xmlns:a16="http://schemas.microsoft.com/office/drawing/2014/main" id="{74DB8CB5-EE10-4FE2-A726-3359BCDEB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63"/>
          <a:stretch/>
        </p:blipFill>
        <p:spPr bwMode="auto">
          <a:xfrm>
            <a:off x="457200" y="609600"/>
            <a:ext cx="83058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 descr="msotw9_temp0">
            <a:extLst>
              <a:ext uri="{FF2B5EF4-FFF2-40B4-BE49-F238E27FC236}">
                <a16:creationId xmlns:a16="http://schemas.microsoft.com/office/drawing/2014/main" id="{915BEDB2-64A3-454A-8376-16D4D4D7F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11782"/>
            <a:ext cx="7315200" cy="249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70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COMPOSITE PLATES AND AREAS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E9436167-C2C8-4D7C-A47B-6AC59A6A3682}"/>
              </a:ext>
            </a:extLst>
          </p:cNvPr>
          <p:cNvGrpSpPr>
            <a:grpSpLocks/>
          </p:cNvGrpSpPr>
          <p:nvPr/>
        </p:nvGrpSpPr>
        <p:grpSpPr bwMode="auto">
          <a:xfrm>
            <a:off x="325438" y="1211263"/>
            <a:ext cx="8275637" cy="1828800"/>
            <a:chOff x="205" y="763"/>
            <a:chExt cx="5213" cy="1152"/>
          </a:xfrm>
        </p:grpSpPr>
        <p:pic>
          <p:nvPicPr>
            <p:cNvPr id="17" name="Picture 3" descr="C:\DOCUME~1\WALTOL~1\LOCALS~1\Temp\\msotw9_temp0.jpg">
              <a:extLst>
                <a:ext uri="{FF2B5EF4-FFF2-40B4-BE49-F238E27FC236}">
                  <a16:creationId xmlns:a16="http://schemas.microsoft.com/office/drawing/2014/main" id="{8349C11F-7D8D-4785-A0ED-494082574C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" y="824"/>
              <a:ext cx="3090" cy="1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2DBFF23-C365-479E-8009-90AD59AD6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763"/>
              <a:ext cx="17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1775" indent="-231775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Composite plates</a:t>
              </a:r>
            </a:p>
          </p:txBody>
        </p:sp>
        <p:graphicFrame>
          <p:nvGraphicFramePr>
            <p:cNvPr id="19" name="Object 6">
              <a:extLst>
                <a:ext uri="{FF2B5EF4-FFF2-40B4-BE49-F238E27FC236}">
                  <a16:creationId xmlns:a16="http://schemas.microsoft.com/office/drawing/2014/main" id="{A07B2B3D-AF5D-4D68-A975-00E62DFD58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6" y="1084"/>
            <a:ext cx="1048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55" name="Equation" r:id="rId5" imgW="1663700" imgH="711200" progId="Equation.3">
                    <p:embed/>
                  </p:oleObj>
                </mc:Choice>
                <mc:Fallback>
                  <p:oleObj name="Equation" r:id="rId5" imgW="1663700" imgH="711200" progId="Equation.3">
                    <p:embed/>
                    <p:pic>
                      <p:nvPicPr>
                        <p:cNvPr id="11275" name="Object 6">
                          <a:extLst>
                            <a:ext uri="{FF2B5EF4-FFF2-40B4-BE49-F238E27FC236}">
                              <a16:creationId xmlns:a16="http://schemas.microsoft.com/office/drawing/2014/main" id="{6E46EBA0-CABE-4356-AB2B-B71FD28937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6" y="1084"/>
                          <a:ext cx="1048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0">
            <a:extLst>
              <a:ext uri="{FF2B5EF4-FFF2-40B4-BE49-F238E27FC236}">
                <a16:creationId xmlns:a16="http://schemas.microsoft.com/office/drawing/2014/main" id="{73B00823-781E-4530-A2BC-34ECBCF7CD8B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3862388"/>
            <a:ext cx="8289925" cy="1617662"/>
            <a:chOff x="270" y="2433"/>
            <a:chExt cx="5222" cy="1019"/>
          </a:xfrm>
        </p:grpSpPr>
        <p:pic>
          <p:nvPicPr>
            <p:cNvPr id="21" name="Picture 4" descr="C:\DOCUME~1\WALTOL~1\LOCALS~1\Temp\\msotw9_temp0.jpg">
              <a:extLst>
                <a:ext uri="{FF2B5EF4-FFF2-40B4-BE49-F238E27FC236}">
                  <a16:creationId xmlns:a16="http://schemas.microsoft.com/office/drawing/2014/main" id="{BBDE7985-70A5-4753-B659-A897ABA97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" y="2433"/>
              <a:ext cx="3097" cy="10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" name="Text Box 7">
              <a:extLst>
                <a:ext uri="{FF2B5EF4-FFF2-40B4-BE49-F238E27FC236}">
                  <a16:creationId xmlns:a16="http://schemas.microsoft.com/office/drawing/2014/main" id="{D5FA1E84-5537-42F0-8844-E80049949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4" y="2522"/>
              <a:ext cx="18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31775" indent="-231775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Composite area</a:t>
              </a:r>
            </a:p>
          </p:txBody>
        </p:sp>
        <p:graphicFrame>
          <p:nvGraphicFramePr>
            <p:cNvPr id="35" name="Object 8">
              <a:extLst>
                <a:ext uri="{FF2B5EF4-FFF2-40B4-BE49-F238E27FC236}">
                  <a16:creationId xmlns:a16="http://schemas.microsoft.com/office/drawing/2014/main" id="{39E90C52-08A0-4BF3-A1AF-4989B71470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6" y="2843"/>
            <a:ext cx="952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56" name="Equation" r:id="rId8" imgW="1511300" imgH="711200" progId="Equation.3">
                    <p:embed/>
                  </p:oleObj>
                </mc:Choice>
                <mc:Fallback>
                  <p:oleObj name="Equation" r:id="rId8" imgW="1511300" imgH="711200" progId="Equation.3">
                    <p:embed/>
                    <p:pic>
                      <p:nvPicPr>
                        <p:cNvPr id="11272" name="Object 8">
                          <a:extLst>
                            <a:ext uri="{FF2B5EF4-FFF2-40B4-BE49-F238E27FC236}">
                              <a16:creationId xmlns:a16="http://schemas.microsoft.com/office/drawing/2014/main" id="{78284683-40AB-41AA-BF53-EF35ECB0E1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6" y="2843"/>
                          <a:ext cx="952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2342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1451</Words>
  <Application>Microsoft Office PowerPoint</Application>
  <PresentationFormat>On-screen Show (4:3)</PresentationFormat>
  <Paragraphs>147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ＭＳ Ｐゴシック</vt:lpstr>
      <vt:lpstr>Arial</vt:lpstr>
      <vt:lpstr>Calibri</vt:lpstr>
      <vt:lpstr>Times New Roman</vt:lpstr>
      <vt:lpstr>Office Theme</vt:lpstr>
      <vt:lpstr>Equation</vt:lpstr>
      <vt:lpstr>Microsoft Equation</vt:lpstr>
      <vt:lpstr> VECTOR MECHANICS FOR ENGINEERS   </vt:lpstr>
      <vt:lpstr> </vt:lpstr>
      <vt:lpstr> DISTRIBUTED FORCES - INTRODUCTION</vt:lpstr>
      <vt:lpstr>CENTER OF GRAVITY OF A 2D BODY</vt:lpstr>
      <vt:lpstr>CENTROIDS OF AREAS AND LINES</vt:lpstr>
      <vt:lpstr>FIRST MOMENTS OF AREAS AND LINES</vt:lpstr>
      <vt:lpstr>CENTROIDS OF COMMON SHAPES OF AREAS</vt:lpstr>
      <vt:lpstr>CENTROIDS OF COMMON SHAPES OF AREAS</vt:lpstr>
      <vt:lpstr>COMPOSITE PLATES AND AREAS</vt:lpstr>
      <vt:lpstr>EXAMPLE PROBLEM 5.1</vt:lpstr>
      <vt:lpstr>EXAMPLE PROBLEM 5.1 - SOLUTION</vt:lpstr>
      <vt:lpstr>EXAMPLE PROBLEM 5.1 – SOLUTION (continued)</vt:lpstr>
      <vt:lpstr>DETERMINATION OF CENTROIDS BY INTEGRATION</vt:lpstr>
      <vt:lpstr>EXAMPLE PROBLEM 5.4</vt:lpstr>
      <vt:lpstr>EXAMPLE PROBLEM 5.4 - SOLUTION</vt:lpstr>
      <vt:lpstr>EXAMPLE PROBLEM 5.4 – SOLUTION (continued)</vt:lpstr>
      <vt:lpstr>EXAMPLE PROBLEM 5.4 – SOLUTION (continued)</vt:lpstr>
      <vt:lpstr>EXAMPLE PROBLEM 5.4 – SOLUTION (continued)</vt:lpstr>
      <vt:lpstr>THEOREMS OF PAPPUS-GULDINUS</vt:lpstr>
      <vt:lpstr>THEOREMS OF PAPPUS-GULDINUS</vt:lpstr>
      <vt:lpstr>EXAMPLE PROBLEM 5.7</vt:lpstr>
      <vt:lpstr>EXAMPLE PROBLEM 5.7 - SOLUTION</vt:lpstr>
      <vt:lpstr>DISTRIBUTED LOADS ON BEAMS</vt:lpstr>
      <vt:lpstr>EXAMPLE PROBLEM 5.9</vt:lpstr>
      <vt:lpstr>EXAMPLE PROBLEM 5.9 - SOLUTION</vt:lpstr>
      <vt:lpstr>EXAMPLE PROBLEM 5.9 – SOLUTION (continued)</vt:lpstr>
      <vt:lpstr>THREE-DIMENSIONAL BODY  CENTER OF GRAVITY  AND CENTROID</vt:lpstr>
      <vt:lpstr>CENTROID OF COMMON 3D SHAPES</vt:lpstr>
      <vt:lpstr>COMPOSITE OF 3D BODIES</vt:lpstr>
      <vt:lpstr>EXAMPLE PROBLEM 5.12</vt:lpstr>
      <vt:lpstr>EXAMPLE PROBLEM 5.12 - SOLUTION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azizk</dc:creator>
  <cp:lastModifiedBy>Abdul Khandker</cp:lastModifiedBy>
  <cp:revision>149</cp:revision>
  <dcterms:created xsi:type="dcterms:W3CDTF">2018-10-04T16:52:31Z</dcterms:created>
  <dcterms:modified xsi:type="dcterms:W3CDTF">2018-11-07T02:28:29Z</dcterms:modified>
</cp:coreProperties>
</file>