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6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20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966C-634C-4C11-AD55-6AEEF57FC78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2.wmf"/><Relationship Id="rId3" Type="http://schemas.openxmlformats.org/officeDocument/2006/relationships/image" Target="../media/image1.jpe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1.wmf"/><Relationship Id="rId5" Type="http://schemas.openxmlformats.org/officeDocument/2006/relationships/image" Target="../media/image35.jpe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8.jpe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.jpeg"/><Relationship Id="rId7" Type="http://schemas.openxmlformats.org/officeDocument/2006/relationships/image" Target="../media/image36.wmf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40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37.wmf"/><Relationship Id="rId1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jpeg"/><Relationship Id="rId18" Type="http://schemas.openxmlformats.org/officeDocument/2006/relationships/image" Target="../media/image47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4.wmf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58.wmf"/><Relationship Id="rId3" Type="http://schemas.openxmlformats.org/officeDocument/2006/relationships/image" Target="../media/image1.jpeg"/><Relationship Id="rId7" Type="http://schemas.openxmlformats.org/officeDocument/2006/relationships/image" Target="../media/image54.wmf"/><Relationship Id="rId12" Type="http://schemas.openxmlformats.org/officeDocument/2006/relationships/image" Target="../media/image63.jpeg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62.jpeg"/><Relationship Id="rId5" Type="http://schemas.openxmlformats.org/officeDocument/2006/relationships/image" Target="../media/image60.jpeg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55.wmf"/><Relationship Id="rId4" Type="http://schemas.openxmlformats.org/officeDocument/2006/relationships/image" Target="../media/image59.jpe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8.xml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jpe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9.jpeg"/><Relationship Id="rId4" Type="http://schemas.openxmlformats.org/officeDocument/2006/relationships/image" Target="../media/image68.jpeg"/><Relationship Id="rId9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74.jpeg"/><Relationship Id="rId9" Type="http://schemas.openxmlformats.org/officeDocument/2006/relationships/image" Target="../media/image75.jpeg"/><Relationship Id="rId14" Type="http://schemas.openxmlformats.org/officeDocument/2006/relationships/image" Target="../media/image6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eg"/><Relationship Id="rId4" Type="http://schemas.openxmlformats.org/officeDocument/2006/relationships/image" Target="../media/image8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1.jpe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85.wmf"/><Relationship Id="rId5" Type="http://schemas.openxmlformats.org/officeDocument/2006/relationships/image" Target="../media/image90.jpeg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89.wmf"/><Relationship Id="rId4" Type="http://schemas.openxmlformats.org/officeDocument/2006/relationships/image" Target="../media/image82.jpeg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94.wmf"/><Relationship Id="rId3" Type="http://schemas.openxmlformats.org/officeDocument/2006/relationships/image" Target="../media/image1.jpeg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93.wmf"/><Relationship Id="rId5" Type="http://schemas.openxmlformats.org/officeDocument/2006/relationships/image" Target="../media/image97.jpeg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90.jpeg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99.jpeg"/><Relationship Id="rId4" Type="http://schemas.openxmlformats.org/officeDocument/2006/relationships/image" Target="../media/image9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jpeg"/><Relationship Id="rId5" Type="http://schemas.openxmlformats.org/officeDocument/2006/relationships/image" Target="../media/image102.jpeg"/><Relationship Id="rId4" Type="http://schemas.openxmlformats.org/officeDocument/2006/relationships/image" Target="../media/image10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VECTOR MECHANICS FOR ENGINEERS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892" y="194416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STATICS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523142" y="3985616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ANALYSIS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OF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92" y="3062881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CHAPTER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92" y="144631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ENGINEERING 3120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717A-5D8B-4386-80E9-6B103A0961AA}"/>
              </a:ext>
            </a:extLst>
          </p:cNvPr>
          <p:cNvSpPr txBox="1"/>
          <p:nvPr/>
        </p:nvSpPr>
        <p:spPr>
          <a:xfrm>
            <a:off x="507902" y="4523154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89231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By:   </a:t>
            </a:r>
            <a:r>
              <a:rPr lang="en-US" b="1" dirty="0" err="1"/>
              <a:t>Fardinand</a:t>
            </a:r>
            <a:r>
              <a:rPr lang="en-US" b="1" dirty="0"/>
              <a:t> P. Beer; E. Russell Johnston, Jr.; David F. </a:t>
            </a:r>
            <a:r>
              <a:rPr lang="en-US" b="1" dirty="0" err="1"/>
              <a:t>Mazurek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492" y="56388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Slides revised by:  </a:t>
            </a:r>
          </a:p>
          <a:p>
            <a:r>
              <a:rPr lang="en-US" b="1" dirty="0"/>
              <a:t>A.A. KHANDKER, Ph.D., P.E.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5400" y="6100465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Copyright: McGraw Hill Education</a:t>
            </a: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15" y="1452047"/>
            <a:ext cx="4878419" cy="450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0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81400" y="175006"/>
            <a:ext cx="5029200" cy="36506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SPACE TRUSSES – 3D TRUSSES</a:t>
            </a:r>
            <a:endParaRPr lang="en-US" sz="2800" dirty="0"/>
          </a:p>
        </p:txBody>
      </p:sp>
      <p:pic>
        <p:nvPicPr>
          <p:cNvPr id="1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"/>
            <a:ext cx="3371849" cy="321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352800" cy="287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41044" y="618988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An </a:t>
            </a:r>
            <a:r>
              <a:rPr lang="en-US" altLang="en-US" sz="2000" b="1" i="1" dirty="0"/>
              <a:t>elementary space truss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consists of 6 members connected at 4 joints to form a tetrahedron.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1044" y="1625479"/>
            <a:ext cx="4693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 </a:t>
            </a:r>
            <a:r>
              <a:rPr lang="en-US" altLang="en-US" sz="2000" b="1" i="1" dirty="0"/>
              <a:t>simple space truss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formed and can be extended when 3 new members and 1 joint are added at the same time.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65053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In a simple space truss, </a:t>
            </a:r>
            <a:r>
              <a:rPr lang="en-US" altLang="en-US" sz="2000" i="1" dirty="0"/>
              <a:t>m</a:t>
            </a:r>
            <a:r>
              <a:rPr lang="en-US" altLang="en-US" sz="2000" dirty="0"/>
              <a:t> = 3</a:t>
            </a:r>
            <a:r>
              <a:rPr lang="en-US" altLang="en-US" sz="2000" i="1" dirty="0"/>
              <a:t>n</a:t>
            </a:r>
            <a:r>
              <a:rPr lang="en-US" altLang="en-US" sz="2000" dirty="0"/>
              <a:t> - 6 where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is the number of members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the number of joints.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9878" y="3745110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Conditions of equilibrium for the joints provide 3</a:t>
            </a:r>
            <a:r>
              <a:rPr lang="en-US" altLang="en-US" sz="2000" i="1" dirty="0"/>
              <a:t>n</a:t>
            </a:r>
            <a:r>
              <a:rPr lang="en-US" altLang="en-US" sz="2000" dirty="0"/>
              <a:t> equations.  For a simple truss, 3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</a:t>
            </a:r>
            <a:r>
              <a:rPr lang="en-US" altLang="en-US" sz="2000" dirty="0"/>
              <a:t> + 6 and the equations can be solved for </a:t>
            </a:r>
            <a:r>
              <a:rPr lang="en-US" altLang="en-US" sz="2000" i="1" dirty="0"/>
              <a:t>m</a:t>
            </a:r>
            <a:r>
              <a:rPr lang="en-US" altLang="en-US" sz="2000" dirty="0"/>
              <a:t> member forces and 6 support reactions.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1044" y="536003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Equilibrium for the entire truss provides 6 additional equations which are not independent of the joint equations.</a:t>
            </a:r>
          </a:p>
        </p:txBody>
      </p:sp>
    </p:spTree>
    <p:extLst>
      <p:ext uri="{BB962C8B-B14F-4D97-AF65-F5344CB8AC3E}">
        <p14:creationId xmlns:p14="http://schemas.microsoft.com/office/powerpoint/2010/main" val="388705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6.1</a:t>
            </a:r>
            <a:endParaRPr lang="en-US" sz="2800" dirty="0"/>
          </a:p>
        </p:txBody>
      </p:sp>
      <p:pic>
        <p:nvPicPr>
          <p:cNvPr id="1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6" y="838200"/>
            <a:ext cx="406256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4252378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Using the method of joints, determine the force in each member of the truss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19600" y="865875"/>
            <a:ext cx="4572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STRATEGY:</a:t>
            </a:r>
            <a:endParaRPr lang="en-US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Based on a free-body diagram of the entire truss, solve the 3 equilibrium equations for the reactions at </a:t>
            </a:r>
            <a:r>
              <a:rPr lang="en-US" altLang="en-US" sz="2000" i="1" dirty="0"/>
              <a:t>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Joint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subjected to only two unknown member forces.  Determine these from the joint equilibrium requirements.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In succession, determine unknown member forces at joints </a:t>
            </a:r>
            <a:r>
              <a:rPr lang="en-US" altLang="en-US" sz="2000" i="1" dirty="0"/>
              <a:t>D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E</a:t>
            </a:r>
            <a:r>
              <a:rPr lang="en-US" altLang="en-US" sz="2000" dirty="0"/>
              <a:t> from joint equilibrium requirements.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All member forces and support reactions are known at joint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.  However, the joint equilibrium requirements may be applied to check the results.</a:t>
            </a:r>
          </a:p>
        </p:txBody>
      </p:sp>
    </p:spTree>
    <p:extLst>
      <p:ext uri="{BB962C8B-B14F-4D97-AF65-F5344CB8AC3E}">
        <p14:creationId xmlns:p14="http://schemas.microsoft.com/office/powerpoint/2010/main" val="315776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6.1 - SOLUTION</a:t>
            </a:r>
            <a:endParaRPr lang="en-US" sz="2800" dirty="0"/>
          </a:p>
        </p:txBody>
      </p:sp>
      <p:pic>
        <p:nvPicPr>
          <p:cNvPr id="1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5052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4" y="3657600"/>
            <a:ext cx="3372556" cy="269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8431" y="114670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Based on a free-body diagram of the entire truss, solve the 3 equilibrium equations for the reactions at </a:t>
            </a:r>
            <a:r>
              <a:rPr lang="en-US" altLang="en-US" sz="2000" i="1" dirty="0"/>
              <a:t>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28087"/>
              </p:ext>
            </p:extLst>
          </p:nvPr>
        </p:nvGraphicFramePr>
        <p:xfrm>
          <a:off x="4038600" y="2320270"/>
          <a:ext cx="4895144" cy="6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3" name="Equation" r:id="rId6" imgW="5118100" imgH="685800" progId="Equation.3">
                  <p:embed/>
                </p:oleObj>
              </mc:Choice>
              <mc:Fallback>
                <p:oleObj name="Equation" r:id="rId6" imgW="51181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20270"/>
                        <a:ext cx="4895144" cy="6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80421"/>
              </p:ext>
            </p:extLst>
          </p:nvPr>
        </p:nvGraphicFramePr>
        <p:xfrm>
          <a:off x="7066170" y="3234730"/>
          <a:ext cx="158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4" name="Equation" r:id="rId8" imgW="1587500" imgH="330200" progId="Equation.3">
                  <p:embed/>
                </p:oleObj>
              </mc:Choice>
              <mc:Fallback>
                <p:oleObj name="Equation" r:id="rId8" imgW="15875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170" y="3234730"/>
                        <a:ext cx="1587500" cy="33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015384"/>
              </p:ext>
            </p:extLst>
          </p:nvPr>
        </p:nvGraphicFramePr>
        <p:xfrm>
          <a:off x="4240696" y="3987149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5" name="Equation" r:id="rId10" imgW="1536700" imgH="330200" progId="Equation.3">
                  <p:embed/>
                </p:oleObj>
              </mc:Choice>
              <mc:Fallback>
                <p:oleObj name="Equation" r:id="rId10" imgW="15367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696" y="3987149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21583"/>
              </p:ext>
            </p:extLst>
          </p:nvPr>
        </p:nvGraphicFramePr>
        <p:xfrm>
          <a:off x="7192065" y="3987149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6" name="Equation" r:id="rId12" imgW="736600" imgH="330200" progId="Equation.3">
                  <p:embed/>
                </p:oleObj>
              </mc:Choice>
              <mc:Fallback>
                <p:oleObj name="Equation" r:id="rId12" imgW="7366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065" y="3987149"/>
                        <a:ext cx="736600" cy="33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875244"/>
              </p:ext>
            </p:extLst>
          </p:nvPr>
        </p:nvGraphicFramePr>
        <p:xfrm>
          <a:off x="4111272" y="4930913"/>
          <a:ext cx="474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7" name="Equation" r:id="rId14" imgW="4749800" imgH="368300" progId="Equation.3">
                  <p:embed/>
                </p:oleObj>
              </mc:Choice>
              <mc:Fallback>
                <p:oleObj name="Equation" r:id="rId14" imgW="4749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272" y="4930913"/>
                        <a:ext cx="474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3101"/>
              </p:ext>
            </p:extLst>
          </p:nvPr>
        </p:nvGraphicFramePr>
        <p:xfrm>
          <a:off x="7137400" y="5626751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8" name="Equation" r:id="rId16" imgW="1562100" imgH="393700" progId="Equation.3">
                  <p:embed/>
                </p:oleObj>
              </mc:Choice>
              <mc:Fallback>
                <p:oleObj name="Equation" r:id="rId16" imgW="15621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5626751"/>
                        <a:ext cx="15621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07420EB-0C5E-47B1-9FB6-0BCA76B83D27}"/>
              </a:ext>
            </a:extLst>
          </p:cNvPr>
          <p:cNvSpPr/>
          <p:nvPr/>
        </p:nvSpPr>
        <p:spPr>
          <a:xfrm>
            <a:off x="4237569" y="767506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MODELING and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87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6.1 – SOLUTION (continued)</a:t>
            </a:r>
            <a:endParaRPr lang="en-US" sz="2800" dirty="0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2721"/>
            <a:ext cx="2590800" cy="20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28600" y="1720790"/>
            <a:ext cx="8618538" cy="2952748"/>
            <a:chOff x="413" y="1063"/>
            <a:chExt cx="5429" cy="1860"/>
          </a:xfrm>
        </p:grpSpPr>
        <p:pic>
          <p:nvPicPr>
            <p:cNvPr id="16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811"/>
              <a:ext cx="2144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619" y="1063"/>
              <a:ext cx="3223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Joint </a:t>
              </a:r>
              <a:r>
                <a:rPr lang="en-US" altLang="en-US" i="1" dirty="0"/>
                <a:t>A</a:t>
              </a:r>
              <a:r>
                <a:rPr lang="en-US" altLang="en-US" dirty="0"/>
                <a:t> or C is subjected to only two unknown member forces.  Draw FBD for joint A and determine the two unknown forces from the joint equilibrium requirements. </a:t>
              </a:r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6502"/>
                </p:ext>
              </p:extLst>
            </p:nvPr>
          </p:nvGraphicFramePr>
          <p:xfrm>
            <a:off x="2740" y="2001"/>
            <a:ext cx="168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4" name="Equation" r:id="rId6" imgW="2324100" imgH="609600" progId="Equation.3">
                    <p:embed/>
                  </p:oleObj>
                </mc:Choice>
                <mc:Fallback>
                  <p:oleObj name="Equation" r:id="rId6" imgW="23241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2001"/>
                          <a:ext cx="1685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343361"/>
                </p:ext>
              </p:extLst>
            </p:nvPr>
          </p:nvGraphicFramePr>
          <p:xfrm>
            <a:off x="4597" y="2290"/>
            <a:ext cx="114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5" name="Equation" r:id="rId8" imgW="1816100" imgH="711200" progId="Equation.3">
                    <p:embed/>
                  </p:oleObj>
                </mc:Choice>
                <mc:Fallback>
                  <p:oleObj name="Equation" r:id="rId8" imgW="18161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290"/>
                          <a:ext cx="1144" cy="4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41300" y="4542052"/>
            <a:ext cx="8605838" cy="1822451"/>
            <a:chOff x="397" y="2967"/>
            <a:chExt cx="5421" cy="1148"/>
          </a:xfrm>
        </p:grpSpPr>
        <p:pic>
          <p:nvPicPr>
            <p:cNvPr id="21" name="Picture 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" y="3107"/>
              <a:ext cx="2145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600" y="2967"/>
              <a:ext cx="32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There are now only two unknown member forces at joint D.   Draw FBD at D and solve.</a:t>
              </a:r>
            </a:p>
          </p:txBody>
        </p:sp>
        <p:graphicFrame>
          <p:nvGraphicFramePr>
            <p:cNvPr id="2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163878"/>
                </p:ext>
              </p:extLst>
            </p:nvPr>
          </p:nvGraphicFramePr>
          <p:xfrm>
            <a:off x="2885" y="3455"/>
            <a:ext cx="953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6" name="Equation" r:id="rId11" imgW="1586811" imgH="812447" progId="Equation.3">
                    <p:embed/>
                  </p:oleObj>
                </mc:Choice>
                <mc:Fallback>
                  <p:oleObj name="Equation" r:id="rId11" imgW="1586811" imgH="8124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455"/>
                          <a:ext cx="953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4514" y="3613"/>
            <a:ext cx="11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7" name="Equation" r:id="rId13" imgW="1803400" imgH="711200" progId="Equation.3">
                    <p:embed/>
                  </p:oleObj>
                </mc:Choice>
                <mc:Fallback>
                  <p:oleObj name="Equation" r:id="rId13" imgW="18034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3613"/>
                          <a:ext cx="1136" cy="4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983F8-85CD-4D80-8E49-ED117A0813D8}"/>
              </a:ext>
            </a:extLst>
          </p:cNvPr>
          <p:cNvSpPr/>
          <p:nvPr/>
        </p:nvSpPr>
        <p:spPr>
          <a:xfrm>
            <a:off x="3926065" y="672272"/>
            <a:ext cx="463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We now solve the problem by moving sequentially from joint to joint and solving the associated FBD for the unknown forces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02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6.1 – SOLUTION (continued)</a:t>
            </a:r>
            <a:endParaRPr lang="en-US" sz="2800" dirty="0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2721"/>
            <a:ext cx="2590800" cy="20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3276600" y="762000"/>
            <a:ext cx="5189537" cy="2609850"/>
            <a:chOff x="2491" y="778"/>
            <a:chExt cx="3269" cy="1644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491" y="778"/>
              <a:ext cx="32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There are now only two unknown member forces at joint B.  Assume both are in tension.</a:t>
              </a:r>
            </a:p>
          </p:txBody>
        </p:sp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2759" y="1252"/>
            <a:ext cx="236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2" name="Equation" r:id="rId5" imgW="3746500" imgH="812800" progId="Equation.3">
                    <p:embed/>
                  </p:oleObj>
                </mc:Choice>
                <mc:Fallback>
                  <p:oleObj name="Equation" r:id="rId5" imgW="3746500" imgH="812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252"/>
                          <a:ext cx="236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4524" y="1564"/>
            <a:ext cx="1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3" name="Equation" r:id="rId7" imgW="1790700" imgH="317500" progId="Equation.3">
                    <p:embed/>
                  </p:oleObj>
                </mc:Choice>
                <mc:Fallback>
                  <p:oleObj name="Equation" r:id="rId7" imgW="17907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1564"/>
                          <a:ext cx="1128" cy="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/>
          </p:nvGraphicFramePr>
          <p:xfrm>
            <a:off x="2759" y="1910"/>
            <a:ext cx="281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4" name="Equation" r:id="rId9" imgW="4470400" imgH="812800" progId="Equation.3">
                    <p:embed/>
                  </p:oleObj>
                </mc:Choice>
                <mc:Fallback>
                  <p:oleObj name="Equation" r:id="rId9" imgW="4470400" imgH="812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910"/>
                          <a:ext cx="281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/>
            <p:cNvGraphicFramePr>
              <a:graphicFrameLocks noChangeAspect="1"/>
            </p:cNvGraphicFramePr>
            <p:nvPr/>
          </p:nvGraphicFramePr>
          <p:xfrm>
            <a:off x="4524" y="2214"/>
            <a:ext cx="11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5" name="Equation" r:id="rId11" imgW="1778000" imgH="330200" progId="Equation.3">
                    <p:embed/>
                  </p:oleObj>
                </mc:Choice>
                <mc:Fallback>
                  <p:oleObj name="Equation" r:id="rId11" imgW="1778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214"/>
                          <a:ext cx="1120" cy="20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819400"/>
            <a:ext cx="2660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23"/>
          <p:cNvGrpSpPr>
            <a:grpSpLocks/>
          </p:cNvGrpSpPr>
          <p:nvPr/>
        </p:nvGrpSpPr>
        <p:grpSpPr bwMode="auto">
          <a:xfrm>
            <a:off x="387350" y="4344988"/>
            <a:ext cx="8262389" cy="2070100"/>
            <a:chOff x="568" y="2737"/>
            <a:chExt cx="4914" cy="1304"/>
          </a:xfrm>
        </p:grpSpPr>
        <p:pic>
          <p:nvPicPr>
            <p:cNvPr id="32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" y="2889"/>
              <a:ext cx="1620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2370" y="2737"/>
              <a:ext cx="3112" cy="1243"/>
              <a:chOff x="2370" y="2737"/>
              <a:chExt cx="3112" cy="1243"/>
            </a:xfrm>
          </p:grpSpPr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2370" y="2737"/>
                <a:ext cx="3112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There is now one unknown member force at joint </a:t>
                </a:r>
                <a:r>
                  <a:rPr lang="en-US" altLang="en-US" i="1" dirty="0"/>
                  <a:t>E (or C)</a:t>
                </a:r>
                <a:r>
                  <a:rPr lang="en-US" altLang="en-US" dirty="0"/>
                  <a:t>.  Use joint E and assume the member EC is in tension.</a:t>
                </a:r>
              </a:p>
            </p:txBody>
          </p:sp>
          <p:grpSp>
            <p:nvGrpSpPr>
              <p:cNvPr id="35" name="Group 18"/>
              <p:cNvGrpSpPr>
                <a:grpSpLocks/>
              </p:cNvGrpSpPr>
              <p:nvPr/>
            </p:nvGrpSpPr>
            <p:grpSpPr bwMode="auto">
              <a:xfrm>
                <a:off x="2400" y="3408"/>
                <a:ext cx="2983" cy="572"/>
                <a:chOff x="2400" y="3267"/>
                <a:chExt cx="2983" cy="572"/>
              </a:xfrm>
            </p:grpSpPr>
            <p:graphicFrame>
              <p:nvGraphicFramePr>
                <p:cNvPr id="36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8139765"/>
                    </p:ext>
                  </p:extLst>
                </p:nvPr>
              </p:nvGraphicFramePr>
              <p:xfrm>
                <a:off x="2400" y="3267"/>
                <a:ext cx="2272" cy="5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96" name="Equation" r:id="rId15" imgW="3606800" imgH="812800" progId="Equation.3">
                        <p:embed/>
                      </p:oleObj>
                    </mc:Choice>
                    <mc:Fallback>
                      <p:oleObj name="Equation" r:id="rId15" imgW="3606800" imgH="812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3267"/>
                              <a:ext cx="2272" cy="5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241650"/>
                    </p:ext>
                  </p:extLst>
                </p:nvPr>
              </p:nvGraphicFramePr>
              <p:xfrm>
                <a:off x="4255" y="3631"/>
                <a:ext cx="1128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97" name="Equation" r:id="rId17" imgW="1790700" imgH="330200" progId="Equation.3">
                        <p:embed/>
                      </p:oleObj>
                    </mc:Choice>
                    <mc:Fallback>
                      <p:oleObj name="Equation" r:id="rId17" imgW="1790700" imgH="330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5" y="3631"/>
                              <a:ext cx="1128" cy="20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9165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6.1 – SOLUTION (continued)</a:t>
            </a:r>
            <a:endParaRPr lang="en-US" sz="2800" dirty="0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02720"/>
            <a:ext cx="3480249" cy="278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6200" y="116451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All member forces and support reactions are known at joint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.  However, the joint equilibrium requirements may be applied to check the results.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66309"/>
              </p:ext>
            </p:extLst>
          </p:nvPr>
        </p:nvGraphicFramePr>
        <p:xfrm>
          <a:off x="4216848" y="5142059"/>
          <a:ext cx="401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5" imgW="4013200" imgH="914400" progId="Equation.3">
                  <p:embed/>
                </p:oleObj>
              </mc:Choice>
              <mc:Fallback>
                <p:oleObj name="Equation" r:id="rId5" imgW="4013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848" y="5142059"/>
                        <a:ext cx="401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49" y="3471518"/>
            <a:ext cx="35656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54214-58F0-4F8D-980D-D65E57C85C58}"/>
              </a:ext>
            </a:extLst>
          </p:cNvPr>
          <p:cNvSpPr/>
          <p:nvPr/>
        </p:nvSpPr>
        <p:spPr>
          <a:xfrm>
            <a:off x="3886200" y="687004"/>
            <a:ext cx="2250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REFLECT and THINK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5BED4-D305-416D-BB48-E4331604ABE5}"/>
              </a:ext>
            </a:extLst>
          </p:cNvPr>
          <p:cNvSpPr/>
          <p:nvPr/>
        </p:nvSpPr>
        <p:spPr>
          <a:xfrm>
            <a:off x="3911824" y="244271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Using the computed values of </a:t>
            </a:r>
            <a:r>
              <a:rPr lang="en-US" altLang="en-US" sz="2000" b="1" dirty="0"/>
              <a:t>F</a:t>
            </a:r>
            <a:r>
              <a:rPr lang="en-US" altLang="en-US" sz="2000" i="1" baseline="-25000" dirty="0"/>
              <a:t>CB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F</a:t>
            </a:r>
            <a:r>
              <a:rPr lang="en-US" altLang="en-US" sz="2000" i="1" baseline="-25000" dirty="0"/>
              <a:t>CE</a:t>
            </a:r>
            <a:r>
              <a:rPr lang="en-US" altLang="en-US" sz="2000" dirty="0"/>
              <a:t>, you can determine the reactions </a:t>
            </a:r>
            <a:r>
              <a:rPr lang="en-US" altLang="en-US" sz="2000" b="1" dirty="0" err="1"/>
              <a:t>C</a:t>
            </a:r>
            <a:r>
              <a:rPr lang="en-US" altLang="en-US" sz="2000" i="1" baseline="-25000" dirty="0" err="1"/>
              <a:t>x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C</a:t>
            </a:r>
            <a:r>
              <a:rPr lang="en-US" altLang="en-US" sz="2000" i="1" baseline="-25000" dirty="0"/>
              <a:t>y</a:t>
            </a:r>
            <a:r>
              <a:rPr lang="en-US" altLang="en-US" sz="2000" i="1" dirty="0"/>
              <a:t> </a:t>
            </a:r>
            <a:r>
              <a:rPr lang="en-US" altLang="en-US" sz="2000" dirty="0"/>
              <a:t>by considering the equilibrium</a:t>
            </a:r>
          </a:p>
          <a:p>
            <a:r>
              <a:rPr lang="en-US" altLang="en-US" sz="2000" dirty="0"/>
              <a:t>of Joint </a:t>
            </a:r>
            <a:r>
              <a:rPr lang="en-US" altLang="en-US" sz="2000" i="1" dirty="0"/>
              <a:t>C.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50DFB-397F-4A7D-BAA7-6D7E68353A66}"/>
              </a:ext>
            </a:extLst>
          </p:cNvPr>
          <p:cNvSpPr/>
          <p:nvPr/>
        </p:nvSpPr>
        <p:spPr>
          <a:xfrm>
            <a:off x="3937448" y="370361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You can also simply use the computed values of all forces acting on the joint C (forces in members and reactions) and check that the joint is in equilibrium.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62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ANLYSIS OF TRUSSES BY THE METHOD OF SECTIONS</a:t>
            </a:r>
            <a:endParaRPr lang="en-US" sz="2800" dirty="0"/>
          </a:p>
        </p:txBody>
      </p:sp>
      <p:pic>
        <p:nvPicPr>
          <p:cNvPr id="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5561"/>
            <a:ext cx="321945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987260"/>
            <a:ext cx="487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When the force in only one member or the forces in a very few members are desired, the </a:t>
            </a:r>
            <a:r>
              <a:rPr lang="en-US" altLang="en-US" sz="2000" b="1" i="1" dirty="0"/>
              <a:t>method of sections</a:t>
            </a:r>
            <a:r>
              <a:rPr lang="en-US" altLang="en-US" sz="2000" b="1" dirty="0"/>
              <a:t> </a:t>
            </a:r>
            <a:r>
              <a:rPr lang="en-US" altLang="en-US" sz="2000" dirty="0"/>
              <a:t>works well.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9999" y="2089029"/>
            <a:ext cx="4876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To determine the force in member </a:t>
            </a:r>
            <a:r>
              <a:rPr lang="en-US" altLang="en-US" sz="2000" i="1" dirty="0"/>
              <a:t>BD, </a:t>
            </a:r>
            <a:r>
              <a:rPr lang="en-US" altLang="en-US" sz="2000" dirty="0"/>
              <a:t>form a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 by “cutting” the truss at </a:t>
            </a:r>
            <a:r>
              <a:rPr lang="en-US" altLang="en-US" sz="2000" i="1" dirty="0"/>
              <a:t>n-n</a:t>
            </a:r>
            <a:r>
              <a:rPr lang="en-US" altLang="en-US" sz="2000" dirty="0"/>
              <a:t> and create a free body diagram for the left side.</a:t>
            </a:r>
            <a:endParaRPr lang="en-US" alt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3762020" y="4855078"/>
            <a:ext cx="4667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With only three members cut by the section, the equations for static equilibrium may be applied to determine the unknown member forces, including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BD</a:t>
            </a:r>
            <a:r>
              <a:rPr lang="en-US" altLang="en-US" sz="2000" dirty="0"/>
              <a:t>.</a:t>
            </a:r>
          </a:p>
        </p:txBody>
      </p:sp>
      <p:pic>
        <p:nvPicPr>
          <p:cNvPr id="11" name="Picture 4" descr="C:\DOCUME~1\WALTOL~1\LOCALS~1\Temp\\msotw9_temp0.jpg">
            <a:extLst>
              <a:ext uri="{FF2B5EF4-FFF2-40B4-BE49-F238E27FC236}">
                <a16:creationId xmlns:a16="http://schemas.microsoft.com/office/drawing/2014/main" id="{8A2061DB-DFCF-47EE-B40B-E8A84C06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3" y="3178143"/>
            <a:ext cx="3198394" cy="27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988F79-AD3F-4848-886E-1304BBDDDE80}"/>
              </a:ext>
            </a:extLst>
          </p:cNvPr>
          <p:cNvSpPr/>
          <p:nvPr/>
        </p:nvSpPr>
        <p:spPr>
          <a:xfrm>
            <a:off x="3809999" y="31781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An FBD could have been created for the right side, but </a:t>
            </a:r>
            <a:r>
              <a:rPr lang="en-US" altLang="en-US" dirty="0">
                <a:solidFill>
                  <a:srgbClr val="FF0000"/>
                </a:solidFill>
              </a:rPr>
              <a:t>why is this a less desirable choice?  Think and discuss.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4C278-47AB-44F5-A6DF-B8F2BB391F75}"/>
              </a:ext>
            </a:extLst>
          </p:cNvPr>
          <p:cNvSpPr/>
          <p:nvPr/>
        </p:nvSpPr>
        <p:spPr>
          <a:xfrm>
            <a:off x="3809998" y="405207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Notice that the exposed internal forces are all </a:t>
            </a:r>
            <a:r>
              <a:rPr lang="en-US" altLang="en-US" sz="2000" i="1" dirty="0"/>
              <a:t>assumed </a:t>
            </a:r>
            <a:r>
              <a:rPr lang="en-US" altLang="en-US" sz="2000" dirty="0"/>
              <a:t>to be in tension.</a:t>
            </a:r>
          </a:p>
        </p:txBody>
      </p:sp>
    </p:spTree>
    <p:extLst>
      <p:ext uri="{BB962C8B-B14F-4D97-AF65-F5344CB8AC3E}">
        <p14:creationId xmlns:p14="http://schemas.microsoft.com/office/powerpoint/2010/main" val="246975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ANLYSIS OF TRUSSES BY THE METHOD OF SECTIONS</a:t>
            </a:r>
            <a:endParaRPr lang="en-US" sz="2800" dirty="0"/>
          </a:p>
        </p:txBody>
      </p:sp>
      <p:pic>
        <p:nvPicPr>
          <p:cNvPr id="11" name="Picture 4" descr="C:\DOCUME~1\WALTOL~1\LOCALS~1\Temp\\msotw9_temp0.jpg">
            <a:extLst>
              <a:ext uri="{FF2B5EF4-FFF2-40B4-BE49-F238E27FC236}">
                <a16:creationId xmlns:a16="http://schemas.microsoft.com/office/drawing/2014/main" id="{8A2061DB-DFCF-47EE-B40B-E8A84C06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45512"/>
            <a:ext cx="3198394" cy="27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41">
            <a:extLst>
              <a:ext uri="{FF2B5EF4-FFF2-40B4-BE49-F238E27FC236}">
                <a16:creationId xmlns:a16="http://schemas.microsoft.com/office/drawing/2014/main" id="{9474DE92-1622-4A24-93BF-DA165B2E5833}"/>
              </a:ext>
            </a:extLst>
          </p:cNvPr>
          <p:cNvGrpSpPr>
            <a:grpSpLocks/>
          </p:cNvGrpSpPr>
          <p:nvPr/>
        </p:nvGrpSpPr>
        <p:grpSpPr bwMode="auto">
          <a:xfrm>
            <a:off x="318497" y="4101473"/>
            <a:ext cx="2886075" cy="1800225"/>
            <a:chOff x="602961" y="3824698"/>
            <a:chExt cx="2886650" cy="1800598"/>
          </a:xfrm>
        </p:grpSpPr>
        <p:pic>
          <p:nvPicPr>
            <p:cNvPr id="13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0C6C4792-0B15-41AB-860C-BED3A6984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61" y="3824698"/>
              <a:ext cx="2886650" cy="180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689E42-B67E-40B9-98CE-50F98DED24A4}"/>
                </a:ext>
              </a:extLst>
            </p:cNvPr>
            <p:cNvSpPr/>
            <p:nvPr/>
          </p:nvSpPr>
          <p:spPr>
            <a:xfrm>
              <a:off x="1943078" y="3981893"/>
              <a:ext cx="247699" cy="355674"/>
            </a:xfrm>
            <a:prstGeom prst="rect">
              <a:avLst/>
            </a:prstGeom>
            <a:solidFill>
              <a:srgbClr val="FFFD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18E510-D6BF-4794-9FBF-607A8C01DBA8}"/>
                </a:ext>
              </a:extLst>
            </p:cNvPr>
            <p:cNvSpPr/>
            <p:nvPr/>
          </p:nvSpPr>
          <p:spPr>
            <a:xfrm>
              <a:off x="1943078" y="5188643"/>
              <a:ext cx="247699" cy="355674"/>
            </a:xfrm>
            <a:prstGeom prst="rect">
              <a:avLst/>
            </a:prstGeom>
            <a:solidFill>
              <a:srgbClr val="FFFDF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384A938A-F05E-4073-8D7B-9E4BE1158BB1}"/>
              </a:ext>
            </a:extLst>
          </p:cNvPr>
          <p:cNvGrpSpPr>
            <a:grpSpLocks/>
          </p:cNvGrpSpPr>
          <p:nvPr/>
        </p:nvGrpSpPr>
        <p:grpSpPr bwMode="auto">
          <a:xfrm>
            <a:off x="800752" y="3582895"/>
            <a:ext cx="2092325" cy="1646237"/>
            <a:chOff x="1051693" y="3293825"/>
            <a:chExt cx="2091628" cy="1646911"/>
          </a:xfrm>
        </p:grpSpPr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95BCBB9E-8AA4-40F1-89F0-9261B47150C1}"/>
                </a:ext>
              </a:extLst>
            </p:cNvPr>
            <p:cNvSpPr/>
            <p:nvPr/>
          </p:nvSpPr>
          <p:spPr>
            <a:xfrm>
              <a:off x="1191346" y="3620984"/>
              <a:ext cx="1725038" cy="1319752"/>
            </a:xfrm>
            <a:custGeom>
              <a:avLst/>
              <a:gdLst>
                <a:gd name="connsiteX0" fmla="*/ 0 w 1726359"/>
                <a:gd name="connsiteY0" fmla="*/ 0 h 1319514"/>
                <a:gd name="connsiteX1" fmla="*/ 218275 w 1726359"/>
                <a:gd name="connsiteY1" fmla="*/ 982195 h 1319514"/>
                <a:gd name="connsiteX2" fmla="*/ 843336 w 1726359"/>
                <a:gd name="connsiteY2" fmla="*/ 1309593 h 1319514"/>
                <a:gd name="connsiteX3" fmla="*/ 1458476 w 1726359"/>
                <a:gd name="connsiteY3" fmla="*/ 1041722 h 1319514"/>
                <a:gd name="connsiteX4" fmla="*/ 1726359 w 1726359"/>
                <a:gd name="connsiteY4" fmla="*/ 19843 h 13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359" h="1319514">
                  <a:moveTo>
                    <a:pt x="0" y="0"/>
                  </a:moveTo>
                  <a:cubicBezTo>
                    <a:pt x="38859" y="381965"/>
                    <a:pt x="77719" y="763930"/>
                    <a:pt x="218275" y="982195"/>
                  </a:cubicBezTo>
                  <a:cubicBezTo>
                    <a:pt x="358831" y="1200460"/>
                    <a:pt x="636636" y="1299672"/>
                    <a:pt x="843336" y="1309593"/>
                  </a:cubicBezTo>
                  <a:cubicBezTo>
                    <a:pt x="1050036" y="1319514"/>
                    <a:pt x="1311306" y="1256680"/>
                    <a:pt x="1458476" y="1041722"/>
                  </a:cubicBezTo>
                  <a:cubicBezTo>
                    <a:pt x="1605646" y="826764"/>
                    <a:pt x="1726359" y="19843"/>
                    <a:pt x="1726359" y="19843"/>
                  </a:cubicBezTo>
                </a:path>
              </a:pathLst>
            </a:custGeom>
            <a:ln w="12700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213FAC9C-AF36-46BA-801B-5D8A76FE3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050" y="3313667"/>
              <a:ext cx="3652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9" name="TextBox 37">
              <a:extLst>
                <a:ext uri="{FF2B5EF4-FFF2-40B4-BE49-F238E27FC236}">
                  <a16:creationId xmlns:a16="http://schemas.microsoft.com/office/drawing/2014/main" id="{4D1D7DF4-F7A4-4B7F-AB30-A39D5FD7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693" y="3293825"/>
              <a:ext cx="3652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p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6CDA3911-E469-4BF4-AC5E-CE0DEC54A16B}"/>
              </a:ext>
            </a:extLst>
          </p:cNvPr>
          <p:cNvGrpSpPr>
            <a:grpSpLocks/>
          </p:cNvGrpSpPr>
          <p:nvPr/>
        </p:nvGrpSpPr>
        <p:grpSpPr bwMode="auto">
          <a:xfrm>
            <a:off x="756730" y="3458276"/>
            <a:ext cx="1849438" cy="2222500"/>
            <a:chOff x="901691" y="3386682"/>
            <a:chExt cx="1850133" cy="222237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132395-D64B-40B1-ADBD-9A38D5B459AE}"/>
                </a:ext>
              </a:extLst>
            </p:cNvPr>
            <p:cNvCxnSpPr/>
            <p:nvPr/>
          </p:nvCxnSpPr>
          <p:spPr>
            <a:xfrm rot="5400000">
              <a:off x="921918" y="3833239"/>
              <a:ext cx="1742979" cy="139276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8E411EF8-903B-466E-914F-6D81B297D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761" y="3386682"/>
              <a:ext cx="3430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DC91AB60-CB3B-4BB3-8110-7F78DADAE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691" y="5270506"/>
              <a:ext cx="3430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F16CC6C-049E-47DD-B444-374EB4D43F40}"/>
              </a:ext>
            </a:extLst>
          </p:cNvPr>
          <p:cNvSpPr/>
          <p:nvPr/>
        </p:nvSpPr>
        <p:spPr>
          <a:xfrm>
            <a:off x="3810000" y="84551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Using the left-side FBD, write </a:t>
            </a:r>
            <a:r>
              <a:rPr lang="en-US" altLang="en-US" sz="2000" u="sng" dirty="0">
                <a:solidFill>
                  <a:srgbClr val="FF0000"/>
                </a:solidFill>
              </a:rPr>
              <a:t>one</a:t>
            </a:r>
            <a:r>
              <a:rPr lang="en-US" altLang="en-US" sz="2000" dirty="0">
                <a:solidFill>
                  <a:srgbClr val="FF0000"/>
                </a:solidFill>
              </a:rPr>
              <a:t> equilibrium equation that can be solved to find F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BD</a:t>
            </a:r>
            <a:r>
              <a:rPr lang="en-US" altLang="en-US" sz="2000" dirty="0">
                <a:solidFill>
                  <a:srgbClr val="FF0000"/>
                </a:solidFill>
              </a:rPr>
              <a:t>.  Check your equation with a neighbor; resolve any differences between your answers if you can.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4F55A-E714-46E3-B40E-CD519F1348EE}"/>
              </a:ext>
            </a:extLst>
          </p:cNvPr>
          <p:cNvSpPr/>
          <p:nvPr/>
        </p:nvSpPr>
        <p:spPr>
          <a:xfrm>
            <a:off x="3810000" y="259552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Assume that the initial section cut was made using line </a:t>
            </a:r>
            <a:r>
              <a:rPr lang="en-US" altLang="en-US" sz="2000" i="1" dirty="0"/>
              <a:t>k-k</a:t>
            </a:r>
            <a:r>
              <a:rPr lang="en-US" altLang="en-US" sz="2000" dirty="0"/>
              <a:t>.  </a:t>
            </a:r>
            <a:r>
              <a:rPr lang="en-US" altLang="en-US" sz="2000" dirty="0">
                <a:solidFill>
                  <a:srgbClr val="FF0000"/>
                </a:solidFill>
              </a:rPr>
              <a:t>Why would this be a poor choice?  Think, then discuss with a neighbor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FE66F-38E7-432F-AA3D-655AB00C0D28}"/>
              </a:ext>
            </a:extLst>
          </p:cNvPr>
          <p:cNvSpPr/>
          <p:nvPr/>
        </p:nvSpPr>
        <p:spPr>
          <a:xfrm>
            <a:off x="3710377" y="4101473"/>
            <a:ext cx="477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Notice that </a:t>
            </a:r>
            <a:r>
              <a:rPr lang="en-US" altLang="en-US" sz="2000" i="1" dirty="0"/>
              <a:t>any</a:t>
            </a:r>
            <a:r>
              <a:rPr lang="en-US" altLang="en-US" sz="2000" dirty="0"/>
              <a:t> cut may be chosen, so long as the cut creates a separated section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CEC8D3-1947-4CF4-AEEF-6F2B5476B202}"/>
              </a:ext>
            </a:extLst>
          </p:cNvPr>
          <p:cNvSpPr/>
          <p:nvPr/>
        </p:nvSpPr>
        <p:spPr>
          <a:xfrm>
            <a:off x="3694019" y="505127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So, for example, this cut with line </a:t>
            </a:r>
            <a:r>
              <a:rPr lang="en-US" altLang="en-US" sz="2000" i="1" dirty="0"/>
              <a:t>p-p</a:t>
            </a:r>
            <a:r>
              <a:rPr lang="en-US" altLang="en-US" sz="2000" dirty="0"/>
              <a:t> is acceptable.</a:t>
            </a:r>
          </a:p>
        </p:txBody>
      </p:sp>
    </p:spTree>
    <p:extLst>
      <p:ext uri="{BB962C8B-B14F-4D97-AF65-F5344CB8AC3E}">
        <p14:creationId xmlns:p14="http://schemas.microsoft.com/office/powerpoint/2010/main" val="9129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TRUSSES MADE OF SEVERAL SIMPLE TRUSSES</a:t>
            </a:r>
            <a:endParaRPr lang="en-US" sz="2800" dirty="0"/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330202" y="812801"/>
            <a:ext cx="8802687" cy="1336674"/>
            <a:chOff x="193" y="659"/>
            <a:chExt cx="5545" cy="842"/>
          </a:xfrm>
        </p:grpSpPr>
        <p:pic>
          <p:nvPicPr>
            <p:cNvPr id="12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" y="694"/>
              <a:ext cx="1454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" y="707"/>
              <a:ext cx="1513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173" y="659"/>
              <a:ext cx="256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i="1" dirty="0"/>
                <a:t>Compound trusses</a:t>
              </a:r>
              <a:r>
                <a:rPr lang="en-US" altLang="en-US" dirty="0"/>
                <a:t> are statically determinant, rigid, and completely constrained.</a:t>
              </a: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328847"/>
                </p:ext>
              </p:extLst>
            </p:nvPr>
          </p:nvGraphicFramePr>
          <p:xfrm>
            <a:off x="4083" y="1270"/>
            <a:ext cx="104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4" name="Equation" r:id="rId6" imgW="1091726" imgH="241195" progId="Equation.3">
                    <p:embed/>
                  </p:oleObj>
                </mc:Choice>
                <mc:Fallback>
                  <p:oleObj name="Equation" r:id="rId6" imgW="109172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270"/>
                          <a:ext cx="104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367774" y="2210593"/>
            <a:ext cx="8670925" cy="1238249"/>
            <a:chOff x="193" y="1523"/>
            <a:chExt cx="5462" cy="780"/>
          </a:xfrm>
        </p:grpSpPr>
        <p:pic>
          <p:nvPicPr>
            <p:cNvPr id="17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" y="1523"/>
              <a:ext cx="1487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075" y="1654"/>
              <a:ext cx="25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Truss contains a </a:t>
              </a:r>
              <a:r>
                <a:rPr lang="en-US" altLang="en-US" i="1" dirty="0"/>
                <a:t>redundant member</a:t>
              </a:r>
              <a:r>
                <a:rPr lang="en-US" altLang="en-US" dirty="0"/>
                <a:t> and is </a:t>
              </a:r>
              <a:r>
                <a:rPr lang="en-US" altLang="en-US" i="1" dirty="0"/>
                <a:t>statically indeterminate.</a:t>
              </a:r>
              <a:r>
                <a:rPr lang="en-US" altLang="en-US" dirty="0"/>
                <a:t>  </a:t>
              </a:r>
            </a:p>
          </p:txBody>
        </p:sp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67551"/>
                </p:ext>
              </p:extLst>
            </p:nvPr>
          </p:nvGraphicFramePr>
          <p:xfrm>
            <a:off x="4120" y="2098"/>
            <a:ext cx="92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5" name="Equation" r:id="rId9" imgW="1091726" imgH="241195" progId="Equation.3">
                    <p:embed/>
                  </p:oleObj>
                </mc:Choice>
                <mc:Fallback>
                  <p:oleObj name="Equation" r:id="rId9" imgW="109172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2098"/>
                          <a:ext cx="92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30202" y="3618707"/>
            <a:ext cx="8613775" cy="2087562"/>
            <a:chOff x="208" y="2379"/>
            <a:chExt cx="5426" cy="1315"/>
          </a:xfrm>
        </p:grpSpPr>
        <p:pic>
          <p:nvPicPr>
            <p:cNvPr id="21" name="Picture 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2427"/>
              <a:ext cx="1486" cy="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" y="2397"/>
              <a:ext cx="1530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564" y="3232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non-rigid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236" y="3254"/>
              <a:ext cx="4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rigid</a:t>
              </a:r>
            </a:p>
          </p:txBody>
        </p:sp>
        <p:graphicFrame>
          <p:nvGraphicFramePr>
            <p:cNvPr id="25" name="Object 16"/>
            <p:cNvGraphicFramePr>
              <a:graphicFrameLocks noChangeAspect="1"/>
            </p:cNvGraphicFramePr>
            <p:nvPr/>
          </p:nvGraphicFramePr>
          <p:xfrm>
            <a:off x="576" y="3528"/>
            <a:ext cx="6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6" name="Equation" r:id="rId13" imgW="1091726" imgH="241195" progId="Equation.3">
                    <p:embed/>
                  </p:oleObj>
                </mc:Choice>
                <mc:Fallback>
                  <p:oleObj name="Equation" r:id="rId13" imgW="109172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28"/>
                          <a:ext cx="6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173" y="2379"/>
              <a:ext cx="24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Additional reaction forces may be necessary for a rigid truss.</a:t>
              </a:r>
            </a:p>
          </p:txBody>
        </p:sp>
        <p:graphicFrame>
          <p:nvGraphicFramePr>
            <p:cNvPr id="27" name="Object 18"/>
            <p:cNvGraphicFramePr>
              <a:graphicFrameLocks noChangeAspect="1"/>
            </p:cNvGraphicFramePr>
            <p:nvPr/>
          </p:nvGraphicFramePr>
          <p:xfrm>
            <a:off x="2089" y="3542"/>
            <a:ext cx="6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7" name="Equation" r:id="rId15" imgW="1104900" imgH="241300" progId="Equation.3">
                    <p:embed/>
                  </p:oleObj>
                </mc:Choice>
                <mc:Fallback>
                  <p:oleObj name="Equation" r:id="rId15" imgW="1104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3542"/>
                          <a:ext cx="6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4987573" y="4399756"/>
            <a:ext cx="4106862" cy="1714500"/>
            <a:chOff x="3173" y="2985"/>
            <a:chExt cx="2587" cy="1080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173" y="2985"/>
              <a:ext cx="258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Necessary but insufficient condition for a compound truss to be statically determinant, rigid, and completely constrained,</a:t>
              </a:r>
            </a:p>
          </p:txBody>
        </p:sp>
        <p:graphicFrame>
          <p:nvGraphicFramePr>
            <p:cNvPr id="3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1502619"/>
                </p:ext>
              </p:extLst>
            </p:nvPr>
          </p:nvGraphicFramePr>
          <p:xfrm>
            <a:off x="4085" y="3849"/>
            <a:ext cx="9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8" name="Equation" r:id="rId17" imgW="1091726" imgH="241195" progId="Equation.3">
                    <p:embed/>
                  </p:oleObj>
                </mc:Choice>
                <mc:Fallback>
                  <p:oleObj name="Equation" r:id="rId17" imgW="109172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3849"/>
                          <a:ext cx="9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9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6.3</a:t>
            </a:r>
            <a:endParaRPr lang="en-US" sz="2800" dirty="0"/>
          </a:p>
        </p:txBody>
      </p:sp>
      <p:pic>
        <p:nvPicPr>
          <p:cNvPr id="3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3" y="1078477"/>
            <a:ext cx="4616311" cy="27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555F6-587C-4257-A2E3-5132556A74F0}"/>
              </a:ext>
            </a:extLst>
          </p:cNvPr>
          <p:cNvSpPr/>
          <p:nvPr/>
        </p:nvSpPr>
        <p:spPr>
          <a:xfrm>
            <a:off x="336021" y="4419600"/>
            <a:ext cx="4616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Determine the force in members </a:t>
            </a:r>
            <a:r>
              <a:rPr lang="en-US" altLang="en-US" sz="2400" i="1" dirty="0"/>
              <a:t>FH</a:t>
            </a:r>
            <a:r>
              <a:rPr lang="en-US" altLang="en-US" sz="2400" dirty="0"/>
              <a:t>, </a:t>
            </a:r>
            <a:r>
              <a:rPr lang="en-US" altLang="en-US" sz="2400" i="1" dirty="0"/>
              <a:t>GH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GI</a:t>
            </a:r>
            <a:r>
              <a:rPr lang="en-US" altLang="en-US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BE49D-E532-4690-96B2-45BFD446D3C6}"/>
              </a:ext>
            </a:extLst>
          </p:cNvPr>
          <p:cNvSpPr/>
          <p:nvPr/>
        </p:nvSpPr>
        <p:spPr>
          <a:xfrm>
            <a:off x="5029200" y="629478"/>
            <a:ext cx="3962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50"/>
                </a:solidFill>
              </a:rPr>
              <a:t>STRATEGY: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/>
              <a:t>  </a:t>
            </a:r>
            <a:r>
              <a:rPr lang="en-US" altLang="en-US" sz="2400" dirty="0"/>
              <a:t>Draw the FBD for the entire truss.  Apply the equilibrium conditions and solve for the reactions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L</a:t>
            </a:r>
            <a:r>
              <a:rPr lang="en-US" altLang="en-US" sz="2400" dirty="0"/>
              <a:t>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arabicPeriod" startAt="2"/>
            </a:pPr>
            <a:r>
              <a:rPr lang="en-US" altLang="en-US" sz="2400" dirty="0"/>
              <a:t> Make a cut through members </a:t>
            </a:r>
            <a:r>
              <a:rPr lang="en-US" altLang="en-US" sz="2400" i="1" dirty="0"/>
              <a:t>FH</a:t>
            </a:r>
            <a:r>
              <a:rPr lang="en-US" altLang="en-US" sz="2400" dirty="0"/>
              <a:t>, </a:t>
            </a:r>
            <a:r>
              <a:rPr lang="en-US" altLang="en-US" sz="2400" i="1" dirty="0"/>
              <a:t>GH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GI</a:t>
            </a:r>
            <a:r>
              <a:rPr lang="en-US" altLang="en-US" sz="2400" dirty="0"/>
              <a:t> and take the right-hand section as a free body (the left side would also be good).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arabicPeriod" startAt="3"/>
            </a:pPr>
            <a:r>
              <a:rPr lang="en-US" altLang="en-US" sz="2400" dirty="0"/>
              <a:t> Apply the conditions for static equilibrium to determine the desired member forces.</a:t>
            </a:r>
          </a:p>
        </p:txBody>
      </p:sp>
    </p:spTree>
    <p:extLst>
      <p:ext uri="{BB962C8B-B14F-4D97-AF65-F5344CB8AC3E}">
        <p14:creationId xmlns:p14="http://schemas.microsoft.com/office/powerpoint/2010/main" val="337709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318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32" y="152399"/>
            <a:ext cx="82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ANALYSIS OF STRUCTURES - TOPICS IN CHAPTER 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838200"/>
            <a:ext cx="31242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hlinkClick r:id="rId3" action="ppaction://hlinksldjump"/>
              </a:rPr>
              <a:t>Introduction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4" action="ppaction://hlinksldjump"/>
              </a:rPr>
              <a:t>Definition of a Truss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5" action="ppaction://hlinksldjump"/>
              </a:rPr>
              <a:t>Simple Trusses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6" action="ppaction://hlinksldjump"/>
              </a:rPr>
              <a:t>Analysis of Trusses by the Method of Joints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7" action="ppaction://hlinksldjump"/>
              </a:rPr>
              <a:t>Joints Under Special Loading</a:t>
            </a:r>
            <a:r>
              <a:rPr lang="en-US" altLang="en-US" sz="2400" dirty="0">
                <a:hlinkClick r:id="rId8" action="ppaction://hlinksldjump"/>
              </a:rPr>
              <a:t> Conditions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8" action="ppaction://hlinksldjump"/>
              </a:rPr>
              <a:t>Space Trusses</a:t>
            </a:r>
            <a:r>
              <a:rPr lang="en-US" altLang="en-US" sz="2400" dirty="0"/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9" action="ppaction://hlinksldjump"/>
              </a:rPr>
              <a:t>Sample Problem 6.1</a:t>
            </a:r>
            <a:endParaRPr lang="en-US" alt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3800" y="838200"/>
            <a:ext cx="5181600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hlinkClick r:id="rId10" action="ppaction://hlinksldjump"/>
              </a:rPr>
              <a:t>Analysis of Trusses by the Method of Sections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11" action="ppaction://hlinksldjump"/>
              </a:rPr>
              <a:t>Trusses Made of Several Simple Trusses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rId12" action="ppaction://hlinksldjump"/>
              </a:rPr>
              <a:t>Sample Problem 6.3</a:t>
            </a:r>
            <a:endParaRPr lang="en-US" altLang="en-US" sz="2400" dirty="0"/>
          </a:p>
          <a:p>
            <a:pPr>
              <a:spcBef>
                <a:spcPct val="20000"/>
              </a:spcBef>
            </a:pPr>
            <a:r>
              <a:rPr lang="en-US" altLang="en-US" sz="2400" dirty="0">
                <a:hlinkClick r:id="" action="ppaction://noaction"/>
              </a:rPr>
              <a:t>Analysis of Frames</a:t>
            </a: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>
                <a:hlinkClick r:id="" action="ppaction://noaction"/>
              </a:rPr>
              <a:t>Frames Which Cease to be Rigid When Detached From Their Supports</a:t>
            </a: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>
                <a:hlinkClick r:id="" action="ppaction://noaction"/>
              </a:rPr>
              <a:t>Sample Problem 6.4</a:t>
            </a: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>
                <a:hlinkClick r:id="" action="ppaction://noaction"/>
              </a:rPr>
              <a:t>Machines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22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6.3 - SOLUTION</a:t>
            </a:r>
            <a:endParaRPr lang="en-US" sz="2800" dirty="0"/>
          </a:p>
        </p:txBody>
      </p:sp>
      <p:pic>
        <p:nvPicPr>
          <p:cNvPr id="3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1" y="628650"/>
            <a:ext cx="5886979" cy="348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D2DEB-742C-4946-82B0-3438765FCAF7}"/>
              </a:ext>
            </a:extLst>
          </p:cNvPr>
          <p:cNvSpPr/>
          <p:nvPr/>
        </p:nvSpPr>
        <p:spPr>
          <a:xfrm>
            <a:off x="6331479" y="654120"/>
            <a:ext cx="23426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Take the entire truss as a free body.  Apply the conditions for static equilibrium to solve for the reactions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L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B10119BA-F22D-4708-A8A5-859A7F36D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50804"/>
              </p:ext>
            </p:extLst>
          </p:nvPr>
        </p:nvGraphicFramePr>
        <p:xfrm>
          <a:off x="1219200" y="4267200"/>
          <a:ext cx="6477000" cy="216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5" imgW="5689600" imgH="1905000" progId="Equation.3">
                  <p:embed/>
                </p:oleObj>
              </mc:Choice>
              <mc:Fallback>
                <p:oleObj name="Equation" r:id="rId5" imgW="5689600" imgH="1905000" progId="Equation.3">
                  <p:embed/>
                  <p:pic>
                    <p:nvPicPr>
                      <p:cNvPr id="21510" name="Object 9">
                        <a:extLst>
                          <a:ext uri="{FF2B5EF4-FFF2-40B4-BE49-F238E27FC236}">
                            <a16:creationId xmlns:a16="http://schemas.microsoft.com/office/drawing/2014/main" id="{4EAD39B8-8EB5-4248-8725-230FE0F8B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6477000" cy="216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06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6.3 – SOLUTION (continued)</a:t>
            </a:r>
            <a:endParaRPr lang="en-US" sz="2800" dirty="0"/>
          </a:p>
        </p:txBody>
      </p:sp>
      <p:pic>
        <p:nvPicPr>
          <p:cNvPr id="8" name="Picture 12" descr="C:\DOCUME~1\WALTOL~1\LOCALS~1\Temp\\msotw9_temp0.jpg">
            <a:extLst>
              <a:ext uri="{FF2B5EF4-FFF2-40B4-BE49-F238E27FC236}">
                <a16:creationId xmlns:a16="http://schemas.microsoft.com/office/drawing/2014/main" id="{2673017F-0231-4BFA-946D-46FD3798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9604"/>
            <a:ext cx="4572000" cy="26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C:\DOCUME~1\WALTOL~1\LOCALS~1\Temp\\msotw9_temp0.jpg">
            <a:extLst>
              <a:ext uri="{FF2B5EF4-FFF2-40B4-BE49-F238E27FC236}">
                <a16:creationId xmlns:a16="http://schemas.microsoft.com/office/drawing/2014/main" id="{21B00263-6400-4B03-9A8D-CC693D34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9" y="710404"/>
            <a:ext cx="3876211" cy="210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A5A88-AAF5-4EC1-8ADD-8E57D2196546}"/>
              </a:ext>
            </a:extLst>
          </p:cNvPr>
          <p:cNvSpPr/>
          <p:nvPr/>
        </p:nvSpPr>
        <p:spPr>
          <a:xfrm>
            <a:off x="279400" y="3269729"/>
            <a:ext cx="467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Make a cut through members </a:t>
            </a:r>
            <a:r>
              <a:rPr lang="en-US" altLang="en-US" sz="2400" i="1" dirty="0"/>
              <a:t>FH</a:t>
            </a:r>
            <a:r>
              <a:rPr lang="en-US" altLang="en-US" sz="2400" dirty="0"/>
              <a:t>, </a:t>
            </a:r>
            <a:r>
              <a:rPr lang="en-US" altLang="en-US" sz="2400" i="1" dirty="0"/>
              <a:t>GH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GI</a:t>
            </a:r>
            <a:r>
              <a:rPr lang="en-US" altLang="en-US" sz="2400" dirty="0"/>
              <a:t> and take the right-hand section as a free body.  </a:t>
            </a:r>
            <a:r>
              <a:rPr lang="en-US" altLang="en-US" sz="2400" dirty="0">
                <a:solidFill>
                  <a:srgbClr val="FF0000"/>
                </a:solidFill>
              </a:rPr>
              <a:t>Draw this FBD.</a:t>
            </a:r>
            <a:r>
              <a:rPr lang="en-US" altLang="en-U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4D85A-723E-4F27-9D03-1F2AAB74A9E9}"/>
              </a:ext>
            </a:extLst>
          </p:cNvPr>
          <p:cNvSpPr/>
          <p:nvPr/>
        </p:nvSpPr>
        <p:spPr>
          <a:xfrm>
            <a:off x="5016499" y="2952741"/>
            <a:ext cx="4051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Apply the conditions for static equilibrium to determine the desired member forces.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8D041CD3-F3CC-46F4-BDC2-157AB5F67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2285"/>
              </p:ext>
            </p:extLst>
          </p:nvPr>
        </p:nvGraphicFramePr>
        <p:xfrm>
          <a:off x="2438400" y="4736079"/>
          <a:ext cx="5750255" cy="12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Equation" r:id="rId6" imgW="4851400" imgH="1092200" progId="Equation.3">
                  <p:embed/>
                </p:oleObj>
              </mc:Choice>
              <mc:Fallback>
                <p:oleObj name="Equation" r:id="rId6" imgW="4851400" imgH="1092200" progId="Equation.3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8D041CD3-F3CC-46F4-BDC2-157AB5F67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36079"/>
                        <a:ext cx="5750255" cy="129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EA55CED3-E313-4976-BCA8-487801BF4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90923"/>
              </p:ext>
            </p:extLst>
          </p:nvPr>
        </p:nvGraphicFramePr>
        <p:xfrm>
          <a:off x="6172200" y="6030639"/>
          <a:ext cx="2302950" cy="40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8" imgW="1892300" imgH="330200" progId="Equation.3">
                  <p:embed/>
                </p:oleObj>
              </mc:Choice>
              <mc:Fallback>
                <p:oleObj name="Equation" r:id="rId8" imgW="1892300" imgH="330200" progId="Equation.3">
                  <p:embed/>
                  <p:pic>
                    <p:nvPicPr>
                      <p:cNvPr id="13" name="Object 14">
                        <a:extLst>
                          <a:ext uri="{FF2B5EF4-FFF2-40B4-BE49-F238E27FC236}">
                            <a16:creationId xmlns:a16="http://schemas.microsoft.com/office/drawing/2014/main" id="{EA55CED3-E313-4976-BCA8-487801BF4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30639"/>
                        <a:ext cx="2302950" cy="4018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52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683759" y="206618"/>
            <a:ext cx="5130800" cy="4524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6.3 - SOLUTION</a:t>
            </a:r>
            <a:endParaRPr lang="en-US" sz="2800" dirty="0"/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DDA48B4D-E866-4C8F-8004-7733ACC13C10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737362"/>
            <a:ext cx="8645525" cy="3354388"/>
            <a:chOff x="158" y="156"/>
            <a:chExt cx="5446" cy="2113"/>
          </a:xfrm>
        </p:grpSpPr>
        <p:pic>
          <p:nvPicPr>
            <p:cNvPr id="15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6434E132-F55F-43DE-8AF2-BDBBFEC55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071"/>
              <a:ext cx="1921" cy="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99C753F4-4EE0-4734-ADD7-A9D9FF85A0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926348"/>
                </p:ext>
              </p:extLst>
            </p:nvPr>
          </p:nvGraphicFramePr>
          <p:xfrm>
            <a:off x="2441" y="156"/>
            <a:ext cx="2848" cy="1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0" name="Equation" r:id="rId5" imgW="4521200" imgH="2159000" progId="Equation.3">
                    <p:embed/>
                  </p:oleObj>
                </mc:Choice>
                <mc:Fallback>
                  <p:oleObj name="Equation" r:id="rId5" imgW="4521200" imgH="2159000" progId="Equation.3">
                    <p:embed/>
                    <p:pic>
                      <p:nvPicPr>
                        <p:cNvPr id="23563" name="Object 7">
                          <a:extLst>
                            <a:ext uri="{FF2B5EF4-FFF2-40B4-BE49-F238E27FC236}">
                              <a16:creationId xmlns:a16="http://schemas.microsoft.com/office/drawing/2014/main" id="{0A4E6772-1ABB-4C27-B409-35BBC52214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156"/>
                          <a:ext cx="2848" cy="1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id="{BBB30693-23FB-49AE-A330-F9EB429CBF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82089"/>
                </p:ext>
              </p:extLst>
            </p:nvPr>
          </p:nvGraphicFramePr>
          <p:xfrm>
            <a:off x="4348" y="1337"/>
            <a:ext cx="12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1" name="Equation" r:id="rId7" imgW="1993035" imgH="317362" progId="Equation.3">
                    <p:embed/>
                  </p:oleObj>
                </mc:Choice>
                <mc:Fallback>
                  <p:oleObj name="Equation" r:id="rId7" imgW="1993035" imgH="317362" progId="Equation.3">
                    <p:embed/>
                    <p:pic>
                      <p:nvPicPr>
                        <p:cNvPr id="23564" name="Object 9">
                          <a:extLst>
                            <a:ext uri="{FF2B5EF4-FFF2-40B4-BE49-F238E27FC236}">
                              <a16:creationId xmlns:a16="http://schemas.microsoft.com/office/drawing/2014/main" id="{5E7F8696-D171-48F3-AAE0-B7688FD28F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337"/>
                          <a:ext cx="1256" cy="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9B2DE367-C4DA-403C-91BD-91CCE4FE6266}"/>
              </a:ext>
            </a:extLst>
          </p:cNvPr>
          <p:cNvGrpSpPr>
            <a:grpSpLocks/>
          </p:cNvGrpSpPr>
          <p:nvPr/>
        </p:nvGrpSpPr>
        <p:grpSpPr bwMode="auto">
          <a:xfrm>
            <a:off x="322262" y="3053987"/>
            <a:ext cx="8585200" cy="2827336"/>
            <a:chOff x="194" y="1987"/>
            <a:chExt cx="5408" cy="1781"/>
          </a:xfrm>
        </p:grpSpPr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D54DA956-F4F2-4419-A752-69714907D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" y="1987"/>
              <a:ext cx="5408" cy="1781"/>
              <a:chOff x="194" y="1987"/>
              <a:chExt cx="5408" cy="1781"/>
            </a:xfrm>
          </p:grpSpPr>
          <p:pic>
            <p:nvPicPr>
              <p:cNvPr id="21" name="Picture 5" descr="C:\DOCUME~1\WALTOL~1\LOCALS~1\Temp\\msotw9_temp0.jpg">
                <a:extLst>
                  <a:ext uri="{FF2B5EF4-FFF2-40B4-BE49-F238E27FC236}">
                    <a16:creationId xmlns:a16="http://schemas.microsoft.com/office/drawing/2014/main" id="{F829CC3B-9B10-4FBF-BA7D-F3AF8B62A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" y="2693"/>
                <a:ext cx="1921" cy="1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2" name="Object 8">
                <a:extLst>
                  <a:ext uri="{FF2B5EF4-FFF2-40B4-BE49-F238E27FC236}">
                    <a16:creationId xmlns:a16="http://schemas.microsoft.com/office/drawing/2014/main" id="{6D62740B-7028-409C-8170-52E1B8A6D7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2797981"/>
                  </p:ext>
                </p:extLst>
              </p:nvPr>
            </p:nvGraphicFramePr>
            <p:xfrm>
              <a:off x="2370" y="1987"/>
              <a:ext cx="3232" cy="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2" name="Equation" r:id="rId10" imgW="5130800" imgH="1905000" progId="Equation.3">
                      <p:embed/>
                    </p:oleObj>
                  </mc:Choice>
                  <mc:Fallback>
                    <p:oleObj name="Equation" r:id="rId10" imgW="5130800" imgH="1905000" progId="Equation.3">
                      <p:embed/>
                      <p:pic>
                        <p:nvPicPr>
                          <p:cNvPr id="23561" name="Object 8">
                            <a:extLst>
                              <a:ext uri="{FF2B5EF4-FFF2-40B4-BE49-F238E27FC236}">
                                <a16:creationId xmlns:a16="http://schemas.microsoft.com/office/drawing/2014/main" id="{DB9C6912-094E-4A16-A8F9-02DABE7068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0" y="1987"/>
                            <a:ext cx="3232" cy="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" name="Object 11">
              <a:extLst>
                <a:ext uri="{FF2B5EF4-FFF2-40B4-BE49-F238E27FC236}">
                  <a16:creationId xmlns:a16="http://schemas.microsoft.com/office/drawing/2014/main" id="{1496A955-D6C9-4E1C-8F79-1861E28C7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459381"/>
                </p:ext>
              </p:extLst>
            </p:nvPr>
          </p:nvGraphicFramePr>
          <p:xfrm>
            <a:off x="4310" y="3138"/>
            <a:ext cx="1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3" name="Equation" r:id="rId12" imgW="1981200" imgH="330200" progId="Equation.3">
                    <p:embed/>
                  </p:oleObj>
                </mc:Choice>
                <mc:Fallback>
                  <p:oleObj name="Equation" r:id="rId12" imgW="1981200" imgH="330200" progId="Equation.3">
                    <p:embed/>
                    <p:pic>
                      <p:nvPicPr>
                        <p:cNvPr id="23559" name="Object 11">
                          <a:extLst>
                            <a:ext uri="{FF2B5EF4-FFF2-40B4-BE49-F238E27FC236}">
                              <a16:creationId xmlns:a16="http://schemas.microsoft.com/office/drawing/2014/main" id="{EDECF201-D22B-4FDB-B17D-1EFF838951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3138"/>
                          <a:ext cx="1248" cy="20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" name="Picture 12" descr="C:\DOCUME~1\WALTOL~1\LOCALS~1\Temp\\msotw9_temp0.jpg">
            <a:extLst>
              <a:ext uri="{FF2B5EF4-FFF2-40B4-BE49-F238E27FC236}">
                <a16:creationId xmlns:a16="http://schemas.microsoft.com/office/drawing/2014/main" id="{4BA86F04-A2B3-4820-972A-A18F5766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62335"/>
            <a:ext cx="3154363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A09160-9589-44A5-88D7-D69F313C027E}"/>
              </a:ext>
            </a:extLst>
          </p:cNvPr>
          <p:cNvSpPr/>
          <p:nvPr/>
        </p:nvSpPr>
        <p:spPr>
          <a:xfrm>
            <a:off x="3498022" y="5116611"/>
            <a:ext cx="55022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REFLECT and THINK: </a:t>
            </a:r>
          </a:p>
          <a:p>
            <a:r>
              <a:rPr lang="en-US" altLang="en-US" dirty="0"/>
              <a:t>Resolve a force into components to include it in the equilibrium equations. By first sliding this force along its line of action to a more strategic point, </a:t>
            </a:r>
            <a:r>
              <a:rPr lang="en-US" altLang="en-US" dirty="0" err="1"/>
              <a:t>toeliminate</a:t>
            </a:r>
            <a:r>
              <a:rPr lang="en-US" altLang="en-US" dirty="0"/>
              <a:t> one of its components from a moment equilibrium equation.</a:t>
            </a:r>
          </a:p>
        </p:txBody>
      </p:sp>
    </p:spTree>
    <p:extLst>
      <p:ext uri="{BB962C8B-B14F-4D97-AF65-F5344CB8AC3E}">
        <p14:creationId xmlns:p14="http://schemas.microsoft.com/office/powerpoint/2010/main" val="1867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524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ANALYSIS OF FRAMES</a:t>
            </a:r>
            <a:endParaRPr lang="en-US" sz="2800" dirty="0"/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25DBEBC9-240A-4378-A76D-DF3E13D7FDFF}"/>
              </a:ext>
            </a:extLst>
          </p:cNvPr>
          <p:cNvGrpSpPr>
            <a:grpSpLocks/>
          </p:cNvGrpSpPr>
          <p:nvPr/>
        </p:nvGrpSpPr>
        <p:grpSpPr bwMode="auto">
          <a:xfrm>
            <a:off x="317874" y="501650"/>
            <a:ext cx="8569130" cy="2222502"/>
            <a:chOff x="195" y="316"/>
            <a:chExt cx="5614" cy="1400"/>
          </a:xfrm>
        </p:grpSpPr>
        <p:pic>
          <p:nvPicPr>
            <p:cNvPr id="24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39861C21-DFE1-45A3-9A1A-AE49E5115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" y="316"/>
              <a:ext cx="1498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5F9B6AA-5046-4B59-B11F-B5CA5C068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411"/>
              <a:ext cx="405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/>
                <a:t>Frames </a:t>
              </a:r>
              <a:r>
                <a:rPr lang="en-US" altLang="en-US" dirty="0"/>
                <a:t>and </a:t>
              </a:r>
              <a:r>
                <a:rPr lang="en-US" altLang="en-US" i="1" dirty="0"/>
                <a:t>machines</a:t>
              </a:r>
              <a:r>
                <a:rPr lang="en-US" altLang="en-US" dirty="0"/>
                <a:t> are structures with at least one </a:t>
              </a:r>
              <a:r>
                <a:rPr lang="en-US" altLang="en-US" i="1" dirty="0" err="1"/>
                <a:t>multiforce</a:t>
              </a:r>
              <a:r>
                <a:rPr lang="en-US" altLang="en-US" dirty="0"/>
                <a:t> member.  Frames are designed to support loads and are usually stationary.  Machines contain moving parts and are designed to transmit and modify forces.</a:t>
              </a: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1B8E0BDC-A75E-4076-8EA0-754712CEB9D0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2217738"/>
            <a:ext cx="8816975" cy="2359025"/>
            <a:chOff x="200" y="1397"/>
            <a:chExt cx="5554" cy="1486"/>
          </a:xfrm>
        </p:grpSpPr>
        <p:pic>
          <p:nvPicPr>
            <p:cNvPr id="27" name="Picture 7" descr="C:\DOCUME~1\WALTOL~1\LOCALS~1\Temp\\msotw9_temp0.jpg">
              <a:extLst>
                <a:ext uri="{FF2B5EF4-FFF2-40B4-BE49-F238E27FC236}">
                  <a16:creationId xmlns:a16="http://schemas.microsoft.com/office/drawing/2014/main" id="{CAFFD78B-90A8-4120-AC58-B5FED7D02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1790"/>
              <a:ext cx="1440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461987F9-04AE-4174-BB4B-4816973F3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1397"/>
              <a:ext cx="40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A free body diagram of the complete frame is used to determine the external forces acting on the frame.</a:t>
              </a:r>
            </a:p>
          </p:txBody>
        </p:sp>
      </p:grpSp>
      <p:grpSp>
        <p:nvGrpSpPr>
          <p:cNvPr id="29" name="Group 24">
            <a:extLst>
              <a:ext uri="{FF2B5EF4-FFF2-40B4-BE49-F238E27FC236}">
                <a16:creationId xmlns:a16="http://schemas.microsoft.com/office/drawing/2014/main" id="{5D591A82-5D61-4ECB-A951-026C15FE42D3}"/>
              </a:ext>
            </a:extLst>
          </p:cNvPr>
          <p:cNvGrpSpPr>
            <a:grpSpLocks/>
          </p:cNvGrpSpPr>
          <p:nvPr/>
        </p:nvGrpSpPr>
        <p:grpSpPr bwMode="auto">
          <a:xfrm>
            <a:off x="273786" y="3101975"/>
            <a:ext cx="8713788" cy="3471863"/>
            <a:chOff x="293" y="1841"/>
            <a:chExt cx="5489" cy="2187"/>
          </a:xfrm>
        </p:grpSpPr>
        <p:pic>
          <p:nvPicPr>
            <p:cNvPr id="30" name="Picture 8" descr="C:\DOCUME~1\WALTOL~1\LOCALS~1\Temp\\msotw9_temp0.jpg">
              <a:extLst>
                <a:ext uri="{FF2B5EF4-FFF2-40B4-BE49-F238E27FC236}">
                  <a16:creationId xmlns:a16="http://schemas.microsoft.com/office/drawing/2014/main" id="{421E9447-294E-425D-995B-56505291B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833"/>
              <a:ext cx="1489" cy="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8225C1C7-CB0E-403F-9549-6D8D9183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841"/>
              <a:ext cx="40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Internal forces are determined by dismembering the frame and creating free-body diagrams for each component.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FA92D6-822F-4301-9855-DAA689F51BA1}"/>
              </a:ext>
            </a:extLst>
          </p:cNvPr>
          <p:cNvSpPr/>
          <p:nvPr/>
        </p:nvSpPr>
        <p:spPr>
          <a:xfrm>
            <a:off x="2908851" y="3841890"/>
            <a:ext cx="5974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Forces on two force members have known lines of action but unknown magnitude and sense.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1C99D-A46E-4AC8-BAB5-9AD082FE0940}"/>
              </a:ext>
            </a:extLst>
          </p:cNvPr>
          <p:cNvSpPr/>
          <p:nvPr/>
        </p:nvSpPr>
        <p:spPr>
          <a:xfrm>
            <a:off x="2895599" y="4549776"/>
            <a:ext cx="5974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Forces on multi-force members have unknown magnitude and line of action.  They must be represented with two unknown components.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C846B-C1E2-4E87-9F26-7EA1052093B9}"/>
              </a:ext>
            </a:extLst>
          </p:cNvPr>
          <p:cNvSpPr/>
          <p:nvPr/>
        </p:nvSpPr>
        <p:spPr>
          <a:xfrm>
            <a:off x="2933698" y="5715000"/>
            <a:ext cx="5794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Forces between connected components are equal, have the same line of action, and opposite sense.</a:t>
            </a:r>
          </a:p>
        </p:txBody>
      </p:sp>
    </p:spTree>
    <p:extLst>
      <p:ext uri="{BB962C8B-B14F-4D97-AF65-F5344CB8AC3E}">
        <p14:creationId xmlns:p14="http://schemas.microsoft.com/office/powerpoint/2010/main" val="9542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79136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FRAMES WHICH CEASE TO BE RIGID 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WHEN DETACHED FROM THEIR SUPPORT</a:t>
            </a:r>
            <a:endParaRPr lang="en-US" sz="2800" dirty="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F5A3B67A-A19D-4864-997C-80FDB46A3FAB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1143001"/>
            <a:ext cx="8434388" cy="1760538"/>
            <a:chOff x="260" y="720"/>
            <a:chExt cx="5313" cy="1109"/>
          </a:xfrm>
        </p:grpSpPr>
        <p:pic>
          <p:nvPicPr>
            <p:cNvPr id="16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DA0250CF-218D-43EA-B6AA-A21E93CC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" y="720"/>
              <a:ext cx="1440" cy="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3C396296-729B-4D2E-9761-EC564D640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24"/>
              <a:ext cx="37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Some frames may collapse if removed from their supports.  Such frames can not be treated as rigid bodies.</a:t>
              </a:r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0CC075BE-8619-4D37-AC6C-5AC4F431B8E1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2295528"/>
            <a:ext cx="8277225" cy="2286000"/>
            <a:chOff x="410" y="1440"/>
            <a:chExt cx="5214" cy="1440"/>
          </a:xfrm>
        </p:grpSpPr>
        <p:pic>
          <p:nvPicPr>
            <p:cNvPr id="19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848070D8-A5D9-48C1-9159-1A9E28F6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" y="1904"/>
              <a:ext cx="1407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3A23C2AF-341F-4E91-AB60-FD061D905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1440"/>
              <a:ext cx="367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A free-body diagram of the complete frame indicates four unknown force components which can not be determined from the three equilibrium conditions. </a:t>
              </a:r>
            </a:p>
          </p:txBody>
        </p: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8F771348-691D-4C9D-97D1-B54F0624166F}"/>
              </a:ext>
            </a:extLst>
          </p:cNvPr>
          <p:cNvGrpSpPr>
            <a:grpSpLocks/>
          </p:cNvGrpSpPr>
          <p:nvPr/>
        </p:nvGrpSpPr>
        <p:grpSpPr bwMode="auto">
          <a:xfrm>
            <a:off x="310356" y="3416393"/>
            <a:ext cx="8328025" cy="3108324"/>
            <a:chOff x="322" y="2106"/>
            <a:chExt cx="5246" cy="1958"/>
          </a:xfrm>
        </p:grpSpPr>
        <p:pic>
          <p:nvPicPr>
            <p:cNvPr id="22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8DFE3E5D-6607-41C4-9838-A686391A2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" y="2955"/>
              <a:ext cx="1714" cy="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5090A5D4-01B0-4E44-948C-5916B1CD9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2106"/>
              <a:ext cx="35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frame must be considered as two distinct, but related, rigid bodies.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6B8AD7D-266A-404E-85E1-8BDF6545DA91}"/>
              </a:ext>
            </a:extLst>
          </p:cNvPr>
          <p:cNvSpPr/>
          <p:nvPr/>
        </p:nvSpPr>
        <p:spPr>
          <a:xfrm>
            <a:off x="3527426" y="4256348"/>
            <a:ext cx="5356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With equal and opposite reactions at the contact point between members, the two free-body diagrams indicate 6 unknown force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43B10-33A7-42D9-9528-DA3E03B50920}"/>
              </a:ext>
            </a:extLst>
          </p:cNvPr>
          <p:cNvSpPr/>
          <p:nvPr/>
        </p:nvSpPr>
        <p:spPr>
          <a:xfrm>
            <a:off x="3585368" y="5410291"/>
            <a:ext cx="5053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Equilibrium requirements for the two rigid bodies yield 6 independent equations.</a:t>
            </a:r>
          </a:p>
        </p:txBody>
      </p:sp>
    </p:spTree>
    <p:extLst>
      <p:ext uri="{BB962C8B-B14F-4D97-AF65-F5344CB8AC3E}">
        <p14:creationId xmlns:p14="http://schemas.microsoft.com/office/powerpoint/2010/main" val="42129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641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6.4</a:t>
            </a:r>
            <a:endParaRPr lang="en-US" sz="2800" dirty="0"/>
          </a:p>
        </p:txBody>
      </p:sp>
      <p:pic>
        <p:nvPicPr>
          <p:cNvPr id="14" name="Picture 3" descr="C:\DOCUME~1\WALTOL~1\LOCALS~1\Temp\\msotw9_temp0.jpg">
            <a:extLst>
              <a:ext uri="{FF2B5EF4-FFF2-40B4-BE49-F238E27FC236}">
                <a16:creationId xmlns:a16="http://schemas.microsoft.com/office/drawing/2014/main" id="{628D8D0B-0F60-4808-BD63-4913CB0B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891969"/>
            <a:ext cx="3707775" cy="352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AAE4A5-E133-4B3E-B369-A21BCFFAC46F}"/>
              </a:ext>
            </a:extLst>
          </p:cNvPr>
          <p:cNvSpPr/>
          <p:nvPr/>
        </p:nvSpPr>
        <p:spPr>
          <a:xfrm>
            <a:off x="304800" y="4648200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Members </a:t>
            </a:r>
            <a:r>
              <a:rPr lang="en-US" altLang="en-US" sz="2000" i="1" dirty="0"/>
              <a:t>ACE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BCD</a:t>
            </a:r>
            <a:r>
              <a:rPr lang="en-US" altLang="en-US" sz="2000" dirty="0"/>
              <a:t> are connected by a pin at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and by the link </a:t>
            </a:r>
            <a:r>
              <a:rPr lang="en-US" altLang="en-US" sz="2000" i="1" dirty="0"/>
              <a:t>DE</a:t>
            </a:r>
            <a:r>
              <a:rPr lang="en-US" altLang="en-US" sz="2000" dirty="0"/>
              <a:t>.  For the loading shown, determine the force in link </a:t>
            </a:r>
            <a:r>
              <a:rPr lang="en-US" altLang="en-US" sz="2000" i="1" dirty="0"/>
              <a:t>DE</a:t>
            </a:r>
            <a:r>
              <a:rPr lang="en-US" altLang="en-US" sz="2000" dirty="0"/>
              <a:t> and the components of the force exerted at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on member </a:t>
            </a:r>
            <a:r>
              <a:rPr lang="en-US" altLang="en-US" sz="2000" i="1" dirty="0"/>
              <a:t>BCD</a:t>
            </a:r>
            <a:r>
              <a:rPr lang="en-US" altLang="en-US" sz="20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4165C-F9A3-4B79-B35B-D1BDE58F613E}"/>
              </a:ext>
            </a:extLst>
          </p:cNvPr>
          <p:cNvSpPr/>
          <p:nvPr/>
        </p:nvSpPr>
        <p:spPr>
          <a:xfrm>
            <a:off x="4376738" y="990600"/>
            <a:ext cx="476726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Bef>
                <a:spcPct val="50000"/>
              </a:spcBef>
              <a:defRPr/>
            </a:pPr>
            <a:r>
              <a:rPr lang="en-US" b="1" dirty="0">
                <a:solidFill>
                  <a:srgbClr val="00B050"/>
                </a:solidFill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STRATEGY: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Create a free-body diagram for the complete frame and solve for the support reactions.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Define a free-body diagram for member </a:t>
            </a:r>
            <a:r>
              <a:rPr lang="en-US" altLang="en-US" sz="2000" i="1" dirty="0"/>
              <a:t>BCD</a:t>
            </a:r>
            <a:r>
              <a:rPr lang="en-US" altLang="en-US" sz="2000" dirty="0"/>
              <a:t>.  The force exerted by the link </a:t>
            </a:r>
            <a:r>
              <a:rPr lang="en-US" altLang="en-US" sz="2000" i="1" dirty="0"/>
              <a:t>DE</a:t>
            </a:r>
            <a:r>
              <a:rPr lang="en-US" altLang="en-US" sz="2000" dirty="0"/>
              <a:t> has a known line of action but unknown magnitude.  It is determined by summing moments about </a:t>
            </a:r>
            <a:r>
              <a:rPr lang="en-US" altLang="en-US" sz="2000" i="1" dirty="0"/>
              <a:t>C</a:t>
            </a:r>
            <a:r>
              <a:rPr lang="en-US" alt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With the force on the link </a:t>
            </a:r>
            <a:r>
              <a:rPr lang="en-US" altLang="en-US" sz="2000" i="1" dirty="0"/>
              <a:t>DE</a:t>
            </a:r>
            <a:r>
              <a:rPr lang="en-US" altLang="en-US" sz="2000" dirty="0"/>
              <a:t> known, the sum of forces in the </a:t>
            </a:r>
            <a:r>
              <a:rPr lang="en-US" altLang="en-US" sz="2000" i="1" dirty="0"/>
              <a:t>x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y</a:t>
            </a:r>
            <a:r>
              <a:rPr lang="en-US" altLang="en-US" sz="2000" dirty="0"/>
              <a:t> directions may be used to find the force  components at </a:t>
            </a:r>
            <a:r>
              <a:rPr lang="en-US" altLang="en-US" sz="2000" i="1" dirty="0"/>
              <a:t>C</a:t>
            </a:r>
            <a:r>
              <a:rPr lang="en-US" alt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With member </a:t>
            </a:r>
            <a:r>
              <a:rPr lang="en-US" altLang="en-US" sz="2000" i="1" dirty="0"/>
              <a:t>ACE</a:t>
            </a:r>
            <a:r>
              <a:rPr lang="en-US" altLang="en-US" sz="2000" dirty="0"/>
              <a:t> as a free-body, check the solution by summing moments about </a:t>
            </a:r>
            <a:r>
              <a:rPr lang="en-US" altLang="en-US" sz="2000" i="1" dirty="0"/>
              <a:t>A.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860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641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6.4 - SOLUTION</a:t>
            </a:r>
            <a:endParaRPr lang="en-US" sz="2800" dirty="0"/>
          </a:p>
        </p:txBody>
      </p:sp>
      <p:pic>
        <p:nvPicPr>
          <p:cNvPr id="14" name="Picture 3" descr="C:\DOCUME~1\WALTOL~1\LOCALS~1\Temp\\msotw9_temp0.jpg">
            <a:extLst>
              <a:ext uri="{FF2B5EF4-FFF2-40B4-BE49-F238E27FC236}">
                <a16:creationId xmlns:a16="http://schemas.microsoft.com/office/drawing/2014/main" id="{628D8D0B-0F60-4808-BD63-4913CB0B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63369"/>
            <a:ext cx="2251075" cy="214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DOCUME~1\WALTOL~1\LOCALS~1\Temp\\msotw9_temp0.jpg">
            <a:extLst>
              <a:ext uri="{FF2B5EF4-FFF2-40B4-BE49-F238E27FC236}">
                <a16:creationId xmlns:a16="http://schemas.microsoft.com/office/drawing/2014/main" id="{2E484C34-542F-45A9-8836-47B4D67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730876"/>
            <a:ext cx="28956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4CB8FB-ECBE-45D7-8810-E24F416A2DF8}"/>
              </a:ext>
            </a:extLst>
          </p:cNvPr>
          <p:cNvSpPr/>
          <p:nvPr/>
        </p:nvSpPr>
        <p:spPr>
          <a:xfrm>
            <a:off x="228600" y="2807546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Create a free-body diagram for the complete frame and solve for the support reactions.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4D7CD3F-247F-4F8E-A103-AF9BDDED2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20655"/>
              </p:ext>
            </p:extLst>
          </p:nvPr>
        </p:nvGraphicFramePr>
        <p:xfrm>
          <a:off x="3566278" y="2267687"/>
          <a:ext cx="2400300" cy="39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Equation" r:id="rId6" imgW="2400300" imgH="368300" progId="Equation.3">
                  <p:embed/>
                </p:oleObj>
              </mc:Choice>
              <mc:Fallback>
                <p:oleObj name="Equation" r:id="rId6" imgW="2400300" imgH="368300" progId="Equation.3">
                  <p:embed/>
                  <p:pic>
                    <p:nvPicPr>
                      <p:cNvPr id="27654" name="Object 7">
                        <a:extLst>
                          <a:ext uri="{FF2B5EF4-FFF2-40B4-BE49-F238E27FC236}">
                            <a16:creationId xmlns:a16="http://schemas.microsoft.com/office/drawing/2014/main" id="{1BF35BAA-7DFA-4565-BE82-3770A1B2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278" y="2267687"/>
                        <a:ext cx="2400300" cy="399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774744-952E-4736-90A7-BAD79BE24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65162"/>
              </p:ext>
            </p:extLst>
          </p:nvPr>
        </p:nvGraphicFramePr>
        <p:xfrm>
          <a:off x="6597652" y="2282956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2" name="Equation" r:id="rId8" imgW="1497950" imgH="393529" progId="Equation.3">
                  <p:embed/>
                </p:oleObj>
              </mc:Choice>
              <mc:Fallback>
                <p:oleObj name="Equation" r:id="rId8" imgW="1497950" imgH="393529" progId="Equation.3">
                  <p:embed/>
                  <p:pic>
                    <p:nvPicPr>
                      <p:cNvPr id="27655" name="Object 8">
                        <a:extLst>
                          <a:ext uri="{FF2B5EF4-FFF2-40B4-BE49-F238E27FC236}">
                            <a16:creationId xmlns:a16="http://schemas.microsoft.com/office/drawing/2014/main" id="{2B530451-950F-4928-B25D-DB9B7FA3D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2" y="2282956"/>
                        <a:ext cx="14986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9FE3767-422A-498B-AA1E-5408416FD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35360"/>
              </p:ext>
            </p:extLst>
          </p:nvPr>
        </p:nvGraphicFramePr>
        <p:xfrm>
          <a:off x="3486152" y="3055996"/>
          <a:ext cx="461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3" name="Equation" r:id="rId10" imgW="4610100" imgH="317500" progId="Equation.3">
                  <p:embed/>
                </p:oleObj>
              </mc:Choice>
              <mc:Fallback>
                <p:oleObj name="Equation" r:id="rId10" imgW="4610100" imgH="317500" progId="Equation.3">
                  <p:embed/>
                  <p:pic>
                    <p:nvPicPr>
                      <p:cNvPr id="27656" name="Object 9">
                        <a:extLst>
                          <a:ext uri="{FF2B5EF4-FFF2-40B4-BE49-F238E27FC236}">
                            <a16:creationId xmlns:a16="http://schemas.microsoft.com/office/drawing/2014/main" id="{3C9FFFC0-D780-4079-AF48-4FFF46856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2" y="3055996"/>
                        <a:ext cx="461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98F98E7-2425-49BC-83F2-E931F777E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79101"/>
              </p:ext>
            </p:extLst>
          </p:nvPr>
        </p:nvGraphicFramePr>
        <p:xfrm>
          <a:off x="6415087" y="3669756"/>
          <a:ext cx="1814513" cy="3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4" name="Equation" r:id="rId12" imgW="1447800" imgH="241300" progId="Equation.3">
                  <p:embed/>
                </p:oleObj>
              </mc:Choice>
              <mc:Fallback>
                <p:oleObj name="Equation" r:id="rId12" imgW="1447800" imgH="241300" progId="Equation.3">
                  <p:embed/>
                  <p:pic>
                    <p:nvPicPr>
                      <p:cNvPr id="27657" name="Object 10">
                        <a:extLst>
                          <a:ext uri="{FF2B5EF4-FFF2-40B4-BE49-F238E27FC236}">
                            <a16:creationId xmlns:a16="http://schemas.microsoft.com/office/drawing/2014/main" id="{2490BDC6-4A5C-4DF4-BA99-E49BA1730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7" y="3669756"/>
                        <a:ext cx="1814513" cy="3024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6D3EA71-9FD9-494B-ADEF-B7B75C553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27826"/>
              </p:ext>
            </p:extLst>
          </p:nvPr>
        </p:nvGraphicFramePr>
        <p:xfrm>
          <a:off x="3674269" y="4299079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5" name="Equation" r:id="rId14" imgW="1905000" imgH="330200" progId="Equation.3">
                  <p:embed/>
                </p:oleObj>
              </mc:Choice>
              <mc:Fallback>
                <p:oleObj name="Equation" r:id="rId14" imgW="1905000" imgH="330200" progId="Equation.3">
                  <p:embed/>
                  <p:pic>
                    <p:nvPicPr>
                      <p:cNvPr id="27658" name="Object 11">
                        <a:extLst>
                          <a:ext uri="{FF2B5EF4-FFF2-40B4-BE49-F238E27FC236}">
                            <a16:creationId xmlns:a16="http://schemas.microsoft.com/office/drawing/2014/main" id="{694D19E1-4221-40C7-9281-F320F6DE7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69" y="4299079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D06B02F-7166-40C0-9DCF-09ED6397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31658"/>
              </p:ext>
            </p:extLst>
          </p:nvPr>
        </p:nvGraphicFramePr>
        <p:xfrm>
          <a:off x="6275387" y="4298271"/>
          <a:ext cx="1905000" cy="36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6" name="Equation" r:id="rId16" imgW="1727200" imgH="330200" progId="Equation.3">
                  <p:embed/>
                </p:oleObj>
              </mc:Choice>
              <mc:Fallback>
                <p:oleObj name="Equation" r:id="rId16" imgW="1727200" imgH="330200" progId="Equation.3">
                  <p:embed/>
                  <p:pic>
                    <p:nvPicPr>
                      <p:cNvPr id="27659" name="Object 12">
                        <a:extLst>
                          <a:ext uri="{FF2B5EF4-FFF2-40B4-BE49-F238E27FC236}">
                            <a16:creationId xmlns:a16="http://schemas.microsoft.com/office/drawing/2014/main" id="{BA4732CD-DF2F-48E2-B91E-3AFBDF35D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7" y="4298271"/>
                        <a:ext cx="1905000" cy="3641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>
            <a:extLst>
              <a:ext uri="{FF2B5EF4-FFF2-40B4-BE49-F238E27FC236}">
                <a16:creationId xmlns:a16="http://schemas.microsoft.com/office/drawing/2014/main" id="{CDF35B22-68D8-4C16-ABE2-148D5C28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4999038"/>
            <a:ext cx="1354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Note:</a:t>
            </a:r>
          </a:p>
        </p:txBody>
      </p: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57463915-3F3A-4DEA-8971-6C72ED3B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7604"/>
              </p:ext>
            </p:extLst>
          </p:nvPr>
        </p:nvGraphicFramePr>
        <p:xfrm>
          <a:off x="3976687" y="5519776"/>
          <a:ext cx="229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7" name="Equation" r:id="rId18" imgW="2298700" imgH="457200" progId="Equation.3">
                  <p:embed/>
                </p:oleObj>
              </mc:Choice>
              <mc:Fallback>
                <p:oleObj name="Equation" r:id="rId18" imgW="2298700" imgH="457200" progId="Equation.3">
                  <p:embed/>
                  <p:pic>
                    <p:nvPicPr>
                      <p:cNvPr id="27660" name="Object 13">
                        <a:extLst>
                          <a:ext uri="{FF2B5EF4-FFF2-40B4-BE49-F238E27FC236}">
                            <a16:creationId xmlns:a16="http://schemas.microsoft.com/office/drawing/2014/main" id="{7E46A142-7F15-4D21-A554-3E5CE52CF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5519776"/>
                        <a:ext cx="229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75A42E-1B6C-4630-9D21-CB5C2E07CDB1}"/>
              </a:ext>
            </a:extLst>
          </p:cNvPr>
          <p:cNvSpPr/>
          <p:nvPr/>
        </p:nvSpPr>
        <p:spPr>
          <a:xfrm>
            <a:off x="3280882" y="762653"/>
            <a:ext cx="319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7013" indent="-227013">
              <a:spcBef>
                <a:spcPct val="50000"/>
              </a:spcBef>
              <a:defRPr/>
            </a:pPr>
            <a:r>
              <a:rPr lang="en-US" b="1" dirty="0">
                <a:solidFill>
                  <a:srgbClr val="00B050"/>
                </a:solidFill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MODELING and ANALYSIS: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E084-385D-42EC-AACA-8A68ED91584A}"/>
              </a:ext>
            </a:extLst>
          </p:cNvPr>
          <p:cNvSpPr/>
          <p:nvPr/>
        </p:nvSpPr>
        <p:spPr>
          <a:xfrm>
            <a:off x="3392556" y="1213122"/>
            <a:ext cx="4989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Create a free-body diagram for the complete frame and solve for the support reactions.</a:t>
            </a:r>
          </a:p>
        </p:txBody>
      </p:sp>
    </p:spTree>
    <p:extLst>
      <p:ext uri="{BB962C8B-B14F-4D97-AF65-F5344CB8AC3E}">
        <p14:creationId xmlns:p14="http://schemas.microsoft.com/office/powerpoint/2010/main" val="92842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641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6.4 – SOLUTION (continued)</a:t>
            </a:r>
            <a:endParaRPr lang="en-US" sz="2800" dirty="0"/>
          </a:p>
        </p:txBody>
      </p:sp>
      <p:pic>
        <p:nvPicPr>
          <p:cNvPr id="6" name="Picture 3" descr="C:\DOCUME~1\WALTOL~1\LOCALS~1\Temp\\msotw9_temp0.jpg">
            <a:extLst>
              <a:ext uri="{FF2B5EF4-FFF2-40B4-BE49-F238E27FC236}">
                <a16:creationId xmlns:a16="http://schemas.microsoft.com/office/drawing/2014/main" id="{2E484C34-542F-45A9-8836-47B4D67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3505200"/>
            <a:ext cx="28956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9BC8A-29C9-4B0F-A53B-37D5DEE72B29}"/>
              </a:ext>
            </a:extLst>
          </p:cNvPr>
          <p:cNvGrpSpPr>
            <a:grpSpLocks/>
          </p:cNvGrpSpPr>
          <p:nvPr/>
        </p:nvGrpSpPr>
        <p:grpSpPr bwMode="auto">
          <a:xfrm>
            <a:off x="312737" y="714169"/>
            <a:ext cx="8518525" cy="2570163"/>
            <a:chOff x="294" y="644"/>
            <a:chExt cx="5366" cy="1619"/>
          </a:xfrm>
        </p:grpSpPr>
        <p:pic>
          <p:nvPicPr>
            <p:cNvPr id="18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17031DBC-FCCF-440C-A4CC-425EF9521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644"/>
              <a:ext cx="2128" cy="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08BFA348-BAD9-4DD9-B7B3-9309D672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644"/>
              <a:ext cx="319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Define a free-body diagram for member </a:t>
              </a:r>
              <a:r>
                <a:rPr lang="en-US" altLang="en-US" i="1" dirty="0"/>
                <a:t>BCD</a:t>
              </a:r>
              <a:r>
                <a:rPr lang="en-US" altLang="en-US" dirty="0"/>
                <a:t>.  The force exerted by the link </a:t>
              </a:r>
              <a:r>
                <a:rPr lang="en-US" altLang="en-US" i="1" dirty="0"/>
                <a:t>DE</a:t>
              </a:r>
              <a:r>
                <a:rPr lang="en-US" altLang="en-US" dirty="0"/>
                <a:t> has a known line of action but unknown magnitude.  It is determined by summing moments about </a:t>
              </a:r>
              <a:r>
                <a:rPr lang="en-US" altLang="en-US" i="1" dirty="0"/>
                <a:t>C</a:t>
              </a:r>
              <a:r>
                <a:rPr lang="en-US" altLang="en-US" dirty="0"/>
                <a:t>.</a:t>
              </a:r>
            </a:p>
          </p:txBody>
        </p:sp>
        <p:graphicFrame>
          <p:nvGraphicFramePr>
            <p:cNvPr id="20" name="Object 7">
              <a:extLst>
                <a:ext uri="{FF2B5EF4-FFF2-40B4-BE49-F238E27FC236}">
                  <a16:creationId xmlns:a16="http://schemas.microsoft.com/office/drawing/2014/main" id="{A152C452-B021-4486-94B0-083ECA1191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822834"/>
                </p:ext>
              </p:extLst>
            </p:nvPr>
          </p:nvGraphicFramePr>
          <p:xfrm>
            <a:off x="318" y="1774"/>
            <a:ext cx="462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2" name="Equation" r:id="rId6" imgW="7340600" imgH="711200" progId="Equation.3">
                    <p:embed/>
                  </p:oleObj>
                </mc:Choice>
                <mc:Fallback>
                  <p:oleObj name="Equation" r:id="rId6" imgW="7340600" imgH="711200" progId="Equation.3">
                    <p:embed/>
                    <p:pic>
                      <p:nvPicPr>
                        <p:cNvPr id="28685" name="Object 7">
                          <a:extLst>
                            <a:ext uri="{FF2B5EF4-FFF2-40B4-BE49-F238E27FC236}">
                              <a16:creationId xmlns:a16="http://schemas.microsoft.com/office/drawing/2014/main" id="{5921A3C2-94B9-4FE3-85F5-142DE323B7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774"/>
                          <a:ext cx="462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id="{DE3B5E3F-1BEB-4827-925B-FAEFF850A9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0" y="2063"/>
            <a:ext cx="10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3" name="Equation" r:id="rId8" imgW="1662978" imgH="317362" progId="Equation.3">
                    <p:embed/>
                  </p:oleObj>
                </mc:Choice>
                <mc:Fallback>
                  <p:oleObj name="Equation" r:id="rId8" imgW="1662978" imgH="317362" progId="Equation.3">
                    <p:embed/>
                    <p:pic>
                      <p:nvPicPr>
                        <p:cNvPr id="28686" name="Object 8">
                          <a:extLst>
                            <a:ext uri="{FF2B5EF4-FFF2-40B4-BE49-F238E27FC236}">
                              <a16:creationId xmlns:a16="http://schemas.microsoft.com/office/drawing/2014/main" id="{4AABA813-1C15-4DDE-AB1A-F8F332FA8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2063"/>
                          <a:ext cx="1048" cy="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484E09-F5AF-444D-8138-9630125DC948}"/>
              </a:ext>
            </a:extLst>
          </p:cNvPr>
          <p:cNvSpPr/>
          <p:nvPr/>
        </p:nvSpPr>
        <p:spPr>
          <a:xfrm>
            <a:off x="3178971" y="3469166"/>
            <a:ext cx="5656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Sum of forces in the </a:t>
            </a:r>
            <a:r>
              <a:rPr lang="en-US" altLang="en-US" sz="2000" i="1" dirty="0"/>
              <a:t>x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y</a:t>
            </a:r>
            <a:r>
              <a:rPr lang="en-US" altLang="en-US" sz="2000" dirty="0"/>
              <a:t> directions may be used to find the force  components at </a:t>
            </a:r>
            <a:r>
              <a:rPr lang="en-US" altLang="en-US" sz="2000" i="1" dirty="0"/>
              <a:t>C</a:t>
            </a:r>
            <a:r>
              <a:rPr lang="en-US" altLang="en-US" sz="2000" dirty="0"/>
              <a:t>.</a:t>
            </a:r>
          </a:p>
        </p:txBody>
      </p:sp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8BEA4EA4-9BE2-4A4C-A2D3-0A6D66DF9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64889"/>
              </p:ext>
            </p:extLst>
          </p:nvPr>
        </p:nvGraphicFramePr>
        <p:xfrm>
          <a:off x="3421062" y="4320066"/>
          <a:ext cx="372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4" name="Equation" r:id="rId10" imgW="3721100" imgH="711200" progId="Equation.3">
                  <p:embed/>
                </p:oleObj>
              </mc:Choice>
              <mc:Fallback>
                <p:oleObj name="Equation" r:id="rId10" imgW="3721100" imgH="711200" progId="Equation.3">
                  <p:embed/>
                  <p:pic>
                    <p:nvPicPr>
                      <p:cNvPr id="28679" name="Object 11">
                        <a:extLst>
                          <a:ext uri="{FF2B5EF4-FFF2-40B4-BE49-F238E27FC236}">
                            <a16:creationId xmlns:a16="http://schemas.microsoft.com/office/drawing/2014/main" id="{5BF4A3B7-6B7C-4C84-9C8F-A267D38E1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2" y="4320066"/>
                        <a:ext cx="3721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>
            <a:extLst>
              <a:ext uri="{FF2B5EF4-FFF2-40B4-BE49-F238E27FC236}">
                <a16:creationId xmlns:a16="http://schemas.microsoft.com/office/drawing/2014/main" id="{8D326E8D-DD18-4177-9C6A-4B1237BB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4061"/>
              </p:ext>
            </p:extLst>
          </p:nvPr>
        </p:nvGraphicFramePr>
        <p:xfrm>
          <a:off x="3421062" y="5239774"/>
          <a:ext cx="3721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Equation" r:id="rId12" imgW="3721100" imgH="787400" progId="Equation.3">
                  <p:embed/>
                </p:oleObj>
              </mc:Choice>
              <mc:Fallback>
                <p:oleObj name="Equation" r:id="rId12" imgW="3721100" imgH="787400" progId="Equation.3">
                  <p:embed/>
                  <p:pic>
                    <p:nvPicPr>
                      <p:cNvPr id="28681" name="Object 13">
                        <a:extLst>
                          <a:ext uri="{FF2B5EF4-FFF2-40B4-BE49-F238E27FC236}">
                            <a16:creationId xmlns:a16="http://schemas.microsoft.com/office/drawing/2014/main" id="{0624B7DB-FF67-475C-A882-EA5EB6C47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2" y="5239774"/>
                        <a:ext cx="3721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D64B4239-ABEA-4E0D-B3EC-48FF54D48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4136"/>
              </p:ext>
            </p:extLst>
          </p:nvPr>
        </p:nvGraphicFramePr>
        <p:xfrm>
          <a:off x="7329487" y="4728532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Equation" r:id="rId14" imgW="1371600" imgH="330200" progId="Equation.3">
                  <p:embed/>
                </p:oleObj>
              </mc:Choice>
              <mc:Fallback>
                <p:oleObj name="Equation" r:id="rId14" imgW="1371600" imgH="330200" progId="Equation.3">
                  <p:embed/>
                  <p:pic>
                    <p:nvPicPr>
                      <p:cNvPr id="28680" name="Object 12">
                        <a:extLst>
                          <a:ext uri="{FF2B5EF4-FFF2-40B4-BE49-F238E27FC236}">
                            <a16:creationId xmlns:a16="http://schemas.microsoft.com/office/drawing/2014/main" id="{19B8ADF6-9541-426D-BE6A-D80A2C31B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7" y="4728532"/>
                        <a:ext cx="1371600" cy="33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9B0C849F-2BFE-4128-8972-1B1DE6062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11747"/>
              </p:ext>
            </p:extLst>
          </p:nvPr>
        </p:nvGraphicFramePr>
        <p:xfrm>
          <a:off x="7456487" y="5610212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16" imgW="1244600" imgH="368300" progId="Equation.3">
                  <p:embed/>
                </p:oleObj>
              </mc:Choice>
              <mc:Fallback>
                <p:oleObj name="Equation" r:id="rId16" imgW="1244600" imgH="368300" progId="Equation.3">
                  <p:embed/>
                  <p:pic>
                    <p:nvPicPr>
                      <p:cNvPr id="28682" name="Object 14">
                        <a:extLst>
                          <a:ext uri="{FF2B5EF4-FFF2-40B4-BE49-F238E27FC236}">
                            <a16:creationId xmlns:a16="http://schemas.microsoft.com/office/drawing/2014/main" id="{EE72BFB8-9E57-41AD-993E-10B18AA07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7" y="5610212"/>
                        <a:ext cx="1244600" cy="36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68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641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6.4 – SOLUTION (continued)</a:t>
            </a:r>
            <a:endParaRPr lang="en-US" sz="2800" dirty="0"/>
          </a:p>
        </p:txBody>
      </p:sp>
      <p:pic>
        <p:nvPicPr>
          <p:cNvPr id="6" name="Picture 3" descr="C:\DOCUME~1\WALTOL~1\LOCALS~1\Temp\\msotw9_temp0.jpg">
            <a:extLst>
              <a:ext uri="{FF2B5EF4-FFF2-40B4-BE49-F238E27FC236}">
                <a16:creationId xmlns:a16="http://schemas.microsoft.com/office/drawing/2014/main" id="{2E484C34-542F-45A9-8836-47B4D67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1" y="663369"/>
            <a:ext cx="28956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DOCUME~1\WALTOL~1\LOCALS~1\Temp\\msotw9_temp0.jpg">
            <a:extLst>
              <a:ext uri="{FF2B5EF4-FFF2-40B4-BE49-F238E27FC236}">
                <a16:creationId xmlns:a16="http://schemas.microsoft.com/office/drawing/2014/main" id="{90AF6DFB-597E-4A0A-B0AC-9968C733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01469"/>
            <a:ext cx="302895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B95690-9E7B-44A7-8357-CCD65282053B}"/>
              </a:ext>
            </a:extLst>
          </p:cNvPr>
          <p:cNvSpPr/>
          <p:nvPr/>
        </p:nvSpPr>
        <p:spPr>
          <a:xfrm>
            <a:off x="4038600" y="3733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With member </a:t>
            </a:r>
            <a:r>
              <a:rPr lang="en-US" altLang="en-US" i="1" dirty="0"/>
              <a:t>ACE</a:t>
            </a:r>
            <a:r>
              <a:rPr lang="en-US" altLang="en-US" dirty="0"/>
              <a:t> as a free-body, check the solution by summing moments about </a:t>
            </a:r>
            <a:r>
              <a:rPr lang="en-US" altLang="en-US" i="1" dirty="0"/>
              <a:t>A.</a:t>
            </a: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BE898AF1-1538-47FF-891A-C7CC825F2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96046"/>
              </p:ext>
            </p:extLst>
          </p:nvPr>
        </p:nvGraphicFramePr>
        <p:xfrm>
          <a:off x="563563" y="4486918"/>
          <a:ext cx="793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6" imgW="7937500" imgH="685800" progId="Equation.3">
                  <p:embed/>
                </p:oleObj>
              </mc:Choice>
              <mc:Fallback>
                <p:oleObj name="Equation" r:id="rId6" imgW="7937500" imgH="685800" progId="Equation.3">
                  <p:embed/>
                  <p:pic>
                    <p:nvPicPr>
                      <p:cNvPr id="29702" name="Object 7">
                        <a:extLst>
                          <a:ext uri="{FF2B5EF4-FFF2-40B4-BE49-F238E27FC236}">
                            <a16:creationId xmlns:a16="http://schemas.microsoft.com/office/drawing/2014/main" id="{F6A361E7-68CA-4986-A7BA-2F44BEA23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486918"/>
                        <a:ext cx="7937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3DCFB8-4347-4EF3-A6AC-431A636CA947}"/>
              </a:ext>
            </a:extLst>
          </p:cNvPr>
          <p:cNvSpPr/>
          <p:nvPr/>
        </p:nvSpPr>
        <p:spPr>
          <a:xfrm>
            <a:off x="7315200" y="5486400"/>
            <a:ext cx="105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(checks)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1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5463" y="199232"/>
            <a:ext cx="8202612" cy="46413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MACHINES</a:t>
            </a:r>
            <a:endParaRPr lang="en-US" sz="2800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17A52E07-6D8C-4C3D-B13D-CC8DD10DB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6950"/>
            <a:ext cx="8350250" cy="1554163"/>
            <a:chOff x="432" y="628"/>
            <a:chExt cx="5260" cy="979"/>
          </a:xfrm>
        </p:grpSpPr>
        <p:pic>
          <p:nvPicPr>
            <p:cNvPr id="9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89FA68E6-68B4-4955-890C-42C0645F4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720"/>
              <a:ext cx="1968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83192177-A33B-426E-B424-F38F4198C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628"/>
              <a:ext cx="32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Machines are structures designed to transmit and modify forces.  Their main purpose is to transform </a:t>
              </a:r>
              <a:r>
                <a:rPr lang="en-US" altLang="en-US" i="1"/>
                <a:t>input forces</a:t>
              </a:r>
              <a:r>
                <a:rPr lang="en-US" altLang="en-US"/>
                <a:t> into </a:t>
              </a:r>
              <a:r>
                <a:rPr lang="en-US" altLang="en-US" i="1"/>
                <a:t>output forces</a:t>
              </a:r>
              <a:r>
                <a:rPr lang="en-US" altLang="en-US"/>
                <a:t>.</a:t>
              </a: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D14183E6-8321-4C32-A7C0-1DF63DE4967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3200"/>
            <a:ext cx="8302625" cy="1368425"/>
            <a:chOff x="432" y="1728"/>
            <a:chExt cx="5230" cy="862"/>
          </a:xfrm>
        </p:grpSpPr>
        <p:pic>
          <p:nvPicPr>
            <p:cNvPr id="12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0C9F4C63-80AE-43D5-AF4F-EFB66BA81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28"/>
              <a:ext cx="1440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1F546398-E98B-4BE4-9E25-0E87FF60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1918"/>
              <a:ext cx="319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Create a free-body diagram of the complete machine, including the reaction that the wire exerts.</a:t>
              </a:r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A5DEFCCE-0F25-434E-AB7F-98F0204EB05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8248650" cy="2362200"/>
            <a:chOff x="384" y="2592"/>
            <a:chExt cx="5196" cy="1488"/>
          </a:xfrm>
        </p:grpSpPr>
        <p:pic>
          <p:nvPicPr>
            <p:cNvPr id="17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F164FFFF-43A4-463E-A1E5-D4C410F90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592"/>
              <a:ext cx="1369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F80B5298-DB0F-48EC-88B4-9C26ACFFA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659"/>
              <a:ext cx="31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machine is a nonrigid structure.  Use one of the components as a free-body.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9C5C12-7A51-4AED-A274-35885B04DE8C}"/>
              </a:ext>
            </a:extLst>
          </p:cNvPr>
          <p:cNvSpPr/>
          <p:nvPr/>
        </p:nvSpPr>
        <p:spPr>
          <a:xfrm>
            <a:off x="4156075" y="20524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Given the magnitude of </a:t>
            </a:r>
            <a:r>
              <a:rPr lang="en-US" altLang="en-US" b="1" i="1" dirty="0"/>
              <a:t>P</a:t>
            </a:r>
            <a:r>
              <a:rPr lang="en-US" altLang="en-US" dirty="0"/>
              <a:t>, determine the magnitude of </a:t>
            </a:r>
            <a:r>
              <a:rPr lang="en-US" altLang="en-US" b="1" i="1" dirty="0"/>
              <a:t>Q</a:t>
            </a:r>
            <a:r>
              <a:rPr lang="en-US" altLang="en-US" dirty="0"/>
              <a:t>.  </a:t>
            </a:r>
            <a:endParaRPr lang="en-US" altLang="en-US" b="1" i="1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3E665CE-DAAB-42CC-9A53-95FE7EE424AD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5094288"/>
            <a:ext cx="4738688" cy="955675"/>
            <a:chOff x="2468" y="2895"/>
            <a:chExt cx="2985" cy="602"/>
          </a:xfrm>
        </p:grpSpPr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C2CD3CA-26BF-489E-B7A8-14F32EFB3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895"/>
              <a:ext cx="2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Taking moments about </a:t>
              </a:r>
              <a:r>
                <a:rPr lang="en-US" altLang="en-US" i="1" dirty="0"/>
                <a:t>A</a:t>
              </a:r>
              <a:r>
                <a:rPr lang="en-US" altLang="en-US" dirty="0"/>
                <a:t>, </a:t>
              </a:r>
            </a:p>
          </p:txBody>
        </p:sp>
        <p:graphicFrame>
          <p:nvGraphicFramePr>
            <p:cNvPr id="21" name="Object 13">
              <a:extLst>
                <a:ext uri="{FF2B5EF4-FFF2-40B4-BE49-F238E27FC236}">
                  <a16:creationId xmlns:a16="http://schemas.microsoft.com/office/drawing/2014/main" id="{F60A4F43-1248-4416-B084-EF7F3BFB92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3" y="3113"/>
            <a:ext cx="220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3" name="Equation" r:id="rId7" imgW="3492500" imgH="609600" progId="Equation.3">
                    <p:embed/>
                  </p:oleObj>
                </mc:Choice>
                <mc:Fallback>
                  <p:oleObj name="Equation" r:id="rId7" imgW="3492500" imgH="609600" progId="Equation.3">
                    <p:embed/>
                    <p:pic>
                      <p:nvPicPr>
                        <p:cNvPr id="30730" name="Object 13">
                          <a:extLst>
                            <a:ext uri="{FF2B5EF4-FFF2-40B4-BE49-F238E27FC236}">
                              <a16:creationId xmlns:a16="http://schemas.microsoft.com/office/drawing/2014/main" id="{BF2D6872-D25C-448F-B9DA-73E0EFAAAE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3113"/>
                          <a:ext cx="220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814164-536D-4BED-8E15-E5D6A8E8E3AA}"/>
              </a:ext>
            </a:extLst>
          </p:cNvPr>
          <p:cNvSpPr txBox="1"/>
          <p:nvPr/>
        </p:nvSpPr>
        <p:spPr>
          <a:xfrm>
            <a:off x="5715000" y="617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of Chapter 6</a:t>
            </a:r>
          </a:p>
        </p:txBody>
      </p:sp>
    </p:spTree>
    <p:extLst>
      <p:ext uri="{BB962C8B-B14F-4D97-AF65-F5344CB8AC3E}">
        <p14:creationId xmlns:p14="http://schemas.microsoft.com/office/powerpoint/2010/main" val="19211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4861" y="272575"/>
            <a:ext cx="8229600" cy="6031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ANALYSIS OF STRUCTURES - INTRODUCTION</a:t>
            </a:r>
          </a:p>
        </p:txBody>
      </p:sp>
      <p:pic>
        <p:nvPicPr>
          <p:cNvPr id="6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2057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62956"/>
            <a:ext cx="1828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19812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0" y="1015128"/>
            <a:ext cx="5943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 the equilibrium of structures made of several connected parts, the </a:t>
            </a:r>
            <a:r>
              <a:rPr lang="en-US" altLang="en-US" sz="2000" b="1" i="1" dirty="0"/>
              <a:t>internal forces</a:t>
            </a:r>
            <a:r>
              <a:rPr lang="en-US" altLang="en-US" sz="2000" b="1" dirty="0"/>
              <a:t> </a:t>
            </a:r>
            <a:r>
              <a:rPr lang="en-US" altLang="en-US" sz="2000" dirty="0"/>
              <a:t>as well the </a:t>
            </a:r>
            <a:r>
              <a:rPr lang="en-US" altLang="en-US" sz="2000" b="1" i="1" dirty="0"/>
              <a:t>external forces</a:t>
            </a:r>
            <a:r>
              <a:rPr lang="en-US" altLang="en-US" sz="2000" b="1" dirty="0"/>
              <a:t> </a:t>
            </a:r>
            <a:r>
              <a:rPr lang="en-US" altLang="en-US" sz="2000" dirty="0"/>
              <a:t>are considered.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In the interaction between connected parts</a:t>
            </a:r>
            <a:r>
              <a:rPr lang="en-US" altLang="en-US" sz="2000" b="1" dirty="0"/>
              <a:t>, Newton’s 3</a:t>
            </a:r>
            <a:r>
              <a:rPr lang="en-US" altLang="en-US" sz="2000" b="1" baseline="30000" dirty="0"/>
              <a:t>rd</a:t>
            </a:r>
            <a:r>
              <a:rPr lang="en-US" altLang="en-US" sz="2000" b="1" dirty="0"/>
              <a:t> Law</a:t>
            </a:r>
            <a:r>
              <a:rPr lang="en-US" altLang="en-US" sz="2000" dirty="0"/>
              <a:t> states that the </a:t>
            </a:r>
            <a:r>
              <a:rPr lang="en-US" altLang="en-US" sz="2000" b="1" i="1" dirty="0"/>
              <a:t>forces of action and reaction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between bodies in contact have the same magnitude, same line of action, and opposite sense.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1" y="3555151"/>
            <a:ext cx="624839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Three categories of engineering structures are considered:</a:t>
            </a:r>
          </a:p>
          <a:p>
            <a:pPr lvl="1">
              <a:spcBef>
                <a:spcPct val="20000"/>
              </a:spcBef>
              <a:buFontTx/>
              <a:buAutoNum type="alphaLcParenR"/>
            </a:pPr>
            <a:r>
              <a:rPr lang="en-US" altLang="en-US" sz="2000" i="1" dirty="0"/>
              <a:t> </a:t>
            </a:r>
            <a:r>
              <a:rPr lang="en-US" altLang="en-US" sz="2000" b="1" i="1" dirty="0"/>
              <a:t>Frames</a:t>
            </a:r>
            <a:r>
              <a:rPr lang="en-US" altLang="en-US" sz="2000" b="1" dirty="0"/>
              <a:t>:</a:t>
            </a:r>
            <a:r>
              <a:rPr lang="en-US" altLang="en-US" sz="2000" dirty="0"/>
              <a:t>  contain at least one multi-force member, i.e., member acted upon by 3 or more forces.</a:t>
            </a:r>
          </a:p>
          <a:p>
            <a:pPr lvl="1">
              <a:spcBef>
                <a:spcPct val="20000"/>
              </a:spcBef>
              <a:buFontTx/>
              <a:buAutoNum type="alphaLcParenR"/>
            </a:pPr>
            <a:r>
              <a:rPr lang="en-US" altLang="en-US" sz="2000" i="1" dirty="0"/>
              <a:t> </a:t>
            </a:r>
            <a:r>
              <a:rPr lang="en-US" altLang="en-US" sz="2000" b="1" i="1" dirty="0"/>
              <a:t>Trusses</a:t>
            </a:r>
            <a:r>
              <a:rPr lang="en-US" altLang="en-US" sz="2000" b="1" dirty="0"/>
              <a:t>:</a:t>
            </a:r>
            <a:r>
              <a:rPr lang="en-US" altLang="en-US" sz="2000" dirty="0"/>
              <a:t>  formed from </a:t>
            </a:r>
            <a:r>
              <a:rPr lang="en-US" altLang="en-US" sz="2000" i="1" dirty="0"/>
              <a:t>two-force members</a:t>
            </a:r>
            <a:r>
              <a:rPr lang="en-US" altLang="en-US" sz="2000" dirty="0"/>
              <a:t>, i.e., straight members with end point connections</a:t>
            </a:r>
          </a:p>
          <a:p>
            <a:pPr lvl="1">
              <a:spcBef>
                <a:spcPct val="20000"/>
              </a:spcBef>
              <a:buFontTx/>
              <a:buAutoNum type="alphaLcParenR"/>
            </a:pPr>
            <a:r>
              <a:rPr lang="en-US" altLang="en-US" sz="2000" i="1" dirty="0"/>
              <a:t> </a:t>
            </a:r>
            <a:r>
              <a:rPr lang="en-US" altLang="en-US" sz="2000" b="1" i="1" dirty="0"/>
              <a:t>Machines</a:t>
            </a:r>
            <a:r>
              <a:rPr lang="en-US" altLang="en-US" sz="2000" b="1" dirty="0"/>
              <a:t>:</a:t>
            </a:r>
            <a:r>
              <a:rPr lang="en-US" altLang="en-US" sz="2000" dirty="0"/>
              <a:t>  structures containing moving parts designed to transmit and modify forces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4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79581" y="164227"/>
            <a:ext cx="5257801" cy="46217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DEFINITION OF A TRUSS</a:t>
            </a:r>
            <a:endParaRPr lang="en-US" sz="3100" dirty="0"/>
          </a:p>
        </p:txBody>
      </p:sp>
      <p:pic>
        <p:nvPicPr>
          <p:cNvPr id="1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6448"/>
            <a:ext cx="2819400" cy="164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27452"/>
            <a:ext cx="2937134" cy="171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72790"/>
            <a:ext cx="2514600" cy="196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58816" y="600815"/>
            <a:ext cx="5380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 truss consists of straight members connected at joints.  No member is continuous through a joint.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1688434"/>
            <a:ext cx="540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Most structures are made of several trusses joined together to form a space framework.  Each truss carries those loads which act in its plane and may be treated as a two-dimensional structure.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8816" y="3278684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Bolted or welded connections are assumed to be pinned together.  Forces acting at the member ends reduce to a single force and no couple.  Only </a:t>
            </a:r>
            <a:r>
              <a:rPr lang="en-US" altLang="en-US" sz="2000" i="1" dirty="0"/>
              <a:t>two-force members</a:t>
            </a:r>
            <a:r>
              <a:rPr lang="en-US" altLang="en-US" sz="2000" dirty="0"/>
              <a:t> are considered.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807" y="5486400"/>
            <a:ext cx="5400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When forces tend to pull the member apart, it is in </a:t>
            </a:r>
            <a:r>
              <a:rPr lang="en-US" altLang="en-US" sz="2000" i="1" dirty="0"/>
              <a:t>tension</a:t>
            </a:r>
            <a:r>
              <a:rPr lang="en-US" altLang="en-US" sz="2000" dirty="0"/>
              <a:t>.  When the forces tend to compress the member, it is in </a:t>
            </a:r>
            <a:r>
              <a:rPr lang="en-US" altLang="en-US" sz="2000" i="1" dirty="0"/>
              <a:t>compression</a:t>
            </a:r>
            <a:r>
              <a:rPr lang="en-US" altLang="en-US" sz="2000" dirty="0"/>
              <a:t>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ED1FBD0-34D7-4ACD-B9C6-E1AA446426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3" b="15498"/>
          <a:stretch/>
        </p:blipFill>
        <p:spPr bwMode="auto">
          <a:xfrm>
            <a:off x="278296" y="186615"/>
            <a:ext cx="2845904" cy="164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MEMBERS OF A TRUSS</a:t>
            </a:r>
            <a:endParaRPr lang="en-US" sz="2800" dirty="0"/>
          </a:p>
        </p:txBody>
      </p:sp>
      <p:pic>
        <p:nvPicPr>
          <p:cNvPr id="14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761999"/>
            <a:ext cx="8143005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400" y="5388171"/>
            <a:ext cx="8300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Members of a truss are slender and not capable of supporting large lateral loads.  Loads must be applied at the joints.</a:t>
            </a:r>
          </a:p>
        </p:txBody>
      </p:sp>
    </p:spTree>
    <p:extLst>
      <p:ext uri="{BB962C8B-B14F-4D97-AF65-F5344CB8AC3E}">
        <p14:creationId xmlns:p14="http://schemas.microsoft.com/office/powerpoint/2010/main" val="319713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TYPICAL TRUSS CONFIGURATIONS</a:t>
            </a:r>
            <a:endParaRPr lang="en-US" sz="2800" dirty="0"/>
          </a:p>
        </p:txBody>
      </p:sp>
      <p:pic>
        <p:nvPicPr>
          <p:cNvPr id="6" name="Picture 1029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010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77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SIMPLE TRUSSES</a:t>
            </a:r>
            <a:endParaRPr lang="en-US" sz="2800" dirty="0"/>
          </a:p>
        </p:txBody>
      </p: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287338" y="731837"/>
            <a:ext cx="8628063" cy="1981200"/>
            <a:chOff x="181" y="672"/>
            <a:chExt cx="5435" cy="1248"/>
          </a:xfrm>
        </p:grpSpPr>
        <p:pic>
          <p:nvPicPr>
            <p:cNvPr id="7" name="Picture 102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" y="672"/>
              <a:ext cx="1355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102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672"/>
              <a:ext cx="1153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031"/>
            <p:cNvSpPr txBox="1">
              <a:spLocks noChangeArrowheads="1"/>
            </p:cNvSpPr>
            <p:nvPr/>
          </p:nvSpPr>
          <p:spPr bwMode="auto">
            <a:xfrm>
              <a:off x="2880" y="864"/>
              <a:ext cx="27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A </a:t>
              </a:r>
              <a:r>
                <a:rPr lang="en-US" altLang="en-US" sz="2400" b="1" i="1" dirty="0"/>
                <a:t>rigid truss</a:t>
              </a:r>
              <a:r>
                <a:rPr lang="en-US" altLang="en-US" sz="2400" b="1" dirty="0"/>
                <a:t> </a:t>
              </a:r>
              <a:r>
                <a:rPr lang="en-US" altLang="en-US" sz="2400" dirty="0"/>
                <a:t>will not collapse under the application of a load.</a:t>
              </a:r>
            </a:p>
          </p:txBody>
        </p:sp>
      </p:grpSp>
      <p:grpSp>
        <p:nvGrpSpPr>
          <p:cNvPr id="10" name="Group 1035"/>
          <p:cNvGrpSpPr>
            <a:grpSpLocks/>
          </p:cNvGrpSpPr>
          <p:nvPr/>
        </p:nvGrpSpPr>
        <p:grpSpPr bwMode="auto">
          <a:xfrm>
            <a:off x="457200" y="2930525"/>
            <a:ext cx="7974013" cy="3654426"/>
            <a:chOff x="484" y="1941"/>
            <a:chExt cx="5023" cy="2302"/>
          </a:xfrm>
        </p:grpSpPr>
        <p:pic>
          <p:nvPicPr>
            <p:cNvPr id="11" name="Picture 1029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41"/>
              <a:ext cx="2104" cy="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030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" y="2893"/>
              <a:ext cx="1632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032"/>
            <p:cNvSpPr txBox="1">
              <a:spLocks noChangeArrowheads="1"/>
            </p:cNvSpPr>
            <p:nvPr/>
          </p:nvSpPr>
          <p:spPr bwMode="auto">
            <a:xfrm>
              <a:off x="2723" y="1968"/>
              <a:ext cx="278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A </a:t>
              </a:r>
              <a:r>
                <a:rPr lang="en-US" altLang="en-US" sz="2400" b="1" i="1" dirty="0"/>
                <a:t>simple truss</a:t>
              </a:r>
              <a:r>
                <a:rPr lang="en-US" altLang="en-US" sz="2400" b="1" dirty="0"/>
                <a:t> </a:t>
              </a:r>
              <a:r>
                <a:rPr lang="en-US" altLang="en-US" sz="2400" dirty="0"/>
                <a:t>is constructed by successively adding two members and one connection to the basic triangular truss.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657600" y="4908461"/>
            <a:ext cx="4773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400" dirty="0"/>
              <a:t>In a simple truss, 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2</a:t>
            </a:r>
            <a:r>
              <a:rPr lang="en-US" altLang="en-US" sz="2400" i="1" dirty="0"/>
              <a:t>n</a:t>
            </a:r>
            <a:r>
              <a:rPr lang="en-US" altLang="en-US" sz="2400" dirty="0"/>
              <a:t> - 3  where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the total number of members and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the number of joints.</a:t>
            </a:r>
          </a:p>
        </p:txBody>
      </p:sp>
    </p:spTree>
    <p:extLst>
      <p:ext uri="{BB962C8B-B14F-4D97-AF65-F5344CB8AC3E}">
        <p14:creationId xmlns:p14="http://schemas.microsoft.com/office/powerpoint/2010/main" val="29398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ANALYSIS OF TRUSSES BY SIMPLE METHOD OF JOINTS</a:t>
            </a:r>
            <a:endParaRPr lang="en-US" sz="2800" dirty="0"/>
          </a:p>
        </p:txBody>
      </p:sp>
      <p:pic>
        <p:nvPicPr>
          <p:cNvPr id="14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26401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5052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08174" y="7028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Dismember the truss and create a free body diagram for each member and pin.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8667" y="15114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The two forces exerted on each member are equal, have the same line of action, and opposite sense.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4739" y="261905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Forces exerted by a member on the pins or joints at its ends are directed along the member and equal and opposite.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81670" y="369267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Conditions of equilibrium on the pins provide 2</a:t>
            </a:r>
            <a:r>
              <a:rPr lang="en-US" altLang="en-US" sz="2000" i="1" dirty="0"/>
              <a:t>n</a:t>
            </a:r>
            <a:r>
              <a:rPr lang="en-US" altLang="en-US" sz="2000" dirty="0"/>
              <a:t> equations for 2</a:t>
            </a:r>
            <a:r>
              <a:rPr lang="en-US" altLang="en-US" sz="2000" i="1" dirty="0"/>
              <a:t>n</a:t>
            </a:r>
            <a:r>
              <a:rPr lang="en-US" altLang="en-US" sz="2000" dirty="0"/>
              <a:t> unknowns.  For a simple truss, 2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</a:t>
            </a:r>
            <a:r>
              <a:rPr lang="en-US" altLang="en-US" sz="2000" dirty="0"/>
              <a:t> + 3.  May solve for </a:t>
            </a:r>
            <a:r>
              <a:rPr lang="en-US" altLang="en-US" sz="2000" i="1" dirty="0"/>
              <a:t>m</a:t>
            </a:r>
            <a:r>
              <a:rPr lang="en-US" altLang="en-US" sz="2000" dirty="0"/>
              <a:t> member forces and 3 reaction forces at the supports.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670" y="538185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Conditions for equilibrium for the entire truss provide 3 additional equations which are not independent of the pin equations.</a:t>
            </a:r>
          </a:p>
        </p:txBody>
      </p:sp>
    </p:spTree>
    <p:extLst>
      <p:ext uri="{BB962C8B-B14F-4D97-AF65-F5344CB8AC3E}">
        <p14:creationId xmlns:p14="http://schemas.microsoft.com/office/powerpoint/2010/main" val="83446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3968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JOINTS UNDER SPECIAL LOADING CONDITIONS</a:t>
            </a:r>
            <a:endParaRPr lang="en-US" sz="2800" dirty="0"/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04800" y="776993"/>
            <a:ext cx="8763000" cy="1981200"/>
            <a:chOff x="240" y="624"/>
            <a:chExt cx="5520" cy="1248"/>
          </a:xfrm>
        </p:grpSpPr>
        <p:pic>
          <p:nvPicPr>
            <p:cNvPr id="11" name="Picture 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24"/>
              <a:ext cx="70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0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624"/>
              <a:ext cx="886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1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720"/>
              <a:ext cx="707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592" y="624"/>
              <a:ext cx="31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Forces in opposite members intersecting in two straight lines at a joint are equal.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472722" y="3801534"/>
            <a:ext cx="8267700" cy="1382713"/>
            <a:chOff x="288" y="1865"/>
            <a:chExt cx="5208" cy="871"/>
          </a:xfrm>
        </p:grpSpPr>
        <p:pic>
          <p:nvPicPr>
            <p:cNvPr id="21" name="Picture 12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872"/>
              <a:ext cx="67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872"/>
              <a:ext cx="695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520" y="1865"/>
              <a:ext cx="29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The forces in two opposite members are equal when a load is aligned with a third member.  The third member force is equal to the load (including zero load).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51556" y="5189891"/>
            <a:ext cx="8382000" cy="1273175"/>
            <a:chOff x="336" y="2692"/>
            <a:chExt cx="5280" cy="802"/>
          </a:xfrm>
        </p:grpSpPr>
        <p:pic>
          <p:nvPicPr>
            <p:cNvPr id="25" name="Picture 1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832"/>
              <a:ext cx="672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28"/>
              <a:ext cx="816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592" y="2692"/>
              <a:ext cx="30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The forces in two members connected at a joint are equal if the members are aligned and zero otherwise.</a:t>
              </a:r>
            </a:p>
          </p:txBody>
        </p:sp>
      </p:grpSp>
      <p:pic>
        <p:nvPicPr>
          <p:cNvPr id="29" name="Picture 16" descr="C:\DOCUME~1\WALTOL~1\LOCALS~1\Temp\\msotw9_temp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66" y="1647119"/>
            <a:ext cx="4326966" cy="20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171" y="2869264"/>
            <a:ext cx="435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Recognition of joints under special loading conditions simplifies a truss analysis.</a:t>
            </a:r>
          </a:p>
        </p:txBody>
      </p:sp>
    </p:spTree>
    <p:extLst>
      <p:ext uri="{BB962C8B-B14F-4D97-AF65-F5344CB8AC3E}">
        <p14:creationId xmlns:p14="http://schemas.microsoft.com/office/powerpoint/2010/main" val="197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2223</Words>
  <Application>Microsoft Office PowerPoint</Application>
  <PresentationFormat>On-screen Show (4:3)</PresentationFormat>
  <Paragraphs>159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Times New Roman</vt:lpstr>
      <vt:lpstr>Office Theme</vt:lpstr>
      <vt:lpstr>Equation</vt:lpstr>
      <vt:lpstr> VECTOR MECHANICS FOR ENGINEERS   </vt:lpstr>
      <vt:lpstr> </vt:lpstr>
      <vt:lpstr> ANALYSIS OF STRUCTURES - INTRODUCTION</vt:lpstr>
      <vt:lpstr>DEFINITION OF A TRUSS</vt:lpstr>
      <vt:lpstr>MEMBERS OF A TRUSS</vt:lpstr>
      <vt:lpstr>TYPICAL TRUSS CONFIGURATIONS</vt:lpstr>
      <vt:lpstr>SIMPLE TRUSSES</vt:lpstr>
      <vt:lpstr>ANALYSIS OF TRUSSES BY SIMPLE METHOD OF JOINTS</vt:lpstr>
      <vt:lpstr>JOINTS UNDER SPECIAL LOADING CONDITIONS</vt:lpstr>
      <vt:lpstr>SPACE TRUSSES – 3D TRUSSES</vt:lpstr>
      <vt:lpstr>EXAMPLE PROBLEM 6.1</vt:lpstr>
      <vt:lpstr>EXAMPLE PROBLEM 6.1 - SOLUTION</vt:lpstr>
      <vt:lpstr>EXAMPLE PROBLEM 6.1 – SOLUTION (continued)</vt:lpstr>
      <vt:lpstr>EXAMPLE PROBLEM 6.1 – SOLUTION (continued)</vt:lpstr>
      <vt:lpstr>EXAMPLE PROBLEM 6.1 – SOLUTION (continued)</vt:lpstr>
      <vt:lpstr>ANLYSIS OF TRUSSES BY THE METHOD OF SECTIONS</vt:lpstr>
      <vt:lpstr>ANLYSIS OF TRUSSES BY THE METHOD OF SECTIONS</vt:lpstr>
      <vt:lpstr>TRUSSES MADE OF SEVERAL SIMPLE TRUSSES</vt:lpstr>
      <vt:lpstr>EXAMPLE PROBLEM 6.3</vt:lpstr>
      <vt:lpstr>EXAMPLE PROBLEM 6.3 - SOLUTION</vt:lpstr>
      <vt:lpstr>EXAMPLE PROBLEM 6.3 – SOLUTION (continued)</vt:lpstr>
      <vt:lpstr>EXAMPLE PROBLEM 6.3 - SOLUTION</vt:lpstr>
      <vt:lpstr>ANALYSIS OF FRAMES</vt:lpstr>
      <vt:lpstr>FRAMES WHICH CEASE TO BE RIGID  WHEN DETACHED FROM THEIR SUPPORT</vt:lpstr>
      <vt:lpstr>EXAMPLE PROBLEM 6.4</vt:lpstr>
      <vt:lpstr>EXAMPLE PROBLEM 6.4 - SOLUTION</vt:lpstr>
      <vt:lpstr>EXAMPLE PROBLEM 6.4 – SOLUTION (continued)</vt:lpstr>
      <vt:lpstr>EXAMPLE PROBLEM 6.4 – SOLUTION (continued)</vt:lpstr>
      <vt:lpstr>MACHINES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azizk</dc:creator>
  <cp:lastModifiedBy>Abdul Khandker</cp:lastModifiedBy>
  <cp:revision>166</cp:revision>
  <dcterms:created xsi:type="dcterms:W3CDTF">2018-10-04T16:52:31Z</dcterms:created>
  <dcterms:modified xsi:type="dcterms:W3CDTF">2018-12-04T12:03:31Z</dcterms:modified>
</cp:coreProperties>
</file>