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7"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9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48" y="35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image" Target="../media/image114.wmf"/><Relationship Id="rId7" Type="http://schemas.openxmlformats.org/officeDocument/2006/relationships/image" Target="../media/image117.wmf"/><Relationship Id="rId2" Type="http://schemas.openxmlformats.org/officeDocument/2006/relationships/image" Target="../media/image113.wmf"/><Relationship Id="rId1" Type="http://schemas.openxmlformats.org/officeDocument/2006/relationships/image" Target="../media/image103.wmf"/><Relationship Id="rId6" Type="http://schemas.openxmlformats.org/officeDocument/2006/relationships/image" Target="../media/image110.wmf"/><Relationship Id="rId5" Type="http://schemas.openxmlformats.org/officeDocument/2006/relationships/image" Target="../media/image116.png"/><Relationship Id="rId4" Type="http://schemas.openxmlformats.org/officeDocument/2006/relationships/image" Target="../media/image115.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9.wmf"/><Relationship Id="rId1" Type="http://schemas.openxmlformats.org/officeDocument/2006/relationships/image" Target="../media/image101.wmf"/><Relationship Id="rId6" Type="http://schemas.openxmlformats.org/officeDocument/2006/relationships/image" Target="../media/image118.wmf"/><Relationship Id="rId5" Type="http://schemas.openxmlformats.org/officeDocument/2006/relationships/image" Target="../media/image114.wmf"/><Relationship Id="rId4" Type="http://schemas.openxmlformats.org/officeDocument/2006/relationships/image" Target="../media/image11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 Id="rId4" Type="http://schemas.openxmlformats.org/officeDocument/2006/relationships/image" Target="../media/image12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png"/><Relationship Id="rId4" Type="http://schemas.openxmlformats.org/officeDocument/2006/relationships/image" Target="../media/image130.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image" Target="../media/image137.png"/><Relationship Id="rId7" Type="http://schemas.openxmlformats.org/officeDocument/2006/relationships/image" Target="../media/image141.wmf"/><Relationship Id="rId2" Type="http://schemas.openxmlformats.org/officeDocument/2006/relationships/image" Target="../media/image136.wmf"/><Relationship Id="rId1" Type="http://schemas.openxmlformats.org/officeDocument/2006/relationships/image" Target="../media/image135.png"/><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138.wmf"/><Relationship Id="rId9" Type="http://schemas.openxmlformats.org/officeDocument/2006/relationships/image" Target="../media/image14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png"/></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png"/><Relationship Id="rId5" Type="http://schemas.openxmlformats.org/officeDocument/2006/relationships/image" Target="../media/image153.wmf"/><Relationship Id="rId4" Type="http://schemas.openxmlformats.org/officeDocument/2006/relationships/image" Target="../media/image15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55.wmf"/><Relationship Id="rId1" Type="http://schemas.openxmlformats.org/officeDocument/2006/relationships/image" Target="../media/image15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 Id="rId4" Type="http://schemas.openxmlformats.org/officeDocument/2006/relationships/image" Target="../media/image16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6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image" Target="../media/image33.wmf"/><Relationship Id="rId18" Type="http://schemas.openxmlformats.org/officeDocument/2006/relationships/image" Target="../media/image38.wmf"/><Relationship Id="rId3" Type="http://schemas.openxmlformats.org/officeDocument/2006/relationships/image" Target="../media/image23.wmf"/><Relationship Id="rId7" Type="http://schemas.openxmlformats.org/officeDocument/2006/relationships/image" Target="../media/image27.wmf"/><Relationship Id="rId12" Type="http://schemas.openxmlformats.org/officeDocument/2006/relationships/image" Target="../media/image32.wmf"/><Relationship Id="rId17" Type="http://schemas.openxmlformats.org/officeDocument/2006/relationships/image" Target="../media/image37.wmf"/><Relationship Id="rId2" Type="http://schemas.openxmlformats.org/officeDocument/2006/relationships/image" Target="../media/image22.png"/><Relationship Id="rId16" Type="http://schemas.openxmlformats.org/officeDocument/2006/relationships/image" Target="../media/image36.wmf"/><Relationship Id="rId20" Type="http://schemas.openxmlformats.org/officeDocument/2006/relationships/image" Target="../media/image40.wmf"/><Relationship Id="rId1" Type="http://schemas.openxmlformats.org/officeDocument/2006/relationships/image" Target="../media/image21.png"/><Relationship Id="rId6" Type="http://schemas.openxmlformats.org/officeDocument/2006/relationships/image" Target="../media/image26.wmf"/><Relationship Id="rId11" Type="http://schemas.openxmlformats.org/officeDocument/2006/relationships/image" Target="../media/image31.wmf"/><Relationship Id="rId5" Type="http://schemas.openxmlformats.org/officeDocument/2006/relationships/image" Target="../media/image25.wmf"/><Relationship Id="rId15" Type="http://schemas.openxmlformats.org/officeDocument/2006/relationships/image" Target="../media/image35.wmf"/><Relationship Id="rId10" Type="http://schemas.openxmlformats.org/officeDocument/2006/relationships/image" Target="../media/image30.wmf"/><Relationship Id="rId19" Type="http://schemas.openxmlformats.org/officeDocument/2006/relationships/image" Target="../media/image39.wmf"/><Relationship Id="rId4" Type="http://schemas.openxmlformats.org/officeDocument/2006/relationships/image" Target="../media/image24.wmf"/><Relationship Id="rId9" Type="http://schemas.openxmlformats.org/officeDocument/2006/relationships/image" Target="../media/image29.wmf"/><Relationship Id="rId14" Type="http://schemas.openxmlformats.org/officeDocument/2006/relationships/image" Target="../media/image3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 Id="rId4" Type="http://schemas.openxmlformats.org/officeDocument/2006/relationships/image" Target="../media/image17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png"/><Relationship Id="rId4" Type="http://schemas.openxmlformats.org/officeDocument/2006/relationships/image" Target="../media/image17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png"/><Relationship Id="rId1" Type="http://schemas.openxmlformats.org/officeDocument/2006/relationships/image" Target="../media/image181.png"/><Relationship Id="rId6" Type="http://schemas.openxmlformats.org/officeDocument/2006/relationships/image" Target="../media/image186.wmf"/><Relationship Id="rId5" Type="http://schemas.openxmlformats.org/officeDocument/2006/relationships/image" Target="../media/image185.wmf"/><Relationship Id="rId4" Type="http://schemas.openxmlformats.org/officeDocument/2006/relationships/image" Target="../media/image18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png"/><Relationship Id="rId5" Type="http://schemas.openxmlformats.org/officeDocument/2006/relationships/image" Target="../media/image191.wmf"/><Relationship Id="rId4" Type="http://schemas.openxmlformats.org/officeDocument/2006/relationships/image" Target="../media/image19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98.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 Id="rId9" Type="http://schemas.openxmlformats.org/officeDocument/2006/relationships/image" Target="../media/image50.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image" Target="../media/image79.png"/><Relationship Id="rId7" Type="http://schemas.openxmlformats.org/officeDocument/2006/relationships/image" Target="../media/image83.wmf"/><Relationship Id="rId2" Type="http://schemas.openxmlformats.org/officeDocument/2006/relationships/image" Target="../media/image78.wmf"/><Relationship Id="rId1" Type="http://schemas.openxmlformats.org/officeDocument/2006/relationships/image" Target="../media/image77.png"/><Relationship Id="rId6" Type="http://schemas.openxmlformats.org/officeDocument/2006/relationships/image" Target="../media/image82.wmf"/><Relationship Id="rId5" Type="http://schemas.openxmlformats.org/officeDocument/2006/relationships/image" Target="../media/image81.wmf"/><Relationship Id="rId10" Type="http://schemas.openxmlformats.org/officeDocument/2006/relationships/image" Target="../media/image86.png"/><Relationship Id="rId4" Type="http://schemas.openxmlformats.org/officeDocument/2006/relationships/image" Target="../media/image80.wmf"/><Relationship Id="rId9" Type="http://schemas.openxmlformats.org/officeDocument/2006/relationships/image" Target="../media/image8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image" Target="../media/image87.png"/></Relationships>
</file>

<file path=ppt/drawings/_rels/vmlDrawing8.v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image" Target="../media/image92.wmf"/><Relationship Id="rId7" Type="http://schemas.openxmlformats.org/officeDocument/2006/relationships/image" Target="../media/image96.wmf"/><Relationship Id="rId2" Type="http://schemas.openxmlformats.org/officeDocument/2006/relationships/image" Target="../media/image91.wmf"/><Relationship Id="rId1" Type="http://schemas.openxmlformats.org/officeDocument/2006/relationships/image" Target="../media/image90.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wmf"/><Relationship Id="rId3" Type="http://schemas.openxmlformats.org/officeDocument/2006/relationships/image" Target="../media/image101.wmf"/><Relationship Id="rId7" Type="http://schemas.openxmlformats.org/officeDocument/2006/relationships/image" Target="../media/image105.wmf"/><Relationship Id="rId12" Type="http://schemas.openxmlformats.org/officeDocument/2006/relationships/image" Target="../media/image110.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wmf"/><Relationship Id="rId11" Type="http://schemas.openxmlformats.org/officeDocument/2006/relationships/image" Target="../media/image109.wmf"/><Relationship Id="rId5" Type="http://schemas.openxmlformats.org/officeDocument/2006/relationships/image" Target="../media/image103.wmf"/><Relationship Id="rId10" Type="http://schemas.openxmlformats.org/officeDocument/2006/relationships/image" Target="../media/image108.wmf"/><Relationship Id="rId4" Type="http://schemas.openxmlformats.org/officeDocument/2006/relationships/image" Target="../media/image102.png"/><Relationship Id="rId9" Type="http://schemas.openxmlformats.org/officeDocument/2006/relationships/image" Target="../media/image107.wmf"/><Relationship Id="rId14" Type="http://schemas.openxmlformats.org/officeDocument/2006/relationships/image" Target="../media/image1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ACF966C-634C-4C11-AD55-6AEEF57FC783}"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3885319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CF966C-634C-4C11-AD55-6AEEF57FC783}"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248692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CF966C-634C-4C11-AD55-6AEEF57FC783}"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201785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CF966C-634C-4C11-AD55-6AEEF57FC783}"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123411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CF966C-634C-4C11-AD55-6AEEF57FC783}"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570777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CF966C-634C-4C11-AD55-6AEEF57FC783}"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3553341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CF966C-634C-4C11-AD55-6AEEF57FC783}" type="datetimeFigureOut">
              <a:rPr lang="en-US" smtClean="0"/>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105702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CF966C-634C-4C11-AD55-6AEEF57FC783}" type="datetimeFigureOut">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2602381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CF966C-634C-4C11-AD55-6AEEF57FC783}" type="datetimeFigureOut">
              <a:rPr lang="en-US" smtClean="0"/>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402470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CF966C-634C-4C11-AD55-6AEEF57FC783}"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228045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CF966C-634C-4C11-AD55-6AEEF57FC783}"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354240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F966C-634C-4C11-AD55-6AEEF57FC783}" type="datetimeFigureOut">
              <a:rPr lang="en-US" smtClean="0"/>
              <a:t>11/7/2018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DADB8-6275-444A-8A3B-2A75A1C4448D}" type="slidenum">
              <a:rPr lang="en-US" smtClean="0"/>
              <a:t>‹#›</a:t>
            </a:fld>
            <a:endParaRPr lang="en-US"/>
          </a:p>
        </p:txBody>
      </p:sp>
    </p:spTree>
    <p:extLst>
      <p:ext uri="{BB962C8B-B14F-4D97-AF65-F5344CB8AC3E}">
        <p14:creationId xmlns:p14="http://schemas.microsoft.com/office/powerpoint/2010/main" val="220018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3.jpeg"/></Relationships>
</file>

<file path=ppt/slides/_rels/slide11.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7.jpeg"/><Relationship Id="rId4" Type="http://schemas.openxmlformats.org/officeDocument/2006/relationships/image" Target="../media/image66.jpeg"/></Relationships>
</file>

<file path=ppt/slides/_rels/slide13.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image" Target="../media/image75.jpeg"/><Relationship Id="rId3" Type="http://schemas.openxmlformats.org/officeDocument/2006/relationships/image" Target="../media/image1.jpeg"/><Relationship Id="rId7" Type="http://schemas.openxmlformats.org/officeDocument/2006/relationships/oleObject" Target="../embeddings/oleObject48.bin"/><Relationship Id="rId12" Type="http://schemas.openxmlformats.org/officeDocument/2006/relationships/image" Target="../media/image74.jpe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72.jpeg"/><Relationship Id="rId11" Type="http://schemas.openxmlformats.org/officeDocument/2006/relationships/image" Target="../media/image69.wmf"/><Relationship Id="rId5" Type="http://schemas.openxmlformats.org/officeDocument/2006/relationships/image" Target="../media/image71.jpeg"/><Relationship Id="rId10" Type="http://schemas.openxmlformats.org/officeDocument/2006/relationships/oleObject" Target="../embeddings/oleObject49.bin"/><Relationship Id="rId4" Type="http://schemas.openxmlformats.org/officeDocument/2006/relationships/image" Target="../media/image70.jpeg"/><Relationship Id="rId9" Type="http://schemas.openxmlformats.org/officeDocument/2006/relationships/image" Target="../media/image73.jpeg"/></Relationships>
</file>

<file path=ppt/slides/_rels/slide14.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81.wmf"/><Relationship Id="rId18" Type="http://schemas.openxmlformats.org/officeDocument/2006/relationships/oleObject" Target="../embeddings/oleObject57.bin"/><Relationship Id="rId3" Type="http://schemas.openxmlformats.org/officeDocument/2006/relationships/image" Target="../media/image1.jpeg"/><Relationship Id="rId21" Type="http://schemas.openxmlformats.org/officeDocument/2006/relationships/image" Target="../media/image85.wmf"/><Relationship Id="rId7" Type="http://schemas.openxmlformats.org/officeDocument/2006/relationships/image" Target="../media/image78.wmf"/><Relationship Id="rId12" Type="http://schemas.openxmlformats.org/officeDocument/2006/relationships/oleObject" Target="../embeddings/oleObject54.bin"/><Relationship Id="rId17" Type="http://schemas.openxmlformats.org/officeDocument/2006/relationships/image" Target="../media/image83.wmf"/><Relationship Id="rId2" Type="http://schemas.openxmlformats.org/officeDocument/2006/relationships/slideLayout" Target="../slideLayouts/slideLayout2.xml"/><Relationship Id="rId16" Type="http://schemas.openxmlformats.org/officeDocument/2006/relationships/oleObject" Target="../embeddings/oleObject56.bin"/><Relationship Id="rId20" Type="http://schemas.openxmlformats.org/officeDocument/2006/relationships/oleObject" Target="../embeddings/oleObject58.bin"/><Relationship Id="rId1" Type="http://schemas.openxmlformats.org/officeDocument/2006/relationships/vmlDrawing" Target="../drawings/vmlDrawing6.vml"/><Relationship Id="rId6" Type="http://schemas.openxmlformats.org/officeDocument/2006/relationships/oleObject" Target="../embeddings/oleObject51.bin"/><Relationship Id="rId11" Type="http://schemas.openxmlformats.org/officeDocument/2006/relationships/image" Target="../media/image80.wmf"/><Relationship Id="rId5" Type="http://schemas.openxmlformats.org/officeDocument/2006/relationships/image" Target="../media/image77.png"/><Relationship Id="rId15" Type="http://schemas.openxmlformats.org/officeDocument/2006/relationships/image" Target="../media/image82.wmf"/><Relationship Id="rId23" Type="http://schemas.openxmlformats.org/officeDocument/2006/relationships/image" Target="../media/image86.png"/><Relationship Id="rId10" Type="http://schemas.openxmlformats.org/officeDocument/2006/relationships/oleObject" Target="../embeddings/oleObject53.bin"/><Relationship Id="rId19" Type="http://schemas.openxmlformats.org/officeDocument/2006/relationships/image" Target="../media/image84.wmf"/><Relationship Id="rId4" Type="http://schemas.openxmlformats.org/officeDocument/2006/relationships/oleObject" Target="../embeddings/oleObject50.bin"/><Relationship Id="rId9" Type="http://schemas.openxmlformats.org/officeDocument/2006/relationships/image" Target="../media/image79.png"/><Relationship Id="rId14" Type="http://schemas.openxmlformats.org/officeDocument/2006/relationships/oleObject" Target="../embeddings/oleObject55.bin"/><Relationship Id="rId22" Type="http://schemas.openxmlformats.org/officeDocument/2006/relationships/oleObject" Target="../embeddings/oleObject59.bin"/></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88.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61.bin"/><Relationship Id="rId5" Type="http://schemas.openxmlformats.org/officeDocument/2006/relationships/image" Target="../media/image87.png"/><Relationship Id="rId4" Type="http://schemas.openxmlformats.org/officeDocument/2006/relationships/oleObject" Target="../embeddings/oleObject60.bin"/></Relationships>
</file>

<file path=ppt/slides/_rels/slide17.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93.wmf"/><Relationship Id="rId18" Type="http://schemas.openxmlformats.org/officeDocument/2006/relationships/oleObject" Target="../embeddings/oleObject68.bin"/><Relationship Id="rId3" Type="http://schemas.openxmlformats.org/officeDocument/2006/relationships/image" Target="../media/image1.jpeg"/><Relationship Id="rId21" Type="http://schemas.openxmlformats.org/officeDocument/2006/relationships/image" Target="../media/image97.wmf"/><Relationship Id="rId7" Type="http://schemas.openxmlformats.org/officeDocument/2006/relationships/image" Target="../media/image90.wmf"/><Relationship Id="rId12" Type="http://schemas.openxmlformats.org/officeDocument/2006/relationships/oleObject" Target="../embeddings/oleObject65.bin"/><Relationship Id="rId17" Type="http://schemas.openxmlformats.org/officeDocument/2006/relationships/image" Target="../media/image95.wmf"/><Relationship Id="rId2" Type="http://schemas.openxmlformats.org/officeDocument/2006/relationships/slideLayout" Target="../slideLayouts/slideLayout2.xml"/><Relationship Id="rId16" Type="http://schemas.openxmlformats.org/officeDocument/2006/relationships/oleObject" Target="../embeddings/oleObject67.bin"/><Relationship Id="rId20" Type="http://schemas.openxmlformats.org/officeDocument/2006/relationships/oleObject" Target="../embeddings/oleObject69.bin"/><Relationship Id="rId1" Type="http://schemas.openxmlformats.org/officeDocument/2006/relationships/vmlDrawing" Target="../drawings/vmlDrawing8.vml"/><Relationship Id="rId6" Type="http://schemas.openxmlformats.org/officeDocument/2006/relationships/oleObject" Target="../embeddings/oleObject62.bin"/><Relationship Id="rId11" Type="http://schemas.openxmlformats.org/officeDocument/2006/relationships/image" Target="../media/image92.wmf"/><Relationship Id="rId5" Type="http://schemas.openxmlformats.org/officeDocument/2006/relationships/image" Target="../media/image98.jpeg"/><Relationship Id="rId15" Type="http://schemas.openxmlformats.org/officeDocument/2006/relationships/image" Target="../media/image94.wmf"/><Relationship Id="rId10" Type="http://schemas.openxmlformats.org/officeDocument/2006/relationships/oleObject" Target="../embeddings/oleObject64.bin"/><Relationship Id="rId19" Type="http://schemas.openxmlformats.org/officeDocument/2006/relationships/image" Target="../media/image96.wmf"/><Relationship Id="rId4" Type="http://schemas.openxmlformats.org/officeDocument/2006/relationships/image" Target="../media/image89.jpeg"/><Relationship Id="rId9" Type="http://schemas.openxmlformats.org/officeDocument/2006/relationships/image" Target="../media/image91.wmf"/><Relationship Id="rId14" Type="http://schemas.openxmlformats.org/officeDocument/2006/relationships/oleObject" Target="../embeddings/oleObject66.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2.bin"/><Relationship Id="rId13" Type="http://schemas.openxmlformats.org/officeDocument/2006/relationships/image" Target="../media/image103.wmf"/><Relationship Id="rId18" Type="http://schemas.openxmlformats.org/officeDocument/2006/relationships/oleObject" Target="../embeddings/oleObject77.bin"/><Relationship Id="rId26" Type="http://schemas.openxmlformats.org/officeDocument/2006/relationships/oleObject" Target="../embeddings/oleObject81.bin"/><Relationship Id="rId3" Type="http://schemas.openxmlformats.org/officeDocument/2006/relationships/image" Target="../media/image1.jpeg"/><Relationship Id="rId21" Type="http://schemas.openxmlformats.org/officeDocument/2006/relationships/image" Target="../media/image107.wmf"/><Relationship Id="rId7" Type="http://schemas.openxmlformats.org/officeDocument/2006/relationships/image" Target="../media/image100.wmf"/><Relationship Id="rId12" Type="http://schemas.openxmlformats.org/officeDocument/2006/relationships/oleObject" Target="../embeddings/oleObject74.bin"/><Relationship Id="rId17" Type="http://schemas.openxmlformats.org/officeDocument/2006/relationships/image" Target="../media/image105.wmf"/><Relationship Id="rId25" Type="http://schemas.openxmlformats.org/officeDocument/2006/relationships/image" Target="../media/image109.wmf"/><Relationship Id="rId2" Type="http://schemas.openxmlformats.org/officeDocument/2006/relationships/slideLayout" Target="../slideLayouts/slideLayout2.xml"/><Relationship Id="rId16" Type="http://schemas.openxmlformats.org/officeDocument/2006/relationships/oleObject" Target="../embeddings/oleObject76.bin"/><Relationship Id="rId20" Type="http://schemas.openxmlformats.org/officeDocument/2006/relationships/oleObject" Target="../embeddings/oleObject78.bin"/><Relationship Id="rId29" Type="http://schemas.openxmlformats.org/officeDocument/2006/relationships/image" Target="../media/image111.wmf"/><Relationship Id="rId1" Type="http://schemas.openxmlformats.org/officeDocument/2006/relationships/vmlDrawing" Target="../drawings/vmlDrawing9.vml"/><Relationship Id="rId6" Type="http://schemas.openxmlformats.org/officeDocument/2006/relationships/oleObject" Target="../embeddings/oleObject71.bin"/><Relationship Id="rId11" Type="http://schemas.openxmlformats.org/officeDocument/2006/relationships/image" Target="../media/image102.png"/><Relationship Id="rId24" Type="http://schemas.openxmlformats.org/officeDocument/2006/relationships/oleObject" Target="../embeddings/oleObject80.bin"/><Relationship Id="rId5" Type="http://schemas.openxmlformats.org/officeDocument/2006/relationships/image" Target="../media/image99.wmf"/><Relationship Id="rId15" Type="http://schemas.openxmlformats.org/officeDocument/2006/relationships/image" Target="../media/image104.wmf"/><Relationship Id="rId23" Type="http://schemas.openxmlformats.org/officeDocument/2006/relationships/image" Target="../media/image108.wmf"/><Relationship Id="rId28" Type="http://schemas.openxmlformats.org/officeDocument/2006/relationships/oleObject" Target="../embeddings/oleObject82.bin"/><Relationship Id="rId10" Type="http://schemas.openxmlformats.org/officeDocument/2006/relationships/oleObject" Target="../embeddings/oleObject73.bin"/><Relationship Id="rId19" Type="http://schemas.openxmlformats.org/officeDocument/2006/relationships/image" Target="../media/image106.png"/><Relationship Id="rId31" Type="http://schemas.openxmlformats.org/officeDocument/2006/relationships/image" Target="../media/image112.wmf"/><Relationship Id="rId4" Type="http://schemas.openxmlformats.org/officeDocument/2006/relationships/oleObject" Target="../embeddings/oleObject70.bin"/><Relationship Id="rId9" Type="http://schemas.openxmlformats.org/officeDocument/2006/relationships/image" Target="../media/image101.wmf"/><Relationship Id="rId14" Type="http://schemas.openxmlformats.org/officeDocument/2006/relationships/oleObject" Target="../embeddings/oleObject75.bin"/><Relationship Id="rId22" Type="http://schemas.openxmlformats.org/officeDocument/2006/relationships/oleObject" Target="../embeddings/oleObject79.bin"/><Relationship Id="rId27" Type="http://schemas.openxmlformats.org/officeDocument/2006/relationships/image" Target="../media/image110.wmf"/><Relationship Id="rId30" Type="http://schemas.openxmlformats.org/officeDocument/2006/relationships/oleObject" Target="../embeddings/oleObject83.bin"/></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1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24.xml"/><Relationship Id="rId5" Type="http://schemas.openxmlformats.org/officeDocument/2006/relationships/slide" Target="slide5.xml"/><Relationship Id="rId10" Type="http://schemas.openxmlformats.org/officeDocument/2006/relationships/slide" Target="slide22.xml"/><Relationship Id="rId4" Type="http://schemas.openxmlformats.org/officeDocument/2006/relationships/slide" Target="slide4.xml"/><Relationship Id="rId9" Type="http://schemas.openxmlformats.org/officeDocument/2006/relationships/slide" Target="slide1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116.png"/><Relationship Id="rId18" Type="http://schemas.openxmlformats.org/officeDocument/2006/relationships/oleObject" Target="../embeddings/oleObject91.bin"/><Relationship Id="rId3" Type="http://schemas.openxmlformats.org/officeDocument/2006/relationships/image" Target="../media/image1.jpeg"/><Relationship Id="rId7" Type="http://schemas.openxmlformats.org/officeDocument/2006/relationships/image" Target="../media/image113.wmf"/><Relationship Id="rId12" Type="http://schemas.openxmlformats.org/officeDocument/2006/relationships/oleObject" Target="../embeddings/oleObject88.bin"/><Relationship Id="rId17" Type="http://schemas.openxmlformats.org/officeDocument/2006/relationships/image" Target="../media/image117.wmf"/><Relationship Id="rId2" Type="http://schemas.openxmlformats.org/officeDocument/2006/relationships/slideLayout" Target="../slideLayouts/slideLayout2.xml"/><Relationship Id="rId16" Type="http://schemas.openxmlformats.org/officeDocument/2006/relationships/oleObject" Target="../embeddings/oleObject90.bin"/><Relationship Id="rId1" Type="http://schemas.openxmlformats.org/officeDocument/2006/relationships/vmlDrawing" Target="../drawings/vmlDrawing10.vml"/><Relationship Id="rId6" Type="http://schemas.openxmlformats.org/officeDocument/2006/relationships/oleObject" Target="../embeddings/oleObject85.bin"/><Relationship Id="rId11" Type="http://schemas.openxmlformats.org/officeDocument/2006/relationships/image" Target="../media/image115.png"/><Relationship Id="rId5" Type="http://schemas.openxmlformats.org/officeDocument/2006/relationships/image" Target="../media/image103.wmf"/><Relationship Id="rId15" Type="http://schemas.openxmlformats.org/officeDocument/2006/relationships/image" Target="../media/image110.wmf"/><Relationship Id="rId10" Type="http://schemas.openxmlformats.org/officeDocument/2006/relationships/oleObject" Target="../embeddings/oleObject87.bin"/><Relationship Id="rId19" Type="http://schemas.openxmlformats.org/officeDocument/2006/relationships/image" Target="../media/image118.wmf"/><Relationship Id="rId4" Type="http://schemas.openxmlformats.org/officeDocument/2006/relationships/oleObject" Target="../embeddings/oleObject84.bin"/><Relationship Id="rId9" Type="http://schemas.openxmlformats.org/officeDocument/2006/relationships/image" Target="../media/image114.wmf"/><Relationship Id="rId14" Type="http://schemas.openxmlformats.org/officeDocument/2006/relationships/oleObject" Target="../embeddings/oleObject89.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image" Target="../media/image112.wmf"/><Relationship Id="rId3" Type="http://schemas.openxmlformats.org/officeDocument/2006/relationships/image" Target="../media/image1.jpeg"/><Relationship Id="rId7" Type="http://schemas.openxmlformats.org/officeDocument/2006/relationships/image" Target="../media/image101.wmf"/><Relationship Id="rId12" Type="http://schemas.openxmlformats.org/officeDocument/2006/relationships/oleObject" Target="../embeddings/oleObject95.bin"/><Relationship Id="rId17" Type="http://schemas.openxmlformats.org/officeDocument/2006/relationships/image" Target="../media/image118.wmf"/><Relationship Id="rId2" Type="http://schemas.openxmlformats.org/officeDocument/2006/relationships/slideLayout" Target="../slideLayouts/slideLayout2.xml"/><Relationship Id="rId16" Type="http://schemas.openxmlformats.org/officeDocument/2006/relationships/oleObject" Target="../embeddings/oleObject97.bin"/><Relationship Id="rId1" Type="http://schemas.openxmlformats.org/officeDocument/2006/relationships/vmlDrawing" Target="../drawings/vmlDrawing11.vml"/><Relationship Id="rId6" Type="http://schemas.openxmlformats.org/officeDocument/2006/relationships/oleObject" Target="../embeddings/oleObject92.bin"/><Relationship Id="rId11" Type="http://schemas.openxmlformats.org/officeDocument/2006/relationships/image" Target="../media/image105.wmf"/><Relationship Id="rId5" Type="http://schemas.openxmlformats.org/officeDocument/2006/relationships/image" Target="../media/image120.jpeg"/><Relationship Id="rId15" Type="http://schemas.openxmlformats.org/officeDocument/2006/relationships/image" Target="../media/image114.wmf"/><Relationship Id="rId10" Type="http://schemas.openxmlformats.org/officeDocument/2006/relationships/oleObject" Target="../embeddings/oleObject94.bin"/><Relationship Id="rId4" Type="http://schemas.openxmlformats.org/officeDocument/2006/relationships/image" Target="../media/image119.jpeg"/><Relationship Id="rId9" Type="http://schemas.openxmlformats.org/officeDocument/2006/relationships/image" Target="../media/image109.wmf"/><Relationship Id="rId14" Type="http://schemas.openxmlformats.org/officeDocument/2006/relationships/oleObject" Target="../embeddings/oleObject96.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124.wmf"/><Relationship Id="rId3" Type="http://schemas.openxmlformats.org/officeDocument/2006/relationships/image" Target="../media/image1.jpeg"/><Relationship Id="rId7" Type="http://schemas.openxmlformats.org/officeDocument/2006/relationships/image" Target="../media/image121.wmf"/><Relationship Id="rId12"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98.bin"/><Relationship Id="rId11" Type="http://schemas.openxmlformats.org/officeDocument/2006/relationships/image" Target="../media/image123.wmf"/><Relationship Id="rId5" Type="http://schemas.openxmlformats.org/officeDocument/2006/relationships/image" Target="../media/image126.jpeg"/><Relationship Id="rId10" Type="http://schemas.openxmlformats.org/officeDocument/2006/relationships/oleObject" Target="../embeddings/oleObject100.bin"/><Relationship Id="rId4" Type="http://schemas.openxmlformats.org/officeDocument/2006/relationships/image" Target="../media/image125.jpeg"/><Relationship Id="rId9" Type="http://schemas.openxmlformats.org/officeDocument/2006/relationships/image" Target="../media/image122.wmf"/></Relationships>
</file>

<file path=ppt/slides/_rels/slide23.xml.rels><?xml version="1.0" encoding="UTF-8" standalone="yes"?>
<Relationships xmlns="http://schemas.openxmlformats.org/package/2006/relationships"><Relationship Id="rId8" Type="http://schemas.openxmlformats.org/officeDocument/2006/relationships/image" Target="../media/image133.jpeg"/><Relationship Id="rId13" Type="http://schemas.openxmlformats.org/officeDocument/2006/relationships/oleObject" Target="../embeddings/oleObject105.bin"/><Relationship Id="rId3" Type="http://schemas.openxmlformats.org/officeDocument/2006/relationships/image" Target="../media/image1.jpeg"/><Relationship Id="rId7" Type="http://schemas.openxmlformats.org/officeDocument/2006/relationships/image" Target="../media/image127.png"/><Relationship Id="rId12" Type="http://schemas.openxmlformats.org/officeDocument/2006/relationships/image" Target="../media/image129.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02.bin"/><Relationship Id="rId11" Type="http://schemas.openxmlformats.org/officeDocument/2006/relationships/oleObject" Target="../embeddings/oleObject104.bin"/><Relationship Id="rId5" Type="http://schemas.openxmlformats.org/officeDocument/2006/relationships/image" Target="../media/image132.jpeg"/><Relationship Id="rId10" Type="http://schemas.openxmlformats.org/officeDocument/2006/relationships/image" Target="../media/image128.wmf"/><Relationship Id="rId4" Type="http://schemas.openxmlformats.org/officeDocument/2006/relationships/image" Target="../media/image131.jpeg"/><Relationship Id="rId9" Type="http://schemas.openxmlformats.org/officeDocument/2006/relationships/oleObject" Target="../embeddings/oleObject103.bin"/><Relationship Id="rId14" Type="http://schemas.openxmlformats.org/officeDocument/2006/relationships/image" Target="../media/image130.wmf"/></Relationships>
</file>

<file path=ppt/slides/_rels/slide24.xml.rels><?xml version="1.0" encoding="UTF-8" standalone="yes"?>
<Relationships xmlns="http://schemas.openxmlformats.org/package/2006/relationships"><Relationship Id="rId3" Type="http://schemas.openxmlformats.org/officeDocument/2006/relationships/image" Target="../media/image13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08.bin"/><Relationship Id="rId13" Type="http://schemas.openxmlformats.org/officeDocument/2006/relationships/image" Target="../media/image139.wmf"/><Relationship Id="rId18" Type="http://schemas.openxmlformats.org/officeDocument/2006/relationships/oleObject" Target="../embeddings/oleObject113.bin"/><Relationship Id="rId3" Type="http://schemas.openxmlformats.org/officeDocument/2006/relationships/image" Target="../media/image1.jpeg"/><Relationship Id="rId21" Type="http://schemas.openxmlformats.org/officeDocument/2006/relationships/image" Target="../media/image143.wmf"/><Relationship Id="rId7" Type="http://schemas.openxmlformats.org/officeDocument/2006/relationships/image" Target="../media/image136.wmf"/><Relationship Id="rId12" Type="http://schemas.openxmlformats.org/officeDocument/2006/relationships/oleObject" Target="../embeddings/oleObject110.bin"/><Relationship Id="rId17" Type="http://schemas.openxmlformats.org/officeDocument/2006/relationships/image" Target="../media/image141.wmf"/><Relationship Id="rId2" Type="http://schemas.openxmlformats.org/officeDocument/2006/relationships/slideLayout" Target="../slideLayouts/slideLayout2.xml"/><Relationship Id="rId16" Type="http://schemas.openxmlformats.org/officeDocument/2006/relationships/oleObject" Target="../embeddings/oleObject112.bin"/><Relationship Id="rId20" Type="http://schemas.openxmlformats.org/officeDocument/2006/relationships/oleObject" Target="../embeddings/oleObject114.bin"/><Relationship Id="rId1" Type="http://schemas.openxmlformats.org/officeDocument/2006/relationships/vmlDrawing" Target="../drawings/vmlDrawing14.vml"/><Relationship Id="rId6" Type="http://schemas.openxmlformats.org/officeDocument/2006/relationships/oleObject" Target="../embeddings/oleObject107.bin"/><Relationship Id="rId11" Type="http://schemas.openxmlformats.org/officeDocument/2006/relationships/image" Target="../media/image138.wmf"/><Relationship Id="rId5" Type="http://schemas.openxmlformats.org/officeDocument/2006/relationships/image" Target="../media/image135.png"/><Relationship Id="rId15" Type="http://schemas.openxmlformats.org/officeDocument/2006/relationships/image" Target="../media/image140.wmf"/><Relationship Id="rId10" Type="http://schemas.openxmlformats.org/officeDocument/2006/relationships/oleObject" Target="../embeddings/oleObject109.bin"/><Relationship Id="rId19" Type="http://schemas.openxmlformats.org/officeDocument/2006/relationships/image" Target="../media/image142.wmf"/><Relationship Id="rId4" Type="http://schemas.openxmlformats.org/officeDocument/2006/relationships/oleObject" Target="../embeddings/oleObject106.bin"/><Relationship Id="rId9" Type="http://schemas.openxmlformats.org/officeDocument/2006/relationships/image" Target="../media/image137.png"/><Relationship Id="rId14" Type="http://schemas.openxmlformats.org/officeDocument/2006/relationships/oleObject" Target="../embeddings/oleObject111.bin"/></Relationships>
</file>

<file path=ppt/slides/_rels/slide26.x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image" Target="../media/image1.jpeg"/><Relationship Id="rId7"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147.jpeg"/><Relationship Id="rId5" Type="http://schemas.openxmlformats.org/officeDocument/2006/relationships/image" Target="../media/image144.png"/><Relationship Id="rId10" Type="http://schemas.openxmlformats.org/officeDocument/2006/relationships/image" Target="../media/image146.wmf"/><Relationship Id="rId4" Type="http://schemas.openxmlformats.org/officeDocument/2006/relationships/oleObject" Target="../embeddings/oleObject115.bin"/><Relationship Id="rId9" Type="http://schemas.openxmlformats.org/officeDocument/2006/relationships/oleObject" Target="../embeddings/oleObject117.bin"/></Relationships>
</file>

<file path=ppt/slides/_rels/slide27.xml.rels><?xml version="1.0" encoding="UTF-8" standalone="yes"?>
<Relationships xmlns="http://schemas.openxmlformats.org/package/2006/relationships"><Relationship Id="rId3" Type="http://schemas.openxmlformats.org/officeDocument/2006/relationships/image" Target="../media/image14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20.bin"/><Relationship Id="rId13" Type="http://schemas.openxmlformats.org/officeDocument/2006/relationships/image" Target="../media/image153.wmf"/><Relationship Id="rId3" Type="http://schemas.openxmlformats.org/officeDocument/2006/relationships/image" Target="../media/image1.jpeg"/><Relationship Id="rId7" Type="http://schemas.openxmlformats.org/officeDocument/2006/relationships/image" Target="../media/image150.wmf"/><Relationship Id="rId12"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119.bin"/><Relationship Id="rId11" Type="http://schemas.openxmlformats.org/officeDocument/2006/relationships/image" Target="../media/image152.wmf"/><Relationship Id="rId5" Type="http://schemas.openxmlformats.org/officeDocument/2006/relationships/image" Target="../media/image149.png"/><Relationship Id="rId10" Type="http://schemas.openxmlformats.org/officeDocument/2006/relationships/oleObject" Target="../embeddings/oleObject121.bin"/><Relationship Id="rId4" Type="http://schemas.openxmlformats.org/officeDocument/2006/relationships/oleObject" Target="../embeddings/oleObject118.bin"/><Relationship Id="rId9" Type="http://schemas.openxmlformats.org/officeDocument/2006/relationships/image" Target="../media/image151.wmf"/></Relationships>
</file>

<file path=ppt/slides/_rels/slide29.x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image" Target="../media/image1.jpeg"/><Relationship Id="rId7"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54.wmf"/><Relationship Id="rId5" Type="http://schemas.openxmlformats.org/officeDocument/2006/relationships/oleObject" Target="../embeddings/oleObject123.bin"/><Relationship Id="rId4" Type="http://schemas.openxmlformats.org/officeDocument/2006/relationships/image" Target="../media/image156.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15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64.jpeg"/><Relationship Id="rId13" Type="http://schemas.openxmlformats.org/officeDocument/2006/relationships/oleObject" Target="../embeddings/oleObject128.bin"/><Relationship Id="rId3" Type="http://schemas.openxmlformats.org/officeDocument/2006/relationships/image" Target="../media/image1.jpeg"/><Relationship Id="rId7" Type="http://schemas.openxmlformats.org/officeDocument/2006/relationships/image" Target="../media/image163.jpeg"/><Relationship Id="rId12" Type="http://schemas.openxmlformats.org/officeDocument/2006/relationships/image" Target="../media/image160.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158.wmf"/><Relationship Id="rId11" Type="http://schemas.openxmlformats.org/officeDocument/2006/relationships/oleObject" Target="../embeddings/oleObject127.bin"/><Relationship Id="rId5" Type="http://schemas.openxmlformats.org/officeDocument/2006/relationships/oleObject" Target="../embeddings/oleObject125.bin"/><Relationship Id="rId10" Type="http://schemas.openxmlformats.org/officeDocument/2006/relationships/image" Target="../media/image159.wmf"/><Relationship Id="rId4" Type="http://schemas.openxmlformats.org/officeDocument/2006/relationships/image" Target="../media/image162.jpeg"/><Relationship Id="rId9" Type="http://schemas.openxmlformats.org/officeDocument/2006/relationships/oleObject" Target="../embeddings/oleObject126.bin"/><Relationship Id="rId14" Type="http://schemas.openxmlformats.org/officeDocument/2006/relationships/image" Target="../media/image161.wmf"/></Relationships>
</file>

<file path=ppt/slides/_rels/slide33.x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image" Target="../media/image1.jpeg"/><Relationship Id="rId7" Type="http://schemas.openxmlformats.org/officeDocument/2006/relationships/oleObject" Target="../embeddings/oleObject12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168.jpeg"/><Relationship Id="rId5" Type="http://schemas.openxmlformats.org/officeDocument/2006/relationships/image" Target="../media/image167.jpeg"/><Relationship Id="rId4" Type="http://schemas.openxmlformats.org/officeDocument/2006/relationships/image" Target="../media/image166.jpeg"/></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31.bin"/><Relationship Id="rId13" Type="http://schemas.openxmlformats.org/officeDocument/2006/relationships/image" Target="../media/image172.wmf"/><Relationship Id="rId3" Type="http://schemas.openxmlformats.org/officeDocument/2006/relationships/image" Target="../media/image1.jpeg"/><Relationship Id="rId7" Type="http://schemas.openxmlformats.org/officeDocument/2006/relationships/image" Target="../media/image169.wmf"/><Relationship Id="rId12" Type="http://schemas.openxmlformats.org/officeDocument/2006/relationships/oleObject" Target="../embeddings/oleObject133.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130.bin"/><Relationship Id="rId11" Type="http://schemas.openxmlformats.org/officeDocument/2006/relationships/image" Target="../media/image171.wmf"/><Relationship Id="rId5" Type="http://schemas.openxmlformats.org/officeDocument/2006/relationships/image" Target="../media/image174.jpeg"/><Relationship Id="rId10" Type="http://schemas.openxmlformats.org/officeDocument/2006/relationships/oleObject" Target="../embeddings/oleObject132.bin"/><Relationship Id="rId4" Type="http://schemas.openxmlformats.org/officeDocument/2006/relationships/image" Target="../media/image173.jpeg"/><Relationship Id="rId9" Type="http://schemas.openxmlformats.org/officeDocument/2006/relationships/image" Target="../media/image170.wmf"/></Relationships>
</file>

<file path=ppt/slides/_rels/slide35.xml.rels><?xml version="1.0" encoding="UTF-8" standalone="yes"?>
<Relationships xmlns="http://schemas.openxmlformats.org/package/2006/relationships"><Relationship Id="rId3" Type="http://schemas.openxmlformats.org/officeDocument/2006/relationships/image" Target="../media/image17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image" Target="../media/image1.jpeg"/><Relationship Id="rId7" Type="http://schemas.openxmlformats.org/officeDocument/2006/relationships/oleObject" Target="../embeddings/oleObject135.bin"/><Relationship Id="rId12" Type="http://schemas.openxmlformats.org/officeDocument/2006/relationships/image" Target="../media/image179.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76.png"/><Relationship Id="rId11" Type="http://schemas.openxmlformats.org/officeDocument/2006/relationships/oleObject" Target="../embeddings/oleObject137.bin"/><Relationship Id="rId5" Type="http://schemas.openxmlformats.org/officeDocument/2006/relationships/oleObject" Target="../embeddings/oleObject134.bin"/><Relationship Id="rId10" Type="http://schemas.openxmlformats.org/officeDocument/2006/relationships/image" Target="../media/image178.wmf"/><Relationship Id="rId4" Type="http://schemas.openxmlformats.org/officeDocument/2006/relationships/image" Target="../media/image180.jpeg"/><Relationship Id="rId9" Type="http://schemas.openxmlformats.org/officeDocument/2006/relationships/oleObject" Target="../embeddings/oleObject136.bin"/></Relationships>
</file>

<file path=ppt/slides/_rels/slide37.xml.rels><?xml version="1.0" encoding="UTF-8" standalone="yes"?>
<Relationships xmlns="http://schemas.openxmlformats.org/package/2006/relationships"><Relationship Id="rId8" Type="http://schemas.openxmlformats.org/officeDocument/2006/relationships/image" Target="../media/image182.png"/><Relationship Id="rId13" Type="http://schemas.openxmlformats.org/officeDocument/2006/relationships/oleObject" Target="../embeddings/oleObject142.bin"/><Relationship Id="rId3" Type="http://schemas.openxmlformats.org/officeDocument/2006/relationships/image" Target="../media/image1.jpeg"/><Relationship Id="rId7" Type="http://schemas.openxmlformats.org/officeDocument/2006/relationships/oleObject" Target="../embeddings/oleObject139.bin"/><Relationship Id="rId12" Type="http://schemas.openxmlformats.org/officeDocument/2006/relationships/image" Target="../media/image184.wmf"/><Relationship Id="rId2" Type="http://schemas.openxmlformats.org/officeDocument/2006/relationships/slideLayout" Target="../slideLayouts/slideLayout2.xml"/><Relationship Id="rId16" Type="http://schemas.openxmlformats.org/officeDocument/2006/relationships/image" Target="../media/image186.wmf"/><Relationship Id="rId1" Type="http://schemas.openxmlformats.org/officeDocument/2006/relationships/vmlDrawing" Target="../drawings/vmlDrawing22.vml"/><Relationship Id="rId6" Type="http://schemas.openxmlformats.org/officeDocument/2006/relationships/image" Target="../media/image181.png"/><Relationship Id="rId11" Type="http://schemas.openxmlformats.org/officeDocument/2006/relationships/oleObject" Target="../embeddings/oleObject141.bin"/><Relationship Id="rId5" Type="http://schemas.openxmlformats.org/officeDocument/2006/relationships/oleObject" Target="../embeddings/oleObject138.bin"/><Relationship Id="rId15" Type="http://schemas.openxmlformats.org/officeDocument/2006/relationships/oleObject" Target="../embeddings/oleObject143.bin"/><Relationship Id="rId10" Type="http://schemas.openxmlformats.org/officeDocument/2006/relationships/image" Target="../media/image183.wmf"/><Relationship Id="rId4" Type="http://schemas.openxmlformats.org/officeDocument/2006/relationships/image" Target="../media/image180.jpeg"/><Relationship Id="rId9" Type="http://schemas.openxmlformats.org/officeDocument/2006/relationships/oleObject" Target="../embeddings/oleObject140.bin"/><Relationship Id="rId14" Type="http://schemas.openxmlformats.org/officeDocument/2006/relationships/image" Target="../media/image185.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46.bin"/><Relationship Id="rId13" Type="http://schemas.openxmlformats.org/officeDocument/2006/relationships/image" Target="../media/image191.wmf"/><Relationship Id="rId3" Type="http://schemas.openxmlformats.org/officeDocument/2006/relationships/image" Target="../media/image1.jpeg"/><Relationship Id="rId7" Type="http://schemas.openxmlformats.org/officeDocument/2006/relationships/image" Target="../media/image188.wmf"/><Relationship Id="rId12" Type="http://schemas.openxmlformats.org/officeDocument/2006/relationships/oleObject" Target="../embeddings/oleObject148.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145.bin"/><Relationship Id="rId11" Type="http://schemas.openxmlformats.org/officeDocument/2006/relationships/image" Target="../media/image190.wmf"/><Relationship Id="rId5" Type="http://schemas.openxmlformats.org/officeDocument/2006/relationships/image" Target="../media/image187.png"/><Relationship Id="rId10" Type="http://schemas.openxmlformats.org/officeDocument/2006/relationships/oleObject" Target="../embeddings/oleObject147.bin"/><Relationship Id="rId4" Type="http://schemas.openxmlformats.org/officeDocument/2006/relationships/oleObject" Target="../embeddings/oleObject144.bin"/><Relationship Id="rId9" Type="http://schemas.openxmlformats.org/officeDocument/2006/relationships/image" Target="../media/image189.wmf"/></Relationships>
</file>

<file path=ppt/slides/_rels/slide39.xml.rels><?xml version="1.0" encoding="UTF-8" standalone="yes"?>
<Relationships xmlns="http://schemas.openxmlformats.org/package/2006/relationships"><Relationship Id="rId8" Type="http://schemas.openxmlformats.org/officeDocument/2006/relationships/image" Target="../media/image192.wmf"/><Relationship Id="rId3" Type="http://schemas.openxmlformats.org/officeDocument/2006/relationships/image" Target="../media/image1.jpeg"/><Relationship Id="rId7" Type="http://schemas.openxmlformats.org/officeDocument/2006/relationships/oleObject" Target="../embeddings/oleObject149.bin"/><Relationship Id="rId12" Type="http://schemas.openxmlformats.org/officeDocument/2006/relationships/image" Target="../media/image194.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97.jpeg"/><Relationship Id="rId11" Type="http://schemas.openxmlformats.org/officeDocument/2006/relationships/oleObject" Target="../embeddings/oleObject151.bin"/><Relationship Id="rId5" Type="http://schemas.openxmlformats.org/officeDocument/2006/relationships/image" Target="../media/image196.jpeg"/><Relationship Id="rId10" Type="http://schemas.openxmlformats.org/officeDocument/2006/relationships/image" Target="../media/image193.wmf"/><Relationship Id="rId4" Type="http://schemas.openxmlformats.org/officeDocument/2006/relationships/image" Target="../media/image195.jpeg"/><Relationship Id="rId9" Type="http://schemas.openxmlformats.org/officeDocument/2006/relationships/oleObject" Target="../embeddings/oleObject150.bin"/></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98.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152.bin"/><Relationship Id="rId5" Type="http://schemas.openxmlformats.org/officeDocument/2006/relationships/image" Target="../media/image196.jpeg"/><Relationship Id="rId4" Type="http://schemas.openxmlformats.org/officeDocument/2006/relationships/image" Target="../media/image195.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15.wmf"/><Relationship Id="rId18" Type="http://schemas.openxmlformats.org/officeDocument/2006/relationships/oleObject" Target="../embeddings/oleObject7.bin"/><Relationship Id="rId3" Type="http://schemas.openxmlformats.org/officeDocument/2006/relationships/image" Target="../media/image1.jpeg"/><Relationship Id="rId21" Type="http://schemas.openxmlformats.org/officeDocument/2006/relationships/image" Target="../media/image19.wmf"/><Relationship Id="rId7" Type="http://schemas.openxmlformats.org/officeDocument/2006/relationships/image" Target="../media/image12.wmf"/><Relationship Id="rId12" Type="http://schemas.openxmlformats.org/officeDocument/2006/relationships/oleObject" Target="../embeddings/oleObject4.bin"/><Relationship Id="rId17" Type="http://schemas.openxmlformats.org/officeDocument/2006/relationships/image" Target="../media/image17.wmf"/><Relationship Id="rId2" Type="http://schemas.openxmlformats.org/officeDocument/2006/relationships/slideLayout" Target="../slideLayouts/slideLayout2.xml"/><Relationship Id="rId16" Type="http://schemas.openxmlformats.org/officeDocument/2006/relationships/oleObject" Target="../embeddings/oleObject6.bin"/><Relationship Id="rId20" Type="http://schemas.openxmlformats.org/officeDocument/2006/relationships/oleObject" Target="../embeddings/oleObject8.bin"/><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14.wmf"/><Relationship Id="rId5" Type="http://schemas.openxmlformats.org/officeDocument/2006/relationships/image" Target="../media/image20.jpeg"/><Relationship Id="rId15" Type="http://schemas.openxmlformats.org/officeDocument/2006/relationships/image" Target="../media/image16.wmf"/><Relationship Id="rId10" Type="http://schemas.openxmlformats.org/officeDocument/2006/relationships/oleObject" Target="../embeddings/oleObject3.bin"/><Relationship Id="rId19" Type="http://schemas.openxmlformats.org/officeDocument/2006/relationships/image" Target="../media/image18.wmf"/><Relationship Id="rId4" Type="http://schemas.openxmlformats.org/officeDocument/2006/relationships/image" Target="../media/image11.jpeg"/><Relationship Id="rId9" Type="http://schemas.openxmlformats.org/officeDocument/2006/relationships/image" Target="../media/image13.wmf"/><Relationship Id="rId1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oleObject" Target="../embeddings/oleObject13.bin"/><Relationship Id="rId18" Type="http://schemas.openxmlformats.org/officeDocument/2006/relationships/image" Target="../media/image27.wmf"/><Relationship Id="rId26" Type="http://schemas.openxmlformats.org/officeDocument/2006/relationships/image" Target="../media/image31.wmf"/><Relationship Id="rId39" Type="http://schemas.openxmlformats.org/officeDocument/2006/relationships/oleObject" Target="../embeddings/oleObject26.bin"/><Relationship Id="rId3" Type="http://schemas.openxmlformats.org/officeDocument/2006/relationships/image" Target="../media/image1.jpeg"/><Relationship Id="rId21" Type="http://schemas.openxmlformats.org/officeDocument/2006/relationships/oleObject" Target="../embeddings/oleObject17.bin"/><Relationship Id="rId34" Type="http://schemas.openxmlformats.org/officeDocument/2006/relationships/image" Target="../media/image35.wmf"/><Relationship Id="rId42" Type="http://schemas.openxmlformats.org/officeDocument/2006/relationships/image" Target="../media/image39.wmf"/><Relationship Id="rId7" Type="http://schemas.openxmlformats.org/officeDocument/2006/relationships/oleObject" Target="../embeddings/oleObject10.bin"/><Relationship Id="rId12" Type="http://schemas.openxmlformats.org/officeDocument/2006/relationships/image" Target="../media/image24.wmf"/><Relationship Id="rId17" Type="http://schemas.openxmlformats.org/officeDocument/2006/relationships/oleObject" Target="../embeddings/oleObject15.bin"/><Relationship Id="rId25" Type="http://schemas.openxmlformats.org/officeDocument/2006/relationships/oleObject" Target="../embeddings/oleObject19.bin"/><Relationship Id="rId33" Type="http://schemas.openxmlformats.org/officeDocument/2006/relationships/oleObject" Target="../embeddings/oleObject23.bin"/><Relationship Id="rId38" Type="http://schemas.openxmlformats.org/officeDocument/2006/relationships/image" Target="../media/image37.wmf"/><Relationship Id="rId46" Type="http://schemas.openxmlformats.org/officeDocument/2006/relationships/image" Target="../media/image40.wmf"/><Relationship Id="rId2" Type="http://schemas.openxmlformats.org/officeDocument/2006/relationships/slideLayout" Target="../slideLayouts/slideLayout2.xml"/><Relationship Id="rId16" Type="http://schemas.openxmlformats.org/officeDocument/2006/relationships/image" Target="../media/image26.wmf"/><Relationship Id="rId20" Type="http://schemas.openxmlformats.org/officeDocument/2006/relationships/image" Target="../media/image28.wmf"/><Relationship Id="rId29" Type="http://schemas.openxmlformats.org/officeDocument/2006/relationships/oleObject" Target="../embeddings/oleObject21.bin"/><Relationship Id="rId41" Type="http://schemas.openxmlformats.org/officeDocument/2006/relationships/oleObject" Target="../embeddings/oleObject27.bin"/><Relationship Id="rId1" Type="http://schemas.openxmlformats.org/officeDocument/2006/relationships/vmlDrawing" Target="../drawings/vmlDrawing2.vml"/><Relationship Id="rId6" Type="http://schemas.openxmlformats.org/officeDocument/2006/relationships/image" Target="../media/image21.png"/><Relationship Id="rId11" Type="http://schemas.openxmlformats.org/officeDocument/2006/relationships/oleObject" Target="../embeddings/oleObject12.bin"/><Relationship Id="rId24" Type="http://schemas.openxmlformats.org/officeDocument/2006/relationships/image" Target="../media/image30.wmf"/><Relationship Id="rId32" Type="http://schemas.openxmlformats.org/officeDocument/2006/relationships/image" Target="../media/image34.wmf"/><Relationship Id="rId37" Type="http://schemas.openxmlformats.org/officeDocument/2006/relationships/oleObject" Target="../embeddings/oleObject25.bin"/><Relationship Id="rId40" Type="http://schemas.openxmlformats.org/officeDocument/2006/relationships/image" Target="../media/image38.wmf"/><Relationship Id="rId45" Type="http://schemas.openxmlformats.org/officeDocument/2006/relationships/oleObject" Target="../embeddings/oleObject30.bin"/><Relationship Id="rId5" Type="http://schemas.openxmlformats.org/officeDocument/2006/relationships/oleObject" Target="../embeddings/oleObject9.bin"/><Relationship Id="rId15" Type="http://schemas.openxmlformats.org/officeDocument/2006/relationships/oleObject" Target="../embeddings/oleObject14.bin"/><Relationship Id="rId23" Type="http://schemas.openxmlformats.org/officeDocument/2006/relationships/oleObject" Target="../embeddings/oleObject18.bin"/><Relationship Id="rId28" Type="http://schemas.openxmlformats.org/officeDocument/2006/relationships/image" Target="../media/image32.wmf"/><Relationship Id="rId36" Type="http://schemas.openxmlformats.org/officeDocument/2006/relationships/image" Target="../media/image36.wmf"/><Relationship Id="rId10" Type="http://schemas.openxmlformats.org/officeDocument/2006/relationships/image" Target="../media/image23.wmf"/><Relationship Id="rId19" Type="http://schemas.openxmlformats.org/officeDocument/2006/relationships/oleObject" Target="../embeddings/oleObject16.bin"/><Relationship Id="rId31" Type="http://schemas.openxmlformats.org/officeDocument/2006/relationships/oleObject" Target="../embeddings/oleObject22.bin"/><Relationship Id="rId44" Type="http://schemas.openxmlformats.org/officeDocument/2006/relationships/oleObject" Target="../embeddings/oleObject29.bin"/><Relationship Id="rId4" Type="http://schemas.openxmlformats.org/officeDocument/2006/relationships/image" Target="../media/image41.jpeg"/><Relationship Id="rId9" Type="http://schemas.openxmlformats.org/officeDocument/2006/relationships/oleObject" Target="../embeddings/oleObject11.bin"/><Relationship Id="rId14" Type="http://schemas.openxmlformats.org/officeDocument/2006/relationships/image" Target="../media/image25.wmf"/><Relationship Id="rId22" Type="http://schemas.openxmlformats.org/officeDocument/2006/relationships/image" Target="../media/image29.wmf"/><Relationship Id="rId27" Type="http://schemas.openxmlformats.org/officeDocument/2006/relationships/oleObject" Target="../embeddings/oleObject20.bin"/><Relationship Id="rId30" Type="http://schemas.openxmlformats.org/officeDocument/2006/relationships/image" Target="../media/image33.wmf"/><Relationship Id="rId35" Type="http://schemas.openxmlformats.org/officeDocument/2006/relationships/oleObject" Target="../embeddings/oleObject24.bin"/><Relationship Id="rId43" Type="http://schemas.openxmlformats.org/officeDocument/2006/relationships/oleObject" Target="../embeddings/oleObject28.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45.wmf"/><Relationship Id="rId18" Type="http://schemas.openxmlformats.org/officeDocument/2006/relationships/oleObject" Target="../embeddings/oleObject37.bin"/><Relationship Id="rId3" Type="http://schemas.openxmlformats.org/officeDocument/2006/relationships/image" Target="../media/image1.jpeg"/><Relationship Id="rId21" Type="http://schemas.openxmlformats.org/officeDocument/2006/relationships/image" Target="../media/image49.wmf"/><Relationship Id="rId7" Type="http://schemas.openxmlformats.org/officeDocument/2006/relationships/image" Target="../media/image42.wmf"/><Relationship Id="rId12" Type="http://schemas.openxmlformats.org/officeDocument/2006/relationships/oleObject" Target="../embeddings/oleObject34.bin"/><Relationship Id="rId17" Type="http://schemas.openxmlformats.org/officeDocument/2006/relationships/image" Target="../media/image47.wmf"/><Relationship Id="rId2" Type="http://schemas.openxmlformats.org/officeDocument/2006/relationships/slideLayout" Target="../slideLayouts/slideLayout2.xml"/><Relationship Id="rId16" Type="http://schemas.openxmlformats.org/officeDocument/2006/relationships/oleObject" Target="../embeddings/oleObject36.bin"/><Relationship Id="rId20" Type="http://schemas.openxmlformats.org/officeDocument/2006/relationships/oleObject" Target="../embeddings/oleObject38.bin"/><Relationship Id="rId1" Type="http://schemas.openxmlformats.org/officeDocument/2006/relationships/vmlDrawing" Target="../drawings/vmlDrawing3.vml"/><Relationship Id="rId6" Type="http://schemas.openxmlformats.org/officeDocument/2006/relationships/oleObject" Target="../embeddings/oleObject31.bin"/><Relationship Id="rId11" Type="http://schemas.openxmlformats.org/officeDocument/2006/relationships/image" Target="../media/image44.wmf"/><Relationship Id="rId5" Type="http://schemas.openxmlformats.org/officeDocument/2006/relationships/image" Target="../media/image52.jpeg"/><Relationship Id="rId15" Type="http://schemas.openxmlformats.org/officeDocument/2006/relationships/image" Target="../media/image46.wmf"/><Relationship Id="rId23" Type="http://schemas.openxmlformats.org/officeDocument/2006/relationships/image" Target="../media/image50.wmf"/><Relationship Id="rId10" Type="http://schemas.openxmlformats.org/officeDocument/2006/relationships/oleObject" Target="../embeddings/oleObject33.bin"/><Relationship Id="rId19" Type="http://schemas.openxmlformats.org/officeDocument/2006/relationships/image" Target="../media/image48.wmf"/><Relationship Id="rId4" Type="http://schemas.openxmlformats.org/officeDocument/2006/relationships/image" Target="../media/image51.jpeg"/><Relationship Id="rId9" Type="http://schemas.openxmlformats.org/officeDocument/2006/relationships/image" Target="../media/image43.wmf"/><Relationship Id="rId14" Type="http://schemas.openxmlformats.org/officeDocument/2006/relationships/oleObject" Target="../embeddings/oleObject35.bin"/><Relationship Id="rId22" Type="http://schemas.openxmlformats.org/officeDocument/2006/relationships/oleObject" Target="../embeddings/oleObject39.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56.wmf"/><Relationship Id="rId18" Type="http://schemas.openxmlformats.org/officeDocument/2006/relationships/oleObject" Target="../embeddings/oleObject46.bin"/><Relationship Id="rId3" Type="http://schemas.openxmlformats.org/officeDocument/2006/relationships/image" Target="../media/image1.jpeg"/><Relationship Id="rId21" Type="http://schemas.openxmlformats.org/officeDocument/2006/relationships/image" Target="../media/image60.wmf"/><Relationship Id="rId7" Type="http://schemas.openxmlformats.org/officeDocument/2006/relationships/image" Target="../media/image53.wmf"/><Relationship Id="rId12" Type="http://schemas.openxmlformats.org/officeDocument/2006/relationships/oleObject" Target="../embeddings/oleObject43.bin"/><Relationship Id="rId17" Type="http://schemas.openxmlformats.org/officeDocument/2006/relationships/image" Target="../media/image58.wmf"/><Relationship Id="rId2" Type="http://schemas.openxmlformats.org/officeDocument/2006/relationships/slideLayout" Target="../slideLayouts/slideLayout2.xml"/><Relationship Id="rId16" Type="http://schemas.openxmlformats.org/officeDocument/2006/relationships/oleObject" Target="../embeddings/oleObject45.bin"/><Relationship Id="rId20" Type="http://schemas.openxmlformats.org/officeDocument/2006/relationships/oleObject" Target="../embeddings/oleObject47.bin"/><Relationship Id="rId1" Type="http://schemas.openxmlformats.org/officeDocument/2006/relationships/vmlDrawing" Target="../drawings/vmlDrawing4.vml"/><Relationship Id="rId6" Type="http://schemas.openxmlformats.org/officeDocument/2006/relationships/oleObject" Target="../embeddings/oleObject40.bin"/><Relationship Id="rId11" Type="http://schemas.openxmlformats.org/officeDocument/2006/relationships/image" Target="../media/image55.wmf"/><Relationship Id="rId5" Type="http://schemas.openxmlformats.org/officeDocument/2006/relationships/image" Target="../media/image61.jpeg"/><Relationship Id="rId15" Type="http://schemas.openxmlformats.org/officeDocument/2006/relationships/image" Target="../media/image57.wmf"/><Relationship Id="rId10" Type="http://schemas.openxmlformats.org/officeDocument/2006/relationships/oleObject" Target="../embeddings/oleObject42.bin"/><Relationship Id="rId19" Type="http://schemas.openxmlformats.org/officeDocument/2006/relationships/image" Target="../media/image59.wmf"/><Relationship Id="rId4" Type="http://schemas.openxmlformats.org/officeDocument/2006/relationships/image" Target="../media/image51.jpeg"/><Relationship Id="rId9" Type="http://schemas.openxmlformats.org/officeDocument/2006/relationships/image" Target="../media/image54.wmf"/><Relationship Id="rId14" Type="http://schemas.openxmlformats.org/officeDocument/2006/relationships/oleObject" Target="../embeddings/oleObject44.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81000" y="304800"/>
            <a:ext cx="8229600" cy="609600"/>
          </a:xfrm>
        </p:spPr>
        <p:txBody>
          <a:bodyPr>
            <a:normAutofit fontScale="90000"/>
          </a:bodyPr>
          <a:lstStyle/>
          <a:p>
            <a:br>
              <a:rPr lang="en-US" sz="3600" b="1" dirty="0">
                <a:solidFill>
                  <a:srgbClr val="FF0000"/>
                </a:solidFill>
              </a:rPr>
            </a:br>
            <a:r>
              <a:rPr lang="en-US" sz="4000" b="1" dirty="0">
                <a:solidFill>
                  <a:srgbClr val="0070C0"/>
                </a:solidFill>
              </a:rPr>
              <a:t>VECTOR MECHANICS FOR ENGINEERS </a:t>
            </a:r>
            <a:br>
              <a:rPr lang="en-US" sz="2800" b="1" dirty="0">
                <a:solidFill>
                  <a:srgbClr val="FF0000"/>
                </a:solidFill>
              </a:rPr>
            </a:br>
            <a:r>
              <a:rPr lang="en-US" sz="2800" b="1" dirty="0">
                <a:solidFill>
                  <a:srgbClr val="FF0000"/>
                </a:solidFill>
              </a:rPr>
              <a:t> </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427892" y="1944166"/>
            <a:ext cx="3200400" cy="1200329"/>
          </a:xfrm>
          <a:prstGeom prst="rect">
            <a:avLst/>
          </a:prstGeom>
          <a:noFill/>
        </p:spPr>
        <p:txBody>
          <a:bodyPr wrap="square" rtlCol="0">
            <a:spAutoFit/>
          </a:bodyPr>
          <a:lstStyle/>
          <a:p>
            <a:r>
              <a:rPr lang="en-US" sz="7200" b="1" dirty="0"/>
              <a:t>STATICS</a:t>
            </a:r>
            <a:endParaRPr lang="en-US" sz="7200" dirty="0"/>
          </a:p>
        </p:txBody>
      </p:sp>
      <p:sp>
        <p:nvSpPr>
          <p:cNvPr id="9" name="TextBox 8"/>
          <p:cNvSpPr txBox="1"/>
          <p:nvPr/>
        </p:nvSpPr>
        <p:spPr>
          <a:xfrm>
            <a:off x="523142" y="3832322"/>
            <a:ext cx="2590800" cy="584775"/>
          </a:xfrm>
          <a:prstGeom prst="rect">
            <a:avLst/>
          </a:prstGeom>
          <a:noFill/>
        </p:spPr>
        <p:txBody>
          <a:bodyPr wrap="square" rtlCol="0">
            <a:spAutoFit/>
          </a:bodyPr>
          <a:lstStyle/>
          <a:p>
            <a:pPr algn="ctr"/>
            <a:r>
              <a:rPr lang="en-US" sz="3200" b="1" dirty="0">
                <a:solidFill>
                  <a:schemeClr val="accent6">
                    <a:lumMod val="50000"/>
                  </a:schemeClr>
                </a:solidFill>
              </a:rPr>
              <a:t>FORCES IN</a:t>
            </a:r>
          </a:p>
        </p:txBody>
      </p:sp>
      <p:sp>
        <p:nvSpPr>
          <p:cNvPr id="10" name="TextBox 9"/>
          <p:cNvSpPr txBox="1"/>
          <p:nvPr/>
        </p:nvSpPr>
        <p:spPr>
          <a:xfrm>
            <a:off x="427892" y="3062881"/>
            <a:ext cx="3048000" cy="769441"/>
          </a:xfrm>
          <a:prstGeom prst="rect">
            <a:avLst/>
          </a:prstGeom>
          <a:noFill/>
        </p:spPr>
        <p:txBody>
          <a:bodyPr wrap="square" rtlCol="0">
            <a:spAutoFit/>
          </a:bodyPr>
          <a:lstStyle/>
          <a:p>
            <a:pPr algn="ctr"/>
            <a:r>
              <a:rPr lang="en-US" sz="4400" b="1" dirty="0">
                <a:solidFill>
                  <a:schemeClr val="accent6">
                    <a:lumMod val="75000"/>
                  </a:schemeClr>
                </a:solidFill>
              </a:rPr>
              <a:t>CHAPTER 7</a:t>
            </a:r>
          </a:p>
        </p:txBody>
      </p:sp>
      <p:sp>
        <p:nvSpPr>
          <p:cNvPr id="11" name="TextBox 10"/>
          <p:cNvSpPr txBox="1"/>
          <p:nvPr/>
        </p:nvSpPr>
        <p:spPr>
          <a:xfrm>
            <a:off x="427892" y="1446312"/>
            <a:ext cx="3124200" cy="523220"/>
          </a:xfrm>
          <a:prstGeom prst="rect">
            <a:avLst/>
          </a:prstGeom>
          <a:noFill/>
        </p:spPr>
        <p:txBody>
          <a:bodyPr wrap="square" rtlCol="0">
            <a:spAutoFit/>
          </a:bodyPr>
          <a:lstStyle/>
          <a:p>
            <a:r>
              <a:rPr lang="en-US" sz="2800" b="1" dirty="0"/>
              <a:t>ENGINEERING 3120</a:t>
            </a:r>
          </a:p>
        </p:txBody>
      </p:sp>
      <p:sp>
        <p:nvSpPr>
          <p:cNvPr id="2" name="TextBox 1">
            <a:extLst>
              <a:ext uri="{FF2B5EF4-FFF2-40B4-BE49-F238E27FC236}">
                <a16:creationId xmlns:a16="http://schemas.microsoft.com/office/drawing/2014/main" id="{2932717A-5D8B-4386-80E9-6B103A0961AA}"/>
              </a:ext>
            </a:extLst>
          </p:cNvPr>
          <p:cNvSpPr txBox="1"/>
          <p:nvPr/>
        </p:nvSpPr>
        <p:spPr>
          <a:xfrm>
            <a:off x="523142" y="4386617"/>
            <a:ext cx="2781300" cy="1200329"/>
          </a:xfrm>
          <a:prstGeom prst="rect">
            <a:avLst/>
          </a:prstGeom>
          <a:noFill/>
        </p:spPr>
        <p:txBody>
          <a:bodyPr wrap="square" rtlCol="0">
            <a:spAutoFit/>
          </a:bodyPr>
          <a:lstStyle/>
          <a:p>
            <a:pPr algn="ctr"/>
            <a:r>
              <a:rPr lang="en-US" sz="3600" b="1" dirty="0">
                <a:solidFill>
                  <a:srgbClr val="C00000"/>
                </a:solidFill>
              </a:rPr>
              <a:t>BEAMS AND CABLES</a:t>
            </a:r>
          </a:p>
        </p:txBody>
      </p:sp>
      <p:sp>
        <p:nvSpPr>
          <p:cNvPr id="5" name="Rectangle 4"/>
          <p:cNvSpPr/>
          <p:nvPr/>
        </p:nvSpPr>
        <p:spPr>
          <a:xfrm>
            <a:off x="1524000" y="914400"/>
            <a:ext cx="6400800" cy="369332"/>
          </a:xfrm>
          <a:prstGeom prst="rect">
            <a:avLst/>
          </a:prstGeom>
        </p:spPr>
        <p:txBody>
          <a:bodyPr wrap="square">
            <a:spAutoFit/>
          </a:bodyPr>
          <a:lstStyle/>
          <a:p>
            <a:r>
              <a:rPr lang="en-US" b="1" dirty="0"/>
              <a:t>By:   </a:t>
            </a:r>
            <a:r>
              <a:rPr lang="en-US" b="1" dirty="0" err="1"/>
              <a:t>Fardinand</a:t>
            </a:r>
            <a:r>
              <a:rPr lang="en-US" b="1" dirty="0"/>
              <a:t> P. Beer; E. Russell Johnston, Jr.; David F. </a:t>
            </a:r>
            <a:r>
              <a:rPr lang="en-US" b="1" dirty="0" err="1"/>
              <a:t>Mazurek</a:t>
            </a:r>
            <a:endParaRPr lang="en-US" dirty="0"/>
          </a:p>
        </p:txBody>
      </p:sp>
      <p:sp>
        <p:nvSpPr>
          <p:cNvPr id="12" name="Rectangle 11"/>
          <p:cNvSpPr/>
          <p:nvPr/>
        </p:nvSpPr>
        <p:spPr>
          <a:xfrm>
            <a:off x="580292" y="5586946"/>
            <a:ext cx="2895600" cy="646331"/>
          </a:xfrm>
          <a:prstGeom prst="rect">
            <a:avLst/>
          </a:prstGeom>
        </p:spPr>
        <p:txBody>
          <a:bodyPr wrap="square">
            <a:spAutoFit/>
          </a:bodyPr>
          <a:lstStyle/>
          <a:p>
            <a:r>
              <a:rPr lang="en-US" b="1" dirty="0"/>
              <a:t>Slides revised by:  </a:t>
            </a:r>
          </a:p>
          <a:p>
            <a:r>
              <a:rPr lang="en-US" b="1" dirty="0"/>
              <a:t>A.A. KHANDKER, Ph.D., P.E</a:t>
            </a:r>
            <a:endParaRPr lang="en-US" dirty="0"/>
          </a:p>
        </p:txBody>
      </p:sp>
      <p:sp>
        <p:nvSpPr>
          <p:cNvPr id="13" name="Rectangle 12"/>
          <p:cNvSpPr/>
          <p:nvPr/>
        </p:nvSpPr>
        <p:spPr>
          <a:xfrm>
            <a:off x="5029200" y="6048611"/>
            <a:ext cx="3338350" cy="369332"/>
          </a:xfrm>
          <a:prstGeom prst="rect">
            <a:avLst/>
          </a:prstGeom>
        </p:spPr>
        <p:txBody>
          <a:bodyPr wrap="none">
            <a:spAutoFit/>
          </a:bodyPr>
          <a:lstStyle/>
          <a:p>
            <a:r>
              <a:rPr lang="en-US" dirty="0"/>
              <a:t>Copyright: McGraw Hill Education</a:t>
            </a:r>
          </a:p>
        </p:txBody>
      </p:sp>
      <p:pic>
        <p:nvPicPr>
          <p:cNvPr id="14"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4419" y="1446311"/>
            <a:ext cx="4874723" cy="4463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1403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200" y="212726"/>
            <a:ext cx="8229600" cy="396874"/>
          </a:xfrm>
        </p:spPr>
        <p:txBody>
          <a:bodyPr>
            <a:normAutofit fontScale="90000"/>
          </a:bodyPr>
          <a:lstStyle/>
          <a:p>
            <a:r>
              <a:rPr lang="en-US" sz="2800" b="1" dirty="0">
                <a:solidFill>
                  <a:srgbClr val="C00000"/>
                </a:solidFill>
              </a:rPr>
              <a:t>VARIOUS TYPES OF BEAM LOADING AND SUPPORT</a:t>
            </a:r>
            <a:endParaRPr lang="en-US" sz="2800" dirty="0"/>
          </a:p>
        </p:txBody>
      </p:sp>
      <p:pic>
        <p:nvPicPr>
          <p:cNvPr id="19" name="Picture 3" descr="C:\DOCUME~1\WALTOL~1\LOCALS~1\Temp\\msotw9_temp0.jpg">
            <a:extLst>
              <a:ext uri="{FF2B5EF4-FFF2-40B4-BE49-F238E27FC236}">
                <a16:creationId xmlns:a16="http://schemas.microsoft.com/office/drawing/2014/main" id="{459D5EB7-1C4D-4B2B-BA06-9946DC5175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091" y="914400"/>
            <a:ext cx="3594056"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 descr="C:\DOCUME~1\WALTOL~1\LOCALS~1\Temp\\msotw9_temp0.jpg">
            <a:extLst>
              <a:ext uri="{FF2B5EF4-FFF2-40B4-BE49-F238E27FC236}">
                <a16:creationId xmlns:a16="http://schemas.microsoft.com/office/drawing/2014/main" id="{DC2DCF6A-BD1A-4FF3-A300-A455A573F1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609" y="3886201"/>
            <a:ext cx="3845302" cy="2138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0D82FD14-D62B-46D3-AE45-F04D0E6E6987}"/>
              </a:ext>
            </a:extLst>
          </p:cNvPr>
          <p:cNvSpPr/>
          <p:nvPr/>
        </p:nvSpPr>
        <p:spPr>
          <a:xfrm>
            <a:off x="3989127" y="717528"/>
            <a:ext cx="4572000" cy="1200329"/>
          </a:xfrm>
          <a:prstGeom prst="rect">
            <a:avLst/>
          </a:prstGeom>
        </p:spPr>
        <p:txBody>
          <a:bodyPr>
            <a:spAutoFit/>
          </a:bodyPr>
          <a:lstStyle/>
          <a:p>
            <a:pPr>
              <a:spcBef>
                <a:spcPct val="50000"/>
              </a:spcBef>
            </a:pPr>
            <a:r>
              <a:rPr lang="en-US" altLang="en-US" sz="2400" i="1" dirty="0"/>
              <a:t>Beam</a:t>
            </a:r>
            <a:r>
              <a:rPr lang="en-US" altLang="en-US" sz="2400" dirty="0"/>
              <a:t> - structural member designed to support loads applied at various points along its length.</a:t>
            </a:r>
          </a:p>
        </p:txBody>
      </p:sp>
      <p:sp>
        <p:nvSpPr>
          <p:cNvPr id="3" name="Rectangle 2">
            <a:extLst>
              <a:ext uri="{FF2B5EF4-FFF2-40B4-BE49-F238E27FC236}">
                <a16:creationId xmlns:a16="http://schemas.microsoft.com/office/drawing/2014/main" id="{2CE7D089-28BE-4043-9AB8-3600A371E381}"/>
              </a:ext>
            </a:extLst>
          </p:cNvPr>
          <p:cNvSpPr/>
          <p:nvPr/>
        </p:nvSpPr>
        <p:spPr>
          <a:xfrm>
            <a:off x="4036894" y="2079624"/>
            <a:ext cx="4572000" cy="1200329"/>
          </a:xfrm>
          <a:prstGeom prst="rect">
            <a:avLst/>
          </a:prstGeom>
        </p:spPr>
        <p:txBody>
          <a:bodyPr>
            <a:spAutoFit/>
          </a:bodyPr>
          <a:lstStyle/>
          <a:p>
            <a:r>
              <a:rPr lang="en-US" altLang="en-US" sz="2400" dirty="0"/>
              <a:t>Beam can be subjected to </a:t>
            </a:r>
            <a:r>
              <a:rPr lang="en-US" altLang="en-US" sz="2400" i="1" dirty="0"/>
              <a:t>concentrated</a:t>
            </a:r>
            <a:r>
              <a:rPr lang="en-US" altLang="en-US" sz="2400" dirty="0"/>
              <a:t> loads or </a:t>
            </a:r>
            <a:r>
              <a:rPr lang="en-US" altLang="en-US" sz="2400" i="1" dirty="0"/>
              <a:t>distributed</a:t>
            </a:r>
            <a:r>
              <a:rPr lang="en-US" altLang="en-US" sz="2400" dirty="0"/>
              <a:t> loads or combination of both</a:t>
            </a:r>
            <a:endParaRPr lang="en-US" sz="2400" dirty="0"/>
          </a:p>
        </p:txBody>
      </p:sp>
      <p:sp>
        <p:nvSpPr>
          <p:cNvPr id="4" name="Rectangle 3">
            <a:extLst>
              <a:ext uri="{FF2B5EF4-FFF2-40B4-BE49-F238E27FC236}">
                <a16:creationId xmlns:a16="http://schemas.microsoft.com/office/drawing/2014/main" id="{831C8AA2-41FD-4588-9C7A-9B80B2E00684}"/>
              </a:ext>
            </a:extLst>
          </p:cNvPr>
          <p:cNvSpPr/>
          <p:nvPr/>
        </p:nvSpPr>
        <p:spPr>
          <a:xfrm>
            <a:off x="3989127" y="3387205"/>
            <a:ext cx="4572000" cy="3046988"/>
          </a:xfrm>
          <a:prstGeom prst="rect">
            <a:avLst/>
          </a:prstGeom>
        </p:spPr>
        <p:txBody>
          <a:bodyPr>
            <a:spAutoFit/>
          </a:bodyPr>
          <a:lstStyle/>
          <a:p>
            <a:pPr>
              <a:spcBef>
                <a:spcPct val="50000"/>
              </a:spcBef>
            </a:pPr>
            <a:r>
              <a:rPr lang="en-US" altLang="en-US" sz="2400" i="1" dirty="0"/>
              <a:t>Beam design</a:t>
            </a:r>
            <a:r>
              <a:rPr lang="en-US" altLang="en-US" sz="2400" dirty="0"/>
              <a:t> is two-step process:</a:t>
            </a:r>
          </a:p>
          <a:p>
            <a:pPr lvl="1">
              <a:spcBef>
                <a:spcPct val="50000"/>
              </a:spcBef>
              <a:buFontTx/>
              <a:buAutoNum type="arabicParenR"/>
            </a:pPr>
            <a:r>
              <a:rPr lang="en-US" altLang="en-US" sz="2400" dirty="0"/>
              <a:t>  determine shearing forces and bending moments produced by applied loads</a:t>
            </a:r>
          </a:p>
          <a:p>
            <a:pPr lvl="1">
              <a:spcBef>
                <a:spcPct val="50000"/>
              </a:spcBef>
              <a:buFontTx/>
              <a:buAutoNum type="arabicParenR"/>
            </a:pPr>
            <a:r>
              <a:rPr lang="en-US" altLang="en-US" sz="2400" dirty="0"/>
              <a:t>  select cross-section best suited to resist shearing forces and bending moments</a:t>
            </a:r>
          </a:p>
        </p:txBody>
      </p:sp>
    </p:spTree>
    <p:extLst>
      <p:ext uri="{BB962C8B-B14F-4D97-AF65-F5344CB8AC3E}">
        <p14:creationId xmlns:p14="http://schemas.microsoft.com/office/powerpoint/2010/main" val="223756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200" y="212726"/>
            <a:ext cx="8229600" cy="396874"/>
          </a:xfrm>
        </p:spPr>
        <p:txBody>
          <a:bodyPr>
            <a:normAutofit fontScale="90000"/>
          </a:bodyPr>
          <a:lstStyle/>
          <a:p>
            <a:r>
              <a:rPr lang="en-US" sz="2800" b="1" dirty="0">
                <a:solidFill>
                  <a:srgbClr val="C00000"/>
                </a:solidFill>
              </a:rPr>
              <a:t>VARIOUS TYPES OF BEAM LOADING AND SUPPORT</a:t>
            </a:r>
            <a:endParaRPr lang="en-US" sz="2800" dirty="0"/>
          </a:p>
        </p:txBody>
      </p:sp>
      <p:pic>
        <p:nvPicPr>
          <p:cNvPr id="8" name="Picture 1029" descr="C:\DOCUME~1\WALTOL~1\LOCALS~1\Temp\\msotw9_temp0.jpg">
            <a:extLst>
              <a:ext uri="{FF2B5EF4-FFF2-40B4-BE49-F238E27FC236}">
                <a16:creationId xmlns:a16="http://schemas.microsoft.com/office/drawing/2014/main" id="{F77F4EC1-3E91-43B9-B034-9FE143A14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3" y="748486"/>
            <a:ext cx="8840787" cy="4243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C9952E27-19B6-403F-99EB-23D55682A78B}"/>
              </a:ext>
            </a:extLst>
          </p:cNvPr>
          <p:cNvSpPr/>
          <p:nvPr/>
        </p:nvSpPr>
        <p:spPr>
          <a:xfrm>
            <a:off x="167528" y="5130581"/>
            <a:ext cx="8808944" cy="461665"/>
          </a:xfrm>
          <a:prstGeom prst="rect">
            <a:avLst/>
          </a:prstGeom>
        </p:spPr>
        <p:txBody>
          <a:bodyPr wrap="square">
            <a:spAutoFit/>
          </a:bodyPr>
          <a:lstStyle/>
          <a:p>
            <a:pPr>
              <a:spcBef>
                <a:spcPct val="50000"/>
              </a:spcBef>
            </a:pPr>
            <a:r>
              <a:rPr lang="en-US" altLang="en-US" sz="2400" dirty="0"/>
              <a:t>    Beams are classified according to way in which they are supported.</a:t>
            </a:r>
          </a:p>
        </p:txBody>
      </p:sp>
      <p:sp>
        <p:nvSpPr>
          <p:cNvPr id="9" name="Rectangle 8">
            <a:extLst>
              <a:ext uri="{FF2B5EF4-FFF2-40B4-BE49-F238E27FC236}">
                <a16:creationId xmlns:a16="http://schemas.microsoft.com/office/drawing/2014/main" id="{166FAABF-21FD-4EDC-85FF-A7A2E389DECA}"/>
              </a:ext>
            </a:extLst>
          </p:cNvPr>
          <p:cNvSpPr/>
          <p:nvPr/>
        </p:nvSpPr>
        <p:spPr>
          <a:xfrm>
            <a:off x="457200" y="5694015"/>
            <a:ext cx="8519272" cy="830997"/>
          </a:xfrm>
          <a:prstGeom prst="rect">
            <a:avLst/>
          </a:prstGeom>
        </p:spPr>
        <p:txBody>
          <a:bodyPr wrap="square">
            <a:spAutoFit/>
          </a:bodyPr>
          <a:lstStyle/>
          <a:p>
            <a:pPr>
              <a:spcBef>
                <a:spcPct val="50000"/>
              </a:spcBef>
            </a:pPr>
            <a:r>
              <a:rPr lang="en-US" altLang="en-US" sz="2400" dirty="0"/>
              <a:t>Reactions at beam supports are determinate if they involve only three unknowns.  Otherwise, they are statically indeterminate.</a:t>
            </a:r>
          </a:p>
        </p:txBody>
      </p:sp>
    </p:spTree>
    <p:extLst>
      <p:ext uri="{BB962C8B-B14F-4D97-AF65-F5344CB8AC3E}">
        <p14:creationId xmlns:p14="http://schemas.microsoft.com/office/powerpoint/2010/main" val="280919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200" y="212726"/>
            <a:ext cx="8229600" cy="396874"/>
          </a:xfrm>
        </p:spPr>
        <p:txBody>
          <a:bodyPr>
            <a:normAutofit fontScale="90000"/>
          </a:bodyPr>
          <a:lstStyle/>
          <a:p>
            <a:r>
              <a:rPr lang="en-US" sz="2800" b="1" dirty="0">
                <a:solidFill>
                  <a:srgbClr val="C00000"/>
                </a:solidFill>
              </a:rPr>
              <a:t>SHEAR AND BENDING MOMENT IN A BEAM</a:t>
            </a:r>
            <a:endParaRPr lang="en-US" sz="2800" dirty="0"/>
          </a:p>
        </p:txBody>
      </p:sp>
      <p:grpSp>
        <p:nvGrpSpPr>
          <p:cNvPr id="7" name="Group 11">
            <a:extLst>
              <a:ext uri="{FF2B5EF4-FFF2-40B4-BE49-F238E27FC236}">
                <a16:creationId xmlns:a16="http://schemas.microsoft.com/office/drawing/2014/main" id="{DC862D7D-47B5-48F2-B652-2E433AA83621}"/>
              </a:ext>
            </a:extLst>
          </p:cNvPr>
          <p:cNvGrpSpPr>
            <a:grpSpLocks/>
          </p:cNvGrpSpPr>
          <p:nvPr/>
        </p:nvGrpSpPr>
        <p:grpSpPr bwMode="auto">
          <a:xfrm>
            <a:off x="185075" y="609600"/>
            <a:ext cx="8958263" cy="1874839"/>
            <a:chOff x="334" y="444"/>
            <a:chExt cx="5643" cy="1181"/>
          </a:xfrm>
        </p:grpSpPr>
        <p:pic>
          <p:nvPicPr>
            <p:cNvPr id="10" name="Picture 3" descr="C:\DOCUME~1\WALTOL~1\LOCALS~1\Temp\\msotw9_temp0.jpg">
              <a:extLst>
                <a:ext uri="{FF2B5EF4-FFF2-40B4-BE49-F238E27FC236}">
                  <a16:creationId xmlns:a16="http://schemas.microsoft.com/office/drawing/2014/main" id="{779CD8FE-6CB3-46B4-A9C0-861EE57A14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444"/>
              <a:ext cx="2637" cy="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 Box 6">
              <a:extLst>
                <a:ext uri="{FF2B5EF4-FFF2-40B4-BE49-F238E27FC236}">
                  <a16:creationId xmlns:a16="http://schemas.microsoft.com/office/drawing/2014/main" id="{3F5975DA-CACA-41CF-8E29-B91D840839AA}"/>
                </a:ext>
              </a:extLst>
            </p:cNvPr>
            <p:cNvSpPr txBox="1">
              <a:spLocks noChangeArrowheads="1"/>
            </p:cNvSpPr>
            <p:nvPr/>
          </p:nvSpPr>
          <p:spPr bwMode="auto">
            <a:xfrm>
              <a:off x="2963" y="636"/>
              <a:ext cx="3014"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indent="0" eaLnBrk="1" hangingPunct="1">
                <a:spcBef>
                  <a:spcPct val="50000"/>
                </a:spcBef>
              </a:pPr>
              <a:r>
                <a:rPr lang="en-US" altLang="en-US" sz="2400" dirty="0"/>
                <a:t>Wish to determine bending moment and shearing force at any point in a beam subjected to concentrated and distributed loads.</a:t>
              </a:r>
            </a:p>
          </p:txBody>
        </p:sp>
      </p:grpSp>
      <p:grpSp>
        <p:nvGrpSpPr>
          <p:cNvPr id="12" name="Group 12">
            <a:extLst>
              <a:ext uri="{FF2B5EF4-FFF2-40B4-BE49-F238E27FC236}">
                <a16:creationId xmlns:a16="http://schemas.microsoft.com/office/drawing/2014/main" id="{7AAFCAC5-75F7-4865-A513-A7EDED3C9251}"/>
              </a:ext>
            </a:extLst>
          </p:cNvPr>
          <p:cNvGrpSpPr>
            <a:grpSpLocks/>
          </p:cNvGrpSpPr>
          <p:nvPr/>
        </p:nvGrpSpPr>
        <p:grpSpPr bwMode="auto">
          <a:xfrm>
            <a:off x="288925" y="2172260"/>
            <a:ext cx="8678864" cy="1460499"/>
            <a:chOff x="426" y="1390"/>
            <a:chExt cx="5467" cy="920"/>
          </a:xfrm>
        </p:grpSpPr>
        <p:pic>
          <p:nvPicPr>
            <p:cNvPr id="13" name="Picture 4" descr="C:\DOCUME~1\WALTOL~1\LOCALS~1\Temp\\msotw9_temp0.jpg">
              <a:extLst>
                <a:ext uri="{FF2B5EF4-FFF2-40B4-BE49-F238E27FC236}">
                  <a16:creationId xmlns:a16="http://schemas.microsoft.com/office/drawing/2014/main" id="{2433812B-5C2C-49BF-BCF3-E6659C5681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 y="1390"/>
              <a:ext cx="2564" cy="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7">
              <a:extLst>
                <a:ext uri="{FF2B5EF4-FFF2-40B4-BE49-F238E27FC236}">
                  <a16:creationId xmlns:a16="http://schemas.microsoft.com/office/drawing/2014/main" id="{3B8A3B65-2A87-4F4C-B6FB-DA9F1A18DECE}"/>
                </a:ext>
              </a:extLst>
            </p:cNvPr>
            <p:cNvSpPr txBox="1">
              <a:spLocks noChangeArrowheads="1"/>
            </p:cNvSpPr>
            <p:nvPr/>
          </p:nvSpPr>
          <p:spPr bwMode="auto">
            <a:xfrm>
              <a:off x="2963" y="1563"/>
              <a:ext cx="293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indent="0" eaLnBrk="1" hangingPunct="1">
                <a:spcBef>
                  <a:spcPct val="50000"/>
                </a:spcBef>
              </a:pPr>
              <a:r>
                <a:rPr lang="en-US" altLang="en-US" sz="2400" dirty="0"/>
                <a:t>Determine reactions at supports by treating whole beam as free-body.</a:t>
              </a:r>
            </a:p>
          </p:txBody>
        </p:sp>
      </p:grpSp>
      <p:grpSp>
        <p:nvGrpSpPr>
          <p:cNvPr id="15" name="Group 13">
            <a:extLst>
              <a:ext uri="{FF2B5EF4-FFF2-40B4-BE49-F238E27FC236}">
                <a16:creationId xmlns:a16="http://schemas.microsoft.com/office/drawing/2014/main" id="{0630E91E-F3E2-4286-A036-1FA4D32D1313}"/>
              </a:ext>
            </a:extLst>
          </p:cNvPr>
          <p:cNvGrpSpPr>
            <a:grpSpLocks/>
          </p:cNvGrpSpPr>
          <p:nvPr/>
        </p:nvGrpSpPr>
        <p:grpSpPr bwMode="auto">
          <a:xfrm>
            <a:off x="175419" y="3633220"/>
            <a:ext cx="8793162" cy="1938338"/>
            <a:chOff x="184" y="2298"/>
            <a:chExt cx="5539" cy="1221"/>
          </a:xfrm>
        </p:grpSpPr>
        <p:pic>
          <p:nvPicPr>
            <p:cNvPr id="16" name="Picture 5" descr="C:\DOCUME~1\WALTOL~1\LOCALS~1\Temp\\msotw9_temp0.jpg">
              <a:extLst>
                <a:ext uri="{FF2B5EF4-FFF2-40B4-BE49-F238E27FC236}">
                  <a16:creationId xmlns:a16="http://schemas.microsoft.com/office/drawing/2014/main" id="{6DA763B5-6D38-4C80-84AF-630B8A2B808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4" y="2609"/>
              <a:ext cx="2814" cy="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 Box 9">
              <a:extLst>
                <a:ext uri="{FF2B5EF4-FFF2-40B4-BE49-F238E27FC236}">
                  <a16:creationId xmlns:a16="http://schemas.microsoft.com/office/drawing/2014/main" id="{EE94D38C-55BD-428C-9CF2-CEB34575AD68}"/>
                </a:ext>
              </a:extLst>
            </p:cNvPr>
            <p:cNvSpPr txBox="1">
              <a:spLocks noChangeArrowheads="1"/>
            </p:cNvSpPr>
            <p:nvPr/>
          </p:nvSpPr>
          <p:spPr bwMode="auto">
            <a:xfrm>
              <a:off x="2963" y="2298"/>
              <a:ext cx="2760" cy="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Tx/>
                <a:buChar char="•"/>
              </a:pPr>
              <a:r>
                <a:rPr lang="en-US" altLang="en-US" sz="2400" dirty="0"/>
                <a:t>Cut beam at </a:t>
              </a:r>
              <a:r>
                <a:rPr lang="en-US" altLang="en-US" sz="2400" i="1" dirty="0"/>
                <a:t>C</a:t>
              </a:r>
              <a:r>
                <a:rPr lang="en-US" altLang="en-US" sz="2400" dirty="0"/>
                <a:t> and draw free-body diagrams for </a:t>
              </a:r>
              <a:r>
                <a:rPr lang="en-US" altLang="en-US" sz="2400" i="1" dirty="0"/>
                <a:t>AC</a:t>
              </a:r>
              <a:r>
                <a:rPr lang="en-US" altLang="en-US" sz="2400" dirty="0"/>
                <a:t> and </a:t>
              </a:r>
              <a:r>
                <a:rPr lang="en-US" altLang="en-US" sz="2400" i="1" dirty="0"/>
                <a:t>CB</a:t>
              </a:r>
              <a:r>
                <a:rPr lang="en-US" altLang="en-US" sz="2400" dirty="0"/>
                <a:t>.  By definition, positive sense for internal force-couple systems are as shown.</a:t>
              </a:r>
            </a:p>
          </p:txBody>
        </p:sp>
      </p:grpSp>
      <p:sp>
        <p:nvSpPr>
          <p:cNvPr id="2" name="Rectangle 1">
            <a:extLst>
              <a:ext uri="{FF2B5EF4-FFF2-40B4-BE49-F238E27FC236}">
                <a16:creationId xmlns:a16="http://schemas.microsoft.com/office/drawing/2014/main" id="{96260E52-E2F5-496C-A994-583F2C89CFE4}"/>
              </a:ext>
            </a:extLst>
          </p:cNvPr>
          <p:cNvSpPr/>
          <p:nvPr/>
        </p:nvSpPr>
        <p:spPr>
          <a:xfrm>
            <a:off x="299575" y="5959667"/>
            <a:ext cx="8686137" cy="461665"/>
          </a:xfrm>
          <a:prstGeom prst="rect">
            <a:avLst/>
          </a:prstGeom>
        </p:spPr>
        <p:txBody>
          <a:bodyPr wrap="square">
            <a:spAutoFit/>
          </a:bodyPr>
          <a:lstStyle/>
          <a:p>
            <a:pPr>
              <a:spcBef>
                <a:spcPct val="50000"/>
              </a:spcBef>
            </a:pPr>
            <a:r>
              <a:rPr lang="en-US" altLang="en-US" sz="2400" dirty="0"/>
              <a:t>From equilibrium considerations, determine </a:t>
            </a:r>
            <a:r>
              <a:rPr lang="en-US" altLang="en-US" sz="2400" i="1" dirty="0"/>
              <a:t>M </a:t>
            </a:r>
            <a:r>
              <a:rPr lang="en-US" altLang="en-US" sz="2400" dirty="0"/>
              <a:t>and </a:t>
            </a:r>
            <a:r>
              <a:rPr lang="en-US" altLang="en-US" sz="2400" i="1" dirty="0"/>
              <a:t>V</a:t>
            </a:r>
            <a:r>
              <a:rPr lang="en-US" altLang="en-US" sz="2400" dirty="0"/>
              <a:t> or </a:t>
            </a:r>
            <a:r>
              <a:rPr lang="en-US" altLang="en-US" sz="2400" i="1" dirty="0"/>
              <a:t>M’</a:t>
            </a:r>
            <a:r>
              <a:rPr lang="en-US" altLang="en-US" sz="2400" dirty="0"/>
              <a:t> and </a:t>
            </a:r>
            <a:r>
              <a:rPr lang="en-US" altLang="en-US" sz="2400" i="1" dirty="0"/>
              <a:t>V’</a:t>
            </a:r>
            <a:r>
              <a:rPr lang="en-US" altLang="en-US" sz="2400" dirty="0"/>
              <a:t>.</a:t>
            </a:r>
          </a:p>
        </p:txBody>
      </p:sp>
    </p:spTree>
    <p:extLst>
      <p:ext uri="{BB962C8B-B14F-4D97-AF65-F5344CB8AC3E}">
        <p14:creationId xmlns:p14="http://schemas.microsoft.com/office/powerpoint/2010/main" val="411081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200" y="95648"/>
            <a:ext cx="8229600" cy="396874"/>
          </a:xfrm>
        </p:spPr>
        <p:txBody>
          <a:bodyPr>
            <a:normAutofit fontScale="90000"/>
          </a:bodyPr>
          <a:lstStyle/>
          <a:p>
            <a:r>
              <a:rPr lang="en-US" sz="2800" b="1" dirty="0">
                <a:solidFill>
                  <a:srgbClr val="C00000"/>
                </a:solidFill>
              </a:rPr>
              <a:t>SHEAR AND BENDING MOMENT DIAGRAMS</a:t>
            </a:r>
            <a:endParaRPr lang="en-US" sz="2800" dirty="0"/>
          </a:p>
        </p:txBody>
      </p:sp>
      <p:grpSp>
        <p:nvGrpSpPr>
          <p:cNvPr id="18" name="Group 20">
            <a:extLst>
              <a:ext uri="{FF2B5EF4-FFF2-40B4-BE49-F238E27FC236}">
                <a16:creationId xmlns:a16="http://schemas.microsoft.com/office/drawing/2014/main" id="{12D3C2A5-2F4E-41CB-88C0-1A6FD88573F7}"/>
              </a:ext>
            </a:extLst>
          </p:cNvPr>
          <p:cNvGrpSpPr>
            <a:grpSpLocks/>
          </p:cNvGrpSpPr>
          <p:nvPr/>
        </p:nvGrpSpPr>
        <p:grpSpPr bwMode="auto">
          <a:xfrm>
            <a:off x="810183" y="466872"/>
            <a:ext cx="8103394" cy="830263"/>
            <a:chOff x="948" y="614"/>
            <a:chExt cx="4737" cy="523"/>
          </a:xfrm>
        </p:grpSpPr>
        <p:pic>
          <p:nvPicPr>
            <p:cNvPr id="19" name="Picture 3" descr="C:\DOCUME~1\WALTOL~1\LOCALS~1\Temp\\msotw9_temp0.jpg">
              <a:extLst>
                <a:ext uri="{FF2B5EF4-FFF2-40B4-BE49-F238E27FC236}">
                  <a16:creationId xmlns:a16="http://schemas.microsoft.com/office/drawing/2014/main" id="{066EF36D-78ED-4058-AE66-F2D15842C1F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 y="641"/>
              <a:ext cx="1570"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 Box 10">
              <a:extLst>
                <a:ext uri="{FF2B5EF4-FFF2-40B4-BE49-F238E27FC236}">
                  <a16:creationId xmlns:a16="http://schemas.microsoft.com/office/drawing/2014/main" id="{51612FB4-D9B5-4387-9C5B-4C2DC7E46DA0}"/>
                </a:ext>
              </a:extLst>
            </p:cNvPr>
            <p:cNvSpPr txBox="1">
              <a:spLocks noChangeArrowheads="1"/>
            </p:cNvSpPr>
            <p:nvPr/>
          </p:nvSpPr>
          <p:spPr bwMode="auto">
            <a:xfrm>
              <a:off x="2665" y="614"/>
              <a:ext cx="302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Tx/>
                <a:buChar char="•"/>
              </a:pPr>
              <a:r>
                <a:rPr lang="en-US" altLang="en-US" sz="2400" dirty="0"/>
                <a:t>Variation of shear and bending moment along beam may be plotted.</a:t>
              </a:r>
            </a:p>
          </p:txBody>
        </p:sp>
      </p:grpSp>
      <p:grpSp>
        <p:nvGrpSpPr>
          <p:cNvPr id="21" name="Group 21">
            <a:extLst>
              <a:ext uri="{FF2B5EF4-FFF2-40B4-BE49-F238E27FC236}">
                <a16:creationId xmlns:a16="http://schemas.microsoft.com/office/drawing/2014/main" id="{DD12BA70-829F-4669-861B-5EAD1C6A736E}"/>
              </a:ext>
            </a:extLst>
          </p:cNvPr>
          <p:cNvGrpSpPr>
            <a:grpSpLocks/>
          </p:cNvGrpSpPr>
          <p:nvPr/>
        </p:nvGrpSpPr>
        <p:grpSpPr bwMode="auto">
          <a:xfrm>
            <a:off x="850462" y="1289618"/>
            <a:ext cx="7421563" cy="906462"/>
            <a:chOff x="969" y="1044"/>
            <a:chExt cx="4675" cy="571"/>
          </a:xfrm>
        </p:grpSpPr>
        <p:pic>
          <p:nvPicPr>
            <p:cNvPr id="22" name="Picture 4" descr="C:\DOCUME~1\WALTOL~1\LOCALS~1\Temp\\msotw9_temp0.jpg">
              <a:extLst>
                <a:ext uri="{FF2B5EF4-FFF2-40B4-BE49-F238E27FC236}">
                  <a16:creationId xmlns:a16="http://schemas.microsoft.com/office/drawing/2014/main" id="{DBB327BE-CB60-48FC-8DC6-6B64A8D76F8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9" y="1044"/>
              <a:ext cx="1561" cy="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 Box 12">
              <a:extLst>
                <a:ext uri="{FF2B5EF4-FFF2-40B4-BE49-F238E27FC236}">
                  <a16:creationId xmlns:a16="http://schemas.microsoft.com/office/drawing/2014/main" id="{0C3AF6C5-B964-4821-A68D-F907AA72CC69}"/>
                </a:ext>
              </a:extLst>
            </p:cNvPr>
            <p:cNvSpPr txBox="1">
              <a:spLocks noChangeArrowheads="1"/>
            </p:cNvSpPr>
            <p:nvPr/>
          </p:nvSpPr>
          <p:spPr bwMode="auto">
            <a:xfrm>
              <a:off x="2778" y="1155"/>
              <a:ext cx="28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Tx/>
                <a:buChar char="•"/>
              </a:pPr>
              <a:r>
                <a:rPr lang="en-US" altLang="en-US" sz="2400" dirty="0"/>
                <a:t>Determine reactions at supports.</a:t>
              </a:r>
            </a:p>
          </p:txBody>
        </p:sp>
      </p:grpSp>
      <p:grpSp>
        <p:nvGrpSpPr>
          <p:cNvPr id="24" name="Group 22">
            <a:extLst>
              <a:ext uri="{FF2B5EF4-FFF2-40B4-BE49-F238E27FC236}">
                <a16:creationId xmlns:a16="http://schemas.microsoft.com/office/drawing/2014/main" id="{2C1169DE-16F1-4431-A357-0863C44F0669}"/>
              </a:ext>
            </a:extLst>
          </p:cNvPr>
          <p:cNvGrpSpPr>
            <a:grpSpLocks/>
          </p:cNvGrpSpPr>
          <p:nvPr/>
        </p:nvGrpSpPr>
        <p:grpSpPr bwMode="auto">
          <a:xfrm>
            <a:off x="789959" y="2151216"/>
            <a:ext cx="8123238" cy="1271588"/>
            <a:chOff x="179" y="1792"/>
            <a:chExt cx="5117" cy="801"/>
          </a:xfrm>
        </p:grpSpPr>
        <p:pic>
          <p:nvPicPr>
            <p:cNvPr id="25" name="Picture 5" descr="C:\DOCUME~1\WALTOL~1\LOCALS~1\Temp\\msotw9_temp0.jpg">
              <a:extLst>
                <a:ext uri="{FF2B5EF4-FFF2-40B4-BE49-F238E27FC236}">
                  <a16:creationId xmlns:a16="http://schemas.microsoft.com/office/drawing/2014/main" id="{CF387D61-DA9E-4A4A-9683-3125620F2F3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9" y="1859"/>
              <a:ext cx="1578" cy="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6" name="Group 18">
              <a:extLst>
                <a:ext uri="{FF2B5EF4-FFF2-40B4-BE49-F238E27FC236}">
                  <a16:creationId xmlns:a16="http://schemas.microsoft.com/office/drawing/2014/main" id="{484CC076-3D8E-4C20-960A-8C1433B69081}"/>
                </a:ext>
              </a:extLst>
            </p:cNvPr>
            <p:cNvGrpSpPr>
              <a:grpSpLocks/>
            </p:cNvGrpSpPr>
            <p:nvPr/>
          </p:nvGrpSpPr>
          <p:grpSpPr bwMode="auto">
            <a:xfrm>
              <a:off x="1884" y="1792"/>
              <a:ext cx="3412" cy="711"/>
              <a:chOff x="1898" y="1859"/>
              <a:chExt cx="3412" cy="711"/>
            </a:xfrm>
          </p:grpSpPr>
          <p:sp>
            <p:nvSpPr>
              <p:cNvPr id="27" name="Text Box 13">
                <a:extLst>
                  <a:ext uri="{FF2B5EF4-FFF2-40B4-BE49-F238E27FC236}">
                    <a16:creationId xmlns:a16="http://schemas.microsoft.com/office/drawing/2014/main" id="{013A717B-77E7-4E71-9AAD-11C7CE051DA0}"/>
                  </a:ext>
                </a:extLst>
              </p:cNvPr>
              <p:cNvSpPr txBox="1">
                <a:spLocks noChangeArrowheads="1"/>
              </p:cNvSpPr>
              <p:nvPr/>
            </p:nvSpPr>
            <p:spPr bwMode="auto">
              <a:xfrm>
                <a:off x="1898" y="1859"/>
                <a:ext cx="34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Tx/>
                  <a:buChar char="•"/>
                </a:pPr>
                <a:r>
                  <a:rPr lang="en-US" altLang="en-US" sz="2400" dirty="0"/>
                  <a:t>Cut beam at </a:t>
                </a:r>
                <a:r>
                  <a:rPr lang="en-US" altLang="en-US" sz="2400" i="1" dirty="0"/>
                  <a:t>C</a:t>
                </a:r>
                <a:r>
                  <a:rPr lang="en-US" altLang="en-US" sz="2400" dirty="0"/>
                  <a:t> and consider member </a:t>
                </a:r>
                <a:r>
                  <a:rPr lang="en-US" altLang="en-US" sz="2400" i="1" dirty="0"/>
                  <a:t>AC</a:t>
                </a:r>
                <a:r>
                  <a:rPr lang="en-US" altLang="en-US" sz="2400" dirty="0"/>
                  <a:t>,</a:t>
                </a:r>
              </a:p>
            </p:txBody>
          </p:sp>
          <p:graphicFrame>
            <p:nvGraphicFramePr>
              <p:cNvPr id="28" name="Object 14">
                <a:extLst>
                  <a:ext uri="{FF2B5EF4-FFF2-40B4-BE49-F238E27FC236}">
                    <a16:creationId xmlns:a16="http://schemas.microsoft.com/office/drawing/2014/main" id="{D4902B67-7686-4B02-8CF0-7631AFDFB536}"/>
                  </a:ext>
                </a:extLst>
              </p:cNvPr>
              <p:cNvGraphicFramePr>
                <a:graphicFrameLocks noChangeAspect="1"/>
              </p:cNvGraphicFramePr>
              <p:nvPr>
                <p:extLst>
                  <p:ext uri="{D42A27DB-BD31-4B8C-83A1-F6EECF244321}">
                    <p14:modId xmlns:p14="http://schemas.microsoft.com/office/powerpoint/2010/main" val="3023011879"/>
                  </p:ext>
                </p:extLst>
              </p:nvPr>
            </p:nvGraphicFramePr>
            <p:xfrm>
              <a:off x="2279" y="2301"/>
              <a:ext cx="2111" cy="269"/>
            </p:xfrm>
            <a:graphic>
              <a:graphicData uri="http://schemas.openxmlformats.org/presentationml/2006/ole">
                <mc:AlternateContent xmlns:mc="http://schemas.openxmlformats.org/markup-compatibility/2006">
                  <mc:Choice xmlns:v="urn:schemas-microsoft-com:vml" Requires="v">
                    <p:oleObj spid="_x0000_s103462" name="Equation" r:id="rId7" imgW="2489200" imgH="317500" progId="Equation.3">
                      <p:embed/>
                    </p:oleObj>
                  </mc:Choice>
                  <mc:Fallback>
                    <p:oleObj name="Equation" r:id="rId7" imgW="2489200" imgH="317500" progId="Equation.3">
                      <p:embed/>
                      <p:pic>
                        <p:nvPicPr>
                          <p:cNvPr id="15379" name="Object 14">
                            <a:extLst>
                              <a:ext uri="{FF2B5EF4-FFF2-40B4-BE49-F238E27FC236}">
                                <a16:creationId xmlns:a16="http://schemas.microsoft.com/office/drawing/2014/main" id="{4E2A5E10-9F84-4E9B-ABFF-29716D24BB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9" y="2301"/>
                            <a:ext cx="2111" cy="269"/>
                          </a:xfrm>
                          <a:prstGeom prst="rect">
                            <a:avLst/>
                          </a:prstGeom>
                          <a:noFill/>
                          <a:ln>
                            <a:noFill/>
                          </a:ln>
                          <a:effectLst/>
                        </p:spPr>
                      </p:pic>
                    </p:oleObj>
                  </mc:Fallback>
                </mc:AlternateContent>
              </a:graphicData>
            </a:graphic>
          </p:graphicFrame>
        </p:grpSp>
      </p:grpSp>
      <p:grpSp>
        <p:nvGrpSpPr>
          <p:cNvPr id="29" name="Group 23">
            <a:extLst>
              <a:ext uri="{FF2B5EF4-FFF2-40B4-BE49-F238E27FC236}">
                <a16:creationId xmlns:a16="http://schemas.microsoft.com/office/drawing/2014/main" id="{5E5131A8-5C44-4F63-B3BF-D0231D231463}"/>
              </a:ext>
            </a:extLst>
          </p:cNvPr>
          <p:cNvGrpSpPr>
            <a:grpSpLocks/>
          </p:cNvGrpSpPr>
          <p:nvPr/>
        </p:nvGrpSpPr>
        <p:grpSpPr bwMode="auto">
          <a:xfrm>
            <a:off x="773290" y="3315619"/>
            <a:ext cx="8140699" cy="1462087"/>
            <a:chOff x="1757" y="1734"/>
            <a:chExt cx="5128" cy="921"/>
          </a:xfrm>
        </p:grpSpPr>
        <p:pic>
          <p:nvPicPr>
            <p:cNvPr id="30" name="Picture 6" descr="C:\DOCUME~1\WALTOL~1\LOCALS~1\Temp\\msotw9_temp0.jpg">
              <a:extLst>
                <a:ext uri="{FF2B5EF4-FFF2-40B4-BE49-F238E27FC236}">
                  <a16:creationId xmlns:a16="http://schemas.microsoft.com/office/drawing/2014/main" id="{43BE4EE7-1A6E-45A8-A0E9-836FD05D2B2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57" y="1821"/>
              <a:ext cx="1693"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 name="Group 17">
              <a:extLst>
                <a:ext uri="{FF2B5EF4-FFF2-40B4-BE49-F238E27FC236}">
                  <a16:creationId xmlns:a16="http://schemas.microsoft.com/office/drawing/2014/main" id="{DAA53AA1-DB22-4D62-9C31-63371C000014}"/>
                </a:ext>
              </a:extLst>
            </p:cNvPr>
            <p:cNvGrpSpPr>
              <a:grpSpLocks/>
            </p:cNvGrpSpPr>
            <p:nvPr/>
          </p:nvGrpSpPr>
          <p:grpSpPr bwMode="auto">
            <a:xfrm>
              <a:off x="3472" y="1734"/>
              <a:ext cx="3413" cy="773"/>
              <a:chOff x="3486" y="1898"/>
              <a:chExt cx="3413" cy="773"/>
            </a:xfrm>
          </p:grpSpPr>
          <p:sp>
            <p:nvSpPr>
              <p:cNvPr id="32" name="Text Box 15">
                <a:extLst>
                  <a:ext uri="{FF2B5EF4-FFF2-40B4-BE49-F238E27FC236}">
                    <a16:creationId xmlns:a16="http://schemas.microsoft.com/office/drawing/2014/main" id="{C281690E-565A-480D-895D-37F1A5370A82}"/>
                  </a:ext>
                </a:extLst>
              </p:cNvPr>
              <p:cNvSpPr txBox="1">
                <a:spLocks noChangeArrowheads="1"/>
              </p:cNvSpPr>
              <p:nvPr/>
            </p:nvSpPr>
            <p:spPr bwMode="auto">
              <a:xfrm>
                <a:off x="3486" y="1898"/>
                <a:ext cx="34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Tx/>
                  <a:buChar char="•"/>
                </a:pPr>
                <a:r>
                  <a:rPr lang="en-US" altLang="en-US" sz="2400" dirty="0"/>
                  <a:t>Cut beam at </a:t>
                </a:r>
                <a:r>
                  <a:rPr lang="en-US" altLang="en-US" sz="2400" i="1" dirty="0"/>
                  <a:t>E</a:t>
                </a:r>
                <a:r>
                  <a:rPr lang="en-US" altLang="en-US" sz="2400" dirty="0"/>
                  <a:t> and consider member </a:t>
                </a:r>
                <a:r>
                  <a:rPr lang="en-US" altLang="en-US" sz="2400" i="1" dirty="0"/>
                  <a:t>EB</a:t>
                </a:r>
                <a:r>
                  <a:rPr lang="en-US" altLang="en-US" sz="2400" dirty="0"/>
                  <a:t>,</a:t>
                </a:r>
              </a:p>
            </p:txBody>
          </p:sp>
          <p:graphicFrame>
            <p:nvGraphicFramePr>
              <p:cNvPr id="33" name="Object 16">
                <a:extLst>
                  <a:ext uri="{FF2B5EF4-FFF2-40B4-BE49-F238E27FC236}">
                    <a16:creationId xmlns:a16="http://schemas.microsoft.com/office/drawing/2014/main" id="{0F5B93B8-8596-4DD9-B0DC-C75A30BFF684}"/>
                  </a:ext>
                </a:extLst>
              </p:cNvPr>
              <p:cNvGraphicFramePr>
                <a:graphicFrameLocks noChangeAspect="1"/>
              </p:cNvGraphicFramePr>
              <p:nvPr>
                <p:extLst>
                  <p:ext uri="{D42A27DB-BD31-4B8C-83A1-F6EECF244321}">
                    <p14:modId xmlns:p14="http://schemas.microsoft.com/office/powerpoint/2010/main" val="3455136038"/>
                  </p:ext>
                </p:extLst>
              </p:nvPr>
            </p:nvGraphicFramePr>
            <p:xfrm>
              <a:off x="3850" y="2402"/>
              <a:ext cx="2593" cy="269"/>
            </p:xfrm>
            <a:graphic>
              <a:graphicData uri="http://schemas.openxmlformats.org/presentationml/2006/ole">
                <mc:AlternateContent xmlns:mc="http://schemas.openxmlformats.org/markup-compatibility/2006">
                  <mc:Choice xmlns:v="urn:schemas-microsoft-com:vml" Requires="v">
                    <p:oleObj spid="_x0000_s103463" name="Equation" r:id="rId10" imgW="3060700" imgH="317500" progId="Equation.3">
                      <p:embed/>
                    </p:oleObj>
                  </mc:Choice>
                  <mc:Fallback>
                    <p:oleObj name="Equation" r:id="rId10" imgW="3060700" imgH="317500" progId="Equation.3">
                      <p:embed/>
                      <p:pic>
                        <p:nvPicPr>
                          <p:cNvPr id="15375" name="Object 16">
                            <a:extLst>
                              <a:ext uri="{FF2B5EF4-FFF2-40B4-BE49-F238E27FC236}">
                                <a16:creationId xmlns:a16="http://schemas.microsoft.com/office/drawing/2014/main" id="{F7B353C2-D665-4019-8FCE-FC42D06B0BE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0" y="2402"/>
                            <a:ext cx="2593" cy="269"/>
                          </a:xfrm>
                          <a:prstGeom prst="rect">
                            <a:avLst/>
                          </a:prstGeom>
                          <a:noFill/>
                          <a:ln>
                            <a:noFill/>
                          </a:ln>
                          <a:effectLst/>
                        </p:spPr>
                      </p:pic>
                    </p:oleObj>
                  </mc:Fallback>
                </mc:AlternateContent>
              </a:graphicData>
            </a:graphic>
          </p:graphicFrame>
        </p:grpSp>
      </p:grpSp>
      <p:pic>
        <p:nvPicPr>
          <p:cNvPr id="34" name="Picture 8" descr="C:\DOCUME~1\WALTOL~1\LOCALS~1\Temp\\msotw9_temp0.jpg">
            <a:extLst>
              <a:ext uri="{FF2B5EF4-FFF2-40B4-BE49-F238E27FC236}">
                <a16:creationId xmlns:a16="http://schemas.microsoft.com/office/drawing/2014/main" id="{B1A4C6FE-2E89-4B7C-8A73-4AF12A630E7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32088" y="4777706"/>
            <a:ext cx="2873375"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9" descr="C:\DOCUME~1\WALTOL~1\LOCALS~1\Temp\\msotw9_temp0.jpg">
            <a:extLst>
              <a:ext uri="{FF2B5EF4-FFF2-40B4-BE49-F238E27FC236}">
                <a16:creationId xmlns:a16="http://schemas.microsoft.com/office/drawing/2014/main" id="{A64C31FA-73BB-44CA-B442-0F5BA46079B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9089" y="5638677"/>
            <a:ext cx="2746375"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73A1210C-1A63-45C0-AAE6-B87E4BD15ED9}"/>
              </a:ext>
            </a:extLst>
          </p:cNvPr>
          <p:cNvSpPr/>
          <p:nvPr/>
        </p:nvSpPr>
        <p:spPr>
          <a:xfrm>
            <a:off x="3722250" y="4674207"/>
            <a:ext cx="5165812" cy="1200329"/>
          </a:xfrm>
          <a:prstGeom prst="rect">
            <a:avLst/>
          </a:prstGeom>
        </p:spPr>
        <p:txBody>
          <a:bodyPr wrap="square">
            <a:spAutoFit/>
          </a:bodyPr>
          <a:lstStyle/>
          <a:p>
            <a:pPr>
              <a:spcBef>
                <a:spcPct val="50000"/>
              </a:spcBef>
            </a:pPr>
            <a:r>
              <a:rPr lang="en-US" altLang="en-US" sz="2400" dirty="0"/>
              <a:t>For a beam subjected to </a:t>
            </a:r>
            <a:r>
              <a:rPr lang="en-US" altLang="en-US" sz="2400" u="sng" dirty="0"/>
              <a:t>concentrated loads</a:t>
            </a:r>
            <a:r>
              <a:rPr lang="en-US" altLang="en-US" sz="2400" dirty="0"/>
              <a:t>, shear is constant between loading</a:t>
            </a:r>
          </a:p>
        </p:txBody>
      </p:sp>
      <p:sp>
        <p:nvSpPr>
          <p:cNvPr id="4" name="Rectangle 3">
            <a:extLst>
              <a:ext uri="{FF2B5EF4-FFF2-40B4-BE49-F238E27FC236}">
                <a16:creationId xmlns:a16="http://schemas.microsoft.com/office/drawing/2014/main" id="{B2DF4115-676F-49C0-AB39-F6F68FECCCB1}"/>
              </a:ext>
            </a:extLst>
          </p:cNvPr>
          <p:cNvSpPr/>
          <p:nvPr/>
        </p:nvSpPr>
        <p:spPr>
          <a:xfrm>
            <a:off x="3789823" y="5812769"/>
            <a:ext cx="5123373" cy="830997"/>
          </a:xfrm>
          <a:prstGeom prst="rect">
            <a:avLst/>
          </a:prstGeom>
        </p:spPr>
        <p:txBody>
          <a:bodyPr wrap="square">
            <a:spAutoFit/>
          </a:bodyPr>
          <a:lstStyle/>
          <a:p>
            <a:pPr>
              <a:spcBef>
                <a:spcPct val="50000"/>
              </a:spcBef>
            </a:pPr>
            <a:r>
              <a:rPr lang="en-US" altLang="en-US" sz="2400" dirty="0"/>
              <a:t>For a beam subjected to </a:t>
            </a:r>
            <a:r>
              <a:rPr lang="en-US" altLang="en-US" sz="2400" u="sng" dirty="0"/>
              <a:t>concentrated loads</a:t>
            </a:r>
            <a:r>
              <a:rPr lang="en-US" altLang="en-US" sz="2400" dirty="0"/>
              <a:t>, moment varies linearly.</a:t>
            </a:r>
          </a:p>
        </p:txBody>
      </p:sp>
    </p:spTree>
    <p:extLst>
      <p:ext uri="{BB962C8B-B14F-4D97-AF65-F5344CB8AC3E}">
        <p14:creationId xmlns:p14="http://schemas.microsoft.com/office/powerpoint/2010/main" val="208901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200" y="304800"/>
            <a:ext cx="8229600" cy="396874"/>
          </a:xfrm>
        </p:spPr>
        <p:txBody>
          <a:bodyPr>
            <a:normAutofit fontScale="90000"/>
          </a:bodyPr>
          <a:lstStyle/>
          <a:p>
            <a:r>
              <a:rPr lang="en-US" sz="2800" b="1" dirty="0">
                <a:solidFill>
                  <a:srgbClr val="C00000"/>
                </a:solidFill>
              </a:rPr>
              <a:t>EXAMPLE PROBLEM 7.2</a:t>
            </a:r>
            <a:endParaRPr lang="en-US" sz="2800" dirty="0"/>
          </a:p>
        </p:txBody>
      </p:sp>
      <p:pic>
        <p:nvPicPr>
          <p:cNvPr id="36" name="Picture 3" descr="C:\DOCUME~1\WALTOL~1\LOCALS~1\Temp\\msotw9_temp0.jpg">
            <a:extLst>
              <a:ext uri="{FF2B5EF4-FFF2-40B4-BE49-F238E27FC236}">
                <a16:creationId xmlns:a16="http://schemas.microsoft.com/office/drawing/2014/main" id="{67AAFB6B-2917-4955-AED0-118127FF0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24532"/>
            <a:ext cx="4589692" cy="2785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680C19E0-6018-478A-99CB-76B7FE414A9D}"/>
              </a:ext>
            </a:extLst>
          </p:cNvPr>
          <p:cNvSpPr/>
          <p:nvPr/>
        </p:nvSpPr>
        <p:spPr>
          <a:xfrm>
            <a:off x="459368" y="4038600"/>
            <a:ext cx="3810000" cy="1200329"/>
          </a:xfrm>
          <a:prstGeom prst="rect">
            <a:avLst/>
          </a:prstGeom>
        </p:spPr>
        <p:txBody>
          <a:bodyPr wrap="square">
            <a:spAutoFit/>
          </a:bodyPr>
          <a:lstStyle/>
          <a:p>
            <a:pPr>
              <a:spcBef>
                <a:spcPct val="50000"/>
              </a:spcBef>
            </a:pPr>
            <a:r>
              <a:rPr lang="en-US" altLang="en-US" sz="2400" dirty="0"/>
              <a:t>Draw the shear and bending moment diagrams for the beam and loading shown.</a:t>
            </a:r>
          </a:p>
        </p:txBody>
      </p:sp>
      <p:sp>
        <p:nvSpPr>
          <p:cNvPr id="6" name="Rectangle 5">
            <a:extLst>
              <a:ext uri="{FF2B5EF4-FFF2-40B4-BE49-F238E27FC236}">
                <a16:creationId xmlns:a16="http://schemas.microsoft.com/office/drawing/2014/main" id="{36108EBC-319E-4281-BA5A-6B9541940469}"/>
              </a:ext>
            </a:extLst>
          </p:cNvPr>
          <p:cNvSpPr/>
          <p:nvPr/>
        </p:nvSpPr>
        <p:spPr>
          <a:xfrm>
            <a:off x="4874633" y="1051426"/>
            <a:ext cx="4230806" cy="4755148"/>
          </a:xfrm>
          <a:prstGeom prst="rect">
            <a:avLst/>
          </a:prstGeom>
        </p:spPr>
        <p:txBody>
          <a:bodyPr wrap="square">
            <a:spAutoFit/>
          </a:bodyPr>
          <a:lstStyle/>
          <a:p>
            <a:pPr>
              <a:spcBef>
                <a:spcPct val="50000"/>
              </a:spcBef>
            </a:pPr>
            <a:r>
              <a:rPr lang="en-US" altLang="en-US" sz="2400" b="1" dirty="0">
                <a:solidFill>
                  <a:srgbClr val="00B050"/>
                </a:solidFill>
              </a:rPr>
              <a:t>STRATEGY:</a:t>
            </a:r>
          </a:p>
          <a:p>
            <a:pPr>
              <a:spcBef>
                <a:spcPct val="50000"/>
              </a:spcBef>
            </a:pPr>
            <a:r>
              <a:rPr lang="en-US" altLang="en-US" sz="2400" dirty="0"/>
              <a:t>Taking entire beam as a free-body, calculate reactions at </a:t>
            </a:r>
            <a:r>
              <a:rPr lang="en-US" altLang="en-US" sz="2400" i="1" dirty="0"/>
              <a:t>B</a:t>
            </a:r>
            <a:r>
              <a:rPr lang="en-US" altLang="en-US" sz="2400" dirty="0"/>
              <a:t> and </a:t>
            </a:r>
            <a:r>
              <a:rPr lang="en-US" altLang="en-US" sz="2400" i="1" dirty="0"/>
              <a:t>D</a:t>
            </a:r>
            <a:r>
              <a:rPr lang="en-US" altLang="en-US" sz="2400" dirty="0"/>
              <a:t>.</a:t>
            </a:r>
          </a:p>
          <a:p>
            <a:pPr>
              <a:spcBef>
                <a:spcPct val="50000"/>
              </a:spcBef>
            </a:pPr>
            <a:r>
              <a:rPr lang="en-US" altLang="en-US" sz="2400" dirty="0"/>
              <a:t>Find equivalent internal force-couple systems for free-bodies formed by cutting beam on either side of load application points. </a:t>
            </a:r>
          </a:p>
          <a:p>
            <a:pPr>
              <a:spcBef>
                <a:spcPct val="50000"/>
              </a:spcBef>
            </a:pPr>
            <a:r>
              <a:rPr lang="en-US" altLang="en-US" sz="2400" dirty="0"/>
              <a:t>Plot results.</a:t>
            </a:r>
          </a:p>
          <a:p>
            <a:pPr>
              <a:spcBef>
                <a:spcPct val="50000"/>
              </a:spcBef>
            </a:pPr>
            <a:endParaRPr lang="en-US" altLang="en-US" dirty="0"/>
          </a:p>
        </p:txBody>
      </p:sp>
    </p:spTree>
    <p:extLst>
      <p:ext uri="{BB962C8B-B14F-4D97-AF65-F5344CB8AC3E}">
        <p14:creationId xmlns:p14="http://schemas.microsoft.com/office/powerpoint/2010/main" val="881574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200" y="304800"/>
            <a:ext cx="8229600" cy="396874"/>
          </a:xfrm>
        </p:spPr>
        <p:txBody>
          <a:bodyPr>
            <a:normAutofit fontScale="90000"/>
          </a:bodyPr>
          <a:lstStyle/>
          <a:p>
            <a:r>
              <a:rPr lang="en-US" sz="2800" b="1" dirty="0">
                <a:solidFill>
                  <a:srgbClr val="C00000"/>
                </a:solidFill>
              </a:rPr>
              <a:t>EXAMPLE PROBLEM 7.2 - SOLUTION</a:t>
            </a:r>
            <a:endParaRPr lang="en-US" sz="2800" dirty="0"/>
          </a:p>
        </p:txBody>
      </p:sp>
      <p:grpSp>
        <p:nvGrpSpPr>
          <p:cNvPr id="7" name="Group 26">
            <a:extLst>
              <a:ext uri="{FF2B5EF4-FFF2-40B4-BE49-F238E27FC236}">
                <a16:creationId xmlns:a16="http://schemas.microsoft.com/office/drawing/2014/main" id="{94A65316-1327-4FCB-848A-4237E789E736}"/>
              </a:ext>
            </a:extLst>
          </p:cNvPr>
          <p:cNvGrpSpPr>
            <a:grpSpLocks/>
          </p:cNvGrpSpPr>
          <p:nvPr/>
        </p:nvGrpSpPr>
        <p:grpSpPr bwMode="auto">
          <a:xfrm>
            <a:off x="334963" y="947738"/>
            <a:ext cx="8572500" cy="927100"/>
            <a:chOff x="211" y="597"/>
            <a:chExt cx="5400" cy="584"/>
          </a:xfrm>
        </p:grpSpPr>
        <p:sp>
          <p:nvSpPr>
            <p:cNvPr id="8" name="Text Box 5">
              <a:extLst>
                <a:ext uri="{FF2B5EF4-FFF2-40B4-BE49-F238E27FC236}">
                  <a16:creationId xmlns:a16="http://schemas.microsoft.com/office/drawing/2014/main" id="{CFC2D3FA-AFF2-4135-AD20-A15BEB0A3476}"/>
                </a:ext>
              </a:extLst>
            </p:cNvPr>
            <p:cNvSpPr txBox="1">
              <a:spLocks noChangeArrowheads="1"/>
            </p:cNvSpPr>
            <p:nvPr/>
          </p:nvSpPr>
          <p:spPr bwMode="auto">
            <a:xfrm>
              <a:off x="2042" y="597"/>
              <a:ext cx="3569"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Tx/>
                <a:buChar char="•"/>
              </a:pPr>
              <a:r>
                <a:rPr lang="en-US" altLang="en-US" dirty="0"/>
                <a:t>Taking entire beam as a free-body, calculate reactions at </a:t>
              </a:r>
              <a:r>
                <a:rPr lang="en-US" altLang="en-US" i="1" dirty="0"/>
                <a:t>B</a:t>
              </a:r>
              <a:r>
                <a:rPr lang="en-US" altLang="en-US" dirty="0"/>
                <a:t> and </a:t>
              </a:r>
              <a:r>
                <a:rPr lang="en-US" altLang="en-US" i="1" dirty="0"/>
                <a:t>D</a:t>
              </a:r>
              <a:r>
                <a:rPr lang="en-US" altLang="en-US" dirty="0"/>
                <a:t>.</a:t>
              </a:r>
            </a:p>
          </p:txBody>
        </p:sp>
        <p:graphicFrame>
          <p:nvGraphicFramePr>
            <p:cNvPr id="9" name="Object 7">
              <a:extLst>
                <a:ext uri="{FF2B5EF4-FFF2-40B4-BE49-F238E27FC236}">
                  <a16:creationId xmlns:a16="http://schemas.microsoft.com/office/drawing/2014/main" id="{41A0E283-234B-488E-8244-45E5022C6B2A}"/>
                </a:ext>
              </a:extLst>
            </p:cNvPr>
            <p:cNvGraphicFramePr>
              <a:graphicFrameLocks noChangeAspect="1"/>
            </p:cNvGraphicFramePr>
            <p:nvPr/>
          </p:nvGraphicFramePr>
          <p:xfrm>
            <a:off x="211" y="615"/>
            <a:ext cx="1815" cy="566"/>
          </p:xfrm>
          <a:graphic>
            <a:graphicData uri="http://schemas.openxmlformats.org/presentationml/2006/ole">
              <mc:AlternateContent xmlns:mc="http://schemas.openxmlformats.org/markup-compatibility/2006">
                <mc:Choice xmlns:v="urn:schemas-microsoft-com:vml" Requires="v">
                  <p:oleObj spid="_x0000_s104600" name="Bitmap Image" r:id="rId4" imgW="3296110" imgH="1028844" progId="Paint.Picture">
                    <p:embed/>
                  </p:oleObj>
                </mc:Choice>
                <mc:Fallback>
                  <p:oleObj name="Bitmap Image" r:id="rId4" imgW="3296110" imgH="1028844" progId="Paint.Picture">
                    <p:embed/>
                    <p:pic>
                      <p:nvPicPr>
                        <p:cNvPr id="17429" name="Object 7">
                          <a:extLst>
                            <a:ext uri="{FF2B5EF4-FFF2-40B4-BE49-F238E27FC236}">
                              <a16:creationId xmlns:a16="http://schemas.microsoft.com/office/drawing/2014/main" id="{6CC08E9E-CE8D-4F1D-8BD4-05ADD6BBA6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 y="615"/>
                          <a:ext cx="1815" cy="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0" name="Group 28">
            <a:extLst>
              <a:ext uri="{FF2B5EF4-FFF2-40B4-BE49-F238E27FC236}">
                <a16:creationId xmlns:a16="http://schemas.microsoft.com/office/drawing/2014/main" id="{AA8AE17E-B653-464A-A00F-3292CB06EA27}"/>
              </a:ext>
            </a:extLst>
          </p:cNvPr>
          <p:cNvGrpSpPr>
            <a:grpSpLocks/>
          </p:cNvGrpSpPr>
          <p:nvPr/>
        </p:nvGrpSpPr>
        <p:grpSpPr bwMode="auto">
          <a:xfrm>
            <a:off x="314325" y="2901950"/>
            <a:ext cx="6980237" cy="3792537"/>
            <a:chOff x="169" y="1733"/>
            <a:chExt cx="4397" cy="2389"/>
          </a:xfrm>
        </p:grpSpPr>
        <p:graphicFrame>
          <p:nvGraphicFramePr>
            <p:cNvPr id="11" name="Object 20">
              <a:extLst>
                <a:ext uri="{FF2B5EF4-FFF2-40B4-BE49-F238E27FC236}">
                  <a16:creationId xmlns:a16="http://schemas.microsoft.com/office/drawing/2014/main" id="{56665F58-8142-472E-9D49-F462C1659B50}"/>
                </a:ext>
              </a:extLst>
            </p:cNvPr>
            <p:cNvGraphicFramePr>
              <a:graphicFrameLocks noChangeAspect="1"/>
            </p:cNvGraphicFramePr>
            <p:nvPr/>
          </p:nvGraphicFramePr>
          <p:xfrm>
            <a:off x="2598" y="2871"/>
            <a:ext cx="1968" cy="928"/>
          </p:xfrm>
          <a:graphic>
            <a:graphicData uri="http://schemas.openxmlformats.org/presentationml/2006/ole">
              <mc:AlternateContent xmlns:mc="http://schemas.openxmlformats.org/markup-compatibility/2006">
                <mc:Choice xmlns:v="urn:schemas-microsoft-com:vml" Requires="v">
                  <p:oleObj spid="_x0000_s104601" name="Equation" r:id="rId6" imgW="3124200" imgH="1473200" progId="Equation.3">
                    <p:embed/>
                  </p:oleObj>
                </mc:Choice>
                <mc:Fallback>
                  <p:oleObj name="Equation" r:id="rId6" imgW="3124200" imgH="1473200" progId="Equation.3">
                    <p:embed/>
                    <p:pic>
                      <p:nvPicPr>
                        <p:cNvPr id="17415" name="Object 20">
                          <a:extLst>
                            <a:ext uri="{FF2B5EF4-FFF2-40B4-BE49-F238E27FC236}">
                              <a16:creationId xmlns:a16="http://schemas.microsoft.com/office/drawing/2014/main" id="{5271A22C-CA93-4261-9D5E-9448266AB1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8" y="2871"/>
                          <a:ext cx="1968" cy="92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21">
              <a:extLst>
                <a:ext uri="{FF2B5EF4-FFF2-40B4-BE49-F238E27FC236}">
                  <a16:creationId xmlns:a16="http://schemas.microsoft.com/office/drawing/2014/main" id="{A745518A-D5B5-42EE-A5D8-BF62B2889DEB}"/>
                </a:ext>
              </a:extLst>
            </p:cNvPr>
            <p:cNvSpPr txBox="1">
              <a:spLocks noChangeArrowheads="1"/>
            </p:cNvSpPr>
            <p:nvPr/>
          </p:nvSpPr>
          <p:spPr bwMode="auto">
            <a:xfrm>
              <a:off x="2244" y="2552"/>
              <a:ext cx="10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en-US" altLang="en-US"/>
                <a:t>Similarly,</a:t>
              </a:r>
            </a:p>
          </p:txBody>
        </p:sp>
        <p:graphicFrame>
          <p:nvGraphicFramePr>
            <p:cNvPr id="13" name="Object 23">
              <a:extLst>
                <a:ext uri="{FF2B5EF4-FFF2-40B4-BE49-F238E27FC236}">
                  <a16:creationId xmlns:a16="http://schemas.microsoft.com/office/drawing/2014/main" id="{06FA79B9-A19A-4F32-A269-F179FEE94ADF}"/>
                </a:ext>
              </a:extLst>
            </p:cNvPr>
            <p:cNvGraphicFramePr>
              <a:graphicFrameLocks noChangeAspect="1"/>
            </p:cNvGraphicFramePr>
            <p:nvPr/>
          </p:nvGraphicFramePr>
          <p:xfrm>
            <a:off x="169" y="1733"/>
            <a:ext cx="1697" cy="2389"/>
          </p:xfrm>
          <a:graphic>
            <a:graphicData uri="http://schemas.openxmlformats.org/presentationml/2006/ole">
              <mc:AlternateContent xmlns:mc="http://schemas.openxmlformats.org/markup-compatibility/2006">
                <mc:Choice xmlns:v="urn:schemas-microsoft-com:vml" Requires="v">
                  <p:oleObj spid="_x0000_s104602" name="Bitmap Image" r:id="rId8" imgW="2933333" imgH="4133333" progId="Paint.Picture">
                    <p:embed/>
                  </p:oleObj>
                </mc:Choice>
                <mc:Fallback>
                  <p:oleObj name="Bitmap Image" r:id="rId8" imgW="2933333" imgH="4133333" progId="Paint.Picture">
                    <p:embed/>
                    <p:pic>
                      <p:nvPicPr>
                        <p:cNvPr id="17417" name="Object 23">
                          <a:extLst>
                            <a:ext uri="{FF2B5EF4-FFF2-40B4-BE49-F238E27FC236}">
                              <a16:creationId xmlns:a16="http://schemas.microsoft.com/office/drawing/2014/main" id="{9DF51373-741E-4B71-9BD7-DF86BA4AB25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 y="1733"/>
                          <a:ext cx="1697" cy="2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4" name="Group 27">
            <a:extLst>
              <a:ext uri="{FF2B5EF4-FFF2-40B4-BE49-F238E27FC236}">
                <a16:creationId xmlns:a16="http://schemas.microsoft.com/office/drawing/2014/main" id="{8332801D-ECAB-4531-BA3B-8C68249B57DE}"/>
              </a:ext>
            </a:extLst>
          </p:cNvPr>
          <p:cNvGrpSpPr>
            <a:grpSpLocks/>
          </p:cNvGrpSpPr>
          <p:nvPr/>
        </p:nvGrpSpPr>
        <p:grpSpPr bwMode="auto">
          <a:xfrm>
            <a:off x="314325" y="1907396"/>
            <a:ext cx="8515350" cy="1874837"/>
            <a:chOff x="198" y="1183"/>
            <a:chExt cx="5562" cy="1181"/>
          </a:xfrm>
        </p:grpSpPr>
        <p:sp>
          <p:nvSpPr>
            <p:cNvPr id="15" name="Text Box 11">
              <a:extLst>
                <a:ext uri="{FF2B5EF4-FFF2-40B4-BE49-F238E27FC236}">
                  <a16:creationId xmlns:a16="http://schemas.microsoft.com/office/drawing/2014/main" id="{6B9145AC-D5D2-4466-AD07-38DF884F4E8B}"/>
                </a:ext>
              </a:extLst>
            </p:cNvPr>
            <p:cNvSpPr txBox="1">
              <a:spLocks noChangeArrowheads="1"/>
            </p:cNvSpPr>
            <p:nvPr/>
          </p:nvSpPr>
          <p:spPr bwMode="auto">
            <a:xfrm>
              <a:off x="2042" y="1209"/>
              <a:ext cx="371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Tx/>
                <a:buChar char="•"/>
              </a:pPr>
              <a:r>
                <a:rPr lang="en-US" altLang="en-US" dirty="0"/>
                <a:t>Find equivalent internal force-couple systems at sections on either side of load application points. </a:t>
              </a:r>
            </a:p>
          </p:txBody>
        </p:sp>
        <p:grpSp>
          <p:nvGrpSpPr>
            <p:cNvPr id="16" name="Group 25">
              <a:extLst>
                <a:ext uri="{FF2B5EF4-FFF2-40B4-BE49-F238E27FC236}">
                  <a16:creationId xmlns:a16="http://schemas.microsoft.com/office/drawing/2014/main" id="{DC136902-2284-4F4D-BAC0-7B3663F54579}"/>
                </a:ext>
              </a:extLst>
            </p:cNvPr>
            <p:cNvGrpSpPr>
              <a:grpSpLocks/>
            </p:cNvGrpSpPr>
            <p:nvPr/>
          </p:nvGrpSpPr>
          <p:grpSpPr bwMode="auto">
            <a:xfrm>
              <a:off x="2244" y="1796"/>
              <a:ext cx="3405" cy="232"/>
              <a:chOff x="2254" y="1796"/>
              <a:chExt cx="3405" cy="232"/>
            </a:xfrm>
          </p:grpSpPr>
          <p:graphicFrame>
            <p:nvGraphicFramePr>
              <p:cNvPr id="22" name="Object 12">
                <a:extLst>
                  <a:ext uri="{FF2B5EF4-FFF2-40B4-BE49-F238E27FC236}">
                    <a16:creationId xmlns:a16="http://schemas.microsoft.com/office/drawing/2014/main" id="{AA83064F-C523-44D0-BEB6-CE8415F52BD5}"/>
                  </a:ext>
                </a:extLst>
              </p:cNvPr>
              <p:cNvGraphicFramePr>
                <a:graphicFrameLocks noChangeAspect="1"/>
              </p:cNvGraphicFramePr>
              <p:nvPr/>
            </p:nvGraphicFramePr>
            <p:xfrm>
              <a:off x="2254" y="1796"/>
              <a:ext cx="680" cy="232"/>
            </p:xfrm>
            <a:graphic>
              <a:graphicData uri="http://schemas.openxmlformats.org/presentationml/2006/ole">
                <mc:AlternateContent xmlns:mc="http://schemas.openxmlformats.org/markup-compatibility/2006">
                  <mc:Choice xmlns:v="urn:schemas-microsoft-com:vml" Requires="v">
                    <p:oleObj spid="_x0000_s104603" name="Equation" r:id="rId10" imgW="1079500" imgH="368300" progId="Equation.3">
                      <p:embed/>
                    </p:oleObj>
                  </mc:Choice>
                  <mc:Fallback>
                    <p:oleObj name="Equation" r:id="rId10" imgW="1079500" imgH="368300" progId="Equation.3">
                      <p:embed/>
                      <p:pic>
                        <p:nvPicPr>
                          <p:cNvPr id="17425" name="Object 12">
                            <a:extLst>
                              <a:ext uri="{FF2B5EF4-FFF2-40B4-BE49-F238E27FC236}">
                                <a16:creationId xmlns:a16="http://schemas.microsoft.com/office/drawing/2014/main" id="{64B39282-A56A-4D3B-9B71-B850CAD2414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54" y="1796"/>
                            <a:ext cx="68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3">
                <a:extLst>
                  <a:ext uri="{FF2B5EF4-FFF2-40B4-BE49-F238E27FC236}">
                    <a16:creationId xmlns:a16="http://schemas.microsoft.com/office/drawing/2014/main" id="{104E00A4-A4DC-46E2-BCAC-F5FE557AAF3F}"/>
                  </a:ext>
                </a:extLst>
              </p:cNvPr>
              <p:cNvGraphicFramePr>
                <a:graphicFrameLocks noChangeAspect="1"/>
              </p:cNvGraphicFramePr>
              <p:nvPr/>
            </p:nvGraphicFramePr>
            <p:xfrm>
              <a:off x="3142" y="1828"/>
              <a:ext cx="1048" cy="200"/>
            </p:xfrm>
            <a:graphic>
              <a:graphicData uri="http://schemas.openxmlformats.org/presentationml/2006/ole">
                <mc:AlternateContent xmlns:mc="http://schemas.openxmlformats.org/markup-compatibility/2006">
                  <mc:Choice xmlns:v="urn:schemas-microsoft-com:vml" Requires="v">
                    <p:oleObj spid="_x0000_s104604" name="Equation" r:id="rId12" imgW="1662978" imgH="317362" progId="Equation.3">
                      <p:embed/>
                    </p:oleObj>
                  </mc:Choice>
                  <mc:Fallback>
                    <p:oleObj name="Equation" r:id="rId12" imgW="1662978" imgH="317362" progId="Equation.3">
                      <p:embed/>
                      <p:pic>
                        <p:nvPicPr>
                          <p:cNvPr id="17426" name="Object 13">
                            <a:extLst>
                              <a:ext uri="{FF2B5EF4-FFF2-40B4-BE49-F238E27FC236}">
                                <a16:creationId xmlns:a16="http://schemas.microsoft.com/office/drawing/2014/main" id="{76FD4595-5A6F-4D7B-BF23-75CAD4BD597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42" y="1828"/>
                            <a:ext cx="1048"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14">
                <a:extLst>
                  <a:ext uri="{FF2B5EF4-FFF2-40B4-BE49-F238E27FC236}">
                    <a16:creationId xmlns:a16="http://schemas.microsoft.com/office/drawing/2014/main" id="{CA44D23C-F3F4-4762-A648-F83E683BADE0}"/>
                  </a:ext>
                </a:extLst>
              </p:cNvPr>
              <p:cNvGraphicFramePr>
                <a:graphicFrameLocks noChangeAspect="1"/>
              </p:cNvGraphicFramePr>
              <p:nvPr/>
            </p:nvGraphicFramePr>
            <p:xfrm>
              <a:off x="4859" y="1828"/>
              <a:ext cx="800" cy="200"/>
            </p:xfrm>
            <a:graphic>
              <a:graphicData uri="http://schemas.openxmlformats.org/presentationml/2006/ole">
                <mc:AlternateContent xmlns:mc="http://schemas.openxmlformats.org/markup-compatibility/2006">
                  <mc:Choice xmlns:v="urn:schemas-microsoft-com:vml" Requires="v">
                    <p:oleObj spid="_x0000_s104605" name="Equation" r:id="rId14" imgW="1269449" imgH="317362" progId="Equation.3">
                      <p:embed/>
                    </p:oleObj>
                  </mc:Choice>
                  <mc:Fallback>
                    <p:oleObj name="Equation" r:id="rId14" imgW="1269449" imgH="317362" progId="Equation.3">
                      <p:embed/>
                      <p:pic>
                        <p:nvPicPr>
                          <p:cNvPr id="17427" name="Object 14">
                            <a:extLst>
                              <a:ext uri="{FF2B5EF4-FFF2-40B4-BE49-F238E27FC236}">
                                <a16:creationId xmlns:a16="http://schemas.microsoft.com/office/drawing/2014/main" id="{50465BC2-845F-4074-8F43-D726AAC2DCB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59" y="1828"/>
                            <a:ext cx="800" cy="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 name="Group 24">
              <a:extLst>
                <a:ext uri="{FF2B5EF4-FFF2-40B4-BE49-F238E27FC236}">
                  <a16:creationId xmlns:a16="http://schemas.microsoft.com/office/drawing/2014/main" id="{103BB211-B1C4-48E4-9726-D260936AB66A}"/>
                </a:ext>
              </a:extLst>
            </p:cNvPr>
            <p:cNvGrpSpPr>
              <a:grpSpLocks/>
            </p:cNvGrpSpPr>
            <p:nvPr/>
          </p:nvGrpSpPr>
          <p:grpSpPr bwMode="auto">
            <a:xfrm>
              <a:off x="2244" y="2164"/>
              <a:ext cx="3093" cy="200"/>
              <a:chOff x="2254" y="2164"/>
              <a:chExt cx="3093" cy="200"/>
            </a:xfrm>
          </p:grpSpPr>
          <p:graphicFrame>
            <p:nvGraphicFramePr>
              <p:cNvPr id="19" name="Object 15">
                <a:extLst>
                  <a:ext uri="{FF2B5EF4-FFF2-40B4-BE49-F238E27FC236}">
                    <a16:creationId xmlns:a16="http://schemas.microsoft.com/office/drawing/2014/main" id="{BB923970-3FA3-4795-90C1-B778ADA66CCE}"/>
                  </a:ext>
                </a:extLst>
              </p:cNvPr>
              <p:cNvGraphicFramePr>
                <a:graphicFrameLocks noChangeAspect="1"/>
              </p:cNvGraphicFramePr>
              <p:nvPr/>
            </p:nvGraphicFramePr>
            <p:xfrm>
              <a:off x="2254" y="2164"/>
              <a:ext cx="728" cy="200"/>
            </p:xfrm>
            <a:graphic>
              <a:graphicData uri="http://schemas.openxmlformats.org/presentationml/2006/ole">
                <mc:AlternateContent xmlns:mc="http://schemas.openxmlformats.org/markup-compatibility/2006">
                  <mc:Choice xmlns:v="urn:schemas-microsoft-com:vml" Requires="v">
                    <p:oleObj spid="_x0000_s104606" name="Equation" r:id="rId16" imgW="1155199" imgH="317362" progId="Equation.3">
                      <p:embed/>
                    </p:oleObj>
                  </mc:Choice>
                  <mc:Fallback>
                    <p:oleObj name="Equation" r:id="rId16" imgW="1155199" imgH="317362" progId="Equation.3">
                      <p:embed/>
                      <p:pic>
                        <p:nvPicPr>
                          <p:cNvPr id="17422" name="Object 15">
                            <a:extLst>
                              <a:ext uri="{FF2B5EF4-FFF2-40B4-BE49-F238E27FC236}">
                                <a16:creationId xmlns:a16="http://schemas.microsoft.com/office/drawing/2014/main" id="{2CC11DB3-BD21-453E-8613-46536A62EFF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54" y="2164"/>
                            <a:ext cx="728"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6">
                <a:extLst>
                  <a:ext uri="{FF2B5EF4-FFF2-40B4-BE49-F238E27FC236}">
                    <a16:creationId xmlns:a16="http://schemas.microsoft.com/office/drawing/2014/main" id="{14F3AF2F-9675-431B-95F5-30E8400FCB37}"/>
                  </a:ext>
                </a:extLst>
              </p:cNvPr>
              <p:cNvGraphicFramePr>
                <a:graphicFrameLocks noChangeAspect="1"/>
              </p:cNvGraphicFramePr>
              <p:nvPr/>
            </p:nvGraphicFramePr>
            <p:xfrm>
              <a:off x="3142" y="2164"/>
              <a:ext cx="1432" cy="200"/>
            </p:xfrm>
            <a:graphic>
              <a:graphicData uri="http://schemas.openxmlformats.org/presentationml/2006/ole">
                <mc:AlternateContent xmlns:mc="http://schemas.openxmlformats.org/markup-compatibility/2006">
                  <mc:Choice xmlns:v="urn:schemas-microsoft-com:vml" Requires="v">
                    <p:oleObj spid="_x0000_s104607" name="Equation" r:id="rId18" imgW="2272314" imgH="317362" progId="Equation.3">
                      <p:embed/>
                    </p:oleObj>
                  </mc:Choice>
                  <mc:Fallback>
                    <p:oleObj name="Equation" r:id="rId18" imgW="2272314" imgH="317362" progId="Equation.3">
                      <p:embed/>
                      <p:pic>
                        <p:nvPicPr>
                          <p:cNvPr id="17423" name="Object 16">
                            <a:extLst>
                              <a:ext uri="{FF2B5EF4-FFF2-40B4-BE49-F238E27FC236}">
                                <a16:creationId xmlns:a16="http://schemas.microsoft.com/office/drawing/2014/main" id="{0ECAAF24-6FE3-4B16-9398-F3D9EFCA664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42" y="2164"/>
                            <a:ext cx="143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7">
                <a:extLst>
                  <a:ext uri="{FF2B5EF4-FFF2-40B4-BE49-F238E27FC236}">
                    <a16:creationId xmlns:a16="http://schemas.microsoft.com/office/drawing/2014/main" id="{FCECCA2B-D80C-4909-B356-0F1E680C73A4}"/>
                  </a:ext>
                </a:extLst>
              </p:cNvPr>
              <p:cNvGraphicFramePr>
                <a:graphicFrameLocks noChangeAspect="1"/>
              </p:cNvGraphicFramePr>
              <p:nvPr/>
            </p:nvGraphicFramePr>
            <p:xfrm>
              <a:off x="4859" y="2164"/>
              <a:ext cx="488" cy="200"/>
            </p:xfrm>
            <a:graphic>
              <a:graphicData uri="http://schemas.openxmlformats.org/presentationml/2006/ole">
                <mc:AlternateContent xmlns:mc="http://schemas.openxmlformats.org/markup-compatibility/2006">
                  <mc:Choice xmlns:v="urn:schemas-microsoft-com:vml" Requires="v">
                    <p:oleObj spid="_x0000_s104608" name="Equation" r:id="rId20" imgW="774364" imgH="317362" progId="Equation.3">
                      <p:embed/>
                    </p:oleObj>
                  </mc:Choice>
                  <mc:Fallback>
                    <p:oleObj name="Equation" r:id="rId20" imgW="774364" imgH="317362" progId="Equation.3">
                      <p:embed/>
                      <p:pic>
                        <p:nvPicPr>
                          <p:cNvPr id="17424" name="Object 17">
                            <a:extLst>
                              <a:ext uri="{FF2B5EF4-FFF2-40B4-BE49-F238E27FC236}">
                                <a16:creationId xmlns:a16="http://schemas.microsoft.com/office/drawing/2014/main" id="{E3D9CDA9-FFD5-45DE-A728-FA323C896122}"/>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59" y="2164"/>
                            <a:ext cx="488" cy="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 name="Object 22">
              <a:extLst>
                <a:ext uri="{FF2B5EF4-FFF2-40B4-BE49-F238E27FC236}">
                  <a16:creationId xmlns:a16="http://schemas.microsoft.com/office/drawing/2014/main" id="{C87BAC25-A322-4A16-8892-CB7C574C9771}"/>
                </a:ext>
              </a:extLst>
            </p:cNvPr>
            <p:cNvGraphicFramePr>
              <a:graphicFrameLocks noChangeAspect="1"/>
            </p:cNvGraphicFramePr>
            <p:nvPr/>
          </p:nvGraphicFramePr>
          <p:xfrm>
            <a:off x="198" y="1183"/>
            <a:ext cx="739" cy="581"/>
          </p:xfrm>
          <a:graphic>
            <a:graphicData uri="http://schemas.openxmlformats.org/presentationml/2006/ole">
              <mc:AlternateContent xmlns:mc="http://schemas.openxmlformats.org/markup-compatibility/2006">
                <mc:Choice xmlns:v="urn:schemas-microsoft-com:vml" Requires="v">
                  <p:oleObj spid="_x0000_s104609" name="Bitmap Image" r:id="rId22" imgW="2076740" imgH="1628571" progId="Paint.Picture">
                    <p:embed/>
                  </p:oleObj>
                </mc:Choice>
                <mc:Fallback>
                  <p:oleObj name="Bitmap Image" r:id="rId22" imgW="2076740" imgH="1628571" progId="Paint.Picture">
                    <p:embed/>
                    <p:pic>
                      <p:nvPicPr>
                        <p:cNvPr id="17421" name="Object 22">
                          <a:extLst>
                            <a:ext uri="{FF2B5EF4-FFF2-40B4-BE49-F238E27FC236}">
                              <a16:creationId xmlns:a16="http://schemas.microsoft.com/office/drawing/2014/main" id="{574A5AE7-6C62-474B-AE83-6C46BEAB41F6}"/>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98" y="1183"/>
                          <a:ext cx="739" cy="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29091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200" y="304800"/>
            <a:ext cx="8229600" cy="396874"/>
          </a:xfrm>
        </p:spPr>
        <p:txBody>
          <a:bodyPr>
            <a:normAutofit fontScale="90000"/>
          </a:bodyPr>
          <a:lstStyle/>
          <a:p>
            <a:r>
              <a:rPr lang="en-US" sz="2800" b="1" dirty="0">
                <a:solidFill>
                  <a:srgbClr val="C00000"/>
                </a:solidFill>
              </a:rPr>
              <a:t>EXAMPLE PROBLEM 7.2 – SOLUTION (continued)</a:t>
            </a:r>
            <a:endParaRPr lang="en-US" sz="2800" dirty="0"/>
          </a:p>
        </p:txBody>
      </p:sp>
      <p:graphicFrame>
        <p:nvGraphicFramePr>
          <p:cNvPr id="25" name="Object 5">
            <a:extLst>
              <a:ext uri="{FF2B5EF4-FFF2-40B4-BE49-F238E27FC236}">
                <a16:creationId xmlns:a16="http://schemas.microsoft.com/office/drawing/2014/main" id="{ED99C51F-AFFB-45D8-A7F3-10DC0B4F5406}"/>
              </a:ext>
            </a:extLst>
          </p:cNvPr>
          <p:cNvGraphicFramePr>
            <a:graphicFrameLocks noChangeAspect="1"/>
          </p:cNvGraphicFramePr>
          <p:nvPr>
            <p:extLst>
              <p:ext uri="{D42A27DB-BD31-4B8C-83A1-F6EECF244321}">
                <p14:modId xmlns:p14="http://schemas.microsoft.com/office/powerpoint/2010/main" val="3218826706"/>
              </p:ext>
            </p:extLst>
          </p:nvPr>
        </p:nvGraphicFramePr>
        <p:xfrm>
          <a:off x="292622" y="813821"/>
          <a:ext cx="4077671" cy="1624579"/>
        </p:xfrm>
        <a:graphic>
          <a:graphicData uri="http://schemas.openxmlformats.org/presentationml/2006/ole">
            <mc:AlternateContent xmlns:mc="http://schemas.openxmlformats.org/markup-compatibility/2006">
              <mc:Choice xmlns:v="urn:schemas-microsoft-com:vml" Requires="v">
                <p:oleObj spid="_x0000_s105508" name="Bitmap Image" r:id="rId4" imgW="4839375" imgH="1619476" progId="Paint.Picture">
                  <p:embed/>
                </p:oleObj>
              </mc:Choice>
              <mc:Fallback>
                <p:oleObj name="Bitmap Image" r:id="rId4" imgW="4839375" imgH="1619476" progId="Paint.Picture">
                  <p:embed/>
                  <p:pic>
                    <p:nvPicPr>
                      <p:cNvPr id="18436" name="Object 5">
                        <a:extLst>
                          <a:ext uri="{FF2B5EF4-FFF2-40B4-BE49-F238E27FC236}">
                            <a16:creationId xmlns:a16="http://schemas.microsoft.com/office/drawing/2014/main" id="{DA35B9E8-2D62-4B77-A8C6-18C57ADCA8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622" y="813821"/>
                        <a:ext cx="4077671" cy="1624579"/>
                      </a:xfrm>
                      <a:prstGeom prst="rect">
                        <a:avLst/>
                      </a:prstGeom>
                      <a:noFill/>
                      <a:ln>
                        <a:noFill/>
                      </a:ln>
                      <a:effectLst/>
                      <a:extLst/>
                    </p:spPr>
                  </p:pic>
                </p:oleObj>
              </mc:Fallback>
            </mc:AlternateContent>
          </a:graphicData>
        </a:graphic>
      </p:graphicFrame>
      <p:graphicFrame>
        <p:nvGraphicFramePr>
          <p:cNvPr id="26" name="Object 6">
            <a:extLst>
              <a:ext uri="{FF2B5EF4-FFF2-40B4-BE49-F238E27FC236}">
                <a16:creationId xmlns:a16="http://schemas.microsoft.com/office/drawing/2014/main" id="{22260430-27DC-46FF-AD7D-AACA5B73351C}"/>
              </a:ext>
            </a:extLst>
          </p:cNvPr>
          <p:cNvGraphicFramePr>
            <a:graphicFrameLocks noChangeAspect="1"/>
          </p:cNvGraphicFramePr>
          <p:nvPr>
            <p:extLst>
              <p:ext uri="{D42A27DB-BD31-4B8C-83A1-F6EECF244321}">
                <p14:modId xmlns:p14="http://schemas.microsoft.com/office/powerpoint/2010/main" val="3625703529"/>
              </p:ext>
            </p:extLst>
          </p:nvPr>
        </p:nvGraphicFramePr>
        <p:xfrm>
          <a:off x="333375" y="2819400"/>
          <a:ext cx="3960215" cy="3633788"/>
        </p:xfrm>
        <a:graphic>
          <a:graphicData uri="http://schemas.openxmlformats.org/presentationml/2006/ole">
            <mc:AlternateContent xmlns:mc="http://schemas.openxmlformats.org/markup-compatibility/2006">
              <mc:Choice xmlns:v="urn:schemas-microsoft-com:vml" Requires="v">
                <p:oleObj spid="_x0000_s105509" name="Bitmap Image" r:id="rId6" imgW="3933333" imgH="3610479" progId="Paint.Picture">
                  <p:embed/>
                </p:oleObj>
              </mc:Choice>
              <mc:Fallback>
                <p:oleObj name="Bitmap Image" r:id="rId6" imgW="3933333" imgH="3610479" progId="Paint.Picture">
                  <p:embed/>
                  <p:pic>
                    <p:nvPicPr>
                      <p:cNvPr id="18437" name="Object 6">
                        <a:extLst>
                          <a:ext uri="{FF2B5EF4-FFF2-40B4-BE49-F238E27FC236}">
                            <a16:creationId xmlns:a16="http://schemas.microsoft.com/office/drawing/2014/main" id="{8D0DF3EC-709E-4E01-A391-BA29E348BC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375" y="2819400"/>
                        <a:ext cx="3960215" cy="3633788"/>
                      </a:xfrm>
                      <a:prstGeom prst="rect">
                        <a:avLst/>
                      </a:prstGeom>
                      <a:noFill/>
                      <a:ln>
                        <a:noFill/>
                      </a:ln>
                      <a:effectLst/>
                    </p:spPr>
                  </p:pic>
                </p:oleObj>
              </mc:Fallback>
            </mc:AlternateContent>
          </a:graphicData>
        </a:graphic>
      </p:graphicFrame>
      <p:sp>
        <p:nvSpPr>
          <p:cNvPr id="2" name="Rectangle 1">
            <a:extLst>
              <a:ext uri="{FF2B5EF4-FFF2-40B4-BE49-F238E27FC236}">
                <a16:creationId xmlns:a16="http://schemas.microsoft.com/office/drawing/2014/main" id="{B055C703-915E-401D-9F01-DF4C618DD8EA}"/>
              </a:ext>
            </a:extLst>
          </p:cNvPr>
          <p:cNvSpPr/>
          <p:nvPr/>
        </p:nvSpPr>
        <p:spPr>
          <a:xfrm>
            <a:off x="4504765" y="1091123"/>
            <a:ext cx="4572000" cy="1754326"/>
          </a:xfrm>
          <a:prstGeom prst="rect">
            <a:avLst/>
          </a:prstGeom>
        </p:spPr>
        <p:txBody>
          <a:bodyPr>
            <a:spAutoFit/>
          </a:bodyPr>
          <a:lstStyle/>
          <a:p>
            <a:pPr>
              <a:spcBef>
                <a:spcPct val="50000"/>
              </a:spcBef>
              <a:buFontTx/>
              <a:buChar char="•"/>
            </a:pPr>
            <a:r>
              <a:rPr lang="en-US" altLang="en-US" sz="2400" dirty="0"/>
              <a:t>Plot results.</a:t>
            </a:r>
          </a:p>
          <a:p>
            <a:pPr>
              <a:spcBef>
                <a:spcPct val="50000"/>
              </a:spcBef>
            </a:pPr>
            <a:r>
              <a:rPr lang="en-US" altLang="en-US" sz="2400" dirty="0"/>
              <a:t>Note that shear is of constant value between concentrated loads and bending moment varies linearly</a:t>
            </a:r>
            <a:endParaRPr lang="en-US" sz="2400" dirty="0"/>
          </a:p>
        </p:txBody>
      </p:sp>
      <p:sp>
        <p:nvSpPr>
          <p:cNvPr id="3" name="Rectangle 2">
            <a:extLst>
              <a:ext uri="{FF2B5EF4-FFF2-40B4-BE49-F238E27FC236}">
                <a16:creationId xmlns:a16="http://schemas.microsoft.com/office/drawing/2014/main" id="{628043DB-EA2C-4698-AD5A-C765138BDF2E}"/>
              </a:ext>
            </a:extLst>
          </p:cNvPr>
          <p:cNvSpPr/>
          <p:nvPr/>
        </p:nvSpPr>
        <p:spPr>
          <a:xfrm>
            <a:off x="4419600" y="3048000"/>
            <a:ext cx="4657165" cy="3046988"/>
          </a:xfrm>
          <a:prstGeom prst="rect">
            <a:avLst/>
          </a:prstGeom>
        </p:spPr>
        <p:txBody>
          <a:bodyPr wrap="square">
            <a:spAutoFit/>
          </a:bodyPr>
          <a:lstStyle/>
          <a:p>
            <a:r>
              <a:rPr lang="en-US" altLang="en-US" sz="2400" b="1" dirty="0">
                <a:solidFill>
                  <a:srgbClr val="00B050"/>
                </a:solidFill>
              </a:rPr>
              <a:t>REFLECT and THINK:</a:t>
            </a:r>
            <a:r>
              <a:rPr lang="en-US" altLang="en-US" sz="2400" b="1" dirty="0"/>
              <a:t> </a:t>
            </a:r>
          </a:p>
          <a:p>
            <a:r>
              <a:rPr lang="en-US" altLang="en-US" sz="2400" dirty="0"/>
              <a:t>The calculations are similar for each new choice of free body. However, moving along the beam, the shear changes magnitude whenever you pass a transverse force and the graph of the bending moment changes slope at these points.</a:t>
            </a:r>
          </a:p>
        </p:txBody>
      </p:sp>
    </p:spTree>
    <p:extLst>
      <p:ext uri="{BB962C8B-B14F-4D97-AF65-F5344CB8AC3E}">
        <p14:creationId xmlns:p14="http://schemas.microsoft.com/office/powerpoint/2010/main" val="1914567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200" y="304800"/>
            <a:ext cx="8229600" cy="396874"/>
          </a:xfrm>
        </p:spPr>
        <p:txBody>
          <a:bodyPr>
            <a:normAutofit fontScale="90000"/>
          </a:bodyPr>
          <a:lstStyle/>
          <a:p>
            <a:r>
              <a:rPr lang="en-US" sz="2800" b="1" dirty="0">
                <a:solidFill>
                  <a:srgbClr val="C00000"/>
                </a:solidFill>
              </a:rPr>
              <a:t>EXAMPLE PROBLEM 7.3</a:t>
            </a:r>
            <a:endParaRPr lang="en-US" sz="2800" dirty="0"/>
          </a:p>
        </p:txBody>
      </p:sp>
      <p:pic>
        <p:nvPicPr>
          <p:cNvPr id="6" name="Picture 3" descr="C:\DOCUME~1\WALTOL~1\LOCALS~1\Temp\\msotw9_temp0.jpg">
            <a:extLst>
              <a:ext uri="{FF2B5EF4-FFF2-40B4-BE49-F238E27FC236}">
                <a16:creationId xmlns:a16="http://schemas.microsoft.com/office/drawing/2014/main" id="{5051A301-4CF7-4D55-AF5E-47537AF1C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20633"/>
            <a:ext cx="455994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DB2AD5D6-50F2-489C-A865-4841DF1D251B}"/>
              </a:ext>
            </a:extLst>
          </p:cNvPr>
          <p:cNvSpPr/>
          <p:nvPr/>
        </p:nvSpPr>
        <p:spPr>
          <a:xfrm>
            <a:off x="461749" y="4201914"/>
            <a:ext cx="4114800" cy="2308324"/>
          </a:xfrm>
          <a:prstGeom prst="rect">
            <a:avLst/>
          </a:prstGeom>
        </p:spPr>
        <p:txBody>
          <a:bodyPr wrap="square">
            <a:spAutoFit/>
          </a:bodyPr>
          <a:lstStyle/>
          <a:p>
            <a:pPr>
              <a:spcBef>
                <a:spcPct val="50000"/>
              </a:spcBef>
            </a:pPr>
            <a:r>
              <a:rPr lang="en-US" altLang="en-US" sz="2400" dirty="0"/>
              <a:t>Draw the shear and bending moment diagrams for the beam </a:t>
            </a:r>
            <a:r>
              <a:rPr lang="en-US" altLang="en-US" sz="2400" i="1" dirty="0"/>
              <a:t>AB</a:t>
            </a:r>
            <a:r>
              <a:rPr lang="en-US" altLang="en-US" sz="2400" dirty="0"/>
              <a:t>.  The distributed load of 40 </a:t>
            </a:r>
            <a:r>
              <a:rPr lang="en-US" altLang="en-US" sz="2400" dirty="0" err="1"/>
              <a:t>lb</a:t>
            </a:r>
            <a:r>
              <a:rPr lang="en-US" altLang="en-US" sz="2400" dirty="0"/>
              <a:t>/in. extends over 12 in. of the beam, from </a:t>
            </a:r>
            <a:r>
              <a:rPr lang="en-US" altLang="en-US" sz="2400" i="1" dirty="0"/>
              <a:t>A</a:t>
            </a:r>
            <a:r>
              <a:rPr lang="en-US" altLang="en-US" sz="2400" dirty="0"/>
              <a:t> to </a:t>
            </a:r>
            <a:r>
              <a:rPr lang="en-US" altLang="en-US" sz="2400" i="1" dirty="0"/>
              <a:t>C</a:t>
            </a:r>
            <a:r>
              <a:rPr lang="en-US" altLang="en-US" sz="2400" dirty="0"/>
              <a:t>, and the 400 </a:t>
            </a:r>
            <a:r>
              <a:rPr lang="en-US" altLang="en-US" sz="2400" dirty="0" err="1"/>
              <a:t>lb</a:t>
            </a:r>
            <a:r>
              <a:rPr lang="en-US" altLang="en-US" sz="2400" dirty="0"/>
              <a:t> load is applied at </a:t>
            </a:r>
            <a:r>
              <a:rPr lang="en-US" altLang="en-US" sz="2400" i="1" dirty="0"/>
              <a:t>E</a:t>
            </a:r>
            <a:r>
              <a:rPr lang="en-US" altLang="en-US" sz="2400" dirty="0"/>
              <a:t>.</a:t>
            </a:r>
          </a:p>
        </p:txBody>
      </p:sp>
      <p:sp>
        <p:nvSpPr>
          <p:cNvPr id="4" name="Rectangle 3">
            <a:extLst>
              <a:ext uri="{FF2B5EF4-FFF2-40B4-BE49-F238E27FC236}">
                <a16:creationId xmlns:a16="http://schemas.microsoft.com/office/drawing/2014/main" id="{E88541DD-B8E8-42C2-B66E-66921D0228AB}"/>
              </a:ext>
            </a:extLst>
          </p:cNvPr>
          <p:cNvSpPr/>
          <p:nvPr/>
        </p:nvSpPr>
        <p:spPr>
          <a:xfrm>
            <a:off x="5023513" y="1066800"/>
            <a:ext cx="3968087" cy="4385816"/>
          </a:xfrm>
          <a:prstGeom prst="rect">
            <a:avLst/>
          </a:prstGeom>
        </p:spPr>
        <p:txBody>
          <a:bodyPr wrap="square">
            <a:spAutoFit/>
          </a:bodyPr>
          <a:lstStyle/>
          <a:p>
            <a:pPr>
              <a:spcBef>
                <a:spcPct val="50000"/>
              </a:spcBef>
            </a:pPr>
            <a:r>
              <a:rPr lang="en-US" altLang="en-US" sz="2400" b="1" dirty="0">
                <a:solidFill>
                  <a:srgbClr val="00B050"/>
                </a:solidFill>
              </a:rPr>
              <a:t>STRATEGY:</a:t>
            </a:r>
          </a:p>
          <a:p>
            <a:pPr>
              <a:spcBef>
                <a:spcPct val="50000"/>
              </a:spcBef>
              <a:buFontTx/>
              <a:buChar char="•"/>
            </a:pPr>
            <a:r>
              <a:rPr lang="en-US" altLang="en-US" sz="2400" dirty="0"/>
              <a:t>Taking entire beam as free-body, calculate reactions at </a:t>
            </a:r>
            <a:r>
              <a:rPr lang="en-US" altLang="en-US" sz="2400" i="1" dirty="0"/>
              <a:t>A</a:t>
            </a:r>
            <a:r>
              <a:rPr lang="en-US" altLang="en-US" sz="2400" dirty="0"/>
              <a:t> and </a:t>
            </a:r>
            <a:r>
              <a:rPr lang="en-US" altLang="en-US" sz="2400" i="1" dirty="0"/>
              <a:t>B</a:t>
            </a:r>
            <a:r>
              <a:rPr lang="en-US" altLang="en-US" sz="2400" dirty="0"/>
              <a:t>.</a:t>
            </a:r>
          </a:p>
          <a:p>
            <a:pPr>
              <a:spcBef>
                <a:spcPct val="50000"/>
              </a:spcBef>
              <a:buFontTx/>
              <a:buChar char="•"/>
            </a:pPr>
            <a:r>
              <a:rPr lang="en-US" altLang="en-US" sz="2400" dirty="0"/>
              <a:t>Determine equivalent internal force-couple systems at sections cut within segments </a:t>
            </a:r>
            <a:r>
              <a:rPr lang="en-US" altLang="en-US" sz="2400" i="1" dirty="0"/>
              <a:t>AC</a:t>
            </a:r>
            <a:r>
              <a:rPr lang="en-US" altLang="en-US" sz="2400" dirty="0"/>
              <a:t>, </a:t>
            </a:r>
            <a:r>
              <a:rPr lang="en-US" altLang="en-US" sz="2400" i="1" dirty="0"/>
              <a:t>CD</a:t>
            </a:r>
            <a:r>
              <a:rPr lang="en-US" altLang="en-US" sz="2400" dirty="0"/>
              <a:t>, and </a:t>
            </a:r>
            <a:r>
              <a:rPr lang="en-US" altLang="en-US" sz="2400" i="1" dirty="0"/>
              <a:t>DB</a:t>
            </a:r>
            <a:r>
              <a:rPr lang="en-US" altLang="en-US" sz="2400" dirty="0"/>
              <a:t>.</a:t>
            </a:r>
          </a:p>
          <a:p>
            <a:pPr>
              <a:spcBef>
                <a:spcPct val="50000"/>
              </a:spcBef>
              <a:buFontTx/>
              <a:buChar char="•"/>
            </a:pPr>
            <a:r>
              <a:rPr lang="en-US" altLang="en-US" sz="2400" dirty="0"/>
              <a:t>Plot results.</a:t>
            </a:r>
          </a:p>
          <a:p>
            <a:pPr>
              <a:spcBef>
                <a:spcPct val="50000"/>
              </a:spcBef>
              <a:buFontTx/>
              <a:buChar char="•"/>
            </a:pPr>
            <a:endParaRPr lang="en-US" altLang="en-US" dirty="0"/>
          </a:p>
        </p:txBody>
      </p:sp>
    </p:spTree>
    <p:extLst>
      <p:ext uri="{BB962C8B-B14F-4D97-AF65-F5344CB8AC3E}">
        <p14:creationId xmlns:p14="http://schemas.microsoft.com/office/powerpoint/2010/main" val="322751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200" y="304800"/>
            <a:ext cx="8229600" cy="396874"/>
          </a:xfrm>
        </p:spPr>
        <p:txBody>
          <a:bodyPr>
            <a:normAutofit fontScale="90000"/>
          </a:bodyPr>
          <a:lstStyle/>
          <a:p>
            <a:r>
              <a:rPr lang="en-US" sz="2800" b="1" dirty="0">
                <a:solidFill>
                  <a:srgbClr val="C00000"/>
                </a:solidFill>
              </a:rPr>
              <a:t>EXAMPLE PROBLEM 7.3 - SOLUTION</a:t>
            </a:r>
            <a:endParaRPr lang="en-US" sz="2800" dirty="0"/>
          </a:p>
        </p:txBody>
      </p:sp>
      <p:grpSp>
        <p:nvGrpSpPr>
          <p:cNvPr id="7" name="Group 19">
            <a:extLst>
              <a:ext uri="{FF2B5EF4-FFF2-40B4-BE49-F238E27FC236}">
                <a16:creationId xmlns:a16="http://schemas.microsoft.com/office/drawing/2014/main" id="{93B97A7E-4AB1-42A9-AD69-8EC314EDA922}"/>
              </a:ext>
            </a:extLst>
          </p:cNvPr>
          <p:cNvGrpSpPr>
            <a:grpSpLocks/>
          </p:cNvGrpSpPr>
          <p:nvPr/>
        </p:nvGrpSpPr>
        <p:grpSpPr bwMode="auto">
          <a:xfrm>
            <a:off x="344488" y="851003"/>
            <a:ext cx="8342312" cy="4954588"/>
            <a:chOff x="217" y="620"/>
            <a:chExt cx="5543" cy="3121"/>
          </a:xfrm>
        </p:grpSpPr>
        <p:pic>
          <p:nvPicPr>
            <p:cNvPr id="8" name="Picture 3" descr="C:\DOCUME~1\WALTOL~1\LOCALS~1\Temp\\msotw9_temp0.jpg">
              <a:extLst>
                <a:ext uri="{FF2B5EF4-FFF2-40B4-BE49-F238E27FC236}">
                  <a16:creationId xmlns:a16="http://schemas.microsoft.com/office/drawing/2014/main" id="{3E2CA438-EF38-4AA6-A45E-1D1B551665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 y="639"/>
              <a:ext cx="2099" cy="1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descr="C:\DOCUME~1\WALTOL~1\LOCALS~1\Temp\\msotw9_temp0.jpg">
              <a:extLst>
                <a:ext uri="{FF2B5EF4-FFF2-40B4-BE49-F238E27FC236}">
                  <a16:creationId xmlns:a16="http://schemas.microsoft.com/office/drawing/2014/main" id="{2EF33FCD-4A90-4206-8D3B-76A912C08F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 y="2255"/>
              <a:ext cx="2184" cy="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6">
              <a:extLst>
                <a:ext uri="{FF2B5EF4-FFF2-40B4-BE49-F238E27FC236}">
                  <a16:creationId xmlns:a16="http://schemas.microsoft.com/office/drawing/2014/main" id="{B6373560-E6EE-44EC-80B7-78313A342893}"/>
                </a:ext>
              </a:extLst>
            </p:cNvPr>
            <p:cNvSpPr txBox="1">
              <a:spLocks noChangeArrowheads="1"/>
            </p:cNvSpPr>
            <p:nvPr/>
          </p:nvSpPr>
          <p:spPr bwMode="auto">
            <a:xfrm>
              <a:off x="2508" y="620"/>
              <a:ext cx="3252"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en-US" altLang="en-US" sz="2400" b="1" dirty="0">
                  <a:solidFill>
                    <a:srgbClr val="00B050"/>
                  </a:solidFill>
                </a:rPr>
                <a:t>MODELING and ANALYSIS:</a:t>
              </a:r>
            </a:p>
            <a:p>
              <a:pPr marL="0" indent="0" eaLnBrk="1" hangingPunct="1">
                <a:spcBef>
                  <a:spcPct val="50000"/>
                </a:spcBef>
              </a:pPr>
              <a:r>
                <a:rPr lang="en-US" altLang="en-US" sz="2400" dirty="0"/>
                <a:t>Taking entire beam as a free-body, calculate reactions at </a:t>
              </a:r>
              <a:r>
                <a:rPr lang="en-US" altLang="en-US" sz="2400" i="1" dirty="0"/>
                <a:t>A</a:t>
              </a:r>
              <a:r>
                <a:rPr lang="en-US" altLang="en-US" sz="2400" dirty="0"/>
                <a:t> and </a:t>
              </a:r>
              <a:r>
                <a:rPr lang="en-US" altLang="en-US" sz="2400" i="1" dirty="0"/>
                <a:t>B</a:t>
              </a:r>
              <a:r>
                <a:rPr lang="en-US" altLang="en-US" sz="2400" dirty="0"/>
                <a:t>.</a:t>
              </a:r>
            </a:p>
          </p:txBody>
        </p:sp>
        <p:grpSp>
          <p:nvGrpSpPr>
            <p:cNvPr id="11" name="Group 16">
              <a:extLst>
                <a:ext uri="{FF2B5EF4-FFF2-40B4-BE49-F238E27FC236}">
                  <a16:creationId xmlns:a16="http://schemas.microsoft.com/office/drawing/2014/main" id="{D7F5B7B5-578D-4E71-8006-5BC2D81A3BF0}"/>
                </a:ext>
              </a:extLst>
            </p:cNvPr>
            <p:cNvGrpSpPr>
              <a:grpSpLocks/>
            </p:cNvGrpSpPr>
            <p:nvPr/>
          </p:nvGrpSpPr>
          <p:grpSpPr bwMode="auto">
            <a:xfrm>
              <a:off x="2546" y="1505"/>
              <a:ext cx="2920" cy="835"/>
              <a:chOff x="2576" y="1610"/>
              <a:chExt cx="2920" cy="835"/>
            </a:xfrm>
          </p:grpSpPr>
          <p:graphicFrame>
            <p:nvGraphicFramePr>
              <p:cNvPr id="12" name="Object 7">
                <a:extLst>
                  <a:ext uri="{FF2B5EF4-FFF2-40B4-BE49-F238E27FC236}">
                    <a16:creationId xmlns:a16="http://schemas.microsoft.com/office/drawing/2014/main" id="{99FCAE79-2853-4EFB-A01E-FFFF6400A8C3}"/>
                  </a:ext>
                </a:extLst>
              </p:cNvPr>
              <p:cNvGraphicFramePr>
                <a:graphicFrameLocks noChangeAspect="1"/>
              </p:cNvGraphicFramePr>
              <p:nvPr>
                <p:extLst>
                  <p:ext uri="{D42A27DB-BD31-4B8C-83A1-F6EECF244321}">
                    <p14:modId xmlns:p14="http://schemas.microsoft.com/office/powerpoint/2010/main" val="2086359431"/>
                  </p:ext>
                </p:extLst>
              </p:nvPr>
            </p:nvGraphicFramePr>
            <p:xfrm>
              <a:off x="2585" y="1610"/>
              <a:ext cx="986" cy="232"/>
            </p:xfrm>
            <a:graphic>
              <a:graphicData uri="http://schemas.openxmlformats.org/presentationml/2006/ole">
                <mc:AlternateContent xmlns:mc="http://schemas.openxmlformats.org/markup-compatibility/2006">
                  <mc:Choice xmlns:v="urn:schemas-microsoft-com:vml" Requires="v">
                    <p:oleObj spid="_x0000_s106626" name="Equation" r:id="rId6" imgW="1193282" imgH="317362" progId="Equation.3">
                      <p:embed/>
                    </p:oleObj>
                  </mc:Choice>
                  <mc:Fallback>
                    <p:oleObj name="Equation" r:id="rId6" imgW="1193282" imgH="317362" progId="Equation.3">
                      <p:embed/>
                      <p:pic>
                        <p:nvPicPr>
                          <p:cNvPr id="20497" name="Object 7">
                            <a:extLst>
                              <a:ext uri="{FF2B5EF4-FFF2-40B4-BE49-F238E27FC236}">
                                <a16:creationId xmlns:a16="http://schemas.microsoft.com/office/drawing/2014/main" id="{BD51BCA1-3CBE-4883-8AA2-88DE00D8CF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5" y="1610"/>
                            <a:ext cx="986" cy="232"/>
                          </a:xfrm>
                          <a:prstGeom prst="rect">
                            <a:avLst/>
                          </a:prstGeom>
                          <a:noFill/>
                          <a:ln>
                            <a:noFill/>
                          </a:ln>
                          <a:effectLst/>
                          <a:extLst/>
                        </p:spPr>
                      </p:pic>
                    </p:oleObj>
                  </mc:Fallback>
                </mc:AlternateContent>
              </a:graphicData>
            </a:graphic>
          </p:graphicFrame>
          <p:graphicFrame>
            <p:nvGraphicFramePr>
              <p:cNvPr id="13" name="Object 10">
                <a:extLst>
                  <a:ext uri="{FF2B5EF4-FFF2-40B4-BE49-F238E27FC236}">
                    <a16:creationId xmlns:a16="http://schemas.microsoft.com/office/drawing/2014/main" id="{767F993E-843C-488D-AAE7-2731EAEEE01B}"/>
                  </a:ext>
                </a:extLst>
              </p:cNvPr>
              <p:cNvGraphicFramePr>
                <a:graphicFrameLocks noChangeAspect="1"/>
              </p:cNvGraphicFramePr>
              <p:nvPr>
                <p:extLst>
                  <p:ext uri="{D42A27DB-BD31-4B8C-83A1-F6EECF244321}">
                    <p14:modId xmlns:p14="http://schemas.microsoft.com/office/powerpoint/2010/main" val="1493688840"/>
                  </p:ext>
                </p:extLst>
              </p:nvPr>
            </p:nvGraphicFramePr>
            <p:xfrm>
              <a:off x="2576" y="1919"/>
              <a:ext cx="2920" cy="232"/>
            </p:xfrm>
            <a:graphic>
              <a:graphicData uri="http://schemas.openxmlformats.org/presentationml/2006/ole">
                <mc:AlternateContent xmlns:mc="http://schemas.openxmlformats.org/markup-compatibility/2006">
                  <mc:Choice xmlns:v="urn:schemas-microsoft-com:vml" Requires="v">
                    <p:oleObj spid="_x0000_s106627" name="Equation" r:id="rId8" imgW="4635500" imgH="368300" progId="Equation.3">
                      <p:embed/>
                    </p:oleObj>
                  </mc:Choice>
                  <mc:Fallback>
                    <p:oleObj name="Equation" r:id="rId8" imgW="4635500" imgH="368300" progId="Equation.3">
                      <p:embed/>
                      <p:pic>
                        <p:nvPicPr>
                          <p:cNvPr id="20498" name="Object 10">
                            <a:extLst>
                              <a:ext uri="{FF2B5EF4-FFF2-40B4-BE49-F238E27FC236}">
                                <a16:creationId xmlns:a16="http://schemas.microsoft.com/office/drawing/2014/main" id="{E6E0F104-B515-41BF-8642-5D4E7AFB961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76" y="1919"/>
                            <a:ext cx="292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1">
                <a:extLst>
                  <a:ext uri="{FF2B5EF4-FFF2-40B4-BE49-F238E27FC236}">
                    <a16:creationId xmlns:a16="http://schemas.microsoft.com/office/drawing/2014/main" id="{CB007A36-8FDE-4A09-B8E5-BEFFC1500E40}"/>
                  </a:ext>
                </a:extLst>
              </p:cNvPr>
              <p:cNvGraphicFramePr>
                <a:graphicFrameLocks noChangeAspect="1"/>
              </p:cNvGraphicFramePr>
              <p:nvPr>
                <p:extLst>
                  <p:ext uri="{D42A27DB-BD31-4B8C-83A1-F6EECF244321}">
                    <p14:modId xmlns:p14="http://schemas.microsoft.com/office/powerpoint/2010/main" val="1027610720"/>
                  </p:ext>
                </p:extLst>
              </p:nvPr>
            </p:nvGraphicFramePr>
            <p:xfrm>
              <a:off x="4707" y="2213"/>
              <a:ext cx="760" cy="232"/>
            </p:xfrm>
            <a:graphic>
              <a:graphicData uri="http://schemas.openxmlformats.org/presentationml/2006/ole">
                <mc:AlternateContent xmlns:mc="http://schemas.openxmlformats.org/markup-compatibility/2006">
                  <mc:Choice xmlns:v="urn:schemas-microsoft-com:vml" Requires="v">
                    <p:oleObj spid="_x0000_s106628" name="Equation" r:id="rId10" imgW="1206500" imgH="368300" progId="Equation.3">
                      <p:embed/>
                    </p:oleObj>
                  </mc:Choice>
                  <mc:Fallback>
                    <p:oleObj name="Equation" r:id="rId10" imgW="1206500" imgH="368300" progId="Equation.3">
                      <p:embed/>
                      <p:pic>
                        <p:nvPicPr>
                          <p:cNvPr id="20499" name="Object 11">
                            <a:extLst>
                              <a:ext uri="{FF2B5EF4-FFF2-40B4-BE49-F238E27FC236}">
                                <a16:creationId xmlns:a16="http://schemas.microsoft.com/office/drawing/2014/main" id="{BCE7115A-0753-4AE6-8875-B9A398A38A0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07" y="2213"/>
                            <a:ext cx="760" cy="23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5" name="Group 17">
            <a:extLst>
              <a:ext uri="{FF2B5EF4-FFF2-40B4-BE49-F238E27FC236}">
                <a16:creationId xmlns:a16="http://schemas.microsoft.com/office/drawing/2014/main" id="{E1129669-1399-4BA1-87FD-89EF5FB6D498}"/>
              </a:ext>
            </a:extLst>
          </p:cNvPr>
          <p:cNvGrpSpPr>
            <a:grpSpLocks/>
          </p:cNvGrpSpPr>
          <p:nvPr/>
        </p:nvGrpSpPr>
        <p:grpSpPr bwMode="auto">
          <a:xfrm>
            <a:off x="3791774" y="4015685"/>
            <a:ext cx="4610100" cy="1222375"/>
            <a:chOff x="2564" y="2399"/>
            <a:chExt cx="2904" cy="770"/>
          </a:xfrm>
        </p:grpSpPr>
        <p:graphicFrame>
          <p:nvGraphicFramePr>
            <p:cNvPr id="16" name="Object 8">
              <a:extLst>
                <a:ext uri="{FF2B5EF4-FFF2-40B4-BE49-F238E27FC236}">
                  <a16:creationId xmlns:a16="http://schemas.microsoft.com/office/drawing/2014/main" id="{EC67149C-0376-43DC-80CA-7302044724EA}"/>
                </a:ext>
              </a:extLst>
            </p:cNvPr>
            <p:cNvGraphicFramePr>
              <a:graphicFrameLocks noChangeAspect="1"/>
            </p:cNvGraphicFramePr>
            <p:nvPr/>
          </p:nvGraphicFramePr>
          <p:xfrm>
            <a:off x="2564" y="2399"/>
            <a:ext cx="752" cy="200"/>
          </p:xfrm>
          <a:graphic>
            <a:graphicData uri="http://schemas.openxmlformats.org/presentationml/2006/ole">
              <mc:AlternateContent xmlns:mc="http://schemas.openxmlformats.org/markup-compatibility/2006">
                <mc:Choice xmlns:v="urn:schemas-microsoft-com:vml" Requires="v">
                  <p:oleObj spid="_x0000_s106629" name="Equation" r:id="rId12" imgW="1193282" imgH="317362" progId="Equation.3">
                    <p:embed/>
                  </p:oleObj>
                </mc:Choice>
                <mc:Fallback>
                  <p:oleObj name="Equation" r:id="rId12" imgW="1193282" imgH="317362" progId="Equation.3">
                    <p:embed/>
                    <p:pic>
                      <p:nvPicPr>
                        <p:cNvPr id="20490" name="Object 8">
                          <a:extLst>
                            <a:ext uri="{FF2B5EF4-FFF2-40B4-BE49-F238E27FC236}">
                              <a16:creationId xmlns:a16="http://schemas.microsoft.com/office/drawing/2014/main" id="{35F6EDD3-2404-41C8-A5B5-5FA50CFC8F9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64" y="2399"/>
                          <a:ext cx="75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2">
              <a:extLst>
                <a:ext uri="{FF2B5EF4-FFF2-40B4-BE49-F238E27FC236}">
                  <a16:creationId xmlns:a16="http://schemas.microsoft.com/office/drawing/2014/main" id="{8476C4D2-2600-449E-89C7-B2979C805FEC}"/>
                </a:ext>
              </a:extLst>
            </p:cNvPr>
            <p:cNvGraphicFramePr>
              <a:graphicFrameLocks noChangeAspect="1"/>
            </p:cNvGraphicFramePr>
            <p:nvPr/>
          </p:nvGraphicFramePr>
          <p:xfrm>
            <a:off x="2564" y="2688"/>
            <a:ext cx="2904" cy="200"/>
          </p:xfrm>
          <a:graphic>
            <a:graphicData uri="http://schemas.openxmlformats.org/presentationml/2006/ole">
              <mc:AlternateContent xmlns:mc="http://schemas.openxmlformats.org/markup-compatibility/2006">
                <mc:Choice xmlns:v="urn:schemas-microsoft-com:vml" Requires="v">
                  <p:oleObj spid="_x0000_s106630" name="Equation" r:id="rId14" imgW="4610100" imgH="317500" progId="Equation.3">
                    <p:embed/>
                  </p:oleObj>
                </mc:Choice>
                <mc:Fallback>
                  <p:oleObj name="Equation" r:id="rId14" imgW="4610100" imgH="317500" progId="Equation.3">
                    <p:embed/>
                    <p:pic>
                      <p:nvPicPr>
                        <p:cNvPr id="20491" name="Object 12">
                          <a:extLst>
                            <a:ext uri="{FF2B5EF4-FFF2-40B4-BE49-F238E27FC236}">
                              <a16:creationId xmlns:a16="http://schemas.microsoft.com/office/drawing/2014/main" id="{84261B22-D252-409B-A438-BDDF44E6137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64" y="2688"/>
                          <a:ext cx="290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3">
              <a:extLst>
                <a:ext uri="{FF2B5EF4-FFF2-40B4-BE49-F238E27FC236}">
                  <a16:creationId xmlns:a16="http://schemas.microsoft.com/office/drawing/2014/main" id="{4BA28169-87CE-43E0-BA66-647D00101EA5}"/>
                </a:ext>
              </a:extLst>
            </p:cNvPr>
            <p:cNvGraphicFramePr>
              <a:graphicFrameLocks noChangeAspect="1"/>
            </p:cNvGraphicFramePr>
            <p:nvPr/>
          </p:nvGraphicFramePr>
          <p:xfrm>
            <a:off x="4675" y="2977"/>
            <a:ext cx="672" cy="192"/>
          </p:xfrm>
          <a:graphic>
            <a:graphicData uri="http://schemas.openxmlformats.org/presentationml/2006/ole">
              <mc:AlternateContent xmlns:mc="http://schemas.openxmlformats.org/markup-compatibility/2006">
                <mc:Choice xmlns:v="urn:schemas-microsoft-com:vml" Requires="v">
                  <p:oleObj spid="_x0000_s106631" name="Equation" r:id="rId16" imgW="1066337" imgH="304668" progId="Equation.3">
                    <p:embed/>
                  </p:oleObj>
                </mc:Choice>
                <mc:Fallback>
                  <p:oleObj name="Equation" r:id="rId16" imgW="1066337" imgH="304668" progId="Equation.3">
                    <p:embed/>
                    <p:pic>
                      <p:nvPicPr>
                        <p:cNvPr id="20492" name="Object 13">
                          <a:extLst>
                            <a:ext uri="{FF2B5EF4-FFF2-40B4-BE49-F238E27FC236}">
                              <a16:creationId xmlns:a16="http://schemas.microsoft.com/office/drawing/2014/main" id="{A7782E13-50A6-47D2-A416-7E6E0EACF75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75" y="2977"/>
                          <a:ext cx="672" cy="19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Rectangle 1">
            <a:extLst>
              <a:ext uri="{FF2B5EF4-FFF2-40B4-BE49-F238E27FC236}">
                <a16:creationId xmlns:a16="http://schemas.microsoft.com/office/drawing/2014/main" id="{B2405A46-D856-4EF0-B074-A2A199BAFE8B}"/>
              </a:ext>
            </a:extLst>
          </p:cNvPr>
          <p:cNvSpPr/>
          <p:nvPr/>
        </p:nvSpPr>
        <p:spPr>
          <a:xfrm>
            <a:off x="1244211" y="5875500"/>
            <a:ext cx="5898776" cy="830997"/>
          </a:xfrm>
          <a:prstGeom prst="rect">
            <a:avLst/>
          </a:prstGeom>
        </p:spPr>
        <p:txBody>
          <a:bodyPr wrap="square">
            <a:spAutoFit/>
          </a:bodyPr>
          <a:lstStyle/>
          <a:p>
            <a:pPr>
              <a:spcBef>
                <a:spcPct val="50000"/>
              </a:spcBef>
              <a:buFontTx/>
              <a:buChar char="•"/>
            </a:pPr>
            <a:r>
              <a:rPr lang="en-US" altLang="en-US" sz="2400" dirty="0"/>
              <a:t>Note:  The 400 </a:t>
            </a:r>
            <a:r>
              <a:rPr lang="en-US" altLang="en-US" sz="2400" dirty="0" err="1"/>
              <a:t>lb</a:t>
            </a:r>
            <a:r>
              <a:rPr lang="en-US" altLang="en-US" sz="2400" dirty="0"/>
              <a:t> load at </a:t>
            </a:r>
            <a:r>
              <a:rPr lang="en-US" altLang="en-US" sz="2400" i="1" dirty="0"/>
              <a:t>E</a:t>
            </a:r>
            <a:r>
              <a:rPr lang="en-US" altLang="en-US" sz="2400" dirty="0"/>
              <a:t> may be replaced by a 400 </a:t>
            </a:r>
            <a:r>
              <a:rPr lang="en-US" altLang="en-US" sz="2400" dirty="0" err="1"/>
              <a:t>lb</a:t>
            </a:r>
            <a:r>
              <a:rPr lang="en-US" altLang="en-US" sz="2400" dirty="0"/>
              <a:t> force and 1600 </a:t>
            </a:r>
            <a:r>
              <a:rPr lang="en-US" altLang="en-US" sz="2400" dirty="0" err="1"/>
              <a:t>lb</a:t>
            </a:r>
            <a:r>
              <a:rPr lang="en-US" altLang="en-US" sz="2400" dirty="0"/>
              <a:t>-in. couple at </a:t>
            </a:r>
            <a:r>
              <a:rPr lang="en-US" altLang="en-US" sz="2400" i="1" dirty="0"/>
              <a:t>D</a:t>
            </a:r>
            <a:r>
              <a:rPr lang="en-US" altLang="en-US" sz="2400" dirty="0"/>
              <a:t>.</a:t>
            </a:r>
          </a:p>
        </p:txBody>
      </p:sp>
      <p:grpSp>
        <p:nvGrpSpPr>
          <p:cNvPr id="19" name="Group 15">
            <a:extLst>
              <a:ext uri="{FF2B5EF4-FFF2-40B4-BE49-F238E27FC236}">
                <a16:creationId xmlns:a16="http://schemas.microsoft.com/office/drawing/2014/main" id="{6ED8CA51-8FAB-4437-9D97-DB5931E674F2}"/>
              </a:ext>
            </a:extLst>
          </p:cNvPr>
          <p:cNvGrpSpPr>
            <a:grpSpLocks/>
          </p:cNvGrpSpPr>
          <p:nvPr/>
        </p:nvGrpSpPr>
        <p:grpSpPr bwMode="auto">
          <a:xfrm>
            <a:off x="3991382" y="5433592"/>
            <a:ext cx="4075113" cy="330200"/>
            <a:chOff x="2564" y="3258"/>
            <a:chExt cx="2567" cy="208"/>
          </a:xfrm>
        </p:grpSpPr>
        <p:graphicFrame>
          <p:nvGraphicFramePr>
            <p:cNvPr id="20" name="Object 9">
              <a:extLst>
                <a:ext uri="{FF2B5EF4-FFF2-40B4-BE49-F238E27FC236}">
                  <a16:creationId xmlns:a16="http://schemas.microsoft.com/office/drawing/2014/main" id="{9E6A003F-8DE0-437A-BADF-5EE3900585BF}"/>
                </a:ext>
              </a:extLst>
            </p:cNvPr>
            <p:cNvGraphicFramePr>
              <a:graphicFrameLocks noChangeAspect="1"/>
            </p:cNvGraphicFramePr>
            <p:nvPr/>
          </p:nvGraphicFramePr>
          <p:xfrm>
            <a:off x="2564" y="3258"/>
            <a:ext cx="672" cy="208"/>
          </p:xfrm>
          <a:graphic>
            <a:graphicData uri="http://schemas.openxmlformats.org/presentationml/2006/ole">
              <mc:AlternateContent xmlns:mc="http://schemas.openxmlformats.org/markup-compatibility/2006">
                <mc:Choice xmlns:v="urn:schemas-microsoft-com:vml" Requires="v">
                  <p:oleObj spid="_x0000_s106632" name="Equation" r:id="rId18" imgW="1066800" imgH="330200" progId="Equation.3">
                    <p:embed/>
                  </p:oleObj>
                </mc:Choice>
                <mc:Fallback>
                  <p:oleObj name="Equation" r:id="rId18" imgW="1066800" imgH="330200" progId="Equation.3">
                    <p:embed/>
                    <p:pic>
                      <p:nvPicPr>
                        <p:cNvPr id="20488" name="Object 9">
                          <a:extLst>
                            <a:ext uri="{FF2B5EF4-FFF2-40B4-BE49-F238E27FC236}">
                              <a16:creationId xmlns:a16="http://schemas.microsoft.com/office/drawing/2014/main" id="{F9656CAB-8CAD-4154-BCFA-1D73775DFCC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64" y="3258"/>
                          <a:ext cx="67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4">
              <a:extLst>
                <a:ext uri="{FF2B5EF4-FFF2-40B4-BE49-F238E27FC236}">
                  <a16:creationId xmlns:a16="http://schemas.microsoft.com/office/drawing/2014/main" id="{ED696617-2267-473F-9703-BDAD4C053CD3}"/>
                </a:ext>
              </a:extLst>
            </p:cNvPr>
            <p:cNvGraphicFramePr>
              <a:graphicFrameLocks noChangeAspect="1"/>
            </p:cNvGraphicFramePr>
            <p:nvPr/>
          </p:nvGraphicFramePr>
          <p:xfrm>
            <a:off x="4675" y="3258"/>
            <a:ext cx="456" cy="208"/>
          </p:xfrm>
          <a:graphic>
            <a:graphicData uri="http://schemas.openxmlformats.org/presentationml/2006/ole">
              <mc:AlternateContent xmlns:mc="http://schemas.openxmlformats.org/markup-compatibility/2006">
                <mc:Choice xmlns:v="urn:schemas-microsoft-com:vml" Requires="v">
                  <p:oleObj spid="_x0000_s106633" name="Equation" r:id="rId20" imgW="723586" imgH="330057" progId="Equation.3">
                    <p:embed/>
                  </p:oleObj>
                </mc:Choice>
                <mc:Fallback>
                  <p:oleObj name="Equation" r:id="rId20" imgW="723586" imgH="330057" progId="Equation.3">
                    <p:embed/>
                    <p:pic>
                      <p:nvPicPr>
                        <p:cNvPr id="20489" name="Object 14">
                          <a:extLst>
                            <a:ext uri="{FF2B5EF4-FFF2-40B4-BE49-F238E27FC236}">
                              <a16:creationId xmlns:a16="http://schemas.microsoft.com/office/drawing/2014/main" id="{EFE16A30-00E9-4A56-BBB7-954C8D90F57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75" y="3258"/>
                          <a:ext cx="456" cy="20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09753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200" y="304800"/>
            <a:ext cx="8229600" cy="396874"/>
          </a:xfrm>
        </p:spPr>
        <p:txBody>
          <a:bodyPr>
            <a:normAutofit fontScale="90000"/>
          </a:bodyPr>
          <a:lstStyle/>
          <a:p>
            <a:r>
              <a:rPr lang="en-US" sz="2800" b="1" dirty="0">
                <a:solidFill>
                  <a:srgbClr val="C00000"/>
                </a:solidFill>
              </a:rPr>
              <a:t>EXAMPLE PROBLEM 7.3 – SOLUTION (continued)</a:t>
            </a:r>
            <a:endParaRPr lang="en-US" sz="2800" dirty="0"/>
          </a:p>
        </p:txBody>
      </p:sp>
      <p:grpSp>
        <p:nvGrpSpPr>
          <p:cNvPr id="22" name="Group 36">
            <a:extLst>
              <a:ext uri="{FF2B5EF4-FFF2-40B4-BE49-F238E27FC236}">
                <a16:creationId xmlns:a16="http://schemas.microsoft.com/office/drawing/2014/main" id="{013B5870-0D97-4366-9A74-AB25B412AE93}"/>
              </a:ext>
            </a:extLst>
          </p:cNvPr>
          <p:cNvGrpSpPr>
            <a:grpSpLocks/>
          </p:cNvGrpSpPr>
          <p:nvPr/>
        </p:nvGrpSpPr>
        <p:grpSpPr bwMode="auto">
          <a:xfrm>
            <a:off x="300038" y="709613"/>
            <a:ext cx="8843962" cy="3060700"/>
            <a:chOff x="189" y="447"/>
            <a:chExt cx="5571" cy="1928"/>
          </a:xfrm>
        </p:grpSpPr>
        <p:sp>
          <p:nvSpPr>
            <p:cNvPr id="23" name="Text Box 5">
              <a:extLst>
                <a:ext uri="{FF2B5EF4-FFF2-40B4-BE49-F238E27FC236}">
                  <a16:creationId xmlns:a16="http://schemas.microsoft.com/office/drawing/2014/main" id="{E47F820D-878A-440B-AD7F-343B6E85522C}"/>
                </a:ext>
              </a:extLst>
            </p:cNvPr>
            <p:cNvSpPr txBox="1">
              <a:spLocks noChangeArrowheads="1"/>
            </p:cNvSpPr>
            <p:nvPr/>
          </p:nvSpPr>
          <p:spPr bwMode="auto">
            <a:xfrm>
              <a:off x="2274" y="447"/>
              <a:ext cx="3486"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Tx/>
                <a:buChar char="•"/>
              </a:pPr>
              <a:r>
                <a:rPr lang="en-US" altLang="en-US" sz="2400" dirty="0"/>
                <a:t>Evaluate equivalent internal force-couple systems at sections cut within segments </a:t>
              </a:r>
              <a:r>
                <a:rPr lang="en-US" altLang="en-US" sz="2400" i="1" dirty="0"/>
                <a:t>AC</a:t>
              </a:r>
              <a:r>
                <a:rPr lang="en-US" altLang="en-US" sz="2400" dirty="0"/>
                <a:t>, </a:t>
              </a:r>
              <a:r>
                <a:rPr lang="en-US" altLang="en-US" sz="2400" i="1" dirty="0"/>
                <a:t>CD</a:t>
              </a:r>
              <a:r>
                <a:rPr lang="en-US" altLang="en-US" sz="2400" dirty="0"/>
                <a:t>, and </a:t>
              </a:r>
              <a:r>
                <a:rPr lang="en-US" altLang="en-US" sz="2400" i="1" dirty="0"/>
                <a:t>DB</a:t>
              </a:r>
              <a:r>
                <a:rPr lang="en-US" altLang="en-US" dirty="0"/>
                <a:t>.</a:t>
              </a:r>
            </a:p>
          </p:txBody>
        </p:sp>
        <p:sp>
          <p:nvSpPr>
            <p:cNvPr id="24" name="Text Box 6">
              <a:extLst>
                <a:ext uri="{FF2B5EF4-FFF2-40B4-BE49-F238E27FC236}">
                  <a16:creationId xmlns:a16="http://schemas.microsoft.com/office/drawing/2014/main" id="{2DA68131-D760-4B15-8F67-844B19F5C2AA}"/>
                </a:ext>
              </a:extLst>
            </p:cNvPr>
            <p:cNvSpPr txBox="1">
              <a:spLocks noChangeArrowheads="1"/>
            </p:cNvSpPr>
            <p:nvPr/>
          </p:nvSpPr>
          <p:spPr bwMode="auto">
            <a:xfrm>
              <a:off x="2456" y="1199"/>
              <a:ext cx="14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en-US" altLang="en-US" dirty="0"/>
                <a:t>From A to </a:t>
              </a:r>
              <a:r>
                <a:rPr lang="en-US" altLang="en-US" i="1" dirty="0"/>
                <a:t>C</a:t>
              </a:r>
              <a:r>
                <a:rPr lang="en-US" altLang="en-US" dirty="0"/>
                <a:t>:</a:t>
              </a:r>
              <a:r>
                <a:rPr lang="en-US" altLang="en-US" i="1" dirty="0"/>
                <a:t>  </a:t>
              </a:r>
            </a:p>
          </p:txBody>
        </p:sp>
        <p:graphicFrame>
          <p:nvGraphicFramePr>
            <p:cNvPr id="25" name="Object 7">
              <a:extLst>
                <a:ext uri="{FF2B5EF4-FFF2-40B4-BE49-F238E27FC236}">
                  <a16:creationId xmlns:a16="http://schemas.microsoft.com/office/drawing/2014/main" id="{B663896C-59ED-4EB5-9F23-FC5026E1EC9B}"/>
                </a:ext>
              </a:extLst>
            </p:cNvPr>
            <p:cNvGraphicFramePr>
              <a:graphicFrameLocks noChangeAspect="1"/>
            </p:cNvGraphicFramePr>
            <p:nvPr/>
          </p:nvGraphicFramePr>
          <p:xfrm>
            <a:off x="2533" y="1588"/>
            <a:ext cx="680" cy="232"/>
          </p:xfrm>
          <a:graphic>
            <a:graphicData uri="http://schemas.openxmlformats.org/presentationml/2006/ole">
              <mc:AlternateContent xmlns:mc="http://schemas.openxmlformats.org/markup-compatibility/2006">
                <mc:Choice xmlns:v="urn:schemas-microsoft-com:vml" Requires="v">
                  <p:oleObj spid="_x0000_s107746" name="Equation" r:id="rId4" imgW="1079500" imgH="368300" progId="Equation.3">
                    <p:embed/>
                  </p:oleObj>
                </mc:Choice>
                <mc:Fallback>
                  <p:oleObj name="Equation" r:id="rId4" imgW="1079500" imgH="368300" progId="Equation.3">
                    <p:embed/>
                    <p:pic>
                      <p:nvPicPr>
                        <p:cNvPr id="21514" name="Object 7">
                          <a:extLst>
                            <a:ext uri="{FF2B5EF4-FFF2-40B4-BE49-F238E27FC236}">
                              <a16:creationId xmlns:a16="http://schemas.microsoft.com/office/drawing/2014/main" id="{30E2F751-F956-4575-AAC8-BE8861467E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3" y="1588"/>
                          <a:ext cx="68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9">
              <a:extLst>
                <a:ext uri="{FF2B5EF4-FFF2-40B4-BE49-F238E27FC236}">
                  <a16:creationId xmlns:a16="http://schemas.microsoft.com/office/drawing/2014/main" id="{3C6A5249-75A5-46CD-96E7-8AEC41BF3109}"/>
                </a:ext>
              </a:extLst>
            </p:cNvPr>
            <p:cNvGraphicFramePr>
              <a:graphicFrameLocks noChangeAspect="1"/>
            </p:cNvGraphicFramePr>
            <p:nvPr/>
          </p:nvGraphicFramePr>
          <p:xfrm>
            <a:off x="3433" y="1590"/>
            <a:ext cx="1136" cy="152"/>
          </p:xfrm>
          <a:graphic>
            <a:graphicData uri="http://schemas.openxmlformats.org/presentationml/2006/ole">
              <mc:AlternateContent xmlns:mc="http://schemas.openxmlformats.org/markup-compatibility/2006">
                <mc:Choice xmlns:v="urn:schemas-microsoft-com:vml" Requires="v">
                  <p:oleObj spid="_x0000_s107747" name="Equation" r:id="rId6" imgW="1803400" imgH="241300" progId="Equation.3">
                    <p:embed/>
                  </p:oleObj>
                </mc:Choice>
                <mc:Fallback>
                  <p:oleObj name="Equation" r:id="rId6" imgW="1803400" imgH="241300" progId="Equation.3">
                    <p:embed/>
                    <p:pic>
                      <p:nvPicPr>
                        <p:cNvPr id="21515" name="Object 9">
                          <a:extLst>
                            <a:ext uri="{FF2B5EF4-FFF2-40B4-BE49-F238E27FC236}">
                              <a16:creationId xmlns:a16="http://schemas.microsoft.com/office/drawing/2014/main" id="{1B729CDB-7D0F-4A44-A97C-6044F74A93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3" y="1590"/>
                          <a:ext cx="1136"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10">
              <a:extLst>
                <a:ext uri="{FF2B5EF4-FFF2-40B4-BE49-F238E27FC236}">
                  <a16:creationId xmlns:a16="http://schemas.microsoft.com/office/drawing/2014/main" id="{1A900377-4A39-41A8-8A61-414ECCEF7D32}"/>
                </a:ext>
              </a:extLst>
            </p:cNvPr>
            <p:cNvGraphicFramePr>
              <a:graphicFrameLocks noChangeAspect="1"/>
            </p:cNvGraphicFramePr>
            <p:nvPr/>
          </p:nvGraphicFramePr>
          <p:xfrm>
            <a:off x="4112" y="1836"/>
            <a:ext cx="920" cy="152"/>
          </p:xfrm>
          <a:graphic>
            <a:graphicData uri="http://schemas.openxmlformats.org/presentationml/2006/ole">
              <mc:AlternateContent xmlns:mc="http://schemas.openxmlformats.org/markup-compatibility/2006">
                <mc:Choice xmlns:v="urn:schemas-microsoft-com:vml" Requires="v">
                  <p:oleObj spid="_x0000_s107748" name="Equation" r:id="rId8" imgW="1459866" imgH="241195" progId="Equation.3">
                    <p:embed/>
                  </p:oleObj>
                </mc:Choice>
                <mc:Fallback>
                  <p:oleObj name="Equation" r:id="rId8" imgW="1459866" imgH="241195" progId="Equation.3">
                    <p:embed/>
                    <p:pic>
                      <p:nvPicPr>
                        <p:cNvPr id="21516" name="Object 10">
                          <a:extLst>
                            <a:ext uri="{FF2B5EF4-FFF2-40B4-BE49-F238E27FC236}">
                              <a16:creationId xmlns:a16="http://schemas.microsoft.com/office/drawing/2014/main" id="{3E73349B-A662-459B-A273-34568D8DC8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2" y="1836"/>
                          <a:ext cx="920" cy="15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35">
              <a:extLst>
                <a:ext uri="{FF2B5EF4-FFF2-40B4-BE49-F238E27FC236}">
                  <a16:creationId xmlns:a16="http://schemas.microsoft.com/office/drawing/2014/main" id="{E5A30094-B826-4014-B475-65B158A83890}"/>
                </a:ext>
              </a:extLst>
            </p:cNvPr>
            <p:cNvGraphicFramePr>
              <a:graphicFrameLocks noChangeAspect="1"/>
            </p:cNvGraphicFramePr>
            <p:nvPr/>
          </p:nvGraphicFramePr>
          <p:xfrm>
            <a:off x="189" y="636"/>
            <a:ext cx="2056" cy="1739"/>
          </p:xfrm>
          <a:graphic>
            <a:graphicData uri="http://schemas.openxmlformats.org/presentationml/2006/ole">
              <mc:AlternateContent xmlns:mc="http://schemas.openxmlformats.org/markup-compatibility/2006">
                <mc:Choice xmlns:v="urn:schemas-microsoft-com:vml" Requires="v">
                  <p:oleObj spid="_x0000_s107749" name="Bitmap Image" r:id="rId10" imgW="3820058" imgH="3228571" progId="Paint.Picture">
                    <p:embed/>
                  </p:oleObj>
                </mc:Choice>
                <mc:Fallback>
                  <p:oleObj name="Bitmap Image" r:id="rId10" imgW="3820058" imgH="3228571" progId="Paint.Picture">
                    <p:embed/>
                    <p:pic>
                      <p:nvPicPr>
                        <p:cNvPr id="21517" name="Object 35">
                          <a:extLst>
                            <a:ext uri="{FF2B5EF4-FFF2-40B4-BE49-F238E27FC236}">
                              <a16:creationId xmlns:a16="http://schemas.microsoft.com/office/drawing/2014/main" id="{1BD64797-A872-4925-B160-2FE5D6B1A74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9" y="636"/>
                          <a:ext cx="2056" cy="1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9" name="Group 34">
            <a:extLst>
              <a:ext uri="{FF2B5EF4-FFF2-40B4-BE49-F238E27FC236}">
                <a16:creationId xmlns:a16="http://schemas.microsoft.com/office/drawing/2014/main" id="{AF33D3B9-2791-4FDD-96F1-EA4B47FA81C0}"/>
              </a:ext>
            </a:extLst>
          </p:cNvPr>
          <p:cNvGrpSpPr>
            <a:grpSpLocks/>
          </p:cNvGrpSpPr>
          <p:nvPr/>
        </p:nvGrpSpPr>
        <p:grpSpPr bwMode="auto">
          <a:xfrm>
            <a:off x="280988" y="3852863"/>
            <a:ext cx="7235825" cy="1666875"/>
            <a:chOff x="192" y="2426"/>
            <a:chExt cx="4558" cy="1050"/>
          </a:xfrm>
        </p:grpSpPr>
        <p:grpSp>
          <p:nvGrpSpPr>
            <p:cNvPr id="30" name="Group 32">
              <a:extLst>
                <a:ext uri="{FF2B5EF4-FFF2-40B4-BE49-F238E27FC236}">
                  <a16:creationId xmlns:a16="http://schemas.microsoft.com/office/drawing/2014/main" id="{38214F79-C806-4395-B7AE-745E5EC045E2}"/>
                </a:ext>
              </a:extLst>
            </p:cNvPr>
            <p:cNvGrpSpPr>
              <a:grpSpLocks/>
            </p:cNvGrpSpPr>
            <p:nvPr/>
          </p:nvGrpSpPr>
          <p:grpSpPr bwMode="auto">
            <a:xfrm>
              <a:off x="2484" y="2610"/>
              <a:ext cx="2266" cy="736"/>
              <a:chOff x="2484" y="2610"/>
              <a:chExt cx="2266" cy="736"/>
            </a:xfrm>
          </p:grpSpPr>
          <p:sp>
            <p:nvSpPr>
              <p:cNvPr id="32" name="Text Box 13">
                <a:extLst>
                  <a:ext uri="{FF2B5EF4-FFF2-40B4-BE49-F238E27FC236}">
                    <a16:creationId xmlns:a16="http://schemas.microsoft.com/office/drawing/2014/main" id="{6ABAB235-8EC1-47F9-A337-22729E5E8EFC}"/>
                  </a:ext>
                </a:extLst>
              </p:cNvPr>
              <p:cNvSpPr txBox="1">
                <a:spLocks noChangeArrowheads="1"/>
              </p:cNvSpPr>
              <p:nvPr/>
            </p:nvSpPr>
            <p:spPr bwMode="auto">
              <a:xfrm>
                <a:off x="2484" y="2610"/>
                <a:ext cx="10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en-US" altLang="en-US"/>
                  <a:t>From </a:t>
                </a:r>
                <a:r>
                  <a:rPr lang="en-US" altLang="en-US" i="1"/>
                  <a:t>C</a:t>
                </a:r>
                <a:r>
                  <a:rPr lang="en-US" altLang="en-US"/>
                  <a:t> to </a:t>
                </a:r>
                <a:r>
                  <a:rPr lang="en-US" altLang="en-US" i="1"/>
                  <a:t>D</a:t>
                </a:r>
                <a:r>
                  <a:rPr lang="en-US" altLang="en-US"/>
                  <a:t>:</a:t>
                </a:r>
              </a:p>
            </p:txBody>
          </p:sp>
          <p:graphicFrame>
            <p:nvGraphicFramePr>
              <p:cNvPr id="33" name="Object 14">
                <a:extLst>
                  <a:ext uri="{FF2B5EF4-FFF2-40B4-BE49-F238E27FC236}">
                    <a16:creationId xmlns:a16="http://schemas.microsoft.com/office/drawing/2014/main" id="{C38BF728-CEBC-4C31-8DF7-69FC4889751C}"/>
                  </a:ext>
                </a:extLst>
              </p:cNvPr>
              <p:cNvGraphicFramePr>
                <a:graphicFrameLocks noChangeAspect="1"/>
              </p:cNvGraphicFramePr>
              <p:nvPr/>
            </p:nvGraphicFramePr>
            <p:xfrm>
              <a:off x="2578" y="2955"/>
              <a:ext cx="680" cy="232"/>
            </p:xfrm>
            <a:graphic>
              <a:graphicData uri="http://schemas.openxmlformats.org/presentationml/2006/ole">
                <mc:AlternateContent xmlns:mc="http://schemas.openxmlformats.org/markup-compatibility/2006">
                  <mc:Choice xmlns:v="urn:schemas-microsoft-com:vml" Requires="v">
                    <p:oleObj spid="_x0000_s107750" name="Equation" r:id="rId12" imgW="1079500" imgH="368300" progId="Equation.3">
                      <p:embed/>
                    </p:oleObj>
                  </mc:Choice>
                  <mc:Fallback>
                    <p:oleObj name="Equation" r:id="rId12" imgW="1079500" imgH="368300" progId="Equation.3">
                      <p:embed/>
                      <p:pic>
                        <p:nvPicPr>
                          <p:cNvPr id="21521" name="Object 14">
                            <a:extLst>
                              <a:ext uri="{FF2B5EF4-FFF2-40B4-BE49-F238E27FC236}">
                                <a16:creationId xmlns:a16="http://schemas.microsoft.com/office/drawing/2014/main" id="{A36E119B-2FCC-41B9-9633-4EBE8DC4354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78" y="2955"/>
                            <a:ext cx="68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6">
                <a:extLst>
                  <a:ext uri="{FF2B5EF4-FFF2-40B4-BE49-F238E27FC236}">
                    <a16:creationId xmlns:a16="http://schemas.microsoft.com/office/drawing/2014/main" id="{34221B61-F1D4-40E4-8057-4F5B40BB01C5}"/>
                  </a:ext>
                </a:extLst>
              </p:cNvPr>
              <p:cNvGraphicFramePr>
                <a:graphicFrameLocks noChangeAspect="1"/>
              </p:cNvGraphicFramePr>
              <p:nvPr/>
            </p:nvGraphicFramePr>
            <p:xfrm>
              <a:off x="3509" y="2962"/>
              <a:ext cx="1136" cy="152"/>
            </p:xfrm>
            <a:graphic>
              <a:graphicData uri="http://schemas.openxmlformats.org/presentationml/2006/ole">
                <mc:AlternateContent xmlns:mc="http://schemas.openxmlformats.org/markup-compatibility/2006">
                  <mc:Choice xmlns:v="urn:schemas-microsoft-com:vml" Requires="v">
                    <p:oleObj spid="_x0000_s107751" name="Equation" r:id="rId14" imgW="1803400" imgH="241300" progId="Equation.3">
                      <p:embed/>
                    </p:oleObj>
                  </mc:Choice>
                  <mc:Fallback>
                    <p:oleObj name="Equation" r:id="rId14" imgW="1803400" imgH="241300" progId="Equation.3">
                      <p:embed/>
                      <p:pic>
                        <p:nvPicPr>
                          <p:cNvPr id="21522" name="Object 16">
                            <a:extLst>
                              <a:ext uri="{FF2B5EF4-FFF2-40B4-BE49-F238E27FC236}">
                                <a16:creationId xmlns:a16="http://schemas.microsoft.com/office/drawing/2014/main" id="{09697A4A-503A-4E5A-9364-3348EE60348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9" y="2962"/>
                            <a:ext cx="1136"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17">
                <a:extLst>
                  <a:ext uri="{FF2B5EF4-FFF2-40B4-BE49-F238E27FC236}">
                    <a16:creationId xmlns:a16="http://schemas.microsoft.com/office/drawing/2014/main" id="{3F0D60CC-DC1D-49E2-8FE6-C90DC6804187}"/>
                  </a:ext>
                </a:extLst>
              </p:cNvPr>
              <p:cNvGraphicFramePr>
                <a:graphicFrameLocks noChangeAspect="1"/>
              </p:cNvGraphicFramePr>
              <p:nvPr/>
            </p:nvGraphicFramePr>
            <p:xfrm>
              <a:off x="4142" y="3186"/>
              <a:ext cx="608" cy="160"/>
            </p:xfrm>
            <a:graphic>
              <a:graphicData uri="http://schemas.openxmlformats.org/presentationml/2006/ole">
                <mc:AlternateContent xmlns:mc="http://schemas.openxmlformats.org/markup-compatibility/2006">
                  <mc:Choice xmlns:v="urn:schemas-microsoft-com:vml" Requires="v">
                    <p:oleObj spid="_x0000_s107752" name="Equation" r:id="rId16" imgW="965200" imgH="254000" progId="Equation.3">
                      <p:embed/>
                    </p:oleObj>
                  </mc:Choice>
                  <mc:Fallback>
                    <p:oleObj name="Equation" r:id="rId16" imgW="965200" imgH="254000" progId="Equation.3">
                      <p:embed/>
                      <p:pic>
                        <p:nvPicPr>
                          <p:cNvPr id="21523" name="Object 17">
                            <a:extLst>
                              <a:ext uri="{FF2B5EF4-FFF2-40B4-BE49-F238E27FC236}">
                                <a16:creationId xmlns:a16="http://schemas.microsoft.com/office/drawing/2014/main" id="{8590B5A4-2842-4CF4-B62F-0CD71758FAC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42" y="3186"/>
                            <a:ext cx="608" cy="16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1" name="Object 29">
              <a:extLst>
                <a:ext uri="{FF2B5EF4-FFF2-40B4-BE49-F238E27FC236}">
                  <a16:creationId xmlns:a16="http://schemas.microsoft.com/office/drawing/2014/main" id="{0509BF1A-1B01-4B32-83C8-FA400CBBC345}"/>
                </a:ext>
              </a:extLst>
            </p:cNvPr>
            <p:cNvGraphicFramePr>
              <a:graphicFrameLocks noChangeAspect="1"/>
            </p:cNvGraphicFramePr>
            <p:nvPr/>
          </p:nvGraphicFramePr>
          <p:xfrm>
            <a:off x="192" y="2426"/>
            <a:ext cx="1360" cy="1050"/>
          </p:xfrm>
          <a:graphic>
            <a:graphicData uri="http://schemas.openxmlformats.org/presentationml/2006/ole">
              <mc:AlternateContent xmlns:mc="http://schemas.openxmlformats.org/markup-compatibility/2006">
                <mc:Choice xmlns:v="urn:schemas-microsoft-com:vml" Requires="v">
                  <p:oleObj spid="_x0000_s107753" name="Bitmap Image" r:id="rId18" imgW="2381582" imgH="1838095" progId="Paint.Picture">
                    <p:embed/>
                  </p:oleObj>
                </mc:Choice>
                <mc:Fallback>
                  <p:oleObj name="Bitmap Image" r:id="rId18" imgW="2381582" imgH="1838095" progId="Paint.Picture">
                    <p:embed/>
                    <p:pic>
                      <p:nvPicPr>
                        <p:cNvPr id="21519" name="Object 29">
                          <a:extLst>
                            <a:ext uri="{FF2B5EF4-FFF2-40B4-BE49-F238E27FC236}">
                              <a16:creationId xmlns:a16="http://schemas.microsoft.com/office/drawing/2014/main" id="{E761C129-46DB-465A-8211-646E6181639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2" y="2426"/>
                          <a:ext cx="1360" cy="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6" name="Group 31">
            <a:extLst>
              <a:ext uri="{FF2B5EF4-FFF2-40B4-BE49-F238E27FC236}">
                <a16:creationId xmlns:a16="http://schemas.microsoft.com/office/drawing/2014/main" id="{BB29D844-DAF7-4B28-B12B-6A047002AA92}"/>
              </a:ext>
            </a:extLst>
          </p:cNvPr>
          <p:cNvGrpSpPr>
            <a:grpSpLocks/>
          </p:cNvGrpSpPr>
          <p:nvPr/>
        </p:nvGrpSpPr>
        <p:grpSpPr bwMode="auto">
          <a:xfrm>
            <a:off x="3989388" y="3392488"/>
            <a:ext cx="4364037" cy="800100"/>
            <a:chOff x="2513" y="2137"/>
            <a:chExt cx="2749" cy="504"/>
          </a:xfrm>
        </p:grpSpPr>
        <p:graphicFrame>
          <p:nvGraphicFramePr>
            <p:cNvPr id="37" name="Object 8">
              <a:extLst>
                <a:ext uri="{FF2B5EF4-FFF2-40B4-BE49-F238E27FC236}">
                  <a16:creationId xmlns:a16="http://schemas.microsoft.com/office/drawing/2014/main" id="{F5B4FC9A-EA4C-41EE-B6E9-D04F86D2063E}"/>
                </a:ext>
              </a:extLst>
            </p:cNvPr>
            <p:cNvGraphicFramePr>
              <a:graphicFrameLocks noChangeAspect="1"/>
            </p:cNvGraphicFramePr>
            <p:nvPr/>
          </p:nvGraphicFramePr>
          <p:xfrm>
            <a:off x="2513" y="2179"/>
            <a:ext cx="704" cy="200"/>
          </p:xfrm>
          <a:graphic>
            <a:graphicData uri="http://schemas.openxmlformats.org/presentationml/2006/ole">
              <mc:AlternateContent xmlns:mc="http://schemas.openxmlformats.org/markup-compatibility/2006">
                <mc:Choice xmlns:v="urn:schemas-microsoft-com:vml" Requires="v">
                  <p:oleObj spid="_x0000_s107754" name="Equation" r:id="rId20" imgW="1117115" imgH="317362" progId="Equation.3">
                    <p:embed/>
                  </p:oleObj>
                </mc:Choice>
                <mc:Fallback>
                  <p:oleObj name="Equation" r:id="rId20" imgW="1117115" imgH="317362" progId="Equation.3">
                    <p:embed/>
                    <p:pic>
                      <p:nvPicPr>
                        <p:cNvPr id="21527" name="Object 8">
                          <a:extLst>
                            <a:ext uri="{FF2B5EF4-FFF2-40B4-BE49-F238E27FC236}">
                              <a16:creationId xmlns:a16="http://schemas.microsoft.com/office/drawing/2014/main" id="{0BE62997-2C36-4706-821D-75669FC21FA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13" y="2179"/>
                          <a:ext cx="70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11">
              <a:extLst>
                <a:ext uri="{FF2B5EF4-FFF2-40B4-BE49-F238E27FC236}">
                  <a16:creationId xmlns:a16="http://schemas.microsoft.com/office/drawing/2014/main" id="{213CC14B-AD00-4EC5-B0A4-64D04E447BC1}"/>
                </a:ext>
              </a:extLst>
            </p:cNvPr>
            <p:cNvGraphicFramePr>
              <a:graphicFrameLocks noChangeAspect="1"/>
            </p:cNvGraphicFramePr>
            <p:nvPr/>
          </p:nvGraphicFramePr>
          <p:xfrm>
            <a:off x="3432" y="2137"/>
            <a:ext cx="1664" cy="272"/>
          </p:xfrm>
          <a:graphic>
            <a:graphicData uri="http://schemas.openxmlformats.org/presentationml/2006/ole">
              <mc:AlternateContent xmlns:mc="http://schemas.openxmlformats.org/markup-compatibility/2006">
                <mc:Choice xmlns:v="urn:schemas-microsoft-com:vml" Requires="v">
                  <p:oleObj spid="_x0000_s107755" name="Equation" r:id="rId22" imgW="2641600" imgH="431800" progId="Equation.3">
                    <p:embed/>
                  </p:oleObj>
                </mc:Choice>
                <mc:Fallback>
                  <p:oleObj name="Equation" r:id="rId22" imgW="2641600" imgH="431800" progId="Equation.3">
                    <p:embed/>
                    <p:pic>
                      <p:nvPicPr>
                        <p:cNvPr id="21528" name="Object 11">
                          <a:extLst>
                            <a:ext uri="{FF2B5EF4-FFF2-40B4-BE49-F238E27FC236}">
                              <a16:creationId xmlns:a16="http://schemas.microsoft.com/office/drawing/2014/main" id="{1BB96699-F813-4ECE-8994-E33C2CDBE216}"/>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432" y="2137"/>
                          <a:ext cx="166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12">
              <a:extLst>
                <a:ext uri="{FF2B5EF4-FFF2-40B4-BE49-F238E27FC236}">
                  <a16:creationId xmlns:a16="http://schemas.microsoft.com/office/drawing/2014/main" id="{17C1A7C0-6E0E-4F94-8C31-3091E73C7DCA}"/>
                </a:ext>
              </a:extLst>
            </p:cNvPr>
            <p:cNvGraphicFramePr>
              <a:graphicFrameLocks noChangeAspect="1"/>
            </p:cNvGraphicFramePr>
            <p:nvPr/>
          </p:nvGraphicFramePr>
          <p:xfrm>
            <a:off x="4126" y="2425"/>
            <a:ext cx="1136" cy="216"/>
          </p:xfrm>
          <a:graphic>
            <a:graphicData uri="http://schemas.openxmlformats.org/presentationml/2006/ole">
              <mc:AlternateContent xmlns:mc="http://schemas.openxmlformats.org/markup-compatibility/2006">
                <mc:Choice xmlns:v="urn:schemas-microsoft-com:vml" Requires="v">
                  <p:oleObj spid="_x0000_s107756" name="Equation" r:id="rId24" imgW="1803400" imgH="342900" progId="Equation.3">
                    <p:embed/>
                  </p:oleObj>
                </mc:Choice>
                <mc:Fallback>
                  <p:oleObj name="Equation" r:id="rId24" imgW="1803400" imgH="342900" progId="Equation.3">
                    <p:embed/>
                    <p:pic>
                      <p:nvPicPr>
                        <p:cNvPr id="21529" name="Object 12">
                          <a:extLst>
                            <a:ext uri="{FF2B5EF4-FFF2-40B4-BE49-F238E27FC236}">
                              <a16:creationId xmlns:a16="http://schemas.microsoft.com/office/drawing/2014/main" id="{FFC259D8-7DBF-4A8D-986E-10597AACC089}"/>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126" y="2425"/>
                          <a:ext cx="1136" cy="21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0" name="Group 33">
            <a:extLst>
              <a:ext uri="{FF2B5EF4-FFF2-40B4-BE49-F238E27FC236}">
                <a16:creationId xmlns:a16="http://schemas.microsoft.com/office/drawing/2014/main" id="{CAA6ABBF-3AC8-431C-9C4F-65B78F252879}"/>
              </a:ext>
            </a:extLst>
          </p:cNvPr>
          <p:cNvGrpSpPr>
            <a:grpSpLocks/>
          </p:cNvGrpSpPr>
          <p:nvPr/>
        </p:nvGrpSpPr>
        <p:grpSpPr bwMode="auto">
          <a:xfrm>
            <a:off x="3201822" y="5567979"/>
            <a:ext cx="4924425" cy="735013"/>
            <a:chOff x="2568" y="3488"/>
            <a:chExt cx="3102" cy="463"/>
          </a:xfrm>
        </p:grpSpPr>
        <p:graphicFrame>
          <p:nvGraphicFramePr>
            <p:cNvPr id="41" name="Object 15">
              <a:extLst>
                <a:ext uri="{FF2B5EF4-FFF2-40B4-BE49-F238E27FC236}">
                  <a16:creationId xmlns:a16="http://schemas.microsoft.com/office/drawing/2014/main" id="{38EFA77E-9923-48F0-A937-6D63C1EC4744}"/>
                </a:ext>
              </a:extLst>
            </p:cNvPr>
            <p:cNvGraphicFramePr>
              <a:graphicFrameLocks noChangeAspect="1"/>
            </p:cNvGraphicFramePr>
            <p:nvPr/>
          </p:nvGraphicFramePr>
          <p:xfrm>
            <a:off x="2568" y="3494"/>
            <a:ext cx="728" cy="200"/>
          </p:xfrm>
          <a:graphic>
            <a:graphicData uri="http://schemas.openxmlformats.org/presentationml/2006/ole">
              <mc:AlternateContent xmlns:mc="http://schemas.openxmlformats.org/markup-compatibility/2006">
                <mc:Choice xmlns:v="urn:schemas-microsoft-com:vml" Requires="v">
                  <p:oleObj spid="_x0000_s107757" name="Equation" r:id="rId26" imgW="1155199" imgH="317362" progId="Equation.3">
                    <p:embed/>
                  </p:oleObj>
                </mc:Choice>
                <mc:Fallback>
                  <p:oleObj name="Equation" r:id="rId26" imgW="1155199" imgH="317362" progId="Equation.3">
                    <p:embed/>
                    <p:pic>
                      <p:nvPicPr>
                        <p:cNvPr id="21524" name="Object 15">
                          <a:extLst>
                            <a:ext uri="{FF2B5EF4-FFF2-40B4-BE49-F238E27FC236}">
                              <a16:creationId xmlns:a16="http://schemas.microsoft.com/office/drawing/2014/main" id="{3BFDE5B2-0AEA-4F0A-95DA-FF66E68E610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568" y="3494"/>
                          <a:ext cx="728"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18">
              <a:extLst>
                <a:ext uri="{FF2B5EF4-FFF2-40B4-BE49-F238E27FC236}">
                  <a16:creationId xmlns:a16="http://schemas.microsoft.com/office/drawing/2014/main" id="{5A00F455-0F67-4EEB-B03B-678BC98C913A}"/>
                </a:ext>
              </a:extLst>
            </p:cNvPr>
            <p:cNvGraphicFramePr>
              <a:graphicFrameLocks noChangeAspect="1"/>
            </p:cNvGraphicFramePr>
            <p:nvPr/>
          </p:nvGraphicFramePr>
          <p:xfrm>
            <a:off x="3446" y="3488"/>
            <a:ext cx="1800" cy="200"/>
          </p:xfrm>
          <a:graphic>
            <a:graphicData uri="http://schemas.openxmlformats.org/presentationml/2006/ole">
              <mc:AlternateContent xmlns:mc="http://schemas.openxmlformats.org/markup-compatibility/2006">
                <mc:Choice xmlns:v="urn:schemas-microsoft-com:vml" Requires="v">
                  <p:oleObj spid="_x0000_s107758" name="Equation" r:id="rId28" imgW="2857500" imgH="317500" progId="Equation.3">
                    <p:embed/>
                  </p:oleObj>
                </mc:Choice>
                <mc:Fallback>
                  <p:oleObj name="Equation" r:id="rId28" imgW="2857500" imgH="317500" progId="Equation.3">
                    <p:embed/>
                    <p:pic>
                      <p:nvPicPr>
                        <p:cNvPr id="21525" name="Object 18">
                          <a:extLst>
                            <a:ext uri="{FF2B5EF4-FFF2-40B4-BE49-F238E27FC236}">
                              <a16:creationId xmlns:a16="http://schemas.microsoft.com/office/drawing/2014/main" id="{352865AF-A572-4B35-953D-DEBFC2C49A2E}"/>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446" y="3488"/>
                          <a:ext cx="180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19">
              <a:extLst>
                <a:ext uri="{FF2B5EF4-FFF2-40B4-BE49-F238E27FC236}">
                  <a16:creationId xmlns:a16="http://schemas.microsoft.com/office/drawing/2014/main" id="{753CFB30-6194-439B-8E0C-683D0E0C06B2}"/>
                </a:ext>
              </a:extLst>
            </p:cNvPr>
            <p:cNvGraphicFramePr>
              <a:graphicFrameLocks noChangeAspect="1"/>
            </p:cNvGraphicFramePr>
            <p:nvPr/>
          </p:nvGraphicFramePr>
          <p:xfrm>
            <a:off x="4134" y="3751"/>
            <a:ext cx="1536" cy="200"/>
          </p:xfrm>
          <a:graphic>
            <a:graphicData uri="http://schemas.openxmlformats.org/presentationml/2006/ole">
              <mc:AlternateContent xmlns:mc="http://schemas.openxmlformats.org/markup-compatibility/2006">
                <mc:Choice xmlns:v="urn:schemas-microsoft-com:vml" Requires="v">
                  <p:oleObj spid="_x0000_s107759" name="Equation" r:id="rId30" imgW="2438400" imgH="317500" progId="Equation.3">
                    <p:embed/>
                  </p:oleObj>
                </mc:Choice>
                <mc:Fallback>
                  <p:oleObj name="Equation" r:id="rId30" imgW="2438400" imgH="317500" progId="Equation.3">
                    <p:embed/>
                    <p:pic>
                      <p:nvPicPr>
                        <p:cNvPr id="21526" name="Object 19">
                          <a:extLst>
                            <a:ext uri="{FF2B5EF4-FFF2-40B4-BE49-F238E27FC236}">
                              <a16:creationId xmlns:a16="http://schemas.microsoft.com/office/drawing/2014/main" id="{D11A8D02-AD87-4AA2-8277-1D76565437D2}"/>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134" y="3751"/>
                          <a:ext cx="1536" cy="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96403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3" name="Title 2"/>
          <p:cNvSpPr>
            <a:spLocks noGrp="1"/>
          </p:cNvSpPr>
          <p:nvPr>
            <p:ph type="title"/>
          </p:nvPr>
        </p:nvSpPr>
        <p:spPr>
          <a:xfrm>
            <a:off x="457200" y="274637"/>
            <a:ext cx="8229600" cy="603187"/>
          </a:xfrm>
        </p:spPr>
        <p:txBody>
          <a:bodyPr>
            <a:normAutofit fontScale="90000"/>
          </a:bodyPr>
          <a:lstStyle/>
          <a:p>
            <a:br>
              <a:rPr lang="en-US" b="1" dirty="0"/>
            </a:br>
            <a:endParaRPr lang="en-US" dirty="0"/>
          </a:p>
        </p:txBody>
      </p:sp>
      <p:sp>
        <p:nvSpPr>
          <p:cNvPr id="2" name="TextBox 1"/>
          <p:cNvSpPr txBox="1"/>
          <p:nvPr/>
        </p:nvSpPr>
        <p:spPr>
          <a:xfrm>
            <a:off x="332232" y="152399"/>
            <a:ext cx="8202168" cy="461665"/>
          </a:xfrm>
          <a:prstGeom prst="rect">
            <a:avLst/>
          </a:prstGeom>
          <a:noFill/>
        </p:spPr>
        <p:txBody>
          <a:bodyPr wrap="square" rtlCol="0">
            <a:spAutoFit/>
          </a:bodyPr>
          <a:lstStyle/>
          <a:p>
            <a:pPr algn="ctr"/>
            <a:r>
              <a:rPr lang="en-US" sz="2400" b="1" dirty="0">
                <a:solidFill>
                  <a:srgbClr val="C00000"/>
                </a:solidFill>
              </a:rPr>
              <a:t>FORCES IN BEAMS AND CABLES - TOPICS IN CHAPTER 7</a:t>
            </a:r>
          </a:p>
        </p:txBody>
      </p:sp>
      <p:sp>
        <p:nvSpPr>
          <p:cNvPr id="4" name="Rectangle 3">
            <a:extLst>
              <a:ext uri="{FF2B5EF4-FFF2-40B4-BE49-F238E27FC236}">
                <a16:creationId xmlns:a16="http://schemas.microsoft.com/office/drawing/2014/main" id="{0A179E95-843E-42FB-8217-E904DD280F6C}"/>
              </a:ext>
            </a:extLst>
          </p:cNvPr>
          <p:cNvSpPr/>
          <p:nvPr/>
        </p:nvSpPr>
        <p:spPr>
          <a:xfrm>
            <a:off x="486770" y="877824"/>
            <a:ext cx="3780430" cy="3056221"/>
          </a:xfrm>
          <a:prstGeom prst="rect">
            <a:avLst/>
          </a:prstGeom>
        </p:spPr>
        <p:txBody>
          <a:bodyPr wrap="square">
            <a:spAutoFit/>
          </a:bodyPr>
          <a:lstStyle/>
          <a:p>
            <a:pPr>
              <a:spcBef>
                <a:spcPct val="10000"/>
              </a:spcBef>
            </a:pPr>
            <a:r>
              <a:rPr lang="en-US" altLang="en-US" dirty="0">
                <a:hlinkClick r:id="rId3" action="ppaction://hlinksldjump"/>
              </a:rPr>
              <a:t>Introduction</a:t>
            </a:r>
            <a:endParaRPr lang="en-US" altLang="en-US" dirty="0"/>
          </a:p>
          <a:p>
            <a:pPr>
              <a:spcBef>
                <a:spcPct val="10000"/>
              </a:spcBef>
            </a:pPr>
            <a:r>
              <a:rPr lang="en-US" altLang="en-US" dirty="0">
                <a:hlinkClick r:id="rId4" action="ppaction://hlinksldjump"/>
              </a:rPr>
              <a:t>Internal Forces in Members</a:t>
            </a:r>
            <a:endParaRPr lang="en-US" altLang="en-US" dirty="0"/>
          </a:p>
          <a:p>
            <a:pPr>
              <a:spcBef>
                <a:spcPct val="10000"/>
              </a:spcBef>
            </a:pPr>
            <a:r>
              <a:rPr lang="en-US" altLang="en-US" dirty="0">
                <a:hlinkClick r:id="rId5" action="ppaction://hlinksldjump"/>
              </a:rPr>
              <a:t>Sample Problem 7.1</a:t>
            </a:r>
            <a:endParaRPr lang="en-US" altLang="en-US" dirty="0"/>
          </a:p>
          <a:p>
            <a:pPr>
              <a:spcBef>
                <a:spcPct val="10000"/>
              </a:spcBef>
            </a:pPr>
            <a:r>
              <a:rPr lang="en-US" altLang="en-US" dirty="0">
                <a:hlinkClick r:id="rId6" action="ppaction://hlinksldjump"/>
              </a:rPr>
              <a:t>Various Types of Beam Loading and Support</a:t>
            </a:r>
            <a:endParaRPr lang="en-US" altLang="en-US" dirty="0"/>
          </a:p>
          <a:p>
            <a:pPr>
              <a:spcBef>
                <a:spcPct val="10000"/>
              </a:spcBef>
            </a:pPr>
            <a:r>
              <a:rPr lang="en-US" altLang="en-US" dirty="0">
                <a:hlinkClick r:id="rId7" action="ppaction://hlinksldjump"/>
              </a:rPr>
              <a:t>Shear and Bending Moment in a Beam</a:t>
            </a:r>
            <a:endParaRPr lang="en-US" altLang="en-US" dirty="0"/>
          </a:p>
          <a:p>
            <a:pPr>
              <a:spcBef>
                <a:spcPct val="10000"/>
              </a:spcBef>
            </a:pPr>
            <a:r>
              <a:rPr lang="en-US" altLang="en-US" dirty="0">
                <a:hlinkClick r:id="rId8" action="ppaction://hlinksldjump"/>
              </a:rPr>
              <a:t>Sample Problem 7.2</a:t>
            </a:r>
            <a:endParaRPr lang="en-US" altLang="en-US" dirty="0"/>
          </a:p>
          <a:p>
            <a:pPr>
              <a:spcBef>
                <a:spcPct val="10000"/>
              </a:spcBef>
            </a:pPr>
            <a:r>
              <a:rPr lang="en-US" altLang="en-US" dirty="0">
                <a:hlinkClick r:id="rId9" action="ppaction://hlinksldjump"/>
              </a:rPr>
              <a:t>Sample Problem 7.3</a:t>
            </a:r>
            <a:endParaRPr lang="en-US" altLang="en-US" dirty="0"/>
          </a:p>
          <a:p>
            <a:pPr>
              <a:spcBef>
                <a:spcPct val="10000"/>
              </a:spcBef>
            </a:pPr>
            <a:r>
              <a:rPr lang="en-US" altLang="en-US" dirty="0">
                <a:hlinkClick r:id="rId10" action="ppaction://hlinksldjump"/>
              </a:rPr>
              <a:t>Relations Among Load, Shear, and Bending Moment</a:t>
            </a:r>
            <a:endParaRPr lang="en-US" altLang="en-US" dirty="0"/>
          </a:p>
        </p:txBody>
      </p:sp>
      <p:sp>
        <p:nvSpPr>
          <p:cNvPr id="5" name="Rectangle 4">
            <a:extLst>
              <a:ext uri="{FF2B5EF4-FFF2-40B4-BE49-F238E27FC236}">
                <a16:creationId xmlns:a16="http://schemas.microsoft.com/office/drawing/2014/main" id="{8D8B1B22-6921-47D1-94A1-4489CD25FD25}"/>
              </a:ext>
            </a:extLst>
          </p:cNvPr>
          <p:cNvSpPr/>
          <p:nvPr/>
        </p:nvSpPr>
        <p:spPr>
          <a:xfrm>
            <a:off x="5134970" y="1000062"/>
            <a:ext cx="3247030" cy="2225225"/>
          </a:xfrm>
          <a:prstGeom prst="rect">
            <a:avLst/>
          </a:prstGeom>
        </p:spPr>
        <p:txBody>
          <a:bodyPr wrap="square">
            <a:spAutoFit/>
          </a:bodyPr>
          <a:lstStyle/>
          <a:p>
            <a:pPr>
              <a:spcBef>
                <a:spcPct val="10000"/>
              </a:spcBef>
            </a:pPr>
            <a:r>
              <a:rPr lang="en-US" altLang="en-US" dirty="0">
                <a:hlinkClick r:id="rId11" action="ppaction://hlinksldjump"/>
              </a:rPr>
              <a:t>Sample Problem 7.4</a:t>
            </a:r>
            <a:endParaRPr lang="en-US" altLang="en-US" dirty="0"/>
          </a:p>
          <a:p>
            <a:pPr>
              <a:spcBef>
                <a:spcPct val="10000"/>
              </a:spcBef>
            </a:pPr>
            <a:r>
              <a:rPr lang="en-US" altLang="en-US" dirty="0">
                <a:hlinkClick r:id="" action="ppaction://noaction"/>
              </a:rPr>
              <a:t>Sample Problem 7.6</a:t>
            </a:r>
            <a:endParaRPr lang="en-US" altLang="en-US" dirty="0"/>
          </a:p>
          <a:p>
            <a:pPr>
              <a:spcBef>
                <a:spcPct val="10000"/>
              </a:spcBef>
            </a:pPr>
            <a:r>
              <a:rPr lang="en-US" altLang="en-US" dirty="0">
                <a:hlinkClick r:id="" action="ppaction://noaction"/>
              </a:rPr>
              <a:t>Cables With Concentrated Loads</a:t>
            </a:r>
            <a:endParaRPr lang="en-US" altLang="en-US" dirty="0"/>
          </a:p>
          <a:p>
            <a:pPr>
              <a:spcBef>
                <a:spcPct val="10000"/>
              </a:spcBef>
            </a:pPr>
            <a:r>
              <a:rPr lang="en-US" altLang="en-US" dirty="0">
                <a:hlinkClick r:id="" action="ppaction://noaction"/>
              </a:rPr>
              <a:t>Cables With Distributed Loads</a:t>
            </a:r>
            <a:endParaRPr lang="en-US" altLang="en-US" dirty="0"/>
          </a:p>
          <a:p>
            <a:pPr>
              <a:spcBef>
                <a:spcPct val="10000"/>
              </a:spcBef>
            </a:pPr>
            <a:r>
              <a:rPr lang="en-US" altLang="en-US" dirty="0">
                <a:hlinkClick r:id="" action="ppaction://noaction"/>
              </a:rPr>
              <a:t>Parabolic Cable</a:t>
            </a:r>
            <a:endParaRPr lang="en-US" altLang="en-US" dirty="0"/>
          </a:p>
          <a:p>
            <a:pPr>
              <a:spcBef>
                <a:spcPct val="10000"/>
              </a:spcBef>
            </a:pPr>
            <a:r>
              <a:rPr lang="en-US" altLang="en-US" dirty="0">
                <a:hlinkClick r:id="" action="ppaction://noaction"/>
              </a:rPr>
              <a:t>Sample Problem 7.8</a:t>
            </a:r>
            <a:endParaRPr lang="en-US" altLang="en-US" dirty="0"/>
          </a:p>
          <a:p>
            <a:pPr>
              <a:spcBef>
                <a:spcPct val="20000"/>
              </a:spcBef>
            </a:pPr>
            <a:r>
              <a:rPr lang="en-US" altLang="en-US" dirty="0">
                <a:hlinkClick r:id="" action="ppaction://noaction"/>
              </a:rPr>
              <a:t>Catenary</a:t>
            </a:r>
            <a:endParaRPr lang="en-US" dirty="0"/>
          </a:p>
        </p:txBody>
      </p:sp>
    </p:spTree>
    <p:extLst>
      <p:ext uri="{BB962C8B-B14F-4D97-AF65-F5344CB8AC3E}">
        <p14:creationId xmlns:p14="http://schemas.microsoft.com/office/powerpoint/2010/main" val="2377223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200" y="304800"/>
            <a:ext cx="8229600" cy="396874"/>
          </a:xfrm>
        </p:spPr>
        <p:txBody>
          <a:bodyPr>
            <a:normAutofit fontScale="90000"/>
          </a:bodyPr>
          <a:lstStyle/>
          <a:p>
            <a:r>
              <a:rPr lang="en-US" sz="2800" b="1" dirty="0">
                <a:solidFill>
                  <a:srgbClr val="C00000"/>
                </a:solidFill>
              </a:rPr>
              <a:t>EXAMPLE PROBLEM 7.3 – SOLUTION (continued)</a:t>
            </a:r>
            <a:endParaRPr lang="en-US" sz="2800" dirty="0"/>
          </a:p>
        </p:txBody>
      </p:sp>
      <p:grpSp>
        <p:nvGrpSpPr>
          <p:cNvPr id="44" name="Group 1054">
            <a:extLst>
              <a:ext uri="{FF2B5EF4-FFF2-40B4-BE49-F238E27FC236}">
                <a16:creationId xmlns:a16="http://schemas.microsoft.com/office/drawing/2014/main" id="{F627646C-01C8-4A17-810E-C1EE67FE671E}"/>
              </a:ext>
            </a:extLst>
          </p:cNvPr>
          <p:cNvGrpSpPr>
            <a:grpSpLocks/>
          </p:cNvGrpSpPr>
          <p:nvPr/>
        </p:nvGrpSpPr>
        <p:grpSpPr bwMode="auto">
          <a:xfrm>
            <a:off x="330200" y="815975"/>
            <a:ext cx="8785225" cy="3914776"/>
            <a:chOff x="208" y="514"/>
            <a:chExt cx="5534" cy="2466"/>
          </a:xfrm>
        </p:grpSpPr>
        <p:sp>
          <p:nvSpPr>
            <p:cNvPr id="45" name="Text Box 1028">
              <a:extLst>
                <a:ext uri="{FF2B5EF4-FFF2-40B4-BE49-F238E27FC236}">
                  <a16:creationId xmlns:a16="http://schemas.microsoft.com/office/drawing/2014/main" id="{1D1B64D7-1B90-4CDF-9B35-87DA0F743F0E}"/>
                </a:ext>
              </a:extLst>
            </p:cNvPr>
            <p:cNvSpPr txBox="1">
              <a:spLocks noChangeArrowheads="1"/>
            </p:cNvSpPr>
            <p:nvPr/>
          </p:nvSpPr>
          <p:spPr bwMode="auto">
            <a:xfrm>
              <a:off x="2435" y="514"/>
              <a:ext cx="3307"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Tx/>
                <a:buChar char="•"/>
              </a:pPr>
              <a:r>
                <a:rPr lang="en-US" altLang="en-US" sz="2400" dirty="0"/>
                <a:t>Evaluate equivalent internal force-couple systems at sections cut within segments </a:t>
              </a:r>
              <a:r>
                <a:rPr lang="en-US" altLang="en-US" sz="2400" i="1" dirty="0"/>
                <a:t>AC</a:t>
              </a:r>
              <a:r>
                <a:rPr lang="en-US" altLang="en-US" sz="2400" dirty="0"/>
                <a:t>, </a:t>
              </a:r>
              <a:r>
                <a:rPr lang="en-US" altLang="en-US" sz="2400" i="1" dirty="0"/>
                <a:t>CD</a:t>
              </a:r>
              <a:r>
                <a:rPr lang="en-US" altLang="en-US" sz="2400" dirty="0"/>
                <a:t>, and </a:t>
              </a:r>
              <a:r>
                <a:rPr lang="en-US" altLang="en-US" sz="2400" i="1" dirty="0"/>
                <a:t>DB</a:t>
              </a:r>
              <a:r>
                <a:rPr lang="en-US" altLang="en-US" sz="2400" dirty="0"/>
                <a:t>.</a:t>
              </a:r>
            </a:p>
          </p:txBody>
        </p:sp>
        <p:sp>
          <p:nvSpPr>
            <p:cNvPr id="46" name="Text Box 1043">
              <a:extLst>
                <a:ext uri="{FF2B5EF4-FFF2-40B4-BE49-F238E27FC236}">
                  <a16:creationId xmlns:a16="http://schemas.microsoft.com/office/drawing/2014/main" id="{87B071DC-C492-4FE2-A4FD-E0B9B91EE781}"/>
                </a:ext>
              </a:extLst>
            </p:cNvPr>
            <p:cNvSpPr txBox="1">
              <a:spLocks noChangeArrowheads="1"/>
            </p:cNvSpPr>
            <p:nvPr/>
          </p:nvSpPr>
          <p:spPr bwMode="auto">
            <a:xfrm>
              <a:off x="2580" y="1526"/>
              <a:ext cx="10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en-US" altLang="en-US"/>
                <a:t>From </a:t>
              </a:r>
              <a:r>
                <a:rPr lang="en-US" altLang="en-US" i="1"/>
                <a:t>D</a:t>
              </a:r>
              <a:r>
                <a:rPr lang="en-US" altLang="en-US"/>
                <a:t> to </a:t>
              </a:r>
              <a:r>
                <a:rPr lang="en-US" altLang="en-US" i="1"/>
                <a:t>B</a:t>
              </a:r>
              <a:r>
                <a:rPr lang="en-US" altLang="en-US"/>
                <a:t>:</a:t>
              </a:r>
            </a:p>
          </p:txBody>
        </p:sp>
        <p:graphicFrame>
          <p:nvGraphicFramePr>
            <p:cNvPr id="47" name="Object 1044">
              <a:extLst>
                <a:ext uri="{FF2B5EF4-FFF2-40B4-BE49-F238E27FC236}">
                  <a16:creationId xmlns:a16="http://schemas.microsoft.com/office/drawing/2014/main" id="{21846723-2512-4A17-8DF7-7486A48F2F9B}"/>
                </a:ext>
              </a:extLst>
            </p:cNvPr>
            <p:cNvGraphicFramePr>
              <a:graphicFrameLocks noChangeAspect="1"/>
            </p:cNvGraphicFramePr>
            <p:nvPr/>
          </p:nvGraphicFramePr>
          <p:xfrm>
            <a:off x="2647" y="1832"/>
            <a:ext cx="680" cy="232"/>
          </p:xfrm>
          <a:graphic>
            <a:graphicData uri="http://schemas.openxmlformats.org/presentationml/2006/ole">
              <mc:AlternateContent xmlns:mc="http://schemas.openxmlformats.org/markup-compatibility/2006">
                <mc:Choice xmlns:v="urn:schemas-microsoft-com:vml" Requires="v">
                  <p:oleObj spid="_x0000_s108674" name="Equation" r:id="rId4" imgW="1079500" imgH="368300" progId="Equation.3">
                    <p:embed/>
                  </p:oleObj>
                </mc:Choice>
                <mc:Fallback>
                  <p:oleObj name="Equation" r:id="rId4" imgW="1079500" imgH="368300" progId="Equation.3">
                    <p:embed/>
                    <p:pic>
                      <p:nvPicPr>
                        <p:cNvPr id="22536" name="Object 1044">
                          <a:extLst>
                            <a:ext uri="{FF2B5EF4-FFF2-40B4-BE49-F238E27FC236}">
                              <a16:creationId xmlns:a16="http://schemas.microsoft.com/office/drawing/2014/main" id="{D1AA2EDD-00CE-4341-9B38-5776FC370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7" y="1832"/>
                          <a:ext cx="68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1046">
              <a:extLst>
                <a:ext uri="{FF2B5EF4-FFF2-40B4-BE49-F238E27FC236}">
                  <a16:creationId xmlns:a16="http://schemas.microsoft.com/office/drawing/2014/main" id="{DD09B35A-C39D-4689-A45F-566AC99DE397}"/>
                </a:ext>
              </a:extLst>
            </p:cNvPr>
            <p:cNvGraphicFramePr>
              <a:graphicFrameLocks noChangeAspect="1"/>
            </p:cNvGraphicFramePr>
            <p:nvPr/>
          </p:nvGraphicFramePr>
          <p:xfrm>
            <a:off x="3558" y="1861"/>
            <a:ext cx="1512" cy="152"/>
          </p:xfrm>
          <a:graphic>
            <a:graphicData uri="http://schemas.openxmlformats.org/presentationml/2006/ole">
              <mc:AlternateContent xmlns:mc="http://schemas.openxmlformats.org/markup-compatibility/2006">
                <mc:Choice xmlns:v="urn:schemas-microsoft-com:vml" Requires="v">
                  <p:oleObj spid="_x0000_s108675" name="Equation" r:id="rId6" imgW="2400300" imgH="241300" progId="Equation.3">
                    <p:embed/>
                  </p:oleObj>
                </mc:Choice>
                <mc:Fallback>
                  <p:oleObj name="Equation" r:id="rId6" imgW="2400300" imgH="241300" progId="Equation.3">
                    <p:embed/>
                    <p:pic>
                      <p:nvPicPr>
                        <p:cNvPr id="22537" name="Object 1046">
                          <a:extLst>
                            <a:ext uri="{FF2B5EF4-FFF2-40B4-BE49-F238E27FC236}">
                              <a16:creationId xmlns:a16="http://schemas.microsoft.com/office/drawing/2014/main" id="{B33A74D6-54D0-426A-8C9D-D4E60B0939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8" y="1861"/>
                          <a:ext cx="151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 name="Object 1047">
              <a:extLst>
                <a:ext uri="{FF2B5EF4-FFF2-40B4-BE49-F238E27FC236}">
                  <a16:creationId xmlns:a16="http://schemas.microsoft.com/office/drawing/2014/main" id="{41D844E0-B8C3-4E16-A37A-BC20FB7CD90A}"/>
                </a:ext>
              </a:extLst>
            </p:cNvPr>
            <p:cNvGraphicFramePr>
              <a:graphicFrameLocks noChangeAspect="1"/>
            </p:cNvGraphicFramePr>
            <p:nvPr/>
          </p:nvGraphicFramePr>
          <p:xfrm>
            <a:off x="3981" y="2153"/>
            <a:ext cx="776" cy="160"/>
          </p:xfrm>
          <a:graphic>
            <a:graphicData uri="http://schemas.openxmlformats.org/presentationml/2006/ole">
              <mc:AlternateContent xmlns:mc="http://schemas.openxmlformats.org/markup-compatibility/2006">
                <mc:Choice xmlns:v="urn:schemas-microsoft-com:vml" Requires="v">
                  <p:oleObj spid="_x0000_s108676" name="Equation" r:id="rId8" imgW="1231366" imgH="253890" progId="Equation.3">
                    <p:embed/>
                  </p:oleObj>
                </mc:Choice>
                <mc:Fallback>
                  <p:oleObj name="Equation" r:id="rId8" imgW="1231366" imgH="253890" progId="Equation.3">
                    <p:embed/>
                    <p:pic>
                      <p:nvPicPr>
                        <p:cNvPr id="22538" name="Object 1047">
                          <a:extLst>
                            <a:ext uri="{FF2B5EF4-FFF2-40B4-BE49-F238E27FC236}">
                              <a16:creationId xmlns:a16="http://schemas.microsoft.com/office/drawing/2014/main" id="{8C84312E-2F56-4579-8406-9E077D7EE72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1" y="2153"/>
                          <a:ext cx="776" cy="16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1051">
              <a:extLst>
                <a:ext uri="{FF2B5EF4-FFF2-40B4-BE49-F238E27FC236}">
                  <a16:creationId xmlns:a16="http://schemas.microsoft.com/office/drawing/2014/main" id="{090FDF68-05B0-4DD2-8A24-BDFCBAB3E084}"/>
                </a:ext>
              </a:extLst>
            </p:cNvPr>
            <p:cNvGraphicFramePr>
              <a:graphicFrameLocks noChangeAspect="1"/>
            </p:cNvGraphicFramePr>
            <p:nvPr/>
          </p:nvGraphicFramePr>
          <p:xfrm>
            <a:off x="208" y="624"/>
            <a:ext cx="2263" cy="1128"/>
          </p:xfrm>
          <a:graphic>
            <a:graphicData uri="http://schemas.openxmlformats.org/presentationml/2006/ole">
              <mc:AlternateContent xmlns:mc="http://schemas.openxmlformats.org/markup-compatibility/2006">
                <mc:Choice xmlns:v="urn:schemas-microsoft-com:vml" Requires="v">
                  <p:oleObj spid="_x0000_s108677" name="Bitmap Image" r:id="rId10" imgW="3209524" imgH="1600000" progId="Paint.Picture">
                    <p:embed/>
                  </p:oleObj>
                </mc:Choice>
                <mc:Fallback>
                  <p:oleObj name="Bitmap Image" r:id="rId10" imgW="3209524" imgH="1600000" progId="Paint.Picture">
                    <p:embed/>
                    <p:pic>
                      <p:nvPicPr>
                        <p:cNvPr id="22539" name="Object 1051">
                          <a:extLst>
                            <a:ext uri="{FF2B5EF4-FFF2-40B4-BE49-F238E27FC236}">
                              <a16:creationId xmlns:a16="http://schemas.microsoft.com/office/drawing/2014/main" id="{C4E094F2-B8DE-4C86-8A3F-1F5E825DC2E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8" y="624"/>
                          <a:ext cx="2263" cy="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 name="Object 1053">
              <a:extLst>
                <a:ext uri="{FF2B5EF4-FFF2-40B4-BE49-F238E27FC236}">
                  <a16:creationId xmlns:a16="http://schemas.microsoft.com/office/drawing/2014/main" id="{4FD358CA-B962-4262-9945-FA88A94174F9}"/>
                </a:ext>
              </a:extLst>
            </p:cNvPr>
            <p:cNvGraphicFramePr>
              <a:graphicFrameLocks noChangeAspect="1"/>
            </p:cNvGraphicFramePr>
            <p:nvPr>
              <p:extLst>
                <p:ext uri="{D42A27DB-BD31-4B8C-83A1-F6EECF244321}">
                  <p14:modId xmlns:p14="http://schemas.microsoft.com/office/powerpoint/2010/main" val="546523925"/>
                </p:ext>
              </p:extLst>
            </p:nvPr>
          </p:nvGraphicFramePr>
          <p:xfrm>
            <a:off x="208" y="1882"/>
            <a:ext cx="1900" cy="1098"/>
          </p:xfrm>
          <a:graphic>
            <a:graphicData uri="http://schemas.openxmlformats.org/presentationml/2006/ole">
              <mc:AlternateContent xmlns:mc="http://schemas.openxmlformats.org/markup-compatibility/2006">
                <mc:Choice xmlns:v="urn:schemas-microsoft-com:vml" Requires="v">
                  <p:oleObj spid="_x0000_s108678" name="Bitmap Image" r:id="rId12" imgW="3428571" imgH="1980952" progId="Paint.Picture">
                    <p:embed/>
                  </p:oleObj>
                </mc:Choice>
                <mc:Fallback>
                  <p:oleObj name="Bitmap Image" r:id="rId12" imgW="3428571" imgH="1980952" progId="Paint.Picture">
                    <p:embed/>
                    <p:pic>
                      <p:nvPicPr>
                        <p:cNvPr id="22540" name="Object 1053">
                          <a:extLst>
                            <a:ext uri="{FF2B5EF4-FFF2-40B4-BE49-F238E27FC236}">
                              <a16:creationId xmlns:a16="http://schemas.microsoft.com/office/drawing/2014/main" id="{EF070456-F67A-4BA2-98A4-D52D12D6870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8" y="1882"/>
                          <a:ext cx="1900" cy="1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2" name="Group 1055">
            <a:extLst>
              <a:ext uri="{FF2B5EF4-FFF2-40B4-BE49-F238E27FC236}">
                <a16:creationId xmlns:a16="http://schemas.microsoft.com/office/drawing/2014/main" id="{F86102E5-A999-4C82-9DB4-02632E5BFF08}"/>
              </a:ext>
            </a:extLst>
          </p:cNvPr>
          <p:cNvGrpSpPr>
            <a:grpSpLocks/>
          </p:cNvGrpSpPr>
          <p:nvPr/>
        </p:nvGrpSpPr>
        <p:grpSpPr bwMode="auto">
          <a:xfrm>
            <a:off x="3676794" y="4086937"/>
            <a:ext cx="4914900" cy="1222375"/>
            <a:chOff x="2647" y="2476"/>
            <a:chExt cx="3096" cy="770"/>
          </a:xfrm>
        </p:grpSpPr>
        <p:graphicFrame>
          <p:nvGraphicFramePr>
            <p:cNvPr id="53" name="Object 1045">
              <a:extLst>
                <a:ext uri="{FF2B5EF4-FFF2-40B4-BE49-F238E27FC236}">
                  <a16:creationId xmlns:a16="http://schemas.microsoft.com/office/drawing/2014/main" id="{395E3B1E-3CEF-4774-BB0C-1CD0ECF844C9}"/>
                </a:ext>
              </a:extLst>
            </p:cNvPr>
            <p:cNvGraphicFramePr>
              <a:graphicFrameLocks noChangeAspect="1"/>
            </p:cNvGraphicFramePr>
            <p:nvPr/>
          </p:nvGraphicFramePr>
          <p:xfrm>
            <a:off x="2647" y="2476"/>
            <a:ext cx="728" cy="200"/>
          </p:xfrm>
          <a:graphic>
            <a:graphicData uri="http://schemas.openxmlformats.org/presentationml/2006/ole">
              <mc:AlternateContent xmlns:mc="http://schemas.openxmlformats.org/markup-compatibility/2006">
                <mc:Choice xmlns:v="urn:schemas-microsoft-com:vml" Requires="v">
                  <p:oleObj spid="_x0000_s108679" name="Equation" r:id="rId14" imgW="1155199" imgH="317362" progId="Equation.3">
                    <p:embed/>
                  </p:oleObj>
                </mc:Choice>
                <mc:Fallback>
                  <p:oleObj name="Equation" r:id="rId14" imgW="1155199" imgH="317362" progId="Equation.3">
                    <p:embed/>
                    <p:pic>
                      <p:nvPicPr>
                        <p:cNvPr id="22541" name="Object 1045">
                          <a:extLst>
                            <a:ext uri="{FF2B5EF4-FFF2-40B4-BE49-F238E27FC236}">
                              <a16:creationId xmlns:a16="http://schemas.microsoft.com/office/drawing/2014/main" id="{A24CCA23-AC98-4C76-BD38-6A2AD6863BA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47" y="2476"/>
                          <a:ext cx="728"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1048">
              <a:extLst>
                <a:ext uri="{FF2B5EF4-FFF2-40B4-BE49-F238E27FC236}">
                  <a16:creationId xmlns:a16="http://schemas.microsoft.com/office/drawing/2014/main" id="{C50EDDDF-9FAA-4E91-87CF-751A24663A37}"/>
                </a:ext>
              </a:extLst>
            </p:cNvPr>
            <p:cNvGraphicFramePr>
              <a:graphicFrameLocks noChangeAspect="1"/>
            </p:cNvGraphicFramePr>
            <p:nvPr/>
          </p:nvGraphicFramePr>
          <p:xfrm>
            <a:off x="2647" y="2760"/>
            <a:ext cx="3096" cy="200"/>
          </p:xfrm>
          <a:graphic>
            <a:graphicData uri="http://schemas.openxmlformats.org/presentationml/2006/ole">
              <mc:AlternateContent xmlns:mc="http://schemas.openxmlformats.org/markup-compatibility/2006">
                <mc:Choice xmlns:v="urn:schemas-microsoft-com:vml" Requires="v">
                  <p:oleObj spid="_x0000_s108680" name="Equation" r:id="rId16" imgW="4914900" imgH="317500" progId="Equation.3">
                    <p:embed/>
                  </p:oleObj>
                </mc:Choice>
                <mc:Fallback>
                  <p:oleObj name="Equation" r:id="rId16" imgW="4914900" imgH="317500" progId="Equation.3">
                    <p:embed/>
                    <p:pic>
                      <p:nvPicPr>
                        <p:cNvPr id="22542" name="Object 1048">
                          <a:extLst>
                            <a:ext uri="{FF2B5EF4-FFF2-40B4-BE49-F238E27FC236}">
                              <a16:creationId xmlns:a16="http://schemas.microsoft.com/office/drawing/2014/main" id="{634D0C04-D642-43A3-B11C-104E58FBC01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47" y="2760"/>
                          <a:ext cx="3096"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1049">
              <a:extLst>
                <a:ext uri="{FF2B5EF4-FFF2-40B4-BE49-F238E27FC236}">
                  <a16:creationId xmlns:a16="http://schemas.microsoft.com/office/drawing/2014/main" id="{F63375A9-4C05-4ADA-AF1C-E4EA2C0ADF08}"/>
                </a:ext>
              </a:extLst>
            </p:cNvPr>
            <p:cNvGraphicFramePr>
              <a:graphicFrameLocks noChangeAspect="1"/>
            </p:cNvGraphicFramePr>
            <p:nvPr/>
          </p:nvGraphicFramePr>
          <p:xfrm>
            <a:off x="3981" y="3046"/>
            <a:ext cx="1704" cy="200"/>
          </p:xfrm>
          <a:graphic>
            <a:graphicData uri="http://schemas.openxmlformats.org/presentationml/2006/ole">
              <mc:AlternateContent xmlns:mc="http://schemas.openxmlformats.org/markup-compatibility/2006">
                <mc:Choice xmlns:v="urn:schemas-microsoft-com:vml" Requires="v">
                  <p:oleObj spid="_x0000_s108681" name="Equation" r:id="rId18" imgW="2705100" imgH="317500" progId="Equation.3">
                    <p:embed/>
                  </p:oleObj>
                </mc:Choice>
                <mc:Fallback>
                  <p:oleObj name="Equation" r:id="rId18" imgW="2705100" imgH="317500" progId="Equation.3">
                    <p:embed/>
                    <p:pic>
                      <p:nvPicPr>
                        <p:cNvPr id="22543" name="Object 1049">
                          <a:extLst>
                            <a:ext uri="{FF2B5EF4-FFF2-40B4-BE49-F238E27FC236}">
                              <a16:creationId xmlns:a16="http://schemas.microsoft.com/office/drawing/2014/main" id="{5EAAA774-8344-4D4D-A201-260AD909815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81" y="3046"/>
                          <a:ext cx="1704" cy="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93849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200" y="304800"/>
            <a:ext cx="8229600" cy="396874"/>
          </a:xfrm>
        </p:spPr>
        <p:txBody>
          <a:bodyPr>
            <a:normAutofit fontScale="90000"/>
          </a:bodyPr>
          <a:lstStyle/>
          <a:p>
            <a:r>
              <a:rPr lang="en-US" sz="2800" b="1" dirty="0">
                <a:solidFill>
                  <a:srgbClr val="C00000"/>
                </a:solidFill>
              </a:rPr>
              <a:t>EXAMPLE PROBLEM 7.3 – SOLUTION (continued)</a:t>
            </a:r>
            <a:endParaRPr lang="en-US" sz="2800" dirty="0"/>
          </a:p>
        </p:txBody>
      </p:sp>
      <p:pic>
        <p:nvPicPr>
          <p:cNvPr id="19" name="Picture 4" descr="C:\DOCUME~1\WALTOL~1\LOCALS~1\Temp\\msotw9_temp0.jpg">
            <a:extLst>
              <a:ext uri="{FF2B5EF4-FFF2-40B4-BE49-F238E27FC236}">
                <a16:creationId xmlns:a16="http://schemas.microsoft.com/office/drawing/2014/main" id="{51A61133-DBEE-4498-BA58-4554EAA849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784273"/>
            <a:ext cx="4459287" cy="208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5" descr="C:\DOCUME~1\WALTOL~1\LOCALS~1\Temp\\msotw9_temp0.jpg">
            <a:extLst>
              <a:ext uri="{FF2B5EF4-FFF2-40B4-BE49-F238E27FC236}">
                <a16:creationId xmlns:a16="http://schemas.microsoft.com/office/drawing/2014/main" id="{4F19B64C-1BE3-4B30-B1E8-241401F0AD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993652"/>
            <a:ext cx="4635500"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63E37022-C8DA-469C-836F-4051A049A957}"/>
              </a:ext>
            </a:extLst>
          </p:cNvPr>
          <p:cNvSpPr/>
          <p:nvPr/>
        </p:nvSpPr>
        <p:spPr>
          <a:xfrm>
            <a:off x="5286365" y="909152"/>
            <a:ext cx="1791644" cy="461665"/>
          </a:xfrm>
          <a:prstGeom prst="rect">
            <a:avLst/>
          </a:prstGeom>
        </p:spPr>
        <p:txBody>
          <a:bodyPr wrap="none">
            <a:spAutoFit/>
          </a:bodyPr>
          <a:lstStyle/>
          <a:p>
            <a:pPr>
              <a:spcBef>
                <a:spcPct val="50000"/>
              </a:spcBef>
              <a:buFontTx/>
              <a:buChar char="•"/>
            </a:pPr>
            <a:r>
              <a:rPr lang="en-US" altLang="en-US" sz="2400" dirty="0"/>
              <a:t>Plot results</a:t>
            </a:r>
            <a:r>
              <a:rPr lang="en-US" altLang="en-US" dirty="0"/>
              <a:t>.</a:t>
            </a:r>
          </a:p>
        </p:txBody>
      </p:sp>
      <p:sp>
        <p:nvSpPr>
          <p:cNvPr id="3" name="Rectangle 2">
            <a:extLst>
              <a:ext uri="{FF2B5EF4-FFF2-40B4-BE49-F238E27FC236}">
                <a16:creationId xmlns:a16="http://schemas.microsoft.com/office/drawing/2014/main" id="{3A2CBC8B-5CFC-4CF6-8251-1ED12F7A887D}"/>
              </a:ext>
            </a:extLst>
          </p:cNvPr>
          <p:cNvSpPr/>
          <p:nvPr/>
        </p:nvSpPr>
        <p:spPr>
          <a:xfrm>
            <a:off x="5294147" y="1493864"/>
            <a:ext cx="1861472" cy="461665"/>
          </a:xfrm>
          <a:prstGeom prst="rect">
            <a:avLst/>
          </a:prstGeom>
        </p:spPr>
        <p:txBody>
          <a:bodyPr wrap="none">
            <a:spAutoFit/>
          </a:bodyPr>
          <a:lstStyle/>
          <a:p>
            <a:pPr>
              <a:spcBef>
                <a:spcPct val="50000"/>
              </a:spcBef>
            </a:pPr>
            <a:r>
              <a:rPr lang="en-US" altLang="en-US" sz="2400" dirty="0"/>
              <a:t>From A to </a:t>
            </a:r>
            <a:r>
              <a:rPr lang="en-US" altLang="en-US" sz="2400" i="1" dirty="0"/>
              <a:t>C</a:t>
            </a:r>
            <a:r>
              <a:rPr lang="en-US" altLang="en-US" sz="2400" dirty="0"/>
              <a:t>:</a:t>
            </a:r>
            <a:r>
              <a:rPr lang="en-US" altLang="en-US" sz="2400" i="1" dirty="0"/>
              <a:t>  </a:t>
            </a:r>
          </a:p>
        </p:txBody>
      </p:sp>
      <p:graphicFrame>
        <p:nvGraphicFramePr>
          <p:cNvPr id="23" name="Object 8">
            <a:extLst>
              <a:ext uri="{FF2B5EF4-FFF2-40B4-BE49-F238E27FC236}">
                <a16:creationId xmlns:a16="http://schemas.microsoft.com/office/drawing/2014/main" id="{853D893B-61E8-4D52-937D-57268DD2BFBB}"/>
              </a:ext>
            </a:extLst>
          </p:cNvPr>
          <p:cNvGraphicFramePr>
            <a:graphicFrameLocks noChangeAspect="1"/>
          </p:cNvGraphicFramePr>
          <p:nvPr/>
        </p:nvGraphicFramePr>
        <p:xfrm>
          <a:off x="5921375" y="2047875"/>
          <a:ext cx="1460500" cy="241300"/>
        </p:xfrm>
        <a:graphic>
          <a:graphicData uri="http://schemas.openxmlformats.org/presentationml/2006/ole">
            <mc:AlternateContent xmlns:mc="http://schemas.openxmlformats.org/markup-compatibility/2006">
              <mc:Choice xmlns:v="urn:schemas-microsoft-com:vml" Requires="v">
                <p:oleObj spid="_x0000_s109672" name="Equation" r:id="rId6" imgW="1459866" imgH="241195" progId="Equation.3">
                  <p:embed/>
                </p:oleObj>
              </mc:Choice>
              <mc:Fallback>
                <p:oleObj name="Equation" r:id="rId6" imgW="1459866" imgH="241195" progId="Equation.3">
                  <p:embed/>
                  <p:pic>
                    <p:nvPicPr>
                      <p:cNvPr id="23560" name="Object 8">
                        <a:extLst>
                          <a:ext uri="{FF2B5EF4-FFF2-40B4-BE49-F238E27FC236}">
                            <a16:creationId xmlns:a16="http://schemas.microsoft.com/office/drawing/2014/main" id="{F795DDA6-8CD0-463A-B9D8-69D3D73606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1375" y="2047875"/>
                        <a:ext cx="1460500" cy="2413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9">
            <a:extLst>
              <a:ext uri="{FF2B5EF4-FFF2-40B4-BE49-F238E27FC236}">
                <a16:creationId xmlns:a16="http://schemas.microsoft.com/office/drawing/2014/main" id="{47C73B17-7321-4547-B40C-982DE2F62743}"/>
              </a:ext>
            </a:extLst>
          </p:cNvPr>
          <p:cNvGraphicFramePr>
            <a:graphicFrameLocks noChangeAspect="1"/>
          </p:cNvGraphicFramePr>
          <p:nvPr/>
        </p:nvGraphicFramePr>
        <p:xfrm>
          <a:off x="5921375" y="2413000"/>
          <a:ext cx="1803400" cy="342900"/>
        </p:xfrm>
        <a:graphic>
          <a:graphicData uri="http://schemas.openxmlformats.org/presentationml/2006/ole">
            <mc:AlternateContent xmlns:mc="http://schemas.openxmlformats.org/markup-compatibility/2006">
              <mc:Choice xmlns:v="urn:schemas-microsoft-com:vml" Requires="v">
                <p:oleObj spid="_x0000_s109673" name="Equation" r:id="rId8" imgW="1803400" imgH="342900" progId="Equation.3">
                  <p:embed/>
                </p:oleObj>
              </mc:Choice>
              <mc:Fallback>
                <p:oleObj name="Equation" r:id="rId8" imgW="1803400" imgH="342900" progId="Equation.3">
                  <p:embed/>
                  <p:pic>
                    <p:nvPicPr>
                      <p:cNvPr id="23561" name="Object 9">
                        <a:extLst>
                          <a:ext uri="{FF2B5EF4-FFF2-40B4-BE49-F238E27FC236}">
                            <a16:creationId xmlns:a16="http://schemas.microsoft.com/office/drawing/2014/main" id="{CF7B974C-4153-476A-A8BE-F25FC7829D7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21375" y="2413000"/>
                        <a:ext cx="1803400" cy="3429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3">
            <a:extLst>
              <a:ext uri="{FF2B5EF4-FFF2-40B4-BE49-F238E27FC236}">
                <a16:creationId xmlns:a16="http://schemas.microsoft.com/office/drawing/2014/main" id="{2A26F4B6-4C26-410D-8E2D-4011031D34DD}"/>
              </a:ext>
            </a:extLst>
          </p:cNvPr>
          <p:cNvSpPr/>
          <p:nvPr/>
        </p:nvSpPr>
        <p:spPr>
          <a:xfrm>
            <a:off x="5286365" y="2951261"/>
            <a:ext cx="1734834" cy="461665"/>
          </a:xfrm>
          <a:prstGeom prst="rect">
            <a:avLst/>
          </a:prstGeom>
        </p:spPr>
        <p:txBody>
          <a:bodyPr wrap="none">
            <a:spAutoFit/>
          </a:bodyPr>
          <a:lstStyle/>
          <a:p>
            <a:pPr>
              <a:spcBef>
                <a:spcPct val="50000"/>
              </a:spcBef>
            </a:pPr>
            <a:r>
              <a:rPr lang="en-US" altLang="en-US" sz="2400" dirty="0"/>
              <a:t>From </a:t>
            </a:r>
            <a:r>
              <a:rPr lang="en-US" altLang="en-US" sz="2400" i="1" dirty="0"/>
              <a:t>C</a:t>
            </a:r>
            <a:r>
              <a:rPr lang="en-US" altLang="en-US" sz="2400" dirty="0"/>
              <a:t> to </a:t>
            </a:r>
            <a:r>
              <a:rPr lang="en-US" altLang="en-US" sz="2400" i="1" dirty="0"/>
              <a:t>D</a:t>
            </a:r>
            <a:r>
              <a:rPr lang="en-US" altLang="en-US" sz="2400" dirty="0"/>
              <a:t>:</a:t>
            </a:r>
          </a:p>
        </p:txBody>
      </p:sp>
      <p:graphicFrame>
        <p:nvGraphicFramePr>
          <p:cNvPr id="26" name="Object 11">
            <a:extLst>
              <a:ext uri="{FF2B5EF4-FFF2-40B4-BE49-F238E27FC236}">
                <a16:creationId xmlns:a16="http://schemas.microsoft.com/office/drawing/2014/main" id="{DC6F4BA2-483E-4726-B28B-D88BCC19F024}"/>
              </a:ext>
            </a:extLst>
          </p:cNvPr>
          <p:cNvGraphicFramePr>
            <a:graphicFrameLocks noChangeAspect="1"/>
          </p:cNvGraphicFramePr>
          <p:nvPr/>
        </p:nvGraphicFramePr>
        <p:xfrm>
          <a:off x="5921375" y="3382963"/>
          <a:ext cx="965200" cy="254000"/>
        </p:xfrm>
        <a:graphic>
          <a:graphicData uri="http://schemas.openxmlformats.org/presentationml/2006/ole">
            <mc:AlternateContent xmlns:mc="http://schemas.openxmlformats.org/markup-compatibility/2006">
              <mc:Choice xmlns:v="urn:schemas-microsoft-com:vml" Requires="v">
                <p:oleObj spid="_x0000_s109674" name="Equation" r:id="rId10" imgW="965200" imgH="254000" progId="Equation.3">
                  <p:embed/>
                </p:oleObj>
              </mc:Choice>
              <mc:Fallback>
                <p:oleObj name="Equation" r:id="rId10" imgW="965200" imgH="254000" progId="Equation.3">
                  <p:embed/>
                  <p:pic>
                    <p:nvPicPr>
                      <p:cNvPr id="23563" name="Object 11">
                        <a:extLst>
                          <a:ext uri="{FF2B5EF4-FFF2-40B4-BE49-F238E27FC236}">
                            <a16:creationId xmlns:a16="http://schemas.microsoft.com/office/drawing/2014/main" id="{7F6E94BA-9EAB-489E-9204-3CCE10844E1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21375" y="3382963"/>
                        <a:ext cx="965200" cy="2540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12">
            <a:extLst>
              <a:ext uri="{FF2B5EF4-FFF2-40B4-BE49-F238E27FC236}">
                <a16:creationId xmlns:a16="http://schemas.microsoft.com/office/drawing/2014/main" id="{127C83F7-51ED-4F99-BC17-F9672FF5B282}"/>
              </a:ext>
            </a:extLst>
          </p:cNvPr>
          <p:cNvGraphicFramePr>
            <a:graphicFrameLocks noChangeAspect="1"/>
          </p:cNvGraphicFramePr>
          <p:nvPr/>
        </p:nvGraphicFramePr>
        <p:xfrm>
          <a:off x="5921375" y="3768725"/>
          <a:ext cx="2438400" cy="317500"/>
        </p:xfrm>
        <a:graphic>
          <a:graphicData uri="http://schemas.openxmlformats.org/presentationml/2006/ole">
            <mc:AlternateContent xmlns:mc="http://schemas.openxmlformats.org/markup-compatibility/2006">
              <mc:Choice xmlns:v="urn:schemas-microsoft-com:vml" Requires="v">
                <p:oleObj spid="_x0000_s109675" name="Equation" r:id="rId12" imgW="2438400" imgH="317500" progId="Equation.3">
                  <p:embed/>
                </p:oleObj>
              </mc:Choice>
              <mc:Fallback>
                <p:oleObj name="Equation" r:id="rId12" imgW="2438400" imgH="317500" progId="Equation.3">
                  <p:embed/>
                  <p:pic>
                    <p:nvPicPr>
                      <p:cNvPr id="23564" name="Object 12">
                        <a:extLst>
                          <a:ext uri="{FF2B5EF4-FFF2-40B4-BE49-F238E27FC236}">
                            <a16:creationId xmlns:a16="http://schemas.microsoft.com/office/drawing/2014/main" id="{0D3880B8-108C-4C79-A3FD-6D7BBD2EA86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21375" y="3768725"/>
                        <a:ext cx="2438400" cy="3175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5">
            <a:extLst>
              <a:ext uri="{FF2B5EF4-FFF2-40B4-BE49-F238E27FC236}">
                <a16:creationId xmlns:a16="http://schemas.microsoft.com/office/drawing/2014/main" id="{E795E232-ACC8-4A57-8B54-C23F29E6B3B4}"/>
              </a:ext>
            </a:extLst>
          </p:cNvPr>
          <p:cNvSpPr/>
          <p:nvPr/>
        </p:nvSpPr>
        <p:spPr>
          <a:xfrm>
            <a:off x="5239714" y="4224197"/>
            <a:ext cx="1741246" cy="461665"/>
          </a:xfrm>
          <a:prstGeom prst="rect">
            <a:avLst/>
          </a:prstGeom>
        </p:spPr>
        <p:txBody>
          <a:bodyPr wrap="none">
            <a:spAutoFit/>
          </a:bodyPr>
          <a:lstStyle/>
          <a:p>
            <a:pPr>
              <a:spcBef>
                <a:spcPct val="50000"/>
              </a:spcBef>
            </a:pPr>
            <a:r>
              <a:rPr lang="en-US" altLang="en-US" sz="2400" dirty="0"/>
              <a:t>From </a:t>
            </a:r>
            <a:r>
              <a:rPr lang="en-US" altLang="en-US" sz="2400" i="1" dirty="0"/>
              <a:t>D</a:t>
            </a:r>
            <a:r>
              <a:rPr lang="en-US" altLang="en-US" sz="2400" dirty="0"/>
              <a:t> to </a:t>
            </a:r>
            <a:r>
              <a:rPr lang="en-US" altLang="en-US" sz="2400" i="1" dirty="0"/>
              <a:t>B</a:t>
            </a:r>
            <a:r>
              <a:rPr lang="en-US" altLang="en-US" sz="2400" dirty="0"/>
              <a:t>:</a:t>
            </a:r>
          </a:p>
        </p:txBody>
      </p:sp>
      <p:graphicFrame>
        <p:nvGraphicFramePr>
          <p:cNvPr id="29" name="Object 14">
            <a:extLst>
              <a:ext uri="{FF2B5EF4-FFF2-40B4-BE49-F238E27FC236}">
                <a16:creationId xmlns:a16="http://schemas.microsoft.com/office/drawing/2014/main" id="{A3AF23BA-F4E2-4619-8C0A-698BB11C864D}"/>
              </a:ext>
            </a:extLst>
          </p:cNvPr>
          <p:cNvGraphicFramePr>
            <a:graphicFrameLocks noChangeAspect="1"/>
          </p:cNvGraphicFramePr>
          <p:nvPr/>
        </p:nvGraphicFramePr>
        <p:xfrm>
          <a:off x="5921375" y="4843463"/>
          <a:ext cx="1231900" cy="254000"/>
        </p:xfrm>
        <a:graphic>
          <a:graphicData uri="http://schemas.openxmlformats.org/presentationml/2006/ole">
            <mc:AlternateContent xmlns:mc="http://schemas.openxmlformats.org/markup-compatibility/2006">
              <mc:Choice xmlns:v="urn:schemas-microsoft-com:vml" Requires="v">
                <p:oleObj spid="_x0000_s109676" name="Equation" r:id="rId14" imgW="1231366" imgH="253890" progId="Equation.3">
                  <p:embed/>
                </p:oleObj>
              </mc:Choice>
              <mc:Fallback>
                <p:oleObj name="Equation" r:id="rId14" imgW="1231366" imgH="253890" progId="Equation.3">
                  <p:embed/>
                  <p:pic>
                    <p:nvPicPr>
                      <p:cNvPr id="23566" name="Object 14">
                        <a:extLst>
                          <a:ext uri="{FF2B5EF4-FFF2-40B4-BE49-F238E27FC236}">
                            <a16:creationId xmlns:a16="http://schemas.microsoft.com/office/drawing/2014/main" id="{D64642AA-5834-4D59-9C80-FE90FA1BD38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21375" y="4843463"/>
                        <a:ext cx="1231900" cy="2540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15">
            <a:extLst>
              <a:ext uri="{FF2B5EF4-FFF2-40B4-BE49-F238E27FC236}">
                <a16:creationId xmlns:a16="http://schemas.microsoft.com/office/drawing/2014/main" id="{69671B03-A592-4748-ACF6-DA16144ACC26}"/>
              </a:ext>
            </a:extLst>
          </p:cNvPr>
          <p:cNvGraphicFramePr>
            <a:graphicFrameLocks noChangeAspect="1"/>
          </p:cNvGraphicFramePr>
          <p:nvPr/>
        </p:nvGraphicFramePr>
        <p:xfrm>
          <a:off x="5921375" y="5230813"/>
          <a:ext cx="2705100" cy="317500"/>
        </p:xfrm>
        <a:graphic>
          <a:graphicData uri="http://schemas.openxmlformats.org/presentationml/2006/ole">
            <mc:AlternateContent xmlns:mc="http://schemas.openxmlformats.org/markup-compatibility/2006">
              <mc:Choice xmlns:v="urn:schemas-microsoft-com:vml" Requires="v">
                <p:oleObj spid="_x0000_s109677" name="Equation" r:id="rId16" imgW="2705100" imgH="317500" progId="Equation.3">
                  <p:embed/>
                </p:oleObj>
              </mc:Choice>
              <mc:Fallback>
                <p:oleObj name="Equation" r:id="rId16" imgW="2705100" imgH="317500" progId="Equation.3">
                  <p:embed/>
                  <p:pic>
                    <p:nvPicPr>
                      <p:cNvPr id="23567" name="Object 15">
                        <a:extLst>
                          <a:ext uri="{FF2B5EF4-FFF2-40B4-BE49-F238E27FC236}">
                            <a16:creationId xmlns:a16="http://schemas.microsoft.com/office/drawing/2014/main" id="{5DEA811C-08A1-4FFA-BCC0-8A7CFA81609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21375" y="5230813"/>
                        <a:ext cx="2705100" cy="3175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6">
            <a:extLst>
              <a:ext uri="{FF2B5EF4-FFF2-40B4-BE49-F238E27FC236}">
                <a16:creationId xmlns:a16="http://schemas.microsoft.com/office/drawing/2014/main" id="{D9048766-179C-4343-BA01-E102EDB1F5C6}"/>
              </a:ext>
            </a:extLst>
          </p:cNvPr>
          <p:cNvSpPr/>
          <p:nvPr/>
        </p:nvSpPr>
        <p:spPr>
          <a:xfrm>
            <a:off x="238521" y="5364136"/>
            <a:ext cx="8600679" cy="1200329"/>
          </a:xfrm>
          <a:prstGeom prst="rect">
            <a:avLst/>
          </a:prstGeom>
        </p:spPr>
        <p:txBody>
          <a:bodyPr wrap="square">
            <a:spAutoFit/>
          </a:bodyPr>
          <a:lstStyle/>
          <a:p>
            <a:r>
              <a:rPr lang="en-US" altLang="en-US" b="1" dirty="0">
                <a:solidFill>
                  <a:srgbClr val="00B050"/>
                </a:solidFill>
              </a:rPr>
              <a:t>REFLECT and THINK:</a:t>
            </a:r>
          </a:p>
          <a:p>
            <a:r>
              <a:rPr lang="en-US" altLang="en-US" dirty="0"/>
              <a:t>Shear and bending-moment diagrams typically feature various kinds of curves and discontinuities. In such cases, it is often useful to express </a:t>
            </a:r>
            <a:r>
              <a:rPr lang="en-US" altLang="en-US" i="1" dirty="0"/>
              <a:t>V </a:t>
            </a:r>
            <a:r>
              <a:rPr lang="en-US" altLang="en-US" dirty="0"/>
              <a:t>and </a:t>
            </a:r>
            <a:r>
              <a:rPr lang="en-US" altLang="en-US" i="1" dirty="0"/>
              <a:t>M </a:t>
            </a:r>
            <a:r>
              <a:rPr lang="en-US" altLang="en-US" dirty="0"/>
              <a:t>as functions of location </a:t>
            </a:r>
            <a:r>
              <a:rPr lang="en-US" altLang="en-US" i="1" dirty="0"/>
              <a:t>x </a:t>
            </a:r>
            <a:r>
              <a:rPr lang="en-US" altLang="en-US" dirty="0"/>
              <a:t>as well as to determine certain numerical values.</a:t>
            </a:r>
          </a:p>
        </p:txBody>
      </p:sp>
    </p:spTree>
    <p:extLst>
      <p:ext uri="{BB962C8B-B14F-4D97-AF65-F5344CB8AC3E}">
        <p14:creationId xmlns:p14="http://schemas.microsoft.com/office/powerpoint/2010/main" val="2170274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200" y="304800"/>
            <a:ext cx="8229600" cy="396874"/>
          </a:xfrm>
        </p:spPr>
        <p:txBody>
          <a:bodyPr>
            <a:normAutofit fontScale="90000"/>
          </a:bodyPr>
          <a:lstStyle/>
          <a:p>
            <a:r>
              <a:rPr lang="en-US" sz="2800" b="1" dirty="0">
                <a:solidFill>
                  <a:srgbClr val="FF0000"/>
                </a:solidFill>
              </a:rPr>
              <a:t>RELATIONS AMONG LOAD, SHEAR AND BENDING MOMENT</a:t>
            </a:r>
          </a:p>
        </p:txBody>
      </p:sp>
      <p:grpSp>
        <p:nvGrpSpPr>
          <p:cNvPr id="15" name="Group 11">
            <a:extLst>
              <a:ext uri="{FF2B5EF4-FFF2-40B4-BE49-F238E27FC236}">
                <a16:creationId xmlns:a16="http://schemas.microsoft.com/office/drawing/2014/main" id="{1C0F7F40-9E6A-4259-8B1A-85AF9C346452}"/>
              </a:ext>
            </a:extLst>
          </p:cNvPr>
          <p:cNvGrpSpPr>
            <a:grpSpLocks/>
          </p:cNvGrpSpPr>
          <p:nvPr/>
        </p:nvGrpSpPr>
        <p:grpSpPr bwMode="auto">
          <a:xfrm>
            <a:off x="373063" y="1054100"/>
            <a:ext cx="3151187" cy="4610100"/>
            <a:chOff x="235" y="664"/>
            <a:chExt cx="1985" cy="2904"/>
          </a:xfrm>
        </p:grpSpPr>
        <p:pic>
          <p:nvPicPr>
            <p:cNvPr id="16" name="Picture 3" descr="C:\DOCUME~1\WALTOL~1\LOCALS~1\Temp\\msotw9_temp0.jpg">
              <a:extLst>
                <a:ext uri="{FF2B5EF4-FFF2-40B4-BE49-F238E27FC236}">
                  <a16:creationId xmlns:a16="http://schemas.microsoft.com/office/drawing/2014/main" id="{30F68C4B-B304-42EB-A872-F61EDEB777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 y="664"/>
              <a:ext cx="1985" cy="1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4" descr="C:\DOCUME~1\WALTOL~1\LOCALS~1\Temp\\msotw9_temp0.jpg">
              <a:extLst>
                <a:ext uri="{FF2B5EF4-FFF2-40B4-BE49-F238E27FC236}">
                  <a16:creationId xmlns:a16="http://schemas.microsoft.com/office/drawing/2014/main" id="{3115B085-478E-4ED7-B9F9-A749053923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 y="1993"/>
              <a:ext cx="1435" cy="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2">
            <a:extLst>
              <a:ext uri="{FF2B5EF4-FFF2-40B4-BE49-F238E27FC236}">
                <a16:creationId xmlns:a16="http://schemas.microsoft.com/office/drawing/2014/main" id="{2DE9E75E-0069-4926-8778-DCD9D9F8A6CF}"/>
              </a:ext>
            </a:extLst>
          </p:cNvPr>
          <p:cNvGrpSpPr>
            <a:grpSpLocks/>
          </p:cNvGrpSpPr>
          <p:nvPr/>
        </p:nvGrpSpPr>
        <p:grpSpPr bwMode="auto">
          <a:xfrm>
            <a:off x="3751263" y="1022350"/>
            <a:ext cx="5178425" cy="1476375"/>
            <a:chOff x="2363" y="644"/>
            <a:chExt cx="3262" cy="930"/>
          </a:xfrm>
        </p:grpSpPr>
        <p:sp>
          <p:nvSpPr>
            <p:cNvPr id="21" name="Text Box 5">
              <a:extLst>
                <a:ext uri="{FF2B5EF4-FFF2-40B4-BE49-F238E27FC236}">
                  <a16:creationId xmlns:a16="http://schemas.microsoft.com/office/drawing/2014/main" id="{C3F486CE-FF95-40F9-8C3E-35858A3795C1}"/>
                </a:ext>
              </a:extLst>
            </p:cNvPr>
            <p:cNvSpPr txBox="1">
              <a:spLocks noChangeArrowheads="1"/>
            </p:cNvSpPr>
            <p:nvPr/>
          </p:nvSpPr>
          <p:spPr bwMode="auto">
            <a:xfrm>
              <a:off x="2363" y="644"/>
              <a:ext cx="32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Tx/>
                <a:buChar char="•"/>
              </a:pPr>
              <a:r>
                <a:rPr lang="en-US" altLang="en-US"/>
                <a:t>Relations between load and shear:</a:t>
              </a:r>
            </a:p>
          </p:txBody>
        </p:sp>
        <p:graphicFrame>
          <p:nvGraphicFramePr>
            <p:cNvPr id="22" name="Object 6">
              <a:extLst>
                <a:ext uri="{FF2B5EF4-FFF2-40B4-BE49-F238E27FC236}">
                  <a16:creationId xmlns:a16="http://schemas.microsoft.com/office/drawing/2014/main" id="{45CA00A6-0202-4322-A717-2B745CFC5A10}"/>
                </a:ext>
              </a:extLst>
            </p:cNvPr>
            <p:cNvGraphicFramePr>
              <a:graphicFrameLocks noChangeAspect="1"/>
            </p:cNvGraphicFramePr>
            <p:nvPr/>
          </p:nvGraphicFramePr>
          <p:xfrm>
            <a:off x="2602" y="950"/>
            <a:ext cx="1512" cy="624"/>
          </p:xfrm>
          <a:graphic>
            <a:graphicData uri="http://schemas.openxmlformats.org/presentationml/2006/ole">
              <mc:AlternateContent xmlns:mc="http://schemas.openxmlformats.org/markup-compatibility/2006">
                <mc:Choice xmlns:v="urn:schemas-microsoft-com:vml" Requires="v">
                  <p:oleObj spid="_x0000_s110654" name="Equation" r:id="rId6" imgW="2400300" imgH="990600" progId="Equation.3">
                    <p:embed/>
                  </p:oleObj>
                </mc:Choice>
                <mc:Fallback>
                  <p:oleObj name="Equation" r:id="rId6" imgW="2400300" imgH="990600" progId="Equation.3">
                    <p:embed/>
                    <p:pic>
                      <p:nvPicPr>
                        <p:cNvPr id="24588" name="Object 6">
                          <a:extLst>
                            <a:ext uri="{FF2B5EF4-FFF2-40B4-BE49-F238E27FC236}">
                              <a16:creationId xmlns:a16="http://schemas.microsoft.com/office/drawing/2014/main" id="{B54BD21C-594B-4A12-B0E4-3D187E51BF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2" y="950"/>
                          <a:ext cx="1512"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5" name="Object 7">
            <a:extLst>
              <a:ext uri="{FF2B5EF4-FFF2-40B4-BE49-F238E27FC236}">
                <a16:creationId xmlns:a16="http://schemas.microsoft.com/office/drawing/2014/main" id="{CC88FA0F-8A5D-4FBB-8914-B453982E1BFD}"/>
              </a:ext>
            </a:extLst>
          </p:cNvPr>
          <p:cNvGraphicFramePr>
            <a:graphicFrameLocks noChangeAspect="1"/>
          </p:cNvGraphicFramePr>
          <p:nvPr/>
        </p:nvGraphicFramePr>
        <p:xfrm>
          <a:off x="4056063" y="2635250"/>
          <a:ext cx="4673600" cy="850900"/>
        </p:xfrm>
        <a:graphic>
          <a:graphicData uri="http://schemas.openxmlformats.org/presentationml/2006/ole">
            <mc:AlternateContent xmlns:mc="http://schemas.openxmlformats.org/markup-compatibility/2006">
              <mc:Choice xmlns:v="urn:schemas-microsoft-com:vml" Requires="v">
                <p:oleObj spid="_x0000_s110655" name="Equation" r:id="rId8" imgW="4673600" imgH="850900" progId="Equation.3">
                  <p:embed/>
                </p:oleObj>
              </mc:Choice>
              <mc:Fallback>
                <p:oleObj name="Equation" r:id="rId8" imgW="4673600" imgH="850900" progId="Equation.3">
                  <p:embed/>
                  <p:pic>
                    <p:nvPicPr>
                      <p:cNvPr id="1031" name="Object 7">
                        <a:extLst>
                          <a:ext uri="{FF2B5EF4-FFF2-40B4-BE49-F238E27FC236}">
                            <a16:creationId xmlns:a16="http://schemas.microsoft.com/office/drawing/2014/main" id="{C37D9B38-FD66-474A-8759-A91EDA688A6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6063" y="2635250"/>
                        <a:ext cx="46736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 name="Group 13">
            <a:extLst>
              <a:ext uri="{FF2B5EF4-FFF2-40B4-BE49-F238E27FC236}">
                <a16:creationId xmlns:a16="http://schemas.microsoft.com/office/drawing/2014/main" id="{DEA8C979-90E1-416D-8D10-D8B7D0302635}"/>
              </a:ext>
            </a:extLst>
          </p:cNvPr>
          <p:cNvGrpSpPr>
            <a:grpSpLocks/>
          </p:cNvGrpSpPr>
          <p:nvPr/>
        </p:nvGrpSpPr>
        <p:grpSpPr bwMode="auto">
          <a:xfrm>
            <a:off x="3751263" y="3621088"/>
            <a:ext cx="5200650" cy="1787525"/>
            <a:chOff x="2363" y="2281"/>
            <a:chExt cx="3276" cy="1126"/>
          </a:xfrm>
        </p:grpSpPr>
        <p:sp>
          <p:nvSpPr>
            <p:cNvPr id="32" name="Text Box 8">
              <a:extLst>
                <a:ext uri="{FF2B5EF4-FFF2-40B4-BE49-F238E27FC236}">
                  <a16:creationId xmlns:a16="http://schemas.microsoft.com/office/drawing/2014/main" id="{E7F55AA0-DB88-4647-87F9-7613DAC4FCCD}"/>
                </a:ext>
              </a:extLst>
            </p:cNvPr>
            <p:cNvSpPr txBox="1">
              <a:spLocks noChangeArrowheads="1"/>
            </p:cNvSpPr>
            <p:nvPr/>
          </p:nvSpPr>
          <p:spPr bwMode="auto">
            <a:xfrm>
              <a:off x="2363" y="2281"/>
              <a:ext cx="3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Tx/>
                <a:buChar char="•"/>
              </a:pPr>
              <a:r>
                <a:rPr lang="en-US" altLang="en-US" dirty="0"/>
                <a:t>Relations between shear and bending moment:</a:t>
              </a:r>
            </a:p>
          </p:txBody>
        </p:sp>
        <p:graphicFrame>
          <p:nvGraphicFramePr>
            <p:cNvPr id="33" name="Object 9">
              <a:extLst>
                <a:ext uri="{FF2B5EF4-FFF2-40B4-BE49-F238E27FC236}">
                  <a16:creationId xmlns:a16="http://schemas.microsoft.com/office/drawing/2014/main" id="{8A072CB6-1E07-4470-B43B-DF523E4F72B2}"/>
                </a:ext>
              </a:extLst>
            </p:cNvPr>
            <p:cNvGraphicFramePr>
              <a:graphicFrameLocks noChangeAspect="1"/>
            </p:cNvGraphicFramePr>
            <p:nvPr/>
          </p:nvGraphicFramePr>
          <p:xfrm>
            <a:off x="2610" y="2591"/>
            <a:ext cx="2568" cy="816"/>
          </p:xfrm>
          <a:graphic>
            <a:graphicData uri="http://schemas.openxmlformats.org/presentationml/2006/ole">
              <mc:AlternateContent xmlns:mc="http://schemas.openxmlformats.org/markup-compatibility/2006">
                <mc:Choice xmlns:v="urn:schemas-microsoft-com:vml" Requires="v">
                  <p:oleObj spid="_x0000_s110656" name="Equation" r:id="rId10" imgW="4076700" imgH="1295400" progId="Equation.3">
                    <p:embed/>
                  </p:oleObj>
                </mc:Choice>
                <mc:Fallback>
                  <p:oleObj name="Equation" r:id="rId10" imgW="4076700" imgH="1295400" progId="Equation.3">
                    <p:embed/>
                    <p:pic>
                      <p:nvPicPr>
                        <p:cNvPr id="24586" name="Object 9">
                          <a:extLst>
                            <a:ext uri="{FF2B5EF4-FFF2-40B4-BE49-F238E27FC236}">
                              <a16:creationId xmlns:a16="http://schemas.microsoft.com/office/drawing/2014/main" id="{C579A7C9-C6F8-4F47-A41F-8BA9FA5664C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10" y="2591"/>
                          <a:ext cx="2568" cy="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4" name="Object 10">
            <a:extLst>
              <a:ext uri="{FF2B5EF4-FFF2-40B4-BE49-F238E27FC236}">
                <a16:creationId xmlns:a16="http://schemas.microsoft.com/office/drawing/2014/main" id="{8AB069B8-6A47-4182-B27D-45D72E2DE532}"/>
              </a:ext>
            </a:extLst>
          </p:cNvPr>
          <p:cNvGraphicFramePr>
            <a:graphicFrameLocks noChangeAspect="1"/>
          </p:cNvGraphicFramePr>
          <p:nvPr/>
        </p:nvGraphicFramePr>
        <p:xfrm>
          <a:off x="4154488" y="5543550"/>
          <a:ext cx="4711700" cy="850900"/>
        </p:xfrm>
        <a:graphic>
          <a:graphicData uri="http://schemas.openxmlformats.org/presentationml/2006/ole">
            <mc:AlternateContent xmlns:mc="http://schemas.openxmlformats.org/markup-compatibility/2006">
              <mc:Choice xmlns:v="urn:schemas-microsoft-com:vml" Requires="v">
                <p:oleObj spid="_x0000_s110657" name="Equation" r:id="rId12" imgW="4711700" imgH="850900" progId="Equation.3">
                  <p:embed/>
                </p:oleObj>
              </mc:Choice>
              <mc:Fallback>
                <p:oleObj name="Equation" r:id="rId12" imgW="4711700" imgH="850900" progId="Equation.3">
                  <p:embed/>
                  <p:pic>
                    <p:nvPicPr>
                      <p:cNvPr id="1034" name="Object 10">
                        <a:extLst>
                          <a:ext uri="{FF2B5EF4-FFF2-40B4-BE49-F238E27FC236}">
                            <a16:creationId xmlns:a16="http://schemas.microsoft.com/office/drawing/2014/main" id="{3FF186C2-2753-47C5-BDD8-7B43389E7C1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54488" y="5543550"/>
                        <a:ext cx="47117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9272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200" y="304800"/>
            <a:ext cx="8229600" cy="396874"/>
          </a:xfrm>
        </p:spPr>
        <p:txBody>
          <a:bodyPr>
            <a:normAutofit fontScale="90000"/>
          </a:bodyPr>
          <a:lstStyle/>
          <a:p>
            <a:r>
              <a:rPr lang="en-US" sz="2800" b="1" dirty="0">
                <a:solidFill>
                  <a:srgbClr val="FF0000"/>
                </a:solidFill>
              </a:rPr>
              <a:t>RELATIONS AMONG LOAD, SHEAR AND BENDING MOMENT</a:t>
            </a:r>
          </a:p>
        </p:txBody>
      </p:sp>
      <p:grpSp>
        <p:nvGrpSpPr>
          <p:cNvPr id="14" name="Group 17">
            <a:extLst>
              <a:ext uri="{FF2B5EF4-FFF2-40B4-BE49-F238E27FC236}">
                <a16:creationId xmlns:a16="http://schemas.microsoft.com/office/drawing/2014/main" id="{B3B44375-629E-4929-820B-8D7DA2D6ACB7}"/>
              </a:ext>
            </a:extLst>
          </p:cNvPr>
          <p:cNvGrpSpPr>
            <a:grpSpLocks/>
          </p:cNvGrpSpPr>
          <p:nvPr/>
        </p:nvGrpSpPr>
        <p:grpSpPr bwMode="auto">
          <a:xfrm>
            <a:off x="550863" y="955675"/>
            <a:ext cx="2598737" cy="2433638"/>
            <a:chOff x="347" y="602"/>
            <a:chExt cx="1637" cy="1533"/>
          </a:xfrm>
        </p:grpSpPr>
        <p:pic>
          <p:nvPicPr>
            <p:cNvPr id="19" name="Picture 5" descr="C:\DOCUME~1\WALTOL~1\LOCALS~1\Temp\\msotw9_temp0.jpg">
              <a:extLst>
                <a:ext uri="{FF2B5EF4-FFF2-40B4-BE49-F238E27FC236}">
                  <a16:creationId xmlns:a16="http://schemas.microsoft.com/office/drawing/2014/main" id="{4AC196E4-B56F-48A5-8575-3AD035D04E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 y="602"/>
              <a:ext cx="1624" cy="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6" descr="C:\DOCUME~1\WALTOL~1\LOCALS~1\Temp\\msotw9_temp0.jpg">
              <a:extLst>
                <a:ext uri="{FF2B5EF4-FFF2-40B4-BE49-F238E27FC236}">
                  <a16:creationId xmlns:a16="http://schemas.microsoft.com/office/drawing/2014/main" id="{07E41F38-A204-4CE0-A721-BF643E4BAC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 y="1452"/>
              <a:ext cx="1634" cy="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aphicFrame>
        <p:nvGraphicFramePr>
          <p:cNvPr id="23" name="Object 9">
            <a:extLst>
              <a:ext uri="{FF2B5EF4-FFF2-40B4-BE49-F238E27FC236}">
                <a16:creationId xmlns:a16="http://schemas.microsoft.com/office/drawing/2014/main" id="{9F929FCB-3EC1-4C41-8718-8A93EC0666BD}"/>
              </a:ext>
            </a:extLst>
          </p:cNvPr>
          <p:cNvGraphicFramePr>
            <a:graphicFrameLocks noChangeAspect="1"/>
          </p:cNvGraphicFramePr>
          <p:nvPr/>
        </p:nvGraphicFramePr>
        <p:xfrm>
          <a:off x="512763" y="3427413"/>
          <a:ext cx="2757487" cy="1712912"/>
        </p:xfrm>
        <a:graphic>
          <a:graphicData uri="http://schemas.openxmlformats.org/presentationml/2006/ole">
            <mc:AlternateContent xmlns:mc="http://schemas.openxmlformats.org/markup-compatibility/2006">
              <mc:Choice xmlns:v="urn:schemas-microsoft-com:vml" Requires="v">
                <p:oleObj spid="_x0000_s111678" name="Bitmap Image" r:id="rId6" imgW="3296110" imgH="2048161" progId="Paint.Picture">
                  <p:embed/>
                </p:oleObj>
              </mc:Choice>
              <mc:Fallback>
                <p:oleObj name="Bitmap Image" r:id="rId6" imgW="3296110" imgH="2048161" progId="Paint.Picture">
                  <p:embed/>
                  <p:pic>
                    <p:nvPicPr>
                      <p:cNvPr id="25611" name="Object 9">
                        <a:extLst>
                          <a:ext uri="{FF2B5EF4-FFF2-40B4-BE49-F238E27FC236}">
                            <a16:creationId xmlns:a16="http://schemas.microsoft.com/office/drawing/2014/main" id="{E4189229-6A8F-44D8-A57E-514AA412F8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763" y="3427413"/>
                        <a:ext cx="2757487" cy="171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4" name="Picture 8" descr="C:\DOCUME~1\WALTOL~1\LOCALS~1\Temp\\msotw9_temp0.jpg">
            <a:extLst>
              <a:ext uri="{FF2B5EF4-FFF2-40B4-BE49-F238E27FC236}">
                <a16:creationId xmlns:a16="http://schemas.microsoft.com/office/drawing/2014/main" id="{36F345CE-4D62-4310-9405-2D0F91E323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875" y="5106988"/>
            <a:ext cx="2911475" cy="14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6E1A5F16-31A8-4BF5-A5BA-DF2F71B88D64}"/>
              </a:ext>
            </a:extLst>
          </p:cNvPr>
          <p:cNvSpPr/>
          <p:nvPr/>
        </p:nvSpPr>
        <p:spPr>
          <a:xfrm>
            <a:off x="3302095" y="771009"/>
            <a:ext cx="2381036" cy="369332"/>
          </a:xfrm>
          <a:prstGeom prst="rect">
            <a:avLst/>
          </a:prstGeom>
        </p:spPr>
        <p:txBody>
          <a:bodyPr wrap="none">
            <a:spAutoFit/>
          </a:bodyPr>
          <a:lstStyle/>
          <a:p>
            <a:pPr>
              <a:spcBef>
                <a:spcPct val="50000"/>
              </a:spcBef>
              <a:buFontTx/>
              <a:buChar char="•"/>
            </a:pPr>
            <a:r>
              <a:rPr lang="en-US" altLang="en-US" dirty="0"/>
              <a:t>Reactions at supports,</a:t>
            </a:r>
          </a:p>
        </p:txBody>
      </p:sp>
      <p:graphicFrame>
        <p:nvGraphicFramePr>
          <p:cNvPr id="26" name="Object 12">
            <a:extLst>
              <a:ext uri="{FF2B5EF4-FFF2-40B4-BE49-F238E27FC236}">
                <a16:creationId xmlns:a16="http://schemas.microsoft.com/office/drawing/2014/main" id="{A168C6D3-6D18-4400-A062-12776DBADFF6}"/>
              </a:ext>
            </a:extLst>
          </p:cNvPr>
          <p:cNvGraphicFramePr>
            <a:graphicFrameLocks noChangeAspect="1"/>
          </p:cNvGraphicFramePr>
          <p:nvPr>
            <p:extLst>
              <p:ext uri="{D42A27DB-BD31-4B8C-83A1-F6EECF244321}">
                <p14:modId xmlns:p14="http://schemas.microsoft.com/office/powerpoint/2010/main" val="3355651022"/>
              </p:ext>
            </p:extLst>
          </p:nvPr>
        </p:nvGraphicFramePr>
        <p:xfrm>
          <a:off x="6172200" y="835541"/>
          <a:ext cx="1574800" cy="609600"/>
        </p:xfrm>
        <a:graphic>
          <a:graphicData uri="http://schemas.openxmlformats.org/presentationml/2006/ole">
            <mc:AlternateContent xmlns:mc="http://schemas.openxmlformats.org/markup-compatibility/2006">
              <mc:Choice xmlns:v="urn:schemas-microsoft-com:vml" Requires="v">
                <p:oleObj spid="_x0000_s111679" name="Equation" r:id="rId9" imgW="1574800" imgH="609600" progId="Equation.3">
                  <p:embed/>
                </p:oleObj>
              </mc:Choice>
              <mc:Fallback>
                <p:oleObj name="Equation" r:id="rId9" imgW="1574800" imgH="609600" progId="Equation.3">
                  <p:embed/>
                  <p:pic>
                    <p:nvPicPr>
                      <p:cNvPr id="25615" name="Object 12">
                        <a:extLst>
                          <a:ext uri="{FF2B5EF4-FFF2-40B4-BE49-F238E27FC236}">
                            <a16:creationId xmlns:a16="http://schemas.microsoft.com/office/drawing/2014/main" id="{04B5BBD4-85F1-4E70-9575-CB8B788A52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2200" y="835541"/>
                        <a:ext cx="157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a:extLst>
              <a:ext uri="{FF2B5EF4-FFF2-40B4-BE49-F238E27FC236}">
                <a16:creationId xmlns:a16="http://schemas.microsoft.com/office/drawing/2014/main" id="{86DEAFFC-9883-43A4-BD4B-E16ACEEB6532}"/>
              </a:ext>
            </a:extLst>
          </p:cNvPr>
          <p:cNvSpPr/>
          <p:nvPr/>
        </p:nvSpPr>
        <p:spPr>
          <a:xfrm>
            <a:off x="3505200" y="1695211"/>
            <a:ext cx="1463734" cy="369332"/>
          </a:xfrm>
          <a:prstGeom prst="rect">
            <a:avLst/>
          </a:prstGeom>
        </p:spPr>
        <p:txBody>
          <a:bodyPr wrap="none">
            <a:spAutoFit/>
          </a:bodyPr>
          <a:lstStyle/>
          <a:p>
            <a:pPr>
              <a:spcBef>
                <a:spcPct val="50000"/>
              </a:spcBef>
              <a:buFontTx/>
              <a:buChar char="•"/>
            </a:pPr>
            <a:r>
              <a:rPr lang="en-US" altLang="en-US" dirty="0"/>
              <a:t>Shear curve,</a:t>
            </a:r>
          </a:p>
        </p:txBody>
      </p:sp>
      <p:graphicFrame>
        <p:nvGraphicFramePr>
          <p:cNvPr id="27" name="Object 14">
            <a:extLst>
              <a:ext uri="{FF2B5EF4-FFF2-40B4-BE49-F238E27FC236}">
                <a16:creationId xmlns:a16="http://schemas.microsoft.com/office/drawing/2014/main" id="{7B2EBA31-F838-4C32-B912-7C7D15A50199}"/>
              </a:ext>
            </a:extLst>
          </p:cNvPr>
          <p:cNvGraphicFramePr>
            <a:graphicFrameLocks noChangeAspect="1"/>
          </p:cNvGraphicFramePr>
          <p:nvPr/>
        </p:nvGraphicFramePr>
        <p:xfrm>
          <a:off x="4498136" y="2038350"/>
          <a:ext cx="3613989" cy="1498600"/>
        </p:xfrm>
        <a:graphic>
          <a:graphicData uri="http://schemas.openxmlformats.org/presentationml/2006/ole">
            <mc:AlternateContent xmlns:mc="http://schemas.openxmlformats.org/markup-compatibility/2006">
              <mc:Choice xmlns:v="urn:schemas-microsoft-com:vml" Requires="v">
                <p:oleObj spid="_x0000_s111680" name="Equation" r:id="rId11" imgW="3632200" imgH="1498600" progId="Equation.3">
                  <p:embed/>
                </p:oleObj>
              </mc:Choice>
              <mc:Fallback>
                <p:oleObj name="Equation" r:id="rId11" imgW="3632200" imgH="1498600" progId="Equation.3">
                  <p:embed/>
                  <p:pic>
                    <p:nvPicPr>
                      <p:cNvPr id="25613" name="Object 14">
                        <a:extLst>
                          <a:ext uri="{FF2B5EF4-FFF2-40B4-BE49-F238E27FC236}">
                            <a16:creationId xmlns:a16="http://schemas.microsoft.com/office/drawing/2014/main" id="{B4FD67CB-7077-424C-8E71-7AB0B9F746E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8136" y="2038350"/>
                        <a:ext cx="3613989" cy="149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3">
            <a:extLst>
              <a:ext uri="{FF2B5EF4-FFF2-40B4-BE49-F238E27FC236}">
                <a16:creationId xmlns:a16="http://schemas.microsoft.com/office/drawing/2014/main" id="{E3E55E3B-1B7D-4595-88A1-2BF510E5507B}"/>
              </a:ext>
            </a:extLst>
          </p:cNvPr>
          <p:cNvSpPr/>
          <p:nvPr/>
        </p:nvSpPr>
        <p:spPr>
          <a:xfrm>
            <a:off x="3526112" y="3427413"/>
            <a:ext cx="1745350" cy="369332"/>
          </a:xfrm>
          <a:prstGeom prst="rect">
            <a:avLst/>
          </a:prstGeom>
        </p:spPr>
        <p:txBody>
          <a:bodyPr wrap="none">
            <a:spAutoFit/>
          </a:bodyPr>
          <a:lstStyle/>
          <a:p>
            <a:pPr>
              <a:spcBef>
                <a:spcPct val="50000"/>
              </a:spcBef>
              <a:buFontTx/>
              <a:buChar char="•"/>
            </a:pPr>
            <a:r>
              <a:rPr lang="en-US" altLang="en-US" dirty="0"/>
              <a:t>Moment curve,</a:t>
            </a:r>
          </a:p>
        </p:txBody>
      </p:sp>
      <p:graphicFrame>
        <p:nvGraphicFramePr>
          <p:cNvPr id="28" name="Object 16">
            <a:extLst>
              <a:ext uri="{FF2B5EF4-FFF2-40B4-BE49-F238E27FC236}">
                <a16:creationId xmlns:a16="http://schemas.microsoft.com/office/drawing/2014/main" id="{D8123CCB-84CD-4A36-9369-1D2A541E1316}"/>
              </a:ext>
            </a:extLst>
          </p:cNvPr>
          <p:cNvGraphicFramePr>
            <a:graphicFrameLocks noChangeAspect="1"/>
          </p:cNvGraphicFramePr>
          <p:nvPr>
            <p:extLst>
              <p:ext uri="{D42A27DB-BD31-4B8C-83A1-F6EECF244321}">
                <p14:modId xmlns:p14="http://schemas.microsoft.com/office/powerpoint/2010/main" val="1507057163"/>
              </p:ext>
            </p:extLst>
          </p:nvPr>
        </p:nvGraphicFramePr>
        <p:xfrm>
          <a:off x="4482680" y="3933825"/>
          <a:ext cx="3644900" cy="2413000"/>
        </p:xfrm>
        <a:graphic>
          <a:graphicData uri="http://schemas.openxmlformats.org/presentationml/2006/ole">
            <mc:AlternateContent xmlns:mc="http://schemas.openxmlformats.org/markup-compatibility/2006">
              <mc:Choice xmlns:v="urn:schemas-microsoft-com:vml" Requires="v">
                <p:oleObj spid="_x0000_s111681" name="Equation" r:id="rId13" imgW="3644900" imgH="2413000" progId="Equation.3">
                  <p:embed/>
                </p:oleObj>
              </mc:Choice>
              <mc:Fallback>
                <p:oleObj name="Equation" r:id="rId13" imgW="3644900" imgH="2413000" progId="Equation.3">
                  <p:embed/>
                  <p:pic>
                    <p:nvPicPr>
                      <p:cNvPr id="25610" name="Object 16">
                        <a:extLst>
                          <a:ext uri="{FF2B5EF4-FFF2-40B4-BE49-F238E27FC236}">
                            <a16:creationId xmlns:a16="http://schemas.microsoft.com/office/drawing/2014/main" id="{A16F00CE-A3CC-460F-BCC4-16BBBEB2F53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82680" y="3933825"/>
                        <a:ext cx="3644900" cy="241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87629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200" y="304800"/>
            <a:ext cx="8229600" cy="396874"/>
          </a:xfrm>
        </p:spPr>
        <p:txBody>
          <a:bodyPr>
            <a:normAutofit fontScale="90000"/>
          </a:bodyPr>
          <a:lstStyle/>
          <a:p>
            <a:r>
              <a:rPr lang="en-US" sz="2800" b="1" dirty="0">
                <a:solidFill>
                  <a:srgbClr val="FF0000"/>
                </a:solidFill>
              </a:rPr>
              <a:t>EXAMPLE PROBLEM 7.4</a:t>
            </a:r>
          </a:p>
        </p:txBody>
      </p:sp>
      <p:pic>
        <p:nvPicPr>
          <p:cNvPr id="15" name="Picture 3" descr="C:\DOCUME~1\WALTOL~1\LOCALS~1\Temp\\msotw9_temp0.jpg">
            <a:extLst>
              <a:ext uri="{FF2B5EF4-FFF2-40B4-BE49-F238E27FC236}">
                <a16:creationId xmlns:a16="http://schemas.microsoft.com/office/drawing/2014/main" id="{4F72B530-1648-48F0-8487-7C0DC8287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260" y="838200"/>
            <a:ext cx="3967639"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AF4BE051-5CFB-418C-B688-740F55B195EF}"/>
              </a:ext>
            </a:extLst>
          </p:cNvPr>
          <p:cNvSpPr/>
          <p:nvPr/>
        </p:nvSpPr>
        <p:spPr>
          <a:xfrm>
            <a:off x="456063" y="3305250"/>
            <a:ext cx="3985836" cy="923330"/>
          </a:xfrm>
          <a:prstGeom prst="rect">
            <a:avLst/>
          </a:prstGeom>
        </p:spPr>
        <p:txBody>
          <a:bodyPr wrap="square">
            <a:spAutoFit/>
          </a:bodyPr>
          <a:lstStyle/>
          <a:p>
            <a:pPr>
              <a:spcBef>
                <a:spcPct val="50000"/>
              </a:spcBef>
            </a:pPr>
            <a:r>
              <a:rPr lang="en-US" altLang="en-US" dirty="0"/>
              <a:t>Draw the shear and bending-moment diagrams for the beam and loading shown.</a:t>
            </a:r>
          </a:p>
        </p:txBody>
      </p:sp>
      <p:sp>
        <p:nvSpPr>
          <p:cNvPr id="7" name="Rectangle 6">
            <a:extLst>
              <a:ext uri="{FF2B5EF4-FFF2-40B4-BE49-F238E27FC236}">
                <a16:creationId xmlns:a16="http://schemas.microsoft.com/office/drawing/2014/main" id="{4E43102C-B07B-42B6-AEB1-21494DF99BB5}"/>
              </a:ext>
            </a:extLst>
          </p:cNvPr>
          <p:cNvSpPr/>
          <p:nvPr/>
        </p:nvSpPr>
        <p:spPr>
          <a:xfrm>
            <a:off x="4702103" y="838200"/>
            <a:ext cx="3756097" cy="5216813"/>
          </a:xfrm>
          <a:prstGeom prst="rect">
            <a:avLst/>
          </a:prstGeom>
        </p:spPr>
        <p:txBody>
          <a:bodyPr wrap="square">
            <a:spAutoFit/>
          </a:bodyPr>
          <a:lstStyle/>
          <a:p>
            <a:pPr>
              <a:spcBef>
                <a:spcPct val="50000"/>
              </a:spcBef>
            </a:pPr>
            <a:r>
              <a:rPr lang="en-US" altLang="en-US" b="1" dirty="0">
                <a:solidFill>
                  <a:srgbClr val="00B050"/>
                </a:solidFill>
              </a:rPr>
              <a:t>STRATEGY:</a:t>
            </a:r>
          </a:p>
          <a:p>
            <a:pPr>
              <a:spcBef>
                <a:spcPct val="50000"/>
              </a:spcBef>
              <a:buFontTx/>
              <a:buChar char="•"/>
            </a:pPr>
            <a:r>
              <a:rPr lang="en-US" altLang="en-US" dirty="0"/>
              <a:t>Taking entire beam as a free-body, determine reactions at supports.</a:t>
            </a:r>
          </a:p>
          <a:p>
            <a:pPr>
              <a:spcBef>
                <a:spcPct val="50000"/>
              </a:spcBef>
              <a:buFontTx/>
              <a:buChar char="•"/>
            </a:pPr>
            <a:r>
              <a:rPr lang="en-US" altLang="en-US" dirty="0"/>
              <a:t>Between concentrated load application points,                              and shear is constant.</a:t>
            </a:r>
          </a:p>
          <a:p>
            <a:pPr>
              <a:spcBef>
                <a:spcPct val="50000"/>
              </a:spcBef>
              <a:buFontTx/>
              <a:buChar char="•"/>
            </a:pPr>
            <a:r>
              <a:rPr lang="en-US" altLang="en-US" dirty="0"/>
              <a:t>With uniform loading between </a:t>
            </a:r>
            <a:r>
              <a:rPr lang="en-US" altLang="en-US" i="1" dirty="0"/>
              <a:t>D</a:t>
            </a:r>
            <a:r>
              <a:rPr lang="en-US" altLang="en-US" dirty="0"/>
              <a:t> and </a:t>
            </a:r>
            <a:r>
              <a:rPr lang="en-US" altLang="en-US" i="1" dirty="0"/>
              <a:t>E</a:t>
            </a:r>
            <a:r>
              <a:rPr lang="en-US" altLang="en-US" dirty="0"/>
              <a:t>, the shear variation  is linear.</a:t>
            </a:r>
          </a:p>
          <a:p>
            <a:pPr>
              <a:spcBef>
                <a:spcPct val="50000"/>
              </a:spcBef>
              <a:buFontTx/>
              <a:buChar char="•"/>
            </a:pPr>
            <a:r>
              <a:rPr lang="en-US" altLang="en-US" dirty="0"/>
              <a:t>Between concentrated load application points,                                        The change in moment between load application points is equal to area under shear curve between points.</a:t>
            </a:r>
          </a:p>
          <a:p>
            <a:pPr>
              <a:spcBef>
                <a:spcPct val="50000"/>
              </a:spcBef>
              <a:buFontTx/>
              <a:buChar char="•"/>
            </a:pPr>
            <a:r>
              <a:rPr lang="en-US" altLang="en-US" dirty="0"/>
              <a:t>With a linear shear variation between </a:t>
            </a:r>
            <a:r>
              <a:rPr lang="en-US" altLang="en-US" i="1" dirty="0"/>
              <a:t>D</a:t>
            </a:r>
            <a:r>
              <a:rPr lang="en-US" altLang="en-US" dirty="0"/>
              <a:t> and </a:t>
            </a:r>
            <a:r>
              <a:rPr lang="en-US" altLang="en-US" i="1" dirty="0"/>
              <a:t>E</a:t>
            </a:r>
            <a:r>
              <a:rPr lang="en-US" altLang="en-US" dirty="0"/>
              <a:t>, the bending moment diagram is a parabola.</a:t>
            </a:r>
          </a:p>
        </p:txBody>
      </p:sp>
    </p:spTree>
    <p:extLst>
      <p:ext uri="{BB962C8B-B14F-4D97-AF65-F5344CB8AC3E}">
        <p14:creationId xmlns:p14="http://schemas.microsoft.com/office/powerpoint/2010/main" val="846678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3225124" y="216972"/>
            <a:ext cx="5461676" cy="369332"/>
          </a:xfrm>
        </p:spPr>
        <p:txBody>
          <a:bodyPr>
            <a:normAutofit fontScale="90000"/>
          </a:bodyPr>
          <a:lstStyle/>
          <a:p>
            <a:r>
              <a:rPr lang="en-US" sz="2800" b="1" dirty="0">
                <a:solidFill>
                  <a:srgbClr val="FF0000"/>
                </a:solidFill>
              </a:rPr>
              <a:t>EXAMPLE PROBLEM 7.4 - SOLUTION</a:t>
            </a:r>
          </a:p>
        </p:txBody>
      </p:sp>
      <p:graphicFrame>
        <p:nvGraphicFramePr>
          <p:cNvPr id="8" name="Object 11">
            <a:extLst>
              <a:ext uri="{FF2B5EF4-FFF2-40B4-BE49-F238E27FC236}">
                <a16:creationId xmlns:a16="http://schemas.microsoft.com/office/drawing/2014/main" id="{913D394F-9D50-4A25-927E-B500F5820391}"/>
              </a:ext>
            </a:extLst>
          </p:cNvPr>
          <p:cNvGraphicFramePr>
            <a:graphicFrameLocks noChangeAspect="1"/>
          </p:cNvGraphicFramePr>
          <p:nvPr/>
        </p:nvGraphicFramePr>
        <p:xfrm>
          <a:off x="482600" y="977900"/>
          <a:ext cx="2644775" cy="2686050"/>
        </p:xfrm>
        <a:graphic>
          <a:graphicData uri="http://schemas.openxmlformats.org/presentationml/2006/ole">
            <mc:AlternateContent xmlns:mc="http://schemas.openxmlformats.org/markup-compatibility/2006">
              <mc:Choice xmlns:v="urn:schemas-microsoft-com:vml" Requires="v">
                <p:oleObj spid="_x0000_s112792" name="Bitmap Image" r:id="rId4" imgW="3000000" imgH="3048426" progId="Paint.Picture">
                  <p:embed/>
                </p:oleObj>
              </mc:Choice>
              <mc:Fallback>
                <p:oleObj name="Bitmap Image" r:id="rId4" imgW="3000000" imgH="3048426" progId="Paint.Picture">
                  <p:embed/>
                  <p:pic>
                    <p:nvPicPr>
                      <p:cNvPr id="27652" name="Object 11">
                        <a:extLst>
                          <a:ext uri="{FF2B5EF4-FFF2-40B4-BE49-F238E27FC236}">
                            <a16:creationId xmlns:a16="http://schemas.microsoft.com/office/drawing/2014/main" id="{ED8DB94B-BD4E-4F70-BE51-D7F9E9FA2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600" y="977900"/>
                        <a:ext cx="26447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 name="Group 24">
            <a:extLst>
              <a:ext uri="{FF2B5EF4-FFF2-40B4-BE49-F238E27FC236}">
                <a16:creationId xmlns:a16="http://schemas.microsoft.com/office/drawing/2014/main" id="{06F5718E-FD89-4C36-AC89-C6FDDF9900CD}"/>
              </a:ext>
            </a:extLst>
          </p:cNvPr>
          <p:cNvGrpSpPr>
            <a:grpSpLocks/>
          </p:cNvGrpSpPr>
          <p:nvPr/>
        </p:nvGrpSpPr>
        <p:grpSpPr bwMode="auto">
          <a:xfrm>
            <a:off x="322263" y="3700463"/>
            <a:ext cx="8728074" cy="2636837"/>
            <a:chOff x="203" y="2331"/>
            <a:chExt cx="5498" cy="1661"/>
          </a:xfrm>
        </p:grpSpPr>
        <p:grpSp>
          <p:nvGrpSpPr>
            <p:cNvPr id="10" name="Group 20">
              <a:extLst>
                <a:ext uri="{FF2B5EF4-FFF2-40B4-BE49-F238E27FC236}">
                  <a16:creationId xmlns:a16="http://schemas.microsoft.com/office/drawing/2014/main" id="{937E003D-9F5B-4A11-ACE1-777F26665694}"/>
                </a:ext>
              </a:extLst>
            </p:cNvPr>
            <p:cNvGrpSpPr>
              <a:grpSpLocks/>
            </p:cNvGrpSpPr>
            <p:nvPr/>
          </p:nvGrpSpPr>
          <p:grpSpPr bwMode="auto">
            <a:xfrm>
              <a:off x="2224" y="3004"/>
              <a:ext cx="3477" cy="461"/>
              <a:chOff x="2292" y="2839"/>
              <a:chExt cx="3477" cy="461"/>
            </a:xfrm>
          </p:grpSpPr>
          <p:sp>
            <p:nvSpPr>
              <p:cNvPr id="12" name="Text Box 8">
                <a:extLst>
                  <a:ext uri="{FF2B5EF4-FFF2-40B4-BE49-F238E27FC236}">
                    <a16:creationId xmlns:a16="http://schemas.microsoft.com/office/drawing/2014/main" id="{28AB1FFF-1146-48E7-AD9F-DB12C4F0F1ED}"/>
                  </a:ext>
                </a:extLst>
              </p:cNvPr>
              <p:cNvSpPr txBox="1">
                <a:spLocks noChangeArrowheads="1"/>
              </p:cNvSpPr>
              <p:nvPr/>
            </p:nvSpPr>
            <p:spPr bwMode="auto">
              <a:xfrm>
                <a:off x="2292" y="2839"/>
                <a:ext cx="347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tabLst>
                    <a:tab pos="2166938" algn="l"/>
                  </a:tabLst>
                  <a:defRPr sz="2000">
                    <a:solidFill>
                      <a:schemeClr val="tx1"/>
                    </a:solidFill>
                    <a:latin typeface="Times New Roman" panose="02020603050405020304" pitchFamily="18" charset="0"/>
                  </a:defRPr>
                </a:lvl1pPr>
                <a:lvl2pPr marL="742950" indent="-285750" eaLnBrk="0" hangingPunct="0">
                  <a:tabLst>
                    <a:tab pos="2166938" algn="l"/>
                  </a:tabLst>
                  <a:defRPr sz="2000">
                    <a:solidFill>
                      <a:schemeClr val="tx1"/>
                    </a:solidFill>
                    <a:latin typeface="Times New Roman" panose="02020603050405020304" pitchFamily="18" charset="0"/>
                  </a:defRPr>
                </a:lvl2pPr>
                <a:lvl3pPr marL="1143000" indent="-228600" eaLnBrk="0" hangingPunct="0">
                  <a:tabLst>
                    <a:tab pos="2166938" algn="l"/>
                  </a:tabLst>
                  <a:defRPr sz="2000">
                    <a:solidFill>
                      <a:schemeClr val="tx1"/>
                    </a:solidFill>
                    <a:latin typeface="Times New Roman" panose="02020603050405020304" pitchFamily="18" charset="0"/>
                  </a:defRPr>
                </a:lvl3pPr>
                <a:lvl4pPr marL="1600200" indent="-228600" eaLnBrk="0" hangingPunct="0">
                  <a:tabLst>
                    <a:tab pos="2166938" algn="l"/>
                  </a:tabLst>
                  <a:defRPr sz="2000">
                    <a:solidFill>
                      <a:schemeClr val="tx1"/>
                    </a:solidFill>
                    <a:latin typeface="Times New Roman" panose="02020603050405020304" pitchFamily="18" charset="0"/>
                  </a:defRPr>
                </a:lvl4pPr>
                <a:lvl5pPr marL="2057400" indent="-228600" eaLnBrk="0" hangingPunct="0">
                  <a:tabLst>
                    <a:tab pos="2166938" algn="l"/>
                  </a:tabLst>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166938" algn="l"/>
                  </a:tabLs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166938" algn="l"/>
                  </a:tabLs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166938" algn="l"/>
                  </a:tabLs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166938" algn="l"/>
                  </a:tabLst>
                  <a:defRPr sz="2000">
                    <a:solidFill>
                      <a:schemeClr val="tx1"/>
                    </a:solidFill>
                    <a:latin typeface="Times New Roman" panose="02020603050405020304" pitchFamily="18" charset="0"/>
                  </a:defRPr>
                </a:lvl9pPr>
              </a:lstStyle>
              <a:p>
                <a:pPr eaLnBrk="1" hangingPunct="1">
                  <a:spcBef>
                    <a:spcPct val="50000"/>
                  </a:spcBef>
                  <a:buFontTx/>
                  <a:buChar char="•"/>
                </a:pPr>
                <a:r>
                  <a:rPr lang="en-US" altLang="en-US" dirty="0"/>
                  <a:t>Between concentrated load application points,                              	and shear is constant.</a:t>
                </a:r>
              </a:p>
            </p:txBody>
          </p:sp>
          <p:graphicFrame>
            <p:nvGraphicFramePr>
              <p:cNvPr id="13" name="Object 9">
                <a:extLst>
                  <a:ext uri="{FF2B5EF4-FFF2-40B4-BE49-F238E27FC236}">
                    <a16:creationId xmlns:a16="http://schemas.microsoft.com/office/drawing/2014/main" id="{FF752E53-402B-492E-A796-E2FB29057309}"/>
                  </a:ext>
                </a:extLst>
              </p:cNvPr>
              <p:cNvGraphicFramePr>
                <a:graphicFrameLocks noChangeAspect="1"/>
              </p:cNvGraphicFramePr>
              <p:nvPr>
                <p:extLst>
                  <p:ext uri="{D42A27DB-BD31-4B8C-83A1-F6EECF244321}">
                    <p14:modId xmlns:p14="http://schemas.microsoft.com/office/powerpoint/2010/main" val="558181826"/>
                  </p:ext>
                </p:extLst>
              </p:nvPr>
            </p:nvGraphicFramePr>
            <p:xfrm>
              <a:off x="2474" y="3100"/>
              <a:ext cx="1163" cy="200"/>
            </p:xfrm>
            <a:graphic>
              <a:graphicData uri="http://schemas.openxmlformats.org/presentationml/2006/ole">
                <mc:AlternateContent xmlns:mc="http://schemas.openxmlformats.org/markup-compatibility/2006">
                  <mc:Choice xmlns:v="urn:schemas-microsoft-com:vml" Requires="v">
                    <p:oleObj spid="_x0000_s112793" name="Equation" r:id="rId6" imgW="1675673" imgH="317362" progId="Equation.3">
                      <p:embed/>
                    </p:oleObj>
                  </mc:Choice>
                  <mc:Fallback>
                    <p:oleObj name="Equation" r:id="rId6" imgW="1675673" imgH="317362" progId="Equation.3">
                      <p:embed/>
                      <p:pic>
                        <p:nvPicPr>
                          <p:cNvPr id="27667" name="Object 9">
                            <a:extLst>
                              <a:ext uri="{FF2B5EF4-FFF2-40B4-BE49-F238E27FC236}">
                                <a16:creationId xmlns:a16="http://schemas.microsoft.com/office/drawing/2014/main" id="{6C59E984-582B-4D16-ADDF-9B54C9F2D2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4" y="3100"/>
                            <a:ext cx="1163"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 name="Object 13">
              <a:extLst>
                <a:ext uri="{FF2B5EF4-FFF2-40B4-BE49-F238E27FC236}">
                  <a16:creationId xmlns:a16="http://schemas.microsoft.com/office/drawing/2014/main" id="{003B9383-A280-40BA-9A6B-DD961D2FB4A1}"/>
                </a:ext>
              </a:extLst>
            </p:cNvPr>
            <p:cNvGraphicFramePr>
              <a:graphicFrameLocks noChangeAspect="1"/>
            </p:cNvGraphicFramePr>
            <p:nvPr/>
          </p:nvGraphicFramePr>
          <p:xfrm>
            <a:off x="203" y="2331"/>
            <a:ext cx="1893" cy="1661"/>
          </p:xfrm>
          <a:graphic>
            <a:graphicData uri="http://schemas.openxmlformats.org/presentationml/2006/ole">
              <mc:AlternateContent xmlns:mc="http://schemas.openxmlformats.org/markup-compatibility/2006">
                <mc:Choice xmlns:v="urn:schemas-microsoft-com:vml" Requires="v">
                  <p:oleObj spid="_x0000_s112794" name="Bitmap Image" r:id="rId8" imgW="3115110" imgH="2734057" progId="Paint.Picture">
                    <p:embed/>
                  </p:oleObj>
                </mc:Choice>
                <mc:Fallback>
                  <p:oleObj name="Bitmap Image" r:id="rId8" imgW="3115110" imgH="2734057" progId="Paint.Picture">
                    <p:embed/>
                    <p:pic>
                      <p:nvPicPr>
                        <p:cNvPr id="27665" name="Object 13">
                          <a:extLst>
                            <a:ext uri="{FF2B5EF4-FFF2-40B4-BE49-F238E27FC236}">
                              <a16:creationId xmlns:a16="http://schemas.microsoft.com/office/drawing/2014/main" id="{D055ACF8-76B2-4A20-9A17-D968C1FB2F9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3" y="2331"/>
                          <a:ext cx="1893" cy="1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4" name="Group 23">
            <a:extLst>
              <a:ext uri="{FF2B5EF4-FFF2-40B4-BE49-F238E27FC236}">
                <a16:creationId xmlns:a16="http://schemas.microsoft.com/office/drawing/2014/main" id="{E7C9CF94-C51A-4C70-989A-29B77AD79299}"/>
              </a:ext>
            </a:extLst>
          </p:cNvPr>
          <p:cNvGrpSpPr>
            <a:grpSpLocks/>
          </p:cNvGrpSpPr>
          <p:nvPr/>
        </p:nvGrpSpPr>
        <p:grpSpPr bwMode="auto">
          <a:xfrm>
            <a:off x="3521075" y="1127126"/>
            <a:ext cx="5162550" cy="2179638"/>
            <a:chOff x="2218" y="710"/>
            <a:chExt cx="3252" cy="1373"/>
          </a:xfrm>
        </p:grpSpPr>
        <p:sp>
          <p:nvSpPr>
            <p:cNvPr id="16" name="Text Box 6">
              <a:extLst>
                <a:ext uri="{FF2B5EF4-FFF2-40B4-BE49-F238E27FC236}">
                  <a16:creationId xmlns:a16="http://schemas.microsoft.com/office/drawing/2014/main" id="{DC439819-BD43-465B-9EC0-305EEE61F122}"/>
                </a:ext>
              </a:extLst>
            </p:cNvPr>
            <p:cNvSpPr txBox="1">
              <a:spLocks noChangeArrowheads="1"/>
            </p:cNvSpPr>
            <p:nvPr/>
          </p:nvSpPr>
          <p:spPr bwMode="auto">
            <a:xfrm>
              <a:off x="2218" y="710"/>
              <a:ext cx="3021"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Tx/>
                <a:buChar char="•"/>
              </a:pPr>
              <a:r>
                <a:rPr lang="en-US" altLang="en-US" dirty="0"/>
                <a:t>Taking entire beam as a free-body, determine reactions at supports.</a:t>
              </a:r>
            </a:p>
          </p:txBody>
        </p:sp>
        <p:graphicFrame>
          <p:nvGraphicFramePr>
            <p:cNvPr id="17" name="Object 15">
              <a:extLst>
                <a:ext uri="{FF2B5EF4-FFF2-40B4-BE49-F238E27FC236}">
                  <a16:creationId xmlns:a16="http://schemas.microsoft.com/office/drawing/2014/main" id="{A73E25F3-0C01-435F-9F3A-7E5F2DDB8A58}"/>
                </a:ext>
              </a:extLst>
            </p:cNvPr>
            <p:cNvGraphicFramePr>
              <a:graphicFrameLocks noChangeAspect="1"/>
            </p:cNvGraphicFramePr>
            <p:nvPr>
              <p:extLst>
                <p:ext uri="{D42A27DB-BD31-4B8C-83A1-F6EECF244321}">
                  <p14:modId xmlns:p14="http://schemas.microsoft.com/office/powerpoint/2010/main" val="1690416015"/>
                </p:ext>
              </p:extLst>
            </p:nvPr>
          </p:nvGraphicFramePr>
          <p:xfrm>
            <a:off x="2419" y="1153"/>
            <a:ext cx="752" cy="200"/>
          </p:xfrm>
          <a:graphic>
            <a:graphicData uri="http://schemas.openxmlformats.org/presentationml/2006/ole">
              <mc:AlternateContent xmlns:mc="http://schemas.openxmlformats.org/markup-compatibility/2006">
                <mc:Choice xmlns:v="urn:schemas-microsoft-com:vml" Requires="v">
                  <p:oleObj spid="_x0000_s112795" name="Equation" r:id="rId10" imgW="1193282" imgH="317362" progId="Equation.3">
                    <p:embed/>
                  </p:oleObj>
                </mc:Choice>
                <mc:Fallback>
                  <p:oleObj name="Equation" r:id="rId10" imgW="1193282" imgH="317362" progId="Equation.3">
                    <p:embed/>
                    <p:pic>
                      <p:nvPicPr>
                        <p:cNvPr id="27661" name="Object 15">
                          <a:extLst>
                            <a:ext uri="{FF2B5EF4-FFF2-40B4-BE49-F238E27FC236}">
                              <a16:creationId xmlns:a16="http://schemas.microsoft.com/office/drawing/2014/main" id="{A4C619F1-FD1C-4EFA-A316-6DADC720F5F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19" y="1153"/>
                          <a:ext cx="75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6">
              <a:extLst>
                <a:ext uri="{FF2B5EF4-FFF2-40B4-BE49-F238E27FC236}">
                  <a16:creationId xmlns:a16="http://schemas.microsoft.com/office/drawing/2014/main" id="{14D32AFD-8090-4904-BBEC-345BE56F1700}"/>
                </a:ext>
              </a:extLst>
            </p:cNvPr>
            <p:cNvGraphicFramePr>
              <a:graphicFrameLocks noChangeAspect="1"/>
            </p:cNvGraphicFramePr>
            <p:nvPr>
              <p:extLst>
                <p:ext uri="{D42A27DB-BD31-4B8C-83A1-F6EECF244321}">
                  <p14:modId xmlns:p14="http://schemas.microsoft.com/office/powerpoint/2010/main" val="1689922306"/>
                </p:ext>
              </p:extLst>
            </p:nvPr>
          </p:nvGraphicFramePr>
          <p:xfrm>
            <a:off x="2482" y="1466"/>
            <a:ext cx="2616" cy="432"/>
          </p:xfrm>
          <a:graphic>
            <a:graphicData uri="http://schemas.openxmlformats.org/presentationml/2006/ole">
              <mc:AlternateContent xmlns:mc="http://schemas.openxmlformats.org/markup-compatibility/2006">
                <mc:Choice xmlns:v="urn:schemas-microsoft-com:vml" Requires="v">
                  <p:oleObj spid="_x0000_s112796" name="Equation" r:id="rId12" imgW="4152900" imgH="685800" progId="Equation.3">
                    <p:embed/>
                  </p:oleObj>
                </mc:Choice>
                <mc:Fallback>
                  <p:oleObj name="Equation" r:id="rId12" imgW="4152900" imgH="685800" progId="Equation.3">
                    <p:embed/>
                    <p:pic>
                      <p:nvPicPr>
                        <p:cNvPr id="27662" name="Object 16">
                          <a:extLst>
                            <a:ext uri="{FF2B5EF4-FFF2-40B4-BE49-F238E27FC236}">
                              <a16:creationId xmlns:a16="http://schemas.microsoft.com/office/drawing/2014/main" id="{DD887AB7-3D95-41F3-BB36-56346F4B38B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82" y="1466"/>
                          <a:ext cx="261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7">
              <a:extLst>
                <a:ext uri="{FF2B5EF4-FFF2-40B4-BE49-F238E27FC236}">
                  <a16:creationId xmlns:a16="http://schemas.microsoft.com/office/drawing/2014/main" id="{D2A0E2D6-5102-4F37-8C12-D6BAD5B40F75}"/>
                </a:ext>
              </a:extLst>
            </p:cNvPr>
            <p:cNvGraphicFramePr>
              <a:graphicFrameLocks noChangeAspect="1"/>
            </p:cNvGraphicFramePr>
            <p:nvPr>
              <p:extLst>
                <p:ext uri="{D42A27DB-BD31-4B8C-83A1-F6EECF244321}">
                  <p14:modId xmlns:p14="http://schemas.microsoft.com/office/powerpoint/2010/main" val="2933175830"/>
                </p:ext>
              </p:extLst>
            </p:nvPr>
          </p:nvGraphicFramePr>
          <p:xfrm>
            <a:off x="4460" y="1833"/>
            <a:ext cx="1010" cy="250"/>
          </p:xfrm>
          <a:graphic>
            <a:graphicData uri="http://schemas.openxmlformats.org/presentationml/2006/ole">
              <mc:AlternateContent xmlns:mc="http://schemas.openxmlformats.org/markup-compatibility/2006">
                <mc:Choice xmlns:v="urn:schemas-microsoft-com:vml" Requires="v">
                  <p:oleObj spid="_x0000_s112797" name="Equation" r:id="rId14" imgW="1231366" imgH="304668" progId="Equation.3">
                    <p:embed/>
                  </p:oleObj>
                </mc:Choice>
                <mc:Fallback>
                  <p:oleObj name="Equation" r:id="rId14" imgW="1231366" imgH="304668" progId="Equation.3">
                    <p:embed/>
                    <p:pic>
                      <p:nvPicPr>
                        <p:cNvPr id="27663" name="Object 17">
                          <a:extLst>
                            <a:ext uri="{FF2B5EF4-FFF2-40B4-BE49-F238E27FC236}">
                              <a16:creationId xmlns:a16="http://schemas.microsoft.com/office/drawing/2014/main" id="{00FD2EBD-B2C0-42D7-B813-600B461DC41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60" y="1833"/>
                          <a:ext cx="1010" cy="250"/>
                        </a:xfrm>
                        <a:prstGeom prst="rect">
                          <a:avLst/>
                        </a:prstGeom>
                        <a:noFill/>
                        <a:ln w="9525">
                          <a:solidFill>
                            <a:srgbClr val="FF0000"/>
                          </a:solidFill>
                          <a:miter lim="800000"/>
                          <a:headEnd/>
                          <a:tailEnd/>
                        </a:ln>
                        <a:effectLst/>
                      </p:spPr>
                    </p:pic>
                  </p:oleObj>
                </mc:Fallback>
              </mc:AlternateContent>
            </a:graphicData>
          </a:graphic>
        </p:graphicFrame>
      </p:grpSp>
      <p:grpSp>
        <p:nvGrpSpPr>
          <p:cNvPr id="20" name="Group 22">
            <a:extLst>
              <a:ext uri="{FF2B5EF4-FFF2-40B4-BE49-F238E27FC236}">
                <a16:creationId xmlns:a16="http://schemas.microsoft.com/office/drawing/2014/main" id="{942AEFA3-3504-44E8-A7C9-A7F174A888B1}"/>
              </a:ext>
            </a:extLst>
          </p:cNvPr>
          <p:cNvGrpSpPr>
            <a:grpSpLocks/>
          </p:cNvGrpSpPr>
          <p:nvPr/>
        </p:nvGrpSpPr>
        <p:grpSpPr bwMode="auto">
          <a:xfrm>
            <a:off x="3582334" y="3432876"/>
            <a:ext cx="5097463" cy="1212850"/>
            <a:chOff x="2430" y="2231"/>
            <a:chExt cx="3211" cy="764"/>
          </a:xfrm>
        </p:grpSpPr>
        <p:graphicFrame>
          <p:nvGraphicFramePr>
            <p:cNvPr id="21" name="Object 18">
              <a:extLst>
                <a:ext uri="{FF2B5EF4-FFF2-40B4-BE49-F238E27FC236}">
                  <a16:creationId xmlns:a16="http://schemas.microsoft.com/office/drawing/2014/main" id="{EB4B2253-3720-47D9-ACD0-E146F295A2DB}"/>
                </a:ext>
              </a:extLst>
            </p:cNvPr>
            <p:cNvGraphicFramePr>
              <a:graphicFrameLocks noChangeAspect="1"/>
            </p:cNvGraphicFramePr>
            <p:nvPr/>
          </p:nvGraphicFramePr>
          <p:xfrm>
            <a:off x="2430" y="2231"/>
            <a:ext cx="640" cy="232"/>
          </p:xfrm>
          <a:graphic>
            <a:graphicData uri="http://schemas.openxmlformats.org/presentationml/2006/ole">
              <mc:AlternateContent xmlns:mc="http://schemas.openxmlformats.org/markup-compatibility/2006">
                <mc:Choice xmlns:v="urn:schemas-microsoft-com:vml" Requires="v">
                  <p:oleObj spid="_x0000_s112798" name="Equation" r:id="rId16" imgW="1016000" imgH="368300" progId="Equation.3">
                    <p:embed/>
                  </p:oleObj>
                </mc:Choice>
                <mc:Fallback>
                  <p:oleObj name="Equation" r:id="rId16" imgW="1016000" imgH="368300" progId="Equation.3">
                    <p:embed/>
                    <p:pic>
                      <p:nvPicPr>
                        <p:cNvPr id="27657" name="Object 18">
                          <a:extLst>
                            <a:ext uri="{FF2B5EF4-FFF2-40B4-BE49-F238E27FC236}">
                              <a16:creationId xmlns:a16="http://schemas.microsoft.com/office/drawing/2014/main" id="{5B4F6A4A-8C51-4EE3-8A90-9C0E3DBE4C6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30" y="2231"/>
                          <a:ext cx="64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19">
              <a:extLst>
                <a:ext uri="{FF2B5EF4-FFF2-40B4-BE49-F238E27FC236}">
                  <a16:creationId xmlns:a16="http://schemas.microsoft.com/office/drawing/2014/main" id="{A268CCE9-1379-4D97-B28F-054097BB48F7}"/>
                </a:ext>
              </a:extLst>
            </p:cNvPr>
            <p:cNvGraphicFramePr>
              <a:graphicFrameLocks noChangeAspect="1"/>
            </p:cNvGraphicFramePr>
            <p:nvPr/>
          </p:nvGraphicFramePr>
          <p:xfrm>
            <a:off x="2574" y="2485"/>
            <a:ext cx="2840" cy="232"/>
          </p:xfrm>
          <a:graphic>
            <a:graphicData uri="http://schemas.openxmlformats.org/presentationml/2006/ole">
              <mc:AlternateContent xmlns:mc="http://schemas.openxmlformats.org/markup-compatibility/2006">
                <mc:Choice xmlns:v="urn:schemas-microsoft-com:vml" Requires="v">
                  <p:oleObj spid="_x0000_s112799" name="Equation" r:id="rId18" imgW="4508500" imgH="368300" progId="Equation.3">
                    <p:embed/>
                  </p:oleObj>
                </mc:Choice>
                <mc:Fallback>
                  <p:oleObj name="Equation" r:id="rId18" imgW="4508500" imgH="368300" progId="Equation.3">
                    <p:embed/>
                    <p:pic>
                      <p:nvPicPr>
                        <p:cNvPr id="27658" name="Object 19">
                          <a:extLst>
                            <a:ext uri="{FF2B5EF4-FFF2-40B4-BE49-F238E27FC236}">
                              <a16:creationId xmlns:a16="http://schemas.microsoft.com/office/drawing/2014/main" id="{F8CCD675-599C-4F7B-BEDC-01B083EABCC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74" y="2485"/>
                          <a:ext cx="284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21">
              <a:extLst>
                <a:ext uri="{FF2B5EF4-FFF2-40B4-BE49-F238E27FC236}">
                  <a16:creationId xmlns:a16="http://schemas.microsoft.com/office/drawing/2014/main" id="{3A45705A-4AE2-4B2F-AF3A-E052A06D44E3}"/>
                </a:ext>
              </a:extLst>
            </p:cNvPr>
            <p:cNvGraphicFramePr>
              <a:graphicFrameLocks noChangeAspect="1"/>
            </p:cNvGraphicFramePr>
            <p:nvPr/>
          </p:nvGraphicFramePr>
          <p:xfrm>
            <a:off x="4817" y="2763"/>
            <a:ext cx="824" cy="232"/>
          </p:xfrm>
          <a:graphic>
            <a:graphicData uri="http://schemas.openxmlformats.org/presentationml/2006/ole">
              <mc:AlternateContent xmlns:mc="http://schemas.openxmlformats.org/markup-compatibility/2006">
                <mc:Choice xmlns:v="urn:schemas-microsoft-com:vml" Requires="v">
                  <p:oleObj spid="_x0000_s112800" name="Equation" r:id="rId20" imgW="1308100" imgH="368300" progId="Equation.3">
                    <p:embed/>
                  </p:oleObj>
                </mc:Choice>
                <mc:Fallback>
                  <p:oleObj name="Equation" r:id="rId20" imgW="1308100" imgH="368300" progId="Equation.3">
                    <p:embed/>
                    <p:pic>
                      <p:nvPicPr>
                        <p:cNvPr id="27659" name="Object 21">
                          <a:extLst>
                            <a:ext uri="{FF2B5EF4-FFF2-40B4-BE49-F238E27FC236}">
                              <a16:creationId xmlns:a16="http://schemas.microsoft.com/office/drawing/2014/main" id="{94D378B4-4146-4C5D-8866-665F1E67736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17" y="2763"/>
                          <a:ext cx="824" cy="23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 name="Rectangle 2">
            <a:extLst>
              <a:ext uri="{FF2B5EF4-FFF2-40B4-BE49-F238E27FC236}">
                <a16:creationId xmlns:a16="http://schemas.microsoft.com/office/drawing/2014/main" id="{22ED553C-D4B7-4942-AF93-780049F1C656}"/>
              </a:ext>
            </a:extLst>
          </p:cNvPr>
          <p:cNvSpPr/>
          <p:nvPr/>
        </p:nvSpPr>
        <p:spPr>
          <a:xfrm>
            <a:off x="3586162" y="5646737"/>
            <a:ext cx="4572000" cy="646331"/>
          </a:xfrm>
          <a:prstGeom prst="rect">
            <a:avLst/>
          </a:prstGeom>
        </p:spPr>
        <p:txBody>
          <a:bodyPr>
            <a:spAutoFit/>
          </a:bodyPr>
          <a:lstStyle/>
          <a:p>
            <a:pPr>
              <a:spcBef>
                <a:spcPct val="50000"/>
              </a:spcBef>
              <a:buFontTx/>
              <a:buChar char="•"/>
            </a:pPr>
            <a:r>
              <a:rPr lang="en-US" altLang="en-US" dirty="0"/>
              <a:t>With uniform loading between </a:t>
            </a:r>
            <a:r>
              <a:rPr lang="en-US" altLang="en-US" i="1" dirty="0"/>
              <a:t>D</a:t>
            </a:r>
            <a:r>
              <a:rPr lang="en-US" altLang="en-US" dirty="0"/>
              <a:t> and </a:t>
            </a:r>
            <a:r>
              <a:rPr lang="en-US" altLang="en-US" i="1" dirty="0"/>
              <a:t>E</a:t>
            </a:r>
            <a:r>
              <a:rPr lang="en-US" altLang="en-US" dirty="0"/>
              <a:t>, the shear variation  is linear.</a:t>
            </a:r>
          </a:p>
        </p:txBody>
      </p:sp>
      <p:sp>
        <p:nvSpPr>
          <p:cNvPr id="2" name="Rectangle 1">
            <a:extLst>
              <a:ext uri="{FF2B5EF4-FFF2-40B4-BE49-F238E27FC236}">
                <a16:creationId xmlns:a16="http://schemas.microsoft.com/office/drawing/2014/main" id="{40CE6DAA-62B4-4CBF-AE10-7D06D666EF30}"/>
              </a:ext>
            </a:extLst>
          </p:cNvPr>
          <p:cNvSpPr/>
          <p:nvPr/>
        </p:nvSpPr>
        <p:spPr>
          <a:xfrm>
            <a:off x="3395780" y="771525"/>
            <a:ext cx="2693751" cy="369332"/>
          </a:xfrm>
          <a:prstGeom prst="rect">
            <a:avLst/>
          </a:prstGeom>
        </p:spPr>
        <p:txBody>
          <a:bodyPr wrap="none">
            <a:spAutoFit/>
          </a:bodyPr>
          <a:lstStyle/>
          <a:p>
            <a:pPr>
              <a:spcBef>
                <a:spcPct val="50000"/>
              </a:spcBef>
            </a:pPr>
            <a:r>
              <a:rPr lang="en-US" altLang="en-US" b="1" dirty="0">
                <a:solidFill>
                  <a:srgbClr val="00B050"/>
                </a:solidFill>
              </a:rPr>
              <a:t>MODELING and ANALYSIS:</a:t>
            </a:r>
          </a:p>
        </p:txBody>
      </p:sp>
    </p:spTree>
    <p:extLst>
      <p:ext uri="{BB962C8B-B14F-4D97-AF65-F5344CB8AC3E}">
        <p14:creationId xmlns:p14="http://schemas.microsoft.com/office/powerpoint/2010/main" val="128703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200" y="304800"/>
            <a:ext cx="8229600" cy="396874"/>
          </a:xfrm>
        </p:spPr>
        <p:txBody>
          <a:bodyPr>
            <a:normAutofit fontScale="90000"/>
          </a:bodyPr>
          <a:lstStyle/>
          <a:p>
            <a:r>
              <a:rPr lang="en-US" sz="2800" b="1" dirty="0">
                <a:solidFill>
                  <a:srgbClr val="FF0000"/>
                </a:solidFill>
              </a:rPr>
              <a:t>EXAMPLE PROBLEM 7.4 – SOLUTION (continued)</a:t>
            </a:r>
          </a:p>
        </p:txBody>
      </p:sp>
      <p:graphicFrame>
        <p:nvGraphicFramePr>
          <p:cNvPr id="24" name="Object 2058">
            <a:extLst>
              <a:ext uri="{FF2B5EF4-FFF2-40B4-BE49-F238E27FC236}">
                <a16:creationId xmlns:a16="http://schemas.microsoft.com/office/drawing/2014/main" id="{6C583F9C-0146-4C17-ABE1-5571065152D6}"/>
              </a:ext>
            </a:extLst>
          </p:cNvPr>
          <p:cNvGraphicFramePr>
            <a:graphicFrameLocks noChangeAspect="1"/>
          </p:cNvGraphicFramePr>
          <p:nvPr/>
        </p:nvGraphicFramePr>
        <p:xfrm>
          <a:off x="738188" y="1209675"/>
          <a:ext cx="2882900" cy="1441450"/>
        </p:xfrm>
        <a:graphic>
          <a:graphicData uri="http://schemas.openxmlformats.org/presentationml/2006/ole">
            <mc:AlternateContent xmlns:mc="http://schemas.openxmlformats.org/markup-compatibility/2006">
              <mc:Choice xmlns:v="urn:schemas-microsoft-com:vml" Requires="v">
                <p:oleObj spid="_x0000_s113714" name="Bitmap Image" r:id="rId4" imgW="3086531" imgH="1542857" progId="Paint.Picture">
                  <p:embed/>
                </p:oleObj>
              </mc:Choice>
              <mc:Fallback>
                <p:oleObj name="Bitmap Image" r:id="rId4" imgW="3086531" imgH="1542857" progId="Paint.Picture">
                  <p:embed/>
                  <p:pic>
                    <p:nvPicPr>
                      <p:cNvPr id="28679" name="Object 2058">
                        <a:extLst>
                          <a:ext uri="{FF2B5EF4-FFF2-40B4-BE49-F238E27FC236}">
                            <a16:creationId xmlns:a16="http://schemas.microsoft.com/office/drawing/2014/main" id="{571C76BD-7C76-43BF-A1BB-93486DA249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188" y="1209675"/>
                        <a:ext cx="2882900"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5" name="Picture 2057" descr="C:\DOCUME~1\WALTOL~1\LOCALS~1\Temp\\msotw9_temp0.jpg">
            <a:extLst>
              <a:ext uri="{FF2B5EF4-FFF2-40B4-BE49-F238E27FC236}">
                <a16:creationId xmlns:a16="http://schemas.microsoft.com/office/drawing/2014/main" id="{886510D4-DF1B-4B74-900C-1C1624D046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938" y="2747963"/>
            <a:ext cx="3556000" cy="326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F3B5C7AA-4875-432E-AF48-C6404EAEBBEA}"/>
              </a:ext>
            </a:extLst>
          </p:cNvPr>
          <p:cNvSpPr/>
          <p:nvPr/>
        </p:nvSpPr>
        <p:spPr>
          <a:xfrm>
            <a:off x="3987800" y="776536"/>
            <a:ext cx="4572000" cy="1615827"/>
          </a:xfrm>
          <a:prstGeom prst="rect">
            <a:avLst/>
          </a:prstGeom>
        </p:spPr>
        <p:txBody>
          <a:bodyPr>
            <a:spAutoFit/>
          </a:bodyPr>
          <a:lstStyle/>
          <a:p>
            <a:pPr>
              <a:spcBef>
                <a:spcPct val="50000"/>
              </a:spcBef>
              <a:buFontTx/>
              <a:buChar char="•"/>
            </a:pPr>
            <a:r>
              <a:rPr lang="en-US" altLang="en-US" dirty="0"/>
              <a:t>Between concentrated load application points,                                        </a:t>
            </a:r>
          </a:p>
          <a:p>
            <a:pPr>
              <a:spcBef>
                <a:spcPct val="50000"/>
              </a:spcBef>
              <a:buFontTx/>
              <a:buChar char="•"/>
            </a:pPr>
            <a:r>
              <a:rPr lang="en-US" altLang="en-US" dirty="0"/>
              <a:t>The change in moment between load application points is equal to area under the shear curve between points.</a:t>
            </a:r>
          </a:p>
        </p:txBody>
      </p:sp>
      <p:graphicFrame>
        <p:nvGraphicFramePr>
          <p:cNvPr id="26" name="Object 2053">
            <a:extLst>
              <a:ext uri="{FF2B5EF4-FFF2-40B4-BE49-F238E27FC236}">
                <a16:creationId xmlns:a16="http://schemas.microsoft.com/office/drawing/2014/main" id="{73B463D0-AD8D-4374-B6B7-73A7AF0B4ED4}"/>
              </a:ext>
            </a:extLst>
          </p:cNvPr>
          <p:cNvGraphicFramePr>
            <a:graphicFrameLocks noChangeAspect="1"/>
          </p:cNvGraphicFramePr>
          <p:nvPr>
            <p:extLst>
              <p:ext uri="{D42A27DB-BD31-4B8C-83A1-F6EECF244321}">
                <p14:modId xmlns:p14="http://schemas.microsoft.com/office/powerpoint/2010/main" val="1217015752"/>
              </p:ext>
            </p:extLst>
          </p:nvPr>
        </p:nvGraphicFramePr>
        <p:xfrm>
          <a:off x="5207000" y="1155467"/>
          <a:ext cx="2387600" cy="317500"/>
        </p:xfrm>
        <a:graphic>
          <a:graphicData uri="http://schemas.openxmlformats.org/presentationml/2006/ole">
            <mc:AlternateContent xmlns:mc="http://schemas.openxmlformats.org/markup-compatibility/2006">
              <mc:Choice xmlns:v="urn:schemas-microsoft-com:vml" Requires="v">
                <p:oleObj spid="_x0000_s113715" name="Equation" r:id="rId7" imgW="2387600" imgH="317500" progId="Equation.3">
                  <p:embed/>
                </p:oleObj>
              </mc:Choice>
              <mc:Fallback>
                <p:oleObj name="Equation" r:id="rId7" imgW="2387600" imgH="317500" progId="Equation.3">
                  <p:embed/>
                  <p:pic>
                    <p:nvPicPr>
                      <p:cNvPr id="28682" name="Object 2053">
                        <a:extLst>
                          <a:ext uri="{FF2B5EF4-FFF2-40B4-BE49-F238E27FC236}">
                            <a16:creationId xmlns:a16="http://schemas.microsoft.com/office/drawing/2014/main" id="{20291136-5BC3-4F83-BA25-E325BBACBB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7000" y="1155467"/>
                        <a:ext cx="23876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059">
            <a:extLst>
              <a:ext uri="{FF2B5EF4-FFF2-40B4-BE49-F238E27FC236}">
                <a16:creationId xmlns:a16="http://schemas.microsoft.com/office/drawing/2014/main" id="{2E0A1853-D81D-47EF-9051-2E055061AC29}"/>
              </a:ext>
            </a:extLst>
          </p:cNvPr>
          <p:cNvGraphicFramePr>
            <a:graphicFrameLocks noChangeAspect="1"/>
          </p:cNvGraphicFramePr>
          <p:nvPr>
            <p:extLst>
              <p:ext uri="{D42A27DB-BD31-4B8C-83A1-F6EECF244321}">
                <p14:modId xmlns:p14="http://schemas.microsoft.com/office/powerpoint/2010/main" val="851785868"/>
              </p:ext>
            </p:extLst>
          </p:nvPr>
        </p:nvGraphicFramePr>
        <p:xfrm>
          <a:off x="4123765" y="2410591"/>
          <a:ext cx="4013200" cy="1473200"/>
        </p:xfrm>
        <a:graphic>
          <a:graphicData uri="http://schemas.openxmlformats.org/presentationml/2006/ole">
            <mc:AlternateContent xmlns:mc="http://schemas.openxmlformats.org/markup-compatibility/2006">
              <mc:Choice xmlns:v="urn:schemas-microsoft-com:vml" Requires="v">
                <p:oleObj spid="_x0000_s113716" name="Equation" r:id="rId9" imgW="4013200" imgH="1473200" progId="Equation.3">
                  <p:embed/>
                </p:oleObj>
              </mc:Choice>
              <mc:Fallback>
                <p:oleObj name="Equation" r:id="rId9" imgW="4013200" imgH="1473200" progId="Equation.3">
                  <p:embed/>
                  <p:pic>
                    <p:nvPicPr>
                      <p:cNvPr id="28680" name="Object 2059">
                        <a:extLst>
                          <a:ext uri="{FF2B5EF4-FFF2-40B4-BE49-F238E27FC236}">
                            <a16:creationId xmlns:a16="http://schemas.microsoft.com/office/drawing/2014/main" id="{849A6AA1-3507-4A3A-8D93-D878AE31302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3765" y="2410591"/>
                        <a:ext cx="4013200" cy="147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3">
            <a:extLst>
              <a:ext uri="{FF2B5EF4-FFF2-40B4-BE49-F238E27FC236}">
                <a16:creationId xmlns:a16="http://schemas.microsoft.com/office/drawing/2014/main" id="{A93EAE7F-2EBB-49D6-8E8D-71CDAB5C4334}"/>
              </a:ext>
            </a:extLst>
          </p:cNvPr>
          <p:cNvSpPr/>
          <p:nvPr/>
        </p:nvSpPr>
        <p:spPr>
          <a:xfrm>
            <a:off x="3992282" y="3909608"/>
            <a:ext cx="4572000" cy="646331"/>
          </a:xfrm>
          <a:prstGeom prst="rect">
            <a:avLst/>
          </a:prstGeom>
        </p:spPr>
        <p:txBody>
          <a:bodyPr>
            <a:spAutoFit/>
          </a:bodyPr>
          <a:lstStyle/>
          <a:p>
            <a:pPr>
              <a:spcBef>
                <a:spcPct val="50000"/>
              </a:spcBef>
              <a:buFontTx/>
              <a:buChar char="•"/>
            </a:pPr>
            <a:r>
              <a:rPr lang="en-US" altLang="en-US" dirty="0"/>
              <a:t>With a linear shear variation between </a:t>
            </a:r>
            <a:r>
              <a:rPr lang="en-US" altLang="en-US" i="1" dirty="0"/>
              <a:t>D</a:t>
            </a:r>
            <a:r>
              <a:rPr lang="en-US" altLang="en-US" dirty="0"/>
              <a:t> and </a:t>
            </a:r>
            <a:r>
              <a:rPr lang="en-US" altLang="en-US" i="1" dirty="0"/>
              <a:t>E</a:t>
            </a:r>
            <a:r>
              <a:rPr lang="en-US" altLang="en-US" dirty="0"/>
              <a:t>, the bending moment diagram is a parabola.</a:t>
            </a:r>
          </a:p>
        </p:txBody>
      </p:sp>
      <p:sp>
        <p:nvSpPr>
          <p:cNvPr id="3" name="Rectangle 2">
            <a:extLst>
              <a:ext uri="{FF2B5EF4-FFF2-40B4-BE49-F238E27FC236}">
                <a16:creationId xmlns:a16="http://schemas.microsoft.com/office/drawing/2014/main" id="{D3EF8CAE-A8AC-49FF-954B-42DE4D26E051}"/>
              </a:ext>
            </a:extLst>
          </p:cNvPr>
          <p:cNvSpPr/>
          <p:nvPr/>
        </p:nvSpPr>
        <p:spPr>
          <a:xfrm>
            <a:off x="3879197" y="4584634"/>
            <a:ext cx="5107453" cy="2031325"/>
          </a:xfrm>
          <a:prstGeom prst="rect">
            <a:avLst/>
          </a:prstGeom>
        </p:spPr>
        <p:txBody>
          <a:bodyPr wrap="square">
            <a:spAutoFit/>
          </a:bodyPr>
          <a:lstStyle/>
          <a:p>
            <a:r>
              <a:rPr lang="en-US" altLang="en-US" b="1" dirty="0">
                <a:solidFill>
                  <a:srgbClr val="00B050"/>
                </a:solidFill>
              </a:rPr>
              <a:t>REFLECT and THINK:</a:t>
            </a:r>
          </a:p>
          <a:p>
            <a:r>
              <a:rPr lang="en-US" altLang="en-US" dirty="0"/>
              <a:t>As expected, the values of shear and slopes of the bending-moment curves show abrupt changes at the points where concentrated loads act. Useful for design, these diagrams make it easier to determine the maximum values of shear and bending moment for a beam and its loading.</a:t>
            </a:r>
          </a:p>
        </p:txBody>
      </p:sp>
    </p:spTree>
    <p:extLst>
      <p:ext uri="{BB962C8B-B14F-4D97-AF65-F5344CB8AC3E}">
        <p14:creationId xmlns:p14="http://schemas.microsoft.com/office/powerpoint/2010/main" val="3966075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200" y="304800"/>
            <a:ext cx="8229600" cy="396874"/>
          </a:xfrm>
        </p:spPr>
        <p:txBody>
          <a:bodyPr>
            <a:normAutofit fontScale="90000"/>
          </a:bodyPr>
          <a:lstStyle/>
          <a:p>
            <a:r>
              <a:rPr lang="en-US" sz="2800" b="1" dirty="0">
                <a:solidFill>
                  <a:srgbClr val="FF0000"/>
                </a:solidFill>
              </a:rPr>
              <a:t>EXAMPLE PROBLEM 7.6</a:t>
            </a:r>
          </a:p>
        </p:txBody>
      </p:sp>
      <p:pic>
        <p:nvPicPr>
          <p:cNvPr id="9" name="Picture 3"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3" y="1371600"/>
            <a:ext cx="3752854" cy="190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10944" y="3904593"/>
            <a:ext cx="3721323" cy="923330"/>
          </a:xfrm>
          <a:prstGeom prst="rect">
            <a:avLst/>
          </a:prstGeom>
        </p:spPr>
        <p:txBody>
          <a:bodyPr wrap="square">
            <a:spAutoFit/>
          </a:bodyPr>
          <a:lstStyle/>
          <a:p>
            <a:pPr>
              <a:spcBef>
                <a:spcPct val="50000"/>
              </a:spcBef>
            </a:pPr>
            <a:r>
              <a:rPr lang="en-US" altLang="en-US" dirty="0"/>
              <a:t>Sketch the shear and bending-moment diagrams for the cantilever beam and loading shown.</a:t>
            </a:r>
          </a:p>
        </p:txBody>
      </p:sp>
      <p:sp>
        <p:nvSpPr>
          <p:cNvPr id="6" name="Rectangle 5"/>
          <p:cNvSpPr/>
          <p:nvPr/>
        </p:nvSpPr>
        <p:spPr>
          <a:xfrm>
            <a:off x="4343400" y="914400"/>
            <a:ext cx="4572000" cy="5216813"/>
          </a:xfrm>
          <a:prstGeom prst="rect">
            <a:avLst/>
          </a:prstGeom>
        </p:spPr>
        <p:txBody>
          <a:bodyPr>
            <a:spAutoFit/>
          </a:bodyPr>
          <a:lstStyle/>
          <a:p>
            <a:pPr>
              <a:spcBef>
                <a:spcPct val="50000"/>
              </a:spcBef>
            </a:pPr>
            <a:r>
              <a:rPr lang="en-US" altLang="en-US" b="1" dirty="0">
                <a:solidFill>
                  <a:srgbClr val="00B050"/>
                </a:solidFill>
              </a:rPr>
              <a:t>STRATEGY:</a:t>
            </a:r>
          </a:p>
          <a:p>
            <a:pPr>
              <a:spcBef>
                <a:spcPct val="50000"/>
              </a:spcBef>
            </a:pPr>
            <a:r>
              <a:rPr lang="en-US" altLang="en-US" dirty="0"/>
              <a:t>The change in shear between </a:t>
            </a:r>
            <a:r>
              <a:rPr lang="en-US" altLang="en-US" i="1" dirty="0"/>
              <a:t>A</a:t>
            </a:r>
            <a:r>
              <a:rPr lang="en-US" altLang="en-US" dirty="0"/>
              <a:t> and </a:t>
            </a:r>
            <a:r>
              <a:rPr lang="en-US" altLang="en-US" i="1" dirty="0"/>
              <a:t>B</a:t>
            </a:r>
            <a:r>
              <a:rPr lang="en-US" altLang="en-US" dirty="0"/>
              <a:t> is equal to the negative of area under load curve between points.  The linear load curve results in a parabolic shear curve.</a:t>
            </a:r>
          </a:p>
          <a:p>
            <a:pPr>
              <a:spcBef>
                <a:spcPct val="50000"/>
              </a:spcBef>
            </a:pPr>
            <a:r>
              <a:rPr lang="en-US" altLang="en-US" dirty="0"/>
              <a:t>With zero load, change in shear between </a:t>
            </a:r>
            <a:r>
              <a:rPr lang="en-US" altLang="en-US" i="1" dirty="0"/>
              <a:t>B</a:t>
            </a:r>
            <a:r>
              <a:rPr lang="en-US" altLang="en-US" dirty="0"/>
              <a:t> and </a:t>
            </a:r>
            <a:r>
              <a:rPr lang="en-US" altLang="en-US" i="1" dirty="0"/>
              <a:t>C</a:t>
            </a:r>
            <a:r>
              <a:rPr lang="en-US" altLang="en-US" dirty="0"/>
              <a:t> is zero.</a:t>
            </a:r>
          </a:p>
          <a:p>
            <a:pPr>
              <a:spcBef>
                <a:spcPct val="50000"/>
              </a:spcBef>
            </a:pPr>
            <a:r>
              <a:rPr lang="en-US" altLang="en-US" dirty="0"/>
              <a:t>The change in moment between </a:t>
            </a:r>
            <a:r>
              <a:rPr lang="en-US" altLang="en-US" i="1" dirty="0"/>
              <a:t>A</a:t>
            </a:r>
            <a:r>
              <a:rPr lang="en-US" altLang="en-US" dirty="0"/>
              <a:t> and </a:t>
            </a:r>
            <a:r>
              <a:rPr lang="en-US" altLang="en-US" i="1" dirty="0"/>
              <a:t>B</a:t>
            </a:r>
            <a:r>
              <a:rPr lang="en-US" altLang="en-US" dirty="0"/>
              <a:t> is equal to area under shear curve between points.  The parabolic shear curve results in a cubic moment curve.</a:t>
            </a:r>
          </a:p>
          <a:p>
            <a:pPr>
              <a:spcBef>
                <a:spcPct val="50000"/>
              </a:spcBef>
            </a:pPr>
            <a:r>
              <a:rPr lang="en-US" altLang="en-US" dirty="0"/>
              <a:t>The change in moment between </a:t>
            </a:r>
            <a:r>
              <a:rPr lang="en-US" altLang="en-US" i="1" dirty="0"/>
              <a:t>B</a:t>
            </a:r>
            <a:r>
              <a:rPr lang="en-US" altLang="en-US" dirty="0"/>
              <a:t> and </a:t>
            </a:r>
            <a:r>
              <a:rPr lang="en-US" altLang="en-US" i="1" dirty="0"/>
              <a:t>C</a:t>
            </a:r>
            <a:r>
              <a:rPr lang="en-US" altLang="en-US" dirty="0"/>
              <a:t> is equal to area under shear curve between points.  The constant shear curve results in a linear moment curve.</a:t>
            </a:r>
          </a:p>
          <a:p>
            <a:pPr>
              <a:spcBef>
                <a:spcPct val="50000"/>
              </a:spcBef>
            </a:pPr>
            <a:endParaRPr lang="en-US" altLang="en-US" dirty="0"/>
          </a:p>
        </p:txBody>
      </p:sp>
    </p:spTree>
    <p:extLst>
      <p:ext uri="{BB962C8B-B14F-4D97-AF65-F5344CB8AC3E}">
        <p14:creationId xmlns:p14="http://schemas.microsoft.com/office/powerpoint/2010/main" val="4130706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200" y="304800"/>
            <a:ext cx="8229600" cy="396874"/>
          </a:xfrm>
        </p:spPr>
        <p:txBody>
          <a:bodyPr>
            <a:normAutofit fontScale="90000"/>
          </a:bodyPr>
          <a:lstStyle/>
          <a:p>
            <a:r>
              <a:rPr lang="en-US" sz="2800" b="1" dirty="0">
                <a:solidFill>
                  <a:srgbClr val="FF0000"/>
                </a:solidFill>
              </a:rPr>
              <a:t>EXAMPLE PROBLEM 7.6 - SOLUTION</a:t>
            </a:r>
          </a:p>
        </p:txBody>
      </p:sp>
      <p:graphicFrame>
        <p:nvGraphicFramePr>
          <p:cNvPr id="2" name="Object 1"/>
          <p:cNvGraphicFramePr>
            <a:graphicFrameLocks noChangeAspect="1"/>
          </p:cNvGraphicFramePr>
          <p:nvPr>
            <p:extLst>
              <p:ext uri="{D42A27DB-BD31-4B8C-83A1-F6EECF244321}">
                <p14:modId xmlns:p14="http://schemas.microsoft.com/office/powerpoint/2010/main" val="3716820634"/>
              </p:ext>
            </p:extLst>
          </p:nvPr>
        </p:nvGraphicFramePr>
        <p:xfrm>
          <a:off x="398462" y="1138238"/>
          <a:ext cx="3674341" cy="4043362"/>
        </p:xfrm>
        <a:graphic>
          <a:graphicData uri="http://schemas.openxmlformats.org/presentationml/2006/ole">
            <mc:AlternateContent xmlns:mc="http://schemas.openxmlformats.org/markup-compatibility/2006">
              <mc:Choice xmlns:v="urn:schemas-microsoft-com:vml" Requires="v">
                <p:oleObj spid="_x0000_s114765" name="Bitmap Image" r:id="rId4" imgW="3123810" imgH="3438095" progId="PBrush">
                  <p:embed/>
                </p:oleObj>
              </mc:Choice>
              <mc:Fallback>
                <p:oleObj name="Bitmap Image" r:id="rId4" imgW="3123810" imgH="3438095" progId="PBrush">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462" y="1138238"/>
                        <a:ext cx="3674341" cy="4043362"/>
                      </a:xfrm>
                      <a:prstGeom prst="rect">
                        <a:avLst/>
                      </a:prstGeom>
                      <a:noFill/>
                      <a:ln>
                        <a:noFill/>
                      </a:ln>
                      <a:effectLst/>
                    </p:spPr>
                  </p:pic>
                </p:oleObj>
              </mc:Fallback>
            </mc:AlternateContent>
          </a:graphicData>
        </a:graphic>
      </p:graphicFrame>
      <p:sp>
        <p:nvSpPr>
          <p:cNvPr id="4" name="Rectangle 3"/>
          <p:cNvSpPr/>
          <p:nvPr/>
        </p:nvSpPr>
        <p:spPr>
          <a:xfrm>
            <a:off x="4267200" y="1066800"/>
            <a:ext cx="4572000" cy="1200329"/>
          </a:xfrm>
          <a:prstGeom prst="rect">
            <a:avLst/>
          </a:prstGeom>
        </p:spPr>
        <p:txBody>
          <a:bodyPr>
            <a:spAutoFit/>
          </a:bodyPr>
          <a:lstStyle/>
          <a:p>
            <a:pPr>
              <a:spcBef>
                <a:spcPct val="50000"/>
              </a:spcBef>
            </a:pPr>
            <a:r>
              <a:rPr lang="en-US" altLang="en-US" dirty="0"/>
              <a:t>The change in shear between </a:t>
            </a:r>
            <a:r>
              <a:rPr lang="en-US" altLang="en-US" i="1" dirty="0"/>
              <a:t>A</a:t>
            </a:r>
            <a:r>
              <a:rPr lang="en-US" altLang="en-US" dirty="0"/>
              <a:t> and </a:t>
            </a:r>
            <a:r>
              <a:rPr lang="en-US" altLang="en-US" i="1" dirty="0"/>
              <a:t>B</a:t>
            </a:r>
            <a:r>
              <a:rPr lang="en-US" altLang="en-US" dirty="0"/>
              <a:t> is equal to negative of area under load curve between points.  The linear load curve results in a parabolic shear curve.</a:t>
            </a:r>
          </a:p>
        </p:txBody>
      </p:sp>
      <p:graphicFrame>
        <p:nvGraphicFramePr>
          <p:cNvPr id="7" name="Object 6"/>
          <p:cNvGraphicFramePr>
            <a:graphicFrameLocks noChangeAspect="1"/>
          </p:cNvGraphicFramePr>
          <p:nvPr>
            <p:extLst>
              <p:ext uri="{D42A27DB-BD31-4B8C-83A1-F6EECF244321}">
                <p14:modId xmlns:p14="http://schemas.microsoft.com/office/powerpoint/2010/main" val="651406592"/>
              </p:ext>
            </p:extLst>
          </p:nvPr>
        </p:nvGraphicFramePr>
        <p:xfrm>
          <a:off x="4419600" y="2438400"/>
          <a:ext cx="3340100" cy="609600"/>
        </p:xfrm>
        <a:graphic>
          <a:graphicData uri="http://schemas.openxmlformats.org/presentationml/2006/ole">
            <mc:AlternateContent xmlns:mc="http://schemas.openxmlformats.org/markup-compatibility/2006">
              <mc:Choice xmlns:v="urn:schemas-microsoft-com:vml" Requires="v">
                <p:oleObj spid="_x0000_s114766" name="Equation" r:id="rId6" imgW="3340100" imgH="609600" progId="Equation.3">
                  <p:embed/>
                </p:oleObj>
              </mc:Choice>
              <mc:Fallback>
                <p:oleObj name="Equation" r:id="rId6" imgW="3340100" imgH="6096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2438400"/>
                        <a:ext cx="33401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100405059"/>
              </p:ext>
            </p:extLst>
          </p:nvPr>
        </p:nvGraphicFramePr>
        <p:xfrm>
          <a:off x="4495800" y="3367044"/>
          <a:ext cx="1828800" cy="512805"/>
        </p:xfrm>
        <a:graphic>
          <a:graphicData uri="http://schemas.openxmlformats.org/presentationml/2006/ole">
            <mc:AlternateContent xmlns:mc="http://schemas.openxmlformats.org/markup-compatibility/2006">
              <mc:Choice xmlns:v="urn:schemas-microsoft-com:vml" Requires="v">
                <p:oleObj spid="_x0000_s114767" name="Equation" r:id="rId8" imgW="1879600" imgH="431800" progId="Equation.3">
                  <p:embed/>
                </p:oleObj>
              </mc:Choice>
              <mc:Fallback>
                <p:oleObj name="Equation" r:id="rId8" imgW="1879600" imgH="4318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3367044"/>
                        <a:ext cx="1828800" cy="512805"/>
                      </a:xfrm>
                      <a:prstGeom prst="rect">
                        <a:avLst/>
                      </a:prstGeom>
                      <a:noFill/>
                      <a:ln>
                        <a:noFill/>
                      </a:ln>
                      <a:effec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933731752"/>
              </p:ext>
            </p:extLst>
          </p:nvPr>
        </p:nvGraphicFramePr>
        <p:xfrm>
          <a:off x="6781800" y="3352800"/>
          <a:ext cx="1358900" cy="431800"/>
        </p:xfrm>
        <a:graphic>
          <a:graphicData uri="http://schemas.openxmlformats.org/presentationml/2006/ole">
            <mc:AlternateContent xmlns:mc="http://schemas.openxmlformats.org/markup-compatibility/2006">
              <mc:Choice xmlns:v="urn:schemas-microsoft-com:vml" Requires="v">
                <p:oleObj spid="_x0000_s114768" name="Equation" r:id="rId10" imgW="1358310" imgH="431613" progId="Equation.3">
                  <p:embed/>
                </p:oleObj>
              </mc:Choice>
              <mc:Fallback>
                <p:oleObj name="Equation" r:id="rId10" imgW="1358310" imgH="431613"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81800" y="3352800"/>
                        <a:ext cx="1358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341320124"/>
              </p:ext>
            </p:extLst>
          </p:nvPr>
        </p:nvGraphicFramePr>
        <p:xfrm>
          <a:off x="4493610" y="4038600"/>
          <a:ext cx="2070100" cy="609600"/>
        </p:xfrm>
        <a:graphic>
          <a:graphicData uri="http://schemas.openxmlformats.org/presentationml/2006/ole">
            <mc:AlternateContent xmlns:mc="http://schemas.openxmlformats.org/markup-compatibility/2006">
              <mc:Choice xmlns:v="urn:schemas-microsoft-com:vml" Requires="v">
                <p:oleObj spid="_x0000_s114769" name="Equation" r:id="rId12" imgW="2070100" imgH="609600" progId="Equation.3">
                  <p:embed/>
                </p:oleObj>
              </mc:Choice>
              <mc:Fallback>
                <p:oleObj name="Equation" r:id="rId12" imgW="2070100" imgH="60960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93610" y="4038600"/>
                        <a:ext cx="20701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11"/>
          <p:cNvSpPr/>
          <p:nvPr/>
        </p:nvSpPr>
        <p:spPr>
          <a:xfrm>
            <a:off x="2853559" y="5562600"/>
            <a:ext cx="5791200" cy="369332"/>
          </a:xfrm>
          <a:prstGeom prst="rect">
            <a:avLst/>
          </a:prstGeom>
        </p:spPr>
        <p:txBody>
          <a:bodyPr wrap="square">
            <a:spAutoFit/>
          </a:bodyPr>
          <a:lstStyle/>
          <a:p>
            <a:pPr>
              <a:spcBef>
                <a:spcPct val="50000"/>
              </a:spcBef>
            </a:pPr>
            <a:r>
              <a:rPr lang="en-US" altLang="en-US" dirty="0"/>
              <a:t>With zero load, change in shear between </a:t>
            </a:r>
            <a:r>
              <a:rPr lang="en-US" altLang="en-US" i="1" dirty="0"/>
              <a:t>B</a:t>
            </a:r>
            <a:r>
              <a:rPr lang="en-US" altLang="en-US" dirty="0"/>
              <a:t> and </a:t>
            </a:r>
            <a:r>
              <a:rPr lang="en-US" altLang="en-US" i="1" dirty="0"/>
              <a:t>C</a:t>
            </a:r>
            <a:r>
              <a:rPr lang="en-US" altLang="en-US" dirty="0"/>
              <a:t> is zero.</a:t>
            </a:r>
          </a:p>
        </p:txBody>
      </p:sp>
      <p:sp>
        <p:nvSpPr>
          <p:cNvPr id="3" name="Rectangle 2">
            <a:extLst>
              <a:ext uri="{FF2B5EF4-FFF2-40B4-BE49-F238E27FC236}">
                <a16:creationId xmlns:a16="http://schemas.microsoft.com/office/drawing/2014/main" id="{38B4900C-30FD-466E-9550-C1DAE663F949}"/>
              </a:ext>
            </a:extLst>
          </p:cNvPr>
          <p:cNvSpPr/>
          <p:nvPr/>
        </p:nvSpPr>
        <p:spPr>
          <a:xfrm>
            <a:off x="457200" y="686448"/>
            <a:ext cx="2693751" cy="369332"/>
          </a:xfrm>
          <a:prstGeom prst="rect">
            <a:avLst/>
          </a:prstGeom>
        </p:spPr>
        <p:txBody>
          <a:bodyPr wrap="none">
            <a:spAutoFit/>
          </a:bodyPr>
          <a:lstStyle/>
          <a:p>
            <a:pPr>
              <a:spcBef>
                <a:spcPct val="50000"/>
              </a:spcBef>
            </a:pPr>
            <a:r>
              <a:rPr lang="en-US" altLang="en-US" b="1" dirty="0">
                <a:solidFill>
                  <a:srgbClr val="00B050"/>
                </a:solidFill>
              </a:rPr>
              <a:t>MODELING and ANALYSIS:</a:t>
            </a:r>
          </a:p>
        </p:txBody>
      </p:sp>
    </p:spTree>
    <p:extLst>
      <p:ext uri="{BB962C8B-B14F-4D97-AF65-F5344CB8AC3E}">
        <p14:creationId xmlns:p14="http://schemas.microsoft.com/office/powerpoint/2010/main" val="3131068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200" y="304800"/>
            <a:ext cx="8229600" cy="396874"/>
          </a:xfrm>
        </p:spPr>
        <p:txBody>
          <a:bodyPr>
            <a:normAutofit fontScale="90000"/>
          </a:bodyPr>
          <a:lstStyle/>
          <a:p>
            <a:r>
              <a:rPr lang="en-US" sz="2800" b="1" dirty="0">
                <a:solidFill>
                  <a:srgbClr val="FF0000"/>
                </a:solidFill>
              </a:rPr>
              <a:t>EXAMPLE PROBLEM 7.6 – SOLUTION (continued)</a:t>
            </a:r>
          </a:p>
        </p:txBody>
      </p:sp>
      <p:pic>
        <p:nvPicPr>
          <p:cNvPr id="13" name="Picture 3"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516" y="914400"/>
            <a:ext cx="3076575" cy="521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810000" y="990600"/>
            <a:ext cx="4572000" cy="1200329"/>
          </a:xfrm>
          <a:prstGeom prst="rect">
            <a:avLst/>
          </a:prstGeom>
        </p:spPr>
        <p:txBody>
          <a:bodyPr>
            <a:spAutoFit/>
          </a:bodyPr>
          <a:lstStyle/>
          <a:p>
            <a:pPr>
              <a:spcBef>
                <a:spcPct val="50000"/>
              </a:spcBef>
            </a:pPr>
            <a:r>
              <a:rPr lang="en-US" altLang="en-US" dirty="0"/>
              <a:t>The change in moment between </a:t>
            </a:r>
            <a:r>
              <a:rPr lang="en-US" altLang="en-US" i="1" dirty="0"/>
              <a:t>A</a:t>
            </a:r>
            <a:r>
              <a:rPr lang="en-US" altLang="en-US" dirty="0"/>
              <a:t> and </a:t>
            </a:r>
            <a:r>
              <a:rPr lang="en-US" altLang="en-US" i="1" dirty="0"/>
              <a:t>B</a:t>
            </a:r>
            <a:r>
              <a:rPr lang="en-US" altLang="en-US" dirty="0"/>
              <a:t> is equal to area under shear curve between the points.  The parabolic shear curve results in a cubic moment curve.</a:t>
            </a:r>
          </a:p>
        </p:txBody>
      </p:sp>
      <p:graphicFrame>
        <p:nvGraphicFramePr>
          <p:cNvPr id="6" name="Object 5"/>
          <p:cNvGraphicFramePr>
            <a:graphicFrameLocks noChangeAspect="1"/>
          </p:cNvGraphicFramePr>
          <p:nvPr/>
        </p:nvGraphicFramePr>
        <p:xfrm>
          <a:off x="3873500" y="2481263"/>
          <a:ext cx="3086100" cy="609600"/>
        </p:xfrm>
        <a:graphic>
          <a:graphicData uri="http://schemas.openxmlformats.org/presentationml/2006/ole">
            <mc:AlternateContent xmlns:mc="http://schemas.openxmlformats.org/markup-compatibility/2006">
              <mc:Choice xmlns:v="urn:schemas-microsoft-com:vml" Requires="v">
                <p:oleObj spid="_x0000_s115740" name="Equation" r:id="rId5" imgW="3086100" imgH="609600" progId="Equation.3">
                  <p:embed/>
                </p:oleObj>
              </mc:Choice>
              <mc:Fallback>
                <p:oleObj name="Equation" r:id="rId5" imgW="3086100" imgH="6096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3500" y="2481263"/>
                        <a:ext cx="30861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742672161"/>
              </p:ext>
            </p:extLst>
          </p:nvPr>
        </p:nvGraphicFramePr>
        <p:xfrm>
          <a:off x="3581400" y="3276600"/>
          <a:ext cx="5270500" cy="889000"/>
        </p:xfrm>
        <a:graphic>
          <a:graphicData uri="http://schemas.openxmlformats.org/presentationml/2006/ole">
            <mc:AlternateContent xmlns:mc="http://schemas.openxmlformats.org/markup-compatibility/2006">
              <mc:Choice xmlns:v="urn:schemas-microsoft-com:vml" Requires="v">
                <p:oleObj spid="_x0000_s115741" name="Equation" r:id="rId7" imgW="5270500" imgH="889000" progId="Equation.3">
                  <p:embed/>
                </p:oleObj>
              </mc:Choice>
              <mc:Fallback>
                <p:oleObj name="Equation" r:id="rId7" imgW="5270500" imgH="8890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3276600"/>
                        <a:ext cx="52705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13"/>
          <p:cNvSpPr/>
          <p:nvPr/>
        </p:nvSpPr>
        <p:spPr>
          <a:xfrm>
            <a:off x="3810000" y="4495800"/>
            <a:ext cx="4572000" cy="1200329"/>
          </a:xfrm>
          <a:prstGeom prst="rect">
            <a:avLst/>
          </a:prstGeom>
        </p:spPr>
        <p:txBody>
          <a:bodyPr>
            <a:spAutoFit/>
          </a:bodyPr>
          <a:lstStyle/>
          <a:p>
            <a:pPr>
              <a:spcBef>
                <a:spcPct val="50000"/>
              </a:spcBef>
            </a:pPr>
            <a:r>
              <a:rPr lang="en-US" altLang="en-US" dirty="0"/>
              <a:t>The change in moment between </a:t>
            </a:r>
            <a:r>
              <a:rPr lang="en-US" altLang="en-US" i="1" dirty="0"/>
              <a:t>B</a:t>
            </a:r>
            <a:r>
              <a:rPr lang="en-US" altLang="en-US" dirty="0"/>
              <a:t> and </a:t>
            </a:r>
            <a:r>
              <a:rPr lang="en-US" altLang="en-US" i="1" dirty="0"/>
              <a:t>C</a:t>
            </a:r>
            <a:r>
              <a:rPr lang="en-US" altLang="en-US" dirty="0"/>
              <a:t> is equal to area under shear curve between points.  The constant shear curve results in a linear moment curve.</a:t>
            </a:r>
          </a:p>
        </p:txBody>
      </p:sp>
    </p:spTree>
    <p:extLst>
      <p:ext uri="{BB962C8B-B14F-4D97-AF65-F5344CB8AC3E}">
        <p14:creationId xmlns:p14="http://schemas.microsoft.com/office/powerpoint/2010/main" val="405671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3" name="Title 2"/>
          <p:cNvSpPr>
            <a:spLocks noGrp="1"/>
          </p:cNvSpPr>
          <p:nvPr>
            <p:ph type="title"/>
          </p:nvPr>
        </p:nvSpPr>
        <p:spPr>
          <a:xfrm>
            <a:off x="457200" y="274637"/>
            <a:ext cx="8229600" cy="603187"/>
          </a:xfrm>
        </p:spPr>
        <p:txBody>
          <a:bodyPr>
            <a:normAutofit fontScale="90000"/>
          </a:bodyPr>
          <a:lstStyle/>
          <a:p>
            <a:br>
              <a:rPr lang="en-US" b="1" dirty="0"/>
            </a:br>
            <a:endParaRPr lang="en-US" dirty="0"/>
          </a:p>
        </p:txBody>
      </p:sp>
      <p:sp>
        <p:nvSpPr>
          <p:cNvPr id="2" name="TextBox 1"/>
          <p:cNvSpPr txBox="1"/>
          <p:nvPr/>
        </p:nvSpPr>
        <p:spPr>
          <a:xfrm>
            <a:off x="381000" y="114565"/>
            <a:ext cx="8202168" cy="461665"/>
          </a:xfrm>
          <a:prstGeom prst="rect">
            <a:avLst/>
          </a:prstGeom>
          <a:noFill/>
        </p:spPr>
        <p:txBody>
          <a:bodyPr wrap="square" rtlCol="0">
            <a:spAutoFit/>
          </a:bodyPr>
          <a:lstStyle/>
          <a:p>
            <a:pPr algn="ctr"/>
            <a:r>
              <a:rPr lang="en-US" sz="2400" b="1" dirty="0">
                <a:solidFill>
                  <a:srgbClr val="C00000"/>
                </a:solidFill>
              </a:rPr>
              <a:t>INTERNAL FORCES IN BEAMS AND CABLES </a:t>
            </a:r>
          </a:p>
        </p:txBody>
      </p:sp>
      <p:sp>
        <p:nvSpPr>
          <p:cNvPr id="6" name="Rectangle 5">
            <a:extLst>
              <a:ext uri="{FF2B5EF4-FFF2-40B4-BE49-F238E27FC236}">
                <a16:creationId xmlns:a16="http://schemas.microsoft.com/office/drawing/2014/main" id="{F0C07128-30B0-4990-823D-3BFFF8DC02AC}"/>
              </a:ext>
            </a:extLst>
          </p:cNvPr>
          <p:cNvSpPr/>
          <p:nvPr/>
        </p:nvSpPr>
        <p:spPr>
          <a:xfrm>
            <a:off x="538420" y="526385"/>
            <a:ext cx="8077200" cy="1015663"/>
          </a:xfrm>
          <a:prstGeom prst="rect">
            <a:avLst/>
          </a:prstGeom>
        </p:spPr>
        <p:txBody>
          <a:bodyPr wrap="square">
            <a:spAutoFit/>
          </a:bodyPr>
          <a:lstStyle/>
          <a:p>
            <a:pPr>
              <a:spcBef>
                <a:spcPct val="50000"/>
              </a:spcBef>
            </a:pPr>
            <a:r>
              <a:rPr lang="en-US" altLang="en-US" sz="2000" dirty="0"/>
              <a:t>The current chapter is concerned with determining the </a:t>
            </a:r>
            <a:r>
              <a:rPr lang="en-US" altLang="en-US" sz="2000" i="1" dirty="0"/>
              <a:t>internal</a:t>
            </a:r>
            <a:r>
              <a:rPr lang="en-US" altLang="en-US" sz="2000" dirty="0"/>
              <a:t> </a:t>
            </a:r>
            <a:r>
              <a:rPr lang="en-US" altLang="en-US" sz="2000" i="1" dirty="0"/>
              <a:t>forces</a:t>
            </a:r>
            <a:r>
              <a:rPr lang="en-US" altLang="en-US" sz="2000" dirty="0"/>
              <a:t> (i.e., tension/compression, shear, and bending) which hold together the various parts of a given member.</a:t>
            </a:r>
          </a:p>
        </p:txBody>
      </p:sp>
      <p:sp>
        <p:nvSpPr>
          <p:cNvPr id="8" name="Rectangle 7">
            <a:extLst>
              <a:ext uri="{FF2B5EF4-FFF2-40B4-BE49-F238E27FC236}">
                <a16:creationId xmlns:a16="http://schemas.microsoft.com/office/drawing/2014/main" id="{307F89CD-B74F-4815-8B84-33335A5246A2}"/>
              </a:ext>
            </a:extLst>
          </p:cNvPr>
          <p:cNvSpPr/>
          <p:nvPr/>
        </p:nvSpPr>
        <p:spPr>
          <a:xfrm>
            <a:off x="493059" y="1563946"/>
            <a:ext cx="6212541" cy="2554545"/>
          </a:xfrm>
          <a:prstGeom prst="rect">
            <a:avLst/>
          </a:prstGeom>
        </p:spPr>
        <p:txBody>
          <a:bodyPr wrap="square">
            <a:spAutoFit/>
          </a:bodyPr>
          <a:lstStyle/>
          <a:p>
            <a:pPr>
              <a:spcBef>
                <a:spcPct val="50000"/>
              </a:spcBef>
            </a:pPr>
            <a:r>
              <a:rPr lang="en-US" altLang="en-US" sz="2000" dirty="0"/>
              <a:t>Focus is on two important types of engineering structures:</a:t>
            </a:r>
          </a:p>
          <a:p>
            <a:pPr lvl="1">
              <a:spcBef>
                <a:spcPct val="50000"/>
              </a:spcBef>
              <a:buFontTx/>
              <a:buAutoNum type="alphaLcParenR"/>
            </a:pPr>
            <a:r>
              <a:rPr lang="en-US" altLang="en-US" sz="2000" i="1" dirty="0"/>
              <a:t> Beams</a:t>
            </a:r>
            <a:r>
              <a:rPr lang="en-US" altLang="en-US" sz="2000" dirty="0"/>
              <a:t> - usually long, straight, prismatic members designed to support loads applied at various points along the member.</a:t>
            </a:r>
          </a:p>
          <a:p>
            <a:pPr lvl="1">
              <a:spcBef>
                <a:spcPct val="50000"/>
              </a:spcBef>
              <a:buFontTx/>
              <a:buAutoNum type="alphaLcParenR"/>
            </a:pPr>
            <a:r>
              <a:rPr lang="en-US" altLang="en-US" sz="2000" i="1" dirty="0"/>
              <a:t> Cables</a:t>
            </a:r>
            <a:r>
              <a:rPr lang="en-US" altLang="en-US" sz="2000" dirty="0"/>
              <a:t> - flexible members capable of withstanding only tension, designed to support concentrated or distributed loads.</a:t>
            </a:r>
          </a:p>
        </p:txBody>
      </p:sp>
      <p:pic>
        <p:nvPicPr>
          <p:cNvPr id="9" name="Picture 3">
            <a:extLst>
              <a:ext uri="{FF2B5EF4-FFF2-40B4-BE49-F238E27FC236}">
                <a16:creationId xmlns:a16="http://schemas.microsoft.com/office/drawing/2014/main" id="{2FC5CEAE-3649-4C4B-A248-724BCFD04A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809" y="4162286"/>
            <a:ext cx="8848381" cy="244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a:extLst>
              <a:ext uri="{FF2B5EF4-FFF2-40B4-BE49-F238E27FC236}">
                <a16:creationId xmlns:a16="http://schemas.microsoft.com/office/drawing/2014/main" id="{388EDE54-6793-4752-9B6B-E2C0E557F5A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19715" y="1873451"/>
            <a:ext cx="2276475"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5969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200" y="304800"/>
            <a:ext cx="8229600" cy="396874"/>
          </a:xfrm>
        </p:spPr>
        <p:txBody>
          <a:bodyPr>
            <a:normAutofit fontScale="90000"/>
          </a:bodyPr>
          <a:lstStyle/>
          <a:p>
            <a:r>
              <a:rPr lang="en-US" sz="2800" b="1" dirty="0">
                <a:solidFill>
                  <a:srgbClr val="FF0000"/>
                </a:solidFill>
              </a:rPr>
              <a:t>CABLES WITH CONCENTRATED LOADS</a:t>
            </a:r>
          </a:p>
        </p:txBody>
      </p:sp>
      <p:pic>
        <p:nvPicPr>
          <p:cNvPr id="8" name="Picture 3"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38200"/>
            <a:ext cx="4025317" cy="352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57199" y="4648200"/>
            <a:ext cx="4025317" cy="1200329"/>
          </a:xfrm>
          <a:prstGeom prst="rect">
            <a:avLst/>
          </a:prstGeom>
        </p:spPr>
        <p:txBody>
          <a:bodyPr wrap="square">
            <a:spAutoFit/>
          </a:bodyPr>
          <a:lstStyle/>
          <a:p>
            <a:pPr>
              <a:spcBef>
                <a:spcPct val="50000"/>
              </a:spcBef>
            </a:pPr>
            <a:r>
              <a:rPr lang="en-US" altLang="en-US" dirty="0"/>
              <a:t>Cables are applied as structural elements in suspension bridges, transmission lines, aerial tramways,  guy wires for high towers, etc.</a:t>
            </a:r>
          </a:p>
        </p:txBody>
      </p:sp>
      <p:sp>
        <p:nvSpPr>
          <p:cNvPr id="4" name="Rectangle 3"/>
          <p:cNvSpPr/>
          <p:nvPr/>
        </p:nvSpPr>
        <p:spPr>
          <a:xfrm>
            <a:off x="4724399" y="838200"/>
            <a:ext cx="3944007" cy="2585323"/>
          </a:xfrm>
          <a:prstGeom prst="rect">
            <a:avLst/>
          </a:prstGeom>
        </p:spPr>
        <p:txBody>
          <a:bodyPr wrap="square">
            <a:spAutoFit/>
          </a:bodyPr>
          <a:lstStyle/>
          <a:p>
            <a:pPr>
              <a:spcBef>
                <a:spcPct val="50000"/>
              </a:spcBef>
            </a:pPr>
            <a:r>
              <a:rPr lang="en-US" altLang="en-US" dirty="0"/>
              <a:t>For analysis, assume:</a:t>
            </a:r>
          </a:p>
          <a:p>
            <a:pPr lvl="1">
              <a:spcBef>
                <a:spcPct val="0"/>
              </a:spcBef>
              <a:buFontTx/>
              <a:buAutoNum type="alphaLcParenR"/>
            </a:pPr>
            <a:r>
              <a:rPr lang="en-US" altLang="en-US" dirty="0"/>
              <a:t>   concentrated vertical loads on  	given vertical lines,</a:t>
            </a:r>
          </a:p>
          <a:p>
            <a:pPr lvl="1">
              <a:spcBef>
                <a:spcPct val="0"/>
              </a:spcBef>
              <a:buFontTx/>
              <a:buAutoNum type="alphaLcParenR"/>
            </a:pPr>
            <a:r>
              <a:rPr lang="en-US" altLang="en-US" dirty="0"/>
              <a:t>  weight of cable is negligible,</a:t>
            </a:r>
          </a:p>
          <a:p>
            <a:pPr lvl="1">
              <a:spcBef>
                <a:spcPct val="0"/>
              </a:spcBef>
              <a:buFontTx/>
              <a:buAutoNum type="alphaLcParenR"/>
            </a:pPr>
            <a:r>
              <a:rPr lang="en-US" altLang="en-US" dirty="0"/>
              <a:t>  cable is flexible, i.e., resistance 	to bending is small, </a:t>
            </a:r>
          </a:p>
          <a:p>
            <a:pPr lvl="1">
              <a:spcBef>
                <a:spcPct val="0"/>
              </a:spcBef>
              <a:buFontTx/>
              <a:buAutoNum type="alphaLcParenR"/>
            </a:pPr>
            <a:r>
              <a:rPr lang="en-US" altLang="en-US" dirty="0"/>
              <a:t>  portions of cable between  	successive loads may be 	treated as two force members</a:t>
            </a:r>
          </a:p>
        </p:txBody>
      </p:sp>
      <p:sp>
        <p:nvSpPr>
          <p:cNvPr id="7" name="Rectangle 6"/>
          <p:cNvSpPr/>
          <p:nvPr/>
        </p:nvSpPr>
        <p:spPr>
          <a:xfrm>
            <a:off x="4876800" y="3467602"/>
            <a:ext cx="3386959" cy="923330"/>
          </a:xfrm>
          <a:prstGeom prst="rect">
            <a:avLst/>
          </a:prstGeom>
        </p:spPr>
        <p:txBody>
          <a:bodyPr wrap="square">
            <a:spAutoFit/>
          </a:bodyPr>
          <a:lstStyle/>
          <a:p>
            <a:pPr>
              <a:spcBef>
                <a:spcPct val="50000"/>
              </a:spcBef>
            </a:pPr>
            <a:r>
              <a:rPr lang="en-US" altLang="en-US" dirty="0"/>
              <a:t>Wish to determine shape of cable, i.e., vertical distance from support </a:t>
            </a:r>
            <a:r>
              <a:rPr lang="en-US" altLang="en-US" i="1" dirty="0"/>
              <a:t>A</a:t>
            </a:r>
            <a:r>
              <a:rPr lang="en-US" altLang="en-US" dirty="0"/>
              <a:t> to each load point.</a:t>
            </a:r>
          </a:p>
        </p:txBody>
      </p:sp>
      <p:sp>
        <p:nvSpPr>
          <p:cNvPr id="3" name="Rectangle 2">
            <a:extLst>
              <a:ext uri="{FF2B5EF4-FFF2-40B4-BE49-F238E27FC236}">
                <a16:creationId xmlns:a16="http://schemas.microsoft.com/office/drawing/2014/main" id="{2B7BE7BA-FBCC-4CF5-BD61-84F4CC4CEA08}"/>
              </a:ext>
            </a:extLst>
          </p:cNvPr>
          <p:cNvSpPr/>
          <p:nvPr/>
        </p:nvSpPr>
        <p:spPr>
          <a:xfrm>
            <a:off x="4648039" y="4435011"/>
            <a:ext cx="4419761" cy="1754326"/>
          </a:xfrm>
          <a:prstGeom prst="rect">
            <a:avLst/>
          </a:prstGeom>
        </p:spPr>
        <p:txBody>
          <a:bodyPr wrap="square">
            <a:spAutoFit/>
          </a:bodyPr>
          <a:lstStyle/>
          <a:p>
            <a:r>
              <a:rPr lang="en-US" altLang="en-US" b="1" dirty="0">
                <a:solidFill>
                  <a:srgbClr val="00B050"/>
                </a:solidFill>
              </a:rPr>
              <a:t>REFLECT and THINK:</a:t>
            </a:r>
            <a:endParaRPr lang="en-US" altLang="en-US" b="1" dirty="0"/>
          </a:p>
          <a:p>
            <a:r>
              <a:rPr lang="en-US" altLang="en-US" dirty="0"/>
              <a:t>Although not strictly required for the solution of this problem, determining the support reactions would serve as an</a:t>
            </a:r>
          </a:p>
          <a:p>
            <a:r>
              <a:rPr lang="en-US" altLang="en-US" dirty="0"/>
              <a:t>excellent check of the final values of the shear and bending-moment diagrams.</a:t>
            </a:r>
          </a:p>
        </p:txBody>
      </p:sp>
    </p:spTree>
    <p:extLst>
      <p:ext uri="{BB962C8B-B14F-4D97-AF65-F5344CB8AC3E}">
        <p14:creationId xmlns:p14="http://schemas.microsoft.com/office/powerpoint/2010/main" val="2574183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64947" y="228600"/>
            <a:ext cx="8229600" cy="396874"/>
          </a:xfrm>
        </p:spPr>
        <p:txBody>
          <a:bodyPr>
            <a:normAutofit fontScale="90000"/>
          </a:bodyPr>
          <a:lstStyle/>
          <a:p>
            <a:r>
              <a:rPr lang="en-US" sz="2800" b="1" dirty="0">
                <a:solidFill>
                  <a:srgbClr val="FF0000"/>
                </a:solidFill>
              </a:rPr>
              <a:t>CABLES WITH CONCENTRATED LOADS</a:t>
            </a:r>
          </a:p>
        </p:txBody>
      </p:sp>
      <p:pic>
        <p:nvPicPr>
          <p:cNvPr id="24" name="Picture 3" descr="C:\DOCUME~1\WALTOL~1\LOCALS~1\Temp\\msotw9_temp0.jpg">
            <a:extLst>
              <a:ext uri="{FF2B5EF4-FFF2-40B4-BE49-F238E27FC236}">
                <a16:creationId xmlns:a16="http://schemas.microsoft.com/office/drawing/2014/main" id="{FB204282-24BB-4772-A471-5D7A097C7D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53" y="1660263"/>
            <a:ext cx="4038600" cy="3537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755E0DB1-3AC4-457F-8826-8710AE2156AB}"/>
              </a:ext>
            </a:extLst>
          </p:cNvPr>
          <p:cNvSpPr/>
          <p:nvPr/>
        </p:nvSpPr>
        <p:spPr>
          <a:xfrm>
            <a:off x="228600" y="762000"/>
            <a:ext cx="8686800" cy="830997"/>
          </a:xfrm>
          <a:prstGeom prst="rect">
            <a:avLst/>
          </a:prstGeom>
        </p:spPr>
        <p:txBody>
          <a:bodyPr wrap="square">
            <a:spAutoFit/>
          </a:bodyPr>
          <a:lstStyle/>
          <a:p>
            <a:pPr>
              <a:spcBef>
                <a:spcPct val="50000"/>
              </a:spcBef>
            </a:pPr>
            <a:r>
              <a:rPr lang="en-US" altLang="en-US" sz="2400" dirty="0"/>
              <a:t>Cables are applied as structural elements in suspension bridges, transmission lines, aerial tramways, guy wires for high towers, etc.</a:t>
            </a:r>
          </a:p>
        </p:txBody>
      </p:sp>
      <p:sp>
        <p:nvSpPr>
          <p:cNvPr id="4" name="Rectangle 3">
            <a:extLst>
              <a:ext uri="{FF2B5EF4-FFF2-40B4-BE49-F238E27FC236}">
                <a16:creationId xmlns:a16="http://schemas.microsoft.com/office/drawing/2014/main" id="{B3441A5A-77F9-4DE1-8D73-87B01502AFA4}"/>
              </a:ext>
            </a:extLst>
          </p:cNvPr>
          <p:cNvSpPr/>
          <p:nvPr/>
        </p:nvSpPr>
        <p:spPr>
          <a:xfrm>
            <a:off x="4300818" y="1592997"/>
            <a:ext cx="4572000" cy="3416320"/>
          </a:xfrm>
          <a:prstGeom prst="rect">
            <a:avLst/>
          </a:prstGeom>
        </p:spPr>
        <p:txBody>
          <a:bodyPr>
            <a:spAutoFit/>
          </a:bodyPr>
          <a:lstStyle/>
          <a:p>
            <a:pPr>
              <a:spcBef>
                <a:spcPct val="50000"/>
              </a:spcBef>
              <a:buFontTx/>
              <a:buChar char="•"/>
            </a:pPr>
            <a:r>
              <a:rPr lang="en-US" altLang="en-US" sz="2400" dirty="0"/>
              <a:t>For analysis, assume:</a:t>
            </a:r>
          </a:p>
          <a:p>
            <a:pPr lvl="1">
              <a:buFontTx/>
              <a:buAutoNum type="alphaLcParenR"/>
            </a:pPr>
            <a:r>
              <a:rPr lang="en-US" altLang="en-US" sz="2400" dirty="0"/>
              <a:t>concentrated vertical loads on given vertical lines,</a:t>
            </a:r>
          </a:p>
          <a:p>
            <a:pPr lvl="1">
              <a:buFontTx/>
              <a:buAutoNum type="alphaLcParenR"/>
            </a:pPr>
            <a:r>
              <a:rPr lang="en-US" altLang="en-US" sz="2400" dirty="0"/>
              <a:t>weight of cable is negligible,</a:t>
            </a:r>
          </a:p>
          <a:p>
            <a:pPr lvl="1">
              <a:buFontTx/>
              <a:buAutoNum type="alphaLcParenR"/>
            </a:pPr>
            <a:r>
              <a:rPr lang="en-US" altLang="en-US" sz="2400" dirty="0"/>
              <a:t>cable is flexible, i.e., resistance to bending is small, </a:t>
            </a:r>
          </a:p>
          <a:p>
            <a:pPr lvl="1">
              <a:buFontTx/>
              <a:buAutoNum type="alphaLcParenR"/>
            </a:pPr>
            <a:r>
              <a:rPr lang="en-US" altLang="en-US" sz="2400" dirty="0"/>
              <a:t>portions of cable between successive loads may be treated as two force members</a:t>
            </a:r>
          </a:p>
        </p:txBody>
      </p:sp>
      <p:sp>
        <p:nvSpPr>
          <p:cNvPr id="7" name="Rectangle 6">
            <a:extLst>
              <a:ext uri="{FF2B5EF4-FFF2-40B4-BE49-F238E27FC236}">
                <a16:creationId xmlns:a16="http://schemas.microsoft.com/office/drawing/2014/main" id="{156461A5-7378-46E3-A074-0AD002A300FB}"/>
              </a:ext>
            </a:extLst>
          </p:cNvPr>
          <p:cNvSpPr/>
          <p:nvPr/>
        </p:nvSpPr>
        <p:spPr>
          <a:xfrm>
            <a:off x="228600" y="5411929"/>
            <a:ext cx="8644218" cy="830997"/>
          </a:xfrm>
          <a:prstGeom prst="rect">
            <a:avLst/>
          </a:prstGeom>
        </p:spPr>
        <p:txBody>
          <a:bodyPr wrap="square">
            <a:spAutoFit/>
          </a:bodyPr>
          <a:lstStyle/>
          <a:p>
            <a:pPr>
              <a:spcBef>
                <a:spcPct val="50000"/>
              </a:spcBef>
              <a:buFontTx/>
              <a:buChar char="•"/>
            </a:pPr>
            <a:r>
              <a:rPr lang="en-US" altLang="en-US" sz="2400" dirty="0"/>
              <a:t>Goal is to determine shape of cable, i.e., vertical distance from support </a:t>
            </a:r>
            <a:r>
              <a:rPr lang="en-US" altLang="en-US" sz="2400" i="1" dirty="0"/>
              <a:t>A</a:t>
            </a:r>
            <a:r>
              <a:rPr lang="en-US" altLang="en-US" sz="2400" dirty="0"/>
              <a:t> to each load point.</a:t>
            </a:r>
          </a:p>
        </p:txBody>
      </p:sp>
    </p:spTree>
    <p:extLst>
      <p:ext uri="{BB962C8B-B14F-4D97-AF65-F5344CB8AC3E}">
        <p14:creationId xmlns:p14="http://schemas.microsoft.com/office/powerpoint/2010/main" val="670344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64947" y="228600"/>
            <a:ext cx="8229600" cy="396874"/>
          </a:xfrm>
        </p:spPr>
        <p:txBody>
          <a:bodyPr>
            <a:normAutofit fontScale="90000"/>
          </a:bodyPr>
          <a:lstStyle/>
          <a:p>
            <a:r>
              <a:rPr lang="en-US" sz="2800" b="1" dirty="0">
                <a:solidFill>
                  <a:srgbClr val="FF0000"/>
                </a:solidFill>
              </a:rPr>
              <a:t>CABLES WITH CONCENTRATED LOADS</a:t>
            </a:r>
          </a:p>
        </p:txBody>
      </p:sp>
      <p:pic>
        <p:nvPicPr>
          <p:cNvPr id="9" name="Picture 1028"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344" y="762000"/>
            <a:ext cx="3652044" cy="307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1044"/>
          <p:cNvGrpSpPr>
            <a:grpSpLocks/>
          </p:cNvGrpSpPr>
          <p:nvPr/>
        </p:nvGrpSpPr>
        <p:grpSpPr bwMode="auto">
          <a:xfrm>
            <a:off x="338138" y="2640013"/>
            <a:ext cx="8810625" cy="3781425"/>
            <a:chOff x="213" y="1663"/>
            <a:chExt cx="5550" cy="2382"/>
          </a:xfrm>
        </p:grpSpPr>
        <p:grpSp>
          <p:nvGrpSpPr>
            <p:cNvPr id="11" name="Group 1043"/>
            <p:cNvGrpSpPr>
              <a:grpSpLocks/>
            </p:cNvGrpSpPr>
            <p:nvPr/>
          </p:nvGrpSpPr>
          <p:grpSpPr bwMode="auto">
            <a:xfrm>
              <a:off x="2547" y="1663"/>
              <a:ext cx="3216" cy="1071"/>
              <a:chOff x="2578" y="1670"/>
              <a:chExt cx="3216" cy="1071"/>
            </a:xfrm>
          </p:grpSpPr>
          <p:sp>
            <p:nvSpPr>
              <p:cNvPr id="13" name="Text Box 1033"/>
              <p:cNvSpPr txBox="1">
                <a:spLocks noChangeArrowheads="1"/>
              </p:cNvSpPr>
              <p:nvPr/>
            </p:nvSpPr>
            <p:spPr bwMode="auto">
              <a:xfrm>
                <a:off x="2578" y="1670"/>
                <a:ext cx="3216"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spcBef>
                    <a:spcPct val="20000"/>
                  </a:spcBef>
                  <a:buChar char="•"/>
                  <a:defRPr sz="2000">
                    <a:solidFill>
                      <a:schemeClr val="tx1"/>
                    </a:solidFill>
                    <a:latin typeface="Times New Roman" pitchFamily="18" charset="0"/>
                  </a:defRPr>
                </a:lvl1pPr>
                <a:lvl2pPr marL="742950" indent="-285750">
                  <a:spcBef>
                    <a:spcPct val="20000"/>
                  </a:spcBef>
                  <a:buChar char="–"/>
                  <a:defRPr>
                    <a:solidFill>
                      <a:schemeClr val="tx1"/>
                    </a:solidFill>
                    <a:latin typeface="Times New Roman" pitchFamily="18" charset="0"/>
                  </a:defRPr>
                </a:lvl2pPr>
                <a:lvl3pPr marL="1143000" indent="-228600">
                  <a:spcBef>
                    <a:spcPct val="20000"/>
                  </a:spcBef>
                  <a:buChar char="•"/>
                  <a:defRPr>
                    <a:solidFill>
                      <a:schemeClr val="tx1"/>
                    </a:solidFill>
                    <a:latin typeface="Times New Roman" pitchFamily="18" charset="0"/>
                  </a:defRPr>
                </a:lvl3pPr>
                <a:lvl4pPr marL="1600200" indent="-228600">
                  <a:spcBef>
                    <a:spcPct val="20000"/>
                  </a:spcBef>
                  <a:buChar char="–"/>
                  <a:defRPr>
                    <a:solidFill>
                      <a:schemeClr val="tx1"/>
                    </a:solidFill>
                    <a:latin typeface="Times New Roman" pitchFamily="18" charset="0"/>
                  </a:defRPr>
                </a:lvl4pPr>
                <a:lvl5pPr marL="2057400" indent="-228600">
                  <a:spcBef>
                    <a:spcPct val="20000"/>
                  </a:spcBef>
                  <a:buChar char="»"/>
                  <a:defRPr>
                    <a:solidFill>
                      <a:schemeClr val="tx1"/>
                    </a:solidFill>
                    <a:latin typeface="Times New Roman" pitchFamily="18" charset="0"/>
                  </a:defRPr>
                </a:lvl5pPr>
                <a:lvl6pPr marL="2514600" indent="-228600" eaLnBrk="0" fontAlgn="base" hangingPunct="0">
                  <a:spcBef>
                    <a:spcPct val="20000"/>
                  </a:spcBef>
                  <a:spcAft>
                    <a:spcPct val="0"/>
                  </a:spcAft>
                  <a:buChar char="»"/>
                  <a:defRPr>
                    <a:solidFill>
                      <a:schemeClr val="tx1"/>
                    </a:solidFill>
                    <a:latin typeface="Times New Roman" pitchFamily="18" charset="0"/>
                  </a:defRPr>
                </a:lvl6pPr>
                <a:lvl7pPr marL="2971800" indent="-228600" eaLnBrk="0" fontAlgn="base" hangingPunct="0">
                  <a:spcBef>
                    <a:spcPct val="20000"/>
                  </a:spcBef>
                  <a:spcAft>
                    <a:spcPct val="0"/>
                  </a:spcAft>
                  <a:buChar char="»"/>
                  <a:defRPr>
                    <a:solidFill>
                      <a:schemeClr val="tx1"/>
                    </a:solidFill>
                    <a:latin typeface="Times New Roman" pitchFamily="18" charset="0"/>
                  </a:defRPr>
                </a:lvl7pPr>
                <a:lvl8pPr marL="3429000" indent="-228600" eaLnBrk="0" fontAlgn="base" hangingPunct="0">
                  <a:spcBef>
                    <a:spcPct val="20000"/>
                  </a:spcBef>
                  <a:spcAft>
                    <a:spcPct val="0"/>
                  </a:spcAft>
                  <a:buChar char="»"/>
                  <a:defRPr>
                    <a:solidFill>
                      <a:schemeClr val="tx1"/>
                    </a:solidFill>
                    <a:latin typeface="Times New Roman" pitchFamily="18" charset="0"/>
                  </a:defRPr>
                </a:lvl8pPr>
                <a:lvl9pPr marL="3886200" indent="-228600" eaLnBrk="0" fontAlgn="base" hangingPunct="0">
                  <a:spcBef>
                    <a:spcPct val="20000"/>
                  </a:spcBef>
                  <a:spcAft>
                    <a:spcPct val="0"/>
                  </a:spcAft>
                  <a:buChar char="»"/>
                  <a:defRPr>
                    <a:solidFill>
                      <a:schemeClr val="tx1"/>
                    </a:solidFill>
                    <a:latin typeface="Times New Roman" pitchFamily="18" charset="0"/>
                  </a:defRPr>
                </a:lvl9pPr>
              </a:lstStyle>
              <a:p>
                <a:pPr eaLnBrk="1" hangingPunct="1">
                  <a:spcBef>
                    <a:spcPct val="50000"/>
                  </a:spcBef>
                </a:pPr>
                <a:r>
                  <a:rPr lang="en-US" altLang="en-US" dirty="0"/>
                  <a:t>Additional equation is obtained by considering equilibrium of portion of cable </a:t>
                </a:r>
                <a:r>
                  <a:rPr lang="en-US" altLang="en-US" i="1" dirty="0"/>
                  <a:t>AD</a:t>
                </a:r>
                <a:r>
                  <a:rPr lang="en-US" altLang="en-US" dirty="0"/>
                  <a:t> and assuming that coordinates of point </a:t>
                </a:r>
                <a:r>
                  <a:rPr lang="en-US" altLang="en-US" i="1" dirty="0"/>
                  <a:t>D</a:t>
                </a:r>
                <a:r>
                  <a:rPr lang="en-US" altLang="en-US" dirty="0"/>
                  <a:t> on the cable are known.  The additional equation is </a:t>
                </a:r>
              </a:p>
            </p:txBody>
          </p:sp>
          <p:graphicFrame>
            <p:nvGraphicFramePr>
              <p:cNvPr id="14" name="Object 1034"/>
              <p:cNvGraphicFramePr>
                <a:graphicFrameLocks noChangeAspect="1"/>
              </p:cNvGraphicFramePr>
              <p:nvPr>
                <p:extLst/>
              </p:nvPr>
            </p:nvGraphicFramePr>
            <p:xfrm>
              <a:off x="3679" y="2518"/>
              <a:ext cx="728" cy="223"/>
            </p:xfrm>
            <a:graphic>
              <a:graphicData uri="http://schemas.openxmlformats.org/presentationml/2006/ole">
                <mc:AlternateContent xmlns:mc="http://schemas.openxmlformats.org/markup-compatibility/2006">
                  <mc:Choice xmlns:v="urn:schemas-microsoft-com:vml" Requires="v">
                    <p:oleObj spid="_x0000_s124934" name="Equation" r:id="rId5" imgW="1155199" imgH="317362" progId="Equation.3">
                      <p:embed/>
                    </p:oleObj>
                  </mc:Choice>
                  <mc:Fallback>
                    <p:oleObj name="Equation" r:id="rId5" imgW="1155199" imgH="317362" progId="Equation.3">
                      <p:embed/>
                      <p:pic>
                        <p:nvPicPr>
                          <p:cNvPr id="14" name="Object 10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9" y="2518"/>
                            <a:ext cx="728" cy="223"/>
                          </a:xfrm>
                          <a:prstGeom prst="rect">
                            <a:avLst/>
                          </a:prstGeom>
                          <a:noFill/>
                          <a:ln>
                            <a:noFill/>
                          </a:ln>
                          <a:effectLst/>
                        </p:spPr>
                      </p:pic>
                    </p:oleObj>
                  </mc:Fallback>
                </mc:AlternateContent>
              </a:graphicData>
            </a:graphic>
          </p:graphicFrame>
        </p:grpSp>
        <p:pic>
          <p:nvPicPr>
            <p:cNvPr id="12" name="Picture 1029" descr="C:\DOCUME~1\WALTOL~1\LOCALS~1\Temp\\msotw9_temp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 y="2469"/>
              <a:ext cx="1038" cy="1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 name="Group 1045"/>
          <p:cNvGrpSpPr>
            <a:grpSpLocks/>
          </p:cNvGrpSpPr>
          <p:nvPr/>
        </p:nvGrpSpPr>
        <p:grpSpPr bwMode="auto">
          <a:xfrm>
            <a:off x="1909763" y="3949700"/>
            <a:ext cx="6792956" cy="2413000"/>
            <a:chOff x="1203" y="2488"/>
            <a:chExt cx="3982" cy="1520"/>
          </a:xfrm>
        </p:grpSpPr>
        <p:pic>
          <p:nvPicPr>
            <p:cNvPr id="16" name="Picture 1030" descr="C:\DOCUME~1\WALTOL~1\LOCALS~1\Temp\\msotw9_temp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3" y="2488"/>
              <a:ext cx="1293" cy="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Group 1040"/>
            <p:cNvGrpSpPr>
              <a:grpSpLocks/>
            </p:cNvGrpSpPr>
            <p:nvPr/>
          </p:nvGrpSpPr>
          <p:grpSpPr bwMode="auto">
            <a:xfrm>
              <a:off x="2784" y="2794"/>
              <a:ext cx="2401" cy="798"/>
              <a:chOff x="2762" y="2828"/>
              <a:chExt cx="2401" cy="798"/>
            </a:xfrm>
          </p:grpSpPr>
          <p:sp>
            <p:nvSpPr>
              <p:cNvPr id="18" name="Text Box 1035"/>
              <p:cNvSpPr txBox="1">
                <a:spLocks noChangeArrowheads="1"/>
              </p:cNvSpPr>
              <p:nvPr/>
            </p:nvSpPr>
            <p:spPr bwMode="auto">
              <a:xfrm>
                <a:off x="2762" y="2828"/>
                <a:ext cx="22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a:spcBef>
                    <a:spcPct val="20000"/>
                  </a:spcBef>
                  <a:buChar char="•"/>
                  <a:defRPr sz="2000">
                    <a:solidFill>
                      <a:schemeClr val="tx1"/>
                    </a:solidFill>
                    <a:latin typeface="Times New Roman" pitchFamily="18" charset="0"/>
                  </a:defRPr>
                </a:lvl1pPr>
                <a:lvl2pPr marL="742950" indent="-285750">
                  <a:spcBef>
                    <a:spcPct val="20000"/>
                  </a:spcBef>
                  <a:buChar char="–"/>
                  <a:defRPr>
                    <a:solidFill>
                      <a:schemeClr val="tx1"/>
                    </a:solidFill>
                    <a:latin typeface="Times New Roman" pitchFamily="18" charset="0"/>
                  </a:defRPr>
                </a:lvl2pPr>
                <a:lvl3pPr marL="1143000" indent="-228600">
                  <a:spcBef>
                    <a:spcPct val="20000"/>
                  </a:spcBef>
                  <a:buChar char="•"/>
                  <a:defRPr>
                    <a:solidFill>
                      <a:schemeClr val="tx1"/>
                    </a:solidFill>
                    <a:latin typeface="Times New Roman" pitchFamily="18" charset="0"/>
                  </a:defRPr>
                </a:lvl3pPr>
                <a:lvl4pPr marL="1600200" indent="-228600">
                  <a:spcBef>
                    <a:spcPct val="20000"/>
                  </a:spcBef>
                  <a:buChar char="–"/>
                  <a:defRPr>
                    <a:solidFill>
                      <a:schemeClr val="tx1"/>
                    </a:solidFill>
                    <a:latin typeface="Times New Roman" pitchFamily="18" charset="0"/>
                  </a:defRPr>
                </a:lvl4pPr>
                <a:lvl5pPr marL="2057400" indent="-228600">
                  <a:spcBef>
                    <a:spcPct val="20000"/>
                  </a:spcBef>
                  <a:buChar char="»"/>
                  <a:defRPr>
                    <a:solidFill>
                      <a:schemeClr val="tx1"/>
                    </a:solidFill>
                    <a:latin typeface="Times New Roman" pitchFamily="18" charset="0"/>
                  </a:defRPr>
                </a:lvl5pPr>
                <a:lvl6pPr marL="2514600" indent="-228600" eaLnBrk="0" fontAlgn="base" hangingPunct="0">
                  <a:spcBef>
                    <a:spcPct val="20000"/>
                  </a:spcBef>
                  <a:spcAft>
                    <a:spcPct val="0"/>
                  </a:spcAft>
                  <a:buChar char="»"/>
                  <a:defRPr>
                    <a:solidFill>
                      <a:schemeClr val="tx1"/>
                    </a:solidFill>
                    <a:latin typeface="Times New Roman" pitchFamily="18" charset="0"/>
                  </a:defRPr>
                </a:lvl6pPr>
                <a:lvl7pPr marL="2971800" indent="-228600" eaLnBrk="0" fontAlgn="base" hangingPunct="0">
                  <a:spcBef>
                    <a:spcPct val="20000"/>
                  </a:spcBef>
                  <a:spcAft>
                    <a:spcPct val="0"/>
                  </a:spcAft>
                  <a:buChar char="»"/>
                  <a:defRPr>
                    <a:solidFill>
                      <a:schemeClr val="tx1"/>
                    </a:solidFill>
                    <a:latin typeface="Times New Roman" pitchFamily="18" charset="0"/>
                  </a:defRPr>
                </a:lvl7pPr>
                <a:lvl8pPr marL="3429000" indent="-228600" eaLnBrk="0" fontAlgn="base" hangingPunct="0">
                  <a:spcBef>
                    <a:spcPct val="20000"/>
                  </a:spcBef>
                  <a:spcAft>
                    <a:spcPct val="0"/>
                  </a:spcAft>
                  <a:buChar char="»"/>
                  <a:defRPr>
                    <a:solidFill>
                      <a:schemeClr val="tx1"/>
                    </a:solidFill>
                    <a:latin typeface="Times New Roman" pitchFamily="18" charset="0"/>
                  </a:defRPr>
                </a:lvl8pPr>
                <a:lvl9pPr marL="3886200" indent="-228600" eaLnBrk="0" fontAlgn="base" hangingPunct="0">
                  <a:spcBef>
                    <a:spcPct val="20000"/>
                  </a:spcBef>
                  <a:spcAft>
                    <a:spcPct val="0"/>
                  </a:spcAft>
                  <a:buChar char="»"/>
                  <a:defRPr>
                    <a:solidFill>
                      <a:schemeClr val="tx1"/>
                    </a:solidFill>
                    <a:latin typeface="Times New Roman" pitchFamily="18" charset="0"/>
                  </a:defRPr>
                </a:lvl9pPr>
              </a:lstStyle>
              <a:p>
                <a:pPr eaLnBrk="1" hangingPunct="1">
                  <a:spcBef>
                    <a:spcPct val="50000"/>
                  </a:spcBef>
                </a:pPr>
                <a:r>
                  <a:rPr lang="en-US" altLang="en-US" dirty="0"/>
                  <a:t>For other points on cable,</a:t>
                </a:r>
              </a:p>
            </p:txBody>
          </p:sp>
          <p:graphicFrame>
            <p:nvGraphicFramePr>
              <p:cNvPr id="19" name="Object 1036"/>
              <p:cNvGraphicFramePr>
                <a:graphicFrameLocks noChangeAspect="1"/>
              </p:cNvGraphicFramePr>
              <p:nvPr>
                <p:extLst/>
              </p:nvPr>
            </p:nvGraphicFramePr>
            <p:xfrm>
              <a:off x="3141" y="3166"/>
              <a:ext cx="1472" cy="232"/>
            </p:xfrm>
            <a:graphic>
              <a:graphicData uri="http://schemas.openxmlformats.org/presentationml/2006/ole">
                <mc:AlternateContent xmlns:mc="http://schemas.openxmlformats.org/markup-compatibility/2006">
                  <mc:Choice xmlns:v="urn:schemas-microsoft-com:vml" Requires="v">
                    <p:oleObj spid="_x0000_s124935" name="Equation" r:id="rId9" imgW="2336800" imgH="368300" progId="Equation.3">
                      <p:embed/>
                    </p:oleObj>
                  </mc:Choice>
                  <mc:Fallback>
                    <p:oleObj name="Equation" r:id="rId9" imgW="2336800" imgH="368300" progId="Equation.3">
                      <p:embed/>
                      <p:pic>
                        <p:nvPicPr>
                          <p:cNvPr id="19" name="Object 10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 y="3166"/>
                            <a:ext cx="1472"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037"/>
              <p:cNvGraphicFramePr>
                <a:graphicFrameLocks noChangeAspect="1"/>
              </p:cNvGraphicFramePr>
              <p:nvPr>
                <p:extLst/>
              </p:nvPr>
            </p:nvGraphicFramePr>
            <p:xfrm>
              <a:off x="3099" y="3394"/>
              <a:ext cx="2064" cy="232"/>
            </p:xfrm>
            <a:graphic>
              <a:graphicData uri="http://schemas.openxmlformats.org/presentationml/2006/ole">
                <mc:AlternateContent xmlns:mc="http://schemas.openxmlformats.org/markup-compatibility/2006">
                  <mc:Choice xmlns:v="urn:schemas-microsoft-com:vml" Requires="v">
                    <p:oleObj spid="_x0000_s124936" name="Equation" r:id="rId11" imgW="3276600" imgH="368300" progId="Equation.3">
                      <p:embed/>
                    </p:oleObj>
                  </mc:Choice>
                  <mc:Fallback>
                    <p:oleObj name="Equation" r:id="rId11" imgW="3276600" imgH="368300" progId="Equation.3">
                      <p:embed/>
                      <p:pic>
                        <p:nvPicPr>
                          <p:cNvPr id="20" name="Object 10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99" y="3394"/>
                            <a:ext cx="206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3" name="Rectangle 2"/>
          <p:cNvSpPr/>
          <p:nvPr/>
        </p:nvSpPr>
        <p:spPr>
          <a:xfrm>
            <a:off x="4280694" y="783021"/>
            <a:ext cx="4572000" cy="923330"/>
          </a:xfrm>
          <a:prstGeom prst="rect">
            <a:avLst/>
          </a:prstGeom>
        </p:spPr>
        <p:txBody>
          <a:bodyPr>
            <a:spAutoFit/>
          </a:bodyPr>
          <a:lstStyle/>
          <a:p>
            <a:pPr>
              <a:spcBef>
                <a:spcPct val="50000"/>
              </a:spcBef>
            </a:pPr>
            <a:r>
              <a:rPr lang="en-US" altLang="en-US" dirty="0"/>
              <a:t>Consider entire cable as free-body.  Slopes of cable at </a:t>
            </a:r>
            <a:r>
              <a:rPr lang="en-US" altLang="en-US" i="1" dirty="0"/>
              <a:t>A</a:t>
            </a:r>
            <a:r>
              <a:rPr lang="en-US" altLang="en-US" dirty="0"/>
              <a:t> and </a:t>
            </a:r>
            <a:r>
              <a:rPr lang="en-US" altLang="en-US" i="1" dirty="0"/>
              <a:t>B</a:t>
            </a:r>
            <a:r>
              <a:rPr lang="en-US" altLang="en-US" dirty="0"/>
              <a:t> are not known - two reaction components required at each support.</a:t>
            </a:r>
          </a:p>
        </p:txBody>
      </p:sp>
      <p:sp>
        <p:nvSpPr>
          <p:cNvPr id="6" name="Rectangle 5"/>
          <p:cNvSpPr/>
          <p:nvPr/>
        </p:nvSpPr>
        <p:spPr>
          <a:xfrm>
            <a:off x="4294900" y="1716422"/>
            <a:ext cx="4572000" cy="923330"/>
          </a:xfrm>
          <a:prstGeom prst="rect">
            <a:avLst/>
          </a:prstGeom>
        </p:spPr>
        <p:txBody>
          <a:bodyPr>
            <a:spAutoFit/>
          </a:bodyPr>
          <a:lstStyle/>
          <a:p>
            <a:pPr>
              <a:spcBef>
                <a:spcPct val="50000"/>
              </a:spcBef>
            </a:pPr>
            <a:r>
              <a:rPr lang="en-US" altLang="en-US" dirty="0"/>
              <a:t>Four unknowns are involved and three equations of equilibrium are not sufficient to determine the reactions.</a:t>
            </a:r>
          </a:p>
        </p:txBody>
      </p:sp>
      <p:grpSp>
        <p:nvGrpSpPr>
          <p:cNvPr id="21" name="Group 1042"/>
          <p:cNvGrpSpPr>
            <a:grpSpLocks/>
          </p:cNvGrpSpPr>
          <p:nvPr/>
        </p:nvGrpSpPr>
        <p:grpSpPr bwMode="auto">
          <a:xfrm>
            <a:off x="4500563" y="5900080"/>
            <a:ext cx="4191000" cy="396875"/>
            <a:chOff x="2491" y="3830"/>
            <a:chExt cx="2640" cy="250"/>
          </a:xfrm>
        </p:grpSpPr>
        <p:sp>
          <p:nvSpPr>
            <p:cNvPr id="22" name="Text Box 1038"/>
            <p:cNvSpPr txBox="1">
              <a:spLocks noChangeArrowheads="1"/>
            </p:cNvSpPr>
            <p:nvPr/>
          </p:nvSpPr>
          <p:spPr bwMode="auto">
            <a:xfrm>
              <a:off x="2491" y="3830"/>
              <a:ext cx="26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spcBef>
                  <a:spcPct val="20000"/>
                </a:spcBef>
                <a:buChar char="•"/>
                <a:defRPr sz="2000">
                  <a:solidFill>
                    <a:schemeClr val="tx1"/>
                  </a:solidFill>
                  <a:latin typeface="Times New Roman" pitchFamily="18" charset="0"/>
                </a:defRPr>
              </a:lvl1pPr>
              <a:lvl2pPr marL="742950" indent="-285750">
                <a:spcBef>
                  <a:spcPct val="20000"/>
                </a:spcBef>
                <a:buChar char="–"/>
                <a:defRPr>
                  <a:solidFill>
                    <a:schemeClr val="tx1"/>
                  </a:solidFill>
                  <a:latin typeface="Times New Roman" pitchFamily="18" charset="0"/>
                </a:defRPr>
              </a:lvl2pPr>
              <a:lvl3pPr marL="1143000" indent="-228600">
                <a:spcBef>
                  <a:spcPct val="20000"/>
                </a:spcBef>
                <a:buChar char="•"/>
                <a:defRPr>
                  <a:solidFill>
                    <a:schemeClr val="tx1"/>
                  </a:solidFill>
                  <a:latin typeface="Times New Roman" pitchFamily="18" charset="0"/>
                </a:defRPr>
              </a:lvl3pPr>
              <a:lvl4pPr marL="1600200" indent="-228600">
                <a:spcBef>
                  <a:spcPct val="20000"/>
                </a:spcBef>
                <a:buChar char="–"/>
                <a:defRPr>
                  <a:solidFill>
                    <a:schemeClr val="tx1"/>
                  </a:solidFill>
                  <a:latin typeface="Times New Roman" pitchFamily="18" charset="0"/>
                </a:defRPr>
              </a:lvl4pPr>
              <a:lvl5pPr marL="2057400" indent="-228600">
                <a:spcBef>
                  <a:spcPct val="20000"/>
                </a:spcBef>
                <a:buChar char="»"/>
                <a:defRPr>
                  <a:solidFill>
                    <a:schemeClr val="tx1"/>
                  </a:solidFill>
                  <a:latin typeface="Times New Roman" pitchFamily="18" charset="0"/>
                </a:defRPr>
              </a:lvl5pPr>
              <a:lvl6pPr marL="2514600" indent="-228600" eaLnBrk="0" fontAlgn="base" hangingPunct="0">
                <a:spcBef>
                  <a:spcPct val="20000"/>
                </a:spcBef>
                <a:spcAft>
                  <a:spcPct val="0"/>
                </a:spcAft>
                <a:buChar char="»"/>
                <a:defRPr>
                  <a:solidFill>
                    <a:schemeClr val="tx1"/>
                  </a:solidFill>
                  <a:latin typeface="Times New Roman" pitchFamily="18" charset="0"/>
                </a:defRPr>
              </a:lvl6pPr>
              <a:lvl7pPr marL="2971800" indent="-228600" eaLnBrk="0" fontAlgn="base" hangingPunct="0">
                <a:spcBef>
                  <a:spcPct val="20000"/>
                </a:spcBef>
                <a:spcAft>
                  <a:spcPct val="0"/>
                </a:spcAft>
                <a:buChar char="»"/>
                <a:defRPr>
                  <a:solidFill>
                    <a:schemeClr val="tx1"/>
                  </a:solidFill>
                  <a:latin typeface="Times New Roman" pitchFamily="18" charset="0"/>
                </a:defRPr>
              </a:lvl7pPr>
              <a:lvl8pPr marL="3429000" indent="-228600" eaLnBrk="0" fontAlgn="base" hangingPunct="0">
                <a:spcBef>
                  <a:spcPct val="20000"/>
                </a:spcBef>
                <a:spcAft>
                  <a:spcPct val="0"/>
                </a:spcAft>
                <a:buChar char="»"/>
                <a:defRPr>
                  <a:solidFill>
                    <a:schemeClr val="tx1"/>
                  </a:solidFill>
                  <a:latin typeface="Times New Roman" pitchFamily="18" charset="0"/>
                </a:defRPr>
              </a:lvl8pPr>
              <a:lvl9pPr marL="3886200" indent="-228600" eaLnBrk="0" fontAlgn="base" hangingPunct="0">
                <a:spcBef>
                  <a:spcPct val="20000"/>
                </a:spcBef>
                <a:spcAft>
                  <a:spcPct val="0"/>
                </a:spcAft>
                <a:buChar char="»"/>
                <a:defRPr>
                  <a:solidFill>
                    <a:schemeClr val="tx1"/>
                  </a:solidFill>
                  <a:latin typeface="Times New Roman" pitchFamily="18" charset="0"/>
                </a:defRPr>
              </a:lvl9pPr>
            </a:lstStyle>
            <a:p>
              <a:pPr eaLnBrk="1" hangingPunct="1">
                <a:spcBef>
                  <a:spcPct val="50000"/>
                </a:spcBef>
              </a:pPr>
              <a:r>
                <a:rPr lang="en-US" altLang="en-US"/>
                <a:t> </a:t>
              </a:r>
            </a:p>
          </p:txBody>
        </p:sp>
        <p:graphicFrame>
          <p:nvGraphicFramePr>
            <p:cNvPr id="23" name="Object 1039"/>
            <p:cNvGraphicFramePr>
              <a:graphicFrameLocks noChangeAspect="1"/>
            </p:cNvGraphicFramePr>
            <p:nvPr/>
          </p:nvGraphicFramePr>
          <p:xfrm>
            <a:off x="2693" y="3866"/>
            <a:ext cx="1848" cy="208"/>
          </p:xfrm>
          <a:graphic>
            <a:graphicData uri="http://schemas.openxmlformats.org/presentationml/2006/ole">
              <mc:AlternateContent xmlns:mc="http://schemas.openxmlformats.org/markup-compatibility/2006">
                <mc:Choice xmlns:v="urn:schemas-microsoft-com:vml" Requires="v">
                  <p:oleObj spid="_x0000_s124937" name="Equation" r:id="rId13" imgW="2933700" imgH="330200" progId="Equation.3">
                    <p:embed/>
                  </p:oleObj>
                </mc:Choice>
                <mc:Fallback>
                  <p:oleObj name="Equation" r:id="rId13" imgW="2933700" imgH="330200" progId="Equation.3">
                    <p:embed/>
                    <p:pic>
                      <p:nvPicPr>
                        <p:cNvPr id="23" name="Object 10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93" y="3866"/>
                          <a:ext cx="184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19081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64947" y="228600"/>
            <a:ext cx="8229600" cy="396874"/>
          </a:xfrm>
        </p:spPr>
        <p:txBody>
          <a:bodyPr>
            <a:normAutofit fontScale="90000"/>
          </a:bodyPr>
          <a:lstStyle/>
          <a:p>
            <a:r>
              <a:rPr lang="en-US" sz="2800" b="1" dirty="0">
                <a:solidFill>
                  <a:srgbClr val="FF0000"/>
                </a:solidFill>
              </a:rPr>
              <a:t>CABLES WITH DISTRIBUTED LOADS</a:t>
            </a:r>
          </a:p>
        </p:txBody>
      </p:sp>
      <p:pic>
        <p:nvPicPr>
          <p:cNvPr id="24" name="Picture 3"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00" y="704795"/>
            <a:ext cx="2924175"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5" name="Group 14"/>
          <p:cNvGrpSpPr>
            <a:grpSpLocks/>
          </p:cNvGrpSpPr>
          <p:nvPr/>
        </p:nvGrpSpPr>
        <p:grpSpPr bwMode="auto">
          <a:xfrm>
            <a:off x="1197469" y="1835770"/>
            <a:ext cx="7908925" cy="2924175"/>
            <a:chOff x="751" y="1221"/>
            <a:chExt cx="4982" cy="1842"/>
          </a:xfrm>
        </p:grpSpPr>
        <p:pic>
          <p:nvPicPr>
            <p:cNvPr id="26" name="Picture 4" descr="C:\DOCUME~1\WALTOL~1\LOCALS~1\Temp\\msotw9_tem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 y="1855"/>
              <a:ext cx="1271"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 Box 7"/>
            <p:cNvSpPr txBox="1">
              <a:spLocks noChangeArrowheads="1"/>
            </p:cNvSpPr>
            <p:nvPr/>
          </p:nvSpPr>
          <p:spPr bwMode="auto">
            <a:xfrm>
              <a:off x="2134" y="1221"/>
              <a:ext cx="3599"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spcBef>
                  <a:spcPct val="20000"/>
                </a:spcBef>
                <a:buChar char="•"/>
                <a:defRPr sz="2000">
                  <a:solidFill>
                    <a:schemeClr val="tx1"/>
                  </a:solidFill>
                  <a:latin typeface="Times New Roman" pitchFamily="18" charset="0"/>
                </a:defRPr>
              </a:lvl1pPr>
              <a:lvl2pPr marL="742950" indent="-285750">
                <a:spcBef>
                  <a:spcPct val="20000"/>
                </a:spcBef>
                <a:buChar char="–"/>
                <a:defRPr>
                  <a:solidFill>
                    <a:schemeClr val="tx1"/>
                  </a:solidFill>
                  <a:latin typeface="Times New Roman" pitchFamily="18" charset="0"/>
                </a:defRPr>
              </a:lvl2pPr>
              <a:lvl3pPr marL="1143000" indent="-228600">
                <a:spcBef>
                  <a:spcPct val="20000"/>
                </a:spcBef>
                <a:buChar char="•"/>
                <a:defRPr>
                  <a:solidFill>
                    <a:schemeClr val="tx1"/>
                  </a:solidFill>
                  <a:latin typeface="Times New Roman" pitchFamily="18" charset="0"/>
                </a:defRPr>
              </a:lvl3pPr>
              <a:lvl4pPr marL="1600200" indent="-228600">
                <a:spcBef>
                  <a:spcPct val="20000"/>
                </a:spcBef>
                <a:buChar char="–"/>
                <a:defRPr>
                  <a:solidFill>
                    <a:schemeClr val="tx1"/>
                  </a:solidFill>
                  <a:latin typeface="Times New Roman" pitchFamily="18" charset="0"/>
                </a:defRPr>
              </a:lvl4pPr>
              <a:lvl5pPr marL="2057400" indent="-228600">
                <a:spcBef>
                  <a:spcPct val="20000"/>
                </a:spcBef>
                <a:buChar char="»"/>
                <a:defRPr>
                  <a:solidFill>
                    <a:schemeClr val="tx1"/>
                  </a:solidFill>
                  <a:latin typeface="Times New Roman" pitchFamily="18" charset="0"/>
                </a:defRPr>
              </a:lvl5pPr>
              <a:lvl6pPr marL="2514600" indent="-228600" eaLnBrk="0" fontAlgn="base" hangingPunct="0">
                <a:spcBef>
                  <a:spcPct val="20000"/>
                </a:spcBef>
                <a:spcAft>
                  <a:spcPct val="0"/>
                </a:spcAft>
                <a:buChar char="»"/>
                <a:defRPr>
                  <a:solidFill>
                    <a:schemeClr val="tx1"/>
                  </a:solidFill>
                  <a:latin typeface="Times New Roman" pitchFamily="18" charset="0"/>
                </a:defRPr>
              </a:lvl6pPr>
              <a:lvl7pPr marL="2971800" indent="-228600" eaLnBrk="0" fontAlgn="base" hangingPunct="0">
                <a:spcBef>
                  <a:spcPct val="20000"/>
                </a:spcBef>
                <a:spcAft>
                  <a:spcPct val="0"/>
                </a:spcAft>
                <a:buChar char="»"/>
                <a:defRPr>
                  <a:solidFill>
                    <a:schemeClr val="tx1"/>
                  </a:solidFill>
                  <a:latin typeface="Times New Roman" pitchFamily="18" charset="0"/>
                </a:defRPr>
              </a:lvl7pPr>
              <a:lvl8pPr marL="3429000" indent="-228600" eaLnBrk="0" fontAlgn="base" hangingPunct="0">
                <a:spcBef>
                  <a:spcPct val="20000"/>
                </a:spcBef>
                <a:spcAft>
                  <a:spcPct val="0"/>
                </a:spcAft>
                <a:buChar char="»"/>
                <a:defRPr>
                  <a:solidFill>
                    <a:schemeClr val="tx1"/>
                  </a:solidFill>
                  <a:latin typeface="Times New Roman" pitchFamily="18" charset="0"/>
                </a:defRPr>
              </a:lvl8pPr>
              <a:lvl9pPr marL="3886200" indent="-228600" eaLnBrk="0" fontAlgn="base" hangingPunct="0">
                <a:spcBef>
                  <a:spcPct val="20000"/>
                </a:spcBef>
                <a:spcAft>
                  <a:spcPct val="0"/>
                </a:spcAft>
                <a:buChar char="»"/>
                <a:defRPr>
                  <a:solidFill>
                    <a:schemeClr val="tx1"/>
                  </a:solidFill>
                  <a:latin typeface="Times New Roman" pitchFamily="18" charset="0"/>
                </a:defRPr>
              </a:lvl9pPr>
            </a:lstStyle>
            <a:p>
              <a:pPr eaLnBrk="1" hangingPunct="1">
                <a:spcBef>
                  <a:spcPct val="50000"/>
                </a:spcBef>
              </a:pPr>
              <a:r>
                <a:rPr lang="en-US" altLang="en-US" dirty="0"/>
                <a:t>Consider free-body for portion of cable extending from lowest point </a:t>
              </a:r>
              <a:r>
                <a:rPr lang="en-US" altLang="en-US" i="1" dirty="0"/>
                <a:t>C</a:t>
              </a:r>
              <a:r>
                <a:rPr lang="en-US" altLang="en-US" dirty="0"/>
                <a:t> to given point </a:t>
              </a:r>
              <a:r>
                <a:rPr lang="en-US" altLang="en-US" i="1" dirty="0"/>
                <a:t>D.  </a:t>
              </a:r>
              <a:r>
                <a:rPr lang="en-US" altLang="en-US" dirty="0"/>
                <a:t>Forces are horizontal force </a:t>
              </a:r>
              <a:r>
                <a:rPr lang="en-US" altLang="en-US" b="1" i="1" dirty="0"/>
                <a:t>T</a:t>
              </a:r>
              <a:r>
                <a:rPr lang="en-US" altLang="en-US" b="1" i="1" baseline="-25000" dirty="0"/>
                <a:t>0</a:t>
              </a:r>
              <a:r>
                <a:rPr lang="en-US" altLang="en-US" dirty="0"/>
                <a:t> at C and tangential force </a:t>
              </a:r>
              <a:r>
                <a:rPr lang="en-US" altLang="en-US" b="1" i="1" dirty="0"/>
                <a:t>T</a:t>
              </a:r>
              <a:r>
                <a:rPr lang="en-US" altLang="en-US" dirty="0"/>
                <a:t> at </a:t>
              </a:r>
              <a:r>
                <a:rPr lang="en-US" altLang="en-US" i="1" dirty="0"/>
                <a:t>D</a:t>
              </a:r>
              <a:r>
                <a:rPr lang="en-US" altLang="en-US" dirty="0"/>
                <a:t>.</a:t>
              </a:r>
              <a:endParaRPr lang="en-US" altLang="en-US" i="1" dirty="0"/>
            </a:p>
          </p:txBody>
        </p:sp>
      </p:grpSp>
      <p:grpSp>
        <p:nvGrpSpPr>
          <p:cNvPr id="28" name="Group 15"/>
          <p:cNvGrpSpPr>
            <a:grpSpLocks/>
          </p:cNvGrpSpPr>
          <p:nvPr/>
        </p:nvGrpSpPr>
        <p:grpSpPr bwMode="auto">
          <a:xfrm>
            <a:off x="685800" y="3099421"/>
            <a:ext cx="6153150" cy="3267075"/>
            <a:chOff x="432" y="2027"/>
            <a:chExt cx="3876" cy="2058"/>
          </a:xfrm>
        </p:grpSpPr>
        <p:pic>
          <p:nvPicPr>
            <p:cNvPr id="29" name="Picture 5" descr="C:\DOCUME~1\WALTOL~1\LOCALS~1\Temp\\msotw9_temp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 y="3142"/>
              <a:ext cx="864" cy="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 name="Group 13"/>
            <p:cNvGrpSpPr>
              <a:grpSpLocks/>
            </p:cNvGrpSpPr>
            <p:nvPr/>
          </p:nvGrpSpPr>
          <p:grpSpPr bwMode="auto">
            <a:xfrm>
              <a:off x="2134" y="2027"/>
              <a:ext cx="2174" cy="1026"/>
              <a:chOff x="2134" y="2020"/>
              <a:chExt cx="2174" cy="1026"/>
            </a:xfrm>
          </p:grpSpPr>
          <p:sp>
            <p:nvSpPr>
              <p:cNvPr id="31" name="Text Box 8"/>
              <p:cNvSpPr txBox="1">
                <a:spLocks noChangeArrowheads="1"/>
              </p:cNvSpPr>
              <p:nvPr/>
            </p:nvSpPr>
            <p:spPr bwMode="auto">
              <a:xfrm>
                <a:off x="2134" y="2020"/>
                <a:ext cx="21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spcBef>
                    <a:spcPct val="20000"/>
                  </a:spcBef>
                  <a:buChar char="•"/>
                  <a:defRPr sz="2000">
                    <a:solidFill>
                      <a:schemeClr val="tx1"/>
                    </a:solidFill>
                    <a:latin typeface="Times New Roman" pitchFamily="18" charset="0"/>
                  </a:defRPr>
                </a:lvl1pPr>
                <a:lvl2pPr marL="742950" indent="-285750">
                  <a:spcBef>
                    <a:spcPct val="20000"/>
                  </a:spcBef>
                  <a:buChar char="–"/>
                  <a:defRPr>
                    <a:solidFill>
                      <a:schemeClr val="tx1"/>
                    </a:solidFill>
                    <a:latin typeface="Times New Roman" pitchFamily="18" charset="0"/>
                  </a:defRPr>
                </a:lvl2pPr>
                <a:lvl3pPr marL="1143000" indent="-228600">
                  <a:spcBef>
                    <a:spcPct val="20000"/>
                  </a:spcBef>
                  <a:buChar char="•"/>
                  <a:defRPr>
                    <a:solidFill>
                      <a:schemeClr val="tx1"/>
                    </a:solidFill>
                    <a:latin typeface="Times New Roman" pitchFamily="18" charset="0"/>
                  </a:defRPr>
                </a:lvl3pPr>
                <a:lvl4pPr marL="1600200" indent="-228600">
                  <a:spcBef>
                    <a:spcPct val="20000"/>
                  </a:spcBef>
                  <a:buChar char="–"/>
                  <a:defRPr>
                    <a:solidFill>
                      <a:schemeClr val="tx1"/>
                    </a:solidFill>
                    <a:latin typeface="Times New Roman" pitchFamily="18" charset="0"/>
                  </a:defRPr>
                </a:lvl4pPr>
                <a:lvl5pPr marL="2057400" indent="-228600">
                  <a:spcBef>
                    <a:spcPct val="20000"/>
                  </a:spcBef>
                  <a:buChar char="»"/>
                  <a:defRPr>
                    <a:solidFill>
                      <a:schemeClr val="tx1"/>
                    </a:solidFill>
                    <a:latin typeface="Times New Roman" pitchFamily="18" charset="0"/>
                  </a:defRPr>
                </a:lvl5pPr>
                <a:lvl6pPr marL="2514600" indent="-228600" eaLnBrk="0" fontAlgn="base" hangingPunct="0">
                  <a:spcBef>
                    <a:spcPct val="20000"/>
                  </a:spcBef>
                  <a:spcAft>
                    <a:spcPct val="0"/>
                  </a:spcAft>
                  <a:buChar char="»"/>
                  <a:defRPr>
                    <a:solidFill>
                      <a:schemeClr val="tx1"/>
                    </a:solidFill>
                    <a:latin typeface="Times New Roman" pitchFamily="18" charset="0"/>
                  </a:defRPr>
                </a:lvl6pPr>
                <a:lvl7pPr marL="2971800" indent="-228600" eaLnBrk="0" fontAlgn="base" hangingPunct="0">
                  <a:spcBef>
                    <a:spcPct val="20000"/>
                  </a:spcBef>
                  <a:spcAft>
                    <a:spcPct val="0"/>
                  </a:spcAft>
                  <a:buChar char="»"/>
                  <a:defRPr>
                    <a:solidFill>
                      <a:schemeClr val="tx1"/>
                    </a:solidFill>
                    <a:latin typeface="Times New Roman" pitchFamily="18" charset="0"/>
                  </a:defRPr>
                </a:lvl7pPr>
                <a:lvl8pPr marL="3429000" indent="-228600" eaLnBrk="0" fontAlgn="base" hangingPunct="0">
                  <a:spcBef>
                    <a:spcPct val="20000"/>
                  </a:spcBef>
                  <a:spcAft>
                    <a:spcPct val="0"/>
                  </a:spcAft>
                  <a:buChar char="»"/>
                  <a:defRPr>
                    <a:solidFill>
                      <a:schemeClr val="tx1"/>
                    </a:solidFill>
                    <a:latin typeface="Times New Roman" pitchFamily="18" charset="0"/>
                  </a:defRPr>
                </a:lvl8pPr>
                <a:lvl9pPr marL="3886200" indent="-228600" eaLnBrk="0" fontAlgn="base" hangingPunct="0">
                  <a:spcBef>
                    <a:spcPct val="20000"/>
                  </a:spcBef>
                  <a:spcAft>
                    <a:spcPct val="0"/>
                  </a:spcAft>
                  <a:buChar char="»"/>
                  <a:defRPr>
                    <a:solidFill>
                      <a:schemeClr val="tx1"/>
                    </a:solidFill>
                    <a:latin typeface="Times New Roman" pitchFamily="18" charset="0"/>
                  </a:defRPr>
                </a:lvl9pPr>
              </a:lstStyle>
              <a:p>
                <a:pPr eaLnBrk="1" hangingPunct="1">
                  <a:spcBef>
                    <a:spcPct val="50000"/>
                  </a:spcBef>
                </a:pPr>
                <a:r>
                  <a:rPr lang="en-US" altLang="en-US"/>
                  <a:t>From force triangle:</a:t>
                </a:r>
              </a:p>
            </p:txBody>
          </p:sp>
          <p:graphicFrame>
            <p:nvGraphicFramePr>
              <p:cNvPr id="32" name="Object 9"/>
              <p:cNvGraphicFramePr>
                <a:graphicFrameLocks noChangeAspect="1"/>
              </p:cNvGraphicFramePr>
              <p:nvPr/>
            </p:nvGraphicFramePr>
            <p:xfrm>
              <a:off x="2452" y="2214"/>
              <a:ext cx="1856" cy="832"/>
            </p:xfrm>
            <a:graphic>
              <a:graphicData uri="http://schemas.openxmlformats.org/presentationml/2006/ole">
                <mc:AlternateContent xmlns:mc="http://schemas.openxmlformats.org/markup-compatibility/2006">
                  <mc:Choice xmlns:v="urn:schemas-microsoft-com:vml" Requires="v">
                    <p:oleObj spid="_x0000_s117773" name="Equation" r:id="rId7" imgW="2946400" imgH="1320800" progId="Equation.3">
                      <p:embed/>
                    </p:oleObj>
                  </mc:Choice>
                  <mc:Fallback>
                    <p:oleObj name="Equation" r:id="rId7" imgW="2946400" imgH="1320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2" y="2214"/>
                            <a:ext cx="1856" cy="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2" name="Rectangle 1"/>
          <p:cNvSpPr/>
          <p:nvPr/>
        </p:nvSpPr>
        <p:spPr>
          <a:xfrm>
            <a:off x="2438400" y="4981486"/>
            <a:ext cx="5105400" cy="369332"/>
          </a:xfrm>
          <a:prstGeom prst="rect">
            <a:avLst/>
          </a:prstGeom>
        </p:spPr>
        <p:txBody>
          <a:bodyPr wrap="square">
            <a:spAutoFit/>
          </a:bodyPr>
          <a:lstStyle/>
          <a:p>
            <a:pPr>
              <a:spcBef>
                <a:spcPct val="50000"/>
              </a:spcBef>
            </a:pPr>
            <a:r>
              <a:rPr lang="en-US" altLang="en-US" dirty="0"/>
              <a:t>Horizontal component of </a:t>
            </a:r>
            <a:r>
              <a:rPr lang="en-US" altLang="en-US" b="1" i="1" dirty="0"/>
              <a:t>T</a:t>
            </a:r>
            <a:r>
              <a:rPr lang="en-US" altLang="en-US" dirty="0"/>
              <a:t> is uniform over cable.</a:t>
            </a:r>
          </a:p>
        </p:txBody>
      </p:sp>
      <p:sp>
        <p:nvSpPr>
          <p:cNvPr id="4" name="Rectangle 3"/>
          <p:cNvSpPr/>
          <p:nvPr/>
        </p:nvSpPr>
        <p:spPr>
          <a:xfrm>
            <a:off x="2489638" y="5350818"/>
            <a:ext cx="5892362" cy="646331"/>
          </a:xfrm>
          <a:prstGeom prst="rect">
            <a:avLst/>
          </a:prstGeom>
        </p:spPr>
        <p:txBody>
          <a:bodyPr wrap="square">
            <a:spAutoFit/>
          </a:bodyPr>
          <a:lstStyle/>
          <a:p>
            <a:pPr>
              <a:spcBef>
                <a:spcPct val="50000"/>
              </a:spcBef>
            </a:pPr>
            <a:r>
              <a:rPr lang="en-US" altLang="en-US" dirty="0"/>
              <a:t>Vertical component of </a:t>
            </a:r>
            <a:r>
              <a:rPr lang="en-US" altLang="en-US" b="1" i="1" dirty="0"/>
              <a:t>T</a:t>
            </a:r>
            <a:r>
              <a:rPr lang="en-US" altLang="en-US" dirty="0"/>
              <a:t> is equal to magnitude of </a:t>
            </a:r>
            <a:r>
              <a:rPr lang="en-US" altLang="en-US" i="1" dirty="0"/>
              <a:t>W</a:t>
            </a:r>
            <a:r>
              <a:rPr lang="en-US" altLang="en-US" dirty="0"/>
              <a:t> measured from lowest point.</a:t>
            </a:r>
          </a:p>
        </p:txBody>
      </p:sp>
      <p:sp>
        <p:nvSpPr>
          <p:cNvPr id="7" name="Rectangle 6"/>
          <p:cNvSpPr/>
          <p:nvPr/>
        </p:nvSpPr>
        <p:spPr>
          <a:xfrm>
            <a:off x="2305050" y="6018209"/>
            <a:ext cx="6381750" cy="369332"/>
          </a:xfrm>
          <a:prstGeom prst="rect">
            <a:avLst/>
          </a:prstGeom>
        </p:spPr>
        <p:txBody>
          <a:bodyPr wrap="square">
            <a:spAutoFit/>
          </a:bodyPr>
          <a:lstStyle/>
          <a:p>
            <a:pPr>
              <a:spcBef>
                <a:spcPct val="50000"/>
              </a:spcBef>
            </a:pPr>
            <a:r>
              <a:rPr lang="en-US" altLang="en-US" dirty="0"/>
              <a:t>Tension is minimum at lowest point and maximum at </a:t>
            </a:r>
            <a:r>
              <a:rPr lang="en-US" altLang="en-US" i="1" dirty="0"/>
              <a:t>A</a:t>
            </a:r>
            <a:r>
              <a:rPr lang="en-US" altLang="en-US" dirty="0"/>
              <a:t> and </a:t>
            </a:r>
            <a:r>
              <a:rPr lang="en-US" altLang="en-US" i="1" dirty="0"/>
              <a:t>B</a:t>
            </a:r>
            <a:r>
              <a:rPr lang="en-US" altLang="en-US" dirty="0"/>
              <a:t>.</a:t>
            </a:r>
          </a:p>
        </p:txBody>
      </p:sp>
      <p:sp>
        <p:nvSpPr>
          <p:cNvPr id="8" name="Rectangle 7"/>
          <p:cNvSpPr/>
          <p:nvPr/>
        </p:nvSpPr>
        <p:spPr>
          <a:xfrm>
            <a:off x="3581400" y="737879"/>
            <a:ext cx="4572000" cy="1200329"/>
          </a:xfrm>
          <a:prstGeom prst="rect">
            <a:avLst/>
          </a:prstGeom>
        </p:spPr>
        <p:txBody>
          <a:bodyPr>
            <a:spAutoFit/>
          </a:bodyPr>
          <a:lstStyle/>
          <a:p>
            <a:pPr>
              <a:spcBef>
                <a:spcPct val="50000"/>
              </a:spcBef>
            </a:pPr>
            <a:r>
              <a:rPr lang="en-US" altLang="en-US" dirty="0"/>
              <a:t>For cable carrying a distributed load:</a:t>
            </a:r>
          </a:p>
          <a:p>
            <a:pPr lvl="1">
              <a:spcBef>
                <a:spcPct val="0"/>
              </a:spcBef>
              <a:buFontTx/>
              <a:buAutoNum type="alphaLcParenR"/>
            </a:pPr>
            <a:r>
              <a:rPr lang="en-US" altLang="en-US" dirty="0"/>
              <a:t>cable hangs in shape of a curve</a:t>
            </a:r>
          </a:p>
          <a:p>
            <a:pPr lvl="1">
              <a:spcBef>
                <a:spcPct val="0"/>
              </a:spcBef>
              <a:buFontTx/>
              <a:buAutoNum type="alphaLcParenR"/>
            </a:pPr>
            <a:r>
              <a:rPr lang="en-US" altLang="en-US" dirty="0"/>
              <a:t>internal force is a tension force directed along tangent to curve.</a:t>
            </a:r>
          </a:p>
        </p:txBody>
      </p:sp>
    </p:spTree>
    <p:extLst>
      <p:ext uri="{BB962C8B-B14F-4D97-AF65-F5344CB8AC3E}">
        <p14:creationId xmlns:p14="http://schemas.microsoft.com/office/powerpoint/2010/main" val="146428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64947" y="228600"/>
            <a:ext cx="8229600" cy="396874"/>
          </a:xfrm>
        </p:spPr>
        <p:txBody>
          <a:bodyPr>
            <a:normAutofit fontScale="90000"/>
          </a:bodyPr>
          <a:lstStyle/>
          <a:p>
            <a:r>
              <a:rPr lang="en-US" sz="2800" b="1" dirty="0">
                <a:solidFill>
                  <a:srgbClr val="FF0000"/>
                </a:solidFill>
              </a:rPr>
              <a:t>PARABOLIC CABLE</a:t>
            </a:r>
          </a:p>
        </p:txBody>
      </p:sp>
      <p:pic>
        <p:nvPicPr>
          <p:cNvPr id="16" name="Picture 3"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68" y="838200"/>
            <a:ext cx="3212707" cy="2070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Group 18"/>
          <p:cNvGrpSpPr>
            <a:grpSpLocks/>
          </p:cNvGrpSpPr>
          <p:nvPr/>
        </p:nvGrpSpPr>
        <p:grpSpPr bwMode="auto">
          <a:xfrm>
            <a:off x="354013" y="3420898"/>
            <a:ext cx="8131175" cy="2563813"/>
            <a:chOff x="638" y="2390"/>
            <a:chExt cx="5122" cy="1615"/>
          </a:xfrm>
        </p:grpSpPr>
        <p:pic>
          <p:nvPicPr>
            <p:cNvPr id="18" name="Picture 4" descr="C:\DOCUME~1\WALTOL~1\LOCALS~1\Temp\\msotw9_tem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 y="2390"/>
              <a:ext cx="1697" cy="1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4"/>
            <p:cNvGrpSpPr>
              <a:grpSpLocks/>
            </p:cNvGrpSpPr>
            <p:nvPr/>
          </p:nvGrpSpPr>
          <p:grpSpPr bwMode="auto">
            <a:xfrm>
              <a:off x="2118" y="2655"/>
              <a:ext cx="3642" cy="1350"/>
              <a:chOff x="2118" y="2431"/>
              <a:chExt cx="3642" cy="1350"/>
            </a:xfrm>
          </p:grpSpPr>
          <p:sp>
            <p:nvSpPr>
              <p:cNvPr id="20" name="Text Box 9"/>
              <p:cNvSpPr txBox="1">
                <a:spLocks noChangeArrowheads="1"/>
              </p:cNvSpPr>
              <p:nvPr/>
            </p:nvSpPr>
            <p:spPr bwMode="auto">
              <a:xfrm>
                <a:off x="2118" y="2431"/>
                <a:ext cx="36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spcBef>
                    <a:spcPct val="20000"/>
                  </a:spcBef>
                  <a:buChar char="•"/>
                  <a:defRPr sz="2000">
                    <a:solidFill>
                      <a:schemeClr val="tx1"/>
                    </a:solidFill>
                    <a:latin typeface="Times New Roman" pitchFamily="18" charset="0"/>
                  </a:defRPr>
                </a:lvl1pPr>
                <a:lvl2pPr marL="742950" indent="-285750">
                  <a:spcBef>
                    <a:spcPct val="20000"/>
                  </a:spcBef>
                  <a:buChar char="–"/>
                  <a:defRPr>
                    <a:solidFill>
                      <a:schemeClr val="tx1"/>
                    </a:solidFill>
                    <a:latin typeface="Times New Roman" pitchFamily="18" charset="0"/>
                  </a:defRPr>
                </a:lvl2pPr>
                <a:lvl3pPr marL="1143000" indent="-228600">
                  <a:spcBef>
                    <a:spcPct val="20000"/>
                  </a:spcBef>
                  <a:buChar char="•"/>
                  <a:defRPr>
                    <a:solidFill>
                      <a:schemeClr val="tx1"/>
                    </a:solidFill>
                    <a:latin typeface="Times New Roman" pitchFamily="18" charset="0"/>
                  </a:defRPr>
                </a:lvl3pPr>
                <a:lvl4pPr marL="1600200" indent="-228600">
                  <a:spcBef>
                    <a:spcPct val="20000"/>
                  </a:spcBef>
                  <a:buChar char="–"/>
                  <a:defRPr>
                    <a:solidFill>
                      <a:schemeClr val="tx1"/>
                    </a:solidFill>
                    <a:latin typeface="Times New Roman" pitchFamily="18" charset="0"/>
                  </a:defRPr>
                </a:lvl4pPr>
                <a:lvl5pPr marL="2057400" indent="-228600">
                  <a:spcBef>
                    <a:spcPct val="20000"/>
                  </a:spcBef>
                  <a:buChar char="»"/>
                  <a:defRPr>
                    <a:solidFill>
                      <a:schemeClr val="tx1"/>
                    </a:solidFill>
                    <a:latin typeface="Times New Roman" pitchFamily="18" charset="0"/>
                  </a:defRPr>
                </a:lvl5pPr>
                <a:lvl6pPr marL="2514600" indent="-228600" eaLnBrk="0" fontAlgn="base" hangingPunct="0">
                  <a:spcBef>
                    <a:spcPct val="20000"/>
                  </a:spcBef>
                  <a:spcAft>
                    <a:spcPct val="0"/>
                  </a:spcAft>
                  <a:buChar char="»"/>
                  <a:defRPr>
                    <a:solidFill>
                      <a:schemeClr val="tx1"/>
                    </a:solidFill>
                    <a:latin typeface="Times New Roman" pitchFamily="18" charset="0"/>
                  </a:defRPr>
                </a:lvl6pPr>
                <a:lvl7pPr marL="2971800" indent="-228600" eaLnBrk="0" fontAlgn="base" hangingPunct="0">
                  <a:spcBef>
                    <a:spcPct val="20000"/>
                  </a:spcBef>
                  <a:spcAft>
                    <a:spcPct val="0"/>
                  </a:spcAft>
                  <a:buChar char="»"/>
                  <a:defRPr>
                    <a:solidFill>
                      <a:schemeClr val="tx1"/>
                    </a:solidFill>
                    <a:latin typeface="Times New Roman" pitchFamily="18" charset="0"/>
                  </a:defRPr>
                </a:lvl7pPr>
                <a:lvl8pPr marL="3429000" indent="-228600" eaLnBrk="0" fontAlgn="base" hangingPunct="0">
                  <a:spcBef>
                    <a:spcPct val="20000"/>
                  </a:spcBef>
                  <a:spcAft>
                    <a:spcPct val="0"/>
                  </a:spcAft>
                  <a:buChar char="»"/>
                  <a:defRPr>
                    <a:solidFill>
                      <a:schemeClr val="tx1"/>
                    </a:solidFill>
                    <a:latin typeface="Times New Roman" pitchFamily="18" charset="0"/>
                  </a:defRPr>
                </a:lvl8pPr>
                <a:lvl9pPr marL="3886200" indent="-228600" eaLnBrk="0" fontAlgn="base" hangingPunct="0">
                  <a:spcBef>
                    <a:spcPct val="20000"/>
                  </a:spcBef>
                  <a:spcAft>
                    <a:spcPct val="0"/>
                  </a:spcAft>
                  <a:buChar char="»"/>
                  <a:defRPr>
                    <a:solidFill>
                      <a:schemeClr val="tx1"/>
                    </a:solidFill>
                    <a:latin typeface="Times New Roman" pitchFamily="18" charset="0"/>
                  </a:defRPr>
                </a:lvl9pPr>
              </a:lstStyle>
              <a:p>
                <a:pPr marL="0" indent="0" eaLnBrk="1" hangingPunct="1">
                  <a:spcBef>
                    <a:spcPct val="50000"/>
                  </a:spcBef>
                  <a:buNone/>
                </a:pPr>
                <a:r>
                  <a:rPr lang="en-US" altLang="en-US" dirty="0"/>
                  <a:t>      Summing moments about </a:t>
                </a:r>
                <a:r>
                  <a:rPr lang="en-US" altLang="en-US" i="1" dirty="0"/>
                  <a:t>D</a:t>
                </a:r>
                <a:r>
                  <a:rPr lang="en-US" altLang="en-US" dirty="0"/>
                  <a:t>,</a:t>
                </a:r>
              </a:p>
            </p:txBody>
          </p:sp>
          <p:graphicFrame>
            <p:nvGraphicFramePr>
              <p:cNvPr id="21" name="Object 10"/>
              <p:cNvGraphicFramePr>
                <a:graphicFrameLocks noChangeAspect="1"/>
              </p:cNvGraphicFramePr>
              <p:nvPr/>
            </p:nvGraphicFramePr>
            <p:xfrm>
              <a:off x="2651" y="2656"/>
              <a:ext cx="2008" cy="384"/>
            </p:xfrm>
            <a:graphic>
              <a:graphicData uri="http://schemas.openxmlformats.org/presentationml/2006/ole">
                <mc:AlternateContent xmlns:mc="http://schemas.openxmlformats.org/markup-compatibility/2006">
                  <mc:Choice xmlns:v="urn:schemas-microsoft-com:vml" Requires="v">
                    <p:oleObj spid="_x0000_s118826" name="Equation" r:id="rId6" imgW="3187700" imgH="609600" progId="Equation.3">
                      <p:embed/>
                    </p:oleObj>
                  </mc:Choice>
                  <mc:Fallback>
                    <p:oleObj name="Equation" r:id="rId6" imgW="3187700" imgH="609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1" y="2656"/>
                            <a:ext cx="200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11"/>
              <p:cNvGraphicFramePr>
                <a:graphicFrameLocks noChangeAspect="1"/>
              </p:cNvGraphicFramePr>
              <p:nvPr/>
            </p:nvGraphicFramePr>
            <p:xfrm>
              <a:off x="2651" y="3060"/>
              <a:ext cx="576" cy="472"/>
            </p:xfrm>
            <a:graphic>
              <a:graphicData uri="http://schemas.openxmlformats.org/presentationml/2006/ole">
                <mc:AlternateContent xmlns:mc="http://schemas.openxmlformats.org/markup-compatibility/2006">
                  <mc:Choice xmlns:v="urn:schemas-microsoft-com:vml" Requires="v">
                    <p:oleObj spid="_x0000_s118827" name="Equation" r:id="rId8" imgW="914400" imgH="749300" progId="Equation.3">
                      <p:embed/>
                    </p:oleObj>
                  </mc:Choice>
                  <mc:Fallback>
                    <p:oleObj name="Equation" r:id="rId8" imgW="914400" imgH="7493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51" y="3060"/>
                            <a:ext cx="576" cy="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12"/>
              <p:cNvSpPr txBox="1">
                <a:spLocks noChangeArrowheads="1"/>
              </p:cNvSpPr>
              <p:nvPr/>
            </p:nvSpPr>
            <p:spPr bwMode="auto">
              <a:xfrm>
                <a:off x="2118" y="2940"/>
                <a:ext cx="11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spcBef>
                    <a:spcPct val="20000"/>
                  </a:spcBef>
                  <a:buChar char="•"/>
                  <a:defRPr sz="2000">
                    <a:solidFill>
                      <a:schemeClr val="tx1"/>
                    </a:solidFill>
                    <a:latin typeface="Times New Roman" pitchFamily="18" charset="0"/>
                  </a:defRPr>
                </a:lvl1pPr>
                <a:lvl2pPr marL="742950" indent="-285750">
                  <a:spcBef>
                    <a:spcPct val="20000"/>
                  </a:spcBef>
                  <a:buChar char="–"/>
                  <a:defRPr>
                    <a:solidFill>
                      <a:schemeClr val="tx1"/>
                    </a:solidFill>
                    <a:latin typeface="Times New Roman" pitchFamily="18" charset="0"/>
                  </a:defRPr>
                </a:lvl2pPr>
                <a:lvl3pPr marL="1143000" indent="-228600">
                  <a:spcBef>
                    <a:spcPct val="20000"/>
                  </a:spcBef>
                  <a:buChar char="•"/>
                  <a:defRPr>
                    <a:solidFill>
                      <a:schemeClr val="tx1"/>
                    </a:solidFill>
                    <a:latin typeface="Times New Roman" pitchFamily="18" charset="0"/>
                  </a:defRPr>
                </a:lvl3pPr>
                <a:lvl4pPr marL="1600200" indent="-228600">
                  <a:spcBef>
                    <a:spcPct val="20000"/>
                  </a:spcBef>
                  <a:buChar char="–"/>
                  <a:defRPr>
                    <a:solidFill>
                      <a:schemeClr val="tx1"/>
                    </a:solidFill>
                    <a:latin typeface="Times New Roman" pitchFamily="18" charset="0"/>
                  </a:defRPr>
                </a:lvl4pPr>
                <a:lvl5pPr marL="2057400" indent="-228600">
                  <a:spcBef>
                    <a:spcPct val="20000"/>
                  </a:spcBef>
                  <a:buChar char="»"/>
                  <a:defRPr>
                    <a:solidFill>
                      <a:schemeClr val="tx1"/>
                    </a:solidFill>
                    <a:latin typeface="Times New Roman" pitchFamily="18" charset="0"/>
                  </a:defRPr>
                </a:lvl5pPr>
                <a:lvl6pPr marL="2514600" indent="-228600" eaLnBrk="0" fontAlgn="base" hangingPunct="0">
                  <a:spcBef>
                    <a:spcPct val="20000"/>
                  </a:spcBef>
                  <a:spcAft>
                    <a:spcPct val="0"/>
                  </a:spcAft>
                  <a:buChar char="»"/>
                  <a:defRPr>
                    <a:solidFill>
                      <a:schemeClr val="tx1"/>
                    </a:solidFill>
                    <a:latin typeface="Times New Roman" pitchFamily="18" charset="0"/>
                  </a:defRPr>
                </a:lvl6pPr>
                <a:lvl7pPr marL="2971800" indent="-228600" eaLnBrk="0" fontAlgn="base" hangingPunct="0">
                  <a:spcBef>
                    <a:spcPct val="20000"/>
                  </a:spcBef>
                  <a:spcAft>
                    <a:spcPct val="0"/>
                  </a:spcAft>
                  <a:buChar char="»"/>
                  <a:defRPr>
                    <a:solidFill>
                      <a:schemeClr val="tx1"/>
                    </a:solidFill>
                    <a:latin typeface="Times New Roman" pitchFamily="18" charset="0"/>
                  </a:defRPr>
                </a:lvl7pPr>
                <a:lvl8pPr marL="3429000" indent="-228600" eaLnBrk="0" fontAlgn="base" hangingPunct="0">
                  <a:spcBef>
                    <a:spcPct val="20000"/>
                  </a:spcBef>
                  <a:spcAft>
                    <a:spcPct val="0"/>
                  </a:spcAft>
                  <a:buChar char="»"/>
                  <a:defRPr>
                    <a:solidFill>
                      <a:schemeClr val="tx1"/>
                    </a:solidFill>
                    <a:latin typeface="Times New Roman" pitchFamily="18" charset="0"/>
                  </a:defRPr>
                </a:lvl8pPr>
                <a:lvl9pPr marL="3886200" indent="-228600" eaLnBrk="0" fontAlgn="base" hangingPunct="0">
                  <a:spcBef>
                    <a:spcPct val="20000"/>
                  </a:spcBef>
                  <a:spcAft>
                    <a:spcPct val="0"/>
                  </a:spcAft>
                  <a:buChar char="»"/>
                  <a:defRPr>
                    <a:solidFill>
                      <a:schemeClr val="tx1"/>
                    </a:solidFill>
                    <a:latin typeface="Times New Roman" pitchFamily="18" charset="0"/>
                  </a:defRPr>
                </a:lvl9pPr>
              </a:lstStyle>
              <a:p>
                <a:pPr eaLnBrk="1" hangingPunct="1">
                  <a:spcBef>
                    <a:spcPct val="50000"/>
                  </a:spcBef>
                  <a:buFontTx/>
                  <a:buNone/>
                </a:pPr>
                <a:r>
                  <a:rPr lang="en-US" altLang="en-US" dirty="0"/>
                  <a:t>	    or</a:t>
                </a:r>
              </a:p>
            </p:txBody>
          </p:sp>
          <p:sp>
            <p:nvSpPr>
              <p:cNvPr id="33" name="Text Box 13"/>
              <p:cNvSpPr txBox="1">
                <a:spLocks noChangeArrowheads="1"/>
              </p:cNvSpPr>
              <p:nvPr/>
            </p:nvSpPr>
            <p:spPr bwMode="auto">
              <a:xfrm>
                <a:off x="2118" y="3531"/>
                <a:ext cx="30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spcBef>
                    <a:spcPct val="20000"/>
                  </a:spcBef>
                  <a:buChar char="•"/>
                  <a:defRPr sz="2000">
                    <a:solidFill>
                      <a:schemeClr val="tx1"/>
                    </a:solidFill>
                    <a:latin typeface="Times New Roman" pitchFamily="18" charset="0"/>
                  </a:defRPr>
                </a:lvl1pPr>
                <a:lvl2pPr marL="742950" indent="-285750">
                  <a:spcBef>
                    <a:spcPct val="20000"/>
                  </a:spcBef>
                  <a:buChar char="–"/>
                  <a:defRPr>
                    <a:solidFill>
                      <a:schemeClr val="tx1"/>
                    </a:solidFill>
                    <a:latin typeface="Times New Roman" pitchFamily="18" charset="0"/>
                  </a:defRPr>
                </a:lvl2pPr>
                <a:lvl3pPr marL="1143000" indent="-228600">
                  <a:spcBef>
                    <a:spcPct val="20000"/>
                  </a:spcBef>
                  <a:buChar char="•"/>
                  <a:defRPr>
                    <a:solidFill>
                      <a:schemeClr val="tx1"/>
                    </a:solidFill>
                    <a:latin typeface="Times New Roman" pitchFamily="18" charset="0"/>
                  </a:defRPr>
                </a:lvl3pPr>
                <a:lvl4pPr marL="1600200" indent="-228600">
                  <a:spcBef>
                    <a:spcPct val="20000"/>
                  </a:spcBef>
                  <a:buChar char="–"/>
                  <a:defRPr>
                    <a:solidFill>
                      <a:schemeClr val="tx1"/>
                    </a:solidFill>
                    <a:latin typeface="Times New Roman" pitchFamily="18" charset="0"/>
                  </a:defRPr>
                </a:lvl4pPr>
                <a:lvl5pPr marL="2057400" indent="-228600">
                  <a:spcBef>
                    <a:spcPct val="20000"/>
                  </a:spcBef>
                  <a:buChar char="»"/>
                  <a:defRPr>
                    <a:solidFill>
                      <a:schemeClr val="tx1"/>
                    </a:solidFill>
                    <a:latin typeface="Times New Roman" pitchFamily="18" charset="0"/>
                  </a:defRPr>
                </a:lvl5pPr>
                <a:lvl6pPr marL="2514600" indent="-228600" eaLnBrk="0" fontAlgn="base" hangingPunct="0">
                  <a:spcBef>
                    <a:spcPct val="20000"/>
                  </a:spcBef>
                  <a:spcAft>
                    <a:spcPct val="0"/>
                  </a:spcAft>
                  <a:buChar char="»"/>
                  <a:defRPr>
                    <a:solidFill>
                      <a:schemeClr val="tx1"/>
                    </a:solidFill>
                    <a:latin typeface="Times New Roman" pitchFamily="18" charset="0"/>
                  </a:defRPr>
                </a:lvl6pPr>
                <a:lvl7pPr marL="2971800" indent="-228600" eaLnBrk="0" fontAlgn="base" hangingPunct="0">
                  <a:spcBef>
                    <a:spcPct val="20000"/>
                  </a:spcBef>
                  <a:spcAft>
                    <a:spcPct val="0"/>
                  </a:spcAft>
                  <a:buChar char="»"/>
                  <a:defRPr>
                    <a:solidFill>
                      <a:schemeClr val="tx1"/>
                    </a:solidFill>
                    <a:latin typeface="Times New Roman" pitchFamily="18" charset="0"/>
                  </a:defRPr>
                </a:lvl7pPr>
                <a:lvl8pPr marL="3429000" indent="-228600" eaLnBrk="0" fontAlgn="base" hangingPunct="0">
                  <a:spcBef>
                    <a:spcPct val="20000"/>
                  </a:spcBef>
                  <a:spcAft>
                    <a:spcPct val="0"/>
                  </a:spcAft>
                  <a:buChar char="»"/>
                  <a:defRPr>
                    <a:solidFill>
                      <a:schemeClr val="tx1"/>
                    </a:solidFill>
                    <a:latin typeface="Times New Roman" pitchFamily="18" charset="0"/>
                  </a:defRPr>
                </a:lvl8pPr>
                <a:lvl9pPr marL="3886200" indent="-228600" eaLnBrk="0" fontAlgn="base" hangingPunct="0">
                  <a:spcBef>
                    <a:spcPct val="20000"/>
                  </a:spcBef>
                  <a:spcAft>
                    <a:spcPct val="0"/>
                  </a:spcAft>
                  <a:buChar char="»"/>
                  <a:defRPr>
                    <a:solidFill>
                      <a:schemeClr val="tx1"/>
                    </a:solidFill>
                    <a:latin typeface="Times New Roman" pitchFamily="18" charset="0"/>
                  </a:defRPr>
                </a:lvl9pPr>
              </a:lstStyle>
              <a:p>
                <a:pPr eaLnBrk="1" hangingPunct="1">
                  <a:spcBef>
                    <a:spcPct val="50000"/>
                  </a:spcBef>
                  <a:buFontTx/>
                  <a:buNone/>
                </a:pPr>
                <a:r>
                  <a:rPr lang="en-US" altLang="en-US" dirty="0"/>
                  <a:t>	  The cable forms a parabolic curve.</a:t>
                </a:r>
              </a:p>
            </p:txBody>
          </p:sp>
        </p:grpSp>
      </p:grpSp>
      <p:sp>
        <p:nvSpPr>
          <p:cNvPr id="3" name="Rectangle 2"/>
          <p:cNvSpPr/>
          <p:nvPr/>
        </p:nvSpPr>
        <p:spPr>
          <a:xfrm>
            <a:off x="3733800" y="927523"/>
            <a:ext cx="4572000" cy="923330"/>
          </a:xfrm>
          <a:prstGeom prst="rect">
            <a:avLst/>
          </a:prstGeom>
        </p:spPr>
        <p:txBody>
          <a:bodyPr>
            <a:spAutoFit/>
          </a:bodyPr>
          <a:lstStyle/>
          <a:p>
            <a:pPr>
              <a:spcBef>
                <a:spcPct val="50000"/>
              </a:spcBef>
            </a:pPr>
            <a:r>
              <a:rPr lang="en-US" altLang="en-US" dirty="0"/>
              <a:t>Consider a cable supporting a uniform, horizontally distributed load, e.g., support cables for a suspension bridge.</a:t>
            </a:r>
          </a:p>
        </p:txBody>
      </p:sp>
      <p:grpSp>
        <p:nvGrpSpPr>
          <p:cNvPr id="34" name="Group 17"/>
          <p:cNvGrpSpPr>
            <a:grpSpLocks/>
          </p:cNvGrpSpPr>
          <p:nvPr/>
        </p:nvGrpSpPr>
        <p:grpSpPr bwMode="auto">
          <a:xfrm>
            <a:off x="3384550" y="1902098"/>
            <a:ext cx="5530850" cy="1663700"/>
            <a:chOff x="2132" y="1467"/>
            <a:chExt cx="3628" cy="1048"/>
          </a:xfrm>
        </p:grpSpPr>
        <p:sp>
          <p:nvSpPr>
            <p:cNvPr id="35" name="Text Box 6"/>
            <p:cNvSpPr txBox="1">
              <a:spLocks noChangeArrowheads="1"/>
            </p:cNvSpPr>
            <p:nvPr/>
          </p:nvSpPr>
          <p:spPr bwMode="auto">
            <a:xfrm>
              <a:off x="2132" y="1467"/>
              <a:ext cx="362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spcBef>
                  <a:spcPct val="20000"/>
                </a:spcBef>
                <a:buChar char="•"/>
                <a:tabLst>
                  <a:tab pos="3024188" algn="l"/>
                </a:tabLst>
                <a:defRPr sz="2000">
                  <a:solidFill>
                    <a:schemeClr val="tx1"/>
                  </a:solidFill>
                  <a:latin typeface="Times New Roman" pitchFamily="18" charset="0"/>
                </a:defRPr>
              </a:lvl1pPr>
              <a:lvl2pPr marL="742950" indent="-285750">
                <a:spcBef>
                  <a:spcPct val="20000"/>
                </a:spcBef>
                <a:buChar char="–"/>
                <a:tabLst>
                  <a:tab pos="3024188" algn="l"/>
                </a:tabLst>
                <a:defRPr>
                  <a:solidFill>
                    <a:schemeClr val="tx1"/>
                  </a:solidFill>
                  <a:latin typeface="Times New Roman" pitchFamily="18" charset="0"/>
                </a:defRPr>
              </a:lvl2pPr>
              <a:lvl3pPr marL="1143000" indent="-228600">
                <a:spcBef>
                  <a:spcPct val="20000"/>
                </a:spcBef>
                <a:buChar char="•"/>
                <a:tabLst>
                  <a:tab pos="3024188" algn="l"/>
                </a:tabLst>
                <a:defRPr>
                  <a:solidFill>
                    <a:schemeClr val="tx1"/>
                  </a:solidFill>
                  <a:latin typeface="Times New Roman" pitchFamily="18" charset="0"/>
                </a:defRPr>
              </a:lvl3pPr>
              <a:lvl4pPr marL="1600200" indent="-228600">
                <a:spcBef>
                  <a:spcPct val="20000"/>
                </a:spcBef>
                <a:buChar char="–"/>
                <a:tabLst>
                  <a:tab pos="3024188" algn="l"/>
                </a:tabLst>
                <a:defRPr>
                  <a:solidFill>
                    <a:schemeClr val="tx1"/>
                  </a:solidFill>
                  <a:latin typeface="Times New Roman" pitchFamily="18" charset="0"/>
                </a:defRPr>
              </a:lvl4pPr>
              <a:lvl5pPr marL="2057400" indent="-228600">
                <a:spcBef>
                  <a:spcPct val="20000"/>
                </a:spcBef>
                <a:buChar char="»"/>
                <a:tabLst>
                  <a:tab pos="3024188" algn="l"/>
                </a:tabLst>
                <a:defRPr>
                  <a:solidFill>
                    <a:schemeClr val="tx1"/>
                  </a:solidFill>
                  <a:latin typeface="Times New Roman" pitchFamily="18" charset="0"/>
                </a:defRPr>
              </a:lvl5pPr>
              <a:lvl6pPr marL="2514600" indent="-228600" eaLnBrk="0" fontAlgn="base" hangingPunct="0">
                <a:spcBef>
                  <a:spcPct val="20000"/>
                </a:spcBef>
                <a:spcAft>
                  <a:spcPct val="0"/>
                </a:spcAft>
                <a:buChar char="»"/>
                <a:tabLst>
                  <a:tab pos="3024188" algn="l"/>
                </a:tabLst>
                <a:defRPr>
                  <a:solidFill>
                    <a:schemeClr val="tx1"/>
                  </a:solidFill>
                  <a:latin typeface="Times New Roman" pitchFamily="18" charset="0"/>
                </a:defRPr>
              </a:lvl6pPr>
              <a:lvl7pPr marL="2971800" indent="-228600" eaLnBrk="0" fontAlgn="base" hangingPunct="0">
                <a:spcBef>
                  <a:spcPct val="20000"/>
                </a:spcBef>
                <a:spcAft>
                  <a:spcPct val="0"/>
                </a:spcAft>
                <a:buChar char="»"/>
                <a:tabLst>
                  <a:tab pos="3024188" algn="l"/>
                </a:tabLst>
                <a:defRPr>
                  <a:solidFill>
                    <a:schemeClr val="tx1"/>
                  </a:solidFill>
                  <a:latin typeface="Times New Roman" pitchFamily="18" charset="0"/>
                </a:defRPr>
              </a:lvl7pPr>
              <a:lvl8pPr marL="3429000" indent="-228600" eaLnBrk="0" fontAlgn="base" hangingPunct="0">
                <a:spcBef>
                  <a:spcPct val="20000"/>
                </a:spcBef>
                <a:spcAft>
                  <a:spcPct val="0"/>
                </a:spcAft>
                <a:buChar char="»"/>
                <a:tabLst>
                  <a:tab pos="3024188" algn="l"/>
                </a:tabLst>
                <a:defRPr>
                  <a:solidFill>
                    <a:schemeClr val="tx1"/>
                  </a:solidFill>
                  <a:latin typeface="Times New Roman" pitchFamily="18" charset="0"/>
                </a:defRPr>
              </a:lvl8pPr>
              <a:lvl9pPr marL="3886200" indent="-228600" eaLnBrk="0" fontAlgn="base" hangingPunct="0">
                <a:spcBef>
                  <a:spcPct val="20000"/>
                </a:spcBef>
                <a:spcAft>
                  <a:spcPct val="0"/>
                </a:spcAft>
                <a:buChar char="»"/>
                <a:tabLst>
                  <a:tab pos="3024188" algn="l"/>
                </a:tabLst>
                <a:defRPr>
                  <a:solidFill>
                    <a:schemeClr val="tx1"/>
                  </a:solidFill>
                  <a:latin typeface="Times New Roman" pitchFamily="18" charset="0"/>
                </a:defRPr>
              </a:lvl9pPr>
            </a:lstStyle>
            <a:p>
              <a:pPr eaLnBrk="1" hangingPunct="1">
                <a:spcBef>
                  <a:spcPct val="50000"/>
                </a:spcBef>
              </a:pPr>
              <a:r>
                <a:rPr lang="en-US" altLang="en-US" dirty="0"/>
                <a:t>With loading on cable from lowest point </a:t>
              </a:r>
              <a:r>
                <a:rPr lang="en-US" altLang="en-US" i="1" dirty="0"/>
                <a:t>C</a:t>
              </a:r>
              <a:r>
                <a:rPr lang="en-US" altLang="en-US" dirty="0"/>
                <a:t> to a point </a:t>
              </a:r>
              <a:r>
                <a:rPr lang="en-US" altLang="en-US" i="1" dirty="0"/>
                <a:t>D</a:t>
              </a:r>
              <a:r>
                <a:rPr lang="en-US" altLang="en-US" dirty="0"/>
                <a:t> given by	internal tension force magnitude and direction are</a:t>
              </a:r>
            </a:p>
          </p:txBody>
        </p:sp>
        <p:graphicFrame>
          <p:nvGraphicFramePr>
            <p:cNvPr id="36" name="Object 7"/>
            <p:cNvGraphicFramePr>
              <a:graphicFrameLocks noChangeAspect="1"/>
            </p:cNvGraphicFramePr>
            <p:nvPr/>
          </p:nvGraphicFramePr>
          <p:xfrm>
            <a:off x="3459" y="1723"/>
            <a:ext cx="576" cy="184"/>
          </p:xfrm>
          <a:graphic>
            <a:graphicData uri="http://schemas.openxmlformats.org/presentationml/2006/ole">
              <mc:AlternateContent xmlns:mc="http://schemas.openxmlformats.org/markup-compatibility/2006">
                <mc:Choice xmlns:v="urn:schemas-microsoft-com:vml" Requires="v">
                  <p:oleObj spid="_x0000_s118828" name="Equation" r:id="rId10" imgW="914400" imgH="292100" progId="Equation.3">
                    <p:embed/>
                  </p:oleObj>
                </mc:Choice>
                <mc:Fallback>
                  <p:oleObj name="Equation" r:id="rId10" imgW="914400" imgH="2921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59" y="1723"/>
                          <a:ext cx="576"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8"/>
            <p:cNvGraphicFramePr>
              <a:graphicFrameLocks noChangeAspect="1"/>
            </p:cNvGraphicFramePr>
            <p:nvPr/>
          </p:nvGraphicFramePr>
          <p:xfrm>
            <a:off x="2665" y="2091"/>
            <a:ext cx="2104" cy="424"/>
          </p:xfrm>
          <a:graphic>
            <a:graphicData uri="http://schemas.openxmlformats.org/presentationml/2006/ole">
              <mc:AlternateContent xmlns:mc="http://schemas.openxmlformats.org/markup-compatibility/2006">
                <mc:Choice xmlns:v="urn:schemas-microsoft-com:vml" Requires="v">
                  <p:oleObj spid="_x0000_s118829" name="Equation" r:id="rId12" imgW="3340100" imgH="673100" progId="Equation.3">
                    <p:embed/>
                  </p:oleObj>
                </mc:Choice>
                <mc:Fallback>
                  <p:oleObj name="Equation" r:id="rId12" imgW="3340100" imgH="6731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5" y="2091"/>
                          <a:ext cx="2104"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52764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64947" y="228600"/>
            <a:ext cx="8229600" cy="396874"/>
          </a:xfrm>
        </p:spPr>
        <p:txBody>
          <a:bodyPr>
            <a:normAutofit fontScale="90000"/>
          </a:bodyPr>
          <a:lstStyle/>
          <a:p>
            <a:r>
              <a:rPr lang="en-US" sz="2800" b="1" dirty="0">
                <a:solidFill>
                  <a:srgbClr val="FF0000"/>
                </a:solidFill>
              </a:rPr>
              <a:t>EXAMPLE PROBLEM 7.8</a:t>
            </a:r>
          </a:p>
        </p:txBody>
      </p:sp>
      <p:pic>
        <p:nvPicPr>
          <p:cNvPr id="24" name="Picture 3"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8" y="1092200"/>
            <a:ext cx="3799827" cy="248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33388" y="3886200"/>
            <a:ext cx="3799827" cy="1754326"/>
          </a:xfrm>
          <a:prstGeom prst="rect">
            <a:avLst/>
          </a:prstGeom>
        </p:spPr>
        <p:txBody>
          <a:bodyPr wrap="square">
            <a:spAutoFit/>
          </a:bodyPr>
          <a:lstStyle/>
          <a:p>
            <a:r>
              <a:rPr lang="en-US" altLang="en-US" dirty="0"/>
              <a:t>The cable </a:t>
            </a:r>
            <a:r>
              <a:rPr lang="en-US" altLang="en-US" i="1" dirty="0"/>
              <a:t>AE</a:t>
            </a:r>
            <a:r>
              <a:rPr lang="en-US" altLang="en-US" dirty="0"/>
              <a:t> supports three vertical loads from the points indicated.  If point </a:t>
            </a:r>
            <a:r>
              <a:rPr lang="en-US" altLang="en-US" i="1" dirty="0"/>
              <a:t>C</a:t>
            </a:r>
            <a:r>
              <a:rPr lang="en-US" altLang="en-US" dirty="0"/>
              <a:t> is 5 </a:t>
            </a:r>
            <a:r>
              <a:rPr lang="en-US" altLang="en-US" dirty="0" err="1"/>
              <a:t>ft</a:t>
            </a:r>
            <a:r>
              <a:rPr lang="en-US" altLang="en-US" dirty="0"/>
              <a:t> below the left support, determine </a:t>
            </a:r>
            <a:r>
              <a:rPr lang="en-US" altLang="en-US" i="1" dirty="0"/>
              <a:t>(a)</a:t>
            </a:r>
            <a:r>
              <a:rPr lang="en-US" altLang="en-US" dirty="0"/>
              <a:t> the elevation of points </a:t>
            </a:r>
            <a:r>
              <a:rPr lang="en-US" altLang="en-US" i="1" dirty="0"/>
              <a:t>B</a:t>
            </a:r>
            <a:r>
              <a:rPr lang="en-US" altLang="en-US" dirty="0"/>
              <a:t> and </a:t>
            </a:r>
            <a:r>
              <a:rPr lang="en-US" altLang="en-US" i="1" dirty="0"/>
              <a:t>D</a:t>
            </a:r>
            <a:r>
              <a:rPr lang="en-US" altLang="en-US" dirty="0"/>
              <a:t>, and </a:t>
            </a:r>
            <a:r>
              <a:rPr lang="en-US" altLang="en-US" i="1" dirty="0"/>
              <a:t>(b)</a:t>
            </a:r>
            <a:r>
              <a:rPr lang="en-US" altLang="en-US" dirty="0"/>
              <a:t> the maximum slope and maximum tension in the cable</a:t>
            </a:r>
            <a:endParaRPr lang="en-US" dirty="0"/>
          </a:p>
        </p:txBody>
      </p:sp>
      <p:sp>
        <p:nvSpPr>
          <p:cNvPr id="4" name="Rectangle 3"/>
          <p:cNvSpPr/>
          <p:nvPr/>
        </p:nvSpPr>
        <p:spPr>
          <a:xfrm>
            <a:off x="4343400" y="1092481"/>
            <a:ext cx="4572000" cy="2169825"/>
          </a:xfrm>
          <a:prstGeom prst="rect">
            <a:avLst/>
          </a:prstGeom>
        </p:spPr>
        <p:txBody>
          <a:bodyPr>
            <a:spAutoFit/>
          </a:bodyPr>
          <a:lstStyle/>
          <a:p>
            <a:pPr>
              <a:spcBef>
                <a:spcPct val="50000"/>
              </a:spcBef>
            </a:pPr>
            <a:r>
              <a:rPr lang="en-US" altLang="en-US" b="1" dirty="0">
                <a:solidFill>
                  <a:srgbClr val="00B050"/>
                </a:solidFill>
              </a:rPr>
              <a:t>STRATEGY:</a:t>
            </a:r>
          </a:p>
          <a:p>
            <a:pPr>
              <a:spcBef>
                <a:spcPct val="50000"/>
              </a:spcBef>
            </a:pPr>
            <a:r>
              <a:rPr lang="en-US" altLang="en-US" dirty="0"/>
              <a:t>Determine reaction force components at </a:t>
            </a:r>
            <a:r>
              <a:rPr lang="en-US" altLang="en-US" i="1" dirty="0"/>
              <a:t>A</a:t>
            </a:r>
            <a:r>
              <a:rPr lang="en-US" altLang="en-US" dirty="0"/>
              <a:t> from solution of two equations formed from taking entire cable as free-body and summing moments about </a:t>
            </a:r>
            <a:r>
              <a:rPr lang="en-US" altLang="en-US" i="1" dirty="0"/>
              <a:t>E</a:t>
            </a:r>
            <a:r>
              <a:rPr lang="en-US" altLang="en-US" dirty="0"/>
              <a:t>, and from taking cable portion </a:t>
            </a:r>
            <a:r>
              <a:rPr lang="en-US" altLang="en-US" i="1" dirty="0"/>
              <a:t>ABC</a:t>
            </a:r>
            <a:r>
              <a:rPr lang="en-US" altLang="en-US" dirty="0"/>
              <a:t> as a free-body and summing moments about </a:t>
            </a:r>
            <a:r>
              <a:rPr lang="en-US" altLang="en-US" i="1" dirty="0"/>
              <a:t>C</a:t>
            </a:r>
            <a:r>
              <a:rPr lang="en-US" altLang="en-US" dirty="0"/>
              <a:t>.</a:t>
            </a:r>
          </a:p>
        </p:txBody>
      </p:sp>
      <p:sp>
        <p:nvSpPr>
          <p:cNvPr id="6" name="Rectangle 5"/>
          <p:cNvSpPr/>
          <p:nvPr/>
        </p:nvSpPr>
        <p:spPr>
          <a:xfrm>
            <a:off x="4343400" y="3462084"/>
            <a:ext cx="4572000" cy="1200329"/>
          </a:xfrm>
          <a:prstGeom prst="rect">
            <a:avLst/>
          </a:prstGeom>
        </p:spPr>
        <p:txBody>
          <a:bodyPr>
            <a:spAutoFit/>
          </a:bodyPr>
          <a:lstStyle/>
          <a:p>
            <a:r>
              <a:rPr lang="en-US" altLang="en-US" dirty="0"/>
              <a:t>Calculate elevation of </a:t>
            </a:r>
            <a:r>
              <a:rPr lang="en-US" altLang="en-US" i="1" dirty="0"/>
              <a:t>B</a:t>
            </a:r>
            <a:r>
              <a:rPr lang="en-US" altLang="en-US" dirty="0"/>
              <a:t> by considering </a:t>
            </a:r>
            <a:r>
              <a:rPr lang="en-US" altLang="en-US" i="1" dirty="0"/>
              <a:t>AB</a:t>
            </a:r>
            <a:r>
              <a:rPr lang="en-US" altLang="en-US" dirty="0"/>
              <a:t> as a free-body and summing moments </a:t>
            </a:r>
            <a:r>
              <a:rPr lang="en-US" altLang="en-US" i="1" dirty="0"/>
              <a:t>B</a:t>
            </a:r>
            <a:r>
              <a:rPr lang="en-US" altLang="en-US" dirty="0"/>
              <a:t>.  Similarly, calculate elevation of </a:t>
            </a:r>
            <a:r>
              <a:rPr lang="en-US" altLang="en-US" i="1" dirty="0"/>
              <a:t>D</a:t>
            </a:r>
            <a:r>
              <a:rPr lang="en-US" altLang="en-US" dirty="0"/>
              <a:t> using </a:t>
            </a:r>
            <a:r>
              <a:rPr lang="en-US" altLang="en-US" i="1" dirty="0"/>
              <a:t>ABCD</a:t>
            </a:r>
            <a:r>
              <a:rPr lang="en-US" altLang="en-US" dirty="0"/>
              <a:t> as a free-body</a:t>
            </a:r>
            <a:endParaRPr lang="en-US" dirty="0"/>
          </a:p>
        </p:txBody>
      </p:sp>
      <p:sp>
        <p:nvSpPr>
          <p:cNvPr id="7" name="Rectangle 6"/>
          <p:cNvSpPr/>
          <p:nvPr/>
        </p:nvSpPr>
        <p:spPr>
          <a:xfrm>
            <a:off x="4419600" y="4876800"/>
            <a:ext cx="4572000" cy="646331"/>
          </a:xfrm>
          <a:prstGeom prst="rect">
            <a:avLst/>
          </a:prstGeom>
        </p:spPr>
        <p:txBody>
          <a:bodyPr>
            <a:spAutoFit/>
          </a:bodyPr>
          <a:lstStyle/>
          <a:p>
            <a:pPr>
              <a:spcBef>
                <a:spcPct val="50000"/>
              </a:spcBef>
            </a:pPr>
            <a:r>
              <a:rPr lang="en-US" altLang="en-US" dirty="0"/>
              <a:t>Evaluate maximum slope and maximum tension which occur in </a:t>
            </a:r>
            <a:r>
              <a:rPr lang="en-US" altLang="en-US" i="1" dirty="0"/>
              <a:t>DE</a:t>
            </a:r>
            <a:r>
              <a:rPr lang="en-US" altLang="en-US" dirty="0"/>
              <a:t>.</a:t>
            </a:r>
          </a:p>
        </p:txBody>
      </p:sp>
    </p:spTree>
    <p:extLst>
      <p:ext uri="{BB962C8B-B14F-4D97-AF65-F5344CB8AC3E}">
        <p14:creationId xmlns:p14="http://schemas.microsoft.com/office/powerpoint/2010/main" val="1717606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64947" y="228600"/>
            <a:ext cx="8229600" cy="396874"/>
          </a:xfrm>
        </p:spPr>
        <p:txBody>
          <a:bodyPr>
            <a:normAutofit fontScale="90000"/>
          </a:bodyPr>
          <a:lstStyle/>
          <a:p>
            <a:r>
              <a:rPr lang="en-US" sz="2800" b="1" dirty="0">
                <a:solidFill>
                  <a:srgbClr val="FF0000"/>
                </a:solidFill>
              </a:rPr>
              <a:t>EXAMPLE PROBLEM 7.8 - SOLUTION</a:t>
            </a:r>
          </a:p>
        </p:txBody>
      </p:sp>
      <p:pic>
        <p:nvPicPr>
          <p:cNvPr id="8" name="Picture 3"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048" y="815522"/>
            <a:ext cx="3961540" cy="301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18"/>
          <p:cNvGrpSpPr>
            <a:grpSpLocks/>
          </p:cNvGrpSpPr>
          <p:nvPr/>
        </p:nvGrpSpPr>
        <p:grpSpPr bwMode="auto">
          <a:xfrm>
            <a:off x="306388" y="3962400"/>
            <a:ext cx="8458201" cy="1722438"/>
            <a:chOff x="193" y="2496"/>
            <a:chExt cx="5328" cy="1085"/>
          </a:xfrm>
        </p:grpSpPr>
        <p:graphicFrame>
          <p:nvGraphicFramePr>
            <p:cNvPr id="10" name="Object 8"/>
            <p:cNvGraphicFramePr>
              <a:graphicFrameLocks noChangeAspect="1"/>
            </p:cNvGraphicFramePr>
            <p:nvPr>
              <p:extLst>
                <p:ext uri="{D42A27DB-BD31-4B8C-83A1-F6EECF244321}">
                  <p14:modId xmlns:p14="http://schemas.microsoft.com/office/powerpoint/2010/main" val="53207831"/>
                </p:ext>
              </p:extLst>
            </p:nvPr>
          </p:nvGraphicFramePr>
          <p:xfrm>
            <a:off x="193" y="2496"/>
            <a:ext cx="1583" cy="1085"/>
          </p:xfrm>
          <a:graphic>
            <a:graphicData uri="http://schemas.openxmlformats.org/presentationml/2006/ole">
              <mc:AlternateContent xmlns:mc="http://schemas.openxmlformats.org/markup-compatibility/2006">
                <mc:Choice xmlns:v="urn:schemas-microsoft-com:vml" Requires="v">
                  <p:oleObj spid="_x0000_s121894" name="Bitmap Image" r:id="rId5" imgW="1638529" imgH="1123810" progId="Paint.Picture">
                    <p:embed/>
                  </p:oleObj>
                </mc:Choice>
                <mc:Fallback>
                  <p:oleObj name="Bitmap Image" r:id="rId5" imgW="1638529" imgH="1123810"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 y="2496"/>
                          <a:ext cx="1583" cy="1085"/>
                        </a:xfrm>
                        <a:prstGeom prst="rect">
                          <a:avLst/>
                        </a:prstGeom>
                        <a:noFill/>
                        <a:ln>
                          <a:noFill/>
                        </a:ln>
                        <a:effectLst/>
                      </p:spPr>
                    </p:pic>
                  </p:oleObj>
                </mc:Fallback>
              </mc:AlternateContent>
            </a:graphicData>
          </a:graphic>
        </p:graphicFrame>
        <p:grpSp>
          <p:nvGrpSpPr>
            <p:cNvPr id="11" name="Group 16"/>
            <p:cNvGrpSpPr>
              <a:grpSpLocks/>
            </p:cNvGrpSpPr>
            <p:nvPr/>
          </p:nvGrpSpPr>
          <p:grpSpPr bwMode="auto">
            <a:xfrm>
              <a:off x="2446" y="2576"/>
              <a:ext cx="3075" cy="889"/>
              <a:chOff x="2378" y="2484"/>
              <a:chExt cx="3075" cy="889"/>
            </a:xfrm>
          </p:grpSpPr>
          <p:sp>
            <p:nvSpPr>
              <p:cNvPr id="12" name="Text Box 10"/>
              <p:cNvSpPr txBox="1">
                <a:spLocks noChangeArrowheads="1"/>
              </p:cNvSpPr>
              <p:nvPr/>
            </p:nvSpPr>
            <p:spPr bwMode="auto">
              <a:xfrm>
                <a:off x="2378" y="2484"/>
                <a:ext cx="307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spcBef>
                    <a:spcPct val="20000"/>
                  </a:spcBef>
                  <a:buChar char="•"/>
                  <a:defRPr sz="2000">
                    <a:solidFill>
                      <a:schemeClr val="tx1"/>
                    </a:solidFill>
                    <a:latin typeface="Times New Roman" pitchFamily="18" charset="0"/>
                  </a:defRPr>
                </a:lvl1pPr>
                <a:lvl2pPr marL="742950" indent="-285750">
                  <a:spcBef>
                    <a:spcPct val="20000"/>
                  </a:spcBef>
                  <a:buChar char="–"/>
                  <a:defRPr>
                    <a:solidFill>
                      <a:schemeClr val="tx1"/>
                    </a:solidFill>
                    <a:latin typeface="Times New Roman" pitchFamily="18" charset="0"/>
                  </a:defRPr>
                </a:lvl2pPr>
                <a:lvl3pPr marL="1143000" indent="-228600">
                  <a:spcBef>
                    <a:spcPct val="20000"/>
                  </a:spcBef>
                  <a:buChar char="•"/>
                  <a:defRPr>
                    <a:solidFill>
                      <a:schemeClr val="tx1"/>
                    </a:solidFill>
                    <a:latin typeface="Times New Roman" pitchFamily="18" charset="0"/>
                  </a:defRPr>
                </a:lvl3pPr>
                <a:lvl4pPr marL="1600200" indent="-228600">
                  <a:spcBef>
                    <a:spcPct val="20000"/>
                  </a:spcBef>
                  <a:buChar char="–"/>
                  <a:defRPr>
                    <a:solidFill>
                      <a:schemeClr val="tx1"/>
                    </a:solidFill>
                    <a:latin typeface="Times New Roman" pitchFamily="18" charset="0"/>
                  </a:defRPr>
                </a:lvl4pPr>
                <a:lvl5pPr marL="2057400" indent="-228600">
                  <a:spcBef>
                    <a:spcPct val="20000"/>
                  </a:spcBef>
                  <a:buChar char="»"/>
                  <a:defRPr>
                    <a:solidFill>
                      <a:schemeClr val="tx1"/>
                    </a:solidFill>
                    <a:latin typeface="Times New Roman" pitchFamily="18" charset="0"/>
                  </a:defRPr>
                </a:lvl5pPr>
                <a:lvl6pPr marL="2514600" indent="-228600" eaLnBrk="0" fontAlgn="base" hangingPunct="0">
                  <a:spcBef>
                    <a:spcPct val="20000"/>
                  </a:spcBef>
                  <a:spcAft>
                    <a:spcPct val="0"/>
                  </a:spcAft>
                  <a:buChar char="»"/>
                  <a:defRPr>
                    <a:solidFill>
                      <a:schemeClr val="tx1"/>
                    </a:solidFill>
                    <a:latin typeface="Times New Roman" pitchFamily="18" charset="0"/>
                  </a:defRPr>
                </a:lvl6pPr>
                <a:lvl7pPr marL="2971800" indent="-228600" eaLnBrk="0" fontAlgn="base" hangingPunct="0">
                  <a:spcBef>
                    <a:spcPct val="20000"/>
                  </a:spcBef>
                  <a:spcAft>
                    <a:spcPct val="0"/>
                  </a:spcAft>
                  <a:buChar char="»"/>
                  <a:defRPr>
                    <a:solidFill>
                      <a:schemeClr val="tx1"/>
                    </a:solidFill>
                    <a:latin typeface="Times New Roman" pitchFamily="18" charset="0"/>
                  </a:defRPr>
                </a:lvl7pPr>
                <a:lvl8pPr marL="3429000" indent="-228600" eaLnBrk="0" fontAlgn="base" hangingPunct="0">
                  <a:spcBef>
                    <a:spcPct val="20000"/>
                  </a:spcBef>
                  <a:spcAft>
                    <a:spcPct val="0"/>
                  </a:spcAft>
                  <a:buChar char="»"/>
                  <a:defRPr>
                    <a:solidFill>
                      <a:schemeClr val="tx1"/>
                    </a:solidFill>
                    <a:latin typeface="Times New Roman" pitchFamily="18" charset="0"/>
                  </a:defRPr>
                </a:lvl8pPr>
                <a:lvl9pPr marL="3886200" indent="-228600" eaLnBrk="0" fontAlgn="base" hangingPunct="0">
                  <a:spcBef>
                    <a:spcPct val="20000"/>
                  </a:spcBef>
                  <a:spcAft>
                    <a:spcPct val="0"/>
                  </a:spcAft>
                  <a:buChar char="»"/>
                  <a:defRPr>
                    <a:solidFill>
                      <a:schemeClr val="tx1"/>
                    </a:solidFill>
                    <a:latin typeface="Times New Roman" pitchFamily="18" charset="0"/>
                  </a:defRPr>
                </a:lvl9pPr>
              </a:lstStyle>
              <a:p>
                <a:pPr eaLnBrk="1" hangingPunct="1">
                  <a:spcBef>
                    <a:spcPct val="50000"/>
                  </a:spcBef>
                  <a:buFontTx/>
                  <a:buNone/>
                </a:pPr>
                <a:r>
                  <a:rPr lang="en-US" altLang="en-US"/>
                  <a:t>	and from taking cable portion </a:t>
                </a:r>
                <a:r>
                  <a:rPr lang="en-US" altLang="en-US" i="1"/>
                  <a:t>ABC</a:t>
                </a:r>
                <a:r>
                  <a:rPr lang="en-US" altLang="en-US"/>
                  <a:t> as a free-body and summing moments about </a:t>
                </a:r>
                <a:r>
                  <a:rPr lang="en-US" altLang="en-US" i="1"/>
                  <a:t>C</a:t>
                </a:r>
                <a:r>
                  <a:rPr lang="en-US" altLang="en-US"/>
                  <a:t>.</a:t>
                </a:r>
              </a:p>
            </p:txBody>
          </p:sp>
          <p:graphicFrame>
            <p:nvGraphicFramePr>
              <p:cNvPr id="13" name="Object 12"/>
              <p:cNvGraphicFramePr>
                <a:graphicFrameLocks noChangeAspect="1"/>
              </p:cNvGraphicFramePr>
              <p:nvPr/>
            </p:nvGraphicFramePr>
            <p:xfrm>
              <a:off x="2805" y="2893"/>
              <a:ext cx="1608" cy="480"/>
            </p:xfrm>
            <a:graphic>
              <a:graphicData uri="http://schemas.openxmlformats.org/presentationml/2006/ole">
                <mc:AlternateContent xmlns:mc="http://schemas.openxmlformats.org/markup-compatibility/2006">
                  <mc:Choice xmlns:v="urn:schemas-microsoft-com:vml" Requires="v">
                    <p:oleObj spid="_x0000_s121895" name="Equation" r:id="rId7" imgW="2552700" imgH="762000" progId="Equation.3">
                      <p:embed/>
                    </p:oleObj>
                  </mc:Choice>
                  <mc:Fallback>
                    <p:oleObj name="Equation" r:id="rId7" imgW="2552700" imgH="762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5" y="2893"/>
                            <a:ext cx="1608"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6" name="Group 17"/>
          <p:cNvGrpSpPr>
            <a:grpSpLocks/>
          </p:cNvGrpSpPr>
          <p:nvPr/>
        </p:nvGrpSpPr>
        <p:grpSpPr bwMode="auto">
          <a:xfrm>
            <a:off x="3895725" y="5711825"/>
            <a:ext cx="3814763" cy="728663"/>
            <a:chOff x="2378" y="3471"/>
            <a:chExt cx="2403" cy="459"/>
          </a:xfrm>
        </p:grpSpPr>
        <p:sp>
          <p:nvSpPr>
            <p:cNvPr id="17" name="Text Box 13"/>
            <p:cNvSpPr txBox="1">
              <a:spLocks noChangeArrowheads="1"/>
            </p:cNvSpPr>
            <p:nvPr/>
          </p:nvSpPr>
          <p:spPr bwMode="auto">
            <a:xfrm>
              <a:off x="2378" y="3471"/>
              <a:ext cx="23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spcBef>
                  <a:spcPct val="20000"/>
                </a:spcBef>
                <a:buChar char="•"/>
                <a:defRPr sz="2000">
                  <a:solidFill>
                    <a:schemeClr val="tx1"/>
                  </a:solidFill>
                  <a:latin typeface="Times New Roman" pitchFamily="18" charset="0"/>
                </a:defRPr>
              </a:lvl1pPr>
              <a:lvl2pPr marL="742950" indent="-285750">
                <a:spcBef>
                  <a:spcPct val="20000"/>
                </a:spcBef>
                <a:buChar char="–"/>
                <a:defRPr>
                  <a:solidFill>
                    <a:schemeClr val="tx1"/>
                  </a:solidFill>
                  <a:latin typeface="Times New Roman" pitchFamily="18" charset="0"/>
                </a:defRPr>
              </a:lvl2pPr>
              <a:lvl3pPr marL="1143000" indent="-228600">
                <a:spcBef>
                  <a:spcPct val="20000"/>
                </a:spcBef>
                <a:buChar char="•"/>
                <a:defRPr>
                  <a:solidFill>
                    <a:schemeClr val="tx1"/>
                  </a:solidFill>
                  <a:latin typeface="Times New Roman" pitchFamily="18" charset="0"/>
                </a:defRPr>
              </a:lvl3pPr>
              <a:lvl4pPr marL="1600200" indent="-228600">
                <a:spcBef>
                  <a:spcPct val="20000"/>
                </a:spcBef>
                <a:buChar char="–"/>
                <a:defRPr>
                  <a:solidFill>
                    <a:schemeClr val="tx1"/>
                  </a:solidFill>
                  <a:latin typeface="Times New Roman" pitchFamily="18" charset="0"/>
                </a:defRPr>
              </a:lvl4pPr>
              <a:lvl5pPr marL="2057400" indent="-228600">
                <a:spcBef>
                  <a:spcPct val="20000"/>
                </a:spcBef>
                <a:buChar char="»"/>
                <a:defRPr>
                  <a:solidFill>
                    <a:schemeClr val="tx1"/>
                  </a:solidFill>
                  <a:latin typeface="Times New Roman" pitchFamily="18" charset="0"/>
                </a:defRPr>
              </a:lvl5pPr>
              <a:lvl6pPr marL="2514600" indent="-228600" eaLnBrk="0" fontAlgn="base" hangingPunct="0">
                <a:spcBef>
                  <a:spcPct val="20000"/>
                </a:spcBef>
                <a:spcAft>
                  <a:spcPct val="0"/>
                </a:spcAft>
                <a:buChar char="»"/>
                <a:defRPr>
                  <a:solidFill>
                    <a:schemeClr val="tx1"/>
                  </a:solidFill>
                  <a:latin typeface="Times New Roman" pitchFamily="18" charset="0"/>
                </a:defRPr>
              </a:lvl6pPr>
              <a:lvl7pPr marL="2971800" indent="-228600" eaLnBrk="0" fontAlgn="base" hangingPunct="0">
                <a:spcBef>
                  <a:spcPct val="20000"/>
                </a:spcBef>
                <a:spcAft>
                  <a:spcPct val="0"/>
                </a:spcAft>
                <a:buChar char="»"/>
                <a:defRPr>
                  <a:solidFill>
                    <a:schemeClr val="tx1"/>
                  </a:solidFill>
                  <a:latin typeface="Times New Roman" pitchFamily="18" charset="0"/>
                </a:defRPr>
              </a:lvl7pPr>
              <a:lvl8pPr marL="3429000" indent="-228600" eaLnBrk="0" fontAlgn="base" hangingPunct="0">
                <a:spcBef>
                  <a:spcPct val="20000"/>
                </a:spcBef>
                <a:spcAft>
                  <a:spcPct val="0"/>
                </a:spcAft>
                <a:buChar char="»"/>
                <a:defRPr>
                  <a:solidFill>
                    <a:schemeClr val="tx1"/>
                  </a:solidFill>
                  <a:latin typeface="Times New Roman" pitchFamily="18" charset="0"/>
                </a:defRPr>
              </a:lvl8pPr>
              <a:lvl9pPr marL="3886200" indent="-228600" eaLnBrk="0" fontAlgn="base" hangingPunct="0">
                <a:spcBef>
                  <a:spcPct val="20000"/>
                </a:spcBef>
                <a:spcAft>
                  <a:spcPct val="0"/>
                </a:spcAft>
                <a:buChar char="»"/>
                <a:defRPr>
                  <a:solidFill>
                    <a:schemeClr val="tx1"/>
                  </a:solidFill>
                  <a:latin typeface="Times New Roman" pitchFamily="18" charset="0"/>
                </a:defRPr>
              </a:lvl9pPr>
            </a:lstStyle>
            <a:p>
              <a:pPr eaLnBrk="1" hangingPunct="1">
                <a:spcBef>
                  <a:spcPct val="50000"/>
                </a:spcBef>
                <a:buFontTx/>
                <a:buNone/>
              </a:pPr>
              <a:r>
                <a:rPr lang="en-US" altLang="en-US" dirty="0"/>
                <a:t>	Solving simultaneously,</a:t>
              </a:r>
            </a:p>
          </p:txBody>
        </p:sp>
        <p:graphicFrame>
          <p:nvGraphicFramePr>
            <p:cNvPr id="18" name="Object 14"/>
            <p:cNvGraphicFramePr>
              <a:graphicFrameLocks noChangeAspect="1"/>
            </p:cNvGraphicFramePr>
            <p:nvPr/>
          </p:nvGraphicFramePr>
          <p:xfrm>
            <a:off x="2805" y="3698"/>
            <a:ext cx="1976" cy="232"/>
          </p:xfrm>
          <a:graphic>
            <a:graphicData uri="http://schemas.openxmlformats.org/presentationml/2006/ole">
              <mc:AlternateContent xmlns:mc="http://schemas.openxmlformats.org/markup-compatibility/2006">
                <mc:Choice xmlns:v="urn:schemas-microsoft-com:vml" Requires="v">
                  <p:oleObj spid="_x0000_s121896" name="Equation" r:id="rId9" imgW="3136900" imgH="368300" progId="Equation.3">
                    <p:embed/>
                  </p:oleObj>
                </mc:Choice>
                <mc:Fallback>
                  <p:oleObj name="Equation" r:id="rId9" imgW="3136900" imgH="368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05" y="3698"/>
                          <a:ext cx="1976"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 name="Group 15"/>
          <p:cNvGrpSpPr>
            <a:grpSpLocks/>
          </p:cNvGrpSpPr>
          <p:nvPr/>
        </p:nvGrpSpPr>
        <p:grpSpPr bwMode="auto">
          <a:xfrm>
            <a:off x="4114800" y="973138"/>
            <a:ext cx="4881563" cy="2722563"/>
            <a:chOff x="2524" y="613"/>
            <a:chExt cx="3075" cy="1715"/>
          </a:xfrm>
        </p:grpSpPr>
        <p:sp>
          <p:nvSpPr>
            <p:cNvPr id="20" name="Text Box 9"/>
            <p:cNvSpPr txBox="1">
              <a:spLocks noChangeArrowheads="1"/>
            </p:cNvSpPr>
            <p:nvPr/>
          </p:nvSpPr>
          <p:spPr bwMode="auto">
            <a:xfrm>
              <a:off x="2524" y="613"/>
              <a:ext cx="3075"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a:spcBef>
                  <a:spcPct val="20000"/>
                </a:spcBef>
                <a:buChar char="•"/>
                <a:defRPr sz="2000">
                  <a:solidFill>
                    <a:schemeClr val="tx1"/>
                  </a:solidFill>
                  <a:latin typeface="Times New Roman" pitchFamily="18" charset="0"/>
                </a:defRPr>
              </a:lvl1pPr>
              <a:lvl2pPr marL="742950" indent="-285750">
                <a:spcBef>
                  <a:spcPct val="20000"/>
                </a:spcBef>
                <a:buChar char="–"/>
                <a:defRPr>
                  <a:solidFill>
                    <a:schemeClr val="tx1"/>
                  </a:solidFill>
                  <a:latin typeface="Times New Roman" pitchFamily="18" charset="0"/>
                </a:defRPr>
              </a:lvl2pPr>
              <a:lvl3pPr marL="1143000" indent="-228600">
                <a:spcBef>
                  <a:spcPct val="20000"/>
                </a:spcBef>
                <a:buChar char="•"/>
                <a:defRPr>
                  <a:solidFill>
                    <a:schemeClr val="tx1"/>
                  </a:solidFill>
                  <a:latin typeface="Times New Roman" pitchFamily="18" charset="0"/>
                </a:defRPr>
              </a:lvl3pPr>
              <a:lvl4pPr marL="1600200" indent="-228600">
                <a:spcBef>
                  <a:spcPct val="20000"/>
                </a:spcBef>
                <a:buChar char="–"/>
                <a:defRPr>
                  <a:solidFill>
                    <a:schemeClr val="tx1"/>
                  </a:solidFill>
                  <a:latin typeface="Times New Roman" pitchFamily="18" charset="0"/>
                </a:defRPr>
              </a:lvl4pPr>
              <a:lvl5pPr marL="2057400" indent="-228600">
                <a:spcBef>
                  <a:spcPct val="20000"/>
                </a:spcBef>
                <a:buChar char="»"/>
                <a:defRPr>
                  <a:solidFill>
                    <a:schemeClr val="tx1"/>
                  </a:solidFill>
                  <a:latin typeface="Times New Roman" pitchFamily="18" charset="0"/>
                </a:defRPr>
              </a:lvl5pPr>
              <a:lvl6pPr marL="2514600" indent="-228600" eaLnBrk="0" fontAlgn="base" hangingPunct="0">
                <a:spcBef>
                  <a:spcPct val="20000"/>
                </a:spcBef>
                <a:spcAft>
                  <a:spcPct val="0"/>
                </a:spcAft>
                <a:buChar char="»"/>
                <a:defRPr>
                  <a:solidFill>
                    <a:schemeClr val="tx1"/>
                  </a:solidFill>
                  <a:latin typeface="Times New Roman" pitchFamily="18" charset="0"/>
                </a:defRPr>
              </a:lvl6pPr>
              <a:lvl7pPr marL="2971800" indent="-228600" eaLnBrk="0" fontAlgn="base" hangingPunct="0">
                <a:spcBef>
                  <a:spcPct val="20000"/>
                </a:spcBef>
                <a:spcAft>
                  <a:spcPct val="0"/>
                </a:spcAft>
                <a:buChar char="»"/>
                <a:defRPr>
                  <a:solidFill>
                    <a:schemeClr val="tx1"/>
                  </a:solidFill>
                  <a:latin typeface="Times New Roman" pitchFamily="18" charset="0"/>
                </a:defRPr>
              </a:lvl7pPr>
              <a:lvl8pPr marL="3429000" indent="-228600" eaLnBrk="0" fontAlgn="base" hangingPunct="0">
                <a:spcBef>
                  <a:spcPct val="20000"/>
                </a:spcBef>
                <a:spcAft>
                  <a:spcPct val="0"/>
                </a:spcAft>
                <a:buChar char="»"/>
                <a:defRPr>
                  <a:solidFill>
                    <a:schemeClr val="tx1"/>
                  </a:solidFill>
                  <a:latin typeface="Times New Roman" pitchFamily="18" charset="0"/>
                </a:defRPr>
              </a:lvl8pPr>
              <a:lvl9pPr marL="3886200" indent="-228600" eaLnBrk="0" fontAlgn="base" hangingPunct="0">
                <a:spcBef>
                  <a:spcPct val="20000"/>
                </a:spcBef>
                <a:spcAft>
                  <a:spcPct val="0"/>
                </a:spcAft>
                <a:buChar char="»"/>
                <a:defRPr>
                  <a:solidFill>
                    <a:schemeClr val="tx1"/>
                  </a:solidFill>
                  <a:latin typeface="Times New Roman" pitchFamily="18" charset="0"/>
                </a:defRPr>
              </a:lvl9pPr>
            </a:lstStyle>
            <a:p>
              <a:pPr eaLnBrk="1" hangingPunct="1">
                <a:spcBef>
                  <a:spcPct val="50000"/>
                </a:spcBef>
              </a:pPr>
              <a:r>
                <a:rPr lang="en-US" altLang="en-US" dirty="0"/>
                <a:t>Determine two reaction force components at </a:t>
              </a:r>
              <a:r>
                <a:rPr lang="en-US" altLang="en-US" i="1" dirty="0"/>
                <a:t>A</a:t>
              </a:r>
              <a:r>
                <a:rPr lang="en-US" altLang="en-US" dirty="0"/>
                <a:t> from solution of two equations formed from taking entire cable as a free-body and summing moments about </a:t>
              </a:r>
              <a:r>
                <a:rPr lang="en-US" altLang="en-US" i="1" dirty="0"/>
                <a:t>E</a:t>
              </a:r>
              <a:r>
                <a:rPr lang="en-US" altLang="en-US" dirty="0"/>
                <a:t>, </a:t>
              </a:r>
            </a:p>
          </p:txBody>
        </p:sp>
        <p:graphicFrame>
          <p:nvGraphicFramePr>
            <p:cNvPr id="21" name="Object 11"/>
            <p:cNvGraphicFramePr>
              <a:graphicFrameLocks noChangeAspect="1"/>
            </p:cNvGraphicFramePr>
            <p:nvPr>
              <p:extLst>
                <p:ext uri="{D42A27DB-BD31-4B8C-83A1-F6EECF244321}">
                  <p14:modId xmlns:p14="http://schemas.microsoft.com/office/powerpoint/2010/main" val="1631940364"/>
                </p:ext>
              </p:extLst>
            </p:nvPr>
          </p:nvGraphicFramePr>
          <p:xfrm>
            <a:off x="2757" y="1584"/>
            <a:ext cx="2608" cy="744"/>
          </p:xfrm>
          <a:graphic>
            <a:graphicData uri="http://schemas.openxmlformats.org/presentationml/2006/ole">
              <mc:AlternateContent xmlns:mc="http://schemas.openxmlformats.org/markup-compatibility/2006">
                <mc:Choice xmlns:v="urn:schemas-microsoft-com:vml" Requires="v">
                  <p:oleObj spid="_x0000_s121897" name="Equation" r:id="rId11" imgW="4140200" imgH="1181100" progId="Equation.3">
                    <p:embed/>
                  </p:oleObj>
                </mc:Choice>
                <mc:Fallback>
                  <p:oleObj name="Equation" r:id="rId11" imgW="4140200" imgH="11811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7" y="1584"/>
                          <a:ext cx="2608" cy="7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16266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64947" y="228600"/>
            <a:ext cx="8229600" cy="396874"/>
          </a:xfrm>
        </p:spPr>
        <p:txBody>
          <a:bodyPr>
            <a:normAutofit fontScale="90000"/>
          </a:bodyPr>
          <a:lstStyle/>
          <a:p>
            <a:r>
              <a:rPr lang="en-US" sz="2800" b="1" dirty="0">
                <a:solidFill>
                  <a:srgbClr val="FF0000"/>
                </a:solidFill>
              </a:rPr>
              <a:t>EXAMPLE PROBLEM 7.8 – SOLUTION (continued)</a:t>
            </a:r>
          </a:p>
        </p:txBody>
      </p:sp>
      <p:pic>
        <p:nvPicPr>
          <p:cNvPr id="15" name="Picture 3"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90600"/>
            <a:ext cx="2906712" cy="221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Object 1"/>
          <p:cNvGraphicFramePr>
            <a:graphicFrameLocks noChangeAspect="1"/>
          </p:cNvGraphicFramePr>
          <p:nvPr>
            <p:extLst>
              <p:ext uri="{D42A27DB-BD31-4B8C-83A1-F6EECF244321}">
                <p14:modId xmlns:p14="http://schemas.microsoft.com/office/powerpoint/2010/main" val="1814952918"/>
              </p:ext>
            </p:extLst>
          </p:nvPr>
        </p:nvGraphicFramePr>
        <p:xfrm>
          <a:off x="371475" y="3432175"/>
          <a:ext cx="2628900" cy="1323975"/>
        </p:xfrm>
        <a:graphic>
          <a:graphicData uri="http://schemas.openxmlformats.org/presentationml/2006/ole">
            <mc:AlternateContent xmlns:mc="http://schemas.openxmlformats.org/markup-compatibility/2006">
              <mc:Choice xmlns:v="urn:schemas-microsoft-com:vml" Requires="v">
                <p:oleObj spid="_x0000_s119865" name="Bitmap Image" r:id="rId5" imgW="2438095" imgH="1228571" progId="PBrush">
                  <p:embed/>
                </p:oleObj>
              </mc:Choice>
              <mc:Fallback>
                <p:oleObj name="Bitmap Image" r:id="rId5" imgW="2438095" imgH="1228571" progId="PBrush">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475" y="3432175"/>
                        <a:ext cx="26289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7"/>
          <p:cNvGraphicFramePr>
            <a:graphicFrameLocks noChangeAspect="1"/>
          </p:cNvGraphicFramePr>
          <p:nvPr/>
        </p:nvGraphicFramePr>
        <p:xfrm>
          <a:off x="327025" y="5035550"/>
          <a:ext cx="3295650" cy="1403350"/>
        </p:xfrm>
        <a:graphic>
          <a:graphicData uri="http://schemas.openxmlformats.org/presentationml/2006/ole">
            <mc:AlternateContent xmlns:mc="http://schemas.openxmlformats.org/markup-compatibility/2006">
              <mc:Choice xmlns:v="urn:schemas-microsoft-com:vml" Requires="v">
                <p:oleObj spid="_x0000_s119866" name="Bitmap Image" r:id="rId7" imgW="3333333" imgH="1419048" progId="Paint.Picture">
                  <p:embed/>
                </p:oleObj>
              </mc:Choice>
              <mc:Fallback>
                <p:oleObj name="Bitmap Image" r:id="rId7" imgW="3333333" imgH="1419048"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025" y="5035550"/>
                        <a:ext cx="329565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2"/>
          <p:cNvSpPr/>
          <p:nvPr/>
        </p:nvSpPr>
        <p:spPr>
          <a:xfrm>
            <a:off x="3962400" y="3429000"/>
            <a:ext cx="4572000" cy="646331"/>
          </a:xfrm>
          <a:prstGeom prst="rect">
            <a:avLst/>
          </a:prstGeom>
        </p:spPr>
        <p:txBody>
          <a:bodyPr>
            <a:spAutoFit/>
          </a:bodyPr>
          <a:lstStyle/>
          <a:p>
            <a:pPr>
              <a:spcBef>
                <a:spcPct val="50000"/>
              </a:spcBef>
            </a:pPr>
            <a:r>
              <a:rPr lang="en-US" altLang="en-US" dirty="0"/>
              <a:t>Similarly, calculate elevation of </a:t>
            </a:r>
            <a:r>
              <a:rPr lang="en-US" altLang="en-US" i="1" dirty="0"/>
              <a:t>D</a:t>
            </a:r>
            <a:r>
              <a:rPr lang="en-US" altLang="en-US" dirty="0"/>
              <a:t> using </a:t>
            </a:r>
            <a:r>
              <a:rPr lang="en-US" altLang="en-US" i="1" dirty="0"/>
              <a:t>ABCD</a:t>
            </a:r>
            <a:r>
              <a:rPr lang="en-US" altLang="en-US" dirty="0"/>
              <a:t> as a free-body.</a:t>
            </a:r>
          </a:p>
        </p:txBody>
      </p:sp>
      <p:graphicFrame>
        <p:nvGraphicFramePr>
          <p:cNvPr id="24" name="Object 12"/>
          <p:cNvGraphicFramePr>
            <a:graphicFrameLocks noChangeAspect="1"/>
          </p:cNvGraphicFramePr>
          <p:nvPr>
            <p:extLst>
              <p:ext uri="{D42A27DB-BD31-4B8C-83A1-F6EECF244321}">
                <p14:modId xmlns:p14="http://schemas.microsoft.com/office/powerpoint/2010/main" val="2183524501"/>
              </p:ext>
            </p:extLst>
          </p:nvPr>
        </p:nvGraphicFramePr>
        <p:xfrm>
          <a:off x="4406900" y="4075331"/>
          <a:ext cx="3683000" cy="711200"/>
        </p:xfrm>
        <a:graphic>
          <a:graphicData uri="http://schemas.openxmlformats.org/presentationml/2006/ole">
            <mc:AlternateContent xmlns:mc="http://schemas.openxmlformats.org/markup-compatibility/2006">
              <mc:Choice xmlns:v="urn:schemas-microsoft-com:vml" Requires="v">
                <p:oleObj spid="_x0000_s119867" name="Equation" r:id="rId9" imgW="3683000" imgH="711200" progId="Equation.3">
                  <p:embed/>
                </p:oleObj>
              </mc:Choice>
              <mc:Fallback>
                <p:oleObj name="Equation" r:id="rId9" imgW="3683000" imgH="71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06900" y="4075331"/>
                        <a:ext cx="36830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13"/>
          <p:cNvGraphicFramePr>
            <a:graphicFrameLocks noChangeAspect="1"/>
          </p:cNvGraphicFramePr>
          <p:nvPr>
            <p:extLst>
              <p:ext uri="{D42A27DB-BD31-4B8C-83A1-F6EECF244321}">
                <p14:modId xmlns:p14="http://schemas.microsoft.com/office/powerpoint/2010/main" val="1484608428"/>
              </p:ext>
            </p:extLst>
          </p:nvPr>
        </p:nvGraphicFramePr>
        <p:xfrm>
          <a:off x="7086600" y="5105400"/>
          <a:ext cx="1295400" cy="317500"/>
        </p:xfrm>
        <a:graphic>
          <a:graphicData uri="http://schemas.openxmlformats.org/presentationml/2006/ole">
            <mc:AlternateContent xmlns:mc="http://schemas.openxmlformats.org/markup-compatibility/2006">
              <mc:Choice xmlns:v="urn:schemas-microsoft-com:vml" Requires="v">
                <p:oleObj spid="_x0000_s119868" name="Equation" r:id="rId11" imgW="1294838" imgH="317362" progId="Equation.3">
                  <p:embed/>
                </p:oleObj>
              </mc:Choice>
              <mc:Fallback>
                <p:oleObj name="Equation" r:id="rId11" imgW="1294838" imgH="31736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86600" y="5105400"/>
                        <a:ext cx="1295400" cy="3175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 name="Group 14"/>
          <p:cNvGrpSpPr>
            <a:grpSpLocks/>
          </p:cNvGrpSpPr>
          <p:nvPr/>
        </p:nvGrpSpPr>
        <p:grpSpPr bwMode="auto">
          <a:xfrm>
            <a:off x="4191000" y="1025853"/>
            <a:ext cx="4800600" cy="1641475"/>
            <a:chOff x="2506" y="628"/>
            <a:chExt cx="3194" cy="1034"/>
          </a:xfrm>
        </p:grpSpPr>
        <p:sp>
          <p:nvSpPr>
            <p:cNvPr id="27" name="Text Box 8"/>
            <p:cNvSpPr txBox="1">
              <a:spLocks noChangeArrowheads="1"/>
            </p:cNvSpPr>
            <p:nvPr/>
          </p:nvSpPr>
          <p:spPr bwMode="auto">
            <a:xfrm>
              <a:off x="2506" y="628"/>
              <a:ext cx="319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spcBef>
                  <a:spcPct val="20000"/>
                </a:spcBef>
                <a:buChar char="•"/>
                <a:defRPr sz="2000">
                  <a:solidFill>
                    <a:schemeClr val="tx1"/>
                  </a:solidFill>
                  <a:latin typeface="Times New Roman" pitchFamily="18" charset="0"/>
                </a:defRPr>
              </a:lvl1pPr>
              <a:lvl2pPr marL="742950" indent="-285750">
                <a:spcBef>
                  <a:spcPct val="20000"/>
                </a:spcBef>
                <a:buChar char="–"/>
                <a:defRPr>
                  <a:solidFill>
                    <a:schemeClr val="tx1"/>
                  </a:solidFill>
                  <a:latin typeface="Times New Roman" pitchFamily="18" charset="0"/>
                </a:defRPr>
              </a:lvl2pPr>
              <a:lvl3pPr marL="1143000" indent="-228600">
                <a:spcBef>
                  <a:spcPct val="20000"/>
                </a:spcBef>
                <a:buChar char="•"/>
                <a:defRPr>
                  <a:solidFill>
                    <a:schemeClr val="tx1"/>
                  </a:solidFill>
                  <a:latin typeface="Times New Roman" pitchFamily="18" charset="0"/>
                </a:defRPr>
              </a:lvl3pPr>
              <a:lvl4pPr marL="1600200" indent="-228600">
                <a:spcBef>
                  <a:spcPct val="20000"/>
                </a:spcBef>
                <a:buChar char="–"/>
                <a:defRPr>
                  <a:solidFill>
                    <a:schemeClr val="tx1"/>
                  </a:solidFill>
                  <a:latin typeface="Times New Roman" pitchFamily="18" charset="0"/>
                </a:defRPr>
              </a:lvl4pPr>
              <a:lvl5pPr marL="2057400" indent="-228600">
                <a:spcBef>
                  <a:spcPct val="20000"/>
                </a:spcBef>
                <a:buChar char="»"/>
                <a:defRPr>
                  <a:solidFill>
                    <a:schemeClr val="tx1"/>
                  </a:solidFill>
                  <a:latin typeface="Times New Roman" pitchFamily="18" charset="0"/>
                </a:defRPr>
              </a:lvl5pPr>
              <a:lvl6pPr marL="2514600" indent="-228600" eaLnBrk="0" fontAlgn="base" hangingPunct="0">
                <a:spcBef>
                  <a:spcPct val="20000"/>
                </a:spcBef>
                <a:spcAft>
                  <a:spcPct val="0"/>
                </a:spcAft>
                <a:buChar char="»"/>
                <a:defRPr>
                  <a:solidFill>
                    <a:schemeClr val="tx1"/>
                  </a:solidFill>
                  <a:latin typeface="Times New Roman" pitchFamily="18" charset="0"/>
                </a:defRPr>
              </a:lvl6pPr>
              <a:lvl7pPr marL="2971800" indent="-228600" eaLnBrk="0" fontAlgn="base" hangingPunct="0">
                <a:spcBef>
                  <a:spcPct val="20000"/>
                </a:spcBef>
                <a:spcAft>
                  <a:spcPct val="0"/>
                </a:spcAft>
                <a:buChar char="»"/>
                <a:defRPr>
                  <a:solidFill>
                    <a:schemeClr val="tx1"/>
                  </a:solidFill>
                  <a:latin typeface="Times New Roman" pitchFamily="18" charset="0"/>
                </a:defRPr>
              </a:lvl7pPr>
              <a:lvl8pPr marL="3429000" indent="-228600" eaLnBrk="0" fontAlgn="base" hangingPunct="0">
                <a:spcBef>
                  <a:spcPct val="20000"/>
                </a:spcBef>
                <a:spcAft>
                  <a:spcPct val="0"/>
                </a:spcAft>
                <a:buChar char="»"/>
                <a:defRPr>
                  <a:solidFill>
                    <a:schemeClr val="tx1"/>
                  </a:solidFill>
                  <a:latin typeface="Times New Roman" pitchFamily="18" charset="0"/>
                </a:defRPr>
              </a:lvl8pPr>
              <a:lvl9pPr marL="3886200" indent="-228600" eaLnBrk="0" fontAlgn="base" hangingPunct="0">
                <a:spcBef>
                  <a:spcPct val="20000"/>
                </a:spcBef>
                <a:spcAft>
                  <a:spcPct val="0"/>
                </a:spcAft>
                <a:buChar char="»"/>
                <a:defRPr>
                  <a:solidFill>
                    <a:schemeClr val="tx1"/>
                  </a:solidFill>
                  <a:latin typeface="Times New Roman" pitchFamily="18" charset="0"/>
                </a:defRPr>
              </a:lvl9pPr>
            </a:lstStyle>
            <a:p>
              <a:pPr eaLnBrk="1" hangingPunct="1">
                <a:spcBef>
                  <a:spcPct val="50000"/>
                </a:spcBef>
              </a:pPr>
              <a:r>
                <a:rPr lang="en-US" altLang="en-US" dirty="0"/>
                <a:t>Calculate elevation of </a:t>
              </a:r>
              <a:r>
                <a:rPr lang="en-US" altLang="en-US" i="1" dirty="0"/>
                <a:t>B</a:t>
              </a:r>
              <a:r>
                <a:rPr lang="en-US" altLang="en-US" dirty="0"/>
                <a:t> by considering </a:t>
              </a:r>
              <a:r>
                <a:rPr lang="en-US" altLang="en-US" i="1" dirty="0"/>
                <a:t>AB</a:t>
              </a:r>
              <a:r>
                <a:rPr lang="en-US" altLang="en-US" dirty="0"/>
                <a:t> as a free-body and summing moments </a:t>
              </a:r>
              <a:r>
                <a:rPr lang="en-US" altLang="en-US" i="1" dirty="0"/>
                <a:t>B</a:t>
              </a:r>
              <a:r>
                <a:rPr lang="en-US" altLang="en-US" dirty="0"/>
                <a:t>.  </a:t>
              </a:r>
            </a:p>
          </p:txBody>
        </p:sp>
        <p:graphicFrame>
          <p:nvGraphicFramePr>
            <p:cNvPr id="28" name="Object 10"/>
            <p:cNvGraphicFramePr>
              <a:graphicFrameLocks noChangeAspect="1"/>
            </p:cNvGraphicFramePr>
            <p:nvPr/>
          </p:nvGraphicFramePr>
          <p:xfrm>
            <a:off x="2864" y="1125"/>
            <a:ext cx="2224" cy="200"/>
          </p:xfrm>
          <a:graphic>
            <a:graphicData uri="http://schemas.openxmlformats.org/presentationml/2006/ole">
              <mc:AlternateContent xmlns:mc="http://schemas.openxmlformats.org/markup-compatibility/2006">
                <mc:Choice xmlns:v="urn:schemas-microsoft-com:vml" Requires="v">
                  <p:oleObj spid="_x0000_s119869" name="Equation" r:id="rId13" imgW="3530600" imgH="317500" progId="Equation.3">
                    <p:embed/>
                  </p:oleObj>
                </mc:Choice>
                <mc:Fallback>
                  <p:oleObj name="Equation" r:id="rId13" imgW="3530600" imgH="3175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64" y="1125"/>
                          <a:ext cx="222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11"/>
            <p:cNvGraphicFramePr>
              <a:graphicFrameLocks noChangeAspect="1"/>
            </p:cNvGraphicFramePr>
            <p:nvPr/>
          </p:nvGraphicFramePr>
          <p:xfrm>
            <a:off x="4696" y="1462"/>
            <a:ext cx="888" cy="200"/>
          </p:xfrm>
          <a:graphic>
            <a:graphicData uri="http://schemas.openxmlformats.org/presentationml/2006/ole">
              <mc:AlternateContent xmlns:mc="http://schemas.openxmlformats.org/markup-compatibility/2006">
                <mc:Choice xmlns:v="urn:schemas-microsoft-com:vml" Requires="v">
                  <p:oleObj spid="_x0000_s119870" name="Equation" r:id="rId15" imgW="1409088" imgH="317362" progId="Equation.3">
                    <p:embed/>
                  </p:oleObj>
                </mc:Choice>
                <mc:Fallback>
                  <p:oleObj name="Equation" r:id="rId15" imgW="1409088" imgH="31736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96" y="1462"/>
                          <a:ext cx="888" cy="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390034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64947" y="228600"/>
            <a:ext cx="8229600" cy="396874"/>
          </a:xfrm>
        </p:spPr>
        <p:txBody>
          <a:bodyPr>
            <a:normAutofit fontScale="90000"/>
          </a:bodyPr>
          <a:lstStyle/>
          <a:p>
            <a:r>
              <a:rPr lang="en-US" sz="2800" b="1" dirty="0">
                <a:solidFill>
                  <a:srgbClr val="FF0000"/>
                </a:solidFill>
              </a:rPr>
              <a:t>EXAMPLE PROBLEM 7.8 – SOLUTION (continued)</a:t>
            </a:r>
          </a:p>
        </p:txBody>
      </p:sp>
      <p:graphicFrame>
        <p:nvGraphicFramePr>
          <p:cNvPr id="4" name="Object 3"/>
          <p:cNvGraphicFramePr>
            <a:graphicFrameLocks noChangeAspect="1"/>
          </p:cNvGraphicFramePr>
          <p:nvPr>
            <p:extLst>
              <p:ext uri="{D42A27DB-BD31-4B8C-83A1-F6EECF244321}">
                <p14:modId xmlns:p14="http://schemas.microsoft.com/office/powerpoint/2010/main" val="36468219"/>
              </p:ext>
            </p:extLst>
          </p:nvPr>
        </p:nvGraphicFramePr>
        <p:xfrm>
          <a:off x="457200" y="838199"/>
          <a:ext cx="6858000" cy="3238271"/>
        </p:xfrm>
        <a:graphic>
          <a:graphicData uri="http://schemas.openxmlformats.org/presentationml/2006/ole">
            <mc:AlternateContent xmlns:mc="http://schemas.openxmlformats.org/markup-compatibility/2006">
              <mc:Choice xmlns:v="urn:schemas-microsoft-com:vml" Requires="v">
                <p:oleObj spid="_x0000_s120885" name="Bitmap Image" r:id="rId4" imgW="4904762" imgH="2314286" progId="PBrush">
                  <p:embed/>
                </p:oleObj>
              </mc:Choice>
              <mc:Fallback>
                <p:oleObj name="Bitmap Image" r:id="rId4" imgW="4904762" imgH="2314286" progId="PBrush">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38199"/>
                        <a:ext cx="6858000" cy="3238271"/>
                      </a:xfrm>
                      <a:prstGeom prst="rect">
                        <a:avLst/>
                      </a:prstGeom>
                      <a:noFill/>
                      <a:ln>
                        <a:noFill/>
                      </a:ln>
                      <a:effectLst/>
                    </p:spPr>
                  </p:pic>
                </p:oleObj>
              </mc:Fallback>
            </mc:AlternateContent>
          </a:graphicData>
        </a:graphic>
      </p:graphicFrame>
      <p:sp>
        <p:nvSpPr>
          <p:cNvPr id="6" name="Rectangle 5"/>
          <p:cNvSpPr/>
          <p:nvPr/>
        </p:nvSpPr>
        <p:spPr>
          <a:xfrm>
            <a:off x="533400" y="4267200"/>
            <a:ext cx="6858000" cy="830997"/>
          </a:xfrm>
          <a:prstGeom prst="rect">
            <a:avLst/>
          </a:prstGeom>
        </p:spPr>
        <p:txBody>
          <a:bodyPr wrap="square">
            <a:spAutoFit/>
          </a:bodyPr>
          <a:lstStyle/>
          <a:p>
            <a:pPr>
              <a:spcBef>
                <a:spcPct val="50000"/>
              </a:spcBef>
            </a:pPr>
            <a:r>
              <a:rPr lang="en-US" altLang="en-US" sz="2400" dirty="0"/>
              <a:t>Evaluate maximum slope and maximum tension which occur in </a:t>
            </a:r>
            <a:r>
              <a:rPr lang="en-US" altLang="en-US" sz="2400" i="1" dirty="0"/>
              <a:t>DE</a:t>
            </a:r>
            <a:r>
              <a:rPr lang="en-US" altLang="en-US" sz="2400" dirty="0"/>
              <a:t>.</a:t>
            </a:r>
          </a:p>
        </p:txBody>
      </p:sp>
      <p:graphicFrame>
        <p:nvGraphicFramePr>
          <p:cNvPr id="7" name="Object 6"/>
          <p:cNvGraphicFramePr>
            <a:graphicFrameLocks noChangeAspect="1"/>
          </p:cNvGraphicFramePr>
          <p:nvPr>
            <p:extLst>
              <p:ext uri="{D42A27DB-BD31-4B8C-83A1-F6EECF244321}">
                <p14:modId xmlns:p14="http://schemas.microsoft.com/office/powerpoint/2010/main" val="1753902301"/>
              </p:ext>
            </p:extLst>
          </p:nvPr>
        </p:nvGraphicFramePr>
        <p:xfrm>
          <a:off x="569259" y="5284962"/>
          <a:ext cx="1244600" cy="609600"/>
        </p:xfrm>
        <a:graphic>
          <a:graphicData uri="http://schemas.openxmlformats.org/presentationml/2006/ole">
            <mc:AlternateContent xmlns:mc="http://schemas.openxmlformats.org/markup-compatibility/2006">
              <mc:Choice xmlns:v="urn:schemas-microsoft-com:vml" Requires="v">
                <p:oleObj spid="_x0000_s120886" name="Equation" r:id="rId6" imgW="1244600" imgH="609600" progId="Equation.3">
                  <p:embed/>
                </p:oleObj>
              </mc:Choice>
              <mc:Fallback>
                <p:oleObj name="Equation" r:id="rId6" imgW="1244600" imgH="6096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9259" y="5284962"/>
                        <a:ext cx="1244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13845626"/>
              </p:ext>
            </p:extLst>
          </p:nvPr>
        </p:nvGraphicFramePr>
        <p:xfrm>
          <a:off x="2514600" y="5469112"/>
          <a:ext cx="990600" cy="241300"/>
        </p:xfrm>
        <a:graphic>
          <a:graphicData uri="http://schemas.openxmlformats.org/presentationml/2006/ole">
            <mc:AlternateContent xmlns:mc="http://schemas.openxmlformats.org/markup-compatibility/2006">
              <mc:Choice xmlns:v="urn:schemas-microsoft-com:vml" Requires="v">
                <p:oleObj spid="_x0000_s120887" name="Equation" r:id="rId8" imgW="990170" imgH="241195" progId="Equation.3">
                  <p:embed/>
                </p:oleObj>
              </mc:Choice>
              <mc:Fallback>
                <p:oleObj name="Equation" r:id="rId8" imgW="990170" imgH="241195"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5469112"/>
                        <a:ext cx="990600" cy="2413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75302435"/>
              </p:ext>
            </p:extLst>
          </p:nvPr>
        </p:nvGraphicFramePr>
        <p:xfrm>
          <a:off x="4572000" y="5355052"/>
          <a:ext cx="1536700" cy="609600"/>
        </p:xfrm>
        <a:graphic>
          <a:graphicData uri="http://schemas.openxmlformats.org/presentationml/2006/ole">
            <mc:AlternateContent xmlns:mc="http://schemas.openxmlformats.org/markup-compatibility/2006">
              <mc:Choice xmlns:v="urn:schemas-microsoft-com:vml" Requires="v">
                <p:oleObj spid="_x0000_s120888" name="Equation" r:id="rId10" imgW="1536700" imgH="609600" progId="Equation.3">
                  <p:embed/>
                </p:oleObj>
              </mc:Choice>
              <mc:Fallback>
                <p:oleObj name="Equation" r:id="rId10" imgW="1536700" imgH="6096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5355052"/>
                        <a:ext cx="15367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420277871"/>
              </p:ext>
            </p:extLst>
          </p:nvPr>
        </p:nvGraphicFramePr>
        <p:xfrm>
          <a:off x="6527800" y="5494752"/>
          <a:ext cx="1727200" cy="330200"/>
        </p:xfrm>
        <a:graphic>
          <a:graphicData uri="http://schemas.openxmlformats.org/presentationml/2006/ole">
            <mc:AlternateContent xmlns:mc="http://schemas.openxmlformats.org/markup-compatibility/2006">
              <mc:Choice xmlns:v="urn:schemas-microsoft-com:vml" Requires="v">
                <p:oleObj spid="_x0000_s120889" name="Equation" r:id="rId12" imgW="1727200" imgH="330200" progId="Equation.3">
                  <p:embed/>
                </p:oleObj>
              </mc:Choice>
              <mc:Fallback>
                <p:oleObj name="Equation" r:id="rId12" imgW="1727200" imgH="3302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27800" y="5494752"/>
                        <a:ext cx="1727200" cy="330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55943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2514599" y="228599"/>
            <a:ext cx="6179947" cy="396875"/>
          </a:xfrm>
        </p:spPr>
        <p:txBody>
          <a:bodyPr>
            <a:normAutofit fontScale="90000"/>
          </a:bodyPr>
          <a:lstStyle/>
          <a:p>
            <a:r>
              <a:rPr lang="en-US" sz="2800" b="1" dirty="0">
                <a:solidFill>
                  <a:srgbClr val="FF0000"/>
                </a:solidFill>
              </a:rPr>
              <a:t>CATENARY CABLES</a:t>
            </a:r>
          </a:p>
        </p:txBody>
      </p:sp>
      <p:pic>
        <p:nvPicPr>
          <p:cNvPr id="9" name="Picture 3"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1" y="533400"/>
            <a:ext cx="3124200" cy="1965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713223" y="809442"/>
            <a:ext cx="4572000" cy="923330"/>
          </a:xfrm>
          <a:prstGeom prst="rect">
            <a:avLst/>
          </a:prstGeom>
        </p:spPr>
        <p:txBody>
          <a:bodyPr>
            <a:spAutoFit/>
          </a:bodyPr>
          <a:lstStyle/>
          <a:p>
            <a:pPr>
              <a:spcBef>
                <a:spcPct val="50000"/>
              </a:spcBef>
            </a:pPr>
            <a:r>
              <a:rPr lang="en-US" altLang="en-US" dirty="0"/>
              <a:t>Consider a cable uniformly loaded along the cable itself, e.g., cables hanging under their own weight.</a:t>
            </a:r>
          </a:p>
        </p:txBody>
      </p:sp>
      <p:grpSp>
        <p:nvGrpSpPr>
          <p:cNvPr id="14" name="Group 22"/>
          <p:cNvGrpSpPr>
            <a:grpSpLocks/>
          </p:cNvGrpSpPr>
          <p:nvPr/>
        </p:nvGrpSpPr>
        <p:grpSpPr bwMode="auto">
          <a:xfrm>
            <a:off x="915109" y="1745910"/>
            <a:ext cx="7505860" cy="4710113"/>
            <a:chOff x="794" y="1160"/>
            <a:chExt cx="4669" cy="2967"/>
          </a:xfrm>
        </p:grpSpPr>
        <p:grpSp>
          <p:nvGrpSpPr>
            <p:cNvPr id="15" name="Group 20"/>
            <p:cNvGrpSpPr>
              <a:grpSpLocks/>
            </p:cNvGrpSpPr>
            <p:nvPr/>
          </p:nvGrpSpPr>
          <p:grpSpPr bwMode="auto">
            <a:xfrm>
              <a:off x="794" y="1160"/>
              <a:ext cx="4669" cy="2967"/>
              <a:chOff x="794" y="1160"/>
              <a:chExt cx="4669" cy="2967"/>
            </a:xfrm>
          </p:grpSpPr>
          <p:pic>
            <p:nvPicPr>
              <p:cNvPr id="17" name="Picture 4" descr="C:\DOCUME~1\WALTOL~1\LOCALS~1\Temp\\msotw9_tem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 y="1709"/>
                <a:ext cx="1564" cy="1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5" descr="C:\DOCUME~1\WALTOL~1\LOCALS~1\Temp\\msotw9_temp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3" y="2839"/>
                <a:ext cx="1246" cy="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9"/>
              <p:cNvGrpSpPr>
                <a:grpSpLocks/>
              </p:cNvGrpSpPr>
              <p:nvPr/>
            </p:nvGrpSpPr>
            <p:grpSpPr bwMode="auto">
              <a:xfrm>
                <a:off x="2464" y="1160"/>
                <a:ext cx="2999" cy="1065"/>
                <a:chOff x="2464" y="1160"/>
                <a:chExt cx="2999" cy="1065"/>
              </a:xfrm>
            </p:grpSpPr>
            <p:sp>
              <p:nvSpPr>
                <p:cNvPr id="20" name="Text Box 8"/>
                <p:cNvSpPr txBox="1">
                  <a:spLocks noChangeArrowheads="1"/>
                </p:cNvSpPr>
                <p:nvPr/>
              </p:nvSpPr>
              <p:spPr bwMode="auto">
                <a:xfrm>
                  <a:off x="2546" y="1160"/>
                  <a:ext cx="2917" cy="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a:spcBef>
                      <a:spcPct val="20000"/>
                    </a:spcBef>
                    <a:buChar char="•"/>
                    <a:tabLst>
                      <a:tab pos="3024188" algn="l"/>
                    </a:tabLst>
                    <a:defRPr sz="2000">
                      <a:solidFill>
                        <a:schemeClr val="tx1"/>
                      </a:solidFill>
                      <a:latin typeface="Times New Roman" pitchFamily="18" charset="0"/>
                    </a:defRPr>
                  </a:lvl1pPr>
                  <a:lvl2pPr marL="742950" indent="-285750">
                    <a:spcBef>
                      <a:spcPct val="20000"/>
                    </a:spcBef>
                    <a:buChar char="–"/>
                    <a:tabLst>
                      <a:tab pos="3024188" algn="l"/>
                    </a:tabLst>
                    <a:defRPr>
                      <a:solidFill>
                        <a:schemeClr val="tx1"/>
                      </a:solidFill>
                      <a:latin typeface="Times New Roman" pitchFamily="18" charset="0"/>
                    </a:defRPr>
                  </a:lvl2pPr>
                  <a:lvl3pPr marL="1143000" indent="-228600">
                    <a:spcBef>
                      <a:spcPct val="20000"/>
                    </a:spcBef>
                    <a:buChar char="•"/>
                    <a:tabLst>
                      <a:tab pos="3024188" algn="l"/>
                    </a:tabLst>
                    <a:defRPr>
                      <a:solidFill>
                        <a:schemeClr val="tx1"/>
                      </a:solidFill>
                      <a:latin typeface="Times New Roman" pitchFamily="18" charset="0"/>
                    </a:defRPr>
                  </a:lvl3pPr>
                  <a:lvl4pPr marL="1600200" indent="-228600">
                    <a:spcBef>
                      <a:spcPct val="20000"/>
                    </a:spcBef>
                    <a:buChar char="–"/>
                    <a:tabLst>
                      <a:tab pos="3024188" algn="l"/>
                    </a:tabLst>
                    <a:defRPr>
                      <a:solidFill>
                        <a:schemeClr val="tx1"/>
                      </a:solidFill>
                      <a:latin typeface="Times New Roman" pitchFamily="18" charset="0"/>
                    </a:defRPr>
                  </a:lvl4pPr>
                  <a:lvl5pPr marL="2057400" indent="-228600">
                    <a:spcBef>
                      <a:spcPct val="20000"/>
                    </a:spcBef>
                    <a:buChar char="»"/>
                    <a:tabLst>
                      <a:tab pos="3024188" algn="l"/>
                    </a:tabLst>
                    <a:defRPr>
                      <a:solidFill>
                        <a:schemeClr val="tx1"/>
                      </a:solidFill>
                      <a:latin typeface="Times New Roman" pitchFamily="18" charset="0"/>
                    </a:defRPr>
                  </a:lvl5pPr>
                  <a:lvl6pPr marL="2514600" indent="-228600" eaLnBrk="0" fontAlgn="base" hangingPunct="0">
                    <a:spcBef>
                      <a:spcPct val="20000"/>
                    </a:spcBef>
                    <a:spcAft>
                      <a:spcPct val="0"/>
                    </a:spcAft>
                    <a:buChar char="»"/>
                    <a:tabLst>
                      <a:tab pos="3024188" algn="l"/>
                    </a:tabLst>
                    <a:defRPr>
                      <a:solidFill>
                        <a:schemeClr val="tx1"/>
                      </a:solidFill>
                      <a:latin typeface="Times New Roman" pitchFamily="18" charset="0"/>
                    </a:defRPr>
                  </a:lvl6pPr>
                  <a:lvl7pPr marL="2971800" indent="-228600" eaLnBrk="0" fontAlgn="base" hangingPunct="0">
                    <a:spcBef>
                      <a:spcPct val="20000"/>
                    </a:spcBef>
                    <a:spcAft>
                      <a:spcPct val="0"/>
                    </a:spcAft>
                    <a:buChar char="»"/>
                    <a:tabLst>
                      <a:tab pos="3024188" algn="l"/>
                    </a:tabLst>
                    <a:defRPr>
                      <a:solidFill>
                        <a:schemeClr val="tx1"/>
                      </a:solidFill>
                      <a:latin typeface="Times New Roman" pitchFamily="18" charset="0"/>
                    </a:defRPr>
                  </a:lvl7pPr>
                  <a:lvl8pPr marL="3429000" indent="-228600" eaLnBrk="0" fontAlgn="base" hangingPunct="0">
                    <a:spcBef>
                      <a:spcPct val="20000"/>
                    </a:spcBef>
                    <a:spcAft>
                      <a:spcPct val="0"/>
                    </a:spcAft>
                    <a:buChar char="»"/>
                    <a:tabLst>
                      <a:tab pos="3024188" algn="l"/>
                    </a:tabLst>
                    <a:defRPr>
                      <a:solidFill>
                        <a:schemeClr val="tx1"/>
                      </a:solidFill>
                      <a:latin typeface="Times New Roman" pitchFamily="18" charset="0"/>
                    </a:defRPr>
                  </a:lvl8pPr>
                  <a:lvl9pPr marL="3886200" indent="-228600" eaLnBrk="0" fontAlgn="base" hangingPunct="0">
                    <a:spcBef>
                      <a:spcPct val="20000"/>
                    </a:spcBef>
                    <a:spcAft>
                      <a:spcPct val="0"/>
                    </a:spcAft>
                    <a:buChar char="»"/>
                    <a:tabLst>
                      <a:tab pos="3024188" algn="l"/>
                    </a:tabLst>
                    <a:defRPr>
                      <a:solidFill>
                        <a:schemeClr val="tx1"/>
                      </a:solidFill>
                      <a:latin typeface="Times New Roman" pitchFamily="18" charset="0"/>
                    </a:defRPr>
                  </a:lvl9pPr>
                </a:lstStyle>
                <a:p>
                  <a:pPr eaLnBrk="1" hangingPunct="1">
                    <a:spcBef>
                      <a:spcPct val="50000"/>
                    </a:spcBef>
                  </a:pPr>
                  <a:r>
                    <a:rPr lang="en-US" altLang="en-US" dirty="0"/>
                    <a:t>With loading on the cable from lowest point </a:t>
                  </a:r>
                  <a:r>
                    <a:rPr lang="en-US" altLang="en-US" i="1" dirty="0"/>
                    <a:t>C</a:t>
                  </a:r>
                  <a:r>
                    <a:rPr lang="en-US" altLang="en-US" dirty="0"/>
                    <a:t> to a point </a:t>
                  </a:r>
                  <a:r>
                    <a:rPr lang="en-US" altLang="en-US" i="1" dirty="0"/>
                    <a:t>D</a:t>
                  </a:r>
                  <a:r>
                    <a:rPr lang="en-US" altLang="en-US" dirty="0"/>
                    <a:t> given by	</a:t>
                  </a:r>
                </a:p>
                <a:p>
                  <a:pPr eaLnBrk="1" hangingPunct="1">
                    <a:spcBef>
                      <a:spcPct val="50000"/>
                    </a:spcBef>
                  </a:pPr>
                  <a:r>
                    <a:rPr lang="en-US" altLang="en-US" dirty="0"/>
                    <a:t>the internal tension force magnitude is</a:t>
                  </a:r>
                </a:p>
              </p:txBody>
            </p:sp>
            <p:graphicFrame>
              <p:nvGraphicFramePr>
                <p:cNvPr id="21" name="Object 10"/>
                <p:cNvGraphicFramePr>
                  <a:graphicFrameLocks noChangeAspect="1"/>
                </p:cNvGraphicFramePr>
                <p:nvPr>
                  <p:extLst>
                    <p:ext uri="{D42A27DB-BD31-4B8C-83A1-F6EECF244321}">
                      <p14:modId xmlns:p14="http://schemas.microsoft.com/office/powerpoint/2010/main" val="1216590984"/>
                    </p:ext>
                  </p:extLst>
                </p:nvPr>
              </p:nvGraphicFramePr>
              <p:xfrm>
                <a:off x="2464" y="1897"/>
                <a:ext cx="2800" cy="328"/>
              </p:xfrm>
              <a:graphic>
                <a:graphicData uri="http://schemas.openxmlformats.org/presentationml/2006/ole">
                  <mc:AlternateContent xmlns:mc="http://schemas.openxmlformats.org/markup-compatibility/2006">
                    <mc:Choice xmlns:v="urn:schemas-microsoft-com:vml" Requires="v">
                      <p:oleObj spid="_x0000_s123930" name="Equation" r:id="rId7" imgW="4445000" imgH="520700" progId="Equation.3">
                        <p:embed/>
                      </p:oleObj>
                    </mc:Choice>
                    <mc:Fallback>
                      <p:oleObj name="Equation" r:id="rId7" imgW="4445000" imgH="520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4" y="1897"/>
                              <a:ext cx="2800"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16" name="Object 9"/>
            <p:cNvGraphicFramePr>
              <a:graphicFrameLocks noChangeAspect="1"/>
            </p:cNvGraphicFramePr>
            <p:nvPr>
              <p:extLst>
                <p:ext uri="{D42A27DB-BD31-4B8C-83A1-F6EECF244321}">
                  <p14:modId xmlns:p14="http://schemas.microsoft.com/office/powerpoint/2010/main" val="1730224237"/>
                </p:ext>
              </p:extLst>
            </p:nvPr>
          </p:nvGraphicFramePr>
          <p:xfrm>
            <a:off x="4692" y="1437"/>
            <a:ext cx="568" cy="184"/>
          </p:xfrm>
          <a:graphic>
            <a:graphicData uri="http://schemas.openxmlformats.org/presentationml/2006/ole">
              <mc:AlternateContent xmlns:mc="http://schemas.openxmlformats.org/markup-compatibility/2006">
                <mc:Choice xmlns:v="urn:schemas-microsoft-com:vml" Requires="v">
                  <p:oleObj spid="_x0000_s123931" name="Equation" r:id="rId9" imgW="901309" imgH="291973" progId="Equation.3">
                    <p:embed/>
                  </p:oleObj>
                </mc:Choice>
                <mc:Fallback>
                  <p:oleObj name="Equation" r:id="rId9" imgW="901309" imgH="29197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92" y="1437"/>
                          <a:ext cx="568"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 name="Group 21"/>
          <p:cNvGrpSpPr>
            <a:grpSpLocks/>
          </p:cNvGrpSpPr>
          <p:nvPr/>
        </p:nvGrpSpPr>
        <p:grpSpPr bwMode="auto">
          <a:xfrm>
            <a:off x="3429089" y="3683165"/>
            <a:ext cx="5278977" cy="2159000"/>
            <a:chOff x="2334" y="1905"/>
            <a:chExt cx="3359" cy="1360"/>
          </a:xfrm>
        </p:grpSpPr>
        <p:sp>
          <p:nvSpPr>
            <p:cNvPr id="23" name="Text Box 17"/>
            <p:cNvSpPr txBox="1">
              <a:spLocks noChangeArrowheads="1"/>
            </p:cNvSpPr>
            <p:nvPr/>
          </p:nvSpPr>
          <p:spPr bwMode="auto">
            <a:xfrm>
              <a:off x="2334" y="1905"/>
              <a:ext cx="33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a:spcBef>
                  <a:spcPct val="20000"/>
                </a:spcBef>
                <a:buChar char="•"/>
                <a:defRPr sz="2000">
                  <a:solidFill>
                    <a:schemeClr val="tx1"/>
                  </a:solidFill>
                  <a:latin typeface="Times New Roman" pitchFamily="18" charset="0"/>
                </a:defRPr>
              </a:lvl1pPr>
              <a:lvl2pPr marL="742950" indent="-285750">
                <a:spcBef>
                  <a:spcPct val="20000"/>
                </a:spcBef>
                <a:buChar char="–"/>
                <a:defRPr>
                  <a:solidFill>
                    <a:schemeClr val="tx1"/>
                  </a:solidFill>
                  <a:latin typeface="Times New Roman" pitchFamily="18" charset="0"/>
                </a:defRPr>
              </a:lvl2pPr>
              <a:lvl3pPr marL="1143000" indent="-228600">
                <a:spcBef>
                  <a:spcPct val="20000"/>
                </a:spcBef>
                <a:buChar char="•"/>
                <a:defRPr>
                  <a:solidFill>
                    <a:schemeClr val="tx1"/>
                  </a:solidFill>
                  <a:latin typeface="Times New Roman" pitchFamily="18" charset="0"/>
                </a:defRPr>
              </a:lvl3pPr>
              <a:lvl4pPr marL="1600200" indent="-228600">
                <a:spcBef>
                  <a:spcPct val="20000"/>
                </a:spcBef>
                <a:buChar char="–"/>
                <a:defRPr>
                  <a:solidFill>
                    <a:schemeClr val="tx1"/>
                  </a:solidFill>
                  <a:latin typeface="Times New Roman" pitchFamily="18" charset="0"/>
                </a:defRPr>
              </a:lvl4pPr>
              <a:lvl5pPr marL="2057400" indent="-228600">
                <a:spcBef>
                  <a:spcPct val="20000"/>
                </a:spcBef>
                <a:buChar char="»"/>
                <a:defRPr>
                  <a:solidFill>
                    <a:schemeClr val="tx1"/>
                  </a:solidFill>
                  <a:latin typeface="Times New Roman" pitchFamily="18" charset="0"/>
                </a:defRPr>
              </a:lvl5pPr>
              <a:lvl6pPr marL="2514600" indent="-228600" eaLnBrk="0" fontAlgn="base" hangingPunct="0">
                <a:spcBef>
                  <a:spcPct val="20000"/>
                </a:spcBef>
                <a:spcAft>
                  <a:spcPct val="0"/>
                </a:spcAft>
                <a:buChar char="»"/>
                <a:defRPr>
                  <a:solidFill>
                    <a:schemeClr val="tx1"/>
                  </a:solidFill>
                  <a:latin typeface="Times New Roman" pitchFamily="18" charset="0"/>
                </a:defRPr>
              </a:lvl6pPr>
              <a:lvl7pPr marL="2971800" indent="-228600" eaLnBrk="0" fontAlgn="base" hangingPunct="0">
                <a:spcBef>
                  <a:spcPct val="20000"/>
                </a:spcBef>
                <a:spcAft>
                  <a:spcPct val="0"/>
                </a:spcAft>
                <a:buChar char="»"/>
                <a:defRPr>
                  <a:solidFill>
                    <a:schemeClr val="tx1"/>
                  </a:solidFill>
                  <a:latin typeface="Times New Roman" pitchFamily="18" charset="0"/>
                </a:defRPr>
              </a:lvl7pPr>
              <a:lvl8pPr marL="3429000" indent="-228600" eaLnBrk="0" fontAlgn="base" hangingPunct="0">
                <a:spcBef>
                  <a:spcPct val="20000"/>
                </a:spcBef>
                <a:spcAft>
                  <a:spcPct val="0"/>
                </a:spcAft>
                <a:buChar char="»"/>
                <a:defRPr>
                  <a:solidFill>
                    <a:schemeClr val="tx1"/>
                  </a:solidFill>
                  <a:latin typeface="Times New Roman" pitchFamily="18" charset="0"/>
                </a:defRPr>
              </a:lvl8pPr>
              <a:lvl9pPr marL="3886200" indent="-228600" eaLnBrk="0" fontAlgn="base" hangingPunct="0">
                <a:spcBef>
                  <a:spcPct val="20000"/>
                </a:spcBef>
                <a:spcAft>
                  <a:spcPct val="0"/>
                </a:spcAft>
                <a:buChar char="»"/>
                <a:defRPr>
                  <a:solidFill>
                    <a:schemeClr val="tx1"/>
                  </a:solidFill>
                  <a:latin typeface="Times New Roman" pitchFamily="18" charset="0"/>
                </a:defRPr>
              </a:lvl9pPr>
            </a:lstStyle>
            <a:p>
              <a:pPr eaLnBrk="1" hangingPunct="1">
                <a:spcBef>
                  <a:spcPct val="50000"/>
                </a:spcBef>
              </a:pPr>
              <a:r>
                <a:rPr lang="en-US" altLang="en-US" dirty="0"/>
                <a:t>To relate horizontal distance </a:t>
              </a:r>
              <a:r>
                <a:rPr lang="en-US" altLang="en-US" i="1" dirty="0"/>
                <a:t>x</a:t>
              </a:r>
              <a:r>
                <a:rPr lang="en-US" altLang="en-US" dirty="0"/>
                <a:t> to cable length </a:t>
              </a:r>
              <a:r>
                <a:rPr lang="en-US" altLang="en-US" i="1" dirty="0"/>
                <a:t>s</a:t>
              </a:r>
              <a:r>
                <a:rPr lang="en-US" altLang="en-US" dirty="0"/>
                <a:t>,</a:t>
              </a:r>
            </a:p>
          </p:txBody>
        </p:sp>
        <p:graphicFrame>
          <p:nvGraphicFramePr>
            <p:cNvPr id="24" name="Object 18"/>
            <p:cNvGraphicFramePr>
              <a:graphicFrameLocks noChangeAspect="1"/>
            </p:cNvGraphicFramePr>
            <p:nvPr>
              <p:extLst>
                <p:ext uri="{D42A27DB-BD31-4B8C-83A1-F6EECF244321}">
                  <p14:modId xmlns:p14="http://schemas.microsoft.com/office/powerpoint/2010/main" val="3571611692"/>
                </p:ext>
              </p:extLst>
            </p:nvPr>
          </p:nvGraphicFramePr>
          <p:xfrm>
            <a:off x="2501" y="2225"/>
            <a:ext cx="3192" cy="1040"/>
          </p:xfrm>
          <a:graphic>
            <a:graphicData uri="http://schemas.openxmlformats.org/presentationml/2006/ole">
              <mc:AlternateContent xmlns:mc="http://schemas.openxmlformats.org/markup-compatibility/2006">
                <mc:Choice xmlns:v="urn:schemas-microsoft-com:vml" Requires="v">
                  <p:oleObj spid="_x0000_s123932" name="Equation" r:id="rId11" imgW="5067300" imgH="1651000" progId="Equation.3">
                    <p:embed/>
                  </p:oleObj>
                </mc:Choice>
                <mc:Fallback>
                  <p:oleObj name="Equation" r:id="rId11" imgW="5067300" imgH="1651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01" y="2225"/>
                          <a:ext cx="3192" cy="1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04376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51183" y="71231"/>
            <a:ext cx="8229600" cy="462170"/>
          </a:xfrm>
        </p:spPr>
        <p:txBody>
          <a:bodyPr>
            <a:normAutofit fontScale="90000"/>
          </a:bodyPr>
          <a:lstStyle/>
          <a:p>
            <a:r>
              <a:rPr lang="en-US" sz="2800" b="1" dirty="0">
                <a:solidFill>
                  <a:srgbClr val="C00000"/>
                </a:solidFill>
              </a:rPr>
              <a:t>INTERNAL FORCES IN MEMBERS</a:t>
            </a:r>
            <a:endParaRPr lang="en-US" sz="3100" dirty="0"/>
          </a:p>
        </p:txBody>
      </p:sp>
      <p:grpSp>
        <p:nvGrpSpPr>
          <p:cNvPr id="11" name="Group 19">
            <a:extLst>
              <a:ext uri="{FF2B5EF4-FFF2-40B4-BE49-F238E27FC236}">
                <a16:creationId xmlns:a16="http://schemas.microsoft.com/office/drawing/2014/main" id="{5138FE16-D13D-44E8-89A6-5C090A55F1A1}"/>
              </a:ext>
            </a:extLst>
          </p:cNvPr>
          <p:cNvGrpSpPr>
            <a:grpSpLocks/>
          </p:cNvGrpSpPr>
          <p:nvPr/>
        </p:nvGrpSpPr>
        <p:grpSpPr bwMode="auto">
          <a:xfrm>
            <a:off x="214658" y="612775"/>
            <a:ext cx="8393113" cy="2235200"/>
            <a:chOff x="415" y="449"/>
            <a:chExt cx="5287" cy="1408"/>
          </a:xfrm>
        </p:grpSpPr>
        <p:pic>
          <p:nvPicPr>
            <p:cNvPr id="12" name="Picture 4" descr="C:\DOCUME~1\WALTOL~1\LOCALS~1\Temp\\msotw9_temp0.jpg">
              <a:extLst>
                <a:ext uri="{FF2B5EF4-FFF2-40B4-BE49-F238E27FC236}">
                  <a16:creationId xmlns:a16="http://schemas.microsoft.com/office/drawing/2014/main" id="{30A6287C-D76D-49EA-8A69-62BBD0F70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 y="449"/>
              <a:ext cx="1578" cy="1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Box 14">
              <a:extLst>
                <a:ext uri="{FF2B5EF4-FFF2-40B4-BE49-F238E27FC236}">
                  <a16:creationId xmlns:a16="http://schemas.microsoft.com/office/drawing/2014/main" id="{48F2220B-87BC-4C26-BED7-69D254025CB9}"/>
                </a:ext>
              </a:extLst>
            </p:cNvPr>
            <p:cNvSpPr txBox="1">
              <a:spLocks noChangeArrowheads="1"/>
            </p:cNvSpPr>
            <p:nvPr/>
          </p:nvSpPr>
          <p:spPr bwMode="auto">
            <a:xfrm>
              <a:off x="2150" y="449"/>
              <a:ext cx="355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indent="0" eaLnBrk="1" hangingPunct="1">
                <a:spcBef>
                  <a:spcPct val="50000"/>
                </a:spcBef>
              </a:pPr>
              <a:r>
                <a:rPr lang="en-US" altLang="en-US" sz="2400" dirty="0"/>
                <a:t>Straight two-force member </a:t>
              </a:r>
              <a:r>
                <a:rPr lang="en-US" altLang="en-US" sz="2400" i="1" dirty="0"/>
                <a:t>AB</a:t>
              </a:r>
              <a:r>
                <a:rPr lang="en-US" altLang="en-US" sz="2400" dirty="0"/>
                <a:t> is in equilibrium under application of  </a:t>
              </a:r>
              <a:r>
                <a:rPr lang="en-US" altLang="en-US" sz="2400" i="1" dirty="0"/>
                <a:t>F</a:t>
              </a:r>
              <a:r>
                <a:rPr lang="en-US" altLang="en-US" sz="2400" dirty="0"/>
                <a:t> and  </a:t>
              </a:r>
              <a:r>
                <a:rPr lang="en-US" altLang="en-US" sz="2400" i="1" dirty="0"/>
                <a:t>-F</a:t>
              </a:r>
              <a:r>
                <a:rPr lang="en-US" altLang="en-US" sz="2400" dirty="0"/>
                <a:t>.</a:t>
              </a:r>
            </a:p>
          </p:txBody>
        </p:sp>
      </p:grpSp>
      <p:sp>
        <p:nvSpPr>
          <p:cNvPr id="7" name="Rectangle 6">
            <a:extLst>
              <a:ext uri="{FF2B5EF4-FFF2-40B4-BE49-F238E27FC236}">
                <a16:creationId xmlns:a16="http://schemas.microsoft.com/office/drawing/2014/main" id="{05F73CA2-6B08-4CE8-B9B0-61A7ACB16C86}"/>
              </a:ext>
            </a:extLst>
          </p:cNvPr>
          <p:cNvSpPr/>
          <p:nvPr/>
        </p:nvSpPr>
        <p:spPr>
          <a:xfrm>
            <a:off x="2753070" y="1596288"/>
            <a:ext cx="6325843" cy="830997"/>
          </a:xfrm>
          <a:prstGeom prst="rect">
            <a:avLst/>
          </a:prstGeom>
        </p:spPr>
        <p:txBody>
          <a:bodyPr wrap="square">
            <a:spAutoFit/>
          </a:bodyPr>
          <a:lstStyle/>
          <a:p>
            <a:pPr>
              <a:spcBef>
                <a:spcPct val="50000"/>
              </a:spcBef>
            </a:pPr>
            <a:r>
              <a:rPr lang="en-US" altLang="en-US" sz="2400" i="1" dirty="0"/>
              <a:t>Internal forces</a:t>
            </a:r>
            <a:r>
              <a:rPr lang="en-US" altLang="en-US" sz="2400" dirty="0"/>
              <a:t> equivalent to </a:t>
            </a:r>
            <a:r>
              <a:rPr lang="en-US" altLang="en-US" sz="2400" i="1" dirty="0"/>
              <a:t>F</a:t>
            </a:r>
            <a:r>
              <a:rPr lang="en-US" altLang="en-US" sz="2400" dirty="0"/>
              <a:t> and </a:t>
            </a:r>
            <a:r>
              <a:rPr lang="en-US" altLang="en-US" sz="2400" i="1" dirty="0"/>
              <a:t>-F</a:t>
            </a:r>
            <a:r>
              <a:rPr lang="en-US" altLang="en-US" sz="2400" dirty="0"/>
              <a:t> are required for equilibrium of free-bodies </a:t>
            </a:r>
            <a:r>
              <a:rPr lang="en-US" altLang="en-US" sz="2400" i="1" dirty="0"/>
              <a:t>AC</a:t>
            </a:r>
            <a:r>
              <a:rPr lang="en-US" altLang="en-US" sz="2400" dirty="0"/>
              <a:t> and </a:t>
            </a:r>
            <a:r>
              <a:rPr lang="en-US" altLang="en-US" sz="2400" i="1" dirty="0"/>
              <a:t>CB</a:t>
            </a:r>
            <a:r>
              <a:rPr lang="en-US" altLang="en-US" sz="2400" dirty="0"/>
              <a:t>.</a:t>
            </a:r>
          </a:p>
        </p:txBody>
      </p:sp>
      <p:grpSp>
        <p:nvGrpSpPr>
          <p:cNvPr id="14" name="Group 20">
            <a:extLst>
              <a:ext uri="{FF2B5EF4-FFF2-40B4-BE49-F238E27FC236}">
                <a16:creationId xmlns:a16="http://schemas.microsoft.com/office/drawing/2014/main" id="{2E222F6E-92BA-4A96-854D-9F618A7712A5}"/>
              </a:ext>
            </a:extLst>
          </p:cNvPr>
          <p:cNvGrpSpPr>
            <a:grpSpLocks/>
          </p:cNvGrpSpPr>
          <p:nvPr/>
        </p:nvGrpSpPr>
        <p:grpSpPr bwMode="auto">
          <a:xfrm>
            <a:off x="376583" y="2473324"/>
            <a:ext cx="8528049" cy="2149475"/>
            <a:chOff x="413" y="1568"/>
            <a:chExt cx="5372" cy="1354"/>
          </a:xfrm>
        </p:grpSpPr>
        <p:pic>
          <p:nvPicPr>
            <p:cNvPr id="15" name="Picture 6" descr="C:\DOCUME~1\WALTOL~1\LOCALS~1\Temp\\msotw9_temp0.jpg">
              <a:extLst>
                <a:ext uri="{FF2B5EF4-FFF2-40B4-BE49-F238E27FC236}">
                  <a16:creationId xmlns:a16="http://schemas.microsoft.com/office/drawing/2014/main" id="{CCFF37E2-6B5F-497C-9512-5468D505D09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3" y="1961"/>
              <a:ext cx="925"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7" descr="C:\DOCUME~1\WALTOL~1\LOCALS~1\Temp\\msotw9_temp0.jpg">
              <a:extLst>
                <a:ext uri="{FF2B5EF4-FFF2-40B4-BE49-F238E27FC236}">
                  <a16:creationId xmlns:a16="http://schemas.microsoft.com/office/drawing/2014/main" id="{C3347D4C-9249-494D-BBAE-6242B36577E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46" y="1946"/>
              <a:ext cx="464"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 Box 16">
              <a:extLst>
                <a:ext uri="{FF2B5EF4-FFF2-40B4-BE49-F238E27FC236}">
                  <a16:creationId xmlns:a16="http://schemas.microsoft.com/office/drawing/2014/main" id="{5276221F-1169-4BF0-9E42-73B186FB4C59}"/>
                </a:ext>
              </a:extLst>
            </p:cNvPr>
            <p:cNvSpPr txBox="1">
              <a:spLocks noChangeArrowheads="1"/>
            </p:cNvSpPr>
            <p:nvPr/>
          </p:nvSpPr>
          <p:spPr bwMode="auto">
            <a:xfrm>
              <a:off x="1997" y="1568"/>
              <a:ext cx="3788"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indent="0" eaLnBrk="1" hangingPunct="1">
                <a:spcBef>
                  <a:spcPct val="50000"/>
                </a:spcBef>
              </a:pPr>
              <a:r>
                <a:rPr lang="en-US" altLang="en-US" sz="2400" dirty="0"/>
                <a:t>Multi-force member </a:t>
              </a:r>
              <a:r>
                <a:rPr lang="en-US" altLang="en-US" sz="2400" i="1" dirty="0"/>
                <a:t>ABCD</a:t>
              </a:r>
              <a:r>
                <a:rPr lang="en-US" altLang="en-US" sz="2400" dirty="0"/>
                <a:t> is in equilibrium under application of cable and member contact forces.</a:t>
              </a:r>
            </a:p>
          </p:txBody>
        </p:sp>
      </p:grpSp>
      <p:grpSp>
        <p:nvGrpSpPr>
          <p:cNvPr id="20" name="Group 22">
            <a:extLst>
              <a:ext uri="{FF2B5EF4-FFF2-40B4-BE49-F238E27FC236}">
                <a16:creationId xmlns:a16="http://schemas.microsoft.com/office/drawing/2014/main" id="{2B412517-0B3C-4FCB-A8E0-F46D00C3B0FD}"/>
              </a:ext>
            </a:extLst>
          </p:cNvPr>
          <p:cNvGrpSpPr>
            <a:grpSpLocks/>
          </p:cNvGrpSpPr>
          <p:nvPr/>
        </p:nvGrpSpPr>
        <p:grpSpPr bwMode="auto">
          <a:xfrm>
            <a:off x="408330" y="4872036"/>
            <a:ext cx="8496301" cy="1774826"/>
            <a:chOff x="257" y="3068"/>
            <a:chExt cx="5352" cy="1118"/>
          </a:xfrm>
        </p:grpSpPr>
        <p:pic>
          <p:nvPicPr>
            <p:cNvPr id="21" name="Picture 11" descr="C:\DOCUME~1\WALTOL~1\LOCALS~1\Temp\\msotw9_temp0.jpg">
              <a:extLst>
                <a:ext uri="{FF2B5EF4-FFF2-40B4-BE49-F238E27FC236}">
                  <a16:creationId xmlns:a16="http://schemas.microsoft.com/office/drawing/2014/main" id="{5442EE90-293F-49E6-9336-DD7290BC35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 y="3068"/>
              <a:ext cx="1111" cy="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12" descr="C:\DOCUME~1\WALTOL~1\LOCALS~1\Temp\\msotw9_temp0.jpg">
              <a:extLst>
                <a:ext uri="{FF2B5EF4-FFF2-40B4-BE49-F238E27FC236}">
                  <a16:creationId xmlns:a16="http://schemas.microsoft.com/office/drawing/2014/main" id="{9EAFF5ED-A621-4C13-8623-D017E15DDC0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18" y="3151"/>
              <a:ext cx="607"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13" descr="C:\DOCUME~1\WALTOL~1\LOCALS~1\Temp\\msotw9_temp0.jpg">
              <a:extLst>
                <a:ext uri="{FF2B5EF4-FFF2-40B4-BE49-F238E27FC236}">
                  <a16:creationId xmlns:a16="http://schemas.microsoft.com/office/drawing/2014/main" id="{569D32A8-5EC5-4511-9469-5021A6EEE7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7" y="3640"/>
              <a:ext cx="971"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 Box 18">
              <a:extLst>
                <a:ext uri="{FF2B5EF4-FFF2-40B4-BE49-F238E27FC236}">
                  <a16:creationId xmlns:a16="http://schemas.microsoft.com/office/drawing/2014/main" id="{E65EB5BF-02B4-4A01-B41B-F6B7B3A39A1A}"/>
                </a:ext>
              </a:extLst>
            </p:cNvPr>
            <p:cNvSpPr txBox="1">
              <a:spLocks noChangeArrowheads="1"/>
            </p:cNvSpPr>
            <p:nvPr/>
          </p:nvSpPr>
          <p:spPr bwMode="auto">
            <a:xfrm>
              <a:off x="2453" y="3129"/>
              <a:ext cx="3156"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indent="0" eaLnBrk="1" hangingPunct="1">
                <a:spcBef>
                  <a:spcPct val="50000"/>
                </a:spcBef>
              </a:pPr>
              <a:r>
                <a:rPr lang="en-US" altLang="en-US" sz="2400" dirty="0"/>
                <a:t>An internal force-couple system is required for equilibrium of two-force members which are not straight.</a:t>
              </a:r>
            </a:p>
          </p:txBody>
        </p:sp>
      </p:grpSp>
      <p:sp>
        <p:nvSpPr>
          <p:cNvPr id="8" name="Rectangle 7">
            <a:extLst>
              <a:ext uri="{FF2B5EF4-FFF2-40B4-BE49-F238E27FC236}">
                <a16:creationId xmlns:a16="http://schemas.microsoft.com/office/drawing/2014/main" id="{06F55FE9-51E0-41AB-AA39-71652666C895}"/>
              </a:ext>
            </a:extLst>
          </p:cNvPr>
          <p:cNvSpPr/>
          <p:nvPr/>
        </p:nvSpPr>
        <p:spPr>
          <a:xfrm>
            <a:off x="2973452" y="3673474"/>
            <a:ext cx="5931179" cy="1200329"/>
          </a:xfrm>
          <a:prstGeom prst="rect">
            <a:avLst/>
          </a:prstGeom>
        </p:spPr>
        <p:txBody>
          <a:bodyPr wrap="square">
            <a:spAutoFit/>
          </a:bodyPr>
          <a:lstStyle/>
          <a:p>
            <a:pPr>
              <a:spcBef>
                <a:spcPct val="50000"/>
              </a:spcBef>
            </a:pPr>
            <a:r>
              <a:rPr lang="en-US" altLang="en-US" sz="2400" dirty="0"/>
              <a:t>Internal forces equivalent to a force-couple system are necessary for equilibrium of free-bodies </a:t>
            </a:r>
            <a:r>
              <a:rPr lang="en-US" altLang="en-US" sz="2400" i="1" dirty="0"/>
              <a:t>JD</a:t>
            </a:r>
            <a:r>
              <a:rPr lang="en-US" altLang="en-US" sz="2400" dirty="0"/>
              <a:t> and </a:t>
            </a:r>
            <a:r>
              <a:rPr lang="en-US" altLang="en-US" sz="2400" i="1" dirty="0"/>
              <a:t>ABCJ</a:t>
            </a:r>
            <a:r>
              <a:rPr lang="en-US" altLang="en-US" sz="2400" dirty="0"/>
              <a:t>.</a:t>
            </a:r>
          </a:p>
        </p:txBody>
      </p:sp>
    </p:spTree>
    <p:extLst>
      <p:ext uri="{BB962C8B-B14F-4D97-AF65-F5344CB8AC3E}">
        <p14:creationId xmlns:p14="http://schemas.microsoft.com/office/powerpoint/2010/main" val="404822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64947" y="228600"/>
            <a:ext cx="8229600" cy="396874"/>
          </a:xfrm>
        </p:spPr>
        <p:txBody>
          <a:bodyPr>
            <a:normAutofit fontScale="90000"/>
          </a:bodyPr>
          <a:lstStyle/>
          <a:p>
            <a:r>
              <a:rPr lang="en-US" sz="2800" b="1" dirty="0">
                <a:solidFill>
                  <a:srgbClr val="FF0000"/>
                </a:solidFill>
              </a:rPr>
              <a:t>CATENARY CABLES</a:t>
            </a:r>
          </a:p>
        </p:txBody>
      </p:sp>
      <p:pic>
        <p:nvPicPr>
          <p:cNvPr id="9" name="Picture 3"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14400"/>
            <a:ext cx="3124200" cy="1965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4" descr="C:\DOCUME~1\WALTOL~1\LOCALS~1\Temp\\msotw9_tem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502" y="3124200"/>
            <a:ext cx="2514278"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038600" y="990600"/>
            <a:ext cx="3524042" cy="369332"/>
          </a:xfrm>
          <a:prstGeom prst="rect">
            <a:avLst/>
          </a:prstGeom>
        </p:spPr>
        <p:txBody>
          <a:bodyPr wrap="none">
            <a:spAutoFit/>
          </a:bodyPr>
          <a:lstStyle/>
          <a:p>
            <a:pPr>
              <a:spcBef>
                <a:spcPct val="50000"/>
              </a:spcBef>
            </a:pPr>
            <a:r>
              <a:rPr lang="en-US" altLang="en-US" dirty="0"/>
              <a:t>To relate </a:t>
            </a:r>
            <a:r>
              <a:rPr lang="en-US" altLang="en-US" i="1" dirty="0"/>
              <a:t>x</a:t>
            </a:r>
            <a:r>
              <a:rPr lang="en-US" altLang="en-US" dirty="0"/>
              <a:t> and </a:t>
            </a:r>
            <a:r>
              <a:rPr lang="en-US" altLang="en-US" i="1" dirty="0"/>
              <a:t>y</a:t>
            </a:r>
            <a:r>
              <a:rPr lang="en-US" altLang="en-US" dirty="0"/>
              <a:t> cable coordinates, </a:t>
            </a:r>
          </a:p>
        </p:txBody>
      </p:sp>
      <p:graphicFrame>
        <p:nvGraphicFramePr>
          <p:cNvPr id="4" name="Object 3"/>
          <p:cNvGraphicFramePr>
            <a:graphicFrameLocks noChangeAspect="1"/>
          </p:cNvGraphicFramePr>
          <p:nvPr>
            <p:extLst>
              <p:ext uri="{D42A27DB-BD31-4B8C-83A1-F6EECF244321}">
                <p14:modId xmlns:p14="http://schemas.microsoft.com/office/powerpoint/2010/main" val="2498017299"/>
              </p:ext>
            </p:extLst>
          </p:nvPr>
        </p:nvGraphicFramePr>
        <p:xfrm>
          <a:off x="4049110" y="1600200"/>
          <a:ext cx="4038600" cy="2197100"/>
        </p:xfrm>
        <a:graphic>
          <a:graphicData uri="http://schemas.openxmlformats.org/presentationml/2006/ole">
            <mc:AlternateContent xmlns:mc="http://schemas.openxmlformats.org/markup-compatibility/2006">
              <mc:Choice xmlns:v="urn:schemas-microsoft-com:vml" Requires="v">
                <p:oleObj spid="_x0000_s122892" name="Equation" r:id="rId6" imgW="4038600" imgH="2197100" progId="Equation.3">
                  <p:embed/>
                </p:oleObj>
              </mc:Choice>
              <mc:Fallback>
                <p:oleObj name="Equation" r:id="rId6" imgW="4038600" imgH="21971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9110" y="1600200"/>
                        <a:ext cx="4038600" cy="219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5"/>
          <p:cNvSpPr/>
          <p:nvPr/>
        </p:nvSpPr>
        <p:spPr>
          <a:xfrm>
            <a:off x="4114800" y="4191000"/>
            <a:ext cx="3517053" cy="369332"/>
          </a:xfrm>
          <a:prstGeom prst="rect">
            <a:avLst/>
          </a:prstGeom>
        </p:spPr>
        <p:txBody>
          <a:bodyPr wrap="none">
            <a:spAutoFit/>
          </a:bodyPr>
          <a:lstStyle/>
          <a:p>
            <a:pPr>
              <a:spcBef>
                <a:spcPct val="50000"/>
              </a:spcBef>
            </a:pPr>
            <a:r>
              <a:rPr lang="en-US" altLang="en-US" dirty="0"/>
              <a:t>which is the equation of a catenary.</a:t>
            </a:r>
          </a:p>
        </p:txBody>
      </p:sp>
      <p:sp>
        <p:nvSpPr>
          <p:cNvPr id="2" name="TextBox 1">
            <a:extLst>
              <a:ext uri="{FF2B5EF4-FFF2-40B4-BE49-F238E27FC236}">
                <a16:creationId xmlns:a16="http://schemas.microsoft.com/office/drawing/2014/main" id="{C4DCF751-8C09-429E-821D-AD96439DEEE8}"/>
              </a:ext>
            </a:extLst>
          </p:cNvPr>
          <p:cNvSpPr txBox="1"/>
          <p:nvPr/>
        </p:nvSpPr>
        <p:spPr>
          <a:xfrm>
            <a:off x="5791200" y="5867400"/>
            <a:ext cx="2590800" cy="461665"/>
          </a:xfrm>
          <a:prstGeom prst="rect">
            <a:avLst/>
          </a:prstGeom>
          <a:noFill/>
        </p:spPr>
        <p:txBody>
          <a:bodyPr wrap="square" rtlCol="0">
            <a:spAutoFit/>
          </a:bodyPr>
          <a:lstStyle/>
          <a:p>
            <a:r>
              <a:rPr lang="en-US" sz="2400" b="1" dirty="0"/>
              <a:t>End of Chapter 7</a:t>
            </a:r>
          </a:p>
        </p:txBody>
      </p:sp>
    </p:spTree>
    <p:extLst>
      <p:ext uri="{BB962C8B-B14F-4D97-AF65-F5344CB8AC3E}">
        <p14:creationId xmlns:p14="http://schemas.microsoft.com/office/powerpoint/2010/main" val="240327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3886200" y="228600"/>
            <a:ext cx="4313238" cy="383113"/>
          </a:xfrm>
        </p:spPr>
        <p:txBody>
          <a:bodyPr>
            <a:normAutofit fontScale="90000"/>
          </a:bodyPr>
          <a:lstStyle/>
          <a:p>
            <a:r>
              <a:rPr lang="en-US" sz="2800" b="1" dirty="0">
                <a:solidFill>
                  <a:srgbClr val="C00000"/>
                </a:solidFill>
              </a:rPr>
              <a:t>EXAMPLE PROBLEM 7.1</a:t>
            </a:r>
            <a:endParaRPr lang="en-US" sz="2800" dirty="0"/>
          </a:p>
        </p:txBody>
      </p:sp>
      <p:pic>
        <p:nvPicPr>
          <p:cNvPr id="6" name="Picture 3" descr="C:\DOCUME~1\WALTOL~1\LOCALS~1\Temp\\msotw9_temp0.jpg">
            <a:extLst>
              <a:ext uri="{FF2B5EF4-FFF2-40B4-BE49-F238E27FC236}">
                <a16:creationId xmlns:a16="http://schemas.microsoft.com/office/drawing/2014/main" id="{E0823FEF-2D2F-40A6-9641-F115F61C32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21" y="228600"/>
            <a:ext cx="3340474" cy="4076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EFAA1411-3851-4DA3-BEE4-2B77463530B2}"/>
              </a:ext>
            </a:extLst>
          </p:cNvPr>
          <p:cNvSpPr/>
          <p:nvPr/>
        </p:nvSpPr>
        <p:spPr>
          <a:xfrm>
            <a:off x="404349" y="4336616"/>
            <a:ext cx="2925763" cy="1938992"/>
          </a:xfrm>
          <a:prstGeom prst="rect">
            <a:avLst/>
          </a:prstGeom>
        </p:spPr>
        <p:txBody>
          <a:bodyPr wrap="square">
            <a:spAutoFit/>
          </a:bodyPr>
          <a:lstStyle/>
          <a:p>
            <a:pPr>
              <a:spcBef>
                <a:spcPct val="50000"/>
              </a:spcBef>
            </a:pPr>
            <a:r>
              <a:rPr lang="en-US" altLang="en-US" sz="2400" dirty="0"/>
              <a:t>Determine the internal forces </a:t>
            </a:r>
            <a:r>
              <a:rPr lang="en-US" altLang="en-US" sz="2400" i="1" dirty="0"/>
              <a:t>(a)</a:t>
            </a:r>
            <a:r>
              <a:rPr lang="en-US" altLang="en-US" sz="2400" dirty="0"/>
              <a:t> in member </a:t>
            </a:r>
            <a:r>
              <a:rPr lang="en-US" altLang="en-US" sz="2400" i="1" dirty="0"/>
              <a:t>ACF</a:t>
            </a:r>
            <a:r>
              <a:rPr lang="en-US" altLang="en-US" sz="2400" dirty="0"/>
              <a:t> at point </a:t>
            </a:r>
            <a:r>
              <a:rPr lang="en-US" altLang="en-US" sz="2400" i="1" dirty="0"/>
              <a:t>J</a:t>
            </a:r>
            <a:r>
              <a:rPr lang="en-US" altLang="en-US" sz="2400" dirty="0"/>
              <a:t> and </a:t>
            </a:r>
            <a:r>
              <a:rPr lang="en-US" altLang="en-US" sz="2400" i="1" dirty="0"/>
              <a:t>(b)</a:t>
            </a:r>
            <a:r>
              <a:rPr lang="en-US" altLang="en-US" sz="2400" dirty="0"/>
              <a:t> in member </a:t>
            </a:r>
            <a:r>
              <a:rPr lang="en-US" altLang="en-US" sz="2400" i="1" dirty="0"/>
              <a:t>BCD</a:t>
            </a:r>
            <a:r>
              <a:rPr lang="en-US" altLang="en-US" sz="2400" dirty="0"/>
              <a:t> at </a:t>
            </a:r>
            <a:r>
              <a:rPr lang="en-US" altLang="en-US" sz="2400" i="1" dirty="0"/>
              <a:t>K</a:t>
            </a:r>
            <a:r>
              <a:rPr lang="en-US" altLang="en-US" sz="2400" dirty="0"/>
              <a:t>.</a:t>
            </a:r>
          </a:p>
        </p:txBody>
      </p:sp>
      <p:sp>
        <p:nvSpPr>
          <p:cNvPr id="4" name="Rectangle 3">
            <a:extLst>
              <a:ext uri="{FF2B5EF4-FFF2-40B4-BE49-F238E27FC236}">
                <a16:creationId xmlns:a16="http://schemas.microsoft.com/office/drawing/2014/main" id="{7740FE51-667C-4C28-A81F-C94A5A94260F}"/>
              </a:ext>
            </a:extLst>
          </p:cNvPr>
          <p:cNvSpPr/>
          <p:nvPr/>
        </p:nvSpPr>
        <p:spPr>
          <a:xfrm>
            <a:off x="3551240" y="914400"/>
            <a:ext cx="5224270" cy="5078313"/>
          </a:xfrm>
          <a:prstGeom prst="rect">
            <a:avLst/>
          </a:prstGeom>
        </p:spPr>
        <p:txBody>
          <a:bodyPr wrap="square">
            <a:spAutoFit/>
          </a:bodyPr>
          <a:lstStyle/>
          <a:p>
            <a:pPr>
              <a:spcBef>
                <a:spcPct val="50000"/>
              </a:spcBef>
            </a:pPr>
            <a:r>
              <a:rPr lang="en-US" altLang="en-US" sz="2400" b="1" dirty="0">
                <a:solidFill>
                  <a:srgbClr val="00B050"/>
                </a:solidFill>
              </a:rPr>
              <a:t>STRATEGY:</a:t>
            </a:r>
          </a:p>
          <a:p>
            <a:pPr>
              <a:spcBef>
                <a:spcPct val="50000"/>
              </a:spcBef>
              <a:buFontTx/>
              <a:buChar char="•"/>
            </a:pPr>
            <a:r>
              <a:rPr lang="en-US" altLang="en-US" sz="2400" dirty="0"/>
              <a:t>Compute reactions and forces at connections for each member.</a:t>
            </a:r>
          </a:p>
          <a:p>
            <a:pPr>
              <a:spcBef>
                <a:spcPct val="50000"/>
              </a:spcBef>
              <a:buFontTx/>
              <a:buChar char="•"/>
            </a:pPr>
            <a:r>
              <a:rPr lang="en-US" altLang="en-US" sz="2400" dirty="0"/>
              <a:t>Cut member </a:t>
            </a:r>
            <a:r>
              <a:rPr lang="en-US" altLang="en-US" sz="2400" i="1" dirty="0"/>
              <a:t>ACF</a:t>
            </a:r>
            <a:r>
              <a:rPr lang="en-US" altLang="en-US" sz="2400" dirty="0"/>
              <a:t> at </a:t>
            </a:r>
            <a:r>
              <a:rPr lang="en-US" altLang="en-US" sz="2400" i="1" dirty="0"/>
              <a:t>J</a:t>
            </a:r>
            <a:r>
              <a:rPr lang="en-US" altLang="en-US" sz="2400" dirty="0"/>
              <a:t>.  The internal forces at </a:t>
            </a:r>
            <a:r>
              <a:rPr lang="en-US" altLang="en-US" sz="2400" i="1" dirty="0"/>
              <a:t>J</a:t>
            </a:r>
            <a:r>
              <a:rPr lang="en-US" altLang="en-US" sz="2400" dirty="0"/>
              <a:t> are represented by equivalent force-couple system which is determined by considering equilibrium of either part</a:t>
            </a:r>
          </a:p>
          <a:p>
            <a:pPr>
              <a:spcBef>
                <a:spcPct val="50000"/>
              </a:spcBef>
              <a:buFontTx/>
              <a:buChar char="•"/>
            </a:pPr>
            <a:r>
              <a:rPr lang="en-US" altLang="en-US" sz="2400" dirty="0"/>
              <a:t>Cut member </a:t>
            </a:r>
            <a:r>
              <a:rPr lang="en-US" altLang="en-US" sz="2400" i="1" dirty="0"/>
              <a:t>BCD</a:t>
            </a:r>
            <a:r>
              <a:rPr lang="en-US" altLang="en-US" sz="2400" dirty="0"/>
              <a:t> at </a:t>
            </a:r>
            <a:r>
              <a:rPr lang="en-US" altLang="en-US" sz="2400" i="1" dirty="0"/>
              <a:t>K</a:t>
            </a:r>
            <a:r>
              <a:rPr lang="en-US" altLang="en-US" sz="2400" dirty="0"/>
              <a:t>.  Determine force-couple system equivalent to internal forces at </a:t>
            </a:r>
            <a:r>
              <a:rPr lang="en-US" altLang="en-US" sz="2400" i="1" dirty="0"/>
              <a:t>K</a:t>
            </a:r>
            <a:r>
              <a:rPr lang="en-US" altLang="en-US" sz="2400" dirty="0"/>
              <a:t> by applying equilibrium conditions to either part.</a:t>
            </a:r>
            <a:endParaRPr lang="en-US" altLang="en-US" dirty="0"/>
          </a:p>
        </p:txBody>
      </p:sp>
    </p:spTree>
    <p:extLst>
      <p:ext uri="{BB962C8B-B14F-4D97-AF65-F5344CB8AC3E}">
        <p14:creationId xmlns:p14="http://schemas.microsoft.com/office/powerpoint/2010/main" val="3197132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3286958" y="243410"/>
            <a:ext cx="5663365" cy="366031"/>
          </a:xfrm>
        </p:spPr>
        <p:txBody>
          <a:bodyPr>
            <a:normAutofit fontScale="90000"/>
          </a:bodyPr>
          <a:lstStyle/>
          <a:p>
            <a:r>
              <a:rPr lang="en-US" sz="2800" b="1" dirty="0">
                <a:solidFill>
                  <a:srgbClr val="C00000"/>
                </a:solidFill>
              </a:rPr>
              <a:t>EXAMPLE PROBLEM 7.1 - SOLUTION</a:t>
            </a:r>
            <a:endParaRPr lang="en-US" sz="2800" dirty="0"/>
          </a:p>
        </p:txBody>
      </p:sp>
      <p:pic>
        <p:nvPicPr>
          <p:cNvPr id="6" name="Picture 3" descr="C:\DOCUME~1\WALTOL~1\LOCALS~1\Temp\\msotw9_temp0.jpg">
            <a:extLst>
              <a:ext uri="{FF2B5EF4-FFF2-40B4-BE49-F238E27FC236}">
                <a16:creationId xmlns:a16="http://schemas.microsoft.com/office/drawing/2014/main" id="{E0823FEF-2D2F-40A6-9641-F115F61C32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61" y="3781682"/>
            <a:ext cx="2655513" cy="2808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31">
            <a:extLst>
              <a:ext uri="{FF2B5EF4-FFF2-40B4-BE49-F238E27FC236}">
                <a16:creationId xmlns:a16="http://schemas.microsoft.com/office/drawing/2014/main" id="{F84AF796-54B1-4EA9-A48D-22D31C06CE77}"/>
              </a:ext>
            </a:extLst>
          </p:cNvPr>
          <p:cNvGrpSpPr>
            <a:grpSpLocks/>
          </p:cNvGrpSpPr>
          <p:nvPr/>
        </p:nvGrpSpPr>
        <p:grpSpPr bwMode="auto">
          <a:xfrm>
            <a:off x="388938" y="416281"/>
            <a:ext cx="8561387" cy="3692526"/>
            <a:chOff x="245" y="224"/>
            <a:chExt cx="5393" cy="2326"/>
          </a:xfrm>
        </p:grpSpPr>
        <p:sp>
          <p:nvSpPr>
            <p:cNvPr id="8" name="Text Box 7">
              <a:extLst>
                <a:ext uri="{FF2B5EF4-FFF2-40B4-BE49-F238E27FC236}">
                  <a16:creationId xmlns:a16="http://schemas.microsoft.com/office/drawing/2014/main" id="{B209EC1F-DC38-4DE2-95F9-7C015EC8C1C2}"/>
                </a:ext>
              </a:extLst>
            </p:cNvPr>
            <p:cNvSpPr txBox="1">
              <a:spLocks noChangeArrowheads="1"/>
            </p:cNvSpPr>
            <p:nvPr/>
          </p:nvSpPr>
          <p:spPr bwMode="auto">
            <a:xfrm>
              <a:off x="2064" y="733"/>
              <a:ext cx="357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indent="0" eaLnBrk="1" hangingPunct="1">
                <a:spcBef>
                  <a:spcPct val="50000"/>
                </a:spcBef>
              </a:pPr>
              <a:r>
                <a:rPr lang="en-US" altLang="en-US" sz="2400" dirty="0"/>
                <a:t>Compute reactions and connection forces.</a:t>
              </a:r>
            </a:p>
          </p:txBody>
        </p:sp>
        <p:pic>
          <p:nvPicPr>
            <p:cNvPr id="9" name="Picture 9" descr="C:\DOCUME~1\WALTOL~1\LOCALS~1\Temp\\msotw9_temp0.jpg">
              <a:extLst>
                <a:ext uri="{FF2B5EF4-FFF2-40B4-BE49-F238E27FC236}">
                  <a16:creationId xmlns:a16="http://schemas.microsoft.com/office/drawing/2014/main" id="{8BC4F354-0D26-42AF-A435-67EB921FA2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 y="224"/>
              <a:ext cx="1653" cy="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30">
              <a:extLst>
                <a:ext uri="{FF2B5EF4-FFF2-40B4-BE49-F238E27FC236}">
                  <a16:creationId xmlns:a16="http://schemas.microsoft.com/office/drawing/2014/main" id="{DA489314-4394-488D-8561-C8C2B7FCC469}"/>
                </a:ext>
              </a:extLst>
            </p:cNvPr>
            <p:cNvGrpSpPr>
              <a:grpSpLocks/>
            </p:cNvGrpSpPr>
            <p:nvPr/>
          </p:nvGrpSpPr>
          <p:grpSpPr bwMode="auto">
            <a:xfrm>
              <a:off x="2030" y="1032"/>
              <a:ext cx="3516" cy="1518"/>
              <a:chOff x="2045" y="1234"/>
              <a:chExt cx="3516" cy="1518"/>
            </a:xfrm>
          </p:grpSpPr>
          <p:grpSp>
            <p:nvGrpSpPr>
              <p:cNvPr id="11" name="Group 27">
                <a:extLst>
                  <a:ext uri="{FF2B5EF4-FFF2-40B4-BE49-F238E27FC236}">
                    <a16:creationId xmlns:a16="http://schemas.microsoft.com/office/drawing/2014/main" id="{892876A1-9E5A-45B1-9AED-F340CEAA08DB}"/>
                  </a:ext>
                </a:extLst>
              </p:cNvPr>
              <p:cNvGrpSpPr>
                <a:grpSpLocks/>
              </p:cNvGrpSpPr>
              <p:nvPr/>
            </p:nvGrpSpPr>
            <p:grpSpPr bwMode="auto">
              <a:xfrm>
                <a:off x="2045" y="1804"/>
                <a:ext cx="3516" cy="948"/>
                <a:chOff x="2045" y="1804"/>
                <a:chExt cx="3516" cy="948"/>
              </a:xfrm>
            </p:grpSpPr>
            <p:graphicFrame>
              <p:nvGraphicFramePr>
                <p:cNvPr id="13" name="Object 18">
                  <a:extLst>
                    <a:ext uri="{FF2B5EF4-FFF2-40B4-BE49-F238E27FC236}">
                      <a16:creationId xmlns:a16="http://schemas.microsoft.com/office/drawing/2014/main" id="{F2887B54-F089-4884-A794-E65E963E94B8}"/>
                    </a:ext>
                  </a:extLst>
                </p:cNvPr>
                <p:cNvGraphicFramePr>
                  <a:graphicFrameLocks noChangeAspect="1"/>
                </p:cNvGraphicFramePr>
                <p:nvPr>
                  <p:extLst>
                    <p:ext uri="{D42A27DB-BD31-4B8C-83A1-F6EECF244321}">
                      <p14:modId xmlns:p14="http://schemas.microsoft.com/office/powerpoint/2010/main" val="2316957616"/>
                    </p:ext>
                  </p:extLst>
                </p:nvPr>
              </p:nvGraphicFramePr>
              <p:xfrm>
                <a:off x="2143" y="1804"/>
                <a:ext cx="981" cy="261"/>
              </p:xfrm>
              <a:graphic>
                <a:graphicData uri="http://schemas.openxmlformats.org/presentationml/2006/ole">
                  <mc:AlternateContent xmlns:mc="http://schemas.openxmlformats.org/markup-compatibility/2006">
                    <mc:Choice xmlns:v="urn:schemas-microsoft-com:vml" Requires="v">
                      <p:oleObj spid="_x0000_s98450" name="Equation" r:id="rId6" imgW="1193282" imgH="317362" progId="Equation.3">
                        <p:embed/>
                      </p:oleObj>
                    </mc:Choice>
                    <mc:Fallback>
                      <p:oleObj name="Equation" r:id="rId6" imgW="1193282" imgH="317362" progId="Equation.3">
                        <p:embed/>
                        <p:pic>
                          <p:nvPicPr>
                            <p:cNvPr id="8204" name="Object 18">
                              <a:extLst>
                                <a:ext uri="{FF2B5EF4-FFF2-40B4-BE49-F238E27FC236}">
                                  <a16:creationId xmlns:a16="http://schemas.microsoft.com/office/drawing/2014/main" id="{E4338ECD-26A6-4170-9E5C-07BB8783F0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3" y="1804"/>
                              <a:ext cx="981" cy="261"/>
                            </a:xfrm>
                            <a:prstGeom prst="rect">
                              <a:avLst/>
                            </a:prstGeom>
                            <a:noFill/>
                            <a:ln>
                              <a:noFill/>
                            </a:ln>
                            <a:effectLst/>
                            <a:extLst/>
                          </p:spPr>
                        </p:pic>
                      </p:oleObj>
                    </mc:Fallback>
                  </mc:AlternateContent>
                </a:graphicData>
              </a:graphic>
            </p:graphicFrame>
            <p:graphicFrame>
              <p:nvGraphicFramePr>
                <p:cNvPr id="14" name="Object 19">
                  <a:extLst>
                    <a:ext uri="{FF2B5EF4-FFF2-40B4-BE49-F238E27FC236}">
                      <a16:creationId xmlns:a16="http://schemas.microsoft.com/office/drawing/2014/main" id="{DF0AECDA-9B2A-4422-9150-AD859AC5F72E}"/>
                    </a:ext>
                  </a:extLst>
                </p:cNvPr>
                <p:cNvGraphicFramePr>
                  <a:graphicFrameLocks noChangeAspect="1"/>
                </p:cNvGraphicFramePr>
                <p:nvPr>
                  <p:extLst>
                    <p:ext uri="{D42A27DB-BD31-4B8C-83A1-F6EECF244321}">
                      <p14:modId xmlns:p14="http://schemas.microsoft.com/office/powerpoint/2010/main" val="3983734762"/>
                    </p:ext>
                  </p:extLst>
                </p:nvPr>
              </p:nvGraphicFramePr>
              <p:xfrm>
                <a:off x="2045" y="2164"/>
                <a:ext cx="2747" cy="261"/>
              </p:xfrm>
              <a:graphic>
                <a:graphicData uri="http://schemas.openxmlformats.org/presentationml/2006/ole">
                  <mc:AlternateContent xmlns:mc="http://schemas.openxmlformats.org/markup-compatibility/2006">
                    <mc:Choice xmlns:v="urn:schemas-microsoft-com:vml" Requires="v">
                      <p:oleObj spid="_x0000_s98451" name="Equation" r:id="rId8" imgW="3340100" imgH="317500" progId="Equation.3">
                        <p:embed/>
                      </p:oleObj>
                    </mc:Choice>
                    <mc:Fallback>
                      <p:oleObj name="Equation" r:id="rId8" imgW="3340100" imgH="317500" progId="Equation.3">
                        <p:embed/>
                        <p:pic>
                          <p:nvPicPr>
                            <p:cNvPr id="8205" name="Object 19">
                              <a:extLst>
                                <a:ext uri="{FF2B5EF4-FFF2-40B4-BE49-F238E27FC236}">
                                  <a16:creationId xmlns:a16="http://schemas.microsoft.com/office/drawing/2014/main" id="{341D7961-769D-40F9-8DAC-016BBA6D8ED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45" y="2164"/>
                              <a:ext cx="2747" cy="261"/>
                            </a:xfrm>
                            <a:prstGeom prst="rect">
                              <a:avLst/>
                            </a:prstGeom>
                            <a:noFill/>
                            <a:ln>
                              <a:noFill/>
                            </a:ln>
                            <a:effectLst/>
                            <a:extLst/>
                          </p:spPr>
                        </p:pic>
                      </p:oleObj>
                    </mc:Fallback>
                  </mc:AlternateContent>
                </a:graphicData>
              </a:graphic>
            </p:graphicFrame>
            <p:graphicFrame>
              <p:nvGraphicFramePr>
                <p:cNvPr id="15" name="Object 23">
                  <a:extLst>
                    <a:ext uri="{FF2B5EF4-FFF2-40B4-BE49-F238E27FC236}">
                      <a16:creationId xmlns:a16="http://schemas.microsoft.com/office/drawing/2014/main" id="{CF40931F-BD2B-40CC-A1DE-9DD452EFE2D2}"/>
                    </a:ext>
                  </a:extLst>
                </p:cNvPr>
                <p:cNvGraphicFramePr>
                  <a:graphicFrameLocks noChangeAspect="1"/>
                </p:cNvGraphicFramePr>
                <p:nvPr>
                  <p:extLst>
                    <p:ext uri="{D42A27DB-BD31-4B8C-83A1-F6EECF244321}">
                      <p14:modId xmlns:p14="http://schemas.microsoft.com/office/powerpoint/2010/main" val="1360975019"/>
                    </p:ext>
                  </p:extLst>
                </p:nvPr>
              </p:nvGraphicFramePr>
              <p:xfrm>
                <a:off x="4483" y="2491"/>
                <a:ext cx="1078" cy="261"/>
              </p:xfrm>
              <a:graphic>
                <a:graphicData uri="http://schemas.openxmlformats.org/presentationml/2006/ole">
                  <mc:AlternateContent xmlns:mc="http://schemas.openxmlformats.org/markup-compatibility/2006">
                    <mc:Choice xmlns:v="urn:schemas-microsoft-com:vml" Requires="v">
                      <p:oleObj spid="_x0000_s98452" name="Equation" r:id="rId10" imgW="1206500" imgH="292100" progId="Equation.3">
                        <p:embed/>
                      </p:oleObj>
                    </mc:Choice>
                    <mc:Fallback>
                      <p:oleObj name="Equation" r:id="rId10" imgW="1206500" imgH="292100" progId="Equation.3">
                        <p:embed/>
                        <p:pic>
                          <p:nvPicPr>
                            <p:cNvPr id="8206" name="Object 23">
                              <a:extLst>
                                <a:ext uri="{FF2B5EF4-FFF2-40B4-BE49-F238E27FC236}">
                                  <a16:creationId xmlns:a16="http://schemas.microsoft.com/office/drawing/2014/main" id="{98EEE032-5E8C-4531-A962-743BC3EF4D6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83" y="2491"/>
                              <a:ext cx="1078" cy="261"/>
                            </a:xfrm>
                            <a:prstGeom prst="rect">
                              <a:avLst/>
                            </a:prstGeom>
                            <a:noFill/>
                            <a:ln>
                              <a:noFill/>
                            </a:ln>
                            <a:effectLst/>
                            <a:extLst/>
                          </p:spPr>
                        </p:pic>
                      </p:oleObj>
                    </mc:Fallback>
                  </mc:AlternateContent>
                </a:graphicData>
              </a:graphic>
            </p:graphicFrame>
          </p:grpSp>
          <p:sp>
            <p:nvSpPr>
              <p:cNvPr id="12" name="Text Box 26">
                <a:extLst>
                  <a:ext uri="{FF2B5EF4-FFF2-40B4-BE49-F238E27FC236}">
                    <a16:creationId xmlns:a16="http://schemas.microsoft.com/office/drawing/2014/main" id="{ABE44FAC-E80F-4802-91CF-145E3E2AC3F8}"/>
                  </a:ext>
                </a:extLst>
              </p:cNvPr>
              <p:cNvSpPr txBox="1">
                <a:spLocks noChangeArrowheads="1"/>
              </p:cNvSpPr>
              <p:nvPr/>
            </p:nvSpPr>
            <p:spPr bwMode="auto">
              <a:xfrm>
                <a:off x="2079" y="1234"/>
                <a:ext cx="31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en-US" altLang="en-US" sz="2400" dirty="0"/>
                  <a:t>Consider entire frame as a free-body:</a:t>
                </a:r>
              </a:p>
            </p:txBody>
          </p:sp>
        </p:grpSp>
      </p:grpSp>
      <p:grpSp>
        <p:nvGrpSpPr>
          <p:cNvPr id="16" name="Group 28">
            <a:extLst>
              <a:ext uri="{FF2B5EF4-FFF2-40B4-BE49-F238E27FC236}">
                <a16:creationId xmlns:a16="http://schemas.microsoft.com/office/drawing/2014/main" id="{A871D42F-3B51-484E-A207-B912742D9000}"/>
              </a:ext>
            </a:extLst>
          </p:cNvPr>
          <p:cNvGrpSpPr>
            <a:grpSpLocks/>
          </p:cNvGrpSpPr>
          <p:nvPr/>
        </p:nvGrpSpPr>
        <p:grpSpPr bwMode="auto">
          <a:xfrm>
            <a:off x="3481303" y="4183992"/>
            <a:ext cx="5469021" cy="1150005"/>
            <a:chOff x="2526" y="2390"/>
            <a:chExt cx="3079" cy="555"/>
          </a:xfrm>
        </p:grpSpPr>
        <p:graphicFrame>
          <p:nvGraphicFramePr>
            <p:cNvPr id="17" name="Object 20">
              <a:extLst>
                <a:ext uri="{FF2B5EF4-FFF2-40B4-BE49-F238E27FC236}">
                  <a16:creationId xmlns:a16="http://schemas.microsoft.com/office/drawing/2014/main" id="{AE50FD01-E7C6-4632-B9D7-5BB4687051BF}"/>
                </a:ext>
              </a:extLst>
            </p:cNvPr>
            <p:cNvGraphicFramePr>
              <a:graphicFrameLocks noChangeAspect="1"/>
            </p:cNvGraphicFramePr>
            <p:nvPr>
              <p:extLst>
                <p:ext uri="{D42A27DB-BD31-4B8C-83A1-F6EECF244321}">
                  <p14:modId xmlns:p14="http://schemas.microsoft.com/office/powerpoint/2010/main" val="382007203"/>
                </p:ext>
              </p:extLst>
            </p:nvPr>
          </p:nvGraphicFramePr>
          <p:xfrm>
            <a:off x="2567" y="2390"/>
            <a:ext cx="680" cy="232"/>
          </p:xfrm>
          <a:graphic>
            <a:graphicData uri="http://schemas.openxmlformats.org/presentationml/2006/ole">
              <mc:AlternateContent xmlns:mc="http://schemas.openxmlformats.org/markup-compatibility/2006">
                <mc:Choice xmlns:v="urn:schemas-microsoft-com:vml" Requires="v">
                  <p:oleObj spid="_x0000_s98453" name="Equation" r:id="rId12" imgW="1079500" imgH="368300" progId="Equation.3">
                    <p:embed/>
                  </p:oleObj>
                </mc:Choice>
                <mc:Fallback>
                  <p:oleObj name="Equation" r:id="rId12" imgW="1079500" imgH="368300" progId="Equation.3">
                    <p:embed/>
                    <p:pic>
                      <p:nvPicPr>
                        <p:cNvPr id="8209" name="Object 20">
                          <a:extLst>
                            <a:ext uri="{FF2B5EF4-FFF2-40B4-BE49-F238E27FC236}">
                              <a16:creationId xmlns:a16="http://schemas.microsoft.com/office/drawing/2014/main" id="{FE018772-A002-4F75-B8B2-4490076F778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67" y="2390"/>
                          <a:ext cx="68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21">
              <a:extLst>
                <a:ext uri="{FF2B5EF4-FFF2-40B4-BE49-F238E27FC236}">
                  <a16:creationId xmlns:a16="http://schemas.microsoft.com/office/drawing/2014/main" id="{9ED09422-F779-4B22-A84B-CE7287F0839D}"/>
                </a:ext>
              </a:extLst>
            </p:cNvPr>
            <p:cNvGraphicFramePr>
              <a:graphicFrameLocks noChangeAspect="1"/>
            </p:cNvGraphicFramePr>
            <p:nvPr>
              <p:extLst>
                <p:ext uri="{D42A27DB-BD31-4B8C-83A1-F6EECF244321}">
                  <p14:modId xmlns:p14="http://schemas.microsoft.com/office/powerpoint/2010/main" val="168122817"/>
                </p:ext>
              </p:extLst>
            </p:nvPr>
          </p:nvGraphicFramePr>
          <p:xfrm>
            <a:off x="2526" y="2713"/>
            <a:ext cx="1944" cy="232"/>
          </p:xfrm>
          <a:graphic>
            <a:graphicData uri="http://schemas.openxmlformats.org/presentationml/2006/ole">
              <mc:AlternateContent xmlns:mc="http://schemas.openxmlformats.org/markup-compatibility/2006">
                <mc:Choice xmlns:v="urn:schemas-microsoft-com:vml" Requires="v">
                  <p:oleObj spid="_x0000_s98454" name="Equation" r:id="rId14" imgW="2832100" imgH="368300" progId="Equation.3">
                    <p:embed/>
                  </p:oleObj>
                </mc:Choice>
                <mc:Fallback>
                  <p:oleObj name="Equation" r:id="rId14" imgW="2832100" imgH="368300" progId="Equation.3">
                    <p:embed/>
                    <p:pic>
                      <p:nvPicPr>
                        <p:cNvPr id="8210" name="Object 21">
                          <a:extLst>
                            <a:ext uri="{FF2B5EF4-FFF2-40B4-BE49-F238E27FC236}">
                              <a16:creationId xmlns:a16="http://schemas.microsoft.com/office/drawing/2014/main" id="{2DF5D862-5A21-4D23-BA57-09DA105231E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26" y="2713"/>
                          <a:ext cx="1944" cy="232"/>
                        </a:xfrm>
                        <a:prstGeom prst="rect">
                          <a:avLst/>
                        </a:prstGeom>
                        <a:noFill/>
                        <a:ln>
                          <a:noFill/>
                        </a:ln>
                        <a:effectLst/>
                        <a:extLst/>
                      </p:spPr>
                    </p:pic>
                  </p:oleObj>
                </mc:Fallback>
              </mc:AlternateContent>
            </a:graphicData>
          </a:graphic>
        </p:graphicFrame>
        <p:graphicFrame>
          <p:nvGraphicFramePr>
            <p:cNvPr id="19" name="Object 22">
              <a:extLst>
                <a:ext uri="{FF2B5EF4-FFF2-40B4-BE49-F238E27FC236}">
                  <a16:creationId xmlns:a16="http://schemas.microsoft.com/office/drawing/2014/main" id="{DA63E5A0-D79A-40E6-B3CB-6DDEC2074091}"/>
                </a:ext>
              </a:extLst>
            </p:cNvPr>
            <p:cNvGraphicFramePr>
              <a:graphicFrameLocks noChangeAspect="1"/>
            </p:cNvGraphicFramePr>
            <p:nvPr/>
          </p:nvGraphicFramePr>
          <p:xfrm>
            <a:off x="4821" y="2713"/>
            <a:ext cx="784" cy="232"/>
          </p:xfrm>
          <a:graphic>
            <a:graphicData uri="http://schemas.openxmlformats.org/presentationml/2006/ole">
              <mc:AlternateContent xmlns:mc="http://schemas.openxmlformats.org/markup-compatibility/2006">
                <mc:Choice xmlns:v="urn:schemas-microsoft-com:vml" Requires="v">
                  <p:oleObj spid="_x0000_s98455" name="Equation" r:id="rId16" imgW="1244600" imgH="368300" progId="Equation.3">
                    <p:embed/>
                  </p:oleObj>
                </mc:Choice>
                <mc:Fallback>
                  <p:oleObj name="Equation" r:id="rId16" imgW="1244600" imgH="368300" progId="Equation.3">
                    <p:embed/>
                    <p:pic>
                      <p:nvPicPr>
                        <p:cNvPr id="8211" name="Object 22">
                          <a:extLst>
                            <a:ext uri="{FF2B5EF4-FFF2-40B4-BE49-F238E27FC236}">
                              <a16:creationId xmlns:a16="http://schemas.microsoft.com/office/drawing/2014/main" id="{9DAA9700-8276-4C3D-94FA-88BE360C9AD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21" y="2713"/>
                          <a:ext cx="78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 name="Group 29">
            <a:extLst>
              <a:ext uri="{FF2B5EF4-FFF2-40B4-BE49-F238E27FC236}">
                <a16:creationId xmlns:a16="http://schemas.microsoft.com/office/drawing/2014/main" id="{CD30F1F2-E5A9-4F7C-B640-2D1A59A541DC}"/>
              </a:ext>
            </a:extLst>
          </p:cNvPr>
          <p:cNvGrpSpPr>
            <a:grpSpLocks/>
          </p:cNvGrpSpPr>
          <p:nvPr/>
        </p:nvGrpSpPr>
        <p:grpSpPr bwMode="auto">
          <a:xfrm>
            <a:off x="3661335" y="5501918"/>
            <a:ext cx="4796865" cy="461963"/>
            <a:chOff x="2364" y="3022"/>
            <a:chExt cx="2921" cy="208"/>
          </a:xfrm>
        </p:grpSpPr>
        <p:graphicFrame>
          <p:nvGraphicFramePr>
            <p:cNvPr id="21" name="Object 24">
              <a:extLst>
                <a:ext uri="{FF2B5EF4-FFF2-40B4-BE49-F238E27FC236}">
                  <a16:creationId xmlns:a16="http://schemas.microsoft.com/office/drawing/2014/main" id="{0AE22D93-4BCC-4B6A-AE68-30CDEAAAE6E6}"/>
                </a:ext>
              </a:extLst>
            </p:cNvPr>
            <p:cNvGraphicFramePr>
              <a:graphicFrameLocks noChangeAspect="1"/>
            </p:cNvGraphicFramePr>
            <p:nvPr/>
          </p:nvGraphicFramePr>
          <p:xfrm>
            <a:off x="2364" y="3022"/>
            <a:ext cx="672" cy="208"/>
          </p:xfrm>
          <a:graphic>
            <a:graphicData uri="http://schemas.openxmlformats.org/presentationml/2006/ole">
              <mc:AlternateContent xmlns:mc="http://schemas.openxmlformats.org/markup-compatibility/2006">
                <mc:Choice xmlns:v="urn:schemas-microsoft-com:vml" Requires="v">
                  <p:oleObj spid="_x0000_s98456" name="Equation" r:id="rId18" imgW="1066800" imgH="330200" progId="Equation.3">
                    <p:embed/>
                  </p:oleObj>
                </mc:Choice>
                <mc:Fallback>
                  <p:oleObj name="Equation" r:id="rId18" imgW="1066800" imgH="330200" progId="Equation.3">
                    <p:embed/>
                    <p:pic>
                      <p:nvPicPr>
                        <p:cNvPr id="8207" name="Object 24">
                          <a:extLst>
                            <a:ext uri="{FF2B5EF4-FFF2-40B4-BE49-F238E27FC236}">
                              <a16:creationId xmlns:a16="http://schemas.microsoft.com/office/drawing/2014/main" id="{30884852-ED18-419F-BE62-CBF433D0FB8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64" y="3022"/>
                          <a:ext cx="67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25">
              <a:extLst>
                <a:ext uri="{FF2B5EF4-FFF2-40B4-BE49-F238E27FC236}">
                  <a16:creationId xmlns:a16="http://schemas.microsoft.com/office/drawing/2014/main" id="{E582F8CD-A04F-4717-94A2-551CA5C189BE}"/>
                </a:ext>
              </a:extLst>
            </p:cNvPr>
            <p:cNvGraphicFramePr>
              <a:graphicFrameLocks noChangeAspect="1"/>
            </p:cNvGraphicFramePr>
            <p:nvPr/>
          </p:nvGraphicFramePr>
          <p:xfrm>
            <a:off x="4821" y="3022"/>
            <a:ext cx="464" cy="208"/>
          </p:xfrm>
          <a:graphic>
            <a:graphicData uri="http://schemas.openxmlformats.org/presentationml/2006/ole">
              <mc:AlternateContent xmlns:mc="http://schemas.openxmlformats.org/markup-compatibility/2006">
                <mc:Choice xmlns:v="urn:schemas-microsoft-com:vml" Requires="v">
                  <p:oleObj spid="_x0000_s98457" name="Equation" r:id="rId20" imgW="736600" imgH="330200" progId="Equation.3">
                    <p:embed/>
                  </p:oleObj>
                </mc:Choice>
                <mc:Fallback>
                  <p:oleObj name="Equation" r:id="rId20" imgW="736600" imgH="330200" progId="Equation.3">
                    <p:embed/>
                    <p:pic>
                      <p:nvPicPr>
                        <p:cNvPr id="8208" name="Object 25">
                          <a:extLst>
                            <a:ext uri="{FF2B5EF4-FFF2-40B4-BE49-F238E27FC236}">
                              <a16:creationId xmlns:a16="http://schemas.microsoft.com/office/drawing/2014/main" id="{7C714CEC-142D-455A-A818-152B3044B6A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21" y="3022"/>
                          <a:ext cx="464"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Rectangle 1">
            <a:extLst>
              <a:ext uri="{FF2B5EF4-FFF2-40B4-BE49-F238E27FC236}">
                <a16:creationId xmlns:a16="http://schemas.microsoft.com/office/drawing/2014/main" id="{37B855C4-ED7C-4FD4-BB28-FDA307D8783F}"/>
              </a:ext>
            </a:extLst>
          </p:cNvPr>
          <p:cNvSpPr/>
          <p:nvPr/>
        </p:nvSpPr>
        <p:spPr>
          <a:xfrm>
            <a:off x="3186449" y="814228"/>
            <a:ext cx="1701107" cy="461665"/>
          </a:xfrm>
          <a:prstGeom prst="rect">
            <a:avLst/>
          </a:prstGeom>
        </p:spPr>
        <p:txBody>
          <a:bodyPr wrap="none">
            <a:spAutoFit/>
          </a:bodyPr>
          <a:lstStyle/>
          <a:p>
            <a:pPr>
              <a:spcBef>
                <a:spcPct val="50000"/>
              </a:spcBef>
              <a:defRPr/>
            </a:pPr>
            <a:r>
              <a:rPr lang="en-US" altLang="en-US" sz="2400" b="1" dirty="0">
                <a:solidFill>
                  <a:srgbClr val="00B050"/>
                </a:solidFill>
              </a:rPr>
              <a:t>MODELING:</a:t>
            </a:r>
          </a:p>
        </p:txBody>
      </p:sp>
      <p:sp>
        <p:nvSpPr>
          <p:cNvPr id="3" name="Rectangle 2">
            <a:extLst>
              <a:ext uri="{FF2B5EF4-FFF2-40B4-BE49-F238E27FC236}">
                <a16:creationId xmlns:a16="http://schemas.microsoft.com/office/drawing/2014/main" id="{EEBA50BB-6E5C-4D80-A37D-861E8137C579}"/>
              </a:ext>
            </a:extLst>
          </p:cNvPr>
          <p:cNvSpPr/>
          <p:nvPr/>
        </p:nvSpPr>
        <p:spPr>
          <a:xfrm>
            <a:off x="3286959" y="2142874"/>
            <a:ext cx="1475597" cy="461665"/>
          </a:xfrm>
          <a:prstGeom prst="rect">
            <a:avLst/>
          </a:prstGeom>
        </p:spPr>
        <p:txBody>
          <a:bodyPr wrap="none">
            <a:spAutoFit/>
          </a:bodyPr>
          <a:lstStyle/>
          <a:p>
            <a:pPr>
              <a:spcBef>
                <a:spcPct val="50000"/>
              </a:spcBef>
            </a:pPr>
            <a:r>
              <a:rPr lang="en-US" altLang="en-US" sz="2400" b="1" dirty="0">
                <a:solidFill>
                  <a:srgbClr val="00B050"/>
                </a:solidFill>
              </a:rPr>
              <a:t>ANALYSIS:</a:t>
            </a:r>
          </a:p>
        </p:txBody>
      </p:sp>
    </p:spTree>
    <p:extLst>
      <p:ext uri="{BB962C8B-B14F-4D97-AF65-F5344CB8AC3E}">
        <p14:creationId xmlns:p14="http://schemas.microsoft.com/office/powerpoint/2010/main" val="2995796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200" y="212726"/>
            <a:ext cx="8229600" cy="396874"/>
          </a:xfrm>
        </p:spPr>
        <p:txBody>
          <a:bodyPr>
            <a:normAutofit fontScale="90000"/>
          </a:bodyPr>
          <a:lstStyle/>
          <a:p>
            <a:r>
              <a:rPr lang="en-US" sz="2800" b="1" dirty="0">
                <a:solidFill>
                  <a:srgbClr val="C00000"/>
                </a:solidFill>
              </a:rPr>
              <a:t>EXAMPLE PROBLEM 7.1 - SOLUTION</a:t>
            </a:r>
            <a:endParaRPr lang="en-US" sz="2800" dirty="0"/>
          </a:p>
        </p:txBody>
      </p:sp>
      <p:pic>
        <p:nvPicPr>
          <p:cNvPr id="23" name="Picture 5" descr="C:\DOCUME~1\WALTOL~1\LOCALS~1\Temp\\msotw9_temp0.jpg">
            <a:extLst>
              <a:ext uri="{FF2B5EF4-FFF2-40B4-BE49-F238E27FC236}">
                <a16:creationId xmlns:a16="http://schemas.microsoft.com/office/drawing/2014/main" id="{937B29F0-5EDD-4789-B27B-136EFC3322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01" y="749300"/>
            <a:ext cx="3347091"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4" name="Object 6">
            <a:extLst>
              <a:ext uri="{FF2B5EF4-FFF2-40B4-BE49-F238E27FC236}">
                <a16:creationId xmlns:a16="http://schemas.microsoft.com/office/drawing/2014/main" id="{A68E12C5-04FE-48FF-9870-9CBB36036098}"/>
              </a:ext>
            </a:extLst>
          </p:cNvPr>
          <p:cNvGraphicFramePr>
            <a:graphicFrameLocks noChangeAspect="1"/>
          </p:cNvGraphicFramePr>
          <p:nvPr>
            <p:extLst>
              <p:ext uri="{D42A27DB-BD31-4B8C-83A1-F6EECF244321}">
                <p14:modId xmlns:p14="http://schemas.microsoft.com/office/powerpoint/2010/main" val="1604736317"/>
              </p:ext>
            </p:extLst>
          </p:nvPr>
        </p:nvGraphicFramePr>
        <p:xfrm>
          <a:off x="211917" y="2843194"/>
          <a:ext cx="1514475" cy="3209962"/>
        </p:xfrm>
        <a:graphic>
          <a:graphicData uri="http://schemas.openxmlformats.org/presentationml/2006/ole">
            <mc:AlternateContent xmlns:mc="http://schemas.openxmlformats.org/markup-compatibility/2006">
              <mc:Choice xmlns:v="urn:schemas-microsoft-com:vml" Requires="v">
                <p:oleObj spid="_x0000_s99684" name="Bitmap Image" r:id="rId5" imgW="1104762" imgH="2343477" progId="Paint.Picture">
                  <p:embed/>
                </p:oleObj>
              </mc:Choice>
              <mc:Fallback>
                <p:oleObj name="Bitmap Image" r:id="rId5" imgW="1104762" imgH="2343477" progId="Paint.Picture">
                  <p:embed/>
                  <p:pic>
                    <p:nvPicPr>
                      <p:cNvPr id="9221" name="Object 6">
                        <a:extLst>
                          <a:ext uri="{FF2B5EF4-FFF2-40B4-BE49-F238E27FC236}">
                            <a16:creationId xmlns:a16="http://schemas.microsoft.com/office/drawing/2014/main" id="{272EB549-D246-4927-8361-E3F88A9493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917" y="2843194"/>
                        <a:ext cx="1514475" cy="3209962"/>
                      </a:xfrm>
                      <a:prstGeom prst="rect">
                        <a:avLst/>
                      </a:prstGeom>
                      <a:noFill/>
                      <a:ln>
                        <a:noFill/>
                      </a:ln>
                      <a:effectLst/>
                    </p:spPr>
                  </p:pic>
                </p:oleObj>
              </mc:Fallback>
            </mc:AlternateContent>
          </a:graphicData>
        </a:graphic>
      </p:graphicFrame>
      <p:graphicFrame>
        <p:nvGraphicFramePr>
          <p:cNvPr id="25" name="Object 7">
            <a:extLst>
              <a:ext uri="{FF2B5EF4-FFF2-40B4-BE49-F238E27FC236}">
                <a16:creationId xmlns:a16="http://schemas.microsoft.com/office/drawing/2014/main" id="{3A651449-5DCB-4E6C-B83D-252AA6F0F2EC}"/>
              </a:ext>
            </a:extLst>
          </p:cNvPr>
          <p:cNvGraphicFramePr>
            <a:graphicFrameLocks noChangeAspect="1"/>
          </p:cNvGraphicFramePr>
          <p:nvPr>
            <p:extLst>
              <p:ext uri="{D42A27DB-BD31-4B8C-83A1-F6EECF244321}">
                <p14:modId xmlns:p14="http://schemas.microsoft.com/office/powerpoint/2010/main" val="2908264868"/>
              </p:ext>
            </p:extLst>
          </p:nvPr>
        </p:nvGraphicFramePr>
        <p:xfrm>
          <a:off x="1781839" y="3227494"/>
          <a:ext cx="2167024" cy="2816379"/>
        </p:xfrm>
        <a:graphic>
          <a:graphicData uri="http://schemas.openxmlformats.org/presentationml/2006/ole">
            <mc:AlternateContent xmlns:mc="http://schemas.openxmlformats.org/markup-compatibility/2006">
              <mc:Choice xmlns:v="urn:schemas-microsoft-com:vml" Requires="v">
                <p:oleObj spid="_x0000_s99685" name="Bitmap Image" r:id="rId7" imgW="1876190" imgH="2000000" progId="Paint.Picture">
                  <p:embed/>
                </p:oleObj>
              </mc:Choice>
              <mc:Fallback>
                <p:oleObj name="Bitmap Image" r:id="rId7" imgW="1876190" imgH="2000000" progId="Paint.Picture">
                  <p:embed/>
                  <p:pic>
                    <p:nvPicPr>
                      <p:cNvPr id="9222" name="Object 7">
                        <a:extLst>
                          <a:ext uri="{FF2B5EF4-FFF2-40B4-BE49-F238E27FC236}">
                            <a16:creationId xmlns:a16="http://schemas.microsoft.com/office/drawing/2014/main" id="{254B8CA0-13C0-4A6A-948F-4449766131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1839" y="3227494"/>
                        <a:ext cx="2167024" cy="2816379"/>
                      </a:xfrm>
                      <a:prstGeom prst="rect">
                        <a:avLst/>
                      </a:prstGeom>
                      <a:noFill/>
                      <a:ln>
                        <a:noFill/>
                      </a:ln>
                      <a:effectLst/>
                    </p:spPr>
                  </p:pic>
                </p:oleObj>
              </mc:Fallback>
            </mc:AlternateContent>
          </a:graphicData>
        </a:graphic>
      </p:graphicFrame>
      <p:grpSp>
        <p:nvGrpSpPr>
          <p:cNvPr id="28" name="Group 53">
            <a:extLst>
              <a:ext uri="{FF2B5EF4-FFF2-40B4-BE49-F238E27FC236}">
                <a16:creationId xmlns:a16="http://schemas.microsoft.com/office/drawing/2014/main" id="{DD02A4B8-F4E6-4CC3-8A41-672283F67384}"/>
              </a:ext>
            </a:extLst>
          </p:cNvPr>
          <p:cNvGrpSpPr>
            <a:grpSpLocks/>
          </p:cNvGrpSpPr>
          <p:nvPr/>
        </p:nvGrpSpPr>
        <p:grpSpPr bwMode="auto">
          <a:xfrm>
            <a:off x="3579492" y="762948"/>
            <a:ext cx="5508625" cy="2446338"/>
            <a:chOff x="2290" y="620"/>
            <a:chExt cx="3470" cy="1541"/>
          </a:xfrm>
        </p:grpSpPr>
        <p:sp>
          <p:nvSpPr>
            <p:cNvPr id="29" name="Text Box 16">
              <a:extLst>
                <a:ext uri="{FF2B5EF4-FFF2-40B4-BE49-F238E27FC236}">
                  <a16:creationId xmlns:a16="http://schemas.microsoft.com/office/drawing/2014/main" id="{D896BCF1-4169-4DED-AB07-38A19FAB4EB7}"/>
                </a:ext>
              </a:extLst>
            </p:cNvPr>
            <p:cNvSpPr txBox="1">
              <a:spLocks noChangeArrowheads="1"/>
            </p:cNvSpPr>
            <p:nvPr/>
          </p:nvSpPr>
          <p:spPr bwMode="auto">
            <a:xfrm>
              <a:off x="2290" y="620"/>
              <a:ext cx="32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en-US" altLang="en-US" dirty="0"/>
                <a:t>Consider member </a:t>
              </a:r>
              <a:r>
                <a:rPr lang="en-US" altLang="en-US" i="1" dirty="0"/>
                <a:t>BCD</a:t>
              </a:r>
              <a:r>
                <a:rPr lang="en-US" altLang="en-US" dirty="0"/>
                <a:t> as free-body:</a:t>
              </a:r>
            </a:p>
          </p:txBody>
        </p:sp>
        <p:graphicFrame>
          <p:nvGraphicFramePr>
            <p:cNvPr id="30" name="Object 17">
              <a:extLst>
                <a:ext uri="{FF2B5EF4-FFF2-40B4-BE49-F238E27FC236}">
                  <a16:creationId xmlns:a16="http://schemas.microsoft.com/office/drawing/2014/main" id="{72DEE159-198E-49D5-B6A4-A070871C2425}"/>
                </a:ext>
              </a:extLst>
            </p:cNvPr>
            <p:cNvGraphicFramePr>
              <a:graphicFrameLocks noChangeAspect="1"/>
            </p:cNvGraphicFramePr>
            <p:nvPr/>
          </p:nvGraphicFramePr>
          <p:xfrm>
            <a:off x="2394" y="912"/>
            <a:ext cx="752" cy="200"/>
          </p:xfrm>
          <a:graphic>
            <a:graphicData uri="http://schemas.openxmlformats.org/presentationml/2006/ole">
              <mc:AlternateContent xmlns:mc="http://schemas.openxmlformats.org/markup-compatibility/2006">
                <mc:Choice xmlns:v="urn:schemas-microsoft-com:vml" Requires="v">
                  <p:oleObj spid="_x0000_s99686" name="Equation" r:id="rId9" imgW="1193282" imgH="317362" progId="Equation.3">
                    <p:embed/>
                  </p:oleObj>
                </mc:Choice>
                <mc:Fallback>
                  <p:oleObj name="Equation" r:id="rId9" imgW="1193282" imgH="317362" progId="Equation.3">
                    <p:embed/>
                    <p:pic>
                      <p:nvPicPr>
                        <p:cNvPr id="9245" name="Object 17">
                          <a:extLst>
                            <a:ext uri="{FF2B5EF4-FFF2-40B4-BE49-F238E27FC236}">
                              <a16:creationId xmlns:a16="http://schemas.microsoft.com/office/drawing/2014/main" id="{5AE3FDCD-4FD9-419E-AC46-57E889F7145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4" y="912"/>
                          <a:ext cx="75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 name="Group 46">
              <a:extLst>
                <a:ext uri="{FF2B5EF4-FFF2-40B4-BE49-F238E27FC236}">
                  <a16:creationId xmlns:a16="http://schemas.microsoft.com/office/drawing/2014/main" id="{1BCDD9BE-71DB-448B-9433-06B39B72A0FA}"/>
                </a:ext>
              </a:extLst>
            </p:cNvPr>
            <p:cNvGrpSpPr>
              <a:grpSpLocks/>
            </p:cNvGrpSpPr>
            <p:nvPr/>
          </p:nvGrpSpPr>
          <p:grpSpPr bwMode="auto">
            <a:xfrm>
              <a:off x="2394" y="1154"/>
              <a:ext cx="3366" cy="232"/>
              <a:chOff x="2394" y="1158"/>
              <a:chExt cx="3366" cy="232"/>
            </a:xfrm>
          </p:grpSpPr>
          <p:graphicFrame>
            <p:nvGraphicFramePr>
              <p:cNvPr id="39" name="Object 18">
                <a:extLst>
                  <a:ext uri="{FF2B5EF4-FFF2-40B4-BE49-F238E27FC236}">
                    <a16:creationId xmlns:a16="http://schemas.microsoft.com/office/drawing/2014/main" id="{6347B2B7-7E20-428B-8850-C0A8C0F95582}"/>
                  </a:ext>
                </a:extLst>
              </p:cNvPr>
              <p:cNvGraphicFramePr>
                <a:graphicFrameLocks noChangeAspect="1"/>
              </p:cNvGraphicFramePr>
              <p:nvPr/>
            </p:nvGraphicFramePr>
            <p:xfrm>
              <a:off x="2394" y="1158"/>
              <a:ext cx="2184" cy="232"/>
            </p:xfrm>
            <a:graphic>
              <a:graphicData uri="http://schemas.openxmlformats.org/presentationml/2006/ole">
                <mc:AlternateContent xmlns:mc="http://schemas.openxmlformats.org/markup-compatibility/2006">
                  <mc:Choice xmlns:v="urn:schemas-microsoft-com:vml" Requires="v">
                    <p:oleObj spid="_x0000_s99687" name="Equation" r:id="rId11" imgW="3467100" imgH="368300" progId="Equation.3">
                      <p:embed/>
                    </p:oleObj>
                  </mc:Choice>
                  <mc:Fallback>
                    <p:oleObj name="Equation" r:id="rId11" imgW="3467100" imgH="368300" progId="Equation.3">
                      <p:embed/>
                      <p:pic>
                        <p:nvPicPr>
                          <p:cNvPr id="9254" name="Object 18">
                            <a:extLst>
                              <a:ext uri="{FF2B5EF4-FFF2-40B4-BE49-F238E27FC236}">
                                <a16:creationId xmlns:a16="http://schemas.microsoft.com/office/drawing/2014/main" id="{87015C93-D811-4C04-BA55-1422A3A0283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94" y="1158"/>
                            <a:ext cx="218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19">
                <a:extLst>
                  <a:ext uri="{FF2B5EF4-FFF2-40B4-BE49-F238E27FC236}">
                    <a16:creationId xmlns:a16="http://schemas.microsoft.com/office/drawing/2014/main" id="{4CA55F0E-5E8E-4FE4-84B4-A8462A9B69AC}"/>
                  </a:ext>
                </a:extLst>
              </p:cNvPr>
              <p:cNvGraphicFramePr>
                <a:graphicFrameLocks noChangeAspect="1"/>
              </p:cNvGraphicFramePr>
              <p:nvPr/>
            </p:nvGraphicFramePr>
            <p:xfrm>
              <a:off x="4904" y="1158"/>
              <a:ext cx="856" cy="232"/>
            </p:xfrm>
            <a:graphic>
              <a:graphicData uri="http://schemas.openxmlformats.org/presentationml/2006/ole">
                <mc:AlternateContent xmlns:mc="http://schemas.openxmlformats.org/markup-compatibility/2006">
                  <mc:Choice xmlns:v="urn:schemas-microsoft-com:vml" Requires="v">
                    <p:oleObj spid="_x0000_s99688" name="Equation" r:id="rId13" imgW="1358900" imgH="368300" progId="Equation.3">
                      <p:embed/>
                    </p:oleObj>
                  </mc:Choice>
                  <mc:Fallback>
                    <p:oleObj name="Equation" r:id="rId13" imgW="1358900" imgH="368300" progId="Equation.3">
                      <p:embed/>
                      <p:pic>
                        <p:nvPicPr>
                          <p:cNvPr id="9255" name="Object 19">
                            <a:extLst>
                              <a:ext uri="{FF2B5EF4-FFF2-40B4-BE49-F238E27FC236}">
                                <a16:creationId xmlns:a16="http://schemas.microsoft.com/office/drawing/2014/main" id="{BFB8E900-2FCD-4EEE-B220-A07E043B9FC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04" y="1158"/>
                            <a:ext cx="856"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2" name="Object 20">
              <a:extLst>
                <a:ext uri="{FF2B5EF4-FFF2-40B4-BE49-F238E27FC236}">
                  <a16:creationId xmlns:a16="http://schemas.microsoft.com/office/drawing/2014/main" id="{BCCDBD54-440F-47A5-8A42-5D3FEC88CC3F}"/>
                </a:ext>
              </a:extLst>
            </p:cNvPr>
            <p:cNvGraphicFramePr>
              <a:graphicFrameLocks noChangeAspect="1"/>
            </p:cNvGraphicFramePr>
            <p:nvPr/>
          </p:nvGraphicFramePr>
          <p:xfrm>
            <a:off x="2394" y="1428"/>
            <a:ext cx="752" cy="208"/>
          </p:xfrm>
          <a:graphic>
            <a:graphicData uri="http://schemas.openxmlformats.org/presentationml/2006/ole">
              <mc:AlternateContent xmlns:mc="http://schemas.openxmlformats.org/markup-compatibility/2006">
                <mc:Choice xmlns:v="urn:schemas-microsoft-com:vml" Requires="v">
                  <p:oleObj spid="_x0000_s99689" name="Equation" r:id="rId15" imgW="1193800" imgH="330200" progId="Equation.3">
                    <p:embed/>
                  </p:oleObj>
                </mc:Choice>
                <mc:Fallback>
                  <p:oleObj name="Equation" r:id="rId15" imgW="1193800" imgH="330200" progId="Equation.3">
                    <p:embed/>
                    <p:pic>
                      <p:nvPicPr>
                        <p:cNvPr id="9247" name="Object 20">
                          <a:extLst>
                            <a:ext uri="{FF2B5EF4-FFF2-40B4-BE49-F238E27FC236}">
                              <a16:creationId xmlns:a16="http://schemas.microsoft.com/office/drawing/2014/main" id="{97919E45-680A-4B82-A439-D4EBCD1BF91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94" y="1428"/>
                          <a:ext cx="75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 name="Group 45">
              <a:extLst>
                <a:ext uri="{FF2B5EF4-FFF2-40B4-BE49-F238E27FC236}">
                  <a16:creationId xmlns:a16="http://schemas.microsoft.com/office/drawing/2014/main" id="{F3C09297-FE6D-4322-8313-8C8F8FBF724A}"/>
                </a:ext>
              </a:extLst>
            </p:cNvPr>
            <p:cNvGrpSpPr>
              <a:grpSpLocks/>
            </p:cNvGrpSpPr>
            <p:nvPr/>
          </p:nvGrpSpPr>
          <p:grpSpPr bwMode="auto">
            <a:xfrm>
              <a:off x="2394" y="1678"/>
              <a:ext cx="3342" cy="232"/>
              <a:chOff x="2394" y="1678"/>
              <a:chExt cx="3342" cy="232"/>
            </a:xfrm>
          </p:grpSpPr>
          <p:graphicFrame>
            <p:nvGraphicFramePr>
              <p:cNvPr id="37" name="Object 21">
                <a:extLst>
                  <a:ext uri="{FF2B5EF4-FFF2-40B4-BE49-F238E27FC236}">
                    <a16:creationId xmlns:a16="http://schemas.microsoft.com/office/drawing/2014/main" id="{0AB45D2F-CC09-4993-8334-E1681568713E}"/>
                  </a:ext>
                </a:extLst>
              </p:cNvPr>
              <p:cNvGraphicFramePr>
                <a:graphicFrameLocks noChangeAspect="1"/>
              </p:cNvGraphicFramePr>
              <p:nvPr/>
            </p:nvGraphicFramePr>
            <p:xfrm>
              <a:off x="2394" y="1678"/>
              <a:ext cx="2168" cy="232"/>
            </p:xfrm>
            <a:graphic>
              <a:graphicData uri="http://schemas.openxmlformats.org/presentationml/2006/ole">
                <mc:AlternateContent xmlns:mc="http://schemas.openxmlformats.org/markup-compatibility/2006">
                  <mc:Choice xmlns:v="urn:schemas-microsoft-com:vml" Requires="v">
                    <p:oleObj spid="_x0000_s99690" name="Equation" r:id="rId17" imgW="3441700" imgH="368300" progId="Equation.3">
                      <p:embed/>
                    </p:oleObj>
                  </mc:Choice>
                  <mc:Fallback>
                    <p:oleObj name="Equation" r:id="rId17" imgW="3441700" imgH="368300" progId="Equation.3">
                      <p:embed/>
                      <p:pic>
                        <p:nvPicPr>
                          <p:cNvPr id="9252" name="Object 21">
                            <a:extLst>
                              <a:ext uri="{FF2B5EF4-FFF2-40B4-BE49-F238E27FC236}">
                                <a16:creationId xmlns:a16="http://schemas.microsoft.com/office/drawing/2014/main" id="{0E0C7A7A-FD50-4BC5-AFB9-477707A5275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94" y="1678"/>
                            <a:ext cx="2168"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22">
                <a:extLst>
                  <a:ext uri="{FF2B5EF4-FFF2-40B4-BE49-F238E27FC236}">
                    <a16:creationId xmlns:a16="http://schemas.microsoft.com/office/drawing/2014/main" id="{AD28D1DE-BC2B-4000-9106-53C4152419AF}"/>
                  </a:ext>
                </a:extLst>
              </p:cNvPr>
              <p:cNvGraphicFramePr>
                <a:graphicFrameLocks noChangeAspect="1"/>
              </p:cNvGraphicFramePr>
              <p:nvPr/>
            </p:nvGraphicFramePr>
            <p:xfrm>
              <a:off x="4904" y="1678"/>
              <a:ext cx="832" cy="232"/>
            </p:xfrm>
            <a:graphic>
              <a:graphicData uri="http://schemas.openxmlformats.org/presentationml/2006/ole">
                <mc:AlternateContent xmlns:mc="http://schemas.openxmlformats.org/markup-compatibility/2006">
                  <mc:Choice xmlns:v="urn:schemas-microsoft-com:vml" Requires="v">
                    <p:oleObj spid="_x0000_s99691" name="Equation" r:id="rId19" imgW="1320800" imgH="368300" progId="Equation.3">
                      <p:embed/>
                    </p:oleObj>
                  </mc:Choice>
                  <mc:Fallback>
                    <p:oleObj name="Equation" r:id="rId19" imgW="1320800" imgH="368300" progId="Equation.3">
                      <p:embed/>
                      <p:pic>
                        <p:nvPicPr>
                          <p:cNvPr id="9253" name="Object 22">
                            <a:extLst>
                              <a:ext uri="{FF2B5EF4-FFF2-40B4-BE49-F238E27FC236}">
                                <a16:creationId xmlns:a16="http://schemas.microsoft.com/office/drawing/2014/main" id="{62DD2CFB-BA83-4D5F-973C-5EA9768406B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04" y="1678"/>
                            <a:ext cx="832"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 name="Group 44">
              <a:extLst>
                <a:ext uri="{FF2B5EF4-FFF2-40B4-BE49-F238E27FC236}">
                  <a16:creationId xmlns:a16="http://schemas.microsoft.com/office/drawing/2014/main" id="{BB57E949-9696-488B-AF65-ABD4EFA16C74}"/>
                </a:ext>
              </a:extLst>
            </p:cNvPr>
            <p:cNvGrpSpPr>
              <a:grpSpLocks/>
            </p:cNvGrpSpPr>
            <p:nvPr/>
          </p:nvGrpSpPr>
          <p:grpSpPr bwMode="auto">
            <a:xfrm>
              <a:off x="2394" y="1953"/>
              <a:ext cx="1856" cy="208"/>
              <a:chOff x="2394" y="1953"/>
              <a:chExt cx="1856" cy="208"/>
            </a:xfrm>
          </p:grpSpPr>
          <p:graphicFrame>
            <p:nvGraphicFramePr>
              <p:cNvPr id="35" name="Object 23">
                <a:extLst>
                  <a:ext uri="{FF2B5EF4-FFF2-40B4-BE49-F238E27FC236}">
                    <a16:creationId xmlns:a16="http://schemas.microsoft.com/office/drawing/2014/main" id="{60489AED-E814-45E2-A61B-CD278AEBF4E3}"/>
                  </a:ext>
                </a:extLst>
              </p:cNvPr>
              <p:cNvGraphicFramePr>
                <a:graphicFrameLocks noChangeAspect="1"/>
              </p:cNvGraphicFramePr>
              <p:nvPr/>
            </p:nvGraphicFramePr>
            <p:xfrm>
              <a:off x="2394" y="1953"/>
              <a:ext cx="672" cy="208"/>
            </p:xfrm>
            <a:graphic>
              <a:graphicData uri="http://schemas.openxmlformats.org/presentationml/2006/ole">
                <mc:AlternateContent xmlns:mc="http://schemas.openxmlformats.org/markup-compatibility/2006">
                  <mc:Choice xmlns:v="urn:schemas-microsoft-com:vml" Requires="v">
                    <p:oleObj spid="_x0000_s99692" name="Equation" r:id="rId21" imgW="1066800" imgH="330200" progId="Equation.3">
                      <p:embed/>
                    </p:oleObj>
                  </mc:Choice>
                  <mc:Fallback>
                    <p:oleObj name="Equation" r:id="rId21" imgW="1066800" imgH="330200" progId="Equation.3">
                      <p:embed/>
                      <p:pic>
                        <p:nvPicPr>
                          <p:cNvPr id="9250" name="Object 23">
                            <a:extLst>
                              <a:ext uri="{FF2B5EF4-FFF2-40B4-BE49-F238E27FC236}">
                                <a16:creationId xmlns:a16="http://schemas.microsoft.com/office/drawing/2014/main" id="{9E60DF1F-1175-4E37-BE08-8707AB6444C1}"/>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94" y="1953"/>
                            <a:ext cx="67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24">
                <a:extLst>
                  <a:ext uri="{FF2B5EF4-FFF2-40B4-BE49-F238E27FC236}">
                    <a16:creationId xmlns:a16="http://schemas.microsoft.com/office/drawing/2014/main" id="{B9FCA268-D65B-40D3-B28B-9183EF6A242C}"/>
                  </a:ext>
                </a:extLst>
              </p:cNvPr>
              <p:cNvGraphicFramePr>
                <a:graphicFrameLocks noChangeAspect="1"/>
              </p:cNvGraphicFramePr>
              <p:nvPr/>
            </p:nvGraphicFramePr>
            <p:xfrm>
              <a:off x="3338" y="1953"/>
              <a:ext cx="912" cy="208"/>
            </p:xfrm>
            <a:graphic>
              <a:graphicData uri="http://schemas.openxmlformats.org/presentationml/2006/ole">
                <mc:AlternateContent xmlns:mc="http://schemas.openxmlformats.org/markup-compatibility/2006">
                  <mc:Choice xmlns:v="urn:schemas-microsoft-com:vml" Requires="v">
                    <p:oleObj spid="_x0000_s99693" name="Equation" r:id="rId23" imgW="1447800" imgH="330200" progId="Equation.3">
                      <p:embed/>
                    </p:oleObj>
                  </mc:Choice>
                  <mc:Fallback>
                    <p:oleObj name="Equation" r:id="rId23" imgW="1447800" imgH="330200" progId="Equation.3">
                      <p:embed/>
                      <p:pic>
                        <p:nvPicPr>
                          <p:cNvPr id="9251" name="Object 24">
                            <a:extLst>
                              <a:ext uri="{FF2B5EF4-FFF2-40B4-BE49-F238E27FC236}">
                                <a16:creationId xmlns:a16="http://schemas.microsoft.com/office/drawing/2014/main" id="{E0ABEB0D-8C21-4AE4-9171-45143B30ABFA}"/>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38" y="1953"/>
                            <a:ext cx="91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41" name="Group 52">
            <a:extLst>
              <a:ext uri="{FF2B5EF4-FFF2-40B4-BE49-F238E27FC236}">
                <a16:creationId xmlns:a16="http://schemas.microsoft.com/office/drawing/2014/main" id="{925837CE-90D0-4C9B-89D2-E56F7C338758}"/>
              </a:ext>
            </a:extLst>
          </p:cNvPr>
          <p:cNvGrpSpPr>
            <a:grpSpLocks/>
          </p:cNvGrpSpPr>
          <p:nvPr/>
        </p:nvGrpSpPr>
        <p:grpSpPr bwMode="auto">
          <a:xfrm>
            <a:off x="3536134" y="3369630"/>
            <a:ext cx="5470525" cy="1776412"/>
            <a:chOff x="2290" y="2241"/>
            <a:chExt cx="3446" cy="1119"/>
          </a:xfrm>
        </p:grpSpPr>
        <p:sp>
          <p:nvSpPr>
            <p:cNvPr id="42" name="Text Box 29">
              <a:extLst>
                <a:ext uri="{FF2B5EF4-FFF2-40B4-BE49-F238E27FC236}">
                  <a16:creationId xmlns:a16="http://schemas.microsoft.com/office/drawing/2014/main" id="{D4EED07F-AD58-4DA9-8D24-32CEE8D469C4}"/>
                </a:ext>
              </a:extLst>
            </p:cNvPr>
            <p:cNvSpPr txBox="1">
              <a:spLocks noChangeArrowheads="1"/>
            </p:cNvSpPr>
            <p:nvPr/>
          </p:nvSpPr>
          <p:spPr bwMode="auto">
            <a:xfrm>
              <a:off x="2290" y="2241"/>
              <a:ext cx="32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en-US" altLang="en-US"/>
                <a:t>Consider member </a:t>
              </a:r>
              <a:r>
                <a:rPr lang="en-US" altLang="en-US" i="1"/>
                <a:t>ABE </a:t>
              </a:r>
              <a:r>
                <a:rPr lang="en-US" altLang="en-US"/>
                <a:t>as free-body:</a:t>
              </a:r>
            </a:p>
          </p:txBody>
        </p:sp>
        <p:grpSp>
          <p:nvGrpSpPr>
            <p:cNvPr id="43" name="Group 49">
              <a:extLst>
                <a:ext uri="{FF2B5EF4-FFF2-40B4-BE49-F238E27FC236}">
                  <a16:creationId xmlns:a16="http://schemas.microsoft.com/office/drawing/2014/main" id="{1DC5CFF3-3661-41E5-B42C-4FDC39789485}"/>
                </a:ext>
              </a:extLst>
            </p:cNvPr>
            <p:cNvGrpSpPr>
              <a:grpSpLocks/>
            </p:cNvGrpSpPr>
            <p:nvPr/>
          </p:nvGrpSpPr>
          <p:grpSpPr bwMode="auto">
            <a:xfrm>
              <a:off x="2394" y="2564"/>
              <a:ext cx="2966" cy="208"/>
              <a:chOff x="2394" y="2583"/>
              <a:chExt cx="2966" cy="208"/>
            </a:xfrm>
          </p:grpSpPr>
          <p:graphicFrame>
            <p:nvGraphicFramePr>
              <p:cNvPr id="52" name="Object 30">
                <a:extLst>
                  <a:ext uri="{FF2B5EF4-FFF2-40B4-BE49-F238E27FC236}">
                    <a16:creationId xmlns:a16="http://schemas.microsoft.com/office/drawing/2014/main" id="{967BD9BB-A451-486A-A3B4-AC0A0E92179B}"/>
                  </a:ext>
                </a:extLst>
              </p:cNvPr>
              <p:cNvGraphicFramePr>
                <a:graphicFrameLocks noChangeAspect="1"/>
              </p:cNvGraphicFramePr>
              <p:nvPr/>
            </p:nvGraphicFramePr>
            <p:xfrm>
              <a:off x="2394" y="2591"/>
              <a:ext cx="752" cy="200"/>
            </p:xfrm>
            <a:graphic>
              <a:graphicData uri="http://schemas.openxmlformats.org/presentationml/2006/ole">
                <mc:AlternateContent xmlns:mc="http://schemas.openxmlformats.org/markup-compatibility/2006">
                  <mc:Choice xmlns:v="urn:schemas-microsoft-com:vml" Requires="v">
                    <p:oleObj spid="_x0000_s99694" name="Equation" r:id="rId25" imgW="1193282" imgH="317362" progId="Equation.3">
                      <p:embed/>
                    </p:oleObj>
                  </mc:Choice>
                  <mc:Fallback>
                    <p:oleObj name="Equation" r:id="rId25" imgW="1193282" imgH="317362" progId="Equation.3">
                      <p:embed/>
                      <p:pic>
                        <p:nvPicPr>
                          <p:cNvPr id="9241" name="Object 30">
                            <a:extLst>
                              <a:ext uri="{FF2B5EF4-FFF2-40B4-BE49-F238E27FC236}">
                                <a16:creationId xmlns:a16="http://schemas.microsoft.com/office/drawing/2014/main" id="{89D60FE9-8A67-4B95-94DD-31640BD7441B}"/>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394" y="2591"/>
                            <a:ext cx="75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31">
                <a:extLst>
                  <a:ext uri="{FF2B5EF4-FFF2-40B4-BE49-F238E27FC236}">
                    <a16:creationId xmlns:a16="http://schemas.microsoft.com/office/drawing/2014/main" id="{4DFF3B09-4D22-426C-AF42-1B09625C278F}"/>
                  </a:ext>
                </a:extLst>
              </p:cNvPr>
              <p:cNvGraphicFramePr>
                <a:graphicFrameLocks noChangeAspect="1"/>
              </p:cNvGraphicFramePr>
              <p:nvPr/>
            </p:nvGraphicFramePr>
            <p:xfrm>
              <a:off x="3338" y="2583"/>
              <a:ext cx="904" cy="208"/>
            </p:xfrm>
            <a:graphic>
              <a:graphicData uri="http://schemas.openxmlformats.org/presentationml/2006/ole">
                <mc:AlternateContent xmlns:mc="http://schemas.openxmlformats.org/markup-compatibility/2006">
                  <mc:Choice xmlns:v="urn:schemas-microsoft-com:vml" Requires="v">
                    <p:oleObj spid="_x0000_s99695" name="Equation" r:id="rId27" imgW="1435100" imgH="330200" progId="Equation.3">
                      <p:embed/>
                    </p:oleObj>
                  </mc:Choice>
                  <mc:Fallback>
                    <p:oleObj name="Equation" r:id="rId27" imgW="1435100" imgH="330200" progId="Equation.3">
                      <p:embed/>
                      <p:pic>
                        <p:nvPicPr>
                          <p:cNvPr id="9242" name="Object 31">
                            <a:extLst>
                              <a:ext uri="{FF2B5EF4-FFF2-40B4-BE49-F238E27FC236}">
                                <a16:creationId xmlns:a16="http://schemas.microsoft.com/office/drawing/2014/main" id="{C1769CE4-151C-4FF3-8845-C435B43D974C}"/>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338" y="2583"/>
                            <a:ext cx="904"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32">
                <a:extLst>
                  <a:ext uri="{FF2B5EF4-FFF2-40B4-BE49-F238E27FC236}">
                    <a16:creationId xmlns:a16="http://schemas.microsoft.com/office/drawing/2014/main" id="{870ABA32-F10E-44F9-AA41-69DDCB512165}"/>
                  </a:ext>
                </a:extLst>
              </p:cNvPr>
              <p:cNvGraphicFramePr>
                <a:graphicFrameLocks noChangeAspect="1"/>
              </p:cNvGraphicFramePr>
              <p:nvPr/>
            </p:nvGraphicFramePr>
            <p:xfrm>
              <a:off x="4904" y="2583"/>
              <a:ext cx="456" cy="208"/>
            </p:xfrm>
            <a:graphic>
              <a:graphicData uri="http://schemas.openxmlformats.org/presentationml/2006/ole">
                <mc:AlternateContent xmlns:mc="http://schemas.openxmlformats.org/markup-compatibility/2006">
                  <mc:Choice xmlns:v="urn:schemas-microsoft-com:vml" Requires="v">
                    <p:oleObj spid="_x0000_s99696" name="Equation" r:id="rId29" imgW="723586" imgH="330057" progId="Equation.3">
                      <p:embed/>
                    </p:oleObj>
                  </mc:Choice>
                  <mc:Fallback>
                    <p:oleObj name="Equation" r:id="rId29" imgW="723586" imgH="330057" progId="Equation.3">
                      <p:embed/>
                      <p:pic>
                        <p:nvPicPr>
                          <p:cNvPr id="9243" name="Object 32">
                            <a:extLst>
                              <a:ext uri="{FF2B5EF4-FFF2-40B4-BE49-F238E27FC236}">
                                <a16:creationId xmlns:a16="http://schemas.microsoft.com/office/drawing/2014/main" id="{E6C7280A-C9CF-4866-AFCF-D438D936BA10}"/>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904" y="2583"/>
                            <a:ext cx="45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4" name="Group 48">
              <a:extLst>
                <a:ext uri="{FF2B5EF4-FFF2-40B4-BE49-F238E27FC236}">
                  <a16:creationId xmlns:a16="http://schemas.microsoft.com/office/drawing/2014/main" id="{9E34FEAA-CFC1-49B4-A684-25F2FC5EF5DA}"/>
                </a:ext>
              </a:extLst>
            </p:cNvPr>
            <p:cNvGrpSpPr>
              <a:grpSpLocks/>
            </p:cNvGrpSpPr>
            <p:nvPr/>
          </p:nvGrpSpPr>
          <p:grpSpPr bwMode="auto">
            <a:xfrm>
              <a:off x="2394" y="2846"/>
              <a:ext cx="2966" cy="208"/>
              <a:chOff x="2394" y="2856"/>
              <a:chExt cx="2966" cy="208"/>
            </a:xfrm>
          </p:grpSpPr>
          <p:graphicFrame>
            <p:nvGraphicFramePr>
              <p:cNvPr id="49" name="Object 33">
                <a:extLst>
                  <a:ext uri="{FF2B5EF4-FFF2-40B4-BE49-F238E27FC236}">
                    <a16:creationId xmlns:a16="http://schemas.microsoft.com/office/drawing/2014/main" id="{0AAC73B0-98D4-4656-84B0-478F20CEF0F0}"/>
                  </a:ext>
                </a:extLst>
              </p:cNvPr>
              <p:cNvGraphicFramePr>
                <a:graphicFrameLocks noChangeAspect="1"/>
              </p:cNvGraphicFramePr>
              <p:nvPr/>
            </p:nvGraphicFramePr>
            <p:xfrm>
              <a:off x="2394" y="2856"/>
              <a:ext cx="672" cy="208"/>
            </p:xfrm>
            <a:graphic>
              <a:graphicData uri="http://schemas.openxmlformats.org/presentationml/2006/ole">
                <mc:AlternateContent xmlns:mc="http://schemas.openxmlformats.org/markup-compatibility/2006">
                  <mc:Choice xmlns:v="urn:schemas-microsoft-com:vml" Requires="v">
                    <p:oleObj spid="_x0000_s99697" name="Equation" r:id="rId31" imgW="1066800" imgH="330200" progId="Equation.3">
                      <p:embed/>
                    </p:oleObj>
                  </mc:Choice>
                  <mc:Fallback>
                    <p:oleObj name="Equation" r:id="rId31" imgW="1066800" imgH="330200" progId="Equation.3">
                      <p:embed/>
                      <p:pic>
                        <p:nvPicPr>
                          <p:cNvPr id="9238" name="Object 33">
                            <a:extLst>
                              <a:ext uri="{FF2B5EF4-FFF2-40B4-BE49-F238E27FC236}">
                                <a16:creationId xmlns:a16="http://schemas.microsoft.com/office/drawing/2014/main" id="{ABC94E3C-25D3-4C48-BED9-8CCE10379A82}"/>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94" y="2856"/>
                            <a:ext cx="67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34">
                <a:extLst>
                  <a:ext uri="{FF2B5EF4-FFF2-40B4-BE49-F238E27FC236}">
                    <a16:creationId xmlns:a16="http://schemas.microsoft.com/office/drawing/2014/main" id="{7144576A-FB5A-4D96-9036-CBF7E0D260C2}"/>
                  </a:ext>
                </a:extLst>
              </p:cNvPr>
              <p:cNvGraphicFramePr>
                <a:graphicFrameLocks noChangeAspect="1"/>
              </p:cNvGraphicFramePr>
              <p:nvPr/>
            </p:nvGraphicFramePr>
            <p:xfrm>
              <a:off x="3338" y="2856"/>
              <a:ext cx="784" cy="208"/>
            </p:xfrm>
            <a:graphic>
              <a:graphicData uri="http://schemas.openxmlformats.org/presentationml/2006/ole">
                <mc:AlternateContent xmlns:mc="http://schemas.openxmlformats.org/markup-compatibility/2006">
                  <mc:Choice xmlns:v="urn:schemas-microsoft-com:vml" Requires="v">
                    <p:oleObj spid="_x0000_s99698" name="Equation" r:id="rId33" imgW="1244600" imgH="330200" progId="Equation.3">
                      <p:embed/>
                    </p:oleObj>
                  </mc:Choice>
                  <mc:Fallback>
                    <p:oleObj name="Equation" r:id="rId33" imgW="1244600" imgH="330200" progId="Equation.3">
                      <p:embed/>
                      <p:pic>
                        <p:nvPicPr>
                          <p:cNvPr id="9239" name="Object 34">
                            <a:extLst>
                              <a:ext uri="{FF2B5EF4-FFF2-40B4-BE49-F238E27FC236}">
                                <a16:creationId xmlns:a16="http://schemas.microsoft.com/office/drawing/2014/main" id="{0BAC883B-0A15-467D-AF67-6D627BE5E488}"/>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338" y="2856"/>
                            <a:ext cx="784"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35">
                <a:extLst>
                  <a:ext uri="{FF2B5EF4-FFF2-40B4-BE49-F238E27FC236}">
                    <a16:creationId xmlns:a16="http://schemas.microsoft.com/office/drawing/2014/main" id="{71E3D0E6-762A-40FD-A645-279F83C7A2FB}"/>
                  </a:ext>
                </a:extLst>
              </p:cNvPr>
              <p:cNvGraphicFramePr>
                <a:graphicFrameLocks noChangeAspect="1"/>
              </p:cNvGraphicFramePr>
              <p:nvPr/>
            </p:nvGraphicFramePr>
            <p:xfrm>
              <a:off x="4904" y="2856"/>
              <a:ext cx="456" cy="208"/>
            </p:xfrm>
            <a:graphic>
              <a:graphicData uri="http://schemas.openxmlformats.org/presentationml/2006/ole">
                <mc:AlternateContent xmlns:mc="http://schemas.openxmlformats.org/markup-compatibility/2006">
                  <mc:Choice xmlns:v="urn:schemas-microsoft-com:vml" Requires="v">
                    <p:oleObj spid="_x0000_s99699" name="Equation" r:id="rId35" imgW="723586" imgH="330057" progId="Equation.3">
                      <p:embed/>
                    </p:oleObj>
                  </mc:Choice>
                  <mc:Fallback>
                    <p:oleObj name="Equation" r:id="rId35" imgW="723586" imgH="330057" progId="Equation.3">
                      <p:embed/>
                      <p:pic>
                        <p:nvPicPr>
                          <p:cNvPr id="9240" name="Object 35">
                            <a:extLst>
                              <a:ext uri="{FF2B5EF4-FFF2-40B4-BE49-F238E27FC236}">
                                <a16:creationId xmlns:a16="http://schemas.microsoft.com/office/drawing/2014/main" id="{377D3B05-55DB-4043-A6C9-C33DF29950FD}"/>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904" y="2856"/>
                            <a:ext cx="45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5" name="Group 47">
              <a:extLst>
                <a:ext uri="{FF2B5EF4-FFF2-40B4-BE49-F238E27FC236}">
                  <a16:creationId xmlns:a16="http://schemas.microsoft.com/office/drawing/2014/main" id="{BDCAC852-4BB5-411F-8BED-7844FAA916ED}"/>
                </a:ext>
              </a:extLst>
            </p:cNvPr>
            <p:cNvGrpSpPr>
              <a:grpSpLocks/>
            </p:cNvGrpSpPr>
            <p:nvPr/>
          </p:nvGrpSpPr>
          <p:grpSpPr bwMode="auto">
            <a:xfrm>
              <a:off x="2394" y="3128"/>
              <a:ext cx="3342" cy="232"/>
              <a:chOff x="2394" y="3128"/>
              <a:chExt cx="3342" cy="232"/>
            </a:xfrm>
          </p:grpSpPr>
          <p:graphicFrame>
            <p:nvGraphicFramePr>
              <p:cNvPr id="46" name="Object 36">
                <a:extLst>
                  <a:ext uri="{FF2B5EF4-FFF2-40B4-BE49-F238E27FC236}">
                    <a16:creationId xmlns:a16="http://schemas.microsoft.com/office/drawing/2014/main" id="{DDEB5F9F-5ACC-4386-853F-FE4FFD69AB70}"/>
                  </a:ext>
                </a:extLst>
              </p:cNvPr>
              <p:cNvGraphicFramePr>
                <a:graphicFrameLocks noChangeAspect="1"/>
              </p:cNvGraphicFramePr>
              <p:nvPr/>
            </p:nvGraphicFramePr>
            <p:xfrm>
              <a:off x="2394" y="3128"/>
              <a:ext cx="680" cy="232"/>
            </p:xfrm>
            <a:graphic>
              <a:graphicData uri="http://schemas.openxmlformats.org/presentationml/2006/ole">
                <mc:AlternateContent xmlns:mc="http://schemas.openxmlformats.org/markup-compatibility/2006">
                  <mc:Choice xmlns:v="urn:schemas-microsoft-com:vml" Requires="v">
                    <p:oleObj spid="_x0000_s99700" name="Equation" r:id="rId37" imgW="1079500" imgH="368300" progId="Equation.3">
                      <p:embed/>
                    </p:oleObj>
                  </mc:Choice>
                  <mc:Fallback>
                    <p:oleObj name="Equation" r:id="rId37" imgW="1079500" imgH="368300" progId="Equation.3">
                      <p:embed/>
                      <p:pic>
                        <p:nvPicPr>
                          <p:cNvPr id="9235" name="Object 36">
                            <a:extLst>
                              <a:ext uri="{FF2B5EF4-FFF2-40B4-BE49-F238E27FC236}">
                                <a16:creationId xmlns:a16="http://schemas.microsoft.com/office/drawing/2014/main" id="{7F80B576-349E-4ABE-9B61-577FF41541D7}"/>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394" y="3128"/>
                            <a:ext cx="68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37">
                <a:extLst>
                  <a:ext uri="{FF2B5EF4-FFF2-40B4-BE49-F238E27FC236}">
                    <a16:creationId xmlns:a16="http://schemas.microsoft.com/office/drawing/2014/main" id="{55E24424-2BE9-4680-92FB-83D5365E17D7}"/>
                  </a:ext>
                </a:extLst>
              </p:cNvPr>
              <p:cNvGraphicFramePr>
                <a:graphicFrameLocks noChangeAspect="1"/>
              </p:cNvGraphicFramePr>
              <p:nvPr/>
            </p:nvGraphicFramePr>
            <p:xfrm>
              <a:off x="3338" y="3128"/>
              <a:ext cx="1448" cy="232"/>
            </p:xfrm>
            <a:graphic>
              <a:graphicData uri="http://schemas.openxmlformats.org/presentationml/2006/ole">
                <mc:AlternateContent xmlns:mc="http://schemas.openxmlformats.org/markup-compatibility/2006">
                  <mc:Choice xmlns:v="urn:schemas-microsoft-com:vml" Requires="v">
                    <p:oleObj spid="_x0000_s99701" name="Equation" r:id="rId39" imgW="2298700" imgH="368300" progId="Equation.3">
                      <p:embed/>
                    </p:oleObj>
                  </mc:Choice>
                  <mc:Fallback>
                    <p:oleObj name="Equation" r:id="rId39" imgW="2298700" imgH="368300" progId="Equation.3">
                      <p:embed/>
                      <p:pic>
                        <p:nvPicPr>
                          <p:cNvPr id="9236" name="Object 37">
                            <a:extLst>
                              <a:ext uri="{FF2B5EF4-FFF2-40B4-BE49-F238E27FC236}">
                                <a16:creationId xmlns:a16="http://schemas.microsoft.com/office/drawing/2014/main" id="{425FEA82-40AF-4AA9-81F8-78A125EC003D}"/>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338" y="3128"/>
                            <a:ext cx="1448"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38">
                <a:extLst>
                  <a:ext uri="{FF2B5EF4-FFF2-40B4-BE49-F238E27FC236}">
                    <a16:creationId xmlns:a16="http://schemas.microsoft.com/office/drawing/2014/main" id="{F32F6CC9-D4D4-4A0B-A655-8398F1C3CCBB}"/>
                  </a:ext>
                </a:extLst>
              </p:cNvPr>
              <p:cNvGraphicFramePr>
                <a:graphicFrameLocks noChangeAspect="1"/>
              </p:cNvGraphicFramePr>
              <p:nvPr/>
            </p:nvGraphicFramePr>
            <p:xfrm>
              <a:off x="4904" y="3128"/>
              <a:ext cx="832" cy="232"/>
            </p:xfrm>
            <a:graphic>
              <a:graphicData uri="http://schemas.openxmlformats.org/presentationml/2006/ole">
                <mc:AlternateContent xmlns:mc="http://schemas.openxmlformats.org/markup-compatibility/2006">
                  <mc:Choice xmlns:v="urn:schemas-microsoft-com:vml" Requires="v">
                    <p:oleObj spid="_x0000_s99702" name="Equation" r:id="rId41" imgW="1320800" imgH="368300" progId="Equation.3">
                      <p:embed/>
                    </p:oleObj>
                  </mc:Choice>
                  <mc:Fallback>
                    <p:oleObj name="Equation" r:id="rId41" imgW="1320800" imgH="368300" progId="Equation.3">
                      <p:embed/>
                      <p:pic>
                        <p:nvPicPr>
                          <p:cNvPr id="9237" name="Object 38">
                            <a:extLst>
                              <a:ext uri="{FF2B5EF4-FFF2-40B4-BE49-F238E27FC236}">
                                <a16:creationId xmlns:a16="http://schemas.microsoft.com/office/drawing/2014/main" id="{03D5CF30-8B6F-467D-9918-714867C730A6}"/>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904" y="3128"/>
                            <a:ext cx="832"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69" name="Group 51">
            <a:extLst>
              <a:ext uri="{FF2B5EF4-FFF2-40B4-BE49-F238E27FC236}">
                <a16:creationId xmlns:a16="http://schemas.microsoft.com/office/drawing/2014/main" id="{30A1B618-00CB-46B9-8596-FC5B46C5916D}"/>
              </a:ext>
            </a:extLst>
          </p:cNvPr>
          <p:cNvGrpSpPr>
            <a:grpSpLocks/>
          </p:cNvGrpSpPr>
          <p:nvPr/>
        </p:nvGrpSpPr>
        <p:grpSpPr bwMode="auto">
          <a:xfrm>
            <a:off x="4004310" y="5503603"/>
            <a:ext cx="5000626" cy="814387"/>
            <a:chOff x="2386" y="3517"/>
            <a:chExt cx="3150" cy="513"/>
          </a:xfrm>
        </p:grpSpPr>
        <p:sp>
          <p:nvSpPr>
            <p:cNvPr id="70" name="Text Box 40">
              <a:extLst>
                <a:ext uri="{FF2B5EF4-FFF2-40B4-BE49-F238E27FC236}">
                  <a16:creationId xmlns:a16="http://schemas.microsoft.com/office/drawing/2014/main" id="{871F8338-3CE1-491E-8DCC-FE58D4D18538}"/>
                </a:ext>
              </a:extLst>
            </p:cNvPr>
            <p:cNvSpPr txBox="1">
              <a:spLocks noChangeArrowheads="1"/>
            </p:cNvSpPr>
            <p:nvPr/>
          </p:nvSpPr>
          <p:spPr bwMode="auto">
            <a:xfrm>
              <a:off x="2417" y="3517"/>
              <a:ext cx="311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en-US" altLang="en-US" dirty="0"/>
                <a:t>From member </a:t>
              </a:r>
              <a:r>
                <a:rPr lang="en-US" altLang="en-US" i="1" dirty="0"/>
                <a:t>BCD</a:t>
              </a:r>
              <a:r>
                <a:rPr lang="en-US" altLang="en-US" dirty="0"/>
                <a:t>,</a:t>
              </a:r>
            </a:p>
          </p:txBody>
        </p:sp>
        <p:grpSp>
          <p:nvGrpSpPr>
            <p:cNvPr id="71" name="Group 50">
              <a:extLst>
                <a:ext uri="{FF2B5EF4-FFF2-40B4-BE49-F238E27FC236}">
                  <a16:creationId xmlns:a16="http://schemas.microsoft.com/office/drawing/2014/main" id="{EC0B08F5-582D-45AA-AE29-9F68CFF8C85F}"/>
                </a:ext>
              </a:extLst>
            </p:cNvPr>
            <p:cNvGrpSpPr>
              <a:grpSpLocks/>
            </p:cNvGrpSpPr>
            <p:nvPr/>
          </p:nvGrpSpPr>
          <p:grpSpPr bwMode="auto">
            <a:xfrm>
              <a:off x="2386" y="3822"/>
              <a:ext cx="2974" cy="208"/>
              <a:chOff x="2394" y="3762"/>
              <a:chExt cx="2974" cy="208"/>
            </a:xfrm>
          </p:grpSpPr>
          <p:graphicFrame>
            <p:nvGraphicFramePr>
              <p:cNvPr id="72" name="Object 41">
                <a:extLst>
                  <a:ext uri="{FF2B5EF4-FFF2-40B4-BE49-F238E27FC236}">
                    <a16:creationId xmlns:a16="http://schemas.microsoft.com/office/drawing/2014/main" id="{BD849243-6F06-4473-A3B4-3F4C9C429102}"/>
                  </a:ext>
                </a:extLst>
              </p:cNvPr>
              <p:cNvGraphicFramePr>
                <a:graphicFrameLocks noChangeAspect="1"/>
              </p:cNvGraphicFramePr>
              <p:nvPr/>
            </p:nvGraphicFramePr>
            <p:xfrm>
              <a:off x="2394" y="3762"/>
              <a:ext cx="672" cy="208"/>
            </p:xfrm>
            <a:graphic>
              <a:graphicData uri="http://schemas.openxmlformats.org/presentationml/2006/ole">
                <mc:AlternateContent xmlns:mc="http://schemas.openxmlformats.org/markup-compatibility/2006">
                  <mc:Choice xmlns:v="urn:schemas-microsoft-com:vml" Requires="v">
                    <p:oleObj spid="_x0000_s99703" name="Equation" r:id="rId43" imgW="1066800" imgH="330200" progId="Equation.3">
                      <p:embed/>
                    </p:oleObj>
                  </mc:Choice>
                  <mc:Fallback>
                    <p:oleObj name="Equation" r:id="rId43" imgW="1066800" imgH="330200" progId="Equation.3">
                      <p:embed/>
                      <p:pic>
                        <p:nvPicPr>
                          <p:cNvPr id="9228" name="Object 41">
                            <a:extLst>
                              <a:ext uri="{FF2B5EF4-FFF2-40B4-BE49-F238E27FC236}">
                                <a16:creationId xmlns:a16="http://schemas.microsoft.com/office/drawing/2014/main" id="{07A9124E-CADA-4CC9-9741-BFA2E4A5963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94" y="3762"/>
                            <a:ext cx="67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 name="Object 42">
                <a:extLst>
                  <a:ext uri="{FF2B5EF4-FFF2-40B4-BE49-F238E27FC236}">
                    <a16:creationId xmlns:a16="http://schemas.microsoft.com/office/drawing/2014/main" id="{E796DD46-6B19-4568-82F3-8B6DD08AC9D1}"/>
                  </a:ext>
                </a:extLst>
              </p:cNvPr>
              <p:cNvGraphicFramePr>
                <a:graphicFrameLocks noChangeAspect="1"/>
              </p:cNvGraphicFramePr>
              <p:nvPr/>
            </p:nvGraphicFramePr>
            <p:xfrm>
              <a:off x="3338" y="3762"/>
              <a:ext cx="912" cy="208"/>
            </p:xfrm>
            <a:graphic>
              <a:graphicData uri="http://schemas.openxmlformats.org/presentationml/2006/ole">
                <mc:AlternateContent xmlns:mc="http://schemas.openxmlformats.org/markup-compatibility/2006">
                  <mc:Choice xmlns:v="urn:schemas-microsoft-com:vml" Requires="v">
                    <p:oleObj spid="_x0000_s99704" name="Equation" r:id="rId44" imgW="1447800" imgH="330200" progId="Equation.3">
                      <p:embed/>
                    </p:oleObj>
                  </mc:Choice>
                  <mc:Fallback>
                    <p:oleObj name="Equation" r:id="rId44" imgW="1447800" imgH="330200" progId="Equation.3">
                      <p:embed/>
                      <p:pic>
                        <p:nvPicPr>
                          <p:cNvPr id="9229" name="Object 42">
                            <a:extLst>
                              <a:ext uri="{FF2B5EF4-FFF2-40B4-BE49-F238E27FC236}">
                                <a16:creationId xmlns:a16="http://schemas.microsoft.com/office/drawing/2014/main" id="{9CA3AFE2-B743-4456-A03E-D0E81B0D9D2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38" y="3762"/>
                            <a:ext cx="91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 name="Object 43">
                <a:extLst>
                  <a:ext uri="{FF2B5EF4-FFF2-40B4-BE49-F238E27FC236}">
                    <a16:creationId xmlns:a16="http://schemas.microsoft.com/office/drawing/2014/main" id="{C4AB3F5B-BB2A-40AA-A900-A3909B92A492}"/>
                  </a:ext>
                </a:extLst>
              </p:cNvPr>
              <p:cNvGraphicFramePr>
                <a:graphicFrameLocks noChangeAspect="1"/>
              </p:cNvGraphicFramePr>
              <p:nvPr/>
            </p:nvGraphicFramePr>
            <p:xfrm>
              <a:off x="4904" y="3762"/>
              <a:ext cx="464" cy="208"/>
            </p:xfrm>
            <a:graphic>
              <a:graphicData uri="http://schemas.openxmlformats.org/presentationml/2006/ole">
                <mc:AlternateContent xmlns:mc="http://schemas.openxmlformats.org/markup-compatibility/2006">
                  <mc:Choice xmlns:v="urn:schemas-microsoft-com:vml" Requires="v">
                    <p:oleObj spid="_x0000_s99705" name="Equation" r:id="rId45" imgW="736600" imgH="330200" progId="Equation.3">
                      <p:embed/>
                    </p:oleObj>
                  </mc:Choice>
                  <mc:Fallback>
                    <p:oleObj name="Equation" r:id="rId45" imgW="736600" imgH="330200" progId="Equation.3">
                      <p:embed/>
                      <p:pic>
                        <p:nvPicPr>
                          <p:cNvPr id="9230" name="Object 43">
                            <a:extLst>
                              <a:ext uri="{FF2B5EF4-FFF2-40B4-BE49-F238E27FC236}">
                                <a16:creationId xmlns:a16="http://schemas.microsoft.com/office/drawing/2014/main" id="{A4AC483D-4659-471F-9378-2385220167E6}"/>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904" y="3762"/>
                            <a:ext cx="464"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426388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191000" y="304800"/>
            <a:ext cx="3733800" cy="736602"/>
          </a:xfrm>
        </p:spPr>
        <p:txBody>
          <a:bodyPr>
            <a:normAutofit fontScale="90000"/>
          </a:bodyPr>
          <a:lstStyle/>
          <a:p>
            <a:r>
              <a:rPr lang="en-US" sz="2800" b="1" dirty="0">
                <a:solidFill>
                  <a:srgbClr val="C00000"/>
                </a:solidFill>
              </a:rPr>
              <a:t>EXAMPLE PROBLEM 7.1 </a:t>
            </a:r>
            <a:br>
              <a:rPr lang="en-US" sz="2800" b="1" dirty="0">
                <a:solidFill>
                  <a:srgbClr val="C00000"/>
                </a:solidFill>
              </a:rPr>
            </a:br>
            <a:r>
              <a:rPr lang="en-US" sz="2800" b="1" dirty="0">
                <a:solidFill>
                  <a:srgbClr val="C00000"/>
                </a:solidFill>
              </a:rPr>
              <a:t>SOLUTION (continued)</a:t>
            </a:r>
            <a:endParaRPr lang="en-US" sz="2800" dirty="0"/>
          </a:p>
        </p:txBody>
      </p:sp>
      <p:grpSp>
        <p:nvGrpSpPr>
          <p:cNvPr id="55" name="Group 24">
            <a:extLst>
              <a:ext uri="{FF2B5EF4-FFF2-40B4-BE49-F238E27FC236}">
                <a16:creationId xmlns:a16="http://schemas.microsoft.com/office/drawing/2014/main" id="{DEC443FF-BD9D-442D-BF0E-06950879BAEF}"/>
              </a:ext>
            </a:extLst>
          </p:cNvPr>
          <p:cNvGrpSpPr>
            <a:grpSpLocks/>
          </p:cNvGrpSpPr>
          <p:nvPr/>
        </p:nvGrpSpPr>
        <p:grpSpPr bwMode="auto">
          <a:xfrm>
            <a:off x="229147" y="533400"/>
            <a:ext cx="8686253" cy="6046788"/>
            <a:chOff x="142" y="336"/>
            <a:chExt cx="5618" cy="3809"/>
          </a:xfrm>
        </p:grpSpPr>
        <p:pic>
          <p:nvPicPr>
            <p:cNvPr id="56" name="Picture 4" descr="C:\DOCUME~1\WALTOL~1\LOCALS~1\Temp\\msotw9_temp0.jpg">
              <a:extLst>
                <a:ext uri="{FF2B5EF4-FFF2-40B4-BE49-F238E27FC236}">
                  <a16:creationId xmlns:a16="http://schemas.microsoft.com/office/drawing/2014/main" id="{8399BC3E-140E-48BF-9330-ADAF7DAAA1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 y="336"/>
              <a:ext cx="1908" cy="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descr="C:\DOCUME~1\WALTOL~1\LOCALS~1\Temp\\msotw9_temp0.jpg">
              <a:extLst>
                <a:ext uri="{FF2B5EF4-FFF2-40B4-BE49-F238E27FC236}">
                  <a16:creationId xmlns:a16="http://schemas.microsoft.com/office/drawing/2014/main" id="{098F925A-F311-4B68-A092-C4270AA0B54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 y="2485"/>
              <a:ext cx="1895" cy="1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Text Box 7">
              <a:extLst>
                <a:ext uri="{FF2B5EF4-FFF2-40B4-BE49-F238E27FC236}">
                  <a16:creationId xmlns:a16="http://schemas.microsoft.com/office/drawing/2014/main" id="{0A69BD44-28A3-42D2-A6F0-FD32D6649ABF}"/>
                </a:ext>
              </a:extLst>
            </p:cNvPr>
            <p:cNvSpPr txBox="1">
              <a:spLocks noChangeArrowheads="1"/>
            </p:cNvSpPr>
            <p:nvPr/>
          </p:nvSpPr>
          <p:spPr bwMode="auto">
            <a:xfrm>
              <a:off x="2070" y="733"/>
              <a:ext cx="358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Tx/>
                <a:buChar char="•"/>
              </a:pPr>
              <a:r>
                <a:rPr lang="en-US" altLang="en-US" dirty="0"/>
                <a:t>Cut member </a:t>
              </a:r>
              <a:r>
                <a:rPr lang="en-US" altLang="en-US" i="1" dirty="0"/>
                <a:t>ACF</a:t>
              </a:r>
              <a:r>
                <a:rPr lang="en-US" altLang="en-US" dirty="0"/>
                <a:t> at </a:t>
              </a:r>
              <a:r>
                <a:rPr lang="en-US" altLang="en-US" i="1" dirty="0"/>
                <a:t>J</a:t>
              </a:r>
              <a:r>
                <a:rPr lang="en-US" altLang="en-US" dirty="0"/>
                <a:t>.  The internal forces at </a:t>
              </a:r>
              <a:r>
                <a:rPr lang="en-US" altLang="en-US" i="1" dirty="0"/>
                <a:t>J</a:t>
              </a:r>
              <a:r>
                <a:rPr lang="en-US" altLang="en-US" dirty="0"/>
                <a:t> are represented by equivalent force-couple system.</a:t>
              </a:r>
            </a:p>
          </p:txBody>
        </p:sp>
        <p:grpSp>
          <p:nvGrpSpPr>
            <p:cNvPr id="59" name="Group 21">
              <a:extLst>
                <a:ext uri="{FF2B5EF4-FFF2-40B4-BE49-F238E27FC236}">
                  <a16:creationId xmlns:a16="http://schemas.microsoft.com/office/drawing/2014/main" id="{65FFDA8A-B29A-435A-9078-13B7CB9355BD}"/>
                </a:ext>
              </a:extLst>
            </p:cNvPr>
            <p:cNvGrpSpPr>
              <a:grpSpLocks/>
            </p:cNvGrpSpPr>
            <p:nvPr/>
          </p:nvGrpSpPr>
          <p:grpSpPr bwMode="auto">
            <a:xfrm>
              <a:off x="2147" y="1287"/>
              <a:ext cx="3613" cy="840"/>
              <a:chOff x="2147" y="1287"/>
              <a:chExt cx="3613" cy="840"/>
            </a:xfrm>
          </p:grpSpPr>
          <p:sp>
            <p:nvSpPr>
              <p:cNvPr id="60" name="Text Box 8">
                <a:extLst>
                  <a:ext uri="{FF2B5EF4-FFF2-40B4-BE49-F238E27FC236}">
                    <a16:creationId xmlns:a16="http://schemas.microsoft.com/office/drawing/2014/main" id="{8948A74B-210E-482A-ABCA-38CC271DD4A2}"/>
                  </a:ext>
                </a:extLst>
              </p:cNvPr>
              <p:cNvSpPr txBox="1">
                <a:spLocks noChangeArrowheads="1"/>
              </p:cNvSpPr>
              <p:nvPr/>
            </p:nvSpPr>
            <p:spPr bwMode="auto">
              <a:xfrm>
                <a:off x="2147" y="1287"/>
                <a:ext cx="36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en-US" altLang="en-US"/>
                  <a:t>Consider free-body </a:t>
                </a:r>
                <a:r>
                  <a:rPr lang="en-US" altLang="en-US" i="1"/>
                  <a:t>AJ</a:t>
                </a:r>
                <a:r>
                  <a:rPr lang="en-US" altLang="en-US"/>
                  <a:t>:</a:t>
                </a:r>
              </a:p>
            </p:txBody>
          </p:sp>
          <p:graphicFrame>
            <p:nvGraphicFramePr>
              <p:cNvPr id="61" name="Object 9">
                <a:extLst>
                  <a:ext uri="{FF2B5EF4-FFF2-40B4-BE49-F238E27FC236}">
                    <a16:creationId xmlns:a16="http://schemas.microsoft.com/office/drawing/2014/main" id="{B02A4896-ECAA-4558-A342-B4DC18B4AC8B}"/>
                  </a:ext>
                </a:extLst>
              </p:cNvPr>
              <p:cNvGraphicFramePr>
                <a:graphicFrameLocks noChangeAspect="1"/>
              </p:cNvGraphicFramePr>
              <p:nvPr/>
            </p:nvGraphicFramePr>
            <p:xfrm>
              <a:off x="2264" y="1628"/>
              <a:ext cx="744" cy="208"/>
            </p:xfrm>
            <a:graphic>
              <a:graphicData uri="http://schemas.openxmlformats.org/presentationml/2006/ole">
                <mc:AlternateContent xmlns:mc="http://schemas.openxmlformats.org/markup-compatibility/2006">
                  <mc:Choice xmlns:v="urn:schemas-microsoft-com:vml" Requires="v">
                    <p:oleObj spid="_x0000_s100525" name="Equation" r:id="rId6" imgW="1180588" imgH="330057" progId="Equation.3">
                      <p:embed/>
                    </p:oleObj>
                  </mc:Choice>
                  <mc:Fallback>
                    <p:oleObj name="Equation" r:id="rId6" imgW="1180588" imgH="330057" progId="Equation.3">
                      <p:embed/>
                      <p:pic>
                        <p:nvPicPr>
                          <p:cNvPr id="10260" name="Object 9">
                            <a:extLst>
                              <a:ext uri="{FF2B5EF4-FFF2-40B4-BE49-F238E27FC236}">
                                <a16:creationId xmlns:a16="http://schemas.microsoft.com/office/drawing/2014/main" id="{F92E772E-75CF-4690-BC76-94A5A4917D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4" y="1628"/>
                            <a:ext cx="744"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2" name="Group 18">
                <a:extLst>
                  <a:ext uri="{FF2B5EF4-FFF2-40B4-BE49-F238E27FC236}">
                    <a16:creationId xmlns:a16="http://schemas.microsoft.com/office/drawing/2014/main" id="{44B91A44-1318-4827-8220-B209C0CEF89F}"/>
                  </a:ext>
                </a:extLst>
              </p:cNvPr>
              <p:cNvGrpSpPr>
                <a:grpSpLocks/>
              </p:cNvGrpSpPr>
              <p:nvPr/>
            </p:nvGrpSpPr>
            <p:grpSpPr bwMode="auto">
              <a:xfrm>
                <a:off x="2393" y="1927"/>
                <a:ext cx="3260" cy="200"/>
                <a:chOff x="2393" y="1910"/>
                <a:chExt cx="3260" cy="200"/>
              </a:xfrm>
            </p:grpSpPr>
            <p:graphicFrame>
              <p:nvGraphicFramePr>
                <p:cNvPr id="63" name="Object 12">
                  <a:extLst>
                    <a:ext uri="{FF2B5EF4-FFF2-40B4-BE49-F238E27FC236}">
                      <a16:creationId xmlns:a16="http://schemas.microsoft.com/office/drawing/2014/main" id="{F5FA8565-4236-463C-8EEC-2F2B0C2DD718}"/>
                    </a:ext>
                  </a:extLst>
                </p:cNvPr>
                <p:cNvGraphicFramePr>
                  <a:graphicFrameLocks noChangeAspect="1"/>
                </p:cNvGraphicFramePr>
                <p:nvPr/>
              </p:nvGraphicFramePr>
              <p:xfrm>
                <a:off x="2393" y="1910"/>
                <a:ext cx="1672" cy="200"/>
              </p:xfrm>
              <a:graphic>
                <a:graphicData uri="http://schemas.openxmlformats.org/presentationml/2006/ole">
                  <mc:AlternateContent xmlns:mc="http://schemas.openxmlformats.org/markup-compatibility/2006">
                    <mc:Choice xmlns:v="urn:schemas-microsoft-com:vml" Requires="v">
                      <p:oleObj spid="_x0000_s100526" name="Equation" r:id="rId8" imgW="2654300" imgH="317500" progId="Equation.3">
                        <p:embed/>
                      </p:oleObj>
                    </mc:Choice>
                    <mc:Fallback>
                      <p:oleObj name="Equation" r:id="rId8" imgW="2654300" imgH="317500" progId="Equation.3">
                        <p:embed/>
                        <p:pic>
                          <p:nvPicPr>
                            <p:cNvPr id="10262" name="Object 12">
                              <a:extLst>
                                <a:ext uri="{FF2B5EF4-FFF2-40B4-BE49-F238E27FC236}">
                                  <a16:creationId xmlns:a16="http://schemas.microsoft.com/office/drawing/2014/main" id="{DAC127E0-D883-4C9F-8DCB-FE1E0C7E97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93" y="1910"/>
                              <a:ext cx="167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13">
                  <a:extLst>
                    <a:ext uri="{FF2B5EF4-FFF2-40B4-BE49-F238E27FC236}">
                      <a16:creationId xmlns:a16="http://schemas.microsoft.com/office/drawing/2014/main" id="{B78B4097-E77F-4B17-AAE1-9AF6F4CA597C}"/>
                    </a:ext>
                  </a:extLst>
                </p:cNvPr>
                <p:cNvGraphicFramePr>
                  <a:graphicFrameLocks noChangeAspect="1"/>
                </p:cNvGraphicFramePr>
                <p:nvPr/>
              </p:nvGraphicFramePr>
              <p:xfrm>
                <a:off x="4629" y="1926"/>
                <a:ext cx="1024" cy="184"/>
              </p:xfrm>
              <a:graphic>
                <a:graphicData uri="http://schemas.openxmlformats.org/presentationml/2006/ole">
                  <mc:AlternateContent xmlns:mc="http://schemas.openxmlformats.org/markup-compatibility/2006">
                    <mc:Choice xmlns:v="urn:schemas-microsoft-com:vml" Requires="v">
                      <p:oleObj spid="_x0000_s100527" name="Equation" r:id="rId10" imgW="1625600" imgH="292100" progId="Equation.3">
                        <p:embed/>
                      </p:oleObj>
                    </mc:Choice>
                    <mc:Fallback>
                      <p:oleObj name="Equation" r:id="rId10" imgW="1625600" imgH="292100" progId="Equation.3">
                        <p:embed/>
                        <p:pic>
                          <p:nvPicPr>
                            <p:cNvPr id="10263" name="Object 13">
                              <a:extLst>
                                <a:ext uri="{FF2B5EF4-FFF2-40B4-BE49-F238E27FC236}">
                                  <a16:creationId xmlns:a16="http://schemas.microsoft.com/office/drawing/2014/main" id="{C533D76E-49FD-4161-9BDF-4D6744181AB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29" y="1926"/>
                              <a:ext cx="1024" cy="18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grpSp>
        <p:nvGrpSpPr>
          <p:cNvPr id="65" name="Group 22">
            <a:extLst>
              <a:ext uri="{FF2B5EF4-FFF2-40B4-BE49-F238E27FC236}">
                <a16:creationId xmlns:a16="http://schemas.microsoft.com/office/drawing/2014/main" id="{05F17F46-DC59-4FCA-87BE-40300FDAC041}"/>
              </a:ext>
            </a:extLst>
          </p:cNvPr>
          <p:cNvGrpSpPr>
            <a:grpSpLocks/>
          </p:cNvGrpSpPr>
          <p:nvPr/>
        </p:nvGrpSpPr>
        <p:grpSpPr bwMode="auto">
          <a:xfrm>
            <a:off x="3510070" y="4212481"/>
            <a:ext cx="4960938" cy="792163"/>
            <a:chOff x="2264" y="2218"/>
            <a:chExt cx="3125" cy="499"/>
          </a:xfrm>
        </p:grpSpPr>
        <p:graphicFrame>
          <p:nvGraphicFramePr>
            <p:cNvPr id="66" name="Object 10">
              <a:extLst>
                <a:ext uri="{FF2B5EF4-FFF2-40B4-BE49-F238E27FC236}">
                  <a16:creationId xmlns:a16="http://schemas.microsoft.com/office/drawing/2014/main" id="{F67ED49B-BAD1-4DA2-93E4-3AF24677E180}"/>
                </a:ext>
              </a:extLst>
            </p:cNvPr>
            <p:cNvGraphicFramePr>
              <a:graphicFrameLocks noChangeAspect="1"/>
            </p:cNvGraphicFramePr>
            <p:nvPr/>
          </p:nvGraphicFramePr>
          <p:xfrm>
            <a:off x="2264" y="2218"/>
            <a:ext cx="672" cy="208"/>
          </p:xfrm>
          <a:graphic>
            <a:graphicData uri="http://schemas.openxmlformats.org/presentationml/2006/ole">
              <mc:AlternateContent xmlns:mc="http://schemas.openxmlformats.org/markup-compatibility/2006">
                <mc:Choice xmlns:v="urn:schemas-microsoft-com:vml" Requires="v">
                  <p:oleObj spid="_x0000_s100528" name="Equation" r:id="rId12" imgW="1066800" imgH="330200" progId="Equation.3">
                    <p:embed/>
                  </p:oleObj>
                </mc:Choice>
                <mc:Fallback>
                  <p:oleObj name="Equation" r:id="rId12" imgW="1066800" imgH="330200" progId="Equation.3">
                    <p:embed/>
                    <p:pic>
                      <p:nvPicPr>
                        <p:cNvPr id="10251" name="Object 10">
                          <a:extLst>
                            <a:ext uri="{FF2B5EF4-FFF2-40B4-BE49-F238E27FC236}">
                              <a16:creationId xmlns:a16="http://schemas.microsoft.com/office/drawing/2014/main" id="{712F3688-936A-4BB7-9C71-4F37961F9FF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64" y="2218"/>
                          <a:ext cx="67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7" name="Group 19">
              <a:extLst>
                <a:ext uri="{FF2B5EF4-FFF2-40B4-BE49-F238E27FC236}">
                  <a16:creationId xmlns:a16="http://schemas.microsoft.com/office/drawing/2014/main" id="{A2503375-78CF-4CC4-A5EE-6694356CDBED}"/>
                </a:ext>
              </a:extLst>
            </p:cNvPr>
            <p:cNvGrpSpPr>
              <a:grpSpLocks/>
            </p:cNvGrpSpPr>
            <p:nvPr/>
          </p:nvGrpSpPr>
          <p:grpSpPr bwMode="auto">
            <a:xfrm>
              <a:off x="2393" y="2517"/>
              <a:ext cx="2996" cy="200"/>
              <a:chOff x="2393" y="2494"/>
              <a:chExt cx="2996" cy="200"/>
            </a:xfrm>
          </p:grpSpPr>
          <p:graphicFrame>
            <p:nvGraphicFramePr>
              <p:cNvPr id="68" name="Object 14">
                <a:extLst>
                  <a:ext uri="{FF2B5EF4-FFF2-40B4-BE49-F238E27FC236}">
                    <a16:creationId xmlns:a16="http://schemas.microsoft.com/office/drawing/2014/main" id="{557AB287-015B-4EAB-B37E-596B2D701336}"/>
                  </a:ext>
                </a:extLst>
              </p:cNvPr>
              <p:cNvGraphicFramePr>
                <a:graphicFrameLocks noChangeAspect="1"/>
              </p:cNvGraphicFramePr>
              <p:nvPr/>
            </p:nvGraphicFramePr>
            <p:xfrm>
              <a:off x="2393" y="2494"/>
              <a:ext cx="1672" cy="200"/>
            </p:xfrm>
            <a:graphic>
              <a:graphicData uri="http://schemas.openxmlformats.org/presentationml/2006/ole">
                <mc:AlternateContent xmlns:mc="http://schemas.openxmlformats.org/markup-compatibility/2006">
                  <mc:Choice xmlns:v="urn:schemas-microsoft-com:vml" Requires="v">
                    <p:oleObj spid="_x0000_s100529" name="Equation" r:id="rId14" imgW="2654300" imgH="317500" progId="Equation.3">
                      <p:embed/>
                    </p:oleObj>
                  </mc:Choice>
                  <mc:Fallback>
                    <p:oleObj name="Equation" r:id="rId14" imgW="2654300" imgH="317500" progId="Equation.3">
                      <p:embed/>
                      <p:pic>
                        <p:nvPicPr>
                          <p:cNvPr id="10253" name="Object 14">
                            <a:extLst>
                              <a:ext uri="{FF2B5EF4-FFF2-40B4-BE49-F238E27FC236}">
                                <a16:creationId xmlns:a16="http://schemas.microsoft.com/office/drawing/2014/main" id="{CA1568A0-5755-4278-A03A-C75D06BDB72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93" y="2494"/>
                            <a:ext cx="167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 name="Object 15">
                <a:extLst>
                  <a:ext uri="{FF2B5EF4-FFF2-40B4-BE49-F238E27FC236}">
                    <a16:creationId xmlns:a16="http://schemas.microsoft.com/office/drawing/2014/main" id="{DBA03DDB-7F81-4A42-8F4C-5F56B083F687}"/>
                  </a:ext>
                </a:extLst>
              </p:cNvPr>
              <p:cNvGraphicFramePr>
                <a:graphicFrameLocks noChangeAspect="1"/>
              </p:cNvGraphicFramePr>
              <p:nvPr/>
            </p:nvGraphicFramePr>
            <p:xfrm>
              <a:off x="4629" y="2510"/>
              <a:ext cx="760" cy="184"/>
            </p:xfrm>
            <a:graphic>
              <a:graphicData uri="http://schemas.openxmlformats.org/presentationml/2006/ole">
                <mc:AlternateContent xmlns:mc="http://schemas.openxmlformats.org/markup-compatibility/2006">
                  <mc:Choice xmlns:v="urn:schemas-microsoft-com:vml" Requires="v">
                    <p:oleObj spid="_x0000_s100530" name="Equation" r:id="rId16" imgW="1206500" imgH="292100" progId="Equation.3">
                      <p:embed/>
                    </p:oleObj>
                  </mc:Choice>
                  <mc:Fallback>
                    <p:oleObj name="Equation" r:id="rId16" imgW="1206500" imgH="292100" progId="Equation.3">
                      <p:embed/>
                      <p:pic>
                        <p:nvPicPr>
                          <p:cNvPr id="10254" name="Object 15">
                            <a:extLst>
                              <a:ext uri="{FF2B5EF4-FFF2-40B4-BE49-F238E27FC236}">
                                <a16:creationId xmlns:a16="http://schemas.microsoft.com/office/drawing/2014/main" id="{4465EF89-837D-4F81-9E65-63C0500C2CE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29" y="2510"/>
                            <a:ext cx="760" cy="18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76" name="Group 23">
            <a:extLst>
              <a:ext uri="{FF2B5EF4-FFF2-40B4-BE49-F238E27FC236}">
                <a16:creationId xmlns:a16="http://schemas.microsoft.com/office/drawing/2014/main" id="{006FBAFE-BE42-4D13-8FA6-9FC9668F3000}"/>
              </a:ext>
            </a:extLst>
          </p:cNvPr>
          <p:cNvGrpSpPr>
            <a:grpSpLocks/>
          </p:cNvGrpSpPr>
          <p:nvPr/>
        </p:nvGrpSpPr>
        <p:grpSpPr bwMode="auto">
          <a:xfrm>
            <a:off x="3606800" y="5262563"/>
            <a:ext cx="4948238" cy="900113"/>
            <a:chOff x="2264" y="2808"/>
            <a:chExt cx="3117" cy="567"/>
          </a:xfrm>
        </p:grpSpPr>
        <p:graphicFrame>
          <p:nvGraphicFramePr>
            <p:cNvPr id="77" name="Object 11">
              <a:extLst>
                <a:ext uri="{FF2B5EF4-FFF2-40B4-BE49-F238E27FC236}">
                  <a16:creationId xmlns:a16="http://schemas.microsoft.com/office/drawing/2014/main" id="{55422A30-78EA-4BE2-B586-A859D004952F}"/>
                </a:ext>
              </a:extLst>
            </p:cNvPr>
            <p:cNvGraphicFramePr>
              <a:graphicFrameLocks noChangeAspect="1"/>
            </p:cNvGraphicFramePr>
            <p:nvPr/>
          </p:nvGraphicFramePr>
          <p:xfrm>
            <a:off x="2264" y="2808"/>
            <a:ext cx="680" cy="232"/>
          </p:xfrm>
          <a:graphic>
            <a:graphicData uri="http://schemas.openxmlformats.org/presentationml/2006/ole">
              <mc:AlternateContent xmlns:mc="http://schemas.openxmlformats.org/markup-compatibility/2006">
                <mc:Choice xmlns:v="urn:schemas-microsoft-com:vml" Requires="v">
                  <p:oleObj spid="_x0000_s100531" name="Equation" r:id="rId18" imgW="1079500" imgH="368300" progId="Equation.3">
                    <p:embed/>
                  </p:oleObj>
                </mc:Choice>
                <mc:Fallback>
                  <p:oleObj name="Equation" r:id="rId18" imgW="1079500" imgH="368300" progId="Equation.3">
                    <p:embed/>
                    <p:pic>
                      <p:nvPicPr>
                        <p:cNvPr id="10247" name="Object 11">
                          <a:extLst>
                            <a:ext uri="{FF2B5EF4-FFF2-40B4-BE49-F238E27FC236}">
                              <a16:creationId xmlns:a16="http://schemas.microsoft.com/office/drawing/2014/main" id="{DDABC990-81FA-4FD5-8814-321AD576A21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64" y="2808"/>
                          <a:ext cx="68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8" name="Group 20">
              <a:extLst>
                <a:ext uri="{FF2B5EF4-FFF2-40B4-BE49-F238E27FC236}">
                  <a16:creationId xmlns:a16="http://schemas.microsoft.com/office/drawing/2014/main" id="{20895629-B557-43B7-A42C-55AADFA8401F}"/>
                </a:ext>
              </a:extLst>
            </p:cNvPr>
            <p:cNvGrpSpPr>
              <a:grpSpLocks/>
            </p:cNvGrpSpPr>
            <p:nvPr/>
          </p:nvGrpSpPr>
          <p:grpSpPr bwMode="auto">
            <a:xfrm>
              <a:off x="2393" y="3131"/>
              <a:ext cx="2988" cy="244"/>
              <a:chOff x="2393" y="3131"/>
              <a:chExt cx="2988" cy="244"/>
            </a:xfrm>
          </p:grpSpPr>
          <p:graphicFrame>
            <p:nvGraphicFramePr>
              <p:cNvPr id="79" name="Object 16">
                <a:extLst>
                  <a:ext uri="{FF2B5EF4-FFF2-40B4-BE49-F238E27FC236}">
                    <a16:creationId xmlns:a16="http://schemas.microsoft.com/office/drawing/2014/main" id="{D8B52652-478F-44A9-A0C7-F516E22E0C8B}"/>
                  </a:ext>
                </a:extLst>
              </p:cNvPr>
              <p:cNvGraphicFramePr>
                <a:graphicFrameLocks noChangeAspect="1"/>
              </p:cNvGraphicFramePr>
              <p:nvPr/>
            </p:nvGraphicFramePr>
            <p:xfrm>
              <a:off x="2393" y="3175"/>
              <a:ext cx="1752" cy="200"/>
            </p:xfrm>
            <a:graphic>
              <a:graphicData uri="http://schemas.openxmlformats.org/presentationml/2006/ole">
                <mc:AlternateContent xmlns:mc="http://schemas.openxmlformats.org/markup-compatibility/2006">
                  <mc:Choice xmlns:v="urn:schemas-microsoft-com:vml" Requires="v">
                    <p:oleObj spid="_x0000_s100532" name="Equation" r:id="rId20" imgW="2781300" imgH="317500" progId="Equation.3">
                      <p:embed/>
                    </p:oleObj>
                  </mc:Choice>
                  <mc:Fallback>
                    <p:oleObj name="Equation" r:id="rId20" imgW="2781300" imgH="317500" progId="Equation.3">
                      <p:embed/>
                      <p:pic>
                        <p:nvPicPr>
                          <p:cNvPr id="10249" name="Object 16">
                            <a:extLst>
                              <a:ext uri="{FF2B5EF4-FFF2-40B4-BE49-F238E27FC236}">
                                <a16:creationId xmlns:a16="http://schemas.microsoft.com/office/drawing/2014/main" id="{3E759489-FD02-4692-BFF4-406BEF467C1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93" y="3175"/>
                            <a:ext cx="175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 name="Object 17">
                <a:extLst>
                  <a:ext uri="{FF2B5EF4-FFF2-40B4-BE49-F238E27FC236}">
                    <a16:creationId xmlns:a16="http://schemas.microsoft.com/office/drawing/2014/main" id="{04BE20AB-A7E0-4A9A-AE11-9F67FCB4B26E}"/>
                  </a:ext>
                </a:extLst>
              </p:cNvPr>
              <p:cNvGraphicFramePr>
                <a:graphicFrameLocks noChangeAspect="1"/>
              </p:cNvGraphicFramePr>
              <p:nvPr/>
            </p:nvGraphicFramePr>
            <p:xfrm>
              <a:off x="4629" y="3131"/>
              <a:ext cx="752" cy="184"/>
            </p:xfrm>
            <a:graphic>
              <a:graphicData uri="http://schemas.openxmlformats.org/presentationml/2006/ole">
                <mc:AlternateContent xmlns:mc="http://schemas.openxmlformats.org/markup-compatibility/2006">
                  <mc:Choice xmlns:v="urn:schemas-microsoft-com:vml" Requires="v">
                    <p:oleObj spid="_x0000_s100533" name="Equation" r:id="rId22" imgW="1193800" imgH="292100" progId="Equation.3">
                      <p:embed/>
                    </p:oleObj>
                  </mc:Choice>
                  <mc:Fallback>
                    <p:oleObj name="Equation" r:id="rId22" imgW="1193800" imgH="292100" progId="Equation.3">
                      <p:embed/>
                      <p:pic>
                        <p:nvPicPr>
                          <p:cNvPr id="10250" name="Object 17">
                            <a:extLst>
                              <a:ext uri="{FF2B5EF4-FFF2-40B4-BE49-F238E27FC236}">
                                <a16:creationId xmlns:a16="http://schemas.microsoft.com/office/drawing/2014/main" id="{B8E53EFD-F76B-4F98-A72D-2B765F99019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29" y="3131"/>
                            <a:ext cx="752" cy="18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245891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200" y="212726"/>
            <a:ext cx="8229600" cy="396874"/>
          </a:xfrm>
        </p:spPr>
        <p:txBody>
          <a:bodyPr>
            <a:normAutofit fontScale="90000"/>
          </a:bodyPr>
          <a:lstStyle/>
          <a:p>
            <a:r>
              <a:rPr lang="en-US" sz="2800" b="1" dirty="0">
                <a:solidFill>
                  <a:srgbClr val="C00000"/>
                </a:solidFill>
              </a:rPr>
              <a:t>EXAMPLE PROBLEM 7.1 – SOLUTION (continued)</a:t>
            </a:r>
            <a:endParaRPr lang="en-US" sz="2800" dirty="0"/>
          </a:p>
        </p:txBody>
      </p:sp>
      <p:grpSp>
        <p:nvGrpSpPr>
          <p:cNvPr id="23" name="Group 21">
            <a:extLst>
              <a:ext uri="{FF2B5EF4-FFF2-40B4-BE49-F238E27FC236}">
                <a16:creationId xmlns:a16="http://schemas.microsoft.com/office/drawing/2014/main" id="{997BBE5A-3F1F-431A-8DC7-E850C1169CFE}"/>
              </a:ext>
            </a:extLst>
          </p:cNvPr>
          <p:cNvGrpSpPr>
            <a:grpSpLocks/>
          </p:cNvGrpSpPr>
          <p:nvPr/>
        </p:nvGrpSpPr>
        <p:grpSpPr bwMode="auto">
          <a:xfrm>
            <a:off x="190502" y="595313"/>
            <a:ext cx="8926512" cy="5918201"/>
            <a:chOff x="120" y="375"/>
            <a:chExt cx="5623" cy="3728"/>
          </a:xfrm>
        </p:grpSpPr>
        <p:pic>
          <p:nvPicPr>
            <p:cNvPr id="24" name="Picture 4" descr="C:\DOCUME~1\WALTOL~1\LOCALS~1\Temp\\msotw9_temp0.jpg">
              <a:extLst>
                <a:ext uri="{FF2B5EF4-FFF2-40B4-BE49-F238E27FC236}">
                  <a16:creationId xmlns:a16="http://schemas.microsoft.com/office/drawing/2014/main" id="{424757E4-88BC-4504-B719-89823067B58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 y="495"/>
              <a:ext cx="1789" cy="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6" descr="C:\DOCUME~1\WALTOL~1\LOCALS~1\Temp\\msotw9_temp0.jpg">
              <a:extLst>
                <a:ext uri="{FF2B5EF4-FFF2-40B4-BE49-F238E27FC236}">
                  <a16:creationId xmlns:a16="http://schemas.microsoft.com/office/drawing/2014/main" id="{281DF3F6-6302-4346-B570-E637E9243E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 y="2817"/>
              <a:ext cx="2730" cy="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 Box 7">
              <a:extLst>
                <a:ext uri="{FF2B5EF4-FFF2-40B4-BE49-F238E27FC236}">
                  <a16:creationId xmlns:a16="http://schemas.microsoft.com/office/drawing/2014/main" id="{68A00A4B-9DCE-46F8-98A2-2E88E4B9C418}"/>
                </a:ext>
              </a:extLst>
            </p:cNvPr>
            <p:cNvSpPr txBox="1">
              <a:spLocks noChangeArrowheads="1"/>
            </p:cNvSpPr>
            <p:nvPr/>
          </p:nvSpPr>
          <p:spPr bwMode="auto">
            <a:xfrm>
              <a:off x="1928" y="375"/>
              <a:ext cx="3815"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indent="0" eaLnBrk="1" hangingPunct="1">
                <a:spcBef>
                  <a:spcPct val="50000"/>
                </a:spcBef>
              </a:pPr>
              <a:r>
                <a:rPr lang="en-US" altLang="en-US" sz="2400" dirty="0"/>
                <a:t>Cut member </a:t>
              </a:r>
              <a:r>
                <a:rPr lang="en-US" altLang="en-US" sz="2400" i="1" dirty="0"/>
                <a:t>BCD</a:t>
              </a:r>
              <a:r>
                <a:rPr lang="en-US" altLang="en-US" sz="2400" dirty="0"/>
                <a:t> at </a:t>
              </a:r>
              <a:r>
                <a:rPr lang="en-US" altLang="en-US" sz="2400" i="1" dirty="0"/>
                <a:t>K</a:t>
              </a:r>
              <a:r>
                <a:rPr lang="en-US" altLang="en-US" sz="2400" dirty="0"/>
                <a:t>.  Determine a force-couple system equivalent to internal forces at </a:t>
              </a:r>
              <a:r>
                <a:rPr lang="en-US" altLang="en-US" sz="2400" i="1" dirty="0"/>
                <a:t>K</a:t>
              </a:r>
              <a:r>
                <a:rPr lang="en-US" altLang="en-US" dirty="0"/>
                <a:t>.</a:t>
              </a:r>
            </a:p>
          </p:txBody>
        </p:sp>
        <p:sp>
          <p:nvSpPr>
            <p:cNvPr id="27" name="Text Box 8">
              <a:extLst>
                <a:ext uri="{FF2B5EF4-FFF2-40B4-BE49-F238E27FC236}">
                  <a16:creationId xmlns:a16="http://schemas.microsoft.com/office/drawing/2014/main" id="{48FA0965-9218-4F78-8FA1-BDA1E8B1D546}"/>
                </a:ext>
              </a:extLst>
            </p:cNvPr>
            <p:cNvSpPr txBox="1">
              <a:spLocks noChangeArrowheads="1"/>
            </p:cNvSpPr>
            <p:nvPr/>
          </p:nvSpPr>
          <p:spPr bwMode="auto">
            <a:xfrm>
              <a:off x="1945" y="908"/>
              <a:ext cx="30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en-US" altLang="en-US" sz="2400" dirty="0"/>
                <a:t>Consider free-body </a:t>
              </a:r>
              <a:r>
                <a:rPr lang="en-US" altLang="en-US" sz="2400" i="1" dirty="0"/>
                <a:t>BK</a:t>
              </a:r>
              <a:r>
                <a:rPr lang="en-US" altLang="en-US" dirty="0"/>
                <a:t>:</a:t>
              </a:r>
            </a:p>
          </p:txBody>
        </p:sp>
        <p:graphicFrame>
          <p:nvGraphicFramePr>
            <p:cNvPr id="28" name="Object 9">
              <a:extLst>
                <a:ext uri="{FF2B5EF4-FFF2-40B4-BE49-F238E27FC236}">
                  <a16:creationId xmlns:a16="http://schemas.microsoft.com/office/drawing/2014/main" id="{E8106D4F-EE5F-4311-9EDB-3400FC6B4614}"/>
                </a:ext>
              </a:extLst>
            </p:cNvPr>
            <p:cNvGraphicFramePr>
              <a:graphicFrameLocks noChangeAspect="1"/>
            </p:cNvGraphicFramePr>
            <p:nvPr>
              <p:extLst>
                <p:ext uri="{D42A27DB-BD31-4B8C-83A1-F6EECF244321}">
                  <p14:modId xmlns:p14="http://schemas.microsoft.com/office/powerpoint/2010/main" val="758525260"/>
                </p:ext>
              </p:extLst>
            </p:nvPr>
          </p:nvGraphicFramePr>
          <p:xfrm>
            <a:off x="2323" y="1258"/>
            <a:ext cx="895" cy="233"/>
          </p:xfrm>
          <a:graphic>
            <a:graphicData uri="http://schemas.openxmlformats.org/presentationml/2006/ole">
              <mc:AlternateContent xmlns:mc="http://schemas.openxmlformats.org/markup-compatibility/2006">
                <mc:Choice xmlns:v="urn:schemas-microsoft-com:vml" Requires="v">
                  <p:oleObj spid="_x0000_s101514" name="Equation" r:id="rId6" imgW="1218671" imgH="317362" progId="Equation.3">
                    <p:embed/>
                  </p:oleObj>
                </mc:Choice>
                <mc:Fallback>
                  <p:oleObj name="Equation" r:id="rId6" imgW="1218671" imgH="317362" progId="Equation.3">
                    <p:embed/>
                    <p:pic>
                      <p:nvPicPr>
                        <p:cNvPr id="11281" name="Object 9">
                          <a:extLst>
                            <a:ext uri="{FF2B5EF4-FFF2-40B4-BE49-F238E27FC236}">
                              <a16:creationId xmlns:a16="http://schemas.microsoft.com/office/drawing/2014/main" id="{5F253DE7-F1BC-4AED-9A2D-A685A3AE73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3" y="1258"/>
                          <a:ext cx="895" cy="233"/>
                        </a:xfrm>
                        <a:prstGeom prst="rect">
                          <a:avLst/>
                        </a:prstGeom>
                        <a:noFill/>
                        <a:ln>
                          <a:noFill/>
                        </a:ln>
                        <a:effectLst/>
                        <a:extLst/>
                      </p:spPr>
                    </p:pic>
                  </p:oleObj>
                </mc:Fallback>
              </mc:AlternateContent>
            </a:graphicData>
          </a:graphic>
        </p:graphicFrame>
        <p:graphicFrame>
          <p:nvGraphicFramePr>
            <p:cNvPr id="29" name="Object 10">
              <a:extLst>
                <a:ext uri="{FF2B5EF4-FFF2-40B4-BE49-F238E27FC236}">
                  <a16:creationId xmlns:a16="http://schemas.microsoft.com/office/drawing/2014/main" id="{19D40190-A7B5-4281-931F-093BC28606A9}"/>
                </a:ext>
              </a:extLst>
            </p:cNvPr>
            <p:cNvGraphicFramePr>
              <a:graphicFrameLocks noChangeAspect="1"/>
            </p:cNvGraphicFramePr>
            <p:nvPr>
              <p:extLst>
                <p:ext uri="{D42A27DB-BD31-4B8C-83A1-F6EECF244321}">
                  <p14:modId xmlns:p14="http://schemas.microsoft.com/office/powerpoint/2010/main" val="3404080146"/>
                </p:ext>
              </p:extLst>
            </p:nvPr>
          </p:nvGraphicFramePr>
          <p:xfrm>
            <a:off x="2222" y="1565"/>
            <a:ext cx="1808" cy="233"/>
          </p:xfrm>
          <a:graphic>
            <a:graphicData uri="http://schemas.openxmlformats.org/presentationml/2006/ole">
              <mc:AlternateContent xmlns:mc="http://schemas.openxmlformats.org/markup-compatibility/2006">
                <mc:Choice xmlns:v="urn:schemas-microsoft-com:vml" Requires="v">
                  <p:oleObj spid="_x0000_s101515" name="Equation" r:id="rId8" imgW="2462731" imgH="317362" progId="Equation.3">
                    <p:embed/>
                  </p:oleObj>
                </mc:Choice>
                <mc:Fallback>
                  <p:oleObj name="Equation" r:id="rId8" imgW="2462731" imgH="317362" progId="Equation.3">
                    <p:embed/>
                    <p:pic>
                      <p:nvPicPr>
                        <p:cNvPr id="11282" name="Object 10">
                          <a:extLst>
                            <a:ext uri="{FF2B5EF4-FFF2-40B4-BE49-F238E27FC236}">
                              <a16:creationId xmlns:a16="http://schemas.microsoft.com/office/drawing/2014/main" id="{88B25A7E-2BD4-46CD-8E2E-8B146871E04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22" y="1565"/>
                          <a:ext cx="1808" cy="233"/>
                        </a:xfrm>
                        <a:prstGeom prst="rect">
                          <a:avLst/>
                        </a:prstGeom>
                        <a:noFill/>
                        <a:ln>
                          <a:noFill/>
                        </a:ln>
                        <a:effectLst/>
                        <a:extLst/>
                      </p:spPr>
                    </p:pic>
                  </p:oleObj>
                </mc:Fallback>
              </mc:AlternateContent>
            </a:graphicData>
          </a:graphic>
        </p:graphicFrame>
        <p:graphicFrame>
          <p:nvGraphicFramePr>
            <p:cNvPr id="30" name="Object 11">
              <a:extLst>
                <a:ext uri="{FF2B5EF4-FFF2-40B4-BE49-F238E27FC236}">
                  <a16:creationId xmlns:a16="http://schemas.microsoft.com/office/drawing/2014/main" id="{EB87F742-6F95-4E2F-8870-5F739797A36B}"/>
                </a:ext>
              </a:extLst>
            </p:cNvPr>
            <p:cNvGraphicFramePr>
              <a:graphicFrameLocks noChangeAspect="1"/>
            </p:cNvGraphicFramePr>
            <p:nvPr>
              <p:extLst>
                <p:ext uri="{D42A27DB-BD31-4B8C-83A1-F6EECF244321}">
                  <p14:modId xmlns:p14="http://schemas.microsoft.com/office/powerpoint/2010/main" val="1629506952"/>
                </p:ext>
              </p:extLst>
            </p:nvPr>
          </p:nvGraphicFramePr>
          <p:xfrm>
            <a:off x="4218" y="1565"/>
            <a:ext cx="1257" cy="208"/>
          </p:xfrm>
          <a:graphic>
            <a:graphicData uri="http://schemas.openxmlformats.org/presentationml/2006/ole">
              <mc:AlternateContent xmlns:mc="http://schemas.openxmlformats.org/markup-compatibility/2006">
                <mc:Choice xmlns:v="urn:schemas-microsoft-com:vml" Requires="v">
                  <p:oleObj spid="_x0000_s101516" name="Equation" r:id="rId10" imgW="1765300" imgH="292100" progId="Equation.3">
                    <p:embed/>
                  </p:oleObj>
                </mc:Choice>
                <mc:Fallback>
                  <p:oleObj name="Equation" r:id="rId10" imgW="1765300" imgH="292100" progId="Equation.3">
                    <p:embed/>
                    <p:pic>
                      <p:nvPicPr>
                        <p:cNvPr id="11283" name="Object 11">
                          <a:extLst>
                            <a:ext uri="{FF2B5EF4-FFF2-40B4-BE49-F238E27FC236}">
                              <a16:creationId xmlns:a16="http://schemas.microsoft.com/office/drawing/2014/main" id="{0FCBA3C8-654C-4F2C-A909-A0FA4CDCC4A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18" y="1565"/>
                          <a:ext cx="1257" cy="208"/>
                        </a:xfrm>
                        <a:prstGeom prst="rect">
                          <a:avLst/>
                        </a:prstGeom>
                        <a:noFill/>
                        <a:ln w="9525">
                          <a:solidFill>
                            <a:srgbClr val="FF0000"/>
                          </a:solidFill>
                          <a:miter lim="800000"/>
                          <a:headEnd/>
                          <a:tailEnd/>
                        </a:ln>
                        <a:effectLst/>
                        <a:extLst/>
                      </p:spPr>
                    </p:pic>
                  </p:oleObj>
                </mc:Fallback>
              </mc:AlternateContent>
            </a:graphicData>
          </a:graphic>
        </p:graphicFrame>
      </p:grpSp>
      <p:grpSp>
        <p:nvGrpSpPr>
          <p:cNvPr id="31" name="Group 18">
            <a:extLst>
              <a:ext uri="{FF2B5EF4-FFF2-40B4-BE49-F238E27FC236}">
                <a16:creationId xmlns:a16="http://schemas.microsoft.com/office/drawing/2014/main" id="{B8CCA81D-AD86-4747-BA94-6798C8B84AEE}"/>
              </a:ext>
            </a:extLst>
          </p:cNvPr>
          <p:cNvGrpSpPr>
            <a:grpSpLocks/>
          </p:cNvGrpSpPr>
          <p:nvPr/>
        </p:nvGrpSpPr>
        <p:grpSpPr bwMode="auto">
          <a:xfrm>
            <a:off x="3687764" y="3043239"/>
            <a:ext cx="3151188" cy="330200"/>
            <a:chOff x="3025" y="2237"/>
            <a:chExt cx="1985" cy="208"/>
          </a:xfrm>
        </p:grpSpPr>
        <p:graphicFrame>
          <p:nvGraphicFramePr>
            <p:cNvPr id="32" name="Object 12">
              <a:extLst>
                <a:ext uri="{FF2B5EF4-FFF2-40B4-BE49-F238E27FC236}">
                  <a16:creationId xmlns:a16="http://schemas.microsoft.com/office/drawing/2014/main" id="{4B6A66C7-FEE8-422F-A63D-8141F032CB90}"/>
                </a:ext>
              </a:extLst>
            </p:cNvPr>
            <p:cNvGraphicFramePr>
              <a:graphicFrameLocks noChangeAspect="1"/>
            </p:cNvGraphicFramePr>
            <p:nvPr>
              <p:extLst>
                <p:ext uri="{D42A27DB-BD31-4B8C-83A1-F6EECF244321}">
                  <p14:modId xmlns:p14="http://schemas.microsoft.com/office/powerpoint/2010/main" val="3914871167"/>
                </p:ext>
              </p:extLst>
            </p:nvPr>
          </p:nvGraphicFramePr>
          <p:xfrm>
            <a:off x="3025" y="2237"/>
            <a:ext cx="672" cy="208"/>
          </p:xfrm>
          <a:graphic>
            <a:graphicData uri="http://schemas.openxmlformats.org/presentationml/2006/ole">
              <mc:AlternateContent xmlns:mc="http://schemas.openxmlformats.org/markup-compatibility/2006">
                <mc:Choice xmlns:v="urn:schemas-microsoft-com:vml" Requires="v">
                  <p:oleObj spid="_x0000_s101517" name="Equation" r:id="rId12" imgW="1066800" imgH="330200" progId="Equation.3">
                    <p:embed/>
                  </p:oleObj>
                </mc:Choice>
                <mc:Fallback>
                  <p:oleObj name="Equation" r:id="rId12" imgW="1066800" imgH="330200" progId="Equation.3">
                    <p:embed/>
                    <p:pic>
                      <p:nvPicPr>
                        <p:cNvPr id="11275" name="Object 12">
                          <a:extLst>
                            <a:ext uri="{FF2B5EF4-FFF2-40B4-BE49-F238E27FC236}">
                              <a16:creationId xmlns:a16="http://schemas.microsoft.com/office/drawing/2014/main" id="{42E87059-F546-4CC2-A1C9-AA91E932DC5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25" y="2237"/>
                          <a:ext cx="67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3">
              <a:extLst>
                <a:ext uri="{FF2B5EF4-FFF2-40B4-BE49-F238E27FC236}">
                  <a16:creationId xmlns:a16="http://schemas.microsoft.com/office/drawing/2014/main" id="{EFC092BC-A12A-49AE-9157-483B8B52474D}"/>
                </a:ext>
              </a:extLst>
            </p:cNvPr>
            <p:cNvGraphicFramePr>
              <a:graphicFrameLocks noChangeAspect="1"/>
            </p:cNvGraphicFramePr>
            <p:nvPr>
              <p:extLst>
                <p:ext uri="{D42A27DB-BD31-4B8C-83A1-F6EECF244321}">
                  <p14:modId xmlns:p14="http://schemas.microsoft.com/office/powerpoint/2010/main" val="3962694666"/>
                </p:ext>
              </p:extLst>
            </p:nvPr>
          </p:nvGraphicFramePr>
          <p:xfrm>
            <a:off x="4535" y="2252"/>
            <a:ext cx="475" cy="184"/>
          </p:xfrm>
          <a:graphic>
            <a:graphicData uri="http://schemas.openxmlformats.org/presentationml/2006/ole">
              <mc:AlternateContent xmlns:mc="http://schemas.openxmlformats.org/markup-compatibility/2006">
                <mc:Choice xmlns:v="urn:schemas-microsoft-com:vml" Requires="v">
                  <p:oleObj spid="_x0000_s101518" name="Equation" r:id="rId14" imgW="622030" imgH="241195" progId="Equation.3">
                    <p:embed/>
                  </p:oleObj>
                </mc:Choice>
                <mc:Fallback>
                  <p:oleObj name="Equation" r:id="rId14" imgW="622030" imgH="241195" progId="Equation.3">
                    <p:embed/>
                    <p:pic>
                      <p:nvPicPr>
                        <p:cNvPr id="11276" name="Object 13">
                          <a:extLst>
                            <a:ext uri="{FF2B5EF4-FFF2-40B4-BE49-F238E27FC236}">
                              <a16:creationId xmlns:a16="http://schemas.microsoft.com/office/drawing/2014/main" id="{3FE9F412-4370-4EBC-8704-EA335400ADE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35" y="2252"/>
                          <a:ext cx="475" cy="184"/>
                        </a:xfrm>
                        <a:prstGeom prst="rect">
                          <a:avLst/>
                        </a:prstGeom>
                        <a:noFill/>
                        <a:ln w="9525">
                          <a:solidFill>
                            <a:srgbClr val="FF0000"/>
                          </a:solidFill>
                          <a:miter lim="800000"/>
                          <a:headEnd/>
                          <a:tailEnd/>
                        </a:ln>
                        <a:effectLst/>
                        <a:extLst/>
                      </p:spPr>
                    </p:pic>
                  </p:oleObj>
                </mc:Fallback>
              </mc:AlternateContent>
            </a:graphicData>
          </a:graphic>
        </p:graphicFrame>
      </p:grpSp>
      <p:grpSp>
        <p:nvGrpSpPr>
          <p:cNvPr id="34" name="Group 20">
            <a:extLst>
              <a:ext uri="{FF2B5EF4-FFF2-40B4-BE49-F238E27FC236}">
                <a16:creationId xmlns:a16="http://schemas.microsoft.com/office/drawing/2014/main" id="{B95947B7-2225-46E4-9674-A650E0023F8E}"/>
              </a:ext>
            </a:extLst>
          </p:cNvPr>
          <p:cNvGrpSpPr>
            <a:grpSpLocks/>
          </p:cNvGrpSpPr>
          <p:nvPr/>
        </p:nvGrpSpPr>
        <p:grpSpPr bwMode="auto">
          <a:xfrm>
            <a:off x="3629819" y="3501562"/>
            <a:ext cx="4064001" cy="892174"/>
            <a:chOff x="2934" y="2604"/>
            <a:chExt cx="2560" cy="562"/>
          </a:xfrm>
        </p:grpSpPr>
        <p:graphicFrame>
          <p:nvGraphicFramePr>
            <p:cNvPr id="35" name="Object 14">
              <a:extLst>
                <a:ext uri="{FF2B5EF4-FFF2-40B4-BE49-F238E27FC236}">
                  <a16:creationId xmlns:a16="http://schemas.microsoft.com/office/drawing/2014/main" id="{EF0C5747-331E-4CA5-8BC6-E15B77ACE626}"/>
                </a:ext>
              </a:extLst>
            </p:cNvPr>
            <p:cNvGraphicFramePr>
              <a:graphicFrameLocks noChangeAspect="1"/>
            </p:cNvGraphicFramePr>
            <p:nvPr>
              <p:extLst>
                <p:ext uri="{D42A27DB-BD31-4B8C-83A1-F6EECF244321}">
                  <p14:modId xmlns:p14="http://schemas.microsoft.com/office/powerpoint/2010/main" val="941086848"/>
                </p:ext>
              </p:extLst>
            </p:nvPr>
          </p:nvGraphicFramePr>
          <p:xfrm>
            <a:off x="3007" y="2604"/>
            <a:ext cx="680" cy="232"/>
          </p:xfrm>
          <a:graphic>
            <a:graphicData uri="http://schemas.openxmlformats.org/presentationml/2006/ole">
              <mc:AlternateContent xmlns:mc="http://schemas.openxmlformats.org/markup-compatibility/2006">
                <mc:Choice xmlns:v="urn:schemas-microsoft-com:vml" Requires="v">
                  <p:oleObj spid="_x0000_s101519" name="Equation" r:id="rId16" imgW="1079500" imgH="368300" progId="Equation.3">
                    <p:embed/>
                  </p:oleObj>
                </mc:Choice>
                <mc:Fallback>
                  <p:oleObj name="Equation" r:id="rId16" imgW="1079500" imgH="368300" progId="Equation.3">
                    <p:embed/>
                    <p:pic>
                      <p:nvPicPr>
                        <p:cNvPr id="11271" name="Object 14">
                          <a:extLst>
                            <a:ext uri="{FF2B5EF4-FFF2-40B4-BE49-F238E27FC236}">
                              <a16:creationId xmlns:a16="http://schemas.microsoft.com/office/drawing/2014/main" id="{FC409FD2-F884-41E4-948E-993ED466148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07" y="2604"/>
                          <a:ext cx="68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6" name="Group 19">
              <a:extLst>
                <a:ext uri="{FF2B5EF4-FFF2-40B4-BE49-F238E27FC236}">
                  <a16:creationId xmlns:a16="http://schemas.microsoft.com/office/drawing/2014/main" id="{9115A9A6-491E-42E7-8119-181FF4B79057}"/>
                </a:ext>
              </a:extLst>
            </p:cNvPr>
            <p:cNvGrpSpPr>
              <a:grpSpLocks/>
            </p:cNvGrpSpPr>
            <p:nvPr/>
          </p:nvGrpSpPr>
          <p:grpSpPr bwMode="auto">
            <a:xfrm>
              <a:off x="2934" y="2934"/>
              <a:ext cx="2560" cy="232"/>
              <a:chOff x="2934" y="2934"/>
              <a:chExt cx="2560" cy="232"/>
            </a:xfrm>
          </p:grpSpPr>
          <p:graphicFrame>
            <p:nvGraphicFramePr>
              <p:cNvPr id="37" name="Object 15">
                <a:extLst>
                  <a:ext uri="{FF2B5EF4-FFF2-40B4-BE49-F238E27FC236}">
                    <a16:creationId xmlns:a16="http://schemas.microsoft.com/office/drawing/2014/main" id="{F8BA803B-4AF4-44DA-8F24-9FA0B7C15947}"/>
                  </a:ext>
                </a:extLst>
              </p:cNvPr>
              <p:cNvGraphicFramePr>
                <a:graphicFrameLocks noChangeAspect="1"/>
              </p:cNvGraphicFramePr>
              <p:nvPr>
                <p:extLst>
                  <p:ext uri="{D42A27DB-BD31-4B8C-83A1-F6EECF244321}">
                    <p14:modId xmlns:p14="http://schemas.microsoft.com/office/powerpoint/2010/main" val="4004089113"/>
                  </p:ext>
                </p:extLst>
              </p:nvPr>
            </p:nvGraphicFramePr>
            <p:xfrm>
              <a:off x="2934" y="2958"/>
              <a:ext cx="1221" cy="208"/>
            </p:xfrm>
            <a:graphic>
              <a:graphicData uri="http://schemas.openxmlformats.org/presentationml/2006/ole">
                <mc:AlternateContent xmlns:mc="http://schemas.openxmlformats.org/markup-compatibility/2006">
                  <mc:Choice xmlns:v="urn:schemas-microsoft-com:vml" Requires="v">
                    <p:oleObj spid="_x0000_s101520" name="Equation" r:id="rId18" imgW="1714500" imgH="292100" progId="Equation.3">
                      <p:embed/>
                    </p:oleObj>
                  </mc:Choice>
                  <mc:Fallback>
                    <p:oleObj name="Equation" r:id="rId18" imgW="1714500" imgH="292100" progId="Equation.3">
                      <p:embed/>
                      <p:pic>
                        <p:nvPicPr>
                          <p:cNvPr id="11273" name="Object 15">
                            <a:extLst>
                              <a:ext uri="{FF2B5EF4-FFF2-40B4-BE49-F238E27FC236}">
                                <a16:creationId xmlns:a16="http://schemas.microsoft.com/office/drawing/2014/main" id="{BDA5C2BC-37BE-4001-92EE-9354087D47A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34" y="2958"/>
                            <a:ext cx="1221" cy="208"/>
                          </a:xfrm>
                          <a:prstGeom prst="rect">
                            <a:avLst/>
                          </a:prstGeom>
                          <a:noFill/>
                          <a:ln>
                            <a:noFill/>
                          </a:ln>
                          <a:effectLst/>
                          <a:extLst/>
                        </p:spPr>
                      </p:pic>
                    </p:oleObj>
                  </mc:Fallback>
                </mc:AlternateContent>
              </a:graphicData>
            </a:graphic>
          </p:graphicFrame>
          <p:graphicFrame>
            <p:nvGraphicFramePr>
              <p:cNvPr id="38" name="Object 16">
                <a:extLst>
                  <a:ext uri="{FF2B5EF4-FFF2-40B4-BE49-F238E27FC236}">
                    <a16:creationId xmlns:a16="http://schemas.microsoft.com/office/drawing/2014/main" id="{37C7BF52-3704-4ECB-96D5-F83A444836ED}"/>
                  </a:ext>
                </a:extLst>
              </p:cNvPr>
              <p:cNvGraphicFramePr>
                <a:graphicFrameLocks noChangeAspect="1"/>
              </p:cNvGraphicFramePr>
              <p:nvPr>
                <p:extLst>
                  <p:ext uri="{D42A27DB-BD31-4B8C-83A1-F6EECF244321}">
                    <p14:modId xmlns:p14="http://schemas.microsoft.com/office/powerpoint/2010/main" val="2396529843"/>
                  </p:ext>
                </p:extLst>
              </p:nvPr>
            </p:nvGraphicFramePr>
            <p:xfrm>
              <a:off x="4535" y="2934"/>
              <a:ext cx="959" cy="208"/>
            </p:xfrm>
            <a:graphic>
              <a:graphicData uri="http://schemas.openxmlformats.org/presentationml/2006/ole">
                <mc:AlternateContent xmlns:mc="http://schemas.openxmlformats.org/markup-compatibility/2006">
                  <mc:Choice xmlns:v="urn:schemas-microsoft-com:vml" Requires="v">
                    <p:oleObj spid="_x0000_s101521" name="Equation" r:id="rId20" imgW="1346200" imgH="292100" progId="Equation.3">
                      <p:embed/>
                    </p:oleObj>
                  </mc:Choice>
                  <mc:Fallback>
                    <p:oleObj name="Equation" r:id="rId20" imgW="1346200" imgH="292100" progId="Equation.3">
                      <p:embed/>
                      <p:pic>
                        <p:nvPicPr>
                          <p:cNvPr id="11274" name="Object 16">
                            <a:extLst>
                              <a:ext uri="{FF2B5EF4-FFF2-40B4-BE49-F238E27FC236}">
                                <a16:creationId xmlns:a16="http://schemas.microsoft.com/office/drawing/2014/main" id="{7C477732-853E-4B86-AC8A-FE91C2E8C7E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35" y="2934"/>
                            <a:ext cx="959" cy="208"/>
                          </a:xfrm>
                          <a:prstGeom prst="rect">
                            <a:avLst/>
                          </a:prstGeom>
                          <a:noFill/>
                          <a:ln w="9525">
                            <a:solidFill>
                              <a:srgbClr val="FF0000"/>
                            </a:solidFill>
                            <a:miter lim="800000"/>
                            <a:headEnd/>
                            <a:tailEnd/>
                          </a:ln>
                          <a:effectLst/>
                          <a:extLst/>
                        </p:spPr>
                      </p:pic>
                    </p:oleObj>
                  </mc:Fallback>
                </mc:AlternateContent>
              </a:graphicData>
            </a:graphic>
          </p:graphicFrame>
        </p:grpSp>
      </p:grpSp>
      <p:sp>
        <p:nvSpPr>
          <p:cNvPr id="2" name="Rectangle 1">
            <a:extLst>
              <a:ext uri="{FF2B5EF4-FFF2-40B4-BE49-F238E27FC236}">
                <a16:creationId xmlns:a16="http://schemas.microsoft.com/office/drawing/2014/main" id="{8C18ECBE-6D2D-421D-8145-B5E06BADE426}"/>
              </a:ext>
            </a:extLst>
          </p:cNvPr>
          <p:cNvSpPr/>
          <p:nvPr/>
        </p:nvSpPr>
        <p:spPr>
          <a:xfrm>
            <a:off x="4572000" y="5021920"/>
            <a:ext cx="4572000" cy="1477328"/>
          </a:xfrm>
          <a:prstGeom prst="rect">
            <a:avLst/>
          </a:prstGeom>
        </p:spPr>
        <p:txBody>
          <a:bodyPr>
            <a:spAutoFit/>
          </a:bodyPr>
          <a:lstStyle/>
          <a:p>
            <a:r>
              <a:rPr lang="en-US" altLang="en-US" b="1" dirty="0">
                <a:solidFill>
                  <a:srgbClr val="00B050"/>
                </a:solidFill>
              </a:rPr>
              <a:t>REFLECT and THINK: </a:t>
            </a:r>
          </a:p>
          <a:p>
            <a:r>
              <a:rPr lang="en-US" altLang="en-US" dirty="0"/>
              <a:t>We are now determining the internal forces and moments within a structural member. These are of central importance in the study of mechanics of materials.</a:t>
            </a:r>
          </a:p>
        </p:txBody>
      </p:sp>
    </p:spTree>
    <p:extLst>
      <p:ext uri="{BB962C8B-B14F-4D97-AF65-F5344CB8AC3E}">
        <p14:creationId xmlns:p14="http://schemas.microsoft.com/office/powerpoint/2010/main" val="1236686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1896</TotalTime>
  <Words>2415</Words>
  <Application>Microsoft Office PowerPoint</Application>
  <PresentationFormat>On-screen Show (4:3)</PresentationFormat>
  <Paragraphs>226</Paragraphs>
  <Slides>40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6" baseType="lpstr">
      <vt:lpstr>Arial</vt:lpstr>
      <vt:lpstr>Calibri</vt:lpstr>
      <vt:lpstr>Times New Roman</vt:lpstr>
      <vt:lpstr>Office Theme</vt:lpstr>
      <vt:lpstr>Equation</vt:lpstr>
      <vt:lpstr>Bitmap Image</vt:lpstr>
      <vt:lpstr> VECTOR MECHANICS FOR ENGINEERS   </vt:lpstr>
      <vt:lpstr> </vt:lpstr>
      <vt:lpstr> </vt:lpstr>
      <vt:lpstr>INTERNAL FORCES IN MEMBERS</vt:lpstr>
      <vt:lpstr>EXAMPLE PROBLEM 7.1</vt:lpstr>
      <vt:lpstr>EXAMPLE PROBLEM 7.1 - SOLUTION</vt:lpstr>
      <vt:lpstr>EXAMPLE PROBLEM 7.1 - SOLUTION</vt:lpstr>
      <vt:lpstr>EXAMPLE PROBLEM 7.1  SOLUTION (continued)</vt:lpstr>
      <vt:lpstr>EXAMPLE PROBLEM 7.1 – SOLUTION (continued)</vt:lpstr>
      <vt:lpstr>VARIOUS TYPES OF BEAM LOADING AND SUPPORT</vt:lpstr>
      <vt:lpstr>VARIOUS TYPES OF BEAM LOADING AND SUPPORT</vt:lpstr>
      <vt:lpstr>SHEAR AND BENDING MOMENT IN A BEAM</vt:lpstr>
      <vt:lpstr>SHEAR AND BENDING MOMENT DIAGRAMS</vt:lpstr>
      <vt:lpstr>EXAMPLE PROBLEM 7.2</vt:lpstr>
      <vt:lpstr>EXAMPLE PROBLEM 7.2 - SOLUTION</vt:lpstr>
      <vt:lpstr>EXAMPLE PROBLEM 7.2 – SOLUTION (continued)</vt:lpstr>
      <vt:lpstr>EXAMPLE PROBLEM 7.3</vt:lpstr>
      <vt:lpstr>EXAMPLE PROBLEM 7.3 - SOLUTION</vt:lpstr>
      <vt:lpstr>EXAMPLE PROBLEM 7.3 – SOLUTION (continued)</vt:lpstr>
      <vt:lpstr>EXAMPLE PROBLEM 7.3 – SOLUTION (continued)</vt:lpstr>
      <vt:lpstr>EXAMPLE PROBLEM 7.3 – SOLUTION (continued)</vt:lpstr>
      <vt:lpstr>RELATIONS AMONG LOAD, SHEAR AND BENDING MOMENT</vt:lpstr>
      <vt:lpstr>RELATIONS AMONG LOAD, SHEAR AND BENDING MOMENT</vt:lpstr>
      <vt:lpstr>EXAMPLE PROBLEM 7.4</vt:lpstr>
      <vt:lpstr>EXAMPLE PROBLEM 7.4 - SOLUTION</vt:lpstr>
      <vt:lpstr>EXAMPLE PROBLEM 7.4 – SOLUTION (continued)</vt:lpstr>
      <vt:lpstr>EXAMPLE PROBLEM 7.6</vt:lpstr>
      <vt:lpstr>EXAMPLE PROBLEM 7.6 - SOLUTION</vt:lpstr>
      <vt:lpstr>EXAMPLE PROBLEM 7.6 – SOLUTION (continued)</vt:lpstr>
      <vt:lpstr>CABLES WITH CONCENTRATED LOADS</vt:lpstr>
      <vt:lpstr>CABLES WITH CONCENTRATED LOADS</vt:lpstr>
      <vt:lpstr>CABLES WITH CONCENTRATED LOADS</vt:lpstr>
      <vt:lpstr>CABLES WITH DISTRIBUTED LOADS</vt:lpstr>
      <vt:lpstr>PARABOLIC CABLE</vt:lpstr>
      <vt:lpstr>EXAMPLE PROBLEM 7.8</vt:lpstr>
      <vt:lpstr>EXAMPLE PROBLEM 7.8 - SOLUTION</vt:lpstr>
      <vt:lpstr>EXAMPLE PROBLEM 7.8 – SOLUTION (continued)</vt:lpstr>
      <vt:lpstr>EXAMPLE PROBLEM 7.8 – SOLUTION (continued)</vt:lpstr>
      <vt:lpstr>CATENARY CABLES</vt:lpstr>
      <vt:lpstr>CATENARY CABLES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azizk</dc:creator>
  <cp:lastModifiedBy>Abdul Khandker</cp:lastModifiedBy>
  <cp:revision>186</cp:revision>
  <dcterms:created xsi:type="dcterms:W3CDTF">2018-10-04T16:52:31Z</dcterms:created>
  <dcterms:modified xsi:type="dcterms:W3CDTF">2018-11-08T06:17:22Z</dcterms:modified>
</cp:coreProperties>
</file>