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88" r:id="rId5"/>
    <p:sldId id="261" r:id="rId6"/>
    <p:sldId id="262" r:id="rId7"/>
    <p:sldId id="263" r:id="rId8"/>
    <p:sldId id="289" r:id="rId9"/>
    <p:sldId id="264" r:id="rId10"/>
    <p:sldId id="29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8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57063-8C98-4D15-AA05-9A893F6D425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7ABD-4DC4-4400-AEDC-950795B6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966C-634C-4C11-AD55-6AEEF57FC78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jpe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9.wmf"/><Relationship Id="rId5" Type="http://schemas.openxmlformats.org/officeDocument/2006/relationships/image" Target="../media/image18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7.jpeg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jpe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36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32.wmf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.jpeg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47.wmf"/><Relationship Id="rId25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52.jpeg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48.wmf"/><Relationship Id="rId4" Type="http://schemas.openxmlformats.org/officeDocument/2006/relationships/image" Target="../media/image41.jpeg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1.bin"/><Relationship Id="rId3" Type="http://schemas.openxmlformats.org/officeDocument/2006/relationships/image" Target="../media/image1.jpeg"/><Relationship Id="rId7" Type="http://schemas.openxmlformats.org/officeDocument/2006/relationships/image" Target="../media/image53.wmf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58.jpeg"/><Relationship Id="rId10" Type="http://schemas.openxmlformats.org/officeDocument/2006/relationships/image" Target="../media/image59.jpeg"/><Relationship Id="rId4" Type="http://schemas.openxmlformats.org/officeDocument/2006/relationships/image" Target="../media/image57.jpeg"/><Relationship Id="rId9" Type="http://schemas.openxmlformats.org/officeDocument/2006/relationships/image" Target="../media/image54.wmf"/><Relationship Id="rId14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jpeg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63.jpeg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62.jpeg"/><Relationship Id="rId9" Type="http://schemas.openxmlformats.org/officeDocument/2006/relationships/image" Target="../media/image6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20.xml"/><Relationship Id="rId5" Type="http://schemas.openxmlformats.org/officeDocument/2006/relationships/slide" Target="slide9.xml"/><Relationship Id="rId10" Type="http://schemas.openxmlformats.org/officeDocument/2006/relationships/slide" Target="slide19.xml"/><Relationship Id="rId4" Type="http://schemas.openxmlformats.org/officeDocument/2006/relationships/slide" Target="slide5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72.wmf"/><Relationship Id="rId3" Type="http://schemas.openxmlformats.org/officeDocument/2006/relationships/image" Target="../media/image1.jpeg"/><Relationship Id="rId7" Type="http://schemas.openxmlformats.org/officeDocument/2006/relationships/image" Target="../media/image67.wmf"/><Relationship Id="rId12" Type="http://schemas.openxmlformats.org/officeDocument/2006/relationships/image" Target="../media/image74.jpeg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69.wmf"/><Relationship Id="rId5" Type="http://schemas.openxmlformats.org/officeDocument/2006/relationships/image" Target="../media/image73.jpeg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66.jpeg"/><Relationship Id="rId9" Type="http://schemas.openxmlformats.org/officeDocument/2006/relationships/image" Target="../media/image68.wmf"/><Relationship Id="rId14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8.wmf"/><Relationship Id="rId3" Type="http://schemas.openxmlformats.org/officeDocument/2006/relationships/image" Target="../media/image1.jpeg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77.wmf"/><Relationship Id="rId5" Type="http://schemas.openxmlformats.org/officeDocument/2006/relationships/image" Target="../media/image80.jpeg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79.jpeg"/><Relationship Id="rId9" Type="http://schemas.openxmlformats.org/officeDocument/2006/relationships/image" Target="../media/image7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jpeg"/><Relationship Id="rId5" Type="http://schemas.openxmlformats.org/officeDocument/2006/relationships/image" Target="../media/image81.png"/><Relationship Id="rId4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eg"/><Relationship Id="rId3" Type="http://schemas.openxmlformats.org/officeDocument/2006/relationships/image" Target="../media/image1.jpeg"/><Relationship Id="rId7" Type="http://schemas.openxmlformats.org/officeDocument/2006/relationships/image" Target="../media/image8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84.wmf"/><Relationship Id="rId4" Type="http://schemas.openxmlformats.org/officeDocument/2006/relationships/image" Target="../media/image85.jpeg"/><Relationship Id="rId9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1.jpeg"/><Relationship Id="rId7" Type="http://schemas.openxmlformats.org/officeDocument/2006/relationships/image" Target="../media/image89.wmf"/><Relationship Id="rId12" Type="http://schemas.openxmlformats.org/officeDocument/2006/relationships/image" Target="../media/image9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92.jpeg"/><Relationship Id="rId5" Type="http://schemas.openxmlformats.org/officeDocument/2006/relationships/image" Target="../media/image88.wmf"/><Relationship Id="rId10" Type="http://schemas.openxmlformats.org/officeDocument/2006/relationships/image" Target="../media/image91.jpeg"/><Relationship Id="rId4" Type="http://schemas.openxmlformats.org/officeDocument/2006/relationships/oleObject" Target="../embeddings/oleObject48.bin"/><Relationship Id="rId9" Type="http://schemas.openxmlformats.org/officeDocument/2006/relationships/image" Target="../media/image9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jpeg"/><Relationship Id="rId4" Type="http://schemas.openxmlformats.org/officeDocument/2006/relationships/image" Target="../media/image9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jpeg"/><Relationship Id="rId4" Type="http://schemas.openxmlformats.org/officeDocument/2006/relationships/image" Target="../media/image98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102.wmf"/><Relationship Id="rId4" Type="http://schemas.openxmlformats.org/officeDocument/2006/relationships/image" Target="../media/image103.jpeg"/><Relationship Id="rId9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10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109.wmf"/><Relationship Id="rId4" Type="http://schemas.openxmlformats.org/officeDocument/2006/relationships/image" Target="../media/image110.jpeg"/><Relationship Id="rId9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114.wmf"/><Relationship Id="rId3" Type="http://schemas.openxmlformats.org/officeDocument/2006/relationships/image" Target="../media/image1.jpeg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13.wmf"/><Relationship Id="rId5" Type="http://schemas.openxmlformats.org/officeDocument/2006/relationships/image" Target="../media/image118.jpeg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117.jpeg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6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2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4.jpeg"/><Relationship Id="rId11" Type="http://schemas.openxmlformats.org/officeDocument/2006/relationships/image" Target="../media/image121.wmf"/><Relationship Id="rId5" Type="http://schemas.openxmlformats.org/officeDocument/2006/relationships/image" Target="../media/image123.jpeg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119.jpeg"/><Relationship Id="rId9" Type="http://schemas.openxmlformats.org/officeDocument/2006/relationships/image" Target="../media/image1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jpeg"/><Relationship Id="rId10" Type="http://schemas.openxmlformats.org/officeDocument/2006/relationships/image" Target="../media/image8.jpeg"/><Relationship Id="rId4" Type="http://schemas.openxmlformats.org/officeDocument/2006/relationships/image" Target="../media/image6.jpeg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09600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VECTOR MECHANICS FOR ENGINEERS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7892" y="1944166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STATICS</a:t>
            </a:r>
            <a:endParaRPr lang="en-US" sz="7200" dirty="0"/>
          </a:p>
        </p:txBody>
      </p:sp>
      <p:sp>
        <p:nvSpPr>
          <p:cNvPr id="10" name="TextBox 9"/>
          <p:cNvSpPr txBox="1"/>
          <p:nvPr/>
        </p:nvSpPr>
        <p:spPr>
          <a:xfrm>
            <a:off x="427892" y="3062881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CHAPTER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892" y="144631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ENGINEERING 3120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2717A-5D8B-4386-80E9-6B103A0961AA}"/>
              </a:ext>
            </a:extLst>
          </p:cNvPr>
          <p:cNvSpPr txBox="1"/>
          <p:nvPr/>
        </p:nvSpPr>
        <p:spPr>
          <a:xfrm>
            <a:off x="427892" y="4177528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FRICTION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9144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By:   </a:t>
            </a:r>
            <a:r>
              <a:rPr lang="en-US" b="1" dirty="0" err="1"/>
              <a:t>Fardinand</a:t>
            </a:r>
            <a:r>
              <a:rPr lang="en-US" b="1" dirty="0"/>
              <a:t> P. Beer; E. Russell Johnston, Jr.; David F. </a:t>
            </a:r>
            <a:r>
              <a:rPr lang="en-US" b="1" dirty="0" err="1"/>
              <a:t>Mazurek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5620434"/>
            <a:ext cx="2866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Slides revised by:  </a:t>
            </a:r>
          </a:p>
          <a:p>
            <a:r>
              <a:rPr lang="en-US" b="1" dirty="0"/>
              <a:t>A.A. KHANDKER, Ph.D., P.E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5943600"/>
            <a:ext cx="333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Copyright: McGraw Hill Education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65" y="1512763"/>
            <a:ext cx="4793897" cy="431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40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LAWS OF DRY FRICTION – ANGLE OF FRICTION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31665" y="1780681"/>
            <a:ext cx="185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KINETIC FRICTION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86071" y="1839593"/>
            <a:ext cx="172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FRICTION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310" y="761999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It is sometimes convenient to replace normal force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and friction force </a:t>
            </a:r>
            <a:r>
              <a:rPr lang="en-US" altLang="en-US" sz="2400" i="1" dirty="0"/>
              <a:t>F</a:t>
            </a:r>
            <a:r>
              <a:rPr lang="en-US" altLang="en-US" sz="2400" dirty="0"/>
              <a:t> by their resultant </a:t>
            </a:r>
            <a:r>
              <a:rPr lang="en-US" altLang="en-US" sz="2400" b="1" i="1" dirty="0"/>
              <a:t>R</a:t>
            </a:r>
            <a:r>
              <a:rPr lang="en-US" altLang="en-US" sz="2400" dirty="0"/>
              <a:t>:</a:t>
            </a:r>
          </a:p>
        </p:txBody>
      </p:sp>
      <p:grpSp>
        <p:nvGrpSpPr>
          <p:cNvPr id="24" name="Group 12"/>
          <p:cNvGrpSpPr>
            <a:grpSpLocks/>
          </p:cNvGrpSpPr>
          <p:nvPr/>
        </p:nvGrpSpPr>
        <p:grpSpPr bwMode="auto">
          <a:xfrm>
            <a:off x="344070" y="1826936"/>
            <a:ext cx="2206625" cy="3313112"/>
            <a:chOff x="188" y="1207"/>
            <a:chExt cx="1390" cy="2087"/>
          </a:xfrm>
        </p:grpSpPr>
        <p:pic>
          <p:nvPicPr>
            <p:cNvPr id="25" name="Picture 7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" y="1207"/>
              <a:ext cx="1390" cy="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96" y="3044"/>
              <a:ext cx="9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No friction</a:t>
              </a:r>
            </a:p>
          </p:txBody>
        </p:sp>
      </p:grpSp>
      <p:grpSp>
        <p:nvGrpSpPr>
          <p:cNvPr id="29" name="Group 18"/>
          <p:cNvGrpSpPr>
            <a:grpSpLocks/>
          </p:cNvGrpSpPr>
          <p:nvPr/>
        </p:nvGrpSpPr>
        <p:grpSpPr bwMode="auto">
          <a:xfrm>
            <a:off x="2465388" y="2328863"/>
            <a:ext cx="2170112" cy="3889375"/>
            <a:chOff x="1553" y="1467"/>
            <a:chExt cx="1367" cy="2450"/>
          </a:xfrm>
        </p:grpSpPr>
        <p:grpSp>
          <p:nvGrpSpPr>
            <p:cNvPr id="30" name="Group 13"/>
            <p:cNvGrpSpPr>
              <a:grpSpLocks/>
            </p:cNvGrpSpPr>
            <p:nvPr/>
          </p:nvGrpSpPr>
          <p:grpSpPr bwMode="auto">
            <a:xfrm>
              <a:off x="1553" y="1467"/>
              <a:ext cx="1367" cy="1753"/>
              <a:chOff x="1555" y="1541"/>
              <a:chExt cx="1367" cy="1753"/>
            </a:xfrm>
          </p:grpSpPr>
          <p:pic>
            <p:nvPicPr>
              <p:cNvPr id="32" name="Picture 3" descr="C:\DOCUME~1\WALTOL~1\LOCALS~1\Temp\\msotw9_temp0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" y="1541"/>
                <a:ext cx="1367" cy="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1760" y="3044"/>
                <a:ext cx="9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/>
                  <a:t>No motion</a:t>
                </a:r>
              </a:p>
            </p:txBody>
          </p:sp>
        </p:grpSp>
        <p:graphicFrame>
          <p:nvGraphicFramePr>
            <p:cNvPr id="31" name="Object 16"/>
            <p:cNvGraphicFramePr>
              <a:graphicFrameLocks noChangeAspect="1"/>
            </p:cNvGraphicFramePr>
            <p:nvPr/>
          </p:nvGraphicFramePr>
          <p:xfrm>
            <a:off x="1597" y="3277"/>
            <a:ext cx="1280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88" name="Equation" r:id="rId6" imgW="2032000" imgH="1016000" progId="Equation.3">
                    <p:embed/>
                  </p:oleObj>
                </mc:Choice>
                <mc:Fallback>
                  <p:oleObj name="Equation" r:id="rId6" imgW="2032000" imgH="1016000" progId="Equation.3">
                    <p:embed/>
                    <p:pic>
                      <p:nvPicPr>
                        <p:cNvPr id="3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3277"/>
                          <a:ext cx="1280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4595813" y="2276475"/>
            <a:ext cx="2316162" cy="2835275"/>
            <a:chOff x="2891" y="1508"/>
            <a:chExt cx="1459" cy="1786"/>
          </a:xfrm>
        </p:grpSpPr>
        <p:pic>
          <p:nvPicPr>
            <p:cNvPr id="35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1508"/>
              <a:ext cx="1390" cy="1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891" y="3044"/>
              <a:ext cx="14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Motion impending</a:t>
              </a:r>
            </a:p>
          </p:txBody>
        </p:sp>
      </p:grpSp>
      <p:grpSp>
        <p:nvGrpSpPr>
          <p:cNvPr id="37" name="Group 20"/>
          <p:cNvGrpSpPr>
            <a:grpSpLocks/>
          </p:cNvGrpSpPr>
          <p:nvPr/>
        </p:nvGrpSpPr>
        <p:grpSpPr bwMode="auto">
          <a:xfrm>
            <a:off x="6520654" y="2429962"/>
            <a:ext cx="2273300" cy="3783013"/>
            <a:chOff x="4328" y="1534"/>
            <a:chExt cx="1432" cy="2383"/>
          </a:xfrm>
        </p:grpSpPr>
        <p:grpSp>
          <p:nvGrpSpPr>
            <p:cNvPr id="38" name="Group 15"/>
            <p:cNvGrpSpPr>
              <a:grpSpLocks/>
            </p:cNvGrpSpPr>
            <p:nvPr/>
          </p:nvGrpSpPr>
          <p:grpSpPr bwMode="auto">
            <a:xfrm>
              <a:off x="4328" y="1534"/>
              <a:ext cx="1432" cy="1685"/>
              <a:chOff x="4179" y="1609"/>
              <a:chExt cx="1432" cy="1685"/>
            </a:xfrm>
          </p:grpSpPr>
          <p:pic>
            <p:nvPicPr>
              <p:cNvPr id="40" name="Picture 5" descr="C:\DOCUME~1\WALTOL~1\LOCALS~1\Temp\\msotw9_temp0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9" y="1609"/>
                <a:ext cx="1432" cy="1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4528" y="3044"/>
                <a:ext cx="7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/>
                  <a:t>Motion</a:t>
                </a:r>
              </a:p>
            </p:txBody>
          </p:sp>
        </p:grpSp>
        <p:graphicFrame>
          <p:nvGraphicFramePr>
            <p:cNvPr id="39" name="Object 17"/>
            <p:cNvGraphicFramePr>
              <a:graphicFrameLocks noChangeAspect="1"/>
            </p:cNvGraphicFramePr>
            <p:nvPr/>
          </p:nvGraphicFramePr>
          <p:xfrm>
            <a:off x="4459" y="3277"/>
            <a:ext cx="1280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89" name="Equation" r:id="rId10" imgW="2032000" imgH="1016000" progId="Equation.3">
                    <p:embed/>
                  </p:oleObj>
                </mc:Choice>
                <mc:Fallback>
                  <p:oleObj name="Equation" r:id="rId10" imgW="2032000" imgH="1016000" progId="Equation.3">
                    <p:embed/>
                    <p:pic>
                      <p:nvPicPr>
                        <p:cNvPr id="3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3277"/>
                          <a:ext cx="1280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5"/>
          <p:cNvSpPr/>
          <p:nvPr/>
        </p:nvSpPr>
        <p:spPr>
          <a:xfrm>
            <a:off x="4649788" y="1834775"/>
            <a:ext cx="172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FRICTION</a:t>
            </a:r>
          </a:p>
        </p:txBody>
      </p:sp>
    </p:spTree>
    <p:extLst>
      <p:ext uri="{BB962C8B-B14F-4D97-AF65-F5344CB8AC3E}">
        <p14:creationId xmlns:p14="http://schemas.microsoft.com/office/powerpoint/2010/main" val="192338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INCLINED SURFACE – ANGLES OF FRICTION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91922" y="1950368"/>
            <a:ext cx="185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KINETIC FRICTION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9600" y="834189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Consider block of weight </a:t>
            </a:r>
            <a:r>
              <a:rPr lang="en-US" altLang="en-US" sz="2400" i="1" dirty="0"/>
              <a:t>W</a:t>
            </a:r>
            <a:r>
              <a:rPr lang="en-US" altLang="en-US" sz="2400" dirty="0"/>
              <a:t> resting on board with variable inclination angle </a:t>
            </a:r>
            <a:r>
              <a:rPr lang="en-US" altLang="en-US" sz="2400" i="1" dirty="0">
                <a:latin typeface="Symbol" pitchFamily="18" charset="2"/>
              </a:rPr>
              <a:t>q.</a:t>
            </a:r>
            <a:endParaRPr lang="en-US" alt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4709341" y="1883331"/>
            <a:ext cx="172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FRICTION</a:t>
            </a:r>
          </a:p>
        </p:txBody>
      </p:sp>
      <p:grpSp>
        <p:nvGrpSpPr>
          <p:cNvPr id="42" name="Group 14"/>
          <p:cNvGrpSpPr>
            <a:grpSpLocks/>
          </p:cNvGrpSpPr>
          <p:nvPr/>
        </p:nvGrpSpPr>
        <p:grpSpPr bwMode="auto">
          <a:xfrm>
            <a:off x="314325" y="2284775"/>
            <a:ext cx="1674813" cy="2551112"/>
            <a:chOff x="198" y="1374"/>
            <a:chExt cx="1055" cy="1607"/>
          </a:xfrm>
        </p:grpSpPr>
        <p:graphicFrame>
          <p:nvGraphicFramePr>
            <p:cNvPr id="43" name="Object 8"/>
            <p:cNvGraphicFramePr>
              <a:graphicFrameLocks noChangeAspect="1"/>
            </p:cNvGraphicFramePr>
            <p:nvPr/>
          </p:nvGraphicFramePr>
          <p:xfrm>
            <a:off x="198" y="1374"/>
            <a:ext cx="1055" cy="1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28" name="Bitmap Image" r:id="rId4" imgW="2123810" imgH="2495238" progId="Paint.Picture">
                    <p:embed/>
                  </p:oleObj>
                </mc:Choice>
                <mc:Fallback>
                  <p:oleObj name="Bitmap Image" r:id="rId4" imgW="2123810" imgH="249523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" y="1374"/>
                          <a:ext cx="1055" cy="1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243" y="2731"/>
              <a:ext cx="9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No friction</a:t>
              </a: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2081213" y="2252663"/>
            <a:ext cx="2339975" cy="2903538"/>
            <a:chOff x="1382" y="1154"/>
            <a:chExt cx="1474" cy="1829"/>
          </a:xfrm>
        </p:grpSpPr>
        <p:pic>
          <p:nvPicPr>
            <p:cNvPr id="46" name="Picture 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" y="1154"/>
              <a:ext cx="1474" cy="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1511" y="2733"/>
              <a:ext cx="9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No motion</a:t>
              </a:r>
            </a:p>
          </p:txBody>
        </p:sp>
      </p:grpSp>
      <p:grpSp>
        <p:nvGrpSpPr>
          <p:cNvPr id="48" name="Group 16"/>
          <p:cNvGrpSpPr>
            <a:grpSpLocks/>
          </p:cNvGrpSpPr>
          <p:nvPr/>
        </p:nvGrpSpPr>
        <p:grpSpPr bwMode="auto">
          <a:xfrm>
            <a:off x="4292601" y="2260962"/>
            <a:ext cx="2489200" cy="2944812"/>
            <a:chOff x="2814" y="1484"/>
            <a:chExt cx="1568" cy="1855"/>
          </a:xfrm>
        </p:grpSpPr>
        <p:graphicFrame>
          <p:nvGraphicFramePr>
            <p:cNvPr id="4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656613"/>
                </p:ext>
              </p:extLst>
            </p:nvPr>
          </p:nvGraphicFramePr>
          <p:xfrm>
            <a:off x="2904" y="1484"/>
            <a:ext cx="1348" cy="1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29" name="Bitmap Image" r:id="rId7" imgW="3134162" imgH="3258005" progId="Paint.Picture">
                    <p:embed/>
                  </p:oleObj>
                </mc:Choice>
                <mc:Fallback>
                  <p:oleObj name="Bitmap Image" r:id="rId7" imgW="3134162" imgH="325800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484"/>
                          <a:ext cx="1348" cy="1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2814" y="3089"/>
              <a:ext cx="1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Motion impending</a:t>
              </a:r>
            </a:p>
          </p:txBody>
        </p:sp>
      </p:grp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6596982" y="2427289"/>
            <a:ext cx="2025650" cy="2725737"/>
            <a:chOff x="4370" y="1264"/>
            <a:chExt cx="1276" cy="1717"/>
          </a:xfrm>
        </p:grpSpPr>
        <p:pic>
          <p:nvPicPr>
            <p:cNvPr id="52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" y="1264"/>
              <a:ext cx="1276" cy="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4638" y="2731"/>
              <a:ext cx="7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Motion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462213" y="1765702"/>
            <a:ext cx="172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FRICTION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951" y="4835887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No motion</a:t>
            </a:r>
          </a:p>
        </p:txBody>
      </p:sp>
    </p:spTree>
    <p:extLst>
      <p:ext uri="{BB962C8B-B14F-4D97-AF65-F5344CB8AC3E}">
        <p14:creationId xmlns:p14="http://schemas.microsoft.com/office/powerpoint/2010/main" val="22657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PROBLEMS INVOLVING DRY FRICTION</a:t>
            </a:r>
          </a:p>
        </p:txBody>
      </p:sp>
      <p:grpSp>
        <p:nvGrpSpPr>
          <p:cNvPr id="20" name="Group 1034"/>
          <p:cNvGrpSpPr>
            <a:grpSpLocks/>
          </p:cNvGrpSpPr>
          <p:nvPr/>
        </p:nvGrpSpPr>
        <p:grpSpPr bwMode="auto">
          <a:xfrm>
            <a:off x="228600" y="914401"/>
            <a:ext cx="2852256" cy="4294188"/>
            <a:chOff x="176" y="899"/>
            <a:chExt cx="1901" cy="2720"/>
          </a:xfrm>
        </p:grpSpPr>
        <p:pic>
          <p:nvPicPr>
            <p:cNvPr id="21" name="Picture 1028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899"/>
              <a:ext cx="1747" cy="1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 Box 1031"/>
            <p:cNvSpPr txBox="1">
              <a:spLocks noChangeArrowheads="1"/>
            </p:cNvSpPr>
            <p:nvPr/>
          </p:nvSpPr>
          <p:spPr bwMode="auto">
            <a:xfrm>
              <a:off x="176" y="2522"/>
              <a:ext cx="1901" cy="1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All applied forces known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Coefficient of static friction is known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Determine whether body will remain at rest or slide</a:t>
              </a:r>
            </a:p>
          </p:txBody>
        </p:sp>
      </p:grpSp>
      <p:grpSp>
        <p:nvGrpSpPr>
          <p:cNvPr id="24" name="Group 1035"/>
          <p:cNvGrpSpPr>
            <a:grpSpLocks/>
          </p:cNvGrpSpPr>
          <p:nvPr/>
        </p:nvGrpSpPr>
        <p:grpSpPr bwMode="auto">
          <a:xfrm>
            <a:off x="3165391" y="1076325"/>
            <a:ext cx="2993071" cy="4132263"/>
            <a:chOff x="2064" y="850"/>
            <a:chExt cx="2021" cy="2603"/>
          </a:xfrm>
        </p:grpSpPr>
        <p:pic>
          <p:nvPicPr>
            <p:cNvPr id="25" name="Picture 1029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" y="850"/>
              <a:ext cx="189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 Box 1032"/>
            <p:cNvSpPr txBox="1">
              <a:spLocks noChangeArrowheads="1"/>
            </p:cNvSpPr>
            <p:nvPr/>
          </p:nvSpPr>
          <p:spPr bwMode="auto">
            <a:xfrm>
              <a:off x="2064" y="2529"/>
              <a:ext cx="2021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All applied forces known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Motion is impending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Determine value of coefficient of static friction.</a:t>
              </a:r>
            </a:p>
          </p:txBody>
        </p:sp>
      </p:grpSp>
      <p:grpSp>
        <p:nvGrpSpPr>
          <p:cNvPr id="27" name="Group 1036"/>
          <p:cNvGrpSpPr>
            <a:grpSpLocks/>
          </p:cNvGrpSpPr>
          <p:nvPr/>
        </p:nvGrpSpPr>
        <p:grpSpPr bwMode="auto">
          <a:xfrm>
            <a:off x="6257925" y="985043"/>
            <a:ext cx="2732088" cy="4932363"/>
            <a:chOff x="3942" y="678"/>
            <a:chExt cx="1721" cy="3107"/>
          </a:xfrm>
        </p:grpSpPr>
        <p:pic>
          <p:nvPicPr>
            <p:cNvPr id="29" name="Picture 1030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" y="678"/>
              <a:ext cx="1641" cy="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 Box 1033"/>
            <p:cNvSpPr txBox="1">
              <a:spLocks noChangeArrowheads="1"/>
            </p:cNvSpPr>
            <p:nvPr/>
          </p:nvSpPr>
          <p:spPr bwMode="auto">
            <a:xfrm>
              <a:off x="3942" y="2515"/>
              <a:ext cx="1721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Coefficient of static friction is known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Motion is impending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Determine magnitude or direction of one of the applied forces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92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8.1</a:t>
            </a:r>
          </a:p>
        </p:txBody>
      </p:sp>
      <p:pic>
        <p:nvPicPr>
          <p:cNvPr id="12" name="Picture 3" descr="msotw9_tem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5" y="762000"/>
            <a:ext cx="4114800" cy="309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1105" y="4114800"/>
            <a:ext cx="411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100 </a:t>
            </a:r>
            <a:r>
              <a:rPr lang="en-US" altLang="en-US" dirty="0" err="1"/>
              <a:t>lb</a:t>
            </a:r>
            <a:r>
              <a:rPr lang="en-US" altLang="en-US" dirty="0"/>
              <a:t> force acts as shown on a 300 </a:t>
            </a:r>
            <a:r>
              <a:rPr lang="en-US" altLang="en-US" dirty="0" err="1"/>
              <a:t>lb</a:t>
            </a:r>
            <a:r>
              <a:rPr lang="en-US" altLang="en-US" dirty="0"/>
              <a:t> block placed on an inclined plane.  The coefficients of friction between the block and plane are </a:t>
            </a:r>
            <a:r>
              <a:rPr lang="en-US" altLang="en-US" i="1" dirty="0" err="1">
                <a:latin typeface="Symbol" pitchFamily="18" charset="2"/>
              </a:rPr>
              <a:t>m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 = 0.25 and </a:t>
            </a:r>
            <a:r>
              <a:rPr lang="en-US" altLang="en-US" i="1" dirty="0" err="1">
                <a:latin typeface="Symbol" pitchFamily="18" charset="2"/>
              </a:rPr>
              <a:t>m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= 0.20.  Determine whether the block is in equilibrium and find the value of the friction force.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771810"/>
            <a:ext cx="3886200" cy="399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u="sng" dirty="0"/>
              <a:t>SOLUTION STEPS</a:t>
            </a:r>
            <a:r>
              <a:rPr lang="en-US" altLang="en-US" dirty="0"/>
              <a:t>: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Determine values of friction force and normal reaction force from plane required to maintain equilibrium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Calculate maximum friction force and compare with friction force required for equilibrium.  If it is greater, block will not slide.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If maximum friction force is less than friction force required for equilibrium, block will slide.  Calculate kinetic-friction force.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9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8.1 - SOLUTION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33400" y="1031876"/>
            <a:ext cx="8382000" cy="3130550"/>
            <a:chOff x="228" y="650"/>
            <a:chExt cx="5010" cy="1972"/>
          </a:xfrm>
        </p:grpSpPr>
        <p:pic>
          <p:nvPicPr>
            <p:cNvPr id="7" name="Picture 4" descr="msotw9_temp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" y="650"/>
              <a:ext cx="2082" cy="1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583" y="650"/>
              <a:ext cx="265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</a:pPr>
              <a:r>
                <a:rPr lang="en-US" altLang="en-US" dirty="0"/>
                <a:t>Determine values of friction force and normal reaction force from plane required to maintain equilibrium.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402" y="1510"/>
            <a:ext cx="6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6" name="Equation" r:id="rId5" imgW="1066800" imgH="330200" progId="Equation.3">
                    <p:embed/>
                  </p:oleObj>
                </mc:Choice>
                <mc:Fallback>
                  <p:oleObj name="Equation" r:id="rId5" imgW="10668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1510"/>
                          <a:ext cx="6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3302" y="1478"/>
            <a:ext cx="16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7" name="Equation" r:id="rId7" imgW="2540000" imgH="431800" progId="Equation.3">
                    <p:embed/>
                  </p:oleObj>
                </mc:Choice>
                <mc:Fallback>
                  <p:oleObj name="Equation" r:id="rId7" imgW="25400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1478"/>
                          <a:ext cx="16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3302" y="1803"/>
            <a:ext cx="71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8" name="Equation" r:id="rId9" imgW="1129810" imgH="253890" progId="Equation.3">
                    <p:embed/>
                  </p:oleObj>
                </mc:Choice>
                <mc:Fallback>
                  <p:oleObj name="Equation" r:id="rId9" imgW="1129810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1803"/>
                          <a:ext cx="71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395" y="2117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9" name="Equation" r:id="rId11" imgW="1079500" imgH="368300" progId="Equation.3">
                    <p:embed/>
                  </p:oleObj>
                </mc:Choice>
                <mc:Fallback>
                  <p:oleObj name="Equation" r:id="rId11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5" y="2117"/>
                          <a:ext cx="6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3295" y="2097"/>
            <a:ext cx="10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20" name="Equation" r:id="rId13" imgW="1739900" imgH="431800" progId="Equation.3">
                    <p:embed/>
                  </p:oleObj>
                </mc:Choice>
                <mc:Fallback>
                  <p:oleObj name="Equation" r:id="rId13" imgW="1739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5" y="2097"/>
                          <a:ext cx="10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3295" y="2462"/>
            <a:ext cx="7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21" name="Equation" r:id="rId15" imgW="1143000" imgH="253800" progId="Equation.3">
                    <p:embed/>
                  </p:oleObj>
                </mc:Choice>
                <mc:Fallback>
                  <p:oleObj name="Equation" r:id="rId15" imgW="11430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5" y="2462"/>
                          <a:ext cx="72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533400" y="4294188"/>
            <a:ext cx="8001000" cy="1655762"/>
            <a:chOff x="2199" y="2705"/>
            <a:chExt cx="3553" cy="1043"/>
          </a:xfrm>
        </p:grpSpPr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199" y="2705"/>
              <a:ext cx="355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Calculate maximum friction force and compare with friction force required for equilibrium.  If it is greater, block will not slide.</a:t>
              </a:r>
            </a:p>
          </p:txBody>
        </p:sp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4123023"/>
                </p:ext>
              </p:extLst>
            </p:nvPr>
          </p:nvGraphicFramePr>
          <p:xfrm>
            <a:off x="2420" y="3235"/>
            <a:ext cx="263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22" name="Equation" r:id="rId17" imgW="4191000" imgH="330200" progId="Equation.3">
                    <p:embed/>
                  </p:oleObj>
                </mc:Choice>
                <mc:Fallback>
                  <p:oleObj name="Equation" r:id="rId17" imgW="41910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3235"/>
                          <a:ext cx="263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436" y="3492"/>
              <a:ext cx="2507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 dirty="0"/>
                <a:t>The block will slide down the plane.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0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8.1 – SOLUTION (continued)</a:t>
            </a:r>
          </a:p>
        </p:txBody>
      </p:sp>
      <p:pic>
        <p:nvPicPr>
          <p:cNvPr id="20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012825"/>
            <a:ext cx="3111500" cy="300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657600" y="951580"/>
            <a:ext cx="5029200" cy="2874964"/>
            <a:chOff x="2237" y="614"/>
            <a:chExt cx="3523" cy="1811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237" y="614"/>
              <a:ext cx="352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If maximum friction force is less than friction force required for equilibrium, block will slide.  Calculate kinetic-friction force.</a:t>
              </a:r>
            </a:p>
          </p:txBody>
        </p:sp>
        <p:graphicFrame>
          <p:nvGraphicFramePr>
            <p:cNvPr id="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814882"/>
                </p:ext>
              </p:extLst>
            </p:nvPr>
          </p:nvGraphicFramePr>
          <p:xfrm>
            <a:off x="2504" y="1386"/>
            <a:ext cx="1749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2" name="Equation" r:id="rId5" imgW="2235200" imgH="685800" progId="Equation.3">
                    <p:embed/>
                  </p:oleObj>
                </mc:Choice>
                <mc:Fallback>
                  <p:oleObj name="Equation" r:id="rId5" imgW="223520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386"/>
                          <a:ext cx="1749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9207605"/>
                </p:ext>
              </p:extLst>
            </p:nvPr>
          </p:nvGraphicFramePr>
          <p:xfrm>
            <a:off x="3198" y="2175"/>
            <a:ext cx="113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3" name="Equation" r:id="rId7" imgW="1498600" imgH="330200" progId="Equation.3">
                    <p:embed/>
                  </p:oleObj>
                </mc:Choice>
                <mc:Fallback>
                  <p:oleObj name="Equation" r:id="rId7" imgW="1498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175"/>
                          <a:ext cx="1134" cy="25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390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8.3</a:t>
            </a:r>
          </a:p>
        </p:txBody>
      </p:sp>
      <p:pic>
        <p:nvPicPr>
          <p:cNvPr id="8" name="Picture 3" descr="msotw9_tem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07071"/>
            <a:ext cx="3573462" cy="385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910775"/>
            <a:ext cx="419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moveable bracket shown may be placed at any height on the 3-in. diameter pipe.  If the coefficient of friction between the pipe and bracket is 0.25, determine the minimum distance </a:t>
            </a:r>
            <a:r>
              <a:rPr lang="en-US" altLang="en-US" i="1" dirty="0"/>
              <a:t>x</a:t>
            </a:r>
            <a:r>
              <a:rPr lang="en-US" altLang="en-US" dirty="0"/>
              <a:t> at which the load can be supported.  Neglect the weight of the bracket.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06353" y="3076074"/>
            <a:ext cx="40767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SOLUTION STEPS</a:t>
            </a:r>
            <a:r>
              <a:rPr lang="en-US" altLang="en-US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When </a:t>
            </a:r>
            <a:r>
              <a:rPr lang="en-US" altLang="en-US" i="1" dirty="0"/>
              <a:t>W</a:t>
            </a:r>
            <a:r>
              <a:rPr lang="en-US" altLang="en-US" dirty="0"/>
              <a:t> is placed at minimum </a:t>
            </a:r>
            <a:r>
              <a:rPr lang="en-US" altLang="en-US" i="1" dirty="0"/>
              <a:t>x</a:t>
            </a:r>
            <a:r>
              <a:rPr lang="en-US" altLang="en-US" dirty="0"/>
              <a:t>, the bracket is about to slip and friction forces in upper and lower collars are at maximum value.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Apply conditions for static equilibrium to find minimum </a:t>
            </a:r>
            <a:r>
              <a:rPr lang="en-US" altLang="en-US" i="1" dirty="0"/>
              <a:t>x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443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8.3 - SOLUTION</a:t>
            </a:r>
          </a:p>
        </p:txBody>
      </p:sp>
      <p:pic>
        <p:nvPicPr>
          <p:cNvPr id="6" name="Picture 3" descr="msotw9_temp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1" y="685800"/>
            <a:ext cx="2414587" cy="26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msotw9_temp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94062"/>
            <a:ext cx="3519486" cy="291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35705" y="713220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When </a:t>
            </a:r>
            <a:r>
              <a:rPr lang="en-US" altLang="en-US" i="1" dirty="0"/>
              <a:t>W</a:t>
            </a:r>
            <a:r>
              <a:rPr lang="en-US" altLang="en-US" dirty="0"/>
              <a:t> is placed at minimum </a:t>
            </a:r>
            <a:r>
              <a:rPr lang="en-US" altLang="en-US" i="1" dirty="0"/>
              <a:t>x</a:t>
            </a:r>
            <a:r>
              <a:rPr lang="en-US" altLang="en-US" dirty="0"/>
              <a:t>, the bracket is about to slip and friction forces in upper and lower collars are at maximum value.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455205"/>
              </p:ext>
            </p:extLst>
          </p:nvPr>
        </p:nvGraphicFramePr>
        <p:xfrm>
          <a:off x="5257800" y="1447800"/>
          <a:ext cx="2311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4" name="Equation" r:id="rId6" imgW="2311400" imgH="711200" progId="Equation.3">
                  <p:embed/>
                </p:oleObj>
              </mc:Choice>
              <mc:Fallback>
                <p:oleObj name="Equation" r:id="rId6" imgW="2311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47800"/>
                        <a:ext cx="2311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2895600" y="2285211"/>
            <a:ext cx="6400800" cy="804863"/>
            <a:chOff x="1728" y="1561"/>
            <a:chExt cx="4032" cy="507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728" y="1561"/>
              <a:ext cx="40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dirty="0"/>
                <a:t>Apply conditions for static equilibrium to find minimum </a:t>
              </a:r>
              <a:r>
                <a:rPr lang="en-US" altLang="en-US" i="1" dirty="0"/>
                <a:t>x</a:t>
              </a:r>
              <a:r>
                <a:rPr lang="en-US" altLang="en-US" dirty="0"/>
                <a:t>.</a:t>
              </a: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2304" y="1811"/>
              <a:ext cx="2848" cy="257"/>
              <a:chOff x="2304" y="1811"/>
              <a:chExt cx="2848" cy="257"/>
            </a:xfrm>
          </p:grpSpPr>
          <p:graphicFrame>
            <p:nvGraphicFramePr>
              <p:cNvPr id="1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8524209"/>
                  </p:ext>
                </p:extLst>
              </p:nvPr>
            </p:nvGraphicFramePr>
            <p:xfrm>
              <a:off x="2304" y="1811"/>
              <a:ext cx="672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85" name="Equation" r:id="rId8" imgW="1066800" imgH="330200" progId="Equation.3">
                      <p:embed/>
                    </p:oleObj>
                  </mc:Choice>
                  <mc:Fallback>
                    <p:oleObj name="Equation" r:id="rId8" imgW="1066800" imgH="330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1811"/>
                            <a:ext cx="672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9232697"/>
                  </p:ext>
                </p:extLst>
              </p:nvPr>
            </p:nvGraphicFramePr>
            <p:xfrm>
              <a:off x="3216" y="1811"/>
              <a:ext cx="88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86" name="Equation" r:id="rId10" imgW="1396394" imgH="317362" progId="Equation.3">
                      <p:embed/>
                    </p:oleObj>
                  </mc:Choice>
                  <mc:Fallback>
                    <p:oleObj name="Equation" r:id="rId10" imgW="1396394" imgH="3173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811"/>
                            <a:ext cx="88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1715994"/>
                  </p:ext>
                </p:extLst>
              </p:nvPr>
            </p:nvGraphicFramePr>
            <p:xfrm>
              <a:off x="4512" y="1811"/>
              <a:ext cx="64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87" name="Equation" r:id="rId12" imgW="1015559" imgH="317362" progId="Equation.3">
                      <p:embed/>
                    </p:oleObj>
                  </mc:Choice>
                  <mc:Fallback>
                    <p:oleObj name="Equation" r:id="rId12" imgW="1015559" imgH="3173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811"/>
                            <a:ext cx="64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686483"/>
              </p:ext>
            </p:extLst>
          </p:nvPr>
        </p:nvGraphicFramePr>
        <p:xfrm>
          <a:off x="3810000" y="3294062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8" name="Equation" r:id="rId14" imgW="1079500" imgH="368300" progId="Equation.3">
                  <p:embed/>
                </p:oleObj>
              </mc:Choice>
              <mc:Fallback>
                <p:oleObj name="Equation" r:id="rId14" imgW="10795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94062"/>
                        <a:ext cx="107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43939"/>
              </p:ext>
            </p:extLst>
          </p:nvPr>
        </p:nvGraphicFramePr>
        <p:xfrm>
          <a:off x="5257800" y="3294062"/>
          <a:ext cx="273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9" name="Equation" r:id="rId16" imgW="2730500" imgH="1092200" progId="Equation.3">
                  <p:embed/>
                </p:oleObj>
              </mc:Choice>
              <mc:Fallback>
                <p:oleObj name="Equation" r:id="rId16" imgW="2730500" imgH="1092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94062"/>
                        <a:ext cx="2730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212686"/>
              </p:ext>
            </p:extLst>
          </p:nvPr>
        </p:nvGraphicFramePr>
        <p:xfrm>
          <a:off x="6987005" y="4267200"/>
          <a:ext cx="166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0" name="Equation" r:id="rId18" imgW="1662978" imgH="317362" progId="Equation.3">
                  <p:embed/>
                </p:oleObj>
              </mc:Choice>
              <mc:Fallback>
                <p:oleObj name="Equation" r:id="rId18" imgW="1662978" imgH="3173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005" y="4267200"/>
                        <a:ext cx="166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78888"/>
              </p:ext>
            </p:extLst>
          </p:nvPr>
        </p:nvGraphicFramePr>
        <p:xfrm>
          <a:off x="3671886" y="4419600"/>
          <a:ext cx="119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1" name="Equation" r:id="rId20" imgW="1193282" imgH="317362" progId="Equation.3">
                  <p:embed/>
                </p:oleObj>
              </mc:Choice>
              <mc:Fallback>
                <p:oleObj name="Equation" r:id="rId20" imgW="1193282" imgH="3173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6" y="4419600"/>
                        <a:ext cx="1193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6396"/>
              </p:ext>
            </p:extLst>
          </p:nvPr>
        </p:nvGraphicFramePr>
        <p:xfrm>
          <a:off x="4641515" y="4876800"/>
          <a:ext cx="4051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2" name="Equation" r:id="rId22" imgW="4051300" imgH="1079500" progId="Equation.3">
                  <p:embed/>
                </p:oleObj>
              </mc:Choice>
              <mc:Fallback>
                <p:oleObj name="Equation" r:id="rId22" imgW="4051300" imgH="1079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515" y="4876800"/>
                        <a:ext cx="4051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8020050" y="6162675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3" name="Equation" r:id="rId24" imgW="964781" imgH="304668" progId="Equation.3">
                  <p:embed/>
                </p:oleObj>
              </mc:Choice>
              <mc:Fallback>
                <p:oleObj name="Equation" r:id="rId24" imgW="964781" imgH="30466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0" y="6162675"/>
                        <a:ext cx="9652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3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WEDGES</a:t>
            </a: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57200" y="838200"/>
            <a:ext cx="2622550" cy="5384800"/>
            <a:chOff x="193" y="638"/>
            <a:chExt cx="1652" cy="3392"/>
          </a:xfrm>
        </p:grpSpPr>
        <p:pic>
          <p:nvPicPr>
            <p:cNvPr id="24" name="Picture 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" y="638"/>
              <a:ext cx="1278" cy="1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93" y="1981"/>
              <a:ext cx="1652" cy="2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 i="1"/>
                <a:t>Wedges</a:t>
              </a:r>
              <a:r>
                <a:rPr lang="en-US" altLang="en-US" sz="1800"/>
                <a:t> - simple machines used to raise heavy loads.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Force required to lift block is significantly less than block weight.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Friction prevents wedge from sliding out.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Want to find minimum force </a:t>
              </a:r>
              <a:r>
                <a:rPr lang="en-US" altLang="en-US" sz="1800" i="1"/>
                <a:t>P</a:t>
              </a:r>
              <a:r>
                <a:rPr lang="en-US" altLang="en-US" sz="1800"/>
                <a:t> to raise block.</a:t>
              </a:r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3138488" y="1216025"/>
            <a:ext cx="2289175" cy="4549775"/>
            <a:chOff x="1804" y="773"/>
            <a:chExt cx="1442" cy="2866"/>
          </a:xfrm>
        </p:grpSpPr>
        <p:pic>
          <p:nvPicPr>
            <p:cNvPr id="27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0" y="773"/>
              <a:ext cx="1230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8" name="Group 18"/>
            <p:cNvGrpSpPr>
              <a:grpSpLocks/>
            </p:cNvGrpSpPr>
            <p:nvPr/>
          </p:nvGrpSpPr>
          <p:grpSpPr bwMode="auto">
            <a:xfrm>
              <a:off x="1804" y="1981"/>
              <a:ext cx="1442" cy="1658"/>
              <a:chOff x="1804" y="1981"/>
              <a:chExt cx="1442" cy="1658"/>
            </a:xfrm>
          </p:grpSpPr>
          <p:sp>
            <p:nvSpPr>
              <p:cNvPr id="29" name="Text Box 9"/>
              <p:cNvSpPr txBox="1">
                <a:spLocks noChangeArrowheads="1"/>
              </p:cNvSpPr>
              <p:nvPr/>
            </p:nvSpPr>
            <p:spPr bwMode="auto">
              <a:xfrm>
                <a:off x="1804" y="1981"/>
                <a:ext cx="13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1800"/>
                  <a:t>Block as free-body</a:t>
                </a:r>
              </a:p>
            </p:txBody>
          </p:sp>
          <p:graphicFrame>
            <p:nvGraphicFramePr>
              <p:cNvPr id="30" name="Object 10"/>
              <p:cNvGraphicFramePr>
                <a:graphicFrameLocks noChangeAspect="1"/>
              </p:cNvGraphicFramePr>
              <p:nvPr/>
            </p:nvGraphicFramePr>
            <p:xfrm>
              <a:off x="2006" y="2238"/>
              <a:ext cx="1240" cy="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38" name="Equation" r:id="rId6" imgW="1968500" imgH="1384300" progId="Equation.3">
                      <p:embed/>
                    </p:oleObj>
                  </mc:Choice>
                  <mc:Fallback>
                    <p:oleObj name="Equation" r:id="rId6" imgW="1968500" imgH="1384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6" y="2238"/>
                            <a:ext cx="1240" cy="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94" y="3132"/>
                <a:ext cx="2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or</a:t>
                </a:r>
              </a:p>
            </p:txBody>
          </p:sp>
          <p:graphicFrame>
            <p:nvGraphicFramePr>
              <p:cNvPr id="32" name="Object 12"/>
              <p:cNvGraphicFramePr>
                <a:graphicFrameLocks noChangeAspect="1"/>
              </p:cNvGraphicFramePr>
              <p:nvPr/>
            </p:nvGraphicFramePr>
            <p:xfrm>
              <a:off x="2006" y="3431"/>
              <a:ext cx="9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39" name="Equation" r:id="rId8" imgW="1498600" imgH="330200" progId="Equation.3">
                      <p:embed/>
                    </p:oleObj>
                  </mc:Choice>
                  <mc:Fallback>
                    <p:oleObj name="Equation" r:id="rId8" imgW="1498600" imgH="330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6" y="3431"/>
                            <a:ext cx="9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5591175" y="1354138"/>
            <a:ext cx="3363913" cy="4805362"/>
            <a:chOff x="3509" y="838"/>
            <a:chExt cx="2119" cy="3027"/>
          </a:xfrm>
        </p:grpSpPr>
        <p:pic>
          <p:nvPicPr>
            <p:cNvPr id="34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" y="838"/>
              <a:ext cx="1262" cy="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 17"/>
            <p:cNvGrpSpPr>
              <a:grpSpLocks/>
            </p:cNvGrpSpPr>
            <p:nvPr/>
          </p:nvGrpSpPr>
          <p:grpSpPr bwMode="auto">
            <a:xfrm>
              <a:off x="3509" y="1973"/>
              <a:ext cx="2119" cy="1892"/>
              <a:chOff x="3509" y="1973"/>
              <a:chExt cx="2119" cy="1892"/>
            </a:xfrm>
          </p:grpSpPr>
          <p:graphicFrame>
            <p:nvGraphicFramePr>
              <p:cNvPr id="36" name="Object 13"/>
              <p:cNvGraphicFramePr>
                <a:graphicFrameLocks noChangeAspect="1"/>
              </p:cNvGraphicFramePr>
              <p:nvPr/>
            </p:nvGraphicFramePr>
            <p:xfrm>
              <a:off x="3748" y="2238"/>
              <a:ext cx="1880" cy="1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40" name="Equation" r:id="rId11" imgW="2984500" imgH="1727200" progId="Equation.3">
                      <p:embed/>
                    </p:oleObj>
                  </mc:Choice>
                  <mc:Fallback>
                    <p:oleObj name="Equation" r:id="rId11" imgW="2984500" imgH="172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8" y="2238"/>
                            <a:ext cx="1880" cy="10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3509" y="1973"/>
                <a:ext cx="15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1800"/>
                  <a:t>Wedge as free-body</a:t>
                </a:r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3650" y="3363"/>
                <a:ext cx="2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or</a:t>
                </a:r>
              </a:p>
            </p:txBody>
          </p:sp>
          <p:graphicFrame>
            <p:nvGraphicFramePr>
              <p:cNvPr id="39" name="Object 16"/>
              <p:cNvGraphicFramePr>
                <a:graphicFrameLocks noChangeAspect="1"/>
              </p:cNvGraphicFramePr>
              <p:nvPr/>
            </p:nvGraphicFramePr>
            <p:xfrm>
              <a:off x="3748" y="3657"/>
              <a:ext cx="9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41" name="Equation" r:id="rId13" imgW="1459866" imgH="330057" progId="Equation.3">
                      <p:embed/>
                    </p:oleObj>
                  </mc:Choice>
                  <mc:Fallback>
                    <p:oleObj name="Equation" r:id="rId13" imgW="1459866" imgH="3300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8" y="3657"/>
                            <a:ext cx="92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65767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SQUARE-THREADED SCREWS</a:t>
            </a:r>
          </a:p>
        </p:txBody>
      </p:sp>
      <p:pic>
        <p:nvPicPr>
          <p:cNvPr id="2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744886"/>
            <a:ext cx="2557461" cy="290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282408" y="3810000"/>
            <a:ext cx="2538413" cy="2592388"/>
            <a:chOff x="128" y="2205"/>
            <a:chExt cx="1599" cy="1633"/>
          </a:xfrm>
        </p:grpSpPr>
        <p:pic>
          <p:nvPicPr>
            <p:cNvPr id="22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" y="2205"/>
              <a:ext cx="1238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128" y="3431"/>
              <a:ext cx="159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 dirty="0"/>
                <a:t>Impending motion upwards.  Solve for </a:t>
              </a:r>
              <a:r>
                <a:rPr lang="en-US" altLang="en-US" sz="1800" i="1" dirty="0"/>
                <a:t>Q</a:t>
              </a:r>
              <a:r>
                <a:rPr lang="en-US" altLang="en-US" sz="1800" dirty="0"/>
                <a:t>.</a:t>
              </a:r>
            </a:p>
          </p:txBody>
        </p:sp>
      </p:grpSp>
      <p:grpSp>
        <p:nvGrpSpPr>
          <p:cNvPr id="41" name="Group 27"/>
          <p:cNvGrpSpPr>
            <a:grpSpLocks/>
          </p:cNvGrpSpPr>
          <p:nvPr/>
        </p:nvGrpSpPr>
        <p:grpSpPr bwMode="auto">
          <a:xfrm>
            <a:off x="2847975" y="3742155"/>
            <a:ext cx="2944812" cy="2624138"/>
            <a:chOff x="1653" y="2188"/>
            <a:chExt cx="1855" cy="1653"/>
          </a:xfrm>
        </p:grpSpPr>
        <p:pic>
          <p:nvPicPr>
            <p:cNvPr id="42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" y="2188"/>
              <a:ext cx="1109" cy="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1653" y="3434"/>
              <a:ext cx="1855" cy="407"/>
              <a:chOff x="1660" y="3405"/>
              <a:chExt cx="1855" cy="407"/>
            </a:xfrm>
          </p:grpSpPr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1660" y="3405"/>
                <a:ext cx="1855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1800" dirty="0"/>
                  <a:t>	Self-locking,  solve for </a:t>
                </a:r>
                <a:r>
                  <a:rPr lang="en-US" altLang="en-US" sz="1800" i="1" dirty="0"/>
                  <a:t>Q</a:t>
                </a:r>
                <a:r>
                  <a:rPr lang="en-US" altLang="en-US" sz="1800" dirty="0"/>
                  <a:t> to lower load.   </a:t>
                </a:r>
              </a:p>
            </p:txBody>
          </p:sp>
          <p:graphicFrame>
            <p:nvGraphicFramePr>
              <p:cNvPr id="45" name="Object 16"/>
              <p:cNvGraphicFramePr>
                <a:graphicFrameLocks noChangeAspect="1"/>
              </p:cNvGraphicFramePr>
              <p:nvPr/>
            </p:nvGraphicFramePr>
            <p:xfrm>
              <a:off x="1861" y="3430"/>
              <a:ext cx="41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52" name="Equation" r:id="rId7" imgW="660113" imgH="291973" progId="Equation.3">
                      <p:embed/>
                    </p:oleObj>
                  </mc:Choice>
                  <mc:Fallback>
                    <p:oleObj name="Equation" r:id="rId7" imgW="66011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1" y="3430"/>
                            <a:ext cx="41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6" name="Group 29"/>
          <p:cNvGrpSpPr>
            <a:grpSpLocks/>
          </p:cNvGrpSpPr>
          <p:nvPr/>
        </p:nvGrpSpPr>
        <p:grpSpPr bwMode="auto">
          <a:xfrm>
            <a:off x="5994400" y="3734134"/>
            <a:ext cx="2971800" cy="2611438"/>
            <a:chOff x="3776" y="2276"/>
            <a:chExt cx="1872" cy="1645"/>
          </a:xfrm>
        </p:grpSpPr>
        <p:grpSp>
          <p:nvGrpSpPr>
            <p:cNvPr id="47" name="Group 28"/>
            <p:cNvGrpSpPr>
              <a:grpSpLocks/>
            </p:cNvGrpSpPr>
            <p:nvPr/>
          </p:nvGrpSpPr>
          <p:grpSpPr bwMode="auto">
            <a:xfrm>
              <a:off x="3776" y="2276"/>
              <a:ext cx="1872" cy="1645"/>
              <a:chOff x="3776" y="2193"/>
              <a:chExt cx="1872" cy="1645"/>
            </a:xfrm>
          </p:grpSpPr>
          <p:pic>
            <p:nvPicPr>
              <p:cNvPr id="49" name="Picture 6" descr="C:\DOCUME~1\WALTOL~1\LOCALS~1\Temp\\msotw9_temp0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5" y="2193"/>
                <a:ext cx="1088" cy="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Text Box 24"/>
              <p:cNvSpPr txBox="1">
                <a:spLocks noChangeArrowheads="1"/>
              </p:cNvSpPr>
              <p:nvPr/>
            </p:nvSpPr>
            <p:spPr bwMode="auto">
              <a:xfrm>
                <a:off x="3776" y="3434"/>
                <a:ext cx="18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23938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1800" dirty="0"/>
                  <a:t>	Non-locking,  solve for </a:t>
                </a:r>
                <a:r>
                  <a:rPr lang="en-US" altLang="en-US" sz="1800" i="1" dirty="0"/>
                  <a:t>Q</a:t>
                </a:r>
                <a:r>
                  <a:rPr lang="en-US" altLang="en-US" sz="1800" dirty="0"/>
                  <a:t> to hold load.   </a:t>
                </a:r>
              </a:p>
            </p:txBody>
          </p:sp>
        </p:grpSp>
        <p:graphicFrame>
          <p:nvGraphicFramePr>
            <p:cNvPr id="48" name="Object 25"/>
            <p:cNvGraphicFramePr>
              <a:graphicFrameLocks noChangeAspect="1"/>
            </p:cNvGraphicFramePr>
            <p:nvPr/>
          </p:nvGraphicFramePr>
          <p:xfrm>
            <a:off x="3990" y="3533"/>
            <a:ext cx="4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3" name="Equation" r:id="rId10" imgW="660113" imgH="291973" progId="Equation.3">
                    <p:embed/>
                  </p:oleObj>
                </mc:Choice>
                <mc:Fallback>
                  <p:oleObj name="Equation" r:id="rId10" imgW="66011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3533"/>
                          <a:ext cx="4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404018" y="808752"/>
            <a:ext cx="54351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Square-threaded screws frequently used in jacks, presses, etc.  Analysis similar to block on inclined plane.  Recall friction force does not depend on area of contact.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Thread of base has been “unwrapped” and shown as straight line.  Slope is 2</a:t>
            </a:r>
            <a:r>
              <a:rPr lang="en-US" altLang="en-US" dirty="0">
                <a:latin typeface="Symbol" pitchFamily="18" charset="2"/>
              </a:rPr>
              <a:t>p</a:t>
            </a:r>
            <a:r>
              <a:rPr lang="en-US" altLang="en-US" i="1" dirty="0"/>
              <a:t>r</a:t>
            </a:r>
            <a:r>
              <a:rPr lang="en-US" altLang="en-US" dirty="0"/>
              <a:t> horizontally and lead </a:t>
            </a:r>
            <a:r>
              <a:rPr lang="en-US" altLang="en-US" i="1" dirty="0"/>
              <a:t>L</a:t>
            </a:r>
            <a:r>
              <a:rPr lang="en-US" altLang="en-US" dirty="0"/>
              <a:t> vertically.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Moment of force </a:t>
            </a:r>
            <a:r>
              <a:rPr lang="en-US" altLang="en-US" i="1" dirty="0"/>
              <a:t>Q</a:t>
            </a:r>
            <a:r>
              <a:rPr lang="en-US" altLang="en-US" dirty="0"/>
              <a:t> is equal to moment of force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  <p:graphicFrame>
        <p:nvGraphicFramePr>
          <p:cNvPr id="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66148"/>
              </p:ext>
            </p:extLst>
          </p:nvPr>
        </p:nvGraphicFramePr>
        <p:xfrm>
          <a:off x="5543550" y="3101975"/>
          <a:ext cx="901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4" name="Equation" r:id="rId11" imgW="901309" imgH="291973" progId="Equation.3">
                  <p:embed/>
                </p:oleObj>
              </mc:Choice>
              <mc:Fallback>
                <p:oleObj name="Equation" r:id="rId11" imgW="90130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101975"/>
                        <a:ext cx="901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32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0318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232" y="152399"/>
            <a:ext cx="820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FRICTION - TOPICS IN CHAPTER 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914400"/>
            <a:ext cx="3581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hlinkClick r:id="rId3" action="ppaction://hlinksldjump"/>
              </a:rPr>
              <a:t>Introduction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rId4" action="ppaction://hlinksldjump"/>
              </a:rPr>
              <a:t>Laws of Dry Friction.  Coefficients of Friction.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rId5" action="ppaction://hlinksldjump"/>
              </a:rPr>
              <a:t>Angles of Friction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rId6" action="ppaction://hlinksldjump"/>
              </a:rPr>
              <a:t>Problems Involving Dry Friction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rId7" action="ppaction://hlinksldjump"/>
              </a:rPr>
              <a:t>Sample Problem 8.1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rId8" action="ppaction://hlinksldjump"/>
              </a:rPr>
              <a:t>Sample Problem 8.3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rId9" action="ppaction://hlinksldjump"/>
              </a:rPr>
              <a:t>Wedges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914400"/>
            <a:ext cx="35052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hlinkClick r:id="rId10" action="ppaction://hlinksldjump"/>
              </a:rPr>
              <a:t>Square-Threaded Screws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rId11" action="ppaction://hlinksldjump"/>
              </a:rPr>
              <a:t>Sample Problem 8.5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" action="ppaction://noaction"/>
              </a:rPr>
              <a:t>Journal Bearings.  Axle Friction.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" action="ppaction://noaction"/>
              </a:rPr>
              <a:t>Thrust Bearings.  Disk Friction.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" action="ppaction://noaction"/>
              </a:rPr>
              <a:t>Wheel Friction.  Rolling Resistance.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" action="ppaction://noaction"/>
              </a:rPr>
              <a:t>Sample Problem 8.6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" action="ppaction://noaction"/>
              </a:rPr>
              <a:t>Belt Friction.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>
                <a:hlinkClick r:id="" action="ppaction://noaction"/>
              </a:rPr>
              <a:t>Sample Problem 8.8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722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SAMPLE PROBLEM 8.5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581400"/>
            <a:ext cx="4572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clamp is used to hold two pieces of wood together as shown.  The clamp has a double square thread of mean diameter equal to 10 mm with a pitch of 2 mm.  The coefficient of friction between threads is </a:t>
            </a:r>
            <a:r>
              <a:rPr lang="en-US" altLang="en-US" i="1" dirty="0" err="1">
                <a:latin typeface="Symbol" pitchFamily="18" charset="2"/>
              </a:rPr>
              <a:t>m</a:t>
            </a:r>
            <a:r>
              <a:rPr lang="en-US" altLang="en-US" i="1" baseline="-25000" dirty="0" err="1"/>
              <a:t>s</a:t>
            </a:r>
            <a:r>
              <a:rPr lang="en-US" altLang="en-US" i="1" baseline="-25000" dirty="0"/>
              <a:t> </a:t>
            </a:r>
            <a:r>
              <a:rPr lang="en-US" altLang="en-US" dirty="0"/>
              <a:t> = 0.30.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If a maximum torque of 40 N*m is applied in tightening the clamp, determine (a) the force exerted on the pieces of wood, and (b) the torque required to loosen the clamp.</a:t>
            </a:r>
            <a:endParaRPr lang="en-US" altLang="en-US" i="1" dirty="0"/>
          </a:p>
        </p:txBody>
      </p:sp>
      <p:pic>
        <p:nvPicPr>
          <p:cNvPr id="23" name="Picture 3" descr="msotw9_tem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447860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0" y="762000"/>
            <a:ext cx="350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SOLUTION STEPS: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Calculate lead angle and pitch angle.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Using block and plane analogy with impending motion up the plane, calculate the clamping force with a force triangle.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With impending motion down the plane, calculate the force and torque required to loosen the clamp.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532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SAMPLE PROBLEM 8.5 - SOLUTION</a:t>
            </a:r>
          </a:p>
        </p:txBody>
      </p:sp>
      <p:pic>
        <p:nvPicPr>
          <p:cNvPr id="23" name="Picture 3" descr="msotw9_temp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5181600"/>
            <a:ext cx="1678725" cy="94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75568" y="881063"/>
            <a:ext cx="8716032" cy="2284413"/>
            <a:chOff x="191" y="578"/>
            <a:chExt cx="5546" cy="1439"/>
          </a:xfrm>
        </p:grpSpPr>
        <p:pic>
          <p:nvPicPr>
            <p:cNvPr id="7" name="Picture 4" descr="msotw9_temp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" y="578"/>
              <a:ext cx="1808" cy="1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019" y="599"/>
              <a:ext cx="371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Calculate lead angle and pitch angle.  For the double threaded screw, the lead </a:t>
              </a:r>
              <a:r>
                <a:rPr lang="en-US" altLang="en-US" i="1" dirty="0"/>
                <a:t>L</a:t>
              </a:r>
              <a:r>
                <a:rPr lang="en-US" altLang="en-US" dirty="0"/>
                <a:t> is equal to twice the pitch.</a:t>
              </a:r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250" y="1345"/>
              <a:ext cx="3232" cy="672"/>
              <a:chOff x="2265" y="1435"/>
              <a:chExt cx="3232" cy="672"/>
            </a:xfrm>
          </p:grpSpPr>
          <p:graphicFrame>
            <p:nvGraphicFramePr>
              <p:cNvPr id="10" name="Object 10"/>
              <p:cNvGraphicFramePr>
                <a:graphicFrameLocks noChangeAspect="1"/>
              </p:cNvGraphicFramePr>
              <p:nvPr/>
            </p:nvGraphicFramePr>
            <p:xfrm>
              <a:off x="2265" y="1435"/>
              <a:ext cx="2128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24" name="Equation" r:id="rId6" imgW="3378200" imgH="1066800" progId="Equation.3">
                      <p:embed/>
                    </p:oleObj>
                  </mc:Choice>
                  <mc:Fallback>
                    <p:oleObj name="Equation" r:id="rId6" imgW="3378200" imgH="1066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5" y="1435"/>
                            <a:ext cx="2128" cy="6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1"/>
              <p:cNvGraphicFramePr>
                <a:graphicFrameLocks noChangeAspect="1"/>
              </p:cNvGraphicFramePr>
              <p:nvPr/>
            </p:nvGraphicFramePr>
            <p:xfrm>
              <a:off x="4825" y="1553"/>
              <a:ext cx="5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25" name="Equation" r:id="rId8" imgW="863225" imgH="241195" progId="Equation.3">
                      <p:embed/>
                    </p:oleObj>
                  </mc:Choice>
                  <mc:Fallback>
                    <p:oleObj name="Equation" r:id="rId8" imgW="863225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5" y="1553"/>
                            <a:ext cx="5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2"/>
              <p:cNvGraphicFramePr>
                <a:graphicFrameLocks noChangeAspect="1"/>
              </p:cNvGraphicFramePr>
              <p:nvPr/>
            </p:nvGraphicFramePr>
            <p:xfrm>
              <a:off x="4825" y="1869"/>
              <a:ext cx="67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26" name="Equation" r:id="rId10" imgW="1066800" imgH="330200" progId="Equation.3">
                      <p:embed/>
                    </p:oleObj>
                  </mc:Choice>
                  <mc:Fallback>
                    <p:oleObj name="Equation" r:id="rId10" imgW="1066800" imgH="330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5" y="1869"/>
                            <a:ext cx="67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311663" y="3229812"/>
            <a:ext cx="8669337" cy="3087688"/>
            <a:chOff x="299" y="2032"/>
            <a:chExt cx="5461" cy="1945"/>
          </a:xfrm>
        </p:grpSpPr>
        <p:pic>
          <p:nvPicPr>
            <p:cNvPr id="14" name="Picture 5" descr="msotw9_temp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" y="2032"/>
              <a:ext cx="1212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019" y="2127"/>
              <a:ext cx="374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Using block and plane analogy with impending motion up the plane, calculate clamping force with force triangle.</a:t>
              </a:r>
            </a:p>
          </p:txBody>
        </p:sp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2362" y="2793"/>
            <a:ext cx="251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27" name="Equation" r:id="rId13" imgW="3987800" imgH="673100" progId="Equation.3">
                    <p:embed/>
                  </p:oleObj>
                </mc:Choice>
                <mc:Fallback>
                  <p:oleObj name="Equation" r:id="rId13" imgW="3987800" imgH="673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2793"/>
                          <a:ext cx="251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2362" y="3248"/>
            <a:ext cx="21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28" name="Equation" r:id="rId15" imgW="3378200" imgH="609600" progId="Equation.3">
                    <p:embed/>
                  </p:oleObj>
                </mc:Choice>
                <mc:Fallback>
                  <p:oleObj name="Equation" r:id="rId15" imgW="33782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3248"/>
                          <a:ext cx="212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4736" y="3785"/>
            <a:ext cx="8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29" name="Equation" r:id="rId17" imgW="1422400" imgH="304800" progId="Equation.3">
                    <p:embed/>
                  </p:oleObj>
                </mc:Choice>
                <mc:Fallback>
                  <p:oleObj name="Equation" r:id="rId17" imgW="1422400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3785"/>
                          <a:ext cx="896" cy="19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011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SAMPLE PROBLEM 8.5 – SOLUTION (continued)</a:t>
            </a:r>
          </a:p>
        </p:txBody>
      </p:sp>
      <p:pic>
        <p:nvPicPr>
          <p:cNvPr id="19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57275"/>
            <a:ext cx="2979738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 descr="C:\DOCUME~1\WALTOL~1\LOCALS~1\Temp\\msotw9_temp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686175"/>
            <a:ext cx="23272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86200" y="11674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With impending motion down the plane, calculate the force and torque required to loosen the clamp.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470584"/>
              </p:ext>
            </p:extLst>
          </p:nvPr>
        </p:nvGraphicFramePr>
        <p:xfrm>
          <a:off x="4001168" y="2201612"/>
          <a:ext cx="4445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6" name="Equation" r:id="rId6" imgW="4445000" imgH="609600" progId="Equation.3">
                  <p:embed/>
                </p:oleObj>
              </mc:Choice>
              <mc:Fallback>
                <p:oleObj name="Equation" r:id="rId6" imgW="4445000" imgH="60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168" y="2201612"/>
                        <a:ext cx="4445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9433"/>
              </p:ext>
            </p:extLst>
          </p:nvPr>
        </p:nvGraphicFramePr>
        <p:xfrm>
          <a:off x="6125243" y="2795337"/>
          <a:ext cx="140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7" name="Equation" r:id="rId8" imgW="1409088" imgH="304668" progId="Equation.3">
                  <p:embed/>
                </p:oleObj>
              </mc:Choice>
              <mc:Fallback>
                <p:oleObj name="Equation" r:id="rId8" imgW="1409088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243" y="2795337"/>
                        <a:ext cx="140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413414"/>
              </p:ext>
            </p:extLst>
          </p:nvPr>
        </p:nvGraphicFramePr>
        <p:xfrm>
          <a:off x="4038600" y="3305175"/>
          <a:ext cx="364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8" name="Equation" r:id="rId10" imgW="3644900" imgH="762000" progId="Equation.3">
                  <p:embed/>
                </p:oleObj>
              </mc:Choice>
              <mc:Fallback>
                <p:oleObj name="Equation" r:id="rId10" imgW="3644900" imgH="762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05175"/>
                        <a:ext cx="3644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54222"/>
              </p:ext>
            </p:extLst>
          </p:nvPr>
        </p:nvGraphicFramePr>
        <p:xfrm>
          <a:off x="5105400" y="4511675"/>
          <a:ext cx="2133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9" name="Equation" r:id="rId12" imgW="2133600" imgH="292100" progId="Equation.3">
                  <p:embed/>
                </p:oleObj>
              </mc:Choice>
              <mc:Fallback>
                <p:oleObj name="Equation" r:id="rId12" imgW="2133600" imgH="292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11675"/>
                        <a:ext cx="2133600" cy="292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816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JOURNAL BEARINGS – AXLE FRICTION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B2FA1D6D-F320-4503-A359-30A128C9B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26063"/>
              </p:ext>
            </p:extLst>
          </p:nvPr>
        </p:nvGraphicFramePr>
        <p:xfrm>
          <a:off x="457200" y="910208"/>
          <a:ext cx="3478725" cy="2240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2" name="Bitmap Image" r:id="rId4" imgW="3533333" imgH="2276793" progId="Paint.Picture">
                  <p:embed/>
                </p:oleObj>
              </mc:Choice>
              <mc:Fallback>
                <p:oleObj name="Bitmap Image" r:id="rId4" imgW="3533333" imgH="2276793" progId="Paint.Picture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4E8D6961-598E-4915-B7AA-809E1357C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0208"/>
                        <a:ext cx="3478725" cy="2240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5">
            <a:extLst>
              <a:ext uri="{FF2B5EF4-FFF2-40B4-BE49-F238E27FC236}">
                <a16:creationId xmlns:a16="http://schemas.microsoft.com/office/drawing/2014/main" id="{67F2CB25-7275-4C24-B128-33627396AA4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51225"/>
            <a:ext cx="8472488" cy="2876550"/>
            <a:chOff x="408" y="2004"/>
            <a:chExt cx="5337" cy="1812"/>
          </a:xfrm>
        </p:grpSpPr>
        <p:pic>
          <p:nvPicPr>
            <p:cNvPr id="12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3DD83769-30F3-4C0B-827C-0C8810F54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2085"/>
              <a:ext cx="1575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AA3DC5DD-213C-4A51-BB42-EACAF6667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2004"/>
              <a:ext cx="365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dirty="0"/>
                <a:t>Forces acting on bearing are weight </a:t>
              </a:r>
              <a:r>
                <a:rPr lang="en-US" altLang="en-US" i="1" dirty="0"/>
                <a:t>W</a:t>
              </a:r>
              <a:r>
                <a:rPr lang="en-US" altLang="en-US" dirty="0"/>
                <a:t> of wheels and shaft, couple </a:t>
              </a:r>
              <a:r>
                <a:rPr lang="en-US" altLang="en-US" i="1" dirty="0"/>
                <a:t>M</a:t>
              </a:r>
              <a:r>
                <a:rPr lang="en-US" altLang="en-US" dirty="0"/>
                <a:t> to maintain motion, and reaction </a:t>
              </a:r>
              <a:r>
                <a:rPr lang="en-US" altLang="en-US" i="1" dirty="0"/>
                <a:t>R</a:t>
              </a:r>
              <a:r>
                <a:rPr lang="en-US" altLang="en-US" dirty="0"/>
                <a:t> of the bearing.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9C4CD47-C381-4680-BB6B-9E579358E312}"/>
              </a:ext>
            </a:extLst>
          </p:cNvPr>
          <p:cNvSpPr/>
          <p:nvPr/>
        </p:nvSpPr>
        <p:spPr>
          <a:xfrm>
            <a:off x="4360111" y="1066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Journal bearings provide lateral support to rotating shafts.  Thrust bearings provide axial support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Frictional resistance of fully lubricated bearings depends on clearances, speed and lubricant viscosity.  Partially lubricated axles and bearings can be assumed to be in direct contact along a straight line.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5C02C-C936-4775-9BCE-D8B0EB1B7D00}"/>
              </a:ext>
            </a:extLst>
          </p:cNvPr>
          <p:cNvSpPr/>
          <p:nvPr/>
        </p:nvSpPr>
        <p:spPr>
          <a:xfrm>
            <a:off x="3309102" y="4457700"/>
            <a:ext cx="5301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Reaction is vertical and equal in magnitude to W.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3C0B4-802C-41DB-AC73-4C1BC3869451}"/>
              </a:ext>
            </a:extLst>
          </p:cNvPr>
          <p:cNvSpPr/>
          <p:nvPr/>
        </p:nvSpPr>
        <p:spPr>
          <a:xfrm>
            <a:off x="3309102" y="4867870"/>
            <a:ext cx="5453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Reaction line of action does not pass through shaft center </a:t>
            </a:r>
            <a:r>
              <a:rPr lang="en-US" altLang="en-US" i="1" dirty="0"/>
              <a:t>O</a:t>
            </a:r>
            <a:r>
              <a:rPr lang="en-US" altLang="en-US" dirty="0"/>
              <a:t>;  </a:t>
            </a:r>
            <a:r>
              <a:rPr lang="en-US" altLang="en-US" i="1" dirty="0"/>
              <a:t>R</a:t>
            </a:r>
            <a:r>
              <a:rPr lang="en-US" altLang="en-US" dirty="0"/>
              <a:t> is located to the right of </a:t>
            </a:r>
            <a:r>
              <a:rPr lang="en-US" altLang="en-US" i="1" dirty="0"/>
              <a:t>O</a:t>
            </a:r>
            <a:r>
              <a:rPr lang="en-US" altLang="en-US" dirty="0"/>
              <a:t>, resulting in a moment that is balanced by </a:t>
            </a:r>
            <a:r>
              <a:rPr lang="en-US" altLang="en-US" i="1" dirty="0"/>
              <a:t>M</a:t>
            </a:r>
            <a:r>
              <a:rPr lang="en-US" alt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77CDA-0F45-42F3-8F63-205E944D0FBC}"/>
              </a:ext>
            </a:extLst>
          </p:cNvPr>
          <p:cNvSpPr/>
          <p:nvPr/>
        </p:nvSpPr>
        <p:spPr>
          <a:xfrm>
            <a:off x="3309102" y="56814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Physically, contact point is displaced as axle “climbs” in bearing.</a:t>
            </a:r>
          </a:p>
        </p:txBody>
      </p:sp>
    </p:spTree>
    <p:extLst>
      <p:ext uri="{BB962C8B-B14F-4D97-AF65-F5344CB8AC3E}">
        <p14:creationId xmlns:p14="http://schemas.microsoft.com/office/powerpoint/2010/main" val="40308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JOURNAL BEARINGS – AXLE FRICTION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D90561-B4E5-4B05-9B68-38855222A8B5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182688"/>
            <a:ext cx="2935287" cy="5143500"/>
            <a:chOff x="179" y="745"/>
            <a:chExt cx="1849" cy="3240"/>
          </a:xfrm>
        </p:grpSpPr>
        <p:pic>
          <p:nvPicPr>
            <p:cNvPr id="15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920D2CC2-3907-445A-8B2F-1357D4CA6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745"/>
              <a:ext cx="1546" cy="1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CA86D822-1D36-4CFA-93AE-AE42DD4A6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" y="2686"/>
              <a:ext cx="18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Angle between </a:t>
              </a:r>
              <a:r>
                <a:rPr lang="en-US" altLang="en-US" i="1"/>
                <a:t>R</a:t>
              </a:r>
              <a:r>
                <a:rPr lang="en-US" altLang="en-US"/>
                <a:t> and normal to bearing surface is the angle of kinetic friction </a:t>
              </a:r>
              <a:r>
                <a:rPr lang="en-US" altLang="en-US" i="1">
                  <a:latin typeface="Symbol" panose="05050102010706020507" pitchFamily="18" charset="2"/>
                </a:rPr>
                <a:t>j</a:t>
              </a:r>
              <a:r>
                <a:rPr lang="en-US" altLang="en-US" i="1" baseline="-25000"/>
                <a:t>k</a:t>
              </a:r>
              <a:r>
                <a:rPr lang="en-US" altLang="en-US"/>
                <a:t>.</a:t>
              </a:r>
            </a:p>
          </p:txBody>
        </p:sp>
        <p:graphicFrame>
          <p:nvGraphicFramePr>
            <p:cNvPr id="17" name="Object 9">
              <a:extLst>
                <a:ext uri="{FF2B5EF4-FFF2-40B4-BE49-F238E27FC236}">
                  <a16:creationId xmlns:a16="http://schemas.microsoft.com/office/drawing/2014/main" id="{84D2E5DA-1D0D-43C8-9FFE-99659CA986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3537"/>
            <a:ext cx="90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34" name="Equation" r:id="rId5" imgW="1435100" imgH="711200" progId="Equation.3">
                    <p:embed/>
                  </p:oleObj>
                </mc:Choice>
                <mc:Fallback>
                  <p:oleObj name="Equation" r:id="rId5" imgW="1435100" imgH="711200" progId="Equation.3">
                    <p:embed/>
                    <p:pic>
                      <p:nvPicPr>
                        <p:cNvPr id="23566" name="Object 9">
                          <a:extLst>
                            <a:ext uri="{FF2B5EF4-FFF2-40B4-BE49-F238E27FC236}">
                              <a16:creationId xmlns:a16="http://schemas.microsoft.com/office/drawing/2014/main" id="{30876685-009D-4FAA-8007-DB31801ABA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537"/>
                          <a:ext cx="904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BFAF2463-F974-4335-A115-56EFAEF5200C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1141413"/>
            <a:ext cx="2476500" cy="4083050"/>
            <a:chOff x="2145" y="719"/>
            <a:chExt cx="1560" cy="2572"/>
          </a:xfrm>
        </p:grpSpPr>
        <p:pic>
          <p:nvPicPr>
            <p:cNvPr id="19" name="Picture 6" descr="C:\DOCUME~1\WALTOL~1\LOCALS~1\Temp\\msotw9_temp0.jpg">
              <a:extLst>
                <a:ext uri="{FF2B5EF4-FFF2-40B4-BE49-F238E27FC236}">
                  <a16:creationId xmlns:a16="http://schemas.microsoft.com/office/drawing/2014/main" id="{831D123C-D756-481D-83E1-291F92138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719"/>
              <a:ext cx="1560" cy="1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3F94B01A-76E1-407A-80ED-E0B810DEC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2657"/>
              <a:ext cx="142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May treat bearing reaction as force-couple system.</a:t>
              </a:r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ACAC3DF0-1BDC-4C02-9F5D-89586C7B66E9}"/>
              </a:ext>
            </a:extLst>
          </p:cNvPr>
          <p:cNvGrpSpPr>
            <a:grpSpLocks/>
          </p:cNvGrpSpPr>
          <p:nvPr/>
        </p:nvGrpSpPr>
        <p:grpSpPr bwMode="auto">
          <a:xfrm>
            <a:off x="6221413" y="1084263"/>
            <a:ext cx="2720975" cy="4945062"/>
            <a:chOff x="3919" y="683"/>
            <a:chExt cx="1714" cy="3115"/>
          </a:xfrm>
        </p:grpSpPr>
        <p:pic>
          <p:nvPicPr>
            <p:cNvPr id="22" name="Picture 7" descr="C:\DOCUME~1\WALTOL~1\LOCALS~1\Temp\\msotw9_temp0.jpg">
              <a:extLst>
                <a:ext uri="{FF2B5EF4-FFF2-40B4-BE49-F238E27FC236}">
                  <a16:creationId xmlns:a16="http://schemas.microsoft.com/office/drawing/2014/main" id="{604B891F-6E6F-4483-80FC-E2EC22B42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" y="683"/>
              <a:ext cx="1604" cy="1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A0BA435F-0EDD-40E6-9356-F38378F87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2623"/>
              <a:ext cx="171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For graphical solution, </a:t>
              </a:r>
              <a:r>
                <a:rPr lang="en-US" altLang="en-US" i="1"/>
                <a:t>R</a:t>
              </a:r>
              <a:r>
                <a:rPr lang="en-US" altLang="en-US"/>
                <a:t> must be tangent to </a:t>
              </a:r>
              <a:r>
                <a:rPr lang="en-US" altLang="en-US" i="1"/>
                <a:t>circle of friction</a:t>
              </a:r>
              <a:r>
                <a:rPr lang="en-US" altLang="en-US"/>
                <a:t>.</a:t>
              </a:r>
            </a:p>
          </p:txBody>
        </p:sp>
        <p:graphicFrame>
          <p:nvGraphicFramePr>
            <p:cNvPr id="24" name="Object 12">
              <a:extLst>
                <a:ext uri="{FF2B5EF4-FFF2-40B4-BE49-F238E27FC236}">
                  <a16:creationId xmlns:a16="http://schemas.microsoft.com/office/drawing/2014/main" id="{FA3EC8A3-3047-4293-A46C-D7347987D9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1" y="3318"/>
            <a:ext cx="80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35" name="Equation" r:id="rId9" imgW="1269449" imgH="761669" progId="Equation.3">
                    <p:embed/>
                  </p:oleObj>
                </mc:Choice>
                <mc:Fallback>
                  <p:oleObj name="Equation" r:id="rId9" imgW="1269449" imgH="761669" progId="Equation.3">
                    <p:embed/>
                    <p:pic>
                      <p:nvPicPr>
                        <p:cNvPr id="23561" name="Object 12">
                          <a:extLst>
                            <a:ext uri="{FF2B5EF4-FFF2-40B4-BE49-F238E27FC236}">
                              <a16:creationId xmlns:a16="http://schemas.microsoft.com/office/drawing/2014/main" id="{74C35DEB-01A4-48DA-8CE5-0A7A32685A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" y="3318"/>
                          <a:ext cx="80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407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THRUST BEARINGS – DISC FRICTION</a:t>
            </a:r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66654A5D-2849-4C69-B1B3-B1D82FAF4AB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914400"/>
            <a:ext cx="4002087" cy="1790700"/>
            <a:chOff x="3239" y="666"/>
            <a:chExt cx="2521" cy="1128"/>
          </a:xfrm>
        </p:grpSpPr>
        <p:sp>
          <p:nvSpPr>
            <p:cNvPr id="26" name="Text Box 8">
              <a:extLst>
                <a:ext uri="{FF2B5EF4-FFF2-40B4-BE49-F238E27FC236}">
                  <a16:creationId xmlns:a16="http://schemas.microsoft.com/office/drawing/2014/main" id="{A76EE687-E13B-4580-8F80-94C9F9A3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666"/>
              <a:ext cx="25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Consider rotating hollow shaft:</a:t>
              </a:r>
            </a:p>
          </p:txBody>
        </p:sp>
        <p:graphicFrame>
          <p:nvGraphicFramePr>
            <p:cNvPr id="27" name="Object 9">
              <a:extLst>
                <a:ext uri="{FF2B5EF4-FFF2-40B4-BE49-F238E27FC236}">
                  <a16:creationId xmlns:a16="http://schemas.microsoft.com/office/drawing/2014/main" id="{800A32DF-450C-47BA-9E6A-64B65606CC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914"/>
            <a:ext cx="213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63" name="Equation" r:id="rId4" imgW="3390900" imgH="1397000" progId="Equation.3">
                    <p:embed/>
                  </p:oleObj>
                </mc:Choice>
                <mc:Fallback>
                  <p:oleObj name="Equation" r:id="rId4" imgW="3390900" imgH="1397000" progId="Equation.3">
                    <p:embed/>
                    <p:pic>
                      <p:nvPicPr>
                        <p:cNvPr id="24589" name="Object 9">
                          <a:extLst>
                            <a:ext uri="{FF2B5EF4-FFF2-40B4-BE49-F238E27FC236}">
                              <a16:creationId xmlns:a16="http://schemas.microsoft.com/office/drawing/2014/main" id="{E7A6D803-A854-43E3-B75C-57C36935AA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914"/>
                          <a:ext cx="2136" cy="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20D53E14-412F-45B3-A301-52930EAC6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2712"/>
              </p:ext>
            </p:extLst>
          </p:nvPr>
        </p:nvGraphicFramePr>
        <p:xfrm>
          <a:off x="5508625" y="2847975"/>
          <a:ext cx="30607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Equation" r:id="rId6" imgW="3060700" imgH="1701800" progId="Equation.3">
                  <p:embed/>
                </p:oleObj>
              </mc:Choice>
              <mc:Fallback>
                <p:oleObj name="Equation" r:id="rId6" imgW="3060700" imgH="1701800" progId="Equation.3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id="{5317C5FA-F0F6-410A-8E3E-D6D0D346E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847975"/>
                        <a:ext cx="30607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14">
            <a:extLst>
              <a:ext uri="{FF2B5EF4-FFF2-40B4-BE49-F238E27FC236}">
                <a16:creationId xmlns:a16="http://schemas.microsoft.com/office/drawing/2014/main" id="{336D4735-E5EF-45C6-B8CC-AE2B6361CBF2}"/>
              </a:ext>
            </a:extLst>
          </p:cNvPr>
          <p:cNvGrpSpPr>
            <a:grpSpLocks/>
          </p:cNvGrpSpPr>
          <p:nvPr/>
        </p:nvGrpSpPr>
        <p:grpSpPr bwMode="auto">
          <a:xfrm>
            <a:off x="5141913" y="4940300"/>
            <a:ext cx="3336925" cy="865188"/>
            <a:chOff x="3239" y="3112"/>
            <a:chExt cx="2102" cy="545"/>
          </a:xfrm>
        </p:grpSpPr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24A46EDA-47C7-4A13-9E76-C25C5AD84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3112"/>
              <a:ext cx="21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For full circle of radius </a:t>
              </a:r>
              <a:r>
                <a:rPr lang="en-US" altLang="en-US" i="1" dirty="0"/>
                <a:t>R</a:t>
              </a:r>
              <a:r>
                <a:rPr lang="en-US" altLang="en-US" dirty="0"/>
                <a:t>,</a:t>
              </a:r>
            </a:p>
          </p:txBody>
        </p:sp>
        <p:graphicFrame>
          <p:nvGraphicFramePr>
            <p:cNvPr id="31" name="Object 11">
              <a:extLst>
                <a:ext uri="{FF2B5EF4-FFF2-40B4-BE49-F238E27FC236}">
                  <a16:creationId xmlns:a16="http://schemas.microsoft.com/office/drawing/2014/main" id="{E6C78B8D-34AB-4AE3-9D95-D9C2C33BBC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3385"/>
            <a:ext cx="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65" name="Equation" r:id="rId8" imgW="1346200" imgH="431800" progId="Equation.3">
                    <p:embed/>
                  </p:oleObj>
                </mc:Choice>
                <mc:Fallback>
                  <p:oleObj name="Equation" r:id="rId8" imgW="1346200" imgH="431800" progId="Equation.3">
                    <p:embed/>
                    <p:pic>
                      <p:nvPicPr>
                        <p:cNvPr id="24587" name="Object 11">
                          <a:extLst>
                            <a:ext uri="{FF2B5EF4-FFF2-40B4-BE49-F238E27FC236}">
                              <a16:creationId xmlns:a16="http://schemas.microsoft.com/office/drawing/2014/main" id="{7D90633F-2551-4494-B0F2-AF418FDA75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385"/>
                          <a:ext cx="8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" name="Picture 4" descr="C:\DOCUME~1\WALTOL~1\LOCALS~1\Temp\\msotw9_temp0.jpg">
            <a:extLst>
              <a:ext uri="{FF2B5EF4-FFF2-40B4-BE49-F238E27FC236}">
                <a16:creationId xmlns:a16="http://schemas.microsoft.com/office/drawing/2014/main" id="{94087AB2-464C-4508-BE90-6569314C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950913"/>
            <a:ext cx="2020887" cy="173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 descr="C:\DOCUME~1\WALTOL~1\LOCALS~1\Temp\\msotw9_temp0.jpg">
            <a:extLst>
              <a:ext uri="{FF2B5EF4-FFF2-40B4-BE49-F238E27FC236}">
                <a16:creationId xmlns:a16="http://schemas.microsoft.com/office/drawing/2014/main" id="{478D1A20-DAFF-43DE-961D-AD38FB45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1027113"/>
            <a:ext cx="26606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7" descr="C:\DOCUME~1\WALTOL~1\LOCALS~1\Temp\\msotw9_temp0.jpg">
            <a:extLst>
              <a:ext uri="{FF2B5EF4-FFF2-40B4-BE49-F238E27FC236}">
                <a16:creationId xmlns:a16="http://schemas.microsoft.com/office/drawing/2014/main" id="{F97DBE87-30FB-4EE3-93B9-A46BC97D8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457575"/>
            <a:ext cx="4405313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3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WHEEL FRICTION – ROLLING RESISTANCE</a:t>
            </a: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90BD2BC3-DC66-4DBE-A397-B7CE9DD4A45B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1120775"/>
            <a:ext cx="2693987" cy="4418013"/>
            <a:chOff x="209" y="706"/>
            <a:chExt cx="1697" cy="2783"/>
          </a:xfrm>
        </p:grpSpPr>
        <p:pic>
          <p:nvPicPr>
            <p:cNvPr id="14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1E659D29-6DD4-440F-8B9C-E7631A216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" y="706"/>
              <a:ext cx="1022" cy="1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0003820C-AB40-4FD3-BDD5-724F1DC3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" y="2393"/>
              <a:ext cx="1697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66688" indent="-166688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Point of wheel in contact with ground has no relative motion with respect to ground. </a:t>
              </a:r>
              <a:br>
                <a:rPr lang="en-US" altLang="en-US" sz="1800"/>
              </a:br>
              <a:br>
                <a:rPr lang="en-US" altLang="en-US" sz="1800"/>
              </a:br>
              <a:r>
                <a:rPr lang="en-US" altLang="en-US" sz="1800"/>
                <a:t>Ideally, no friction.</a:t>
              </a: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ADD45411-98E3-4D59-9B55-5727479016CD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1120775"/>
            <a:ext cx="3038475" cy="4692650"/>
            <a:chOff x="1990" y="706"/>
            <a:chExt cx="1914" cy="2956"/>
          </a:xfrm>
        </p:grpSpPr>
        <p:pic>
          <p:nvPicPr>
            <p:cNvPr id="17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B483B47A-F690-4815-A2F5-1F4E6C848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" y="706"/>
              <a:ext cx="1037" cy="1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439A2CED-E38C-4A00-A2EE-97C0D6EFA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" y="2393"/>
              <a:ext cx="1914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66688" indent="-166688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Moment </a:t>
              </a:r>
              <a:r>
                <a:rPr lang="en-US" altLang="en-US" sz="1800" i="1"/>
                <a:t>M</a:t>
              </a:r>
              <a:r>
                <a:rPr lang="en-US" altLang="en-US" sz="1800"/>
                <a:t> due to frictional resistance of axle bearing requires couple produced by equal and opposite </a:t>
              </a:r>
              <a:r>
                <a:rPr lang="en-US" altLang="en-US" sz="1800" i="1"/>
                <a:t>P</a:t>
              </a:r>
              <a:r>
                <a:rPr lang="en-US" altLang="en-US" sz="1800"/>
                <a:t> and </a:t>
              </a:r>
              <a:r>
                <a:rPr lang="en-US" altLang="en-US" sz="1800" i="1"/>
                <a:t>F</a:t>
              </a:r>
              <a:r>
                <a:rPr lang="en-US" altLang="en-US" sz="1800"/>
                <a:t>.</a:t>
              </a:r>
              <a:br>
                <a:rPr lang="en-US" altLang="en-US" sz="1800"/>
              </a:br>
              <a:br>
                <a:rPr lang="en-US" altLang="en-US" sz="1800"/>
              </a:br>
              <a:r>
                <a:rPr lang="en-US" altLang="en-US" sz="1800"/>
                <a:t>Without friction at rim, wheel would slide.</a:t>
              </a:r>
            </a:p>
          </p:txBody>
        </p:sp>
      </p:grpSp>
      <p:grpSp>
        <p:nvGrpSpPr>
          <p:cNvPr id="19" name="Group 12">
            <a:extLst>
              <a:ext uri="{FF2B5EF4-FFF2-40B4-BE49-F238E27FC236}">
                <a16:creationId xmlns:a16="http://schemas.microsoft.com/office/drawing/2014/main" id="{91A1DBD6-0662-49A4-911C-B71B95B4C1C7}"/>
              </a:ext>
            </a:extLst>
          </p:cNvPr>
          <p:cNvGrpSpPr>
            <a:grpSpLocks/>
          </p:cNvGrpSpPr>
          <p:nvPr/>
        </p:nvGrpSpPr>
        <p:grpSpPr bwMode="auto">
          <a:xfrm>
            <a:off x="6138863" y="1239838"/>
            <a:ext cx="3005137" cy="5122862"/>
            <a:chOff x="3867" y="781"/>
            <a:chExt cx="1893" cy="3227"/>
          </a:xfrm>
        </p:grpSpPr>
        <p:pic>
          <p:nvPicPr>
            <p:cNvPr id="20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714E9FCC-0FB0-4D9A-A303-90894543D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" y="781"/>
              <a:ext cx="1019" cy="1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7B88AE3E-2365-4A16-8870-CAF3200B4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2393"/>
              <a:ext cx="1893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66688" indent="-166688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Deformations of wheel and ground cause resultant of ground reaction to be applied at </a:t>
              </a:r>
              <a:r>
                <a:rPr lang="en-US" altLang="en-US" sz="1800" i="1"/>
                <a:t>B</a:t>
              </a:r>
              <a:r>
                <a:rPr lang="en-US" altLang="en-US" sz="1800"/>
                <a:t>.  </a:t>
              </a:r>
              <a:r>
                <a:rPr lang="en-US" altLang="en-US" sz="1800" i="1"/>
                <a:t>P</a:t>
              </a:r>
              <a:r>
                <a:rPr lang="en-US" altLang="en-US" sz="1800"/>
                <a:t> is required to balance moment of </a:t>
              </a:r>
              <a:r>
                <a:rPr lang="en-US" altLang="en-US" sz="1800" i="1"/>
                <a:t>W </a:t>
              </a:r>
              <a:r>
                <a:rPr lang="en-US" altLang="en-US" sz="1800"/>
                <a:t>about </a:t>
              </a:r>
              <a:r>
                <a:rPr lang="en-US" altLang="en-US" sz="1800" i="1"/>
                <a:t>B</a:t>
              </a:r>
              <a:r>
                <a:rPr lang="en-US" altLang="en-US" sz="1800"/>
                <a:t>.</a:t>
              </a:r>
              <a:br>
                <a:rPr lang="en-US" altLang="en-US" sz="1800"/>
              </a:br>
              <a:br>
                <a:rPr lang="en-US" altLang="en-US" sz="1800"/>
              </a:br>
              <a:r>
                <a:rPr lang="en-US" altLang="en-US" sz="1800" i="1"/>
                <a:t>Pr</a:t>
              </a:r>
              <a:r>
                <a:rPr lang="en-US" altLang="en-US" sz="1800"/>
                <a:t> = </a:t>
              </a:r>
              <a:r>
                <a:rPr lang="en-US" altLang="en-US" sz="1800" i="1"/>
                <a:t>Wb</a:t>
              </a:r>
              <a:br>
                <a:rPr lang="en-US" altLang="en-US" sz="1800"/>
              </a:br>
              <a:r>
                <a:rPr lang="en-US" altLang="en-US" sz="1800" i="1"/>
                <a:t>b</a:t>
              </a:r>
              <a:r>
                <a:rPr lang="en-US" altLang="en-US" sz="1800"/>
                <a:t> = coef of rolling resistance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3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21BD3-98FE-4F58-9466-2E75736DD4F8}"/>
              </a:ext>
            </a:extLst>
          </p:cNvPr>
          <p:cNvSpPr/>
          <p:nvPr/>
        </p:nvSpPr>
        <p:spPr>
          <a:xfrm>
            <a:off x="321511" y="990600"/>
            <a:ext cx="32598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pulley of diameter 4 in. can rotate about a fixed shaft of diameter 2 in.  The coefficient of static friction between the pulley and shaft is 0.20.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73BA3E-F6D3-4317-B41F-09C71F930BBD}"/>
              </a:ext>
            </a:extLst>
          </p:cNvPr>
          <p:cNvSpPr/>
          <p:nvPr/>
        </p:nvSpPr>
        <p:spPr>
          <a:xfrm>
            <a:off x="223923" y="3048000"/>
            <a:ext cx="325989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Determine: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 smallest vertical force </a:t>
            </a:r>
            <a:r>
              <a:rPr lang="en-US" altLang="en-US" i="1" dirty="0"/>
              <a:t>P</a:t>
            </a:r>
            <a:r>
              <a:rPr lang="en-US" altLang="en-US" dirty="0"/>
              <a:t> required to start raising a 500 </a:t>
            </a:r>
            <a:r>
              <a:rPr lang="en-US" altLang="en-US" dirty="0" err="1"/>
              <a:t>lb</a:t>
            </a:r>
            <a:r>
              <a:rPr lang="en-US" altLang="en-US" dirty="0"/>
              <a:t> load,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 smallest vertical force </a:t>
            </a:r>
            <a:r>
              <a:rPr lang="en-US" altLang="en-US" i="1" dirty="0"/>
              <a:t>P</a:t>
            </a:r>
            <a:r>
              <a:rPr lang="en-US" altLang="en-US" dirty="0"/>
              <a:t> required to hold the load, and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 smallest horizontal force P required to start raising the same load.</a:t>
            </a:r>
            <a:endParaRPr lang="en-US" altLang="en-US" sz="1600" dirty="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002D0D5E-408D-4ED4-A2E2-D682620C59BC}"/>
              </a:ext>
            </a:extLst>
          </p:cNvPr>
          <p:cNvGrpSpPr>
            <a:grpSpLocks/>
          </p:cNvGrpSpPr>
          <p:nvPr/>
        </p:nvGrpSpPr>
        <p:grpSpPr bwMode="auto">
          <a:xfrm>
            <a:off x="3655177" y="974725"/>
            <a:ext cx="5129212" cy="1631950"/>
            <a:chOff x="2529" y="599"/>
            <a:chExt cx="3231" cy="1028"/>
          </a:xfrm>
        </p:grpSpPr>
        <p:pic>
          <p:nvPicPr>
            <p:cNvPr id="25" name="Picture 5" descr="msotw9_temp0">
              <a:extLst>
                <a:ext uri="{FF2B5EF4-FFF2-40B4-BE49-F238E27FC236}">
                  <a16:creationId xmlns:a16="http://schemas.microsoft.com/office/drawing/2014/main" id="{3AFCD9F5-5DC7-4E90-8B21-16DB41714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" y="785"/>
              <a:ext cx="84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 Box 4">
              <a:extLst>
                <a:ext uri="{FF2B5EF4-FFF2-40B4-BE49-F238E27FC236}">
                  <a16:creationId xmlns:a16="http://schemas.microsoft.com/office/drawing/2014/main" id="{99561013-9D24-4330-8269-0458FD06B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9" y="599"/>
              <a:ext cx="2461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With the load on the left and force </a:t>
              </a:r>
              <a:r>
                <a:rPr lang="en-US" altLang="en-US" i="1" dirty="0"/>
                <a:t>P</a:t>
              </a:r>
              <a:r>
                <a:rPr lang="en-US" altLang="en-US" dirty="0"/>
                <a:t> on the right, impending motion is clockwise to raise load.  Sum moments about displaced contact point </a:t>
              </a:r>
              <a:r>
                <a:rPr lang="en-US" altLang="en-US" i="1" dirty="0"/>
                <a:t>B</a:t>
              </a:r>
              <a:r>
                <a:rPr lang="en-US" altLang="en-US" dirty="0"/>
                <a:t> to find </a:t>
              </a:r>
              <a:r>
                <a:rPr lang="en-US" altLang="en-US" i="1" dirty="0"/>
                <a:t>P</a:t>
              </a:r>
              <a:r>
                <a:rPr lang="en-US" altLang="en-US" dirty="0"/>
                <a:t>.</a:t>
              </a:r>
            </a:p>
          </p:txBody>
        </p:sp>
      </p:grpSp>
      <p:grpSp>
        <p:nvGrpSpPr>
          <p:cNvPr id="27" name="Group 12">
            <a:extLst>
              <a:ext uri="{FF2B5EF4-FFF2-40B4-BE49-F238E27FC236}">
                <a16:creationId xmlns:a16="http://schemas.microsoft.com/office/drawing/2014/main" id="{14FF73C4-0B7A-453F-A402-60AACE044DF0}"/>
              </a:ext>
            </a:extLst>
          </p:cNvPr>
          <p:cNvGrpSpPr>
            <a:grpSpLocks/>
          </p:cNvGrpSpPr>
          <p:nvPr/>
        </p:nvGrpSpPr>
        <p:grpSpPr bwMode="auto">
          <a:xfrm>
            <a:off x="3645652" y="2955925"/>
            <a:ext cx="5251449" cy="1346200"/>
            <a:chOff x="2452" y="1750"/>
            <a:chExt cx="3308" cy="848"/>
          </a:xfrm>
        </p:grpSpPr>
        <p:pic>
          <p:nvPicPr>
            <p:cNvPr id="28" name="Picture 9" descr="msotw9_temp0">
              <a:extLst>
                <a:ext uri="{FF2B5EF4-FFF2-40B4-BE49-F238E27FC236}">
                  <a16:creationId xmlns:a16="http://schemas.microsoft.com/office/drawing/2014/main" id="{7BC06CBE-A679-4B27-9D2C-FD392E72D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" y="1762"/>
              <a:ext cx="836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2A7E7201-0DAB-4884-B862-E46E097E5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" y="1750"/>
              <a:ext cx="245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Impending motion is counter-clockwise as load is held stationary with smallest force </a:t>
              </a:r>
              <a:r>
                <a:rPr lang="en-US" altLang="en-US" i="1" dirty="0"/>
                <a:t>P</a:t>
              </a:r>
              <a:r>
                <a:rPr lang="en-US" altLang="en-US" dirty="0"/>
                <a:t>.  Sum moments about </a:t>
              </a:r>
              <a:r>
                <a:rPr lang="en-US" altLang="en-US" i="1" dirty="0"/>
                <a:t>C</a:t>
              </a:r>
              <a:r>
                <a:rPr lang="en-US" altLang="en-US" dirty="0"/>
                <a:t> to find </a:t>
              </a:r>
              <a:r>
                <a:rPr lang="en-US" altLang="en-US" i="1" dirty="0"/>
                <a:t>P</a:t>
              </a:r>
              <a:r>
                <a:rPr lang="en-US" altLang="en-US" dirty="0"/>
                <a:t>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265CD5F-05D2-4D3B-AB30-87EAC90054FC}"/>
              </a:ext>
            </a:extLst>
          </p:cNvPr>
          <p:cNvSpPr/>
          <p:nvPr/>
        </p:nvSpPr>
        <p:spPr>
          <a:xfrm>
            <a:off x="5112501" y="622855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SOLUTION</a:t>
            </a:r>
            <a:r>
              <a:rPr lang="en-US" altLang="en-US" dirty="0"/>
              <a:t>:</a:t>
            </a:r>
          </a:p>
        </p:txBody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F04B653D-D33D-4BD3-AF6A-35A8918BD023}"/>
              </a:ext>
            </a:extLst>
          </p:cNvPr>
          <p:cNvGrpSpPr>
            <a:grpSpLocks/>
          </p:cNvGrpSpPr>
          <p:nvPr/>
        </p:nvGrpSpPr>
        <p:grpSpPr bwMode="auto">
          <a:xfrm>
            <a:off x="3657515" y="4471987"/>
            <a:ext cx="5262563" cy="1908175"/>
            <a:chOff x="2445" y="2737"/>
            <a:chExt cx="3315" cy="1202"/>
          </a:xfrm>
        </p:grpSpPr>
        <p:pic>
          <p:nvPicPr>
            <p:cNvPr id="31" name="Picture 10" descr="msotw9_temp0">
              <a:extLst>
                <a:ext uri="{FF2B5EF4-FFF2-40B4-BE49-F238E27FC236}">
                  <a16:creationId xmlns:a16="http://schemas.microsoft.com/office/drawing/2014/main" id="{2ADC11EE-7171-465A-9A2E-85E60BE73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" y="2759"/>
              <a:ext cx="854" cy="1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C9CD7D04-E4C6-4707-AD4A-FF71C617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9" y="2737"/>
              <a:ext cx="2461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With the load on the left and force </a:t>
              </a:r>
              <a:r>
                <a:rPr lang="en-US" altLang="en-US" i="1" dirty="0"/>
                <a:t>P</a:t>
              </a:r>
              <a:r>
                <a:rPr lang="en-US" altLang="en-US" dirty="0"/>
                <a:t> acting horizontally to the right, impending motion is clockwise to raise load.  Utilize a force triangle to find </a:t>
              </a:r>
              <a:r>
                <a:rPr lang="en-US" altLang="en-US" i="1" dirty="0"/>
                <a:t>P</a:t>
              </a:r>
              <a:r>
                <a:rPr lang="en-US" altLang="en-US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2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8.6 - SOLUTION</a:t>
            </a:r>
          </a:p>
        </p:txBody>
      </p:sp>
      <p:pic>
        <p:nvPicPr>
          <p:cNvPr id="15" name="Picture 7" descr="msotw9_temp0">
            <a:extLst>
              <a:ext uri="{FF2B5EF4-FFF2-40B4-BE49-F238E27FC236}">
                <a16:creationId xmlns:a16="http://schemas.microsoft.com/office/drawing/2014/main" id="{2FF7C05B-9A35-4919-98C6-5B9D5021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2927350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653E5-8D69-47C9-92D0-AA16F8151417}"/>
              </a:ext>
            </a:extLst>
          </p:cNvPr>
          <p:cNvSpPr/>
          <p:nvPr/>
        </p:nvSpPr>
        <p:spPr>
          <a:xfrm>
            <a:off x="3733800" y="838200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SOLUTION</a:t>
            </a:r>
            <a:r>
              <a:rPr lang="en-US" altLang="en-US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With the load on the left and force </a:t>
            </a:r>
            <a:r>
              <a:rPr lang="en-US" altLang="en-US" i="1" dirty="0"/>
              <a:t>P</a:t>
            </a:r>
            <a:r>
              <a:rPr lang="en-US" altLang="en-US" dirty="0"/>
              <a:t> on the right, impending motion is clockwise to raise load.  Sum moments about displaced contact point </a:t>
            </a:r>
            <a:r>
              <a:rPr lang="en-US" altLang="en-US" i="1" dirty="0"/>
              <a:t>B</a:t>
            </a:r>
            <a:r>
              <a:rPr lang="en-US" altLang="en-US" dirty="0"/>
              <a:t> to find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52A09-75BC-43A2-8E56-9FBB6D6DF92B}"/>
              </a:ext>
            </a:extLst>
          </p:cNvPr>
          <p:cNvSpPr/>
          <p:nvPr/>
        </p:nvSpPr>
        <p:spPr>
          <a:xfrm>
            <a:off x="3733800" y="2895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The perpendicular distance from center </a:t>
            </a:r>
            <a:r>
              <a:rPr lang="en-US" altLang="en-US" i="1" dirty="0"/>
              <a:t>O</a:t>
            </a:r>
            <a:r>
              <a:rPr lang="en-US" altLang="en-US" dirty="0"/>
              <a:t> of pulley to line of action of </a:t>
            </a:r>
            <a:r>
              <a:rPr lang="en-US" altLang="en-US" i="1" dirty="0"/>
              <a:t>R</a:t>
            </a:r>
            <a:r>
              <a:rPr lang="en-US" altLang="en-US" dirty="0"/>
              <a:t> is</a:t>
            </a:r>
            <a:endParaRPr lang="en-US" dirty="0"/>
          </a:p>
        </p:txBody>
      </p:sp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3255D541-1ADA-435C-A432-D41AE9F78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916475"/>
              </p:ext>
            </p:extLst>
          </p:nvPr>
        </p:nvGraphicFramePr>
        <p:xfrm>
          <a:off x="3384550" y="3983504"/>
          <a:ext cx="4965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7" name="Equation" r:id="rId5" imgW="4965700" imgH="368300" progId="Equation.3">
                  <p:embed/>
                </p:oleObj>
              </mc:Choice>
              <mc:Fallback>
                <p:oleObj name="Equation" r:id="rId5" imgW="4965700" imgH="368300" progId="Equation.3">
                  <p:embed/>
                  <p:pic>
                    <p:nvPicPr>
                      <p:cNvPr id="27655" name="Object 10">
                        <a:extLst>
                          <a:ext uri="{FF2B5EF4-FFF2-40B4-BE49-F238E27FC236}">
                            <a16:creationId xmlns:a16="http://schemas.microsoft.com/office/drawing/2014/main" id="{8D84FB5A-2616-4E58-AAF1-BFF02B13E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983504"/>
                        <a:ext cx="4965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9783F8A-4117-437B-8126-26284CAA8F92}"/>
              </a:ext>
            </a:extLst>
          </p:cNvPr>
          <p:cNvSpPr/>
          <p:nvPr/>
        </p:nvSpPr>
        <p:spPr>
          <a:xfrm>
            <a:off x="3276600" y="4608711"/>
            <a:ext cx="284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Summing moments about </a:t>
            </a:r>
            <a:r>
              <a:rPr lang="en-US" altLang="en-US" i="1" dirty="0"/>
              <a:t>B,</a:t>
            </a:r>
            <a:endParaRPr lang="en-US" dirty="0"/>
          </a:p>
        </p:txBody>
      </p:sp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14723BD4-5881-40EA-8996-1547EDDB9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78791"/>
              </p:ext>
            </p:extLst>
          </p:nvPr>
        </p:nvGraphicFramePr>
        <p:xfrm>
          <a:off x="3384550" y="5087616"/>
          <a:ext cx="495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8" name="Equation" r:id="rId7" imgW="4953000" imgH="317500" progId="Equation.3">
                  <p:embed/>
                </p:oleObj>
              </mc:Choice>
              <mc:Fallback>
                <p:oleObj name="Equation" r:id="rId7" imgW="4953000" imgH="317500" progId="Equation.3">
                  <p:embed/>
                  <p:pic>
                    <p:nvPicPr>
                      <p:cNvPr id="27657" name="Object 12">
                        <a:extLst>
                          <a:ext uri="{FF2B5EF4-FFF2-40B4-BE49-F238E27FC236}">
                            <a16:creationId xmlns:a16="http://schemas.microsoft.com/office/drawing/2014/main" id="{455AB915-EF0C-4A88-BD67-F5C7292E8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5087616"/>
                        <a:ext cx="4953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EAA1D86C-ABA4-4C6D-9D5A-8CB97245C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29762"/>
              </p:ext>
            </p:extLst>
          </p:nvPr>
        </p:nvGraphicFramePr>
        <p:xfrm>
          <a:off x="6934200" y="5715000"/>
          <a:ext cx="1054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9" name="Equation" r:id="rId9" imgW="1054100" imgH="304800" progId="Equation.3">
                  <p:embed/>
                </p:oleObj>
              </mc:Choice>
              <mc:Fallback>
                <p:oleObj name="Equation" r:id="rId9" imgW="1054100" imgH="304800" progId="Equation.3">
                  <p:embed/>
                  <p:pic>
                    <p:nvPicPr>
                      <p:cNvPr id="27658" name="Object 13">
                        <a:extLst>
                          <a:ext uri="{FF2B5EF4-FFF2-40B4-BE49-F238E27FC236}">
                            <a16:creationId xmlns:a16="http://schemas.microsoft.com/office/drawing/2014/main" id="{9496A744-483F-457D-93AF-861B4AF9B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715000"/>
                        <a:ext cx="10541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626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8.6 – SOLUTION (continued)</a:t>
            </a:r>
          </a:p>
        </p:txBody>
      </p:sp>
      <p:pic>
        <p:nvPicPr>
          <p:cNvPr id="10" name="Picture 11" descr="C:\DOCUME~1\WALTOL~1\LOCALS~1\Temp\\msotw9_temp0.jpg">
            <a:extLst>
              <a:ext uri="{FF2B5EF4-FFF2-40B4-BE49-F238E27FC236}">
                <a16:creationId xmlns:a16="http://schemas.microsoft.com/office/drawing/2014/main" id="{7BA506AC-AFB6-4E91-A30E-FCE4A6368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1" y="838200"/>
            <a:ext cx="3489325" cy="348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C5C92D-0B95-4966-A592-4E7D2CA8B6F5}"/>
              </a:ext>
            </a:extLst>
          </p:cNvPr>
          <p:cNvSpPr/>
          <p:nvPr/>
        </p:nvSpPr>
        <p:spPr>
          <a:xfrm>
            <a:off x="4385511" y="1051223"/>
            <a:ext cx="4127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Impending motion is counter-clockwise as load is held stationary with smallest force </a:t>
            </a:r>
            <a:r>
              <a:rPr lang="en-US" altLang="en-US" i="1" dirty="0"/>
              <a:t>P</a:t>
            </a:r>
            <a:r>
              <a:rPr lang="en-US" altLang="en-US" dirty="0"/>
              <a:t>.  Sum moments about </a:t>
            </a:r>
            <a:r>
              <a:rPr lang="en-US" altLang="en-US" i="1" dirty="0"/>
              <a:t>C</a:t>
            </a:r>
            <a:r>
              <a:rPr lang="en-US" altLang="en-US" dirty="0"/>
              <a:t> to find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80B88-88BF-4BD9-A2D9-A3A8227C013D}"/>
              </a:ext>
            </a:extLst>
          </p:cNvPr>
          <p:cNvSpPr/>
          <p:nvPr/>
        </p:nvSpPr>
        <p:spPr>
          <a:xfrm>
            <a:off x="4191000" y="3419477"/>
            <a:ext cx="4127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 perpendicular distance from center </a:t>
            </a:r>
            <a:r>
              <a:rPr lang="en-US" altLang="en-US" i="1" dirty="0"/>
              <a:t>O</a:t>
            </a:r>
            <a:r>
              <a:rPr lang="en-US" altLang="en-US" dirty="0"/>
              <a:t> of pulley to line of action of </a:t>
            </a:r>
            <a:r>
              <a:rPr lang="en-US" altLang="en-US" i="1" dirty="0"/>
              <a:t>R</a:t>
            </a:r>
            <a:r>
              <a:rPr lang="en-US" altLang="en-US" dirty="0"/>
              <a:t> is again 0.20 in.  Summing moments about C,</a:t>
            </a:r>
            <a:endParaRPr lang="en-US" dirty="0"/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18F43B1C-AD33-4045-9E97-7C511E4AE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09975"/>
              </p:ext>
            </p:extLst>
          </p:nvPr>
        </p:nvGraphicFramePr>
        <p:xfrm>
          <a:off x="3352800" y="4718348"/>
          <a:ext cx="4965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4" name="Equation" r:id="rId5" imgW="4965700" imgH="330200" progId="Equation.3">
                  <p:embed/>
                </p:oleObj>
              </mc:Choice>
              <mc:Fallback>
                <p:oleObj name="Equation" r:id="rId5" imgW="4965700" imgH="330200" progId="Equation.3">
                  <p:embed/>
                  <p:pic>
                    <p:nvPicPr>
                      <p:cNvPr id="28677" name="Object 8">
                        <a:extLst>
                          <a:ext uri="{FF2B5EF4-FFF2-40B4-BE49-F238E27FC236}">
                            <a16:creationId xmlns:a16="http://schemas.microsoft.com/office/drawing/2014/main" id="{E0D88E51-0D62-42A0-A16D-9193757871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18348"/>
                        <a:ext cx="4965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5F3B1A34-BD70-416A-8949-4571ACA08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02058"/>
              </p:ext>
            </p:extLst>
          </p:nvPr>
        </p:nvGraphicFramePr>
        <p:xfrm>
          <a:off x="7239000" y="5439372"/>
          <a:ext cx="1079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5" name="Equation" r:id="rId7" imgW="1079032" imgH="304668" progId="Equation.3">
                  <p:embed/>
                </p:oleObj>
              </mc:Choice>
              <mc:Fallback>
                <p:oleObj name="Equation" r:id="rId7" imgW="1079032" imgH="304668" progId="Equation.3">
                  <p:embed/>
                  <p:pic>
                    <p:nvPicPr>
                      <p:cNvPr id="28678" name="Object 9">
                        <a:extLst>
                          <a:ext uri="{FF2B5EF4-FFF2-40B4-BE49-F238E27FC236}">
                            <a16:creationId xmlns:a16="http://schemas.microsoft.com/office/drawing/2014/main" id="{D4930926-5E35-4902-B535-A945DA1856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39372"/>
                        <a:ext cx="10795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9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4409" y="235013"/>
            <a:ext cx="8229600" cy="60318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FRICTION - 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8382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In preceding chapters, it was assumed that surfaces in contact were either </a:t>
            </a:r>
            <a:r>
              <a:rPr lang="en-US" altLang="en-US" i="1" dirty="0"/>
              <a:t>frictionless</a:t>
            </a:r>
            <a:r>
              <a:rPr lang="en-US" altLang="en-US" dirty="0"/>
              <a:t> (surfaces could move freely with respect to each other) or </a:t>
            </a:r>
            <a:r>
              <a:rPr lang="en-US" altLang="en-US" i="1" dirty="0"/>
              <a:t>rough</a:t>
            </a:r>
            <a:r>
              <a:rPr lang="en-US" altLang="en-US" dirty="0"/>
              <a:t> (tangential forces prevent relative motion between surfaces).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862262" y="1905000"/>
            <a:ext cx="7672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Actually, no perfectly frictionless surface exists.  For two surfaces in contact, tangential forces, called </a:t>
            </a:r>
            <a:r>
              <a:rPr lang="en-US" altLang="en-US" i="1" dirty="0"/>
              <a:t>friction forces</a:t>
            </a:r>
            <a:r>
              <a:rPr lang="en-US" altLang="en-US" dirty="0"/>
              <a:t>, will develop if one attempts to move one relative to the other.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862261" y="2967335"/>
            <a:ext cx="7672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However, the friction forces are limited in magnitude and will not prevent motion if sufficiently large forces are applied.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262" y="3741822"/>
            <a:ext cx="7824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 distinction between frictionless and rough is, therefore, a matter of degree.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2262" y="4111154"/>
            <a:ext cx="7824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There are two types of friction: </a:t>
            </a:r>
          </a:p>
          <a:p>
            <a:pPr lvl="1">
              <a:spcBef>
                <a:spcPct val="50000"/>
              </a:spcBef>
            </a:pPr>
            <a:r>
              <a:rPr lang="en-US" altLang="en-US" i="1" dirty="0"/>
              <a:t>a)  dry</a:t>
            </a:r>
            <a:r>
              <a:rPr lang="en-US" altLang="en-US" dirty="0"/>
              <a:t> or </a:t>
            </a:r>
            <a:r>
              <a:rPr lang="en-US" altLang="en-US" i="1" dirty="0"/>
              <a:t>Coulomb friction</a:t>
            </a:r>
            <a:r>
              <a:rPr lang="en-US" altLang="en-US" dirty="0"/>
              <a:t>:      between non-lubricated surfaces</a:t>
            </a:r>
          </a:p>
          <a:p>
            <a:pPr lvl="1">
              <a:spcBef>
                <a:spcPct val="50000"/>
              </a:spcBef>
            </a:pPr>
            <a:r>
              <a:rPr lang="en-US" altLang="en-US" i="1" dirty="0"/>
              <a:t>b)  fluid friction</a:t>
            </a:r>
            <a:r>
              <a:rPr lang="en-US" altLang="en-US" dirty="0"/>
              <a:t>:           applies to lubricated mechanisms.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5649566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The present discussion is limited to dry friction between non-lubricated surfaces.</a:t>
            </a:r>
          </a:p>
        </p:txBody>
      </p:sp>
    </p:spTree>
    <p:extLst>
      <p:ext uri="{BB962C8B-B14F-4D97-AF65-F5344CB8AC3E}">
        <p14:creationId xmlns:p14="http://schemas.microsoft.com/office/powerpoint/2010/main" val="2204546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8.6 – SOLUTION (continued)</a:t>
            </a:r>
          </a:p>
        </p:txBody>
      </p:sp>
      <p:pic>
        <p:nvPicPr>
          <p:cNvPr id="8" name="Picture 4" descr="C:\DOCUME~1\WALTOL~1\LOCALS~1\Temp\\msotw9_temp0.jpg">
            <a:extLst>
              <a:ext uri="{FF2B5EF4-FFF2-40B4-BE49-F238E27FC236}">
                <a16:creationId xmlns:a16="http://schemas.microsoft.com/office/drawing/2014/main" id="{D334DAEE-8F1A-4CAD-8F68-C71536936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924045"/>
            <a:ext cx="3321050" cy="458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987C86-2BC9-4D71-B5C8-2560F133F626}"/>
              </a:ext>
            </a:extLst>
          </p:cNvPr>
          <p:cNvSpPr/>
          <p:nvPr/>
        </p:nvSpPr>
        <p:spPr>
          <a:xfrm>
            <a:off x="4133850" y="9366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With the load on the left and force </a:t>
            </a:r>
            <a:r>
              <a:rPr lang="en-US" altLang="en-US" i="1" dirty="0"/>
              <a:t>P</a:t>
            </a:r>
            <a:r>
              <a:rPr lang="en-US" altLang="en-US" dirty="0"/>
              <a:t> acting horizontally to the right, impending motion is clockwise to raise load.  Utilize a force triangle to find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E1BB7-4B11-4E19-B489-1544D262462D}"/>
              </a:ext>
            </a:extLst>
          </p:cNvPr>
          <p:cNvSpPr/>
          <p:nvPr/>
        </p:nvSpPr>
        <p:spPr>
          <a:xfrm>
            <a:off x="4133850" y="22214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Since </a:t>
            </a:r>
            <a:r>
              <a:rPr lang="en-US" altLang="en-US" i="1" dirty="0"/>
              <a:t>W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dirty="0"/>
              <a:t> are not parallel, they must be concurrent.  Line of action of </a:t>
            </a:r>
            <a:r>
              <a:rPr lang="en-US" altLang="en-US" i="1" dirty="0"/>
              <a:t>R</a:t>
            </a:r>
            <a:r>
              <a:rPr lang="en-US" altLang="en-US" dirty="0"/>
              <a:t> must pass through intersection of </a:t>
            </a:r>
            <a:r>
              <a:rPr lang="en-US" altLang="en-US" i="1" dirty="0"/>
              <a:t>W</a:t>
            </a:r>
            <a:r>
              <a:rPr lang="en-US" altLang="en-US" dirty="0"/>
              <a:t> and </a:t>
            </a:r>
            <a:r>
              <a:rPr lang="en-US" altLang="en-US" i="1" dirty="0"/>
              <a:t>P</a:t>
            </a:r>
            <a:r>
              <a:rPr lang="en-US" altLang="en-US" dirty="0"/>
              <a:t> and be tangent to circle of friction which has radius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f</a:t>
            </a:r>
            <a:r>
              <a:rPr lang="en-US" altLang="en-US" dirty="0"/>
              <a:t> = 0.20 in.</a:t>
            </a:r>
            <a:endParaRPr lang="en-US" dirty="0"/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76F46423-C924-4A3F-8398-BD4999E2D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995618"/>
              </p:ext>
            </p:extLst>
          </p:nvPr>
        </p:nvGraphicFramePr>
        <p:xfrm>
          <a:off x="4572000" y="3656568"/>
          <a:ext cx="330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5" name="Equation" r:id="rId5" imgW="3302000" imgH="990600" progId="Equation.3">
                  <p:embed/>
                </p:oleObj>
              </mc:Choice>
              <mc:Fallback>
                <p:oleObj name="Equation" r:id="rId5" imgW="3302000" imgH="990600" progId="Equation.3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:a16="http://schemas.microsoft.com/office/drawing/2014/main" id="{3D8F9AA3-3F89-4358-B4ED-ADC8995195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56568"/>
                        <a:ext cx="330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E5D3885-11BB-47B7-B13C-938367AA65D7}"/>
              </a:ext>
            </a:extLst>
          </p:cNvPr>
          <p:cNvSpPr/>
          <p:nvPr/>
        </p:nvSpPr>
        <p:spPr>
          <a:xfrm>
            <a:off x="4159250" y="4764564"/>
            <a:ext cx="2400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From the force triangle,</a:t>
            </a:r>
            <a:endParaRPr lang="en-US" dirty="0"/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88B880C3-13BE-4AA1-ACA9-45B776F0F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239701"/>
              </p:ext>
            </p:extLst>
          </p:nvPr>
        </p:nvGraphicFramePr>
        <p:xfrm>
          <a:off x="4184650" y="5277408"/>
          <a:ext cx="387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Equation" r:id="rId7" imgW="3873500" imgH="317500" progId="Equation.3">
                  <p:embed/>
                </p:oleObj>
              </mc:Choice>
              <mc:Fallback>
                <p:oleObj name="Equation" r:id="rId7" imgW="3873500" imgH="317500" progId="Equation.3">
                  <p:embed/>
                  <p:pic>
                    <p:nvPicPr>
                      <p:cNvPr id="29705" name="Object 9">
                        <a:extLst>
                          <a:ext uri="{FF2B5EF4-FFF2-40B4-BE49-F238E27FC236}">
                            <a16:creationId xmlns:a16="http://schemas.microsoft.com/office/drawing/2014/main" id="{76B797D2-208F-4A51-AD19-3D7AD7114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277408"/>
                        <a:ext cx="3873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1981A937-DD02-4C1C-95CA-D6A21CB36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091201"/>
              </p:ext>
            </p:extLst>
          </p:nvPr>
        </p:nvGraphicFramePr>
        <p:xfrm>
          <a:off x="7086600" y="5777468"/>
          <a:ext cx="1079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Equation" r:id="rId9" imgW="1079032" imgH="304668" progId="Equation.3">
                  <p:embed/>
                </p:oleObj>
              </mc:Choice>
              <mc:Fallback>
                <p:oleObj name="Equation" r:id="rId9" imgW="1079032" imgH="304668" progId="Equation.3">
                  <p:embed/>
                  <p:pic>
                    <p:nvPicPr>
                      <p:cNvPr id="29706" name="Object 10">
                        <a:extLst>
                          <a:ext uri="{FF2B5EF4-FFF2-40B4-BE49-F238E27FC236}">
                            <a16:creationId xmlns:a16="http://schemas.microsoft.com/office/drawing/2014/main" id="{484FD5A8-20B9-4F45-BB4B-51312325F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777468"/>
                        <a:ext cx="10795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573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BELT FRICTION</a:t>
            </a:r>
          </a:p>
        </p:txBody>
      </p:sp>
      <p:pic>
        <p:nvPicPr>
          <p:cNvPr id="10" name="Picture 3" descr="C:\DOCUME~1\WALTOL~1\LOCALS~1\Temp\\msotw9_temp0.jpg">
            <a:extLst>
              <a:ext uri="{FF2B5EF4-FFF2-40B4-BE49-F238E27FC236}">
                <a16:creationId xmlns:a16="http://schemas.microsoft.com/office/drawing/2014/main" id="{2BE76582-7E58-4074-AD19-126EB5731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42988"/>
            <a:ext cx="2906713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C:\DOCUME~1\WALTOL~1\LOCALS~1\Temp\\msotw9_temp0.jpg">
            <a:extLst>
              <a:ext uri="{FF2B5EF4-FFF2-40B4-BE49-F238E27FC236}">
                <a16:creationId xmlns:a16="http://schemas.microsoft.com/office/drawing/2014/main" id="{0CA8AEB5-CAA4-41E7-A0FE-7C3E357F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36963"/>
            <a:ext cx="2813050" cy="246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143756EA-6E99-4E42-8473-C52A52171A8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393825"/>
            <a:ext cx="8604250" cy="4697413"/>
            <a:chOff x="340" y="878"/>
            <a:chExt cx="5420" cy="2959"/>
          </a:xfrm>
        </p:grpSpPr>
        <p:pic>
          <p:nvPicPr>
            <p:cNvPr id="14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6A2A7F75-8E39-4635-8476-32D4B3286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291"/>
              <a:ext cx="1767" cy="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B64861A2-32A0-405D-8C4E-EA2AA4E17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1" y="878"/>
              <a:ext cx="3629" cy="1062"/>
              <a:chOff x="2131" y="869"/>
              <a:chExt cx="3629" cy="1062"/>
            </a:xfrm>
          </p:grpSpPr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E85B6475-65B4-4471-B402-DACC3837B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1" y="869"/>
                <a:ext cx="3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/>
                  <a:t>Draw free-body diagram for element of belt</a:t>
                </a:r>
              </a:p>
            </p:txBody>
          </p:sp>
          <p:graphicFrame>
            <p:nvGraphicFramePr>
              <p:cNvPr id="19" name="Object 9">
                <a:extLst>
                  <a:ext uri="{FF2B5EF4-FFF2-40B4-BE49-F238E27FC236}">
                    <a16:creationId xmlns:a16="http://schemas.microsoft.com/office/drawing/2014/main" id="{5066749C-F33A-43A1-95EA-BF82ED08ADB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19" y="1130"/>
              <a:ext cx="334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380" name="Equation" r:id="rId6" imgW="5308600" imgH="609600" progId="Equation.3">
                      <p:embed/>
                    </p:oleObj>
                  </mc:Choice>
                  <mc:Fallback>
                    <p:oleObj name="Equation" r:id="rId6" imgW="5308600" imgH="609600" progId="Equation.3">
                      <p:embed/>
                      <p:pic>
                        <p:nvPicPr>
                          <p:cNvPr id="30741" name="Object 9">
                            <a:extLst>
                              <a:ext uri="{FF2B5EF4-FFF2-40B4-BE49-F238E27FC236}">
                                <a16:creationId xmlns:a16="http://schemas.microsoft.com/office/drawing/2014/main" id="{119C2AC8-0AE9-48EE-8033-ED49255C775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9" y="1130"/>
                            <a:ext cx="334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0">
                <a:extLst>
                  <a:ext uri="{FF2B5EF4-FFF2-40B4-BE49-F238E27FC236}">
                    <a16:creationId xmlns:a16="http://schemas.microsoft.com/office/drawing/2014/main" id="{2EF251A3-94FE-412B-BBA6-B80D12B2C7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19" y="1547"/>
              <a:ext cx="312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381" name="Equation" r:id="rId8" imgW="4965700" imgH="609600" progId="Equation.3">
                      <p:embed/>
                    </p:oleObj>
                  </mc:Choice>
                  <mc:Fallback>
                    <p:oleObj name="Equation" r:id="rId8" imgW="4965700" imgH="609600" progId="Equation.3">
                      <p:embed/>
                      <p:pic>
                        <p:nvPicPr>
                          <p:cNvPr id="30742" name="Object 10">
                            <a:extLst>
                              <a:ext uri="{FF2B5EF4-FFF2-40B4-BE49-F238E27FC236}">
                                <a16:creationId xmlns:a16="http://schemas.microsoft.com/office/drawing/2014/main" id="{6B0DEE4C-0D3A-4D50-A2F5-69AACA30C5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9" y="1547"/>
                            <a:ext cx="312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2FF8BBB-A0BE-40FB-AF39-7D783CCDFAE8}"/>
              </a:ext>
            </a:extLst>
          </p:cNvPr>
          <p:cNvSpPr/>
          <p:nvPr/>
        </p:nvSpPr>
        <p:spPr>
          <a:xfrm>
            <a:off x="3627439" y="688419"/>
            <a:ext cx="5192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Relate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when belt is about to slide to right.</a:t>
            </a: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1C25DAF9-F8D5-4BCF-AC34-9F87E636B650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3136900"/>
            <a:ext cx="5761037" cy="1158875"/>
            <a:chOff x="2131" y="1968"/>
            <a:chExt cx="3629" cy="730"/>
          </a:xfrm>
        </p:grpSpPr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369793A2-7D2B-402B-86E0-0264A07F8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" y="1968"/>
              <a:ext cx="36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Combine to eliminate </a:t>
              </a:r>
              <a:r>
                <a:rPr lang="en-US" altLang="en-US" dirty="0">
                  <a:latin typeface="Symbol" panose="05050102010706020507" pitchFamily="18" charset="2"/>
                </a:rPr>
                <a:t>D</a:t>
              </a:r>
              <a:r>
                <a:rPr lang="en-US" altLang="en-US" i="1" dirty="0"/>
                <a:t>N, </a:t>
              </a:r>
              <a:r>
                <a:rPr lang="en-US" altLang="en-US" dirty="0"/>
                <a:t>divide through by </a:t>
              </a:r>
              <a:r>
                <a:rPr lang="en-US" altLang="en-US" dirty="0" err="1">
                  <a:latin typeface="Symbol" panose="05050102010706020507" pitchFamily="18" charset="2"/>
                </a:rPr>
                <a:t>D</a:t>
              </a:r>
              <a:r>
                <a:rPr lang="en-US" altLang="en-US" i="1" dirty="0" err="1">
                  <a:latin typeface="Symbol" panose="05050102010706020507" pitchFamily="18" charset="2"/>
                </a:rPr>
                <a:t>q</a:t>
              </a:r>
              <a:r>
                <a:rPr lang="en-US" altLang="en-US" dirty="0"/>
                <a:t>,</a:t>
              </a:r>
            </a:p>
          </p:txBody>
        </p:sp>
        <p:graphicFrame>
          <p:nvGraphicFramePr>
            <p:cNvPr id="23" name="Object 12">
              <a:extLst>
                <a:ext uri="{FF2B5EF4-FFF2-40B4-BE49-F238E27FC236}">
                  <a16:creationId xmlns:a16="http://schemas.microsoft.com/office/drawing/2014/main" id="{4992A569-1D09-40FD-9587-955E0A5EFE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9" y="2266"/>
            <a:ext cx="2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82" name="Equation" r:id="rId10" imgW="3708400" imgH="685800" progId="Equation.3">
                    <p:embed/>
                  </p:oleObj>
                </mc:Choice>
                <mc:Fallback>
                  <p:oleObj name="Equation" r:id="rId10" imgW="3708400" imgH="685800" progId="Equation.3">
                    <p:embed/>
                    <p:pic>
                      <p:nvPicPr>
                        <p:cNvPr id="30737" name="Object 12">
                          <a:extLst>
                            <a:ext uri="{FF2B5EF4-FFF2-40B4-BE49-F238E27FC236}">
                              <a16:creationId xmlns:a16="http://schemas.microsoft.com/office/drawing/2014/main" id="{5C1EE9F3-8BCE-44A2-A3EF-844EF27D19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2266"/>
                          <a:ext cx="2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1A6F65-D80D-4E1B-A372-D097DA51154F}"/>
              </a:ext>
            </a:extLst>
          </p:cNvPr>
          <p:cNvGrpSpPr>
            <a:grpSpLocks/>
          </p:cNvGrpSpPr>
          <p:nvPr/>
        </p:nvGrpSpPr>
        <p:grpSpPr bwMode="auto">
          <a:xfrm>
            <a:off x="3279776" y="5334000"/>
            <a:ext cx="5614987" cy="1106488"/>
            <a:chOff x="2124" y="3381"/>
            <a:chExt cx="3537" cy="697"/>
          </a:xfrm>
        </p:grpSpPr>
        <p:grpSp>
          <p:nvGrpSpPr>
            <p:cNvPr id="25" name="Group 18">
              <a:extLst>
                <a:ext uri="{FF2B5EF4-FFF2-40B4-BE49-F238E27FC236}">
                  <a16:creationId xmlns:a16="http://schemas.microsoft.com/office/drawing/2014/main" id="{586C3C61-08F2-4876-ABD4-A73928ACB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3381"/>
              <a:ext cx="3537" cy="250"/>
              <a:chOff x="2131" y="3434"/>
              <a:chExt cx="3537" cy="250"/>
            </a:xfrm>
          </p:grpSpPr>
          <p:sp>
            <p:nvSpPr>
              <p:cNvPr id="27" name="Text Box 16">
                <a:extLst>
                  <a:ext uri="{FF2B5EF4-FFF2-40B4-BE49-F238E27FC236}">
                    <a16:creationId xmlns:a16="http://schemas.microsoft.com/office/drawing/2014/main" id="{8B335786-10FA-4159-B9EA-F59319488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1" y="3434"/>
                <a:ext cx="26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/>
                  <a:t>Separate variables and integrate from </a:t>
                </a:r>
              </a:p>
            </p:txBody>
          </p:sp>
          <p:graphicFrame>
            <p:nvGraphicFramePr>
              <p:cNvPr id="28" name="Object 17">
                <a:extLst>
                  <a:ext uri="{FF2B5EF4-FFF2-40B4-BE49-F238E27FC236}">
                    <a16:creationId xmlns:a16="http://schemas.microsoft.com/office/drawing/2014/main" id="{448C32FC-1CC2-4654-8071-52C47098B0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48" y="3490"/>
              <a:ext cx="92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383" name="Equation" r:id="rId12" imgW="1459866" imgH="291973" progId="Equation.3">
                      <p:embed/>
                    </p:oleObj>
                  </mc:Choice>
                  <mc:Fallback>
                    <p:oleObj name="Equation" r:id="rId12" imgW="1459866" imgH="291973" progId="Equation.3">
                      <p:embed/>
                      <p:pic>
                        <p:nvPicPr>
                          <p:cNvPr id="30733" name="Object 17">
                            <a:extLst>
                              <a:ext uri="{FF2B5EF4-FFF2-40B4-BE49-F238E27FC236}">
                                <a16:creationId xmlns:a16="http://schemas.microsoft.com/office/drawing/2014/main" id="{B5BE7581-77C1-43C2-ACE7-0A96294776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8" y="3490"/>
                            <a:ext cx="92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" name="Object 19">
              <a:extLst>
                <a:ext uri="{FF2B5EF4-FFF2-40B4-BE49-F238E27FC236}">
                  <a16:creationId xmlns:a16="http://schemas.microsoft.com/office/drawing/2014/main" id="{0DB3A3F0-5E93-4345-BEF8-9511B75D6D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9" y="3654"/>
            <a:ext cx="188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84" name="Equation" r:id="rId14" imgW="2997200" imgH="673100" progId="Equation.3">
                    <p:embed/>
                  </p:oleObj>
                </mc:Choice>
                <mc:Fallback>
                  <p:oleObj name="Equation" r:id="rId14" imgW="2997200" imgH="673100" progId="Equation.3">
                    <p:embed/>
                    <p:pic>
                      <p:nvPicPr>
                        <p:cNvPr id="30731" name="Object 19">
                          <a:extLst>
                            <a:ext uri="{FF2B5EF4-FFF2-40B4-BE49-F238E27FC236}">
                              <a16:creationId xmlns:a16="http://schemas.microsoft.com/office/drawing/2014/main" id="{D71E7889-B250-48C3-AF9E-D7D1C40D2E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3654"/>
                          <a:ext cx="1888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23ECF892-6293-49A7-9588-11BC8067892A}"/>
              </a:ext>
            </a:extLst>
          </p:cNvPr>
          <p:cNvGrpSpPr>
            <a:grpSpLocks/>
          </p:cNvGrpSpPr>
          <p:nvPr/>
        </p:nvGrpSpPr>
        <p:grpSpPr bwMode="auto">
          <a:xfrm>
            <a:off x="3444083" y="4345782"/>
            <a:ext cx="4694237" cy="1028700"/>
            <a:chOff x="2131" y="2707"/>
            <a:chExt cx="3629" cy="648"/>
          </a:xfrm>
        </p:grpSpPr>
        <p:sp>
          <p:nvSpPr>
            <p:cNvPr id="30" name="Text Box 14">
              <a:extLst>
                <a:ext uri="{FF2B5EF4-FFF2-40B4-BE49-F238E27FC236}">
                  <a16:creationId xmlns:a16="http://schemas.microsoft.com/office/drawing/2014/main" id="{F6D88328-93A6-4C12-96CB-873172E9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" y="2707"/>
              <a:ext cx="36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In the limit as </a:t>
              </a:r>
              <a:r>
                <a:rPr lang="en-US" altLang="en-US">
                  <a:latin typeface="Symbol" panose="05050102010706020507" pitchFamily="18" charset="2"/>
                </a:rPr>
                <a:t>D</a:t>
              </a:r>
              <a:r>
                <a:rPr lang="en-US" altLang="en-US" i="1">
                  <a:latin typeface="Symbol" panose="05050102010706020507" pitchFamily="18" charset="2"/>
                </a:rPr>
                <a:t>q</a:t>
              </a:r>
              <a:r>
                <a:rPr lang="en-US" altLang="en-US"/>
                <a:t> goes to zero,</a:t>
              </a:r>
            </a:p>
          </p:txBody>
        </p:sp>
        <p:graphicFrame>
          <p:nvGraphicFramePr>
            <p:cNvPr id="31" name="Object 15">
              <a:extLst>
                <a:ext uri="{FF2B5EF4-FFF2-40B4-BE49-F238E27FC236}">
                  <a16:creationId xmlns:a16="http://schemas.microsoft.com/office/drawing/2014/main" id="{E42D9A24-E392-45AC-A9F4-6A3335EF47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9" y="2971"/>
            <a:ext cx="8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85" name="Equation" r:id="rId16" imgW="1409700" imgH="609600" progId="Equation.3">
                    <p:embed/>
                  </p:oleObj>
                </mc:Choice>
                <mc:Fallback>
                  <p:oleObj name="Equation" r:id="rId16" imgW="1409700" imgH="609600" progId="Equation.3">
                    <p:embed/>
                    <p:pic>
                      <p:nvPicPr>
                        <p:cNvPr id="30735" name="Object 15">
                          <a:extLst>
                            <a:ext uri="{FF2B5EF4-FFF2-40B4-BE49-F238E27FC236}">
                              <a16:creationId xmlns:a16="http://schemas.microsoft.com/office/drawing/2014/main" id="{1C88740E-3C33-4D10-AB19-6551A86973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2971"/>
                          <a:ext cx="8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75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8.8</a:t>
            </a:r>
          </a:p>
        </p:txBody>
      </p:sp>
      <p:pic>
        <p:nvPicPr>
          <p:cNvPr id="32" name="Picture 3" descr="msotw9_temp0">
            <a:extLst>
              <a:ext uri="{FF2B5EF4-FFF2-40B4-BE49-F238E27FC236}">
                <a16:creationId xmlns:a16="http://schemas.microsoft.com/office/drawing/2014/main" id="{98F3EA70-504E-4DA4-B966-7D36BC29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0" y="1219199"/>
            <a:ext cx="4626811" cy="41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969AD-4B13-4954-98AF-B5E3297DCBD2}"/>
              </a:ext>
            </a:extLst>
          </p:cNvPr>
          <p:cNvSpPr/>
          <p:nvPr/>
        </p:nvSpPr>
        <p:spPr>
          <a:xfrm>
            <a:off x="4910222" y="730577"/>
            <a:ext cx="3602789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flat belt connects pulley </a:t>
            </a:r>
            <a:r>
              <a:rPr lang="en-US" altLang="en-US" i="1" dirty="0"/>
              <a:t>A</a:t>
            </a:r>
            <a:r>
              <a:rPr lang="en-US" altLang="en-US" dirty="0"/>
              <a:t> to pulley </a:t>
            </a:r>
            <a:r>
              <a:rPr lang="en-US" altLang="en-US" i="1" dirty="0"/>
              <a:t>B</a:t>
            </a:r>
            <a:r>
              <a:rPr lang="en-US" altLang="en-US" dirty="0"/>
              <a:t>.  The coefficients of friction are </a:t>
            </a:r>
            <a:r>
              <a:rPr lang="en-US" altLang="en-US" i="1" dirty="0" err="1">
                <a:latin typeface="Symbol" panose="05050102010706020507" pitchFamily="18" charset="2"/>
              </a:rPr>
              <a:t>m</a:t>
            </a:r>
            <a:r>
              <a:rPr lang="en-US" altLang="en-US" i="1" baseline="-25000" dirty="0" err="1"/>
              <a:t>s</a:t>
            </a:r>
            <a:r>
              <a:rPr lang="en-US" altLang="en-US" baseline="-25000" dirty="0"/>
              <a:t> </a:t>
            </a:r>
            <a:r>
              <a:rPr lang="en-US" altLang="en-US" dirty="0"/>
              <a:t>= 0.25 and </a:t>
            </a:r>
            <a:r>
              <a:rPr lang="en-US" altLang="en-US" i="1" dirty="0" err="1">
                <a:latin typeface="Symbol" panose="05050102010706020507" pitchFamily="18" charset="2"/>
              </a:rPr>
              <a:t>m</a:t>
            </a:r>
            <a:r>
              <a:rPr lang="en-US" altLang="en-US" i="1" baseline="-25000" dirty="0" err="1"/>
              <a:t>k</a:t>
            </a:r>
            <a:r>
              <a:rPr lang="en-US" altLang="en-US" baseline="-25000" dirty="0"/>
              <a:t> </a:t>
            </a:r>
            <a:r>
              <a:rPr lang="en-US" altLang="en-US" dirty="0"/>
              <a:t>= 0.20 between both pulleys and the belt.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Knowing that the maximum allowable tension in the belt is 600 </a:t>
            </a:r>
            <a:r>
              <a:rPr lang="en-US" altLang="en-US" dirty="0" err="1"/>
              <a:t>lb</a:t>
            </a:r>
            <a:r>
              <a:rPr lang="en-US" altLang="en-US" dirty="0"/>
              <a:t>, determine the largest torque which can be exerted by the belt on pulley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1F6013-F425-4ED4-89D0-0AED88E4C766}"/>
              </a:ext>
            </a:extLst>
          </p:cNvPr>
          <p:cNvSpPr/>
          <p:nvPr/>
        </p:nvSpPr>
        <p:spPr>
          <a:xfrm>
            <a:off x="4948322" y="3575377"/>
            <a:ext cx="342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SOLUTION STEPS</a:t>
            </a:r>
            <a:r>
              <a:rPr lang="en-US" altLang="en-US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Since angle of contact is smaller, slippage will occur on pulley </a:t>
            </a:r>
            <a:r>
              <a:rPr lang="en-US" altLang="en-US" i="1" dirty="0"/>
              <a:t>B</a:t>
            </a:r>
            <a:r>
              <a:rPr lang="en-US" altLang="en-US" dirty="0"/>
              <a:t> first.  Determine belt tensions based on pulley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Taking pulley A as a free-body, sum moments about pulley center to determine torque.</a:t>
            </a:r>
          </a:p>
        </p:txBody>
      </p:sp>
    </p:spTree>
    <p:extLst>
      <p:ext uri="{BB962C8B-B14F-4D97-AF65-F5344CB8AC3E}">
        <p14:creationId xmlns:p14="http://schemas.microsoft.com/office/powerpoint/2010/main" val="1585908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43904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PROBLEM 8.8 - SOLUTION</a:t>
            </a:r>
          </a:p>
        </p:txBody>
      </p:sp>
      <p:pic>
        <p:nvPicPr>
          <p:cNvPr id="32" name="Picture 3" descr="msotw9_temp0">
            <a:extLst>
              <a:ext uri="{FF2B5EF4-FFF2-40B4-BE49-F238E27FC236}">
                <a16:creationId xmlns:a16="http://schemas.microsoft.com/office/drawing/2014/main" id="{98F3EA70-504E-4DA4-B966-7D36BC29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7" y="609600"/>
            <a:ext cx="1926390" cy="174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13">
            <a:extLst>
              <a:ext uri="{FF2B5EF4-FFF2-40B4-BE49-F238E27FC236}">
                <a16:creationId xmlns:a16="http://schemas.microsoft.com/office/drawing/2014/main" id="{0261A919-423B-456F-BF28-6F8E40090E17}"/>
              </a:ext>
            </a:extLst>
          </p:cNvPr>
          <p:cNvGrpSpPr>
            <a:grpSpLocks/>
          </p:cNvGrpSpPr>
          <p:nvPr/>
        </p:nvGrpSpPr>
        <p:grpSpPr bwMode="auto">
          <a:xfrm>
            <a:off x="466767" y="798583"/>
            <a:ext cx="8524875" cy="4043363"/>
            <a:chOff x="406" y="272"/>
            <a:chExt cx="5370" cy="2547"/>
          </a:xfrm>
        </p:grpSpPr>
        <p:pic>
          <p:nvPicPr>
            <p:cNvPr id="7" name="Picture 4" descr="msotw9_temp0">
              <a:extLst>
                <a:ext uri="{FF2B5EF4-FFF2-40B4-BE49-F238E27FC236}">
                  <a16:creationId xmlns:a16="http://schemas.microsoft.com/office/drawing/2014/main" id="{625CC27B-1A33-4442-B701-8203F592F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" y="1469"/>
              <a:ext cx="1871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 descr="msotw9_temp0">
              <a:extLst>
                <a:ext uri="{FF2B5EF4-FFF2-40B4-BE49-F238E27FC236}">
                  <a16:creationId xmlns:a16="http://schemas.microsoft.com/office/drawing/2014/main" id="{6CCD6689-AB5D-496E-9A71-D176AE15A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349"/>
              <a:ext cx="1583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18231572-5EA1-4A79-A086-B71891E29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72"/>
              <a:ext cx="404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    Since angle of contact is smaller, slippage will occur on pulley </a:t>
              </a:r>
              <a:r>
                <a:rPr lang="en-US" altLang="en-US" i="1" dirty="0"/>
                <a:t>B</a:t>
              </a:r>
              <a:r>
                <a:rPr lang="en-US" altLang="en-US" dirty="0"/>
                <a:t> first.  Determine belt tensions based on pulley </a:t>
              </a:r>
              <a:r>
                <a:rPr lang="en-US" altLang="en-US" i="1" dirty="0"/>
                <a:t>B</a:t>
              </a:r>
              <a:r>
                <a:rPr lang="en-US" altLang="en-US" dirty="0"/>
                <a:t>.</a:t>
              </a:r>
            </a:p>
          </p:txBody>
        </p:sp>
        <p:graphicFrame>
          <p:nvGraphicFramePr>
            <p:cNvPr id="10" name="Object 8">
              <a:extLst>
                <a:ext uri="{FF2B5EF4-FFF2-40B4-BE49-F238E27FC236}">
                  <a16:creationId xmlns:a16="http://schemas.microsoft.com/office/drawing/2014/main" id="{9D35EAD3-DAE0-4316-98C4-BEB1D4A575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234448"/>
                </p:ext>
              </p:extLst>
            </p:nvPr>
          </p:nvGraphicFramePr>
          <p:xfrm>
            <a:off x="2465" y="798"/>
            <a:ext cx="2600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0" name="Equation" r:id="rId7" imgW="4127500" imgH="1346200" progId="Equation.3">
                    <p:embed/>
                  </p:oleObj>
                </mc:Choice>
                <mc:Fallback>
                  <p:oleObj name="Equation" r:id="rId7" imgW="4127500" imgH="1346200" progId="Equation.3">
                    <p:embed/>
                    <p:pic>
                      <p:nvPicPr>
                        <p:cNvPr id="32781" name="Object 8">
                          <a:extLst>
                            <a:ext uri="{FF2B5EF4-FFF2-40B4-BE49-F238E27FC236}">
                              <a16:creationId xmlns:a16="http://schemas.microsoft.com/office/drawing/2014/main" id="{5EA9DA05-DD9D-4225-89A9-500B11D740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5" y="798"/>
                          <a:ext cx="2600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CC42539-903F-442C-8144-DCE3838188EB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4878389"/>
            <a:ext cx="8653462" cy="1624013"/>
            <a:chOff x="309" y="2993"/>
            <a:chExt cx="5451" cy="1023"/>
          </a:xfrm>
        </p:grpSpPr>
        <p:pic>
          <p:nvPicPr>
            <p:cNvPr id="12" name="Picture 9" descr="msotw9_temp0">
              <a:extLst>
                <a:ext uri="{FF2B5EF4-FFF2-40B4-BE49-F238E27FC236}">
                  <a16:creationId xmlns:a16="http://schemas.microsoft.com/office/drawing/2014/main" id="{CEE927DF-ED08-4D89-8EBF-A4362FF74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" y="3050"/>
              <a:ext cx="1609" cy="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DBD67110-5AE7-43D4-8835-82C1C3D06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2993"/>
              <a:ext cx="359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Taking pulley </a:t>
              </a:r>
              <a:r>
                <a:rPr lang="en-US" altLang="en-US" i="1" dirty="0"/>
                <a:t>A</a:t>
              </a:r>
              <a:r>
                <a:rPr lang="en-US" altLang="en-US" dirty="0"/>
                <a:t> as free-body, sum moments about pulley center to determine torque.</a:t>
              </a:r>
            </a:p>
          </p:txBody>
        </p:sp>
        <p:graphicFrame>
          <p:nvGraphicFramePr>
            <p:cNvPr id="14" name="Object 11">
              <a:extLst>
                <a:ext uri="{FF2B5EF4-FFF2-40B4-BE49-F238E27FC236}">
                  <a16:creationId xmlns:a16="http://schemas.microsoft.com/office/drawing/2014/main" id="{CF6AEC00-31AE-42A0-A624-30F683C8A7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427344"/>
                </p:ext>
              </p:extLst>
            </p:nvPr>
          </p:nvGraphicFramePr>
          <p:xfrm>
            <a:off x="2397" y="3515"/>
            <a:ext cx="3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1" name="Equation" r:id="rId10" imgW="5041900" imgH="317500" progId="Equation.3">
                    <p:embed/>
                  </p:oleObj>
                </mc:Choice>
                <mc:Fallback>
                  <p:oleObj name="Equation" r:id="rId10" imgW="5041900" imgH="317500" progId="Equation.3">
                    <p:embed/>
                    <p:pic>
                      <p:nvPicPr>
                        <p:cNvPr id="32776" name="Object 11">
                          <a:extLst>
                            <a:ext uri="{FF2B5EF4-FFF2-40B4-BE49-F238E27FC236}">
                              <a16:creationId xmlns:a16="http://schemas.microsoft.com/office/drawing/2014/main" id="{64F31CC6-AD6B-416C-9560-D6A0CC3302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3515"/>
                          <a:ext cx="3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>
              <a:extLst>
                <a:ext uri="{FF2B5EF4-FFF2-40B4-BE49-F238E27FC236}">
                  <a16:creationId xmlns:a16="http://schemas.microsoft.com/office/drawing/2014/main" id="{B6DBCBD5-B57A-407F-A6ED-1DB09045D6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120996"/>
                </p:ext>
              </p:extLst>
            </p:nvPr>
          </p:nvGraphicFramePr>
          <p:xfrm>
            <a:off x="4456" y="3816"/>
            <a:ext cx="11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2" name="Equation" r:id="rId12" imgW="1764534" imgH="317362" progId="Equation.3">
                    <p:embed/>
                  </p:oleObj>
                </mc:Choice>
                <mc:Fallback>
                  <p:oleObj name="Equation" r:id="rId12" imgW="1764534" imgH="317362" progId="Equation.3">
                    <p:embed/>
                    <p:pic>
                      <p:nvPicPr>
                        <p:cNvPr id="32777" name="Object 12">
                          <a:extLst>
                            <a:ext uri="{FF2B5EF4-FFF2-40B4-BE49-F238E27FC236}">
                              <a16:creationId xmlns:a16="http://schemas.microsoft.com/office/drawing/2014/main" id="{F6E21AF2-65F5-4AC7-9B7B-836CB27FAD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3816"/>
                          <a:ext cx="1112" cy="2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46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4408" y="43227"/>
            <a:ext cx="8229600" cy="60318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FRICTION - APPLICATION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F0FA0740-6F98-4117-9EBD-C458158C4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8" y="1456152"/>
            <a:ext cx="8468591" cy="524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6E4B85-E1AF-4009-859A-BF0CAACCBB3D}"/>
              </a:ext>
            </a:extLst>
          </p:cNvPr>
          <p:cNvSpPr/>
          <p:nvPr/>
        </p:nvSpPr>
        <p:spPr>
          <a:xfrm>
            <a:off x="1932708" y="533400"/>
            <a:ext cx="495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Friction is both problematic and useful in many engineering applications</a:t>
            </a:r>
            <a:r>
              <a:rPr lang="en-US" alt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4563"/>
            <a:ext cx="8229600" cy="60318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THE LAWS OF DRY FRICTION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55337" y="789782"/>
            <a:ext cx="4240463" cy="2257425"/>
            <a:chOff x="336" y="528"/>
            <a:chExt cx="3000" cy="1422"/>
          </a:xfrm>
        </p:grpSpPr>
        <p:pic>
          <p:nvPicPr>
            <p:cNvPr id="13" name="Picture 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528"/>
              <a:ext cx="1296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632" y="535"/>
              <a:ext cx="1704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dirty="0"/>
                <a:t>Block of weight </a:t>
              </a:r>
              <a:r>
                <a:rPr lang="en-US" altLang="en-US" i="1" dirty="0"/>
                <a:t>W</a:t>
              </a:r>
              <a:r>
                <a:rPr lang="en-US" altLang="en-US" dirty="0"/>
                <a:t> placed on horizontal surface.  Forces acting on block are its weight and reaction of surface </a:t>
              </a:r>
              <a:r>
                <a:rPr lang="en-US" altLang="en-US" i="1" dirty="0"/>
                <a:t>N</a:t>
              </a:r>
              <a:r>
                <a:rPr lang="en-US" altLang="en-US" dirty="0"/>
                <a:t>.  </a:t>
              </a:r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283411" y="3886200"/>
            <a:ext cx="8469312" cy="2557462"/>
            <a:chOff x="425" y="2251"/>
            <a:chExt cx="5335" cy="1611"/>
          </a:xfrm>
        </p:grpSpPr>
        <p:pic>
          <p:nvPicPr>
            <p:cNvPr id="16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" y="2251"/>
              <a:ext cx="1933" cy="1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438" y="2251"/>
              <a:ext cx="3322" cy="824"/>
              <a:chOff x="2438" y="2082"/>
              <a:chExt cx="3322" cy="824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438" y="2082"/>
                <a:ext cx="3322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As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 increases, the static-friction force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 increases as well until it reaches a maximum value </a:t>
                </a:r>
                <a:r>
                  <a:rPr lang="en-US" altLang="en-US" i="1" dirty="0"/>
                  <a:t>F</a:t>
                </a:r>
                <a:r>
                  <a:rPr lang="en-US" altLang="en-US" i="1" baseline="-25000" dirty="0"/>
                  <a:t>m</a:t>
                </a:r>
                <a:r>
                  <a:rPr lang="en-US" altLang="en-US" dirty="0"/>
                  <a:t>.</a:t>
                </a:r>
              </a:p>
            </p:txBody>
          </p:sp>
          <p:graphicFrame>
            <p:nvGraphicFramePr>
              <p:cNvPr id="1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5714320"/>
                  </p:ext>
                </p:extLst>
              </p:nvPr>
            </p:nvGraphicFramePr>
            <p:xfrm>
              <a:off x="3894" y="2698"/>
              <a:ext cx="70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958" name="Equation" r:id="rId6" imgW="1117600" imgH="330200" progId="Equation.3">
                      <p:embed/>
                    </p:oleObj>
                  </mc:Choice>
                  <mc:Fallback>
                    <p:oleObj name="Equation" r:id="rId6" imgW="1117600" imgH="330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4" y="2698"/>
                            <a:ext cx="70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3479048" y="5200692"/>
            <a:ext cx="5360152" cy="1187450"/>
            <a:chOff x="2438" y="3044"/>
            <a:chExt cx="3269" cy="748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2438" y="3044"/>
              <a:ext cx="326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Further increase in P causes the block to begin to move as </a:t>
              </a:r>
              <a:r>
                <a:rPr lang="en-US" altLang="en-US" i="1" dirty="0"/>
                <a:t>F</a:t>
              </a:r>
              <a:r>
                <a:rPr lang="en-US" altLang="en-US" dirty="0"/>
                <a:t> drops to a smaller </a:t>
              </a:r>
              <a:r>
                <a:rPr lang="en-US" altLang="en-US" i="1" dirty="0"/>
                <a:t>kinetic-friction force </a:t>
              </a:r>
              <a:r>
                <a:rPr lang="en-US" altLang="en-US" i="1" dirty="0" err="1"/>
                <a:t>F</a:t>
              </a:r>
              <a:r>
                <a:rPr lang="en-US" altLang="en-US" i="1" baseline="-25000" dirty="0" err="1"/>
                <a:t>k</a:t>
              </a:r>
              <a:r>
                <a:rPr lang="en-US" altLang="en-US" i="1" dirty="0"/>
                <a:t>.</a:t>
              </a:r>
            </a:p>
          </p:txBody>
        </p:sp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263759"/>
                </p:ext>
              </p:extLst>
            </p:nvPr>
          </p:nvGraphicFramePr>
          <p:xfrm>
            <a:off x="3926" y="3536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9" name="Equation" r:id="rId8" imgW="1091726" imgH="330057" progId="Equation.3">
                    <p:embed/>
                  </p:oleObj>
                </mc:Choice>
                <mc:Fallback>
                  <p:oleObj name="Equation" r:id="rId8" imgW="1091726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3536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89782"/>
            <a:ext cx="18097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3200" y="631389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Small horizontal force </a:t>
            </a:r>
            <a:r>
              <a:rPr lang="en-US" altLang="en-US" i="1" dirty="0"/>
              <a:t>P</a:t>
            </a:r>
            <a:r>
              <a:rPr lang="en-US" altLang="en-US" dirty="0"/>
              <a:t> applied to block.  For block to remain stationary, in equilibrium, a horizontal component </a:t>
            </a:r>
            <a:r>
              <a:rPr lang="en-US" altLang="en-US" i="1" dirty="0"/>
              <a:t>F</a:t>
            </a:r>
            <a:r>
              <a:rPr lang="en-US" altLang="en-US" dirty="0"/>
              <a:t> of the surface reaction is required.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048" y="3209281"/>
            <a:ext cx="3459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i="1" dirty="0"/>
              <a:t>F </a:t>
            </a:r>
            <a:r>
              <a:rPr lang="en-US" altLang="en-US" sz="2400" dirty="0"/>
              <a:t>is a </a:t>
            </a:r>
            <a:r>
              <a:rPr lang="en-US" altLang="en-US" sz="2400" i="1" dirty="0"/>
              <a:t>static-friction force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3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LAWS OF DRY FRICTION – COEFFICIENT OF FRICTION</a:t>
            </a:r>
          </a:p>
        </p:txBody>
      </p:sp>
      <p:pic>
        <p:nvPicPr>
          <p:cNvPr id="24" name="Picture 1030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762000"/>
            <a:ext cx="434339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84031" y="793902"/>
            <a:ext cx="313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Maximum static-friction force:</a:t>
            </a:r>
          </a:p>
        </p:txBody>
      </p:sp>
      <p:graphicFrame>
        <p:nvGraphicFramePr>
          <p:cNvPr id="25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986404"/>
              </p:ext>
            </p:extLst>
          </p:nvPr>
        </p:nvGraphicFramePr>
        <p:xfrm>
          <a:off x="5593801" y="1295400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4" name="Equation" r:id="rId5" imgW="1117600" imgH="330200" progId="Equation.3">
                  <p:embed/>
                </p:oleObj>
              </mc:Choice>
              <mc:Fallback>
                <p:oleObj name="Equation" r:id="rId5" imgW="1117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801" y="1295400"/>
                        <a:ext cx="1117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800600" y="1828800"/>
            <a:ext cx="227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Kinetic-friction force:</a:t>
            </a:r>
          </a:p>
        </p:txBody>
      </p:sp>
      <p:graphicFrame>
        <p:nvGraphicFramePr>
          <p:cNvPr id="26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58592"/>
              </p:ext>
            </p:extLst>
          </p:nvPr>
        </p:nvGraphicFramePr>
        <p:xfrm>
          <a:off x="5638800" y="2286000"/>
          <a:ext cx="1320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5" name="Equation" r:id="rId7" imgW="1320227" imgH="710891" progId="Equation.3">
                  <p:embed/>
                </p:oleObj>
              </mc:Choice>
              <mc:Fallback>
                <p:oleObj name="Equation" r:id="rId7" imgW="132022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0"/>
                        <a:ext cx="1320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84031" y="3187137"/>
            <a:ext cx="3950369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Maximum static-friction force and kinetic-friction force are:</a:t>
            </a:r>
          </a:p>
          <a:p>
            <a:pPr lvl="1">
              <a:spcBef>
                <a:spcPct val="20000"/>
              </a:spcBef>
              <a:buFontTx/>
              <a:buChar char="-"/>
            </a:pPr>
            <a:r>
              <a:rPr lang="en-US" altLang="en-US" dirty="0"/>
              <a:t>proportional to normal force</a:t>
            </a:r>
          </a:p>
          <a:p>
            <a:pPr lvl="1">
              <a:spcBef>
                <a:spcPct val="20000"/>
              </a:spcBef>
              <a:buFontTx/>
              <a:buChar char="-"/>
            </a:pPr>
            <a:r>
              <a:rPr lang="en-US" altLang="en-US" dirty="0"/>
              <a:t>dependent on type and condition of contact surfaces</a:t>
            </a:r>
          </a:p>
          <a:p>
            <a:pPr lvl="1">
              <a:spcBef>
                <a:spcPct val="20000"/>
              </a:spcBef>
              <a:buFontTx/>
              <a:buChar char="-"/>
            </a:pPr>
            <a:r>
              <a:rPr lang="en-US" altLang="en-US" dirty="0"/>
              <a:t>independent of contact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μ</a:t>
            </a:r>
            <a:r>
              <a:rPr lang="en-US" sz="2400" baseline="-25000" dirty="0"/>
              <a:t>s  </a:t>
            </a:r>
            <a:r>
              <a:rPr lang="en-US" sz="2400" dirty="0"/>
              <a:t>is the coefficient of static-friction</a:t>
            </a:r>
          </a:p>
          <a:p>
            <a:r>
              <a:rPr lang="el-GR" sz="2400" dirty="0"/>
              <a:t>μ</a:t>
            </a:r>
            <a:r>
              <a:rPr lang="en-US" sz="2400" baseline="-25000" dirty="0"/>
              <a:t>k  </a:t>
            </a:r>
            <a:r>
              <a:rPr lang="en-US" sz="2400" dirty="0"/>
              <a:t>is the coefficient of kinetic-friction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6386" y="14372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LAWS OF DRY FRICTION – COEFFICIENT OF FRICTION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39" y="588886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Four situations can occur when a rigid body is in contact with a horizontal surface:</a:t>
            </a: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306386" y="1470380"/>
            <a:ext cx="3171826" cy="4892676"/>
            <a:chOff x="192" y="846"/>
            <a:chExt cx="1998" cy="3082"/>
          </a:xfrm>
        </p:grpSpPr>
        <p:pic>
          <p:nvPicPr>
            <p:cNvPr id="12" name="Picture 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846"/>
              <a:ext cx="1998" cy="2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92" y="3405"/>
              <a:ext cx="118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+mn-lt"/>
                </a:rPr>
                <a:t>No friction,</a:t>
              </a:r>
              <a:br>
                <a:rPr lang="en-US" altLang="en-US" sz="2400" dirty="0">
                  <a:latin typeface="+mn-lt"/>
                </a:rPr>
              </a:br>
              <a:r>
                <a:rPr lang="en-US" altLang="en-US" sz="2400" dirty="0">
                  <a:latin typeface="+mn-lt"/>
                </a:rPr>
                <a:t>(</a:t>
              </a:r>
              <a:r>
                <a:rPr lang="en-US" altLang="en-US" sz="2400" i="1" dirty="0" err="1">
                  <a:latin typeface="+mn-lt"/>
                </a:rPr>
                <a:t>P</a:t>
              </a:r>
              <a:r>
                <a:rPr lang="en-US" altLang="en-US" sz="2400" i="1" baseline="-25000" dirty="0" err="1">
                  <a:latin typeface="+mn-lt"/>
                </a:rPr>
                <a:t>x</a:t>
              </a:r>
              <a:r>
                <a:rPr lang="en-US" altLang="en-US" sz="2400" dirty="0">
                  <a:latin typeface="+mn-lt"/>
                </a:rPr>
                <a:t> = 0)</a:t>
              </a: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395964" y="1544637"/>
            <a:ext cx="4527903" cy="4883150"/>
            <a:chOff x="954" y="1193"/>
            <a:chExt cx="2567" cy="3076"/>
          </a:xfrm>
        </p:grpSpPr>
        <p:pic>
          <p:nvPicPr>
            <p:cNvPr id="15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1193"/>
              <a:ext cx="2465" cy="2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453" y="3746"/>
              <a:ext cx="106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+mn-lt"/>
                </a:rPr>
                <a:t>No motion,</a:t>
              </a:r>
              <a:br>
                <a:rPr lang="en-US" altLang="en-US" sz="2400" dirty="0">
                  <a:latin typeface="+mn-lt"/>
                </a:rPr>
              </a:br>
              <a:r>
                <a:rPr lang="en-US" altLang="en-US" sz="2400" dirty="0">
                  <a:latin typeface="+mn-lt"/>
                </a:rPr>
                <a:t>(</a:t>
              </a:r>
              <a:r>
                <a:rPr lang="en-US" altLang="en-US" sz="2400" i="1" dirty="0" err="1">
                  <a:latin typeface="+mn-lt"/>
                </a:rPr>
                <a:t>P</a:t>
              </a:r>
              <a:r>
                <a:rPr lang="en-US" altLang="en-US" sz="2400" i="1" baseline="-25000" dirty="0" err="1">
                  <a:latin typeface="+mn-lt"/>
                </a:rPr>
                <a:t>x</a:t>
              </a:r>
              <a:r>
                <a:rPr lang="en-US" altLang="en-US" sz="2400" dirty="0">
                  <a:latin typeface="+mn-lt"/>
                </a:rPr>
                <a:t> &lt; </a:t>
              </a:r>
              <a:r>
                <a:rPr lang="en-US" altLang="en-US" sz="2400" i="1" dirty="0" err="1">
                  <a:latin typeface="+mn-lt"/>
                </a:rPr>
                <a:t>F</a:t>
              </a:r>
              <a:r>
                <a:rPr lang="en-US" altLang="en-US" sz="2400" i="1" baseline="-25000" dirty="0" err="1">
                  <a:latin typeface="+mn-lt"/>
                </a:rPr>
                <a:t>m</a:t>
              </a:r>
              <a:r>
                <a:rPr lang="en-US" altLang="en-US" sz="2400" dirty="0">
                  <a:latin typeface="+mn-lt"/>
                </a:rPr>
                <a:t>)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976794" y="5532793"/>
            <a:ext cx="1632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No motion,</a:t>
            </a:r>
            <a:br>
              <a:rPr lang="en-US" altLang="en-US" sz="2400" dirty="0"/>
            </a:br>
            <a:r>
              <a:rPr lang="en-US" altLang="en-US" sz="2400" dirty="0"/>
              <a:t>     (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x</a:t>
            </a:r>
            <a:r>
              <a:rPr lang="en-US" altLang="en-US" sz="2400" dirty="0"/>
              <a:t> = 0)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325" y="5597525"/>
            <a:ext cx="2112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Small friction,</a:t>
            </a:r>
            <a:br>
              <a:rPr lang="en-US" altLang="en-US" sz="2400" dirty="0"/>
            </a:br>
            <a:r>
              <a:rPr lang="en-US" altLang="en-US" sz="2400" dirty="0"/>
              <a:t>      (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x</a:t>
            </a:r>
            <a:r>
              <a:rPr lang="en-US" altLang="en-US" sz="2400" dirty="0"/>
              <a:t> &gt; 0)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7607" y="1213570"/>
            <a:ext cx="172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FRICTION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52CD8-BCB2-42F6-84AA-2007F1F2AEDF}"/>
              </a:ext>
            </a:extLst>
          </p:cNvPr>
          <p:cNvSpPr txBox="1"/>
          <p:nvPr/>
        </p:nvSpPr>
        <p:spPr>
          <a:xfrm>
            <a:off x="2143671" y="154463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Situation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44C26-1EC5-4497-A7DA-3859FD340951}"/>
              </a:ext>
            </a:extLst>
          </p:cNvPr>
          <p:cNvSpPr/>
          <p:nvPr/>
        </p:nvSpPr>
        <p:spPr>
          <a:xfrm>
            <a:off x="7546857" y="1594926"/>
            <a:ext cx="119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Situation 2</a:t>
            </a:r>
          </a:p>
        </p:txBody>
      </p:sp>
    </p:spTree>
    <p:extLst>
      <p:ext uri="{BB962C8B-B14F-4D97-AF65-F5344CB8AC3E}">
        <p14:creationId xmlns:p14="http://schemas.microsoft.com/office/powerpoint/2010/main" val="344051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6386" y="14372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LAWS OF DRY FRICTION – COEFFICIENT OF FRICTION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0599" y="612647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Four situations can occur when a rigid body is in contact with a horizontal surface: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53288" y="1888291"/>
            <a:ext cx="3768232" cy="4078288"/>
            <a:chOff x="2738" y="884"/>
            <a:chExt cx="1722" cy="2569"/>
          </a:xfrm>
        </p:grpSpPr>
        <p:pic>
          <p:nvPicPr>
            <p:cNvPr id="18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8" y="884"/>
              <a:ext cx="1692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738" y="2930"/>
              <a:ext cx="150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>
                  <a:latin typeface="+mn-lt"/>
                </a:rPr>
                <a:t>Motion impending,</a:t>
              </a:r>
              <a:br>
                <a:rPr lang="en-US" altLang="en-US" sz="2400" dirty="0">
                  <a:latin typeface="+mn-lt"/>
                </a:rPr>
              </a:br>
              <a:r>
                <a:rPr lang="en-US" altLang="en-US" sz="2400" dirty="0">
                  <a:latin typeface="+mn-lt"/>
                </a:rPr>
                <a:t>(</a:t>
              </a:r>
              <a:r>
                <a:rPr lang="en-US" altLang="en-US" sz="2400" i="1" dirty="0" err="1">
                  <a:latin typeface="+mn-lt"/>
                </a:rPr>
                <a:t>P</a:t>
              </a:r>
              <a:r>
                <a:rPr lang="en-US" altLang="en-US" sz="2400" i="1" baseline="-25000" dirty="0" err="1">
                  <a:latin typeface="+mn-lt"/>
                </a:rPr>
                <a:t>x</a:t>
              </a:r>
              <a:r>
                <a:rPr lang="en-US" altLang="en-US" sz="2400" dirty="0">
                  <a:latin typeface="+mn-lt"/>
                </a:rPr>
                <a:t> = </a:t>
              </a:r>
              <a:r>
                <a:rPr lang="en-US" altLang="en-US" sz="2400" i="1" dirty="0" err="1">
                  <a:latin typeface="+mn-lt"/>
                </a:rPr>
                <a:t>F</a:t>
              </a:r>
              <a:r>
                <a:rPr lang="en-US" altLang="en-US" sz="2400" i="1" baseline="-25000" dirty="0" err="1">
                  <a:latin typeface="+mn-lt"/>
                </a:rPr>
                <a:t>m</a:t>
              </a:r>
              <a:r>
                <a:rPr lang="en-US" altLang="en-US" sz="2400" dirty="0">
                  <a:latin typeface="+mn-lt"/>
                </a:rPr>
                <a:t>)</a:t>
              </a: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4953000" y="1829554"/>
            <a:ext cx="3960812" cy="4149725"/>
            <a:chOff x="3265" y="822"/>
            <a:chExt cx="2495" cy="2614"/>
          </a:xfrm>
        </p:grpSpPr>
        <p:pic>
          <p:nvPicPr>
            <p:cNvPr id="21" name="Picture 6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" y="822"/>
              <a:ext cx="2495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4033" y="2913"/>
              <a:ext cx="11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>
                  <a:latin typeface="+mn-lt"/>
                </a:rPr>
                <a:t>Motion,</a:t>
              </a:r>
              <a:br>
                <a:rPr lang="en-US" altLang="en-US" sz="2400" dirty="0">
                  <a:latin typeface="+mn-lt"/>
                </a:rPr>
              </a:br>
              <a:r>
                <a:rPr lang="en-US" altLang="en-US" sz="2400" dirty="0">
                  <a:latin typeface="+mn-lt"/>
                </a:rPr>
                <a:t>(</a:t>
              </a:r>
              <a:r>
                <a:rPr lang="en-US" altLang="en-US" sz="2400" i="1" dirty="0" err="1">
                  <a:latin typeface="+mn-lt"/>
                </a:rPr>
                <a:t>P</a:t>
              </a:r>
              <a:r>
                <a:rPr lang="en-US" altLang="en-US" sz="2400" i="1" baseline="-25000" dirty="0" err="1">
                  <a:latin typeface="+mn-lt"/>
                </a:rPr>
                <a:t>x</a:t>
              </a:r>
              <a:r>
                <a:rPr lang="en-US" altLang="en-US" sz="2400" dirty="0">
                  <a:latin typeface="+mn-lt"/>
                </a:rPr>
                <a:t> &gt; </a:t>
              </a:r>
              <a:r>
                <a:rPr lang="en-US" altLang="en-US" sz="2400" i="1" dirty="0" err="1">
                  <a:latin typeface="+mn-lt"/>
                </a:rPr>
                <a:t>F</a:t>
              </a:r>
              <a:r>
                <a:rPr lang="en-US" altLang="en-US" sz="2400" i="1" baseline="-25000" dirty="0" err="1">
                  <a:latin typeface="+mn-lt"/>
                </a:rPr>
                <a:t>m</a:t>
              </a:r>
              <a:r>
                <a:rPr lang="en-US" altLang="en-US" sz="2400" dirty="0">
                  <a:latin typeface="+mn-lt"/>
                </a:rPr>
                <a:t>)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728650" y="1358900"/>
            <a:ext cx="185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KINETIC FRICTION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5661" y="1460352"/>
            <a:ext cx="172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FRICTION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D3AF1-B6A1-4D23-8E1B-752CFC87D2AC}"/>
              </a:ext>
            </a:extLst>
          </p:cNvPr>
          <p:cNvSpPr/>
          <p:nvPr/>
        </p:nvSpPr>
        <p:spPr>
          <a:xfrm>
            <a:off x="3071680" y="1912568"/>
            <a:ext cx="119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Situation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1F619-DE92-4EAD-A61D-D16A38187F10}"/>
              </a:ext>
            </a:extLst>
          </p:cNvPr>
          <p:cNvSpPr/>
          <p:nvPr/>
        </p:nvSpPr>
        <p:spPr>
          <a:xfrm>
            <a:off x="7655923" y="1916764"/>
            <a:ext cx="119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Situation 4</a:t>
            </a:r>
          </a:p>
        </p:txBody>
      </p:sp>
    </p:spTree>
    <p:extLst>
      <p:ext uri="{BB962C8B-B14F-4D97-AF65-F5344CB8AC3E}">
        <p14:creationId xmlns:p14="http://schemas.microsoft.com/office/powerpoint/2010/main" val="1876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411" y="170553"/>
            <a:ext cx="8229600" cy="6031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LAWS OF DRY FRICTION – ANGLE OF FRICTION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38895" y="1238745"/>
            <a:ext cx="172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FRICTION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310" y="761999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It is sometimes convenient to replace normal force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and friction force </a:t>
            </a:r>
            <a:r>
              <a:rPr lang="en-US" altLang="en-US" sz="2400" i="1" dirty="0"/>
              <a:t>F</a:t>
            </a:r>
            <a:r>
              <a:rPr lang="en-US" altLang="en-US" sz="2400" dirty="0"/>
              <a:t> by their resultant </a:t>
            </a:r>
            <a:r>
              <a:rPr lang="en-US" altLang="en-US" sz="2400" b="1" i="1" dirty="0"/>
              <a:t>R</a:t>
            </a:r>
            <a:r>
              <a:rPr lang="en-US" altLang="en-US" sz="2400" dirty="0"/>
              <a:t>:</a:t>
            </a:r>
          </a:p>
        </p:txBody>
      </p:sp>
      <p:grpSp>
        <p:nvGrpSpPr>
          <p:cNvPr id="24" name="Group 12"/>
          <p:cNvGrpSpPr>
            <a:grpSpLocks/>
          </p:cNvGrpSpPr>
          <p:nvPr/>
        </p:nvGrpSpPr>
        <p:grpSpPr bwMode="auto">
          <a:xfrm>
            <a:off x="344070" y="1560236"/>
            <a:ext cx="3313113" cy="4343399"/>
            <a:chOff x="188" y="1039"/>
            <a:chExt cx="2087" cy="2736"/>
          </a:xfrm>
        </p:grpSpPr>
        <p:pic>
          <p:nvPicPr>
            <p:cNvPr id="25" name="Picture 7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" y="1039"/>
              <a:ext cx="2087" cy="2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292" y="3484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No friction</a:t>
              </a:r>
            </a:p>
          </p:txBody>
        </p:sp>
      </p:grpSp>
      <p:grpSp>
        <p:nvGrpSpPr>
          <p:cNvPr id="29" name="Group 18"/>
          <p:cNvGrpSpPr>
            <a:grpSpLocks/>
          </p:cNvGrpSpPr>
          <p:nvPr/>
        </p:nvGrpSpPr>
        <p:grpSpPr bwMode="auto">
          <a:xfrm>
            <a:off x="5602287" y="1682701"/>
            <a:ext cx="3089274" cy="4821238"/>
            <a:chOff x="1290" y="1124"/>
            <a:chExt cx="1946" cy="3037"/>
          </a:xfrm>
        </p:grpSpPr>
        <p:grpSp>
          <p:nvGrpSpPr>
            <p:cNvPr id="30" name="Group 13"/>
            <p:cNvGrpSpPr>
              <a:grpSpLocks/>
            </p:cNvGrpSpPr>
            <p:nvPr/>
          </p:nvGrpSpPr>
          <p:grpSpPr bwMode="auto">
            <a:xfrm>
              <a:off x="1290" y="1124"/>
              <a:ext cx="1946" cy="2378"/>
              <a:chOff x="1292" y="1198"/>
              <a:chExt cx="1946" cy="2378"/>
            </a:xfrm>
          </p:grpSpPr>
          <p:pic>
            <p:nvPicPr>
              <p:cNvPr id="32" name="Picture 3" descr="C:\DOCUME~1\WALTOL~1\LOCALS~1\Temp\\msotw9_temp0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2" y="1198"/>
                <a:ext cx="1946" cy="2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1759" y="3326"/>
                <a:ext cx="9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No motion</a:t>
                </a:r>
              </a:p>
            </p:txBody>
          </p:sp>
        </p:grpSp>
        <p:graphicFrame>
          <p:nvGraphicFramePr>
            <p:cNvPr id="3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858071"/>
                </p:ext>
              </p:extLst>
            </p:nvPr>
          </p:nvGraphicFramePr>
          <p:xfrm>
            <a:off x="1596" y="3521"/>
            <a:ext cx="1280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5" name="Equation" r:id="rId6" imgW="2032000" imgH="1016000" progId="Equation.3">
                    <p:embed/>
                  </p:oleObj>
                </mc:Choice>
                <mc:Fallback>
                  <p:oleObj name="Equation" r:id="rId6" imgW="2032000" imgH="1016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3521"/>
                          <a:ext cx="1280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80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2154</Words>
  <Application>Microsoft Office PowerPoint</Application>
  <PresentationFormat>On-screen Show (4:3)</PresentationFormat>
  <Paragraphs>206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Office Theme</vt:lpstr>
      <vt:lpstr>Equation</vt:lpstr>
      <vt:lpstr>Bitmap Image</vt:lpstr>
      <vt:lpstr> VECTOR MECHANICS FOR ENGINEERS   </vt:lpstr>
      <vt:lpstr> </vt:lpstr>
      <vt:lpstr>FRICTION - INTRODUCTION</vt:lpstr>
      <vt:lpstr>FRICTION - APPLICATION</vt:lpstr>
      <vt:lpstr>THE LAWS OF DRY FRICTION</vt:lpstr>
      <vt:lpstr>THE LAWS OF DRY FRICTION – COEFFICIENT OF FRICTION</vt:lpstr>
      <vt:lpstr>THE LAWS OF DRY FRICTION – COEFFICIENT OF FRICTION</vt:lpstr>
      <vt:lpstr>THE LAWS OF DRY FRICTION – COEFFICIENT OF FRICTION</vt:lpstr>
      <vt:lpstr>THE LAWS OF DRY FRICTION – ANGLE OF FRICTION</vt:lpstr>
      <vt:lpstr>THE LAWS OF DRY FRICTION – ANGLE OF FRICTION</vt:lpstr>
      <vt:lpstr>INCLINED SURFACE – ANGLES OF FRICTION</vt:lpstr>
      <vt:lpstr>PROBLEMS INVOLVING DRY FRICTION</vt:lpstr>
      <vt:lpstr>EXAMPLE PROBLEM 8.1</vt:lpstr>
      <vt:lpstr>EXAMPLE PROBLEM 8.1 - SOLUTION</vt:lpstr>
      <vt:lpstr>EXAMPLE PROBLEM 8.1 – SOLUTION (continued)</vt:lpstr>
      <vt:lpstr>EXAMPLE PROBLEM 8.3</vt:lpstr>
      <vt:lpstr>EXAMPLE PROBLEM 8.3 - SOLUTION</vt:lpstr>
      <vt:lpstr>WEDGES</vt:lpstr>
      <vt:lpstr>SQUARE-THREADED SCREWS</vt:lpstr>
      <vt:lpstr>SAMPLE PROBLEM 8.5</vt:lpstr>
      <vt:lpstr>SAMPLE PROBLEM 8.5 - SOLUTION</vt:lpstr>
      <vt:lpstr>SAMPLE PROBLEM 8.5 – SOLUTION (continued)</vt:lpstr>
      <vt:lpstr>JOURNAL BEARINGS – AXLE FRICTION</vt:lpstr>
      <vt:lpstr>JOURNAL BEARINGS – AXLE FRICTION</vt:lpstr>
      <vt:lpstr>THRUST BEARINGS – DISC FRICTION</vt:lpstr>
      <vt:lpstr>WHEEL FRICTION – ROLLING RESISTANCE</vt:lpstr>
      <vt:lpstr>EXAMPLE PROBLEM 8.6</vt:lpstr>
      <vt:lpstr>EXAMPLE PROBLEM 8.6 - SOLUTION</vt:lpstr>
      <vt:lpstr>EXAMPLE PROBLEM 8.6 – SOLUTION (continued)</vt:lpstr>
      <vt:lpstr>EXAMPLE PROBLEM 8.6 – SOLUTION (continued)</vt:lpstr>
      <vt:lpstr>BELT FRICTION</vt:lpstr>
      <vt:lpstr>EXAMPLE PROBLEM 8.8</vt:lpstr>
      <vt:lpstr>EXAMPLE PROBLEM 8.8 - SOLUTION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azizk</dc:creator>
  <cp:lastModifiedBy>Abdul Khandker</cp:lastModifiedBy>
  <cp:revision>197</cp:revision>
  <dcterms:created xsi:type="dcterms:W3CDTF">2018-10-04T16:52:31Z</dcterms:created>
  <dcterms:modified xsi:type="dcterms:W3CDTF">2018-11-09T04:41:35Z</dcterms:modified>
</cp:coreProperties>
</file>