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97" r:id="rId2"/>
    <p:sldId id="259" r:id="rId3"/>
    <p:sldId id="260" r:id="rId4"/>
    <p:sldId id="298" r:id="rId5"/>
    <p:sldId id="299" r:id="rId6"/>
    <p:sldId id="300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6" r:id="rId28"/>
    <p:sldId id="327" r:id="rId29"/>
    <p:sldId id="328" r:id="rId30"/>
    <p:sldId id="329" r:id="rId31"/>
    <p:sldId id="331" r:id="rId32"/>
    <p:sldId id="332" r:id="rId33"/>
    <p:sldId id="274" r:id="rId34"/>
    <p:sldId id="275" r:id="rId35"/>
    <p:sldId id="27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36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0.wmf"/><Relationship Id="rId5" Type="http://schemas.openxmlformats.org/officeDocument/2006/relationships/image" Target="../media/image18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73.wmf"/><Relationship Id="rId1" Type="http://schemas.openxmlformats.org/officeDocument/2006/relationships/image" Target="../media/image70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9.wmf"/><Relationship Id="rId1" Type="http://schemas.openxmlformats.org/officeDocument/2006/relationships/image" Target="../media/image25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9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F3FF1-3735-41B6-875E-C98737DEA696}" type="datetimeFigureOut">
              <a:rPr lang="zh-CN" altLang="en-US" smtClean="0"/>
              <a:t>2019-11-4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4EA08-F8B3-4B82-B759-59C18D1AC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5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1245C-3086-42F1-886E-3FA21C61767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  <p:extLst>
      <p:ext uri="{BB962C8B-B14F-4D97-AF65-F5344CB8AC3E}">
        <p14:creationId xmlns:p14="http://schemas.microsoft.com/office/powerpoint/2010/main" val="421958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BA6D05-C986-4594-9687-6A172993B28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</a:t>
            </a:r>
            <a:r>
              <a:rPr lang="zh-CN" altLang="en-US"/>
              <a:t>放大电路存在电抗元件，如电容、电感。因此输入信号的频率不同，电路的输出响应也不同。</a:t>
            </a:r>
          </a:p>
        </p:txBody>
      </p:sp>
    </p:spTree>
    <p:extLst>
      <p:ext uri="{BB962C8B-B14F-4D97-AF65-F5344CB8AC3E}">
        <p14:creationId xmlns:p14="http://schemas.microsoft.com/office/powerpoint/2010/main" val="355795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ea typeface="隶书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284" y="3141663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8D0F835-81E0-4399-8EFC-5B58C4F01FA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914400" y="2133600"/>
            <a:ext cx="103632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3192" name="Picture 8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67" y="6594475"/>
            <a:ext cx="8255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1" y="6594475"/>
            <a:ext cx="8255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785" y="6594475"/>
            <a:ext cx="8255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6" name="Picture 12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1" y="6594475"/>
            <a:ext cx="8255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7315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F75EF6-3FF7-4CA8-AD35-1C7DA21C5B3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6944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3423D6-56E7-4BA1-9C85-B1F12A33FC7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6098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51CA34-23E5-4A0D-8133-D47A68E7B8C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4868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841929-7C98-4D58-ADBA-7330B3F1C0E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8747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60350"/>
            <a:ext cx="10668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628775"/>
            <a:ext cx="10668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812800" y="1052514"/>
            <a:ext cx="10610851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8685C7-9DAB-4D7B-A2D8-54F2ECC62FDE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92172" name="Picture 12" descr="前进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67" y="6594475"/>
            <a:ext cx="8255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 descr="播放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1" y="6594475"/>
            <a:ext cx="8255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 descr="后退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785" y="6594475"/>
            <a:ext cx="8255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8" name="Picture 18" descr="机动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1" y="6594475"/>
            <a:ext cx="8255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7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69" r:id="rId5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ch06-6.ppt" TargetMode="External"/><Relationship Id="rId3" Type="http://schemas.openxmlformats.org/officeDocument/2006/relationships/slide" Target="slide4.xml"/><Relationship Id="rId7" Type="http://schemas.openxmlformats.org/officeDocument/2006/relationships/hyperlink" Target="ch06-5.ppt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hyperlink" Target="ch06-4.ppt" TargetMode="External"/><Relationship Id="rId5" Type="http://schemas.openxmlformats.org/officeDocument/2006/relationships/hyperlink" Target="ch06-3.ppt" TargetMode="External"/><Relationship Id="rId4" Type="http://schemas.openxmlformats.org/officeDocument/2006/relationships/hyperlink" Target="ch06-2.pp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19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44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5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50.wmf"/><Relationship Id="rId3" Type="http://schemas.openxmlformats.org/officeDocument/2006/relationships/audio" Target="../media/audio1.wav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6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audio" Target="../media/audio1.wav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audio" Target="../media/audio1.wav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5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5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8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6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6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6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9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74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7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62" name="Rectangle 18"/>
          <p:cNvSpPr>
            <a:spLocks noChangeArrowheads="1"/>
          </p:cNvSpPr>
          <p:nvPr/>
        </p:nvSpPr>
        <p:spPr bwMode="auto">
          <a:xfrm>
            <a:off x="2135189" y="188914"/>
            <a:ext cx="7793037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6 .</a:t>
            </a:r>
            <a:r>
              <a:rPr lang="en-US" altLang="zh-CN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</a:rPr>
              <a:t>时序逻辑电路</a:t>
            </a:r>
          </a:p>
        </p:txBody>
      </p:sp>
      <p:sp>
        <p:nvSpPr>
          <p:cNvPr id="364564" name="Rectangle 20"/>
          <p:cNvSpPr>
            <a:spLocks noChangeArrowheads="1"/>
          </p:cNvSpPr>
          <p:nvPr/>
        </p:nvSpPr>
        <p:spPr bwMode="auto">
          <a:xfrm>
            <a:off x="2082801" y="1443038"/>
            <a:ext cx="602942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 dirty="0">
                <a:solidFill>
                  <a:srgbClr val="0070C0"/>
                </a:solidFill>
                <a:ea typeface="楷体_GB2312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6.1 </a:t>
            </a:r>
            <a:r>
              <a:rPr kumimoji="0" lang="zh-CN" altLang="en-US" sz="3200" b="1" dirty="0">
                <a:solidFill>
                  <a:srgbClr val="0070C0"/>
                </a:solidFill>
                <a:ea typeface="楷体_GB2312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时序逻辑电路的基本概念</a:t>
            </a:r>
            <a:endParaRPr kumimoji="0" lang="zh-CN" altLang="en-US" sz="32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  <p:sp>
        <p:nvSpPr>
          <p:cNvPr id="364568" name="Rectangle 24"/>
          <p:cNvSpPr>
            <a:spLocks noChangeArrowheads="1"/>
          </p:cNvSpPr>
          <p:nvPr/>
        </p:nvSpPr>
        <p:spPr bwMode="auto">
          <a:xfrm>
            <a:off x="2046289" y="2087563"/>
            <a:ext cx="5921919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 dirty="0">
                <a:solidFill>
                  <a:srgbClr val="0070C0"/>
                </a:solidFill>
                <a:ea typeface="楷体_GB2312" pitchFamily="49" charset="-122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6.2 </a:t>
            </a:r>
            <a:r>
              <a:rPr kumimoji="0" lang="zh-CN" altLang="en-US" sz="3200" b="1" dirty="0">
                <a:solidFill>
                  <a:srgbClr val="0070C0"/>
                </a:solidFill>
                <a:ea typeface="楷体_GB2312" pitchFamily="49" charset="-122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同步 时序逻辑电路的分析</a:t>
            </a:r>
            <a:endParaRPr kumimoji="0" lang="zh-CN" altLang="en-US" sz="32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  <p:sp>
        <p:nvSpPr>
          <p:cNvPr id="364569" name="Rectangle 25"/>
          <p:cNvSpPr>
            <a:spLocks noChangeArrowheads="1"/>
          </p:cNvSpPr>
          <p:nvPr/>
        </p:nvSpPr>
        <p:spPr bwMode="auto">
          <a:xfrm>
            <a:off x="2063751" y="2860675"/>
            <a:ext cx="590445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 dirty="0">
                <a:solidFill>
                  <a:srgbClr val="0070C0"/>
                </a:solidFill>
                <a:ea typeface="楷体_GB2312" pitchFamily="49" charset="-122"/>
                <a:hlinkClick r:id="rId5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6.3 </a:t>
            </a:r>
            <a:r>
              <a:rPr kumimoji="0" lang="zh-CN" altLang="en-US" sz="3200" b="1" dirty="0">
                <a:solidFill>
                  <a:srgbClr val="0070C0"/>
                </a:solidFill>
                <a:ea typeface="楷体_GB2312" pitchFamily="49" charset="-122"/>
                <a:hlinkClick r:id="rId5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同步 时序逻辑电路的设计</a:t>
            </a:r>
            <a:endParaRPr kumimoji="0" lang="zh-CN" altLang="en-US" sz="32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  <p:sp>
        <p:nvSpPr>
          <p:cNvPr id="364570" name="Rectangle 26"/>
          <p:cNvSpPr>
            <a:spLocks noChangeArrowheads="1"/>
          </p:cNvSpPr>
          <p:nvPr/>
        </p:nvSpPr>
        <p:spPr bwMode="auto">
          <a:xfrm>
            <a:off x="2063750" y="3581400"/>
            <a:ext cx="6336506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  <a:hlinkClick r:id="rId6" action="ppaction://hlinkpres?slideindex=1&amp;slidetitle="/>
              </a:rPr>
              <a:t>6.4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  <a:hlinkClick r:id="rId6" action="ppaction://hlinkpres?slideindex=1&amp;slidetitle="/>
              </a:rPr>
              <a:t>异步 时序逻辑电路的分析</a:t>
            </a:r>
            <a:endParaRPr kumimoji="0" lang="zh-CN" altLang="en-US" sz="3200" dirty="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364571" name="Rectangle 27"/>
          <p:cNvSpPr>
            <a:spLocks noChangeArrowheads="1"/>
          </p:cNvSpPr>
          <p:nvPr/>
        </p:nvSpPr>
        <p:spPr bwMode="auto">
          <a:xfrm>
            <a:off x="2063750" y="4229100"/>
            <a:ext cx="648052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 dirty="0">
                <a:solidFill>
                  <a:srgbClr val="0070C0"/>
                </a:solidFill>
                <a:ea typeface="楷体_GB2312" pitchFamily="49" charset="-122"/>
                <a:hlinkClick r:id="rId7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6.5 </a:t>
            </a:r>
            <a:r>
              <a:rPr kumimoji="0" lang="zh-CN" altLang="en-US" sz="3200" b="1" dirty="0">
                <a:solidFill>
                  <a:srgbClr val="0070C0"/>
                </a:solidFill>
                <a:ea typeface="楷体_GB2312" pitchFamily="49" charset="-122"/>
                <a:hlinkClick r:id="rId7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若干典型的时序逻辑电路</a:t>
            </a:r>
            <a:endParaRPr kumimoji="0" lang="zh-CN" altLang="en-US" sz="32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  <p:sp>
        <p:nvSpPr>
          <p:cNvPr id="364572" name="Rectangle 28"/>
          <p:cNvSpPr>
            <a:spLocks noChangeArrowheads="1"/>
          </p:cNvSpPr>
          <p:nvPr/>
        </p:nvSpPr>
        <p:spPr bwMode="auto">
          <a:xfrm>
            <a:off x="2063750" y="5661025"/>
            <a:ext cx="648052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6.7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用</a:t>
            </a:r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Verilog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描述时序逻辑电路</a:t>
            </a:r>
          </a:p>
        </p:txBody>
      </p:sp>
      <p:sp>
        <p:nvSpPr>
          <p:cNvPr id="364573" name="Rectangle 29"/>
          <p:cNvSpPr>
            <a:spLocks noChangeArrowheads="1"/>
          </p:cNvSpPr>
          <p:nvPr/>
        </p:nvSpPr>
        <p:spPr bwMode="auto">
          <a:xfrm>
            <a:off x="2063750" y="4868863"/>
            <a:ext cx="734461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  <a:hlinkClick r:id="rId8" action="ppaction://hlinkpres?slideindex=1&amp;slidetitle="/>
              </a:rPr>
              <a:t>6.6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  <a:hlinkClick r:id="rId8" action="ppaction://hlinkpres?slideindex=1&amp;slidetitle="/>
              </a:rPr>
              <a:t>简单的时序可编程逻辑器件</a:t>
            </a:r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  <a:hlinkClick r:id="rId8" action="ppaction://hlinkpres?slideindex=1&amp;slidetitle="/>
              </a:rPr>
              <a:t>GAL</a:t>
            </a:r>
            <a:endParaRPr kumimoji="0" lang="en-US" altLang="zh-CN" sz="3200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173139"/>
      </p:ext>
    </p:extLst>
  </p:cSld>
  <p:clrMapOvr>
    <a:masterClrMapping/>
  </p:clrMapOvr>
  <p:transition>
    <p:wipe dir="r"/>
    <p:sndAc>
      <p:stSnd>
        <p:snd r:embed="rId2" name="PROJCTOR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150" name="Group 5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42134"/>
              </p:ext>
            </p:extLst>
          </p:nvPr>
        </p:nvGraphicFramePr>
        <p:xfrm>
          <a:off x="5663952" y="1531614"/>
          <a:ext cx="4032250" cy="4232275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349880644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338175447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78311016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800126369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25913509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58742243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937192592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23004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52478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908501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384480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971739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369657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649469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488149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986"/>
                  </a:ext>
                </a:extLst>
              </a:tr>
            </a:tbl>
          </a:graphicData>
        </a:graphic>
      </p:graphicFrame>
      <p:grpSp>
        <p:nvGrpSpPr>
          <p:cNvPr id="411155" name="Group 531"/>
          <p:cNvGrpSpPr>
            <a:grpSpLocks/>
          </p:cNvGrpSpPr>
          <p:nvPr/>
        </p:nvGrpSpPr>
        <p:grpSpPr bwMode="auto">
          <a:xfrm>
            <a:off x="5808416" y="1071239"/>
            <a:ext cx="2998788" cy="1042988"/>
            <a:chOff x="2971" y="826"/>
            <a:chExt cx="1889" cy="657"/>
          </a:xfrm>
        </p:grpSpPr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3606" y="826"/>
              <a:ext cx="1254" cy="252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 w="28575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</a:t>
              </a:r>
            </a:p>
          </p:txBody>
        </p:sp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4066" y="871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1147" name="Object 523"/>
            <p:cNvGraphicFramePr>
              <a:graphicFrameLocks noChangeAspect="1"/>
            </p:cNvGraphicFramePr>
            <p:nvPr/>
          </p:nvGraphicFramePr>
          <p:xfrm>
            <a:off x="2971" y="1162"/>
            <a:ext cx="26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4" name="公式" r:id="rId3" imgW="215806" imgH="228501" progId="Equation.3">
                    <p:embed/>
                  </p:oleObj>
                </mc:Choice>
                <mc:Fallback>
                  <p:oleObj name="公式" r:id="rId3" imgW="215806" imgH="228501" progId="Equation.3">
                    <p:embed/>
                    <p:pic>
                      <p:nvPicPr>
                        <p:cNvPr id="411147" name="Object 5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162"/>
                          <a:ext cx="261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48" name="Object 524"/>
            <p:cNvGraphicFramePr>
              <a:graphicFrameLocks noChangeAspect="1"/>
            </p:cNvGraphicFramePr>
            <p:nvPr/>
          </p:nvGraphicFramePr>
          <p:xfrm>
            <a:off x="3243" y="1162"/>
            <a:ext cx="26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5" name="公式" r:id="rId5" imgW="215713" imgH="241091" progId="Equation.3">
                    <p:embed/>
                  </p:oleObj>
                </mc:Choice>
                <mc:Fallback>
                  <p:oleObj name="公式" r:id="rId5" imgW="215713" imgH="241091" progId="Equation.3">
                    <p:embed/>
                    <p:pic>
                      <p:nvPicPr>
                        <p:cNvPr id="411148" name="Object 5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162"/>
                          <a:ext cx="267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51" name="Object 527"/>
            <p:cNvGraphicFramePr>
              <a:graphicFrameLocks noChangeAspect="1"/>
            </p:cNvGraphicFramePr>
            <p:nvPr/>
          </p:nvGraphicFramePr>
          <p:xfrm>
            <a:off x="3992" y="1166"/>
            <a:ext cx="36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6" name="公式" r:id="rId7" imgW="304668" imgH="228501" progId="Equation.3">
                    <p:embed/>
                  </p:oleObj>
                </mc:Choice>
                <mc:Fallback>
                  <p:oleObj name="公式" r:id="rId7" imgW="304668" imgH="228501" progId="Equation.3">
                    <p:embed/>
                    <p:pic>
                      <p:nvPicPr>
                        <p:cNvPr id="411151" name="Object 5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1166"/>
                          <a:ext cx="367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52" name="Object 528"/>
            <p:cNvGraphicFramePr>
              <a:graphicFrameLocks noChangeAspect="1"/>
            </p:cNvGraphicFramePr>
            <p:nvPr/>
          </p:nvGraphicFramePr>
          <p:xfrm>
            <a:off x="4332" y="1162"/>
            <a:ext cx="36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7" name="公式" r:id="rId9" imgW="304668" imgH="241195" progId="Equation.3">
                    <p:embed/>
                  </p:oleObj>
                </mc:Choice>
                <mc:Fallback>
                  <p:oleObj name="公式" r:id="rId9" imgW="304668" imgH="241195" progId="Equation.3">
                    <p:embed/>
                    <p:pic>
                      <p:nvPicPr>
                        <p:cNvPr id="411152" name="Object 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162"/>
                          <a:ext cx="368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154" name="Group 530"/>
          <p:cNvGrpSpPr>
            <a:grpSpLocks/>
          </p:cNvGrpSpPr>
          <p:nvPr/>
        </p:nvGrpSpPr>
        <p:grpSpPr bwMode="auto">
          <a:xfrm>
            <a:off x="1300487" y="658815"/>
            <a:ext cx="4032250" cy="4514850"/>
            <a:chOff x="356" y="405"/>
            <a:chExt cx="2540" cy="2844"/>
          </a:xfrm>
        </p:grpSpPr>
        <p:sp>
          <p:nvSpPr>
            <p:cNvPr id="410628" name="Rectangle 4"/>
            <p:cNvSpPr>
              <a:spLocks noChangeArrowheads="1"/>
            </p:cNvSpPr>
            <p:nvPr/>
          </p:nvSpPr>
          <p:spPr bwMode="auto">
            <a:xfrm>
              <a:off x="476" y="858"/>
              <a:ext cx="767" cy="2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50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0066"/>
                  </a:solidFill>
                  <a:latin typeface="宋体" panose="02010600030101010101" pitchFamily="2" charset="-122"/>
                  <a:ea typeface="楷体_GB2312" pitchFamily="49" charset="-122"/>
                  <a:cs typeface="Times New Roman" panose="02020603050405020304" pitchFamily="18" charset="0"/>
                </a:rPr>
                <a:t>输出方程</a:t>
              </a:r>
              <a:endPara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062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823288"/>
                </p:ext>
              </p:extLst>
            </p:nvPr>
          </p:nvGraphicFramePr>
          <p:xfrm>
            <a:off x="679" y="1512"/>
            <a:ext cx="144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8" name="公式" r:id="rId11" imgW="914400" imgH="228600" progId="Equation.3">
                    <p:embed/>
                  </p:oleObj>
                </mc:Choice>
                <mc:Fallback>
                  <p:oleObj name="公式" r:id="rId11" imgW="914400" imgH="228600" progId="Equation.3">
                    <p:embed/>
                    <p:pic>
                      <p:nvPicPr>
                        <p:cNvPr id="4106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1512"/>
                          <a:ext cx="1442" cy="36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3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0675088"/>
                </p:ext>
              </p:extLst>
            </p:nvPr>
          </p:nvGraphicFramePr>
          <p:xfrm>
            <a:off x="521" y="2882"/>
            <a:ext cx="190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9" name="公式" r:id="rId13" imgW="1143000" imgH="215640" progId="Equation.3">
                    <p:embed/>
                  </p:oleObj>
                </mc:Choice>
                <mc:Fallback>
                  <p:oleObj name="公式" r:id="rId13" imgW="1143000" imgH="215640" progId="Equation.3">
                    <p:embed/>
                    <p:pic>
                      <p:nvPicPr>
                        <p:cNvPr id="4106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882"/>
                          <a:ext cx="1908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2522083"/>
                </p:ext>
              </p:extLst>
            </p:nvPr>
          </p:nvGraphicFramePr>
          <p:xfrm>
            <a:off x="610" y="2365"/>
            <a:ext cx="111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0" name="公式" r:id="rId15" imgW="723600" imgH="253800" progId="Equation.3">
                    <p:embed/>
                  </p:oleObj>
                </mc:Choice>
                <mc:Fallback>
                  <p:oleObj name="公式" r:id="rId15" imgW="723600" imgH="253800" progId="Equation.3">
                    <p:embed/>
                    <p:pic>
                      <p:nvPicPr>
                        <p:cNvPr id="4106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2365"/>
                          <a:ext cx="1115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32" name="Rectangle 8"/>
            <p:cNvSpPr>
              <a:spLocks noChangeArrowheads="1"/>
            </p:cNvSpPr>
            <p:nvPr/>
          </p:nvSpPr>
          <p:spPr bwMode="auto">
            <a:xfrm>
              <a:off x="356" y="1994"/>
              <a:ext cx="924" cy="252"/>
            </a:xfrm>
            <a:prstGeom prst="rect">
              <a:avLst/>
            </a:prstGeom>
            <a:noFill/>
            <a:ln w="19050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状态</a:t>
              </a:r>
              <a:r>
                <a:rPr lang="zh-CN" altLang="en-US" sz="2000" b="1" dirty="0">
                  <a:solidFill>
                    <a:srgbClr val="000066"/>
                  </a:solidFill>
                  <a:latin typeface="宋体" panose="02010600030101010101" pitchFamily="2" charset="-122"/>
                  <a:ea typeface="楷体_GB2312" pitchFamily="49" charset="-122"/>
                  <a:cs typeface="Times New Roman" panose="02020603050405020304" pitchFamily="18" charset="0"/>
                </a:rPr>
                <a:t>方程组</a:t>
              </a:r>
              <a:endPara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0718" name="Rectangle 94"/>
            <p:cNvSpPr>
              <a:spLocks noChangeArrowheads="1"/>
            </p:cNvSpPr>
            <p:nvPr/>
          </p:nvSpPr>
          <p:spPr bwMode="auto">
            <a:xfrm>
              <a:off x="356" y="405"/>
              <a:ext cx="2540" cy="252"/>
            </a:xfrm>
            <a:prstGeom prst="rect">
              <a:avLst/>
            </a:prstGeom>
            <a:noFill/>
            <a:ln w="28575">
              <a:solidFill>
                <a:srgbClr val="FFFFFF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2. </a:t>
              </a:r>
              <a:r>
                <a:rPr lang="zh-CN" altLang="en-US" sz="2000" b="1" dirty="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根据方程组列出</a:t>
              </a:r>
              <a:r>
                <a:rPr lang="zh-CN" altLang="en-US" sz="2000" b="1" dirty="0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</a:t>
              </a:r>
            </a:p>
          </p:txBody>
        </p:sp>
        <p:graphicFrame>
          <p:nvGraphicFramePr>
            <p:cNvPr id="411153" name="Object 5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351476"/>
                </p:ext>
              </p:extLst>
            </p:nvPr>
          </p:nvGraphicFramePr>
          <p:xfrm>
            <a:off x="679" y="1150"/>
            <a:ext cx="983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1" name="公式" r:id="rId17" imgW="634680" imgH="253800" progId="Equation.3">
                    <p:embed/>
                  </p:oleObj>
                </mc:Choice>
                <mc:Fallback>
                  <p:oleObj name="公式" r:id="rId17" imgW="634680" imgH="253800" progId="Equation.3">
                    <p:embed/>
                    <p:pic>
                      <p:nvPicPr>
                        <p:cNvPr id="411153" name="Object 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1150"/>
                          <a:ext cx="983" cy="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058865" y="116632"/>
            <a:ext cx="5824537" cy="59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6.1.2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时序电路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功能的表达方法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5881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64" name="Line 16"/>
          <p:cNvSpPr>
            <a:spLocks noChangeShapeType="1"/>
          </p:cNvSpPr>
          <p:nvPr/>
        </p:nvSpPr>
        <p:spPr bwMode="auto">
          <a:xfrm>
            <a:off x="5916613" y="685800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66" name="Rectangle 18"/>
          <p:cNvSpPr>
            <a:spLocks noChangeArrowheads="1"/>
          </p:cNvSpPr>
          <p:nvPr/>
        </p:nvSpPr>
        <p:spPr bwMode="auto">
          <a:xfrm>
            <a:off x="1271464" y="625559"/>
            <a:ext cx="40815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3. 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将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状态转换真值表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转换为状态表</a:t>
            </a:r>
          </a:p>
        </p:txBody>
      </p:sp>
      <p:sp>
        <p:nvSpPr>
          <p:cNvPr id="411668" name="Rectangle 20"/>
          <p:cNvSpPr>
            <a:spLocks noChangeArrowheads="1"/>
          </p:cNvSpPr>
          <p:nvPr/>
        </p:nvSpPr>
        <p:spPr bwMode="auto">
          <a:xfrm>
            <a:off x="7672066" y="1413691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转换表</a:t>
            </a:r>
          </a:p>
        </p:txBody>
      </p:sp>
      <p:graphicFrame>
        <p:nvGraphicFramePr>
          <p:cNvPr id="4116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966820"/>
              </p:ext>
            </p:extLst>
          </p:nvPr>
        </p:nvGraphicFramePr>
        <p:xfrm>
          <a:off x="7887025" y="2030114"/>
          <a:ext cx="15843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3" name="公式" r:id="rId3" imgW="748975" imgH="241195" progId="Equation.3">
                  <p:embed/>
                </p:oleObj>
              </mc:Choice>
              <mc:Fallback>
                <p:oleObj name="公式" r:id="rId3" imgW="748975" imgH="241195" progId="Equation.3">
                  <p:embed/>
                  <p:pic>
                    <p:nvPicPr>
                      <p:cNvPr id="41167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7025" y="2030114"/>
                        <a:ext cx="15843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13" name="Group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38841"/>
              </p:ext>
            </p:extLst>
          </p:nvPr>
        </p:nvGraphicFramePr>
        <p:xfrm>
          <a:off x="6375401" y="1988840"/>
          <a:ext cx="4051300" cy="2846388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122242010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1276386832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92462239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547605193"/>
                    </a:ext>
                  </a:extLst>
                </a:gridCol>
              </a:tblGrid>
              <a:tr h="5603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360871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88856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627045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81808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990964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7151"/>
                  </a:ext>
                </a:extLst>
              </a:tr>
            </a:tbl>
          </a:graphicData>
        </a:graphic>
      </p:graphicFrame>
      <p:graphicFrame>
        <p:nvGraphicFramePr>
          <p:cNvPr id="411915" name="Object 2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117703"/>
              </p:ext>
            </p:extLst>
          </p:nvPr>
        </p:nvGraphicFramePr>
        <p:xfrm>
          <a:off x="6951987" y="2174577"/>
          <a:ext cx="4238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4" name="公式" r:id="rId5" imgW="215713" imgH="241091" progId="Equation.3">
                  <p:embed/>
                </p:oleObj>
              </mc:Choice>
              <mc:Fallback>
                <p:oleObj name="公式" r:id="rId5" imgW="215713" imgH="241091" progId="Equation.3">
                  <p:embed/>
                  <p:pic>
                    <p:nvPicPr>
                      <p:cNvPr id="411915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987" y="2174577"/>
                        <a:ext cx="4238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16" name="Object 2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697544"/>
              </p:ext>
            </p:extLst>
          </p:nvPr>
        </p:nvGraphicFramePr>
        <p:xfrm>
          <a:off x="6518600" y="2174577"/>
          <a:ext cx="4143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5" name="公式" r:id="rId7" imgW="215806" imgH="228501" progId="Equation.3">
                  <p:embed/>
                </p:oleObj>
              </mc:Choice>
              <mc:Fallback>
                <p:oleObj name="公式" r:id="rId7" imgW="215806" imgH="228501" progId="Equation.3">
                  <p:embed/>
                  <p:pic>
                    <p:nvPicPr>
                      <p:cNvPr id="411916" name="Object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600" y="2174577"/>
                        <a:ext cx="41433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18" name="Group 270"/>
          <p:cNvGraphicFramePr>
            <a:graphicFrameLocks noGrp="1"/>
          </p:cNvGraphicFramePr>
          <p:nvPr/>
        </p:nvGraphicFramePr>
        <p:xfrm>
          <a:off x="2063750" y="1771651"/>
          <a:ext cx="4032250" cy="4232275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459426319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880512237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25277597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44352909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82116881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300943336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3877219693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961062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016521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186068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372934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530352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647776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07946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873722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128911"/>
                  </a:ext>
                </a:extLst>
              </a:tr>
            </a:tbl>
          </a:graphicData>
        </a:graphic>
      </p:graphicFrame>
      <p:grpSp>
        <p:nvGrpSpPr>
          <p:cNvPr id="412000" name="Group 352"/>
          <p:cNvGrpSpPr>
            <a:grpSpLocks/>
          </p:cNvGrpSpPr>
          <p:nvPr/>
        </p:nvGrpSpPr>
        <p:grpSpPr bwMode="auto">
          <a:xfrm>
            <a:off x="2208214" y="1312863"/>
            <a:ext cx="2867025" cy="1041400"/>
            <a:chOff x="2971" y="827"/>
            <a:chExt cx="1806" cy="656"/>
          </a:xfrm>
        </p:grpSpPr>
        <p:sp>
          <p:nvSpPr>
            <p:cNvPr id="412001" name="Rectangle 353"/>
            <p:cNvSpPr>
              <a:spLocks noChangeArrowheads="1"/>
            </p:cNvSpPr>
            <p:nvPr/>
          </p:nvSpPr>
          <p:spPr bwMode="auto">
            <a:xfrm>
              <a:off x="3523" y="827"/>
              <a:ext cx="1254" cy="252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 w="28575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</a:t>
              </a:r>
            </a:p>
          </p:txBody>
        </p:sp>
        <p:sp>
          <p:nvSpPr>
            <p:cNvPr id="412002" name="Rectangle 354"/>
            <p:cNvSpPr>
              <a:spLocks noChangeArrowheads="1"/>
            </p:cNvSpPr>
            <p:nvPr/>
          </p:nvSpPr>
          <p:spPr bwMode="auto">
            <a:xfrm>
              <a:off x="4066" y="871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2003" name="Object 355"/>
            <p:cNvGraphicFramePr>
              <a:graphicFrameLocks noChangeAspect="1"/>
            </p:cNvGraphicFramePr>
            <p:nvPr/>
          </p:nvGraphicFramePr>
          <p:xfrm>
            <a:off x="2971" y="1162"/>
            <a:ext cx="26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16" name="公式" r:id="rId9" imgW="215806" imgH="228501" progId="Equation.3">
                    <p:embed/>
                  </p:oleObj>
                </mc:Choice>
                <mc:Fallback>
                  <p:oleObj name="公式" r:id="rId9" imgW="215806" imgH="228501" progId="Equation.3">
                    <p:embed/>
                    <p:pic>
                      <p:nvPicPr>
                        <p:cNvPr id="412003" name="Object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162"/>
                          <a:ext cx="261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004" name="Object 356"/>
            <p:cNvGraphicFramePr>
              <a:graphicFrameLocks noChangeAspect="1"/>
            </p:cNvGraphicFramePr>
            <p:nvPr/>
          </p:nvGraphicFramePr>
          <p:xfrm>
            <a:off x="3243" y="1162"/>
            <a:ext cx="26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17" name="公式" r:id="rId10" imgW="215713" imgH="241091" progId="Equation.3">
                    <p:embed/>
                  </p:oleObj>
                </mc:Choice>
                <mc:Fallback>
                  <p:oleObj name="公式" r:id="rId10" imgW="215713" imgH="241091" progId="Equation.3">
                    <p:embed/>
                    <p:pic>
                      <p:nvPicPr>
                        <p:cNvPr id="412004" name="Object 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162"/>
                          <a:ext cx="267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005" name="Object 357"/>
            <p:cNvGraphicFramePr>
              <a:graphicFrameLocks noChangeAspect="1"/>
            </p:cNvGraphicFramePr>
            <p:nvPr/>
          </p:nvGraphicFramePr>
          <p:xfrm>
            <a:off x="3992" y="1166"/>
            <a:ext cx="36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18" name="公式" r:id="rId11" imgW="304668" imgH="228501" progId="Equation.3">
                    <p:embed/>
                  </p:oleObj>
                </mc:Choice>
                <mc:Fallback>
                  <p:oleObj name="公式" r:id="rId11" imgW="304668" imgH="228501" progId="Equation.3">
                    <p:embed/>
                    <p:pic>
                      <p:nvPicPr>
                        <p:cNvPr id="412005" name="Object 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1166"/>
                          <a:ext cx="367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006" name="Object 358"/>
            <p:cNvGraphicFramePr>
              <a:graphicFrameLocks noChangeAspect="1"/>
            </p:cNvGraphicFramePr>
            <p:nvPr/>
          </p:nvGraphicFramePr>
          <p:xfrm>
            <a:off x="4332" y="1162"/>
            <a:ext cx="36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19" name="公式" r:id="rId13" imgW="304668" imgH="241195" progId="Equation.3">
                    <p:embed/>
                  </p:oleObj>
                </mc:Choice>
                <mc:Fallback>
                  <p:oleObj name="公式" r:id="rId13" imgW="304668" imgH="241195" progId="Equation.3">
                    <p:embed/>
                    <p:pic>
                      <p:nvPicPr>
                        <p:cNvPr id="412006" name="Object 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162"/>
                          <a:ext cx="368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881733" y="73879"/>
            <a:ext cx="5824537" cy="59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6.1.2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时序电路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功能的表达方法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7896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61" name="Rectangle 21"/>
          <p:cNvSpPr>
            <a:spLocks noChangeArrowheads="1"/>
          </p:cNvSpPr>
          <p:nvPr/>
        </p:nvSpPr>
        <p:spPr bwMode="auto">
          <a:xfrm>
            <a:off x="1071018" y="592754"/>
            <a:ext cx="27061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4.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根据转换表得状态表</a:t>
            </a:r>
          </a:p>
        </p:txBody>
      </p:sp>
      <p:sp>
        <p:nvSpPr>
          <p:cNvPr id="445462" name="Rectangle 22"/>
          <p:cNvSpPr>
            <a:spLocks noChangeArrowheads="1"/>
          </p:cNvSpPr>
          <p:nvPr/>
        </p:nvSpPr>
        <p:spPr bwMode="auto">
          <a:xfrm>
            <a:off x="3358382" y="1953747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转换表</a:t>
            </a:r>
          </a:p>
        </p:txBody>
      </p:sp>
      <p:graphicFrame>
        <p:nvGraphicFramePr>
          <p:cNvPr id="4454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591604"/>
              </p:ext>
            </p:extLst>
          </p:nvPr>
        </p:nvGraphicFramePr>
        <p:xfrm>
          <a:off x="3358382" y="2602122"/>
          <a:ext cx="15843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公式" r:id="rId3" imgW="748975" imgH="241195" progId="Equation.3">
                  <p:embed/>
                </p:oleObj>
              </mc:Choice>
              <mc:Fallback>
                <p:oleObj name="公式" r:id="rId3" imgW="748975" imgH="241195" progId="Equation.3">
                  <p:embed/>
                  <p:pic>
                    <p:nvPicPr>
                      <p:cNvPr id="4454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382" y="2602122"/>
                        <a:ext cx="15843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96136"/>
              </p:ext>
            </p:extLst>
          </p:nvPr>
        </p:nvGraphicFramePr>
        <p:xfrm>
          <a:off x="1847081" y="2530684"/>
          <a:ext cx="4051300" cy="2846388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346428184"/>
                    </a:ext>
                  </a:extLst>
                </a:gridCol>
                <a:gridCol w="1449388">
                  <a:extLst>
                    <a:ext uri="{9D8B030D-6E8A-4147-A177-3AD203B41FA5}">
                      <a16:colId xmlns:a16="http://schemas.microsoft.com/office/drawing/2014/main" val="1093326988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104259129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65197746"/>
                    </a:ext>
                  </a:extLst>
                </a:gridCol>
              </a:tblGrid>
              <a:tr h="5603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880232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734921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514468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826960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763475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695582"/>
                  </a:ext>
                </a:extLst>
              </a:tr>
            </a:tbl>
          </a:graphicData>
        </a:graphic>
      </p:graphicFrame>
      <p:graphicFrame>
        <p:nvGraphicFramePr>
          <p:cNvPr id="44549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82502"/>
              </p:ext>
            </p:extLst>
          </p:nvPr>
        </p:nvGraphicFramePr>
        <p:xfrm>
          <a:off x="2423344" y="2746585"/>
          <a:ext cx="423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公式" r:id="rId5" imgW="215713" imgH="241091" progId="Equation.3">
                  <p:embed/>
                </p:oleObj>
              </mc:Choice>
              <mc:Fallback>
                <p:oleObj name="公式" r:id="rId5" imgW="215713" imgH="241091" progId="Equation.3">
                  <p:embed/>
                  <p:pic>
                    <p:nvPicPr>
                      <p:cNvPr id="44549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344" y="2746585"/>
                        <a:ext cx="42386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50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602520"/>
              </p:ext>
            </p:extLst>
          </p:nvPr>
        </p:nvGraphicFramePr>
        <p:xfrm>
          <a:off x="1989956" y="2746585"/>
          <a:ext cx="4143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公式" r:id="rId7" imgW="215806" imgH="228501" progId="Equation.3">
                  <p:embed/>
                </p:oleObj>
              </mc:Choice>
              <mc:Fallback>
                <p:oleObj name="公式" r:id="rId7" imgW="215806" imgH="228501" progId="Equation.3">
                  <p:embed/>
                  <p:pic>
                    <p:nvPicPr>
                      <p:cNvPr id="44550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956" y="2746585"/>
                        <a:ext cx="414338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639" name="Group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67221"/>
              </p:ext>
            </p:extLst>
          </p:nvPr>
        </p:nvGraphicFramePr>
        <p:xfrm>
          <a:off x="6600056" y="2559259"/>
          <a:ext cx="3816350" cy="27432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3233993216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2350775539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536304427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4047541590"/>
                    </a:ext>
                  </a:extLst>
                </a:gridCol>
              </a:tblGrid>
              <a:tr h="31115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279486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14743"/>
                  </a:ext>
                </a:extLst>
              </a:tr>
              <a:tr h="309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97064"/>
                  </a:ext>
                </a:extLst>
              </a:tr>
              <a:tr h="314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75350"/>
                  </a:ext>
                </a:extLst>
              </a:tr>
              <a:tr h="312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0893"/>
                  </a:ext>
                </a:extLst>
              </a:tr>
              <a:tr h="312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370397"/>
                  </a:ext>
                </a:extLst>
              </a:tr>
            </a:tbl>
          </a:graphicData>
        </a:graphic>
      </p:graphicFrame>
      <p:sp>
        <p:nvSpPr>
          <p:cNvPr id="445640" name="Rectangle 200"/>
          <p:cNvSpPr>
            <a:spLocks noChangeArrowheads="1"/>
          </p:cNvSpPr>
          <p:nvPr/>
        </p:nvSpPr>
        <p:spPr bwMode="auto">
          <a:xfrm>
            <a:off x="8111357" y="2055347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状态表</a:t>
            </a:r>
          </a:p>
        </p:txBody>
      </p:sp>
      <p:sp>
        <p:nvSpPr>
          <p:cNvPr id="445641" name="Rectangle 201"/>
          <p:cNvSpPr>
            <a:spLocks noChangeArrowheads="1"/>
          </p:cNvSpPr>
          <p:nvPr/>
        </p:nvSpPr>
        <p:spPr bwMode="auto">
          <a:xfrm>
            <a:off x="2274912" y="1211642"/>
            <a:ext cx="67006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令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个状态为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00=a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01=b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10=c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11=d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，得：</a:t>
            </a:r>
            <a:r>
              <a:rPr kumimoji="1" lang="zh-CN" altLang="en-US" sz="2400" b="1" dirty="0">
                <a:ea typeface="楷体_GB2312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43188" y="117292"/>
            <a:ext cx="5824537" cy="59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6.1.2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时序电路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功能的表达方法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0725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6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29" name="Rectangle 57"/>
          <p:cNvSpPr>
            <a:spLocks noChangeArrowheads="1"/>
          </p:cNvSpPr>
          <p:nvPr/>
        </p:nvSpPr>
        <p:spPr bwMode="auto">
          <a:xfrm>
            <a:off x="1271464" y="660144"/>
            <a:ext cx="29145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5.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画状态图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---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有两种</a:t>
            </a:r>
          </a:p>
        </p:txBody>
      </p:sp>
      <p:graphicFrame>
        <p:nvGraphicFramePr>
          <p:cNvPr id="412770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667532"/>
              </p:ext>
            </p:extLst>
          </p:nvPr>
        </p:nvGraphicFramePr>
        <p:xfrm>
          <a:off x="6456040" y="1721941"/>
          <a:ext cx="3771900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图片" r:id="rId3" imgW="1731505" imgH="2035670" progId="Word.Picture.8">
                  <p:embed/>
                </p:oleObj>
              </mc:Choice>
              <mc:Fallback>
                <p:oleObj name="图片" r:id="rId3" imgW="1731505" imgH="2035670" progId="Word.Picture.8">
                  <p:embed/>
                  <p:pic>
                    <p:nvPicPr>
                      <p:cNvPr id="41277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0" y="1721941"/>
                        <a:ext cx="3771900" cy="417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72" name="Rectangle 100"/>
          <p:cNvSpPr>
            <a:spLocks noChangeArrowheads="1"/>
          </p:cNvSpPr>
          <p:nvPr/>
        </p:nvSpPr>
        <p:spPr bwMode="auto">
          <a:xfrm>
            <a:off x="1343472" y="1237882"/>
            <a:ext cx="64107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米利型输出标在方向线旁。穆尔型标在圆圈状态名旁。 </a:t>
            </a:r>
          </a:p>
        </p:txBody>
      </p:sp>
      <p:graphicFrame>
        <p:nvGraphicFramePr>
          <p:cNvPr id="412773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02318"/>
              </p:ext>
            </p:extLst>
          </p:nvPr>
        </p:nvGraphicFramePr>
        <p:xfrm>
          <a:off x="1849116" y="1866404"/>
          <a:ext cx="4751387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图片" r:id="rId5" imgW="2388283" imgH="2016612" progId="Word.Picture.8">
                  <p:embed/>
                </p:oleObj>
              </mc:Choice>
              <mc:Fallback>
                <p:oleObj name="图片" r:id="rId5" imgW="2388283" imgH="2016612" progId="Word.Picture.8">
                  <p:embed/>
                  <p:pic>
                    <p:nvPicPr>
                      <p:cNvPr id="412773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116" y="1866404"/>
                        <a:ext cx="4751387" cy="378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910779" y="166108"/>
            <a:ext cx="5824537" cy="59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6.1.2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时序电路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功能的表达方法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7208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6024564" y="1412876"/>
          <a:ext cx="44164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0" name="图片" r:id="rId3" imgW="3343320" imgH="847800" progId="Word.Picture.8">
                  <p:embed/>
                </p:oleObj>
              </mc:Choice>
              <mc:Fallback>
                <p:oleObj name="图片" r:id="rId3" imgW="3343320" imgH="847800" progId="Word.Picture.8">
                  <p:embed/>
                  <p:pic>
                    <p:nvPicPr>
                      <p:cNvPr id="407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1412876"/>
                        <a:ext cx="4416425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8" name="Object 6"/>
          <p:cNvGraphicFramePr>
            <a:graphicFrameLocks noChangeAspect="1"/>
          </p:cNvGraphicFramePr>
          <p:nvPr/>
        </p:nvGraphicFramePr>
        <p:xfrm>
          <a:off x="6597650" y="1679575"/>
          <a:ext cx="3422650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1" name="图片" r:id="rId5" imgW="2590920" imgH="2114640" progId="Word.Picture.8">
                  <p:embed/>
                </p:oleObj>
              </mc:Choice>
              <mc:Fallback>
                <p:oleObj name="图片" r:id="rId5" imgW="2590920" imgH="2114640" progId="Word.Picture.8">
                  <p:embed/>
                  <p:pic>
                    <p:nvPicPr>
                      <p:cNvPr id="407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1679575"/>
                        <a:ext cx="3422650" cy="381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2" name="Rectangle 10"/>
          <p:cNvSpPr>
            <a:spLocks noChangeArrowheads="1"/>
          </p:cNvSpPr>
          <p:nvPr/>
        </p:nvSpPr>
        <p:spPr bwMode="auto">
          <a:xfrm>
            <a:off x="1058420" y="602918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时序图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1916385" y="5775491"/>
            <a:ext cx="72759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时序逻辑电路的五种描述方式是可以相互转换的</a:t>
            </a:r>
          </a:p>
        </p:txBody>
      </p:sp>
      <p:sp>
        <p:nvSpPr>
          <p:cNvPr id="407662" name="Rectangle 110"/>
          <p:cNvSpPr>
            <a:spLocks noChangeArrowheads="1"/>
          </p:cNvSpPr>
          <p:nvPr/>
        </p:nvSpPr>
        <p:spPr bwMode="auto">
          <a:xfrm>
            <a:off x="6903283" y="669754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根据转换表画出波形图</a:t>
            </a:r>
          </a:p>
        </p:txBody>
      </p:sp>
      <p:sp>
        <p:nvSpPr>
          <p:cNvPr id="407663" name="Rectangle 111"/>
          <p:cNvSpPr>
            <a:spLocks noChangeArrowheads="1"/>
          </p:cNvSpPr>
          <p:nvPr/>
        </p:nvSpPr>
        <p:spPr bwMode="auto">
          <a:xfrm>
            <a:off x="2549973" y="1312876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转换表</a:t>
            </a:r>
          </a:p>
        </p:txBody>
      </p:sp>
      <p:graphicFrame>
        <p:nvGraphicFramePr>
          <p:cNvPr id="407664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135934"/>
              </p:ext>
            </p:extLst>
          </p:nvPr>
        </p:nvGraphicFramePr>
        <p:xfrm>
          <a:off x="2854773" y="1910525"/>
          <a:ext cx="15843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2" name="公式" r:id="rId7" imgW="748975" imgH="241195" progId="Equation.3">
                  <p:embed/>
                </p:oleObj>
              </mc:Choice>
              <mc:Fallback>
                <p:oleObj name="公式" r:id="rId7" imgW="748975" imgH="241195" progId="Equation.3">
                  <p:embed/>
                  <p:pic>
                    <p:nvPicPr>
                      <p:cNvPr id="407664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773" y="1910525"/>
                        <a:ext cx="15843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6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64806"/>
              </p:ext>
            </p:extLst>
          </p:nvPr>
        </p:nvGraphicFramePr>
        <p:xfrm>
          <a:off x="1343472" y="1839087"/>
          <a:ext cx="4051300" cy="2846388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737645266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1270821282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232790786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084419698"/>
                    </a:ext>
                  </a:extLst>
                </a:gridCol>
              </a:tblGrid>
              <a:tr h="5603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48582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33196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969399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049872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691279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827253"/>
                  </a:ext>
                </a:extLst>
              </a:tr>
            </a:tbl>
          </a:graphicData>
        </a:graphic>
      </p:graphicFrame>
      <p:graphicFrame>
        <p:nvGraphicFramePr>
          <p:cNvPr id="407700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236105"/>
              </p:ext>
            </p:extLst>
          </p:nvPr>
        </p:nvGraphicFramePr>
        <p:xfrm>
          <a:off x="1919735" y="2054988"/>
          <a:ext cx="4238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3" name="公式" r:id="rId9" imgW="215713" imgH="241091" progId="Equation.3">
                  <p:embed/>
                </p:oleObj>
              </mc:Choice>
              <mc:Fallback>
                <p:oleObj name="公式" r:id="rId9" imgW="215713" imgH="241091" progId="Equation.3">
                  <p:embed/>
                  <p:pic>
                    <p:nvPicPr>
                      <p:cNvPr id="40770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735" y="2054988"/>
                        <a:ext cx="4238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701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471034"/>
              </p:ext>
            </p:extLst>
          </p:nvPr>
        </p:nvGraphicFramePr>
        <p:xfrm>
          <a:off x="1486348" y="2054988"/>
          <a:ext cx="4143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4" name="公式" r:id="rId11" imgW="215806" imgH="228501" progId="Equation.3">
                  <p:embed/>
                </p:oleObj>
              </mc:Choice>
              <mc:Fallback>
                <p:oleObj name="公式" r:id="rId11" imgW="215806" imgH="228501" progId="Equation.3">
                  <p:embed/>
                  <p:pic>
                    <p:nvPicPr>
                      <p:cNvPr id="407701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348" y="2054988"/>
                        <a:ext cx="41433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702" name="Object 150"/>
          <p:cNvGraphicFramePr>
            <a:graphicFrameLocks noChangeAspect="1"/>
          </p:cNvGraphicFramePr>
          <p:nvPr/>
        </p:nvGraphicFramePr>
        <p:xfrm>
          <a:off x="6067425" y="2887664"/>
          <a:ext cx="4421188" cy="25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5" name="图片" r:id="rId13" imgW="3390840" imgH="1933560" progId="Word.Picture.8">
                  <p:embed/>
                </p:oleObj>
              </mc:Choice>
              <mc:Fallback>
                <p:oleObj name="图片" r:id="rId13" imgW="3390840" imgH="1933560" progId="Word.Picture.8">
                  <p:embed/>
                  <p:pic>
                    <p:nvPicPr>
                      <p:cNvPr id="407702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2887664"/>
                        <a:ext cx="4421188" cy="2535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839416" y="22252"/>
            <a:ext cx="5824537" cy="59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6.1.2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时序电路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功能的表达方法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84129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2423593" y="1196753"/>
            <a:ext cx="51619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6.2  </a:t>
            </a:r>
            <a:r>
              <a:rPr kumimoji="1"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时序逻辑电路的分析</a:t>
            </a:r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2208213" y="2851150"/>
            <a:ext cx="7993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6.2.1</a:t>
            </a:r>
            <a:r>
              <a:rPr kumimoji="1"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 </a:t>
            </a:r>
            <a:r>
              <a:rPr kumimoji="1"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分析同步时序逻辑电路的一般步骤</a:t>
            </a:r>
            <a:endParaRPr kumimoji="1" lang="zh-CN" altLang="en-US" sz="3200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2208213" y="3929064"/>
            <a:ext cx="7993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en-US" altLang="zh-CN" sz="32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6.2.2  </a:t>
            </a:r>
            <a:r>
              <a:rPr kumimoji="1"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同步时序逻辑电路分析举例</a:t>
            </a:r>
            <a:endParaRPr kumimoji="1" lang="zh-CN" altLang="en-US" sz="32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185751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1713806" y="1269305"/>
            <a:ext cx="5329238" cy="48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 algn="l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CC0000"/>
              </a:buClr>
              <a:buNone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时序逻辑电路分析的任务：</a:t>
            </a:r>
          </a:p>
        </p:txBody>
      </p:sp>
      <p:sp>
        <p:nvSpPr>
          <p:cNvPr id="381964" name="Rectangle 12"/>
          <p:cNvSpPr>
            <a:spLocks noChangeArrowheads="1"/>
          </p:cNvSpPr>
          <p:nvPr/>
        </p:nvSpPr>
        <p:spPr bwMode="auto">
          <a:xfrm>
            <a:off x="1199457" y="1874539"/>
            <a:ext cx="9721079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 algn="l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CC0000"/>
              </a:buClr>
              <a:buNone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　　　分析时序逻辑电路在输入信号的作用下，其状态和输出信号变化的规律，进而确定电路的逻辑功能。</a:t>
            </a:r>
            <a:endParaRPr kumimoji="1" lang="en-GB" altLang="zh-CN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1965" name="Rectangle 13"/>
          <p:cNvSpPr>
            <a:spLocks noChangeArrowheads="1"/>
          </p:cNvSpPr>
          <p:nvPr/>
        </p:nvSpPr>
        <p:spPr bwMode="auto">
          <a:xfrm>
            <a:off x="1271464" y="252933"/>
            <a:ext cx="4567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  </a:t>
            </a:r>
            <a:r>
              <a:rPr kumimoji="1"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时序逻辑电路的分析</a:t>
            </a:r>
          </a:p>
        </p:txBody>
      </p:sp>
      <p:sp>
        <p:nvSpPr>
          <p:cNvPr id="381966" name="Rectangle 14"/>
          <p:cNvSpPr>
            <a:spLocks noChangeArrowheads="1"/>
          </p:cNvSpPr>
          <p:nvPr/>
        </p:nvSpPr>
        <p:spPr bwMode="auto">
          <a:xfrm>
            <a:off x="1199456" y="3861049"/>
            <a:ext cx="1000911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 algn="l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CC0000"/>
              </a:buClr>
              <a:buNone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时序电路的逻辑功能是由其状态和输出信号的变化规律呈现出来的。所以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分析过程主要是列出电路状态表或画出状态图、工作波形图。</a:t>
            </a:r>
            <a:endParaRPr kumimoji="1" lang="en-GB" altLang="zh-CN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1967" name="Rectangle 15"/>
          <p:cNvSpPr>
            <a:spLocks noChangeArrowheads="1"/>
          </p:cNvSpPr>
          <p:nvPr/>
        </p:nvSpPr>
        <p:spPr bwMode="auto">
          <a:xfrm>
            <a:off x="1559496" y="3284984"/>
            <a:ext cx="38884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分析过程的主要表现形式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92132506"/>
      </p:ext>
    </p:extLst>
  </p:cSld>
  <p:clrMapOvr>
    <a:masterClrMapping/>
  </p:clrMapOvr>
  <p:transition>
    <p:pull dir="d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1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3" grpId="0" build="p" autoUpdateAnimBg="0"/>
      <p:bldP spid="381964" grpId="0" autoUpdateAnimBg="0"/>
      <p:bldP spid="381966" grpId="0" autoUpdateAnimBg="0"/>
      <p:bldP spid="3819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1343472" y="396291"/>
            <a:ext cx="681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6.2.1</a:t>
            </a:r>
            <a:r>
              <a:rPr kumimoji="1" lang="en-US" altLang="zh-CN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分析同步时序逻辑电路的一般步骤</a:t>
            </a:r>
            <a:r>
              <a:rPr kumimoji="1" lang="en-US" altLang="zh-CN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82989" name="Rectangle 13"/>
          <p:cNvSpPr>
            <a:spLocks noChangeArrowheads="1"/>
          </p:cNvSpPr>
          <p:nvPr/>
        </p:nvSpPr>
        <p:spPr bwMode="auto">
          <a:xfrm>
            <a:off x="1869343" y="1396459"/>
            <a:ext cx="8835169" cy="51161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了解电路的组成：电路的输入、输出信号、触发器的类型等 </a:t>
            </a:r>
          </a:p>
        </p:txBody>
      </p:sp>
      <p:sp>
        <p:nvSpPr>
          <p:cNvPr id="382990" name="Rectangle 14"/>
          <p:cNvSpPr>
            <a:spLocks noChangeArrowheads="1"/>
          </p:cNvSpPr>
          <p:nvPr/>
        </p:nvSpPr>
        <p:spPr bwMode="auto">
          <a:xfrm>
            <a:off x="1761143" y="5086539"/>
            <a:ext cx="4334858" cy="51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４</a:t>
            </a: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确定电路的逻辑功能。</a:t>
            </a:r>
            <a:endParaRPr lang="en-US" altLang="zh-CN" sz="2400" b="1" dirty="0">
              <a:solidFill>
                <a:srgbClr val="0033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2991" name="Rectangle 15"/>
          <p:cNvSpPr>
            <a:spLocks noChangeArrowheads="1"/>
          </p:cNvSpPr>
          <p:nvPr/>
        </p:nvSpPr>
        <p:spPr bwMode="auto">
          <a:xfrm>
            <a:off x="1840517" y="4420009"/>
            <a:ext cx="6257925" cy="51161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3.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列出状态转换表或画出状态图和波形图；</a:t>
            </a:r>
          </a:p>
        </p:txBody>
      </p:sp>
      <p:sp>
        <p:nvSpPr>
          <p:cNvPr id="382992" name="Rectangle 16"/>
          <p:cNvSpPr>
            <a:spLocks noChangeArrowheads="1"/>
          </p:cNvSpPr>
          <p:nvPr/>
        </p:nvSpPr>
        <p:spPr bwMode="auto">
          <a:xfrm>
            <a:off x="1718522" y="2062989"/>
            <a:ext cx="7777162" cy="51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 2. 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根据给定的时序电路图</a:t>
            </a: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写出下列各逻辑方程式：</a:t>
            </a:r>
          </a:p>
        </p:txBody>
      </p:sp>
      <p:sp>
        <p:nvSpPr>
          <p:cNvPr id="382993" name="Rectangle 17"/>
          <p:cNvSpPr>
            <a:spLocks noChangeArrowheads="1"/>
          </p:cNvSpPr>
          <p:nvPr/>
        </p:nvSpPr>
        <p:spPr bwMode="auto">
          <a:xfrm>
            <a:off x="1891159" y="2670074"/>
            <a:ext cx="2980705" cy="51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１</a:t>
            </a: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输出方程；</a:t>
            </a:r>
          </a:p>
        </p:txBody>
      </p:sp>
      <p:sp>
        <p:nvSpPr>
          <p:cNvPr id="382994" name="Rectangle 18"/>
          <p:cNvSpPr>
            <a:spLocks noChangeArrowheads="1"/>
          </p:cNvSpPr>
          <p:nvPr/>
        </p:nvSpPr>
        <p:spPr bwMode="auto">
          <a:xfrm>
            <a:off x="1746697" y="3184424"/>
            <a:ext cx="4968875" cy="51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 (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２</a:t>
            </a: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各触发器的激励方程</a:t>
            </a: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　　　　</a:t>
            </a:r>
          </a:p>
        </p:txBody>
      </p:sp>
      <p:sp>
        <p:nvSpPr>
          <p:cNvPr id="382995" name="Rectangle 19"/>
          <p:cNvSpPr>
            <a:spLocks noChangeArrowheads="1"/>
          </p:cNvSpPr>
          <p:nvPr/>
        </p:nvSpPr>
        <p:spPr bwMode="auto">
          <a:xfrm>
            <a:off x="1746697" y="3678137"/>
            <a:ext cx="9749903" cy="51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）状态方程</a:t>
            </a: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将每个触发器的驱动方程代入其特性方程得状态方程。　　　　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2027972956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9" grpId="0" animBg="1" autoUpdateAnimBg="0"/>
      <p:bldP spid="382990" grpId="0" autoUpdateAnimBg="0"/>
      <p:bldP spid="382991" grpId="0" animBg="1" autoUpdateAnimBg="0"/>
      <p:bldP spid="382992" grpId="0" autoUpdateAnimBg="0"/>
      <p:bldP spid="382993" grpId="0" autoUpdateAnimBg="0"/>
      <p:bldP spid="382994" grpId="0" autoUpdateAnimBg="0"/>
      <p:bldP spid="38299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1055440" y="1349726"/>
            <a:ext cx="6005170" cy="52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76176" bIns="76176" anchor="ctr">
            <a:spAutoFit/>
          </a:bodyPr>
          <a:lstStyle>
            <a:lvl1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kumimoji="0" lang="zh-CN" altLang="en-US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试分析如图所示时序电路的逻辑功能。</a:t>
            </a: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881063" y="323171"/>
            <a:ext cx="571899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  <p:sp>
        <p:nvSpPr>
          <p:cNvPr id="415751" name="Rectangle 7"/>
          <p:cNvSpPr>
            <a:spLocks noChangeArrowheads="1"/>
          </p:cNvSpPr>
          <p:nvPr/>
        </p:nvSpPr>
        <p:spPr bwMode="auto">
          <a:xfrm>
            <a:off x="6003635" y="25361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5750" name="Object 6"/>
          <p:cNvGraphicFramePr>
            <a:graphicFrameLocks noChangeAspect="1"/>
          </p:cNvGraphicFramePr>
          <p:nvPr/>
        </p:nvGraphicFramePr>
        <p:xfrm>
          <a:off x="3000376" y="1989138"/>
          <a:ext cx="5472113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图片" r:id="rId3" imgW="3133800" imgH="1866960" progId="Word.Picture.8">
                  <p:embed/>
                </p:oleObj>
              </mc:Choice>
              <mc:Fallback>
                <p:oleObj name="图片" r:id="rId3" imgW="3133800" imgH="1866960" progId="Word.Picture.8">
                  <p:embed/>
                  <p:pic>
                    <p:nvPicPr>
                      <p:cNvPr id="415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989138"/>
                        <a:ext cx="5472113" cy="325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2" name="Rectangle 8"/>
          <p:cNvSpPr>
            <a:spLocks noChangeArrowheads="1"/>
          </p:cNvSpPr>
          <p:nvPr/>
        </p:nvSpPr>
        <p:spPr bwMode="auto">
          <a:xfrm>
            <a:off x="4760742" y="5278898"/>
            <a:ext cx="676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00050"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b="1" dirty="0">
                <a:solidFill>
                  <a:srgbClr val="000066"/>
                </a:solidFill>
                <a:ea typeface="楷体_GB2312" pitchFamily="49" charset="-122"/>
              </a:rPr>
              <a:t>电路是由两个</a:t>
            </a:r>
            <a:r>
              <a:rPr kumimoji="0" lang="en-US" altLang="zh-CN" b="1" dirty="0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kumimoji="0" lang="zh-CN" altLang="en-US" b="1" dirty="0">
                <a:solidFill>
                  <a:srgbClr val="000066"/>
                </a:solidFill>
                <a:ea typeface="楷体_GB2312" pitchFamily="49" charset="-122"/>
              </a:rPr>
              <a:t>触发器组成的同步时序电路。 </a:t>
            </a:r>
          </a:p>
        </p:txBody>
      </p: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1496198" y="5263023"/>
            <a:ext cx="79692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415754" name="Rectangle 10"/>
          <p:cNvSpPr>
            <a:spLocks noChangeArrowheads="1"/>
          </p:cNvSpPr>
          <p:nvPr/>
        </p:nvSpPr>
        <p:spPr bwMode="auto">
          <a:xfrm>
            <a:off x="2280423" y="5299535"/>
            <a:ext cx="279082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了解电路组成：</a:t>
            </a:r>
          </a:p>
        </p:txBody>
      </p:sp>
    </p:spTree>
    <p:extLst>
      <p:ext uri="{BB962C8B-B14F-4D97-AF65-F5344CB8AC3E}">
        <p14:creationId xmlns:p14="http://schemas.microsoft.com/office/powerpoint/2010/main" val="150669789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/>
      <p:bldP spid="415752" grpId="0"/>
      <p:bldP spid="415753" grpId="0" animBg="1" autoUpdateAnimBg="0"/>
      <p:bldP spid="4157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1369786" y="584914"/>
            <a:ext cx="398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0066"/>
                </a:solidFill>
              </a:rPr>
              <a:t>(2</a:t>
            </a:r>
            <a:r>
              <a:rPr lang="en-US" altLang="zh-CN" b="1" dirty="0">
                <a:solidFill>
                  <a:srgbClr val="000066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rgbClr val="000066"/>
                </a:solidFill>
                <a:ea typeface="楷体_GB2312" pitchFamily="49" charset="-122"/>
              </a:rPr>
              <a:t>根据电路列出三个方程组</a:t>
            </a:r>
          </a:p>
        </p:txBody>
      </p:sp>
      <p:sp>
        <p:nvSpPr>
          <p:cNvPr id="416773" name="Rectangle 5"/>
          <p:cNvSpPr>
            <a:spLocks noChangeArrowheads="1"/>
          </p:cNvSpPr>
          <p:nvPr/>
        </p:nvSpPr>
        <p:spPr bwMode="auto">
          <a:xfrm>
            <a:off x="1442975" y="2083520"/>
            <a:ext cx="36174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000066"/>
                </a:solidFill>
                <a:ea typeface="楷体_GB2312" pitchFamily="49" charset="-122"/>
              </a:rPr>
              <a:t>激励方程组</a:t>
            </a:r>
            <a:r>
              <a:rPr lang="en-US" altLang="zh-CN" b="1" dirty="0">
                <a:solidFill>
                  <a:srgbClr val="000066"/>
                </a:solidFill>
                <a:ea typeface="楷体_GB2312" pitchFamily="49" charset="-122"/>
              </a:rPr>
              <a:t>:  </a:t>
            </a: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000066"/>
                </a:solidFill>
                <a:ea typeface="楷体_GB2312" pitchFamily="49" charset="-122"/>
              </a:rPr>
              <a:t>0</a:t>
            </a: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</a:rPr>
              <a:t>=A</a:t>
            </a:r>
            <a:endParaRPr lang="en-US" altLang="zh-CN" b="1" dirty="0">
              <a:solidFill>
                <a:srgbClr val="000066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</a:rPr>
              <a:t>                      T</a:t>
            </a:r>
            <a:r>
              <a:rPr lang="en-US" altLang="zh-CN" b="1" baseline="-25000" dirty="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</a:rPr>
              <a:t>=AQ</a:t>
            </a:r>
            <a:r>
              <a:rPr lang="en-US" altLang="zh-CN" b="1" baseline="-25000" dirty="0">
                <a:solidFill>
                  <a:srgbClr val="000066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416774" name="Rectangle 6"/>
          <p:cNvSpPr>
            <a:spLocks noChangeArrowheads="1"/>
          </p:cNvSpPr>
          <p:nvPr/>
        </p:nvSpPr>
        <p:spPr bwMode="auto">
          <a:xfrm>
            <a:off x="1459993" y="1292516"/>
            <a:ext cx="3960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ea typeface="楷体_GB2312" pitchFamily="49" charset="-122"/>
              </a:rPr>
              <a:t>输出方程组</a:t>
            </a:r>
            <a:r>
              <a:rPr lang="en-US" altLang="zh-CN" b="1" dirty="0">
                <a:solidFill>
                  <a:srgbClr val="000066"/>
                </a:solidFill>
                <a:ea typeface="楷体_GB2312" pitchFamily="49" charset="-122"/>
              </a:rPr>
              <a:t>:  </a:t>
            </a: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</a:rPr>
              <a:t>Y=AQ</a:t>
            </a:r>
            <a:r>
              <a:rPr lang="en-US" altLang="zh-CN" b="1" baseline="-25000" dirty="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</a:rPr>
              <a:t>Q</a:t>
            </a:r>
            <a:r>
              <a:rPr lang="en-US" altLang="zh-CN" b="1" baseline="-25000" dirty="0">
                <a:solidFill>
                  <a:srgbClr val="000066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416775" name="Rectangle 7"/>
          <p:cNvSpPr>
            <a:spLocks noChangeArrowheads="1"/>
          </p:cNvSpPr>
          <p:nvPr/>
        </p:nvSpPr>
        <p:spPr bwMode="auto">
          <a:xfrm>
            <a:off x="1353817" y="2970003"/>
            <a:ext cx="46805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000066"/>
                </a:solidFill>
                <a:ea typeface="楷体_GB2312" pitchFamily="49" charset="-122"/>
              </a:rPr>
              <a:t>将激励方程组代入</a:t>
            </a:r>
            <a:r>
              <a:rPr lang="en-US" altLang="zh-CN" b="1" dirty="0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000066"/>
                </a:solidFill>
                <a:ea typeface="楷体_GB2312" pitchFamily="49" charset="-122"/>
              </a:rPr>
              <a:t>触发器的特性方程得状态方程组</a:t>
            </a:r>
          </a:p>
        </p:txBody>
      </p:sp>
      <p:graphicFrame>
        <p:nvGraphicFramePr>
          <p:cNvPr id="416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209426"/>
              </p:ext>
            </p:extLst>
          </p:nvPr>
        </p:nvGraphicFramePr>
        <p:xfrm>
          <a:off x="1556815" y="4115038"/>
          <a:ext cx="40528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公式" r:id="rId3" imgW="1612800" imgH="253800" progId="Equation.3">
                  <p:embed/>
                </p:oleObj>
              </mc:Choice>
              <mc:Fallback>
                <p:oleObj name="公式" r:id="rId3" imgW="1612800" imgH="253800" progId="Equation.3">
                  <p:embed/>
                  <p:pic>
                    <p:nvPicPr>
                      <p:cNvPr id="4167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15" y="4115038"/>
                        <a:ext cx="4052887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556464"/>
              </p:ext>
            </p:extLst>
          </p:nvPr>
        </p:nvGraphicFramePr>
        <p:xfrm>
          <a:off x="1631504" y="4888648"/>
          <a:ext cx="307498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公式" r:id="rId5" imgW="1155600" imgH="444240" progId="Equation.3">
                  <p:embed/>
                </p:oleObj>
              </mc:Choice>
              <mc:Fallback>
                <p:oleObj name="公式" r:id="rId5" imgW="1155600" imgH="444240" progId="Equation.3">
                  <p:embed/>
                  <p:pic>
                    <p:nvPicPr>
                      <p:cNvPr id="416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4888648"/>
                        <a:ext cx="3074987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95400" y="94869"/>
            <a:ext cx="5112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086424"/>
              </p:ext>
            </p:extLst>
          </p:nvPr>
        </p:nvGraphicFramePr>
        <p:xfrm>
          <a:off x="6179519" y="1310191"/>
          <a:ext cx="5245525" cy="31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图片" r:id="rId7" imgW="3133800" imgH="1866960" progId="Word.Picture.8">
                  <p:embed/>
                </p:oleObj>
              </mc:Choice>
              <mc:Fallback>
                <p:oleObj name="图片" r:id="rId7" imgW="3133800" imgH="1866960" progId="Word.Picture.8">
                  <p:embed/>
                  <p:pic>
                    <p:nvPicPr>
                      <p:cNvPr id="415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9519" y="1310191"/>
                        <a:ext cx="5245525" cy="3122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2702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/>
      <p:bldP spid="416774" grpId="0"/>
      <p:bldP spid="4167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22" name="Rectangle 54"/>
          <p:cNvSpPr>
            <a:spLocks noChangeArrowheads="1"/>
          </p:cNvSpPr>
          <p:nvPr/>
        </p:nvSpPr>
        <p:spPr bwMode="auto">
          <a:xfrm>
            <a:off x="2207568" y="260648"/>
            <a:ext cx="3240088" cy="76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教学基本要求</a:t>
            </a:r>
          </a:p>
        </p:txBody>
      </p:sp>
      <p:sp>
        <p:nvSpPr>
          <p:cNvPr id="365623" name="Rectangle 55"/>
          <p:cNvSpPr>
            <a:spLocks noChangeArrowheads="1"/>
          </p:cNvSpPr>
          <p:nvPr/>
        </p:nvSpPr>
        <p:spPr bwMode="auto">
          <a:xfrm>
            <a:off x="2057400" y="2357438"/>
            <a:ext cx="835183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熟练掌握时序逻辑电路的分析方法</a:t>
            </a:r>
          </a:p>
        </p:txBody>
      </p:sp>
      <p:sp>
        <p:nvSpPr>
          <p:cNvPr id="365624" name="Rectangle 56"/>
          <p:cNvSpPr>
            <a:spLocks noChangeArrowheads="1"/>
          </p:cNvSpPr>
          <p:nvPr/>
        </p:nvSpPr>
        <p:spPr bwMode="auto">
          <a:xfrm>
            <a:off x="2057401" y="1573213"/>
            <a:ext cx="862171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熟练掌握时序逻辑电路的描述方式及其相互转换。</a:t>
            </a:r>
          </a:p>
        </p:txBody>
      </p:sp>
      <p:sp>
        <p:nvSpPr>
          <p:cNvPr id="365625" name="Rectangle 57"/>
          <p:cNvSpPr>
            <a:spLocks noChangeArrowheads="1"/>
          </p:cNvSpPr>
          <p:nvPr/>
        </p:nvSpPr>
        <p:spPr bwMode="auto">
          <a:xfrm>
            <a:off x="2057400" y="3143250"/>
            <a:ext cx="835183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熟练掌握时序逻辑电路的设计方法</a:t>
            </a:r>
          </a:p>
        </p:txBody>
      </p:sp>
      <p:sp>
        <p:nvSpPr>
          <p:cNvPr id="365626" name="Rectangle 58"/>
          <p:cNvSpPr>
            <a:spLocks noChangeArrowheads="1"/>
          </p:cNvSpPr>
          <p:nvPr/>
        </p:nvSpPr>
        <p:spPr bwMode="auto">
          <a:xfrm>
            <a:off x="2057400" y="3927476"/>
            <a:ext cx="860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4. </a:t>
            </a:r>
            <a:r>
              <a:rPr kumimoji="1" lang="zh-CN" altLang="en-US" sz="28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熟练掌握寄存器、移位寄存器逻辑功能及其应用。</a:t>
            </a:r>
          </a:p>
        </p:txBody>
      </p:sp>
      <p:sp>
        <p:nvSpPr>
          <p:cNvPr id="365629" name="Rectangle 61"/>
          <p:cNvSpPr>
            <a:spLocks noChangeArrowheads="1"/>
          </p:cNvSpPr>
          <p:nvPr/>
        </p:nvSpPr>
        <p:spPr bwMode="auto">
          <a:xfrm>
            <a:off x="2057400" y="4781551"/>
            <a:ext cx="860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5. </a:t>
            </a:r>
            <a:r>
              <a:rPr kumimoji="1" lang="zh-CN" altLang="en-US" sz="28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熟练掌握计数器的逻辑功能及其应用。</a:t>
            </a:r>
          </a:p>
        </p:txBody>
      </p:sp>
    </p:spTree>
    <p:extLst>
      <p:ext uri="{BB962C8B-B14F-4D97-AF65-F5344CB8AC3E}">
        <p14:creationId xmlns:p14="http://schemas.microsoft.com/office/powerpoint/2010/main" val="4095987759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2" grpId="0" autoUpdateAnimBg="0"/>
      <p:bldP spid="365623" grpId="0" autoUpdateAnimBg="0"/>
      <p:bldP spid="365624" grpId="0" autoUpdateAnimBg="0"/>
      <p:bldP spid="365625" grpId="0" autoUpdateAnimBg="0"/>
      <p:bldP spid="365626" grpId="0" autoUpdateAnimBg="0"/>
      <p:bldP spid="36562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2071687" y="1169242"/>
            <a:ext cx="59378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根据状态方程组和输出方程列出状态表</a:t>
            </a:r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1524001" y="22615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1402266" y="3255319"/>
            <a:ext cx="184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7911" name="Rectangle 119"/>
          <p:cNvSpPr>
            <a:spLocks noChangeArrowheads="1"/>
          </p:cNvSpPr>
          <p:nvPr/>
        </p:nvSpPr>
        <p:spPr bwMode="auto">
          <a:xfrm>
            <a:off x="2160006" y="4006756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</a:rPr>
              <a:t>Y =A Q</a:t>
            </a:r>
            <a:r>
              <a:rPr lang="en-US" altLang="zh-CN" sz="2800" b="1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lang="en-US" altLang="zh-CN" sz="2800" b="1" baseline="-250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</a:p>
        </p:txBody>
      </p:sp>
      <p:graphicFrame>
        <p:nvGraphicFramePr>
          <p:cNvPr id="417912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871866"/>
              </p:ext>
            </p:extLst>
          </p:nvPr>
        </p:nvGraphicFramePr>
        <p:xfrm>
          <a:off x="2302671" y="2062163"/>
          <a:ext cx="221138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0" name="公式" r:id="rId3" imgW="850680" imgH="419040" progId="Equation.3">
                  <p:embed/>
                </p:oleObj>
              </mc:Choice>
              <mc:Fallback>
                <p:oleObj name="公式" r:id="rId3" imgW="850680" imgH="419040" progId="Equation.3">
                  <p:embed/>
                  <p:pic>
                    <p:nvPicPr>
                      <p:cNvPr id="417912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671" y="2062163"/>
                        <a:ext cx="2211387" cy="1116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913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615029"/>
              </p:ext>
            </p:extLst>
          </p:nvPr>
        </p:nvGraphicFramePr>
        <p:xfrm>
          <a:off x="2173943" y="3012282"/>
          <a:ext cx="30749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1" name="公式" r:id="rId5" imgW="1155600" imgH="215640" progId="Equation.3">
                  <p:embed/>
                </p:oleObj>
              </mc:Choice>
              <mc:Fallback>
                <p:oleObj name="公式" r:id="rId5" imgW="1155600" imgH="215640" progId="Equation.3">
                  <p:embed/>
                  <p:pic>
                    <p:nvPicPr>
                      <p:cNvPr id="417913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943" y="3012282"/>
                        <a:ext cx="3074987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914" name="Group 122"/>
          <p:cNvGrpSpPr>
            <a:grpSpLocks/>
          </p:cNvGrpSpPr>
          <p:nvPr/>
        </p:nvGrpSpPr>
        <p:grpSpPr bwMode="auto">
          <a:xfrm>
            <a:off x="5721747" y="2017620"/>
            <a:ext cx="3738562" cy="3600450"/>
            <a:chOff x="340" y="1298"/>
            <a:chExt cx="2355" cy="2268"/>
          </a:xfrm>
        </p:grpSpPr>
        <p:graphicFrame>
          <p:nvGraphicFramePr>
            <p:cNvPr id="417915" name="Object 123"/>
            <p:cNvGraphicFramePr>
              <a:graphicFrameLocks noChangeAspect="1"/>
            </p:cNvGraphicFramePr>
            <p:nvPr/>
          </p:nvGraphicFramePr>
          <p:xfrm>
            <a:off x="387" y="1618"/>
            <a:ext cx="497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2" name="公式" r:id="rId7" imgW="368280" imgH="215640" progId="Equation.3">
                    <p:embed/>
                  </p:oleObj>
                </mc:Choice>
                <mc:Fallback>
                  <p:oleObj name="公式" r:id="rId7" imgW="368280" imgH="215640" progId="Equation.3">
                    <p:embed/>
                    <p:pic>
                      <p:nvPicPr>
                        <p:cNvPr id="417915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1618"/>
                          <a:ext cx="497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916" name="Object 124"/>
            <p:cNvGraphicFramePr>
              <a:graphicFrameLocks noChangeAspect="1"/>
            </p:cNvGraphicFramePr>
            <p:nvPr/>
          </p:nvGraphicFramePr>
          <p:xfrm>
            <a:off x="1317" y="1419"/>
            <a:ext cx="91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3" name="公式" r:id="rId9" imgW="787320" imgH="215640" progId="Equation.3">
                    <p:embed/>
                  </p:oleObj>
                </mc:Choice>
                <mc:Fallback>
                  <p:oleObj name="公式" r:id="rId9" imgW="787320" imgH="215640" progId="Equation.3">
                    <p:embed/>
                    <p:pic>
                      <p:nvPicPr>
                        <p:cNvPr id="417916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419"/>
                          <a:ext cx="91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917" name="Rectangle 125"/>
            <p:cNvSpPr>
              <a:spLocks noChangeArrowheads="1"/>
            </p:cNvSpPr>
            <p:nvPr/>
          </p:nvSpPr>
          <p:spPr bwMode="auto">
            <a:xfrm>
              <a:off x="1863" y="3234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/ 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18" name="Rectangle 126"/>
            <p:cNvSpPr>
              <a:spLocks noChangeArrowheads="1"/>
            </p:cNvSpPr>
            <p:nvPr/>
          </p:nvSpPr>
          <p:spPr bwMode="auto">
            <a:xfrm>
              <a:off x="1025" y="3234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19" name="Rectangle 127"/>
            <p:cNvSpPr>
              <a:spLocks noChangeArrowheads="1"/>
            </p:cNvSpPr>
            <p:nvPr/>
          </p:nvSpPr>
          <p:spPr bwMode="auto">
            <a:xfrm>
              <a:off x="346" y="3234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20" name="Rectangle 128"/>
            <p:cNvSpPr>
              <a:spLocks noChangeArrowheads="1"/>
            </p:cNvSpPr>
            <p:nvPr/>
          </p:nvSpPr>
          <p:spPr bwMode="auto">
            <a:xfrm>
              <a:off x="1863" y="2903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21" name="Rectangle 129"/>
            <p:cNvSpPr>
              <a:spLocks noChangeArrowheads="1"/>
            </p:cNvSpPr>
            <p:nvPr/>
          </p:nvSpPr>
          <p:spPr bwMode="auto">
            <a:xfrm>
              <a:off x="1025" y="2903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22" name="Rectangle 130"/>
            <p:cNvSpPr>
              <a:spLocks noChangeArrowheads="1"/>
            </p:cNvSpPr>
            <p:nvPr/>
          </p:nvSpPr>
          <p:spPr bwMode="auto">
            <a:xfrm>
              <a:off x="346" y="2903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23" name="Rectangle 131"/>
            <p:cNvSpPr>
              <a:spLocks noChangeArrowheads="1"/>
            </p:cNvSpPr>
            <p:nvPr/>
          </p:nvSpPr>
          <p:spPr bwMode="auto">
            <a:xfrm>
              <a:off x="1863" y="2573"/>
              <a:ext cx="8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24" name="Rectangle 132"/>
            <p:cNvSpPr>
              <a:spLocks noChangeArrowheads="1"/>
            </p:cNvSpPr>
            <p:nvPr/>
          </p:nvSpPr>
          <p:spPr bwMode="auto">
            <a:xfrm>
              <a:off x="1025" y="2573"/>
              <a:ext cx="8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25" name="Rectangle 133"/>
            <p:cNvSpPr>
              <a:spLocks noChangeArrowheads="1"/>
            </p:cNvSpPr>
            <p:nvPr/>
          </p:nvSpPr>
          <p:spPr bwMode="auto">
            <a:xfrm>
              <a:off x="346" y="2573"/>
              <a:ext cx="6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26" name="Rectangle 134"/>
            <p:cNvSpPr>
              <a:spLocks noChangeArrowheads="1"/>
            </p:cNvSpPr>
            <p:nvPr/>
          </p:nvSpPr>
          <p:spPr bwMode="auto">
            <a:xfrm>
              <a:off x="1863" y="2242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27" name="Rectangle 135"/>
            <p:cNvSpPr>
              <a:spLocks noChangeArrowheads="1"/>
            </p:cNvSpPr>
            <p:nvPr/>
          </p:nvSpPr>
          <p:spPr bwMode="auto">
            <a:xfrm>
              <a:off x="1025" y="2242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28" name="Rectangle 136"/>
            <p:cNvSpPr>
              <a:spLocks noChangeArrowheads="1"/>
            </p:cNvSpPr>
            <p:nvPr/>
          </p:nvSpPr>
          <p:spPr bwMode="auto">
            <a:xfrm>
              <a:off x="346" y="2242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29" name="Rectangle 137"/>
            <p:cNvSpPr>
              <a:spLocks noChangeArrowheads="1"/>
            </p:cNvSpPr>
            <p:nvPr/>
          </p:nvSpPr>
          <p:spPr bwMode="auto">
            <a:xfrm>
              <a:off x="1863" y="1911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30" name="Rectangle 138"/>
            <p:cNvSpPr>
              <a:spLocks noChangeArrowheads="1"/>
            </p:cNvSpPr>
            <p:nvPr/>
          </p:nvSpPr>
          <p:spPr bwMode="auto">
            <a:xfrm>
              <a:off x="1025" y="1911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31" name="Rectangle 139"/>
            <p:cNvSpPr>
              <a:spLocks noChangeArrowheads="1"/>
            </p:cNvSpPr>
            <p:nvPr/>
          </p:nvSpPr>
          <p:spPr bwMode="auto">
            <a:xfrm>
              <a:off x="1034" y="1298"/>
              <a:ext cx="1661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fontAlgn="base"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417932" name="Line 140"/>
            <p:cNvSpPr>
              <a:spLocks noChangeShapeType="1"/>
            </p:cNvSpPr>
            <p:nvPr/>
          </p:nvSpPr>
          <p:spPr bwMode="auto">
            <a:xfrm>
              <a:off x="362" y="1298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7933" name="Line 141"/>
            <p:cNvSpPr>
              <a:spLocks noChangeShapeType="1"/>
            </p:cNvSpPr>
            <p:nvPr/>
          </p:nvSpPr>
          <p:spPr bwMode="auto">
            <a:xfrm>
              <a:off x="362" y="3565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7934" name="Line 142"/>
            <p:cNvSpPr>
              <a:spLocks noChangeShapeType="1"/>
            </p:cNvSpPr>
            <p:nvPr/>
          </p:nvSpPr>
          <p:spPr bwMode="auto">
            <a:xfrm>
              <a:off x="340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7935" name="Line 143"/>
            <p:cNvSpPr>
              <a:spLocks noChangeShapeType="1"/>
            </p:cNvSpPr>
            <p:nvPr/>
          </p:nvSpPr>
          <p:spPr bwMode="auto">
            <a:xfrm>
              <a:off x="2695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7936" name="Line 144"/>
            <p:cNvSpPr>
              <a:spLocks noChangeShapeType="1"/>
            </p:cNvSpPr>
            <p:nvPr/>
          </p:nvSpPr>
          <p:spPr bwMode="auto">
            <a:xfrm>
              <a:off x="362" y="2242"/>
              <a:ext cx="2333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7937" name="Line 145"/>
            <p:cNvSpPr>
              <a:spLocks noChangeShapeType="1"/>
            </p:cNvSpPr>
            <p:nvPr/>
          </p:nvSpPr>
          <p:spPr bwMode="auto">
            <a:xfrm>
              <a:off x="1017" y="1298"/>
              <a:ext cx="0" cy="22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7938" name="Line 146"/>
            <p:cNvSpPr>
              <a:spLocks noChangeShapeType="1"/>
            </p:cNvSpPr>
            <p:nvPr/>
          </p:nvSpPr>
          <p:spPr bwMode="auto">
            <a:xfrm>
              <a:off x="1855" y="1911"/>
              <a:ext cx="0" cy="1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7939" name="Line 147"/>
            <p:cNvSpPr>
              <a:spLocks noChangeShapeType="1"/>
            </p:cNvSpPr>
            <p:nvPr/>
          </p:nvSpPr>
          <p:spPr bwMode="auto">
            <a:xfrm>
              <a:off x="1034" y="1911"/>
              <a:ext cx="1661" cy="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7940" name="Line 148"/>
            <p:cNvSpPr>
              <a:spLocks noChangeShapeType="1"/>
            </p:cNvSpPr>
            <p:nvPr/>
          </p:nvSpPr>
          <p:spPr bwMode="auto">
            <a:xfrm>
              <a:off x="362" y="2573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7941" name="Line 149"/>
            <p:cNvSpPr>
              <a:spLocks noChangeShapeType="1"/>
            </p:cNvSpPr>
            <p:nvPr/>
          </p:nvSpPr>
          <p:spPr bwMode="auto">
            <a:xfrm>
              <a:off x="362" y="2903"/>
              <a:ext cx="2333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7942" name="Line 150"/>
            <p:cNvSpPr>
              <a:spLocks noChangeShapeType="1"/>
            </p:cNvSpPr>
            <p:nvPr/>
          </p:nvSpPr>
          <p:spPr bwMode="auto">
            <a:xfrm>
              <a:off x="362" y="3234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909066" y="381122"/>
            <a:ext cx="52817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</p:spTree>
    <p:extLst>
      <p:ext uri="{BB962C8B-B14F-4D97-AF65-F5344CB8AC3E}">
        <p14:creationId xmlns:p14="http://schemas.microsoft.com/office/powerpoint/2010/main" val="42766140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2351088" y="1196975"/>
            <a:ext cx="213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画出状态图</a:t>
            </a:r>
          </a:p>
        </p:txBody>
      </p:sp>
      <p:grpSp>
        <p:nvGrpSpPr>
          <p:cNvPr id="418853" name="Group 37"/>
          <p:cNvGrpSpPr>
            <a:grpSpLocks/>
          </p:cNvGrpSpPr>
          <p:nvPr/>
        </p:nvGrpSpPr>
        <p:grpSpPr bwMode="auto">
          <a:xfrm>
            <a:off x="2207569" y="1966268"/>
            <a:ext cx="3738563" cy="3600450"/>
            <a:chOff x="340" y="1298"/>
            <a:chExt cx="2355" cy="2268"/>
          </a:xfrm>
        </p:grpSpPr>
        <p:graphicFrame>
          <p:nvGraphicFramePr>
            <p:cNvPr id="418822" name="Object 6"/>
            <p:cNvGraphicFramePr>
              <a:graphicFrameLocks noChangeAspect="1"/>
            </p:cNvGraphicFramePr>
            <p:nvPr/>
          </p:nvGraphicFramePr>
          <p:xfrm>
            <a:off x="387" y="1618"/>
            <a:ext cx="497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2" name="公式" r:id="rId3" imgW="368280" imgH="215640" progId="Equation.3">
                    <p:embed/>
                  </p:oleObj>
                </mc:Choice>
                <mc:Fallback>
                  <p:oleObj name="公式" r:id="rId3" imgW="368280" imgH="215640" progId="Equation.3">
                    <p:embed/>
                    <p:pic>
                      <p:nvPicPr>
                        <p:cNvPr id="4188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1618"/>
                          <a:ext cx="497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23" name="Object 7"/>
            <p:cNvGraphicFramePr>
              <a:graphicFrameLocks noChangeAspect="1"/>
            </p:cNvGraphicFramePr>
            <p:nvPr/>
          </p:nvGraphicFramePr>
          <p:xfrm>
            <a:off x="1317" y="1419"/>
            <a:ext cx="91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3" name="公式" r:id="rId5" imgW="787320" imgH="215640" progId="Equation.3">
                    <p:embed/>
                  </p:oleObj>
                </mc:Choice>
                <mc:Fallback>
                  <p:oleObj name="公式" r:id="rId5" imgW="787320" imgH="215640" progId="Equation.3">
                    <p:embed/>
                    <p:pic>
                      <p:nvPicPr>
                        <p:cNvPr id="41882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419"/>
                          <a:ext cx="91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24" name="Rectangle 8"/>
            <p:cNvSpPr>
              <a:spLocks noChangeArrowheads="1"/>
            </p:cNvSpPr>
            <p:nvPr/>
          </p:nvSpPr>
          <p:spPr bwMode="auto">
            <a:xfrm>
              <a:off x="1863" y="3234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/ 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25" name="Rectangle 9"/>
            <p:cNvSpPr>
              <a:spLocks noChangeArrowheads="1"/>
            </p:cNvSpPr>
            <p:nvPr/>
          </p:nvSpPr>
          <p:spPr bwMode="auto">
            <a:xfrm>
              <a:off x="1025" y="3234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26" name="Rectangle 10"/>
            <p:cNvSpPr>
              <a:spLocks noChangeArrowheads="1"/>
            </p:cNvSpPr>
            <p:nvPr/>
          </p:nvSpPr>
          <p:spPr bwMode="auto">
            <a:xfrm>
              <a:off x="346" y="3234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27" name="Rectangle 11"/>
            <p:cNvSpPr>
              <a:spLocks noChangeArrowheads="1"/>
            </p:cNvSpPr>
            <p:nvPr/>
          </p:nvSpPr>
          <p:spPr bwMode="auto">
            <a:xfrm>
              <a:off x="1863" y="2903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28" name="Rectangle 12"/>
            <p:cNvSpPr>
              <a:spLocks noChangeArrowheads="1"/>
            </p:cNvSpPr>
            <p:nvPr/>
          </p:nvSpPr>
          <p:spPr bwMode="auto">
            <a:xfrm>
              <a:off x="1025" y="2903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29" name="Rectangle 13"/>
            <p:cNvSpPr>
              <a:spLocks noChangeArrowheads="1"/>
            </p:cNvSpPr>
            <p:nvPr/>
          </p:nvSpPr>
          <p:spPr bwMode="auto">
            <a:xfrm>
              <a:off x="346" y="2903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30" name="Rectangle 14"/>
            <p:cNvSpPr>
              <a:spLocks noChangeArrowheads="1"/>
            </p:cNvSpPr>
            <p:nvPr/>
          </p:nvSpPr>
          <p:spPr bwMode="auto">
            <a:xfrm>
              <a:off x="1863" y="2573"/>
              <a:ext cx="8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31" name="Rectangle 15"/>
            <p:cNvSpPr>
              <a:spLocks noChangeArrowheads="1"/>
            </p:cNvSpPr>
            <p:nvPr/>
          </p:nvSpPr>
          <p:spPr bwMode="auto">
            <a:xfrm>
              <a:off x="1025" y="2573"/>
              <a:ext cx="8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32" name="Rectangle 16"/>
            <p:cNvSpPr>
              <a:spLocks noChangeArrowheads="1"/>
            </p:cNvSpPr>
            <p:nvPr/>
          </p:nvSpPr>
          <p:spPr bwMode="auto">
            <a:xfrm>
              <a:off x="346" y="2573"/>
              <a:ext cx="6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33" name="Rectangle 17"/>
            <p:cNvSpPr>
              <a:spLocks noChangeArrowheads="1"/>
            </p:cNvSpPr>
            <p:nvPr/>
          </p:nvSpPr>
          <p:spPr bwMode="auto">
            <a:xfrm>
              <a:off x="1863" y="2242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34" name="Rectangle 18"/>
            <p:cNvSpPr>
              <a:spLocks noChangeArrowheads="1"/>
            </p:cNvSpPr>
            <p:nvPr/>
          </p:nvSpPr>
          <p:spPr bwMode="auto">
            <a:xfrm>
              <a:off x="1025" y="2242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35" name="Rectangle 19"/>
            <p:cNvSpPr>
              <a:spLocks noChangeArrowheads="1"/>
            </p:cNvSpPr>
            <p:nvPr/>
          </p:nvSpPr>
          <p:spPr bwMode="auto">
            <a:xfrm>
              <a:off x="346" y="2242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36" name="Rectangle 20"/>
            <p:cNvSpPr>
              <a:spLocks noChangeArrowheads="1"/>
            </p:cNvSpPr>
            <p:nvPr/>
          </p:nvSpPr>
          <p:spPr bwMode="auto">
            <a:xfrm>
              <a:off x="1863" y="1911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37" name="Rectangle 21"/>
            <p:cNvSpPr>
              <a:spLocks noChangeArrowheads="1"/>
            </p:cNvSpPr>
            <p:nvPr/>
          </p:nvSpPr>
          <p:spPr bwMode="auto">
            <a:xfrm>
              <a:off x="1025" y="1911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838" name="Rectangle 22"/>
            <p:cNvSpPr>
              <a:spLocks noChangeArrowheads="1"/>
            </p:cNvSpPr>
            <p:nvPr/>
          </p:nvSpPr>
          <p:spPr bwMode="auto">
            <a:xfrm>
              <a:off x="1034" y="1298"/>
              <a:ext cx="1661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fontAlgn="base"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418840" name="Line 24"/>
            <p:cNvSpPr>
              <a:spLocks noChangeShapeType="1"/>
            </p:cNvSpPr>
            <p:nvPr/>
          </p:nvSpPr>
          <p:spPr bwMode="auto">
            <a:xfrm>
              <a:off x="362" y="1298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8841" name="Line 25"/>
            <p:cNvSpPr>
              <a:spLocks noChangeShapeType="1"/>
            </p:cNvSpPr>
            <p:nvPr/>
          </p:nvSpPr>
          <p:spPr bwMode="auto">
            <a:xfrm>
              <a:off x="362" y="3565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8842" name="Line 26"/>
            <p:cNvSpPr>
              <a:spLocks noChangeShapeType="1"/>
            </p:cNvSpPr>
            <p:nvPr/>
          </p:nvSpPr>
          <p:spPr bwMode="auto">
            <a:xfrm>
              <a:off x="340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8843" name="Line 27"/>
            <p:cNvSpPr>
              <a:spLocks noChangeShapeType="1"/>
            </p:cNvSpPr>
            <p:nvPr/>
          </p:nvSpPr>
          <p:spPr bwMode="auto">
            <a:xfrm>
              <a:off x="2695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8844" name="Line 28"/>
            <p:cNvSpPr>
              <a:spLocks noChangeShapeType="1"/>
            </p:cNvSpPr>
            <p:nvPr/>
          </p:nvSpPr>
          <p:spPr bwMode="auto">
            <a:xfrm>
              <a:off x="362" y="2242"/>
              <a:ext cx="2333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8845" name="Line 29"/>
            <p:cNvSpPr>
              <a:spLocks noChangeShapeType="1"/>
            </p:cNvSpPr>
            <p:nvPr/>
          </p:nvSpPr>
          <p:spPr bwMode="auto">
            <a:xfrm>
              <a:off x="1017" y="1298"/>
              <a:ext cx="0" cy="22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8846" name="Line 30"/>
            <p:cNvSpPr>
              <a:spLocks noChangeShapeType="1"/>
            </p:cNvSpPr>
            <p:nvPr/>
          </p:nvSpPr>
          <p:spPr bwMode="auto">
            <a:xfrm>
              <a:off x="1855" y="1911"/>
              <a:ext cx="0" cy="1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8847" name="Line 31"/>
            <p:cNvSpPr>
              <a:spLocks noChangeShapeType="1"/>
            </p:cNvSpPr>
            <p:nvPr/>
          </p:nvSpPr>
          <p:spPr bwMode="auto">
            <a:xfrm>
              <a:off x="1034" y="1911"/>
              <a:ext cx="1661" cy="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8848" name="Line 32"/>
            <p:cNvSpPr>
              <a:spLocks noChangeShapeType="1"/>
            </p:cNvSpPr>
            <p:nvPr/>
          </p:nvSpPr>
          <p:spPr bwMode="auto">
            <a:xfrm>
              <a:off x="362" y="2573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8849" name="Line 33"/>
            <p:cNvSpPr>
              <a:spLocks noChangeShapeType="1"/>
            </p:cNvSpPr>
            <p:nvPr/>
          </p:nvSpPr>
          <p:spPr bwMode="auto">
            <a:xfrm>
              <a:off x="362" y="2903"/>
              <a:ext cx="2333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8850" name="Line 34"/>
            <p:cNvSpPr>
              <a:spLocks noChangeShapeType="1"/>
            </p:cNvSpPr>
            <p:nvPr/>
          </p:nvSpPr>
          <p:spPr bwMode="auto">
            <a:xfrm>
              <a:off x="362" y="3234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8852" name="Rectangle 36"/>
          <p:cNvSpPr>
            <a:spLocks noChangeArrowheads="1"/>
          </p:cNvSpPr>
          <p:nvPr/>
        </p:nvSpPr>
        <p:spPr bwMode="auto">
          <a:xfrm>
            <a:off x="6003635" y="23742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885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19174"/>
              </p:ext>
            </p:extLst>
          </p:nvPr>
        </p:nvGraphicFramePr>
        <p:xfrm>
          <a:off x="6043828" y="1448595"/>
          <a:ext cx="4032250" cy="34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图片" r:id="rId7" imgW="2400480" imgH="2048040" progId="Word.Picture.8">
                  <p:embed/>
                </p:oleObj>
              </mc:Choice>
              <mc:Fallback>
                <p:oleObj name="图片" r:id="rId7" imgW="2400480" imgH="2048040" progId="Word.Picture.8">
                  <p:embed/>
                  <p:pic>
                    <p:nvPicPr>
                      <p:cNvPr id="41885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828" y="1448595"/>
                        <a:ext cx="4032250" cy="346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003790" y="355898"/>
            <a:ext cx="518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</p:spTree>
    <p:extLst>
      <p:ext uri="{BB962C8B-B14F-4D97-AF65-F5344CB8AC3E}">
        <p14:creationId xmlns:p14="http://schemas.microsoft.com/office/powerpoint/2010/main" val="1139847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5895189" y="175585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9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336702"/>
              </p:ext>
            </p:extLst>
          </p:nvPr>
        </p:nvGraphicFramePr>
        <p:xfrm>
          <a:off x="5231904" y="1916832"/>
          <a:ext cx="53276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图片" r:id="rId3" imgW="4143240" imgH="2809800" progId="Word.Picture.8">
                  <p:embed/>
                </p:oleObj>
              </mc:Choice>
              <mc:Fallback>
                <p:oleObj name="图片" r:id="rId3" imgW="4143240" imgH="2809800" progId="Word.Picture.8">
                  <p:embed/>
                  <p:pic>
                    <p:nvPicPr>
                      <p:cNvPr id="419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1916832"/>
                        <a:ext cx="5327650" cy="360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46" name="Group 6"/>
          <p:cNvGrpSpPr>
            <a:grpSpLocks/>
          </p:cNvGrpSpPr>
          <p:nvPr/>
        </p:nvGrpSpPr>
        <p:grpSpPr bwMode="auto">
          <a:xfrm>
            <a:off x="1810843" y="2059707"/>
            <a:ext cx="3095625" cy="3168650"/>
            <a:chOff x="340" y="1298"/>
            <a:chExt cx="2355" cy="2268"/>
          </a:xfrm>
        </p:grpSpPr>
        <p:graphicFrame>
          <p:nvGraphicFramePr>
            <p:cNvPr id="419847" name="Object 7"/>
            <p:cNvGraphicFramePr>
              <a:graphicFrameLocks noChangeAspect="1"/>
            </p:cNvGraphicFramePr>
            <p:nvPr/>
          </p:nvGraphicFramePr>
          <p:xfrm>
            <a:off x="387" y="1618"/>
            <a:ext cx="497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7" name="公式" r:id="rId5" imgW="368280" imgH="215640" progId="Equation.3">
                    <p:embed/>
                  </p:oleObj>
                </mc:Choice>
                <mc:Fallback>
                  <p:oleObj name="公式" r:id="rId5" imgW="368280" imgH="215640" progId="Equation.3">
                    <p:embed/>
                    <p:pic>
                      <p:nvPicPr>
                        <p:cNvPr id="4198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1618"/>
                          <a:ext cx="497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48" name="Object 8"/>
            <p:cNvGraphicFramePr>
              <a:graphicFrameLocks noChangeAspect="1"/>
            </p:cNvGraphicFramePr>
            <p:nvPr/>
          </p:nvGraphicFramePr>
          <p:xfrm>
            <a:off x="1317" y="1419"/>
            <a:ext cx="91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8" name="公式" r:id="rId7" imgW="787320" imgH="215640" progId="Equation.3">
                    <p:embed/>
                  </p:oleObj>
                </mc:Choice>
                <mc:Fallback>
                  <p:oleObj name="公式" r:id="rId7" imgW="787320" imgH="215640" progId="Equation.3">
                    <p:embed/>
                    <p:pic>
                      <p:nvPicPr>
                        <p:cNvPr id="41984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419"/>
                          <a:ext cx="91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849" name="Rectangle 9"/>
            <p:cNvSpPr>
              <a:spLocks noChangeArrowheads="1"/>
            </p:cNvSpPr>
            <p:nvPr/>
          </p:nvSpPr>
          <p:spPr bwMode="auto">
            <a:xfrm>
              <a:off x="1863" y="3234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/ 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50" name="Rectangle 10"/>
            <p:cNvSpPr>
              <a:spLocks noChangeArrowheads="1"/>
            </p:cNvSpPr>
            <p:nvPr/>
          </p:nvSpPr>
          <p:spPr bwMode="auto">
            <a:xfrm>
              <a:off x="1025" y="3234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51" name="Rectangle 11"/>
            <p:cNvSpPr>
              <a:spLocks noChangeArrowheads="1"/>
            </p:cNvSpPr>
            <p:nvPr/>
          </p:nvSpPr>
          <p:spPr bwMode="auto">
            <a:xfrm>
              <a:off x="346" y="3234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52" name="Rectangle 12"/>
            <p:cNvSpPr>
              <a:spLocks noChangeArrowheads="1"/>
            </p:cNvSpPr>
            <p:nvPr/>
          </p:nvSpPr>
          <p:spPr bwMode="auto">
            <a:xfrm>
              <a:off x="1863" y="2903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53" name="Rectangle 13"/>
            <p:cNvSpPr>
              <a:spLocks noChangeArrowheads="1"/>
            </p:cNvSpPr>
            <p:nvPr/>
          </p:nvSpPr>
          <p:spPr bwMode="auto">
            <a:xfrm>
              <a:off x="1025" y="2903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54" name="Rectangle 14"/>
            <p:cNvSpPr>
              <a:spLocks noChangeArrowheads="1"/>
            </p:cNvSpPr>
            <p:nvPr/>
          </p:nvSpPr>
          <p:spPr bwMode="auto">
            <a:xfrm>
              <a:off x="346" y="2903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55" name="Rectangle 15"/>
            <p:cNvSpPr>
              <a:spLocks noChangeArrowheads="1"/>
            </p:cNvSpPr>
            <p:nvPr/>
          </p:nvSpPr>
          <p:spPr bwMode="auto">
            <a:xfrm>
              <a:off x="1863" y="2573"/>
              <a:ext cx="8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56" name="Rectangle 16"/>
            <p:cNvSpPr>
              <a:spLocks noChangeArrowheads="1"/>
            </p:cNvSpPr>
            <p:nvPr/>
          </p:nvSpPr>
          <p:spPr bwMode="auto">
            <a:xfrm>
              <a:off x="1025" y="2573"/>
              <a:ext cx="8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57" name="Rectangle 17"/>
            <p:cNvSpPr>
              <a:spLocks noChangeArrowheads="1"/>
            </p:cNvSpPr>
            <p:nvPr/>
          </p:nvSpPr>
          <p:spPr bwMode="auto">
            <a:xfrm>
              <a:off x="346" y="2573"/>
              <a:ext cx="6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58" name="Rectangle 18"/>
            <p:cNvSpPr>
              <a:spLocks noChangeArrowheads="1"/>
            </p:cNvSpPr>
            <p:nvPr/>
          </p:nvSpPr>
          <p:spPr bwMode="auto">
            <a:xfrm>
              <a:off x="1863" y="2242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59" name="Rectangle 19"/>
            <p:cNvSpPr>
              <a:spLocks noChangeArrowheads="1"/>
            </p:cNvSpPr>
            <p:nvPr/>
          </p:nvSpPr>
          <p:spPr bwMode="auto">
            <a:xfrm>
              <a:off x="1025" y="2242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/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60" name="Rectangle 20"/>
            <p:cNvSpPr>
              <a:spLocks noChangeArrowheads="1"/>
            </p:cNvSpPr>
            <p:nvPr/>
          </p:nvSpPr>
          <p:spPr bwMode="auto">
            <a:xfrm>
              <a:off x="346" y="2242"/>
              <a:ext cx="67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61" name="Rectangle 21"/>
            <p:cNvSpPr>
              <a:spLocks noChangeArrowheads="1"/>
            </p:cNvSpPr>
            <p:nvPr/>
          </p:nvSpPr>
          <p:spPr bwMode="auto">
            <a:xfrm>
              <a:off x="1863" y="1911"/>
              <a:ext cx="8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62" name="Rectangle 22"/>
            <p:cNvSpPr>
              <a:spLocks noChangeArrowheads="1"/>
            </p:cNvSpPr>
            <p:nvPr/>
          </p:nvSpPr>
          <p:spPr bwMode="auto">
            <a:xfrm>
              <a:off x="1025" y="1911"/>
              <a:ext cx="83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63" name="Rectangle 23"/>
            <p:cNvSpPr>
              <a:spLocks noChangeArrowheads="1"/>
            </p:cNvSpPr>
            <p:nvPr/>
          </p:nvSpPr>
          <p:spPr bwMode="auto">
            <a:xfrm>
              <a:off x="1034" y="1298"/>
              <a:ext cx="1661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4714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90963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30651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16954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1526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6098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0670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5242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fontAlgn="base"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419864" name="Line 24"/>
            <p:cNvSpPr>
              <a:spLocks noChangeShapeType="1"/>
            </p:cNvSpPr>
            <p:nvPr/>
          </p:nvSpPr>
          <p:spPr bwMode="auto">
            <a:xfrm>
              <a:off x="362" y="1298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65" name="Line 25"/>
            <p:cNvSpPr>
              <a:spLocks noChangeShapeType="1"/>
            </p:cNvSpPr>
            <p:nvPr/>
          </p:nvSpPr>
          <p:spPr bwMode="auto">
            <a:xfrm>
              <a:off x="362" y="3565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66" name="Line 26"/>
            <p:cNvSpPr>
              <a:spLocks noChangeShapeType="1"/>
            </p:cNvSpPr>
            <p:nvPr/>
          </p:nvSpPr>
          <p:spPr bwMode="auto">
            <a:xfrm>
              <a:off x="340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67" name="Line 27"/>
            <p:cNvSpPr>
              <a:spLocks noChangeShapeType="1"/>
            </p:cNvSpPr>
            <p:nvPr/>
          </p:nvSpPr>
          <p:spPr bwMode="auto">
            <a:xfrm>
              <a:off x="2695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68" name="Line 28"/>
            <p:cNvSpPr>
              <a:spLocks noChangeShapeType="1"/>
            </p:cNvSpPr>
            <p:nvPr/>
          </p:nvSpPr>
          <p:spPr bwMode="auto">
            <a:xfrm>
              <a:off x="362" y="2242"/>
              <a:ext cx="2333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69" name="Line 29"/>
            <p:cNvSpPr>
              <a:spLocks noChangeShapeType="1"/>
            </p:cNvSpPr>
            <p:nvPr/>
          </p:nvSpPr>
          <p:spPr bwMode="auto">
            <a:xfrm>
              <a:off x="1017" y="1298"/>
              <a:ext cx="0" cy="22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70" name="Line 30"/>
            <p:cNvSpPr>
              <a:spLocks noChangeShapeType="1"/>
            </p:cNvSpPr>
            <p:nvPr/>
          </p:nvSpPr>
          <p:spPr bwMode="auto">
            <a:xfrm>
              <a:off x="1855" y="1911"/>
              <a:ext cx="0" cy="1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71" name="Line 31"/>
            <p:cNvSpPr>
              <a:spLocks noChangeShapeType="1"/>
            </p:cNvSpPr>
            <p:nvPr/>
          </p:nvSpPr>
          <p:spPr bwMode="auto">
            <a:xfrm>
              <a:off x="1034" y="1911"/>
              <a:ext cx="1661" cy="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72" name="Line 32"/>
            <p:cNvSpPr>
              <a:spLocks noChangeShapeType="1"/>
            </p:cNvSpPr>
            <p:nvPr/>
          </p:nvSpPr>
          <p:spPr bwMode="auto">
            <a:xfrm>
              <a:off x="362" y="2573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73" name="Line 33"/>
            <p:cNvSpPr>
              <a:spLocks noChangeShapeType="1"/>
            </p:cNvSpPr>
            <p:nvPr/>
          </p:nvSpPr>
          <p:spPr bwMode="auto">
            <a:xfrm>
              <a:off x="362" y="2903"/>
              <a:ext cx="2333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74" name="Line 34"/>
            <p:cNvSpPr>
              <a:spLocks noChangeShapeType="1"/>
            </p:cNvSpPr>
            <p:nvPr/>
          </p:nvSpPr>
          <p:spPr bwMode="auto">
            <a:xfrm>
              <a:off x="362" y="3234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2208213" y="1341438"/>
            <a:ext cx="213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(5)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画出时序图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068720" y="401113"/>
            <a:ext cx="5256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  <p:sp>
        <p:nvSpPr>
          <p:cNvPr id="35" name="Rectangle 119"/>
          <p:cNvSpPr>
            <a:spLocks noChangeArrowheads="1"/>
          </p:cNvSpPr>
          <p:nvPr/>
        </p:nvSpPr>
        <p:spPr bwMode="auto">
          <a:xfrm>
            <a:off x="7752185" y="578081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</a:rPr>
              <a:t>Y =A Q</a:t>
            </a:r>
            <a:r>
              <a:rPr lang="en-US" altLang="zh-CN" sz="2800" b="1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lang="en-US" altLang="zh-CN" sz="2800" b="1" baseline="-250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150587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1271464" y="525027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(6) 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逻辑功能分析</a:t>
            </a: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875668" y="1269532"/>
            <a:ext cx="10297144" cy="1608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观察状态图和时序图可知，电路是一个由信号</a:t>
            </a:r>
            <a:r>
              <a:rPr kumimoji="1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控制的可控二进制计数器。当</a:t>
            </a:r>
            <a:r>
              <a:rPr kumimoji="1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时停止计数，电路状态保持不变；当</a:t>
            </a:r>
            <a:r>
              <a:rPr kumimoji="1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时，在</a:t>
            </a:r>
            <a:r>
              <a:rPr kumimoji="1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上升沿到来后电路状态值加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，一旦计数到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状态，</a:t>
            </a:r>
            <a:r>
              <a:rPr kumimoji="1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，且电路状态将在下一个</a:t>
            </a:r>
            <a:r>
              <a:rPr kumimoji="1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上升沿回到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00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。输出信号</a:t>
            </a:r>
            <a:r>
              <a:rPr kumimoji="1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的下降沿可用于触发进位操作。 </a:t>
            </a:r>
          </a:p>
        </p:txBody>
      </p:sp>
      <p:graphicFrame>
        <p:nvGraphicFramePr>
          <p:cNvPr id="420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429656"/>
              </p:ext>
            </p:extLst>
          </p:nvPr>
        </p:nvGraphicFramePr>
        <p:xfrm>
          <a:off x="2193144" y="3175055"/>
          <a:ext cx="3068191" cy="263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图片" r:id="rId3" imgW="2400480" imgH="2048040" progId="Word.Picture.8">
                  <p:embed/>
                </p:oleObj>
              </mc:Choice>
              <mc:Fallback>
                <p:oleObj name="图片" r:id="rId3" imgW="2400480" imgH="2048040" progId="Word.Picture.8">
                  <p:embed/>
                  <p:pic>
                    <p:nvPicPr>
                      <p:cNvPr id="420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144" y="3175055"/>
                        <a:ext cx="3068191" cy="26345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164266"/>
              </p:ext>
            </p:extLst>
          </p:nvPr>
        </p:nvGraphicFramePr>
        <p:xfrm>
          <a:off x="5735960" y="3068960"/>
          <a:ext cx="4118881" cy="2782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图片" r:id="rId5" imgW="4143240" imgH="2809800" progId="Word.Picture.8">
                  <p:embed/>
                </p:oleObj>
              </mc:Choice>
              <mc:Fallback>
                <p:oleObj name="图片" r:id="rId5" imgW="4143240" imgH="2809800" progId="Word.Picture.8">
                  <p:embed/>
                  <p:pic>
                    <p:nvPicPr>
                      <p:cNvPr id="420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3068960"/>
                        <a:ext cx="4118881" cy="278297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7408" y="63362"/>
            <a:ext cx="5256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</p:spTree>
    <p:extLst>
      <p:ext uri="{BB962C8B-B14F-4D97-AF65-F5344CB8AC3E}">
        <p14:creationId xmlns:p14="http://schemas.microsoft.com/office/powerpoint/2010/main" val="11059402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25" name="Rectangle 25"/>
          <p:cNvSpPr>
            <a:spLocks noChangeArrowheads="1"/>
          </p:cNvSpPr>
          <p:nvPr/>
        </p:nvSpPr>
        <p:spPr bwMode="auto">
          <a:xfrm>
            <a:off x="839416" y="515239"/>
            <a:ext cx="6697662" cy="52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kumimoji="0" lang="zh-CN" altLang="en-US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试分析如图所示时序电路的逻辑功能。</a:t>
            </a:r>
          </a:p>
        </p:txBody>
      </p:sp>
      <p:graphicFrame>
        <p:nvGraphicFramePr>
          <p:cNvPr id="3840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627977"/>
              </p:ext>
            </p:extLst>
          </p:nvPr>
        </p:nvGraphicFramePr>
        <p:xfrm>
          <a:off x="5735960" y="2492896"/>
          <a:ext cx="5113338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图片" r:id="rId4" imgW="2543040" imgH="1085760" progId="Word.Picture.8">
                  <p:embed/>
                </p:oleObj>
              </mc:Choice>
              <mc:Fallback>
                <p:oleObj name="图片" r:id="rId4" imgW="2543040" imgH="1085760" progId="Word.Picture.8">
                  <p:embed/>
                  <p:pic>
                    <p:nvPicPr>
                      <p:cNvPr id="3840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2492896"/>
                        <a:ext cx="5113338" cy="2471737"/>
                      </a:xfrm>
                      <a:prstGeom prst="rect">
                        <a:avLst/>
                      </a:prstGeom>
                      <a:solidFill>
                        <a:schemeClr val="bg1">
                          <a:alpha val="31000"/>
                        </a:schemeClr>
                      </a:solidFill>
                      <a:ln w="19050">
                        <a:solidFill>
                          <a:srgbClr val="00E4A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7" name="Rectangle 27"/>
          <p:cNvSpPr>
            <a:spLocks noChangeArrowheads="1"/>
          </p:cNvSpPr>
          <p:nvPr/>
        </p:nvSpPr>
        <p:spPr bwMode="auto">
          <a:xfrm>
            <a:off x="1072046" y="1772816"/>
            <a:ext cx="79832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00050"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b="1" dirty="0">
                <a:solidFill>
                  <a:srgbClr val="000066"/>
                </a:solidFill>
                <a:ea typeface="楷体_GB2312" pitchFamily="49" charset="-122"/>
              </a:rPr>
              <a:t>电路是由两个</a:t>
            </a:r>
            <a:r>
              <a:rPr kumimoji="0" lang="en-US" altLang="zh-CN" b="1" dirty="0">
                <a:solidFill>
                  <a:srgbClr val="000066"/>
                </a:solidFill>
                <a:ea typeface="楷体_GB2312" pitchFamily="49" charset="-122"/>
              </a:rPr>
              <a:t>JK</a:t>
            </a:r>
            <a:r>
              <a:rPr kumimoji="0" lang="zh-CN" altLang="en-US" b="1" dirty="0">
                <a:solidFill>
                  <a:srgbClr val="000066"/>
                </a:solidFill>
                <a:ea typeface="楷体_GB2312" pitchFamily="49" charset="-122"/>
              </a:rPr>
              <a:t>触发器组成的穆尔型同步时序电路。 </a:t>
            </a:r>
          </a:p>
        </p:txBody>
      </p:sp>
      <p:sp>
        <p:nvSpPr>
          <p:cNvPr id="384028" name="Text Box 28"/>
          <p:cNvSpPr txBox="1">
            <a:spLocks noChangeArrowheads="1"/>
          </p:cNvSpPr>
          <p:nvPr/>
        </p:nvSpPr>
        <p:spPr bwMode="auto">
          <a:xfrm>
            <a:off x="929040" y="1271810"/>
            <a:ext cx="79375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384029" name="Rectangle 29"/>
          <p:cNvSpPr>
            <a:spLocks noChangeArrowheads="1"/>
          </p:cNvSpPr>
          <p:nvPr/>
        </p:nvSpPr>
        <p:spPr bwMode="auto">
          <a:xfrm>
            <a:off x="1653175" y="1215603"/>
            <a:ext cx="3392488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了解电路组成。</a:t>
            </a:r>
          </a:p>
        </p:txBody>
      </p:sp>
      <p:sp>
        <p:nvSpPr>
          <p:cNvPr id="384030" name="Rectangle 30"/>
          <p:cNvSpPr>
            <a:spLocks noChangeArrowheads="1"/>
          </p:cNvSpPr>
          <p:nvPr/>
        </p:nvSpPr>
        <p:spPr bwMode="auto">
          <a:xfrm>
            <a:off x="1757715" y="3972148"/>
            <a:ext cx="2413000" cy="466725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=K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=X 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Q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84031" name="Rectangle 31"/>
          <p:cNvSpPr>
            <a:spLocks noChangeArrowheads="1"/>
          </p:cNvSpPr>
          <p:nvPr/>
        </p:nvSpPr>
        <p:spPr bwMode="auto">
          <a:xfrm>
            <a:off x="1794228" y="3405411"/>
            <a:ext cx="1250950" cy="466725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=K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=1</a:t>
            </a:r>
          </a:p>
        </p:txBody>
      </p:sp>
      <p:sp>
        <p:nvSpPr>
          <p:cNvPr id="384032" name="Rectangle 32"/>
          <p:cNvSpPr>
            <a:spLocks noChangeArrowheads="1"/>
          </p:cNvSpPr>
          <p:nvPr/>
        </p:nvSpPr>
        <p:spPr bwMode="auto">
          <a:xfrm>
            <a:off x="1829153" y="5159597"/>
            <a:ext cx="126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Y=Q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84033" name="Rectangle 33"/>
          <p:cNvSpPr>
            <a:spLocks noChangeArrowheads="1"/>
          </p:cNvSpPr>
          <p:nvPr/>
        </p:nvSpPr>
        <p:spPr bwMode="auto">
          <a:xfrm>
            <a:off x="1686278" y="2351310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写出下列各逻辑方程式：</a:t>
            </a:r>
            <a:endParaRPr lang="zh-CN" altLang="en-US" sz="2400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4034" name="Rectangle 34"/>
          <p:cNvSpPr>
            <a:spLocks noChangeArrowheads="1"/>
          </p:cNvSpPr>
          <p:nvPr/>
        </p:nvSpPr>
        <p:spPr bwMode="auto">
          <a:xfrm>
            <a:off x="1733904" y="4583335"/>
            <a:ext cx="1787525" cy="476250"/>
          </a:xfrm>
          <a:prstGeom prst="rect">
            <a:avLst/>
          </a:prstGeom>
          <a:noFill/>
          <a:ln w="19050">
            <a:solidFill>
              <a:srgbClr val="FFCC00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输出方程</a:t>
            </a:r>
          </a:p>
        </p:txBody>
      </p:sp>
      <p:sp>
        <p:nvSpPr>
          <p:cNvPr id="384035" name="Rectangle 35"/>
          <p:cNvSpPr>
            <a:spLocks noChangeArrowheads="1"/>
          </p:cNvSpPr>
          <p:nvPr/>
        </p:nvSpPr>
        <p:spPr bwMode="auto">
          <a:xfrm>
            <a:off x="1686279" y="2891060"/>
            <a:ext cx="1692275" cy="476250"/>
          </a:xfrm>
          <a:prstGeom prst="rect">
            <a:avLst/>
          </a:prstGeom>
          <a:noFill/>
          <a:ln w="19050">
            <a:solidFill>
              <a:srgbClr val="3366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激励方程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94716" y="108119"/>
            <a:ext cx="5256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</p:spTree>
    <p:extLst>
      <p:ext uri="{BB962C8B-B14F-4D97-AF65-F5344CB8AC3E}">
        <p14:creationId xmlns:p14="http://schemas.microsoft.com/office/powerpoint/2010/main" val="339648282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8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5" grpId="0"/>
      <p:bldP spid="384027" grpId="0"/>
      <p:bldP spid="384028" grpId="0" animBg="1" autoUpdateAnimBg="0"/>
      <p:bldP spid="384029" grpId="0" animBg="1"/>
      <p:bldP spid="384030" grpId="0" animBg="1"/>
      <p:bldP spid="384031" grpId="0" animBg="1"/>
      <p:bldP spid="384032" grpId="0"/>
      <p:bldP spid="384033" grpId="0"/>
      <p:bldP spid="384034" grpId="0" animBg="1"/>
      <p:bldP spid="3840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44" name="AutoShape 20"/>
          <p:cNvSpPr>
            <a:spLocks noChangeArrowheads="1"/>
          </p:cNvSpPr>
          <p:nvPr/>
        </p:nvSpPr>
        <p:spPr bwMode="auto">
          <a:xfrm>
            <a:off x="3397251" y="2457450"/>
            <a:ext cx="1304925" cy="6746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FF"/>
          </a:solidFill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85045" name="Object 21"/>
          <p:cNvGraphicFramePr>
            <a:graphicFrameLocks noChangeAspect="1"/>
          </p:cNvGraphicFramePr>
          <p:nvPr/>
        </p:nvGraphicFramePr>
        <p:xfrm>
          <a:off x="2316163" y="4678364"/>
          <a:ext cx="3492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7" name="Equation" r:id="rId5" imgW="1587240" imgH="266400" progId="Equation.DSMT4">
                  <p:embed/>
                </p:oleObj>
              </mc:Choice>
              <mc:Fallback>
                <p:oleObj name="Equation" r:id="rId5" imgW="1587240" imgH="266400" progId="Equation.DSMT4">
                  <p:embed/>
                  <p:pic>
                    <p:nvPicPr>
                      <p:cNvPr id="38504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4678364"/>
                        <a:ext cx="3492500" cy="5873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3399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489272"/>
              </p:ext>
            </p:extLst>
          </p:nvPr>
        </p:nvGraphicFramePr>
        <p:xfrm>
          <a:off x="6896894" y="5356372"/>
          <a:ext cx="33131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8" name="Equation" r:id="rId7" imgW="1282680" imgH="241200" progId="Equation.DSMT4">
                  <p:embed/>
                </p:oleObj>
              </mc:Choice>
              <mc:Fallback>
                <p:oleObj name="Equation" r:id="rId7" imgW="1282680" imgH="241200" progId="Equation.DSMT4">
                  <p:embed/>
                  <p:pic>
                    <p:nvPicPr>
                      <p:cNvPr id="38504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894" y="5356372"/>
                        <a:ext cx="3313113" cy="5397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D60093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7" name="Object 23"/>
          <p:cNvGraphicFramePr>
            <a:graphicFrameLocks noChangeAspect="1"/>
          </p:cNvGraphicFramePr>
          <p:nvPr/>
        </p:nvGraphicFramePr>
        <p:xfrm>
          <a:off x="2676526" y="3251200"/>
          <a:ext cx="26273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9" name="Equation" r:id="rId9" imgW="1117440" imgH="241200" progId="Equation.DSMT4">
                  <p:embed/>
                </p:oleObj>
              </mc:Choice>
              <mc:Fallback>
                <p:oleObj name="Equation" r:id="rId9" imgW="1117440" imgH="241200" progId="Equation.DSMT4">
                  <p:embed/>
                  <p:pic>
                    <p:nvPicPr>
                      <p:cNvPr id="38504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6" y="3251200"/>
                        <a:ext cx="2627313" cy="57308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19050">
                        <a:solidFill>
                          <a:srgbClr val="FF0000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48" name="Rectangle 24"/>
          <p:cNvSpPr>
            <a:spLocks noChangeArrowheads="1"/>
          </p:cNvSpPr>
          <p:nvPr/>
        </p:nvSpPr>
        <p:spPr bwMode="auto">
          <a:xfrm>
            <a:off x="6529389" y="1881188"/>
            <a:ext cx="2916237" cy="538162"/>
          </a:xfrm>
          <a:prstGeom prst="rect">
            <a:avLst/>
          </a:prstGeom>
          <a:noFill/>
          <a:ln w="19050">
            <a:solidFill>
              <a:srgbClr val="D60093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8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=K</a:t>
            </a:r>
            <a:r>
              <a:rPr lang="en-US" altLang="zh-CN" sz="28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=X 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Q</a:t>
            </a:r>
            <a:r>
              <a:rPr lang="en-US" altLang="zh-CN" sz="28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85049" name="Rectangle 25"/>
          <p:cNvSpPr>
            <a:spLocks noChangeArrowheads="1"/>
          </p:cNvSpPr>
          <p:nvPr/>
        </p:nvSpPr>
        <p:spPr bwMode="auto">
          <a:xfrm>
            <a:off x="3252789" y="1844676"/>
            <a:ext cx="1443037" cy="538163"/>
          </a:xfrm>
          <a:prstGeom prst="rect">
            <a:avLst/>
          </a:prstGeom>
          <a:noFill/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8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=K</a:t>
            </a:r>
            <a:r>
              <a:rPr lang="en-US" altLang="zh-CN" sz="28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=1</a:t>
            </a:r>
          </a:p>
        </p:txBody>
      </p:sp>
      <p:sp>
        <p:nvSpPr>
          <p:cNvPr id="385050" name="AutoShape 26"/>
          <p:cNvSpPr>
            <a:spLocks noChangeArrowheads="1"/>
          </p:cNvSpPr>
          <p:nvPr/>
        </p:nvSpPr>
        <p:spPr bwMode="auto">
          <a:xfrm>
            <a:off x="3397251" y="3906839"/>
            <a:ext cx="1304925" cy="6746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FF"/>
          </a:solidFill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5051" name="AutoShape 27"/>
          <p:cNvSpPr>
            <a:spLocks noChangeArrowheads="1"/>
          </p:cNvSpPr>
          <p:nvPr/>
        </p:nvSpPr>
        <p:spPr bwMode="auto">
          <a:xfrm>
            <a:off x="7248526" y="2492375"/>
            <a:ext cx="1304925" cy="6746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D60093"/>
          </a:solidFill>
          <a:ln w="19050">
            <a:solidFill>
              <a:srgbClr val="D60093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85052" name="Object 28"/>
          <p:cNvGraphicFramePr>
            <a:graphicFrameLocks noChangeAspect="1"/>
          </p:cNvGraphicFramePr>
          <p:nvPr/>
        </p:nvGraphicFramePr>
        <p:xfrm>
          <a:off x="6743700" y="3213100"/>
          <a:ext cx="2446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0" name="Equation" r:id="rId11" imgW="1117440" imgH="241200" progId="Equation.DSMT4">
                  <p:embed/>
                </p:oleObj>
              </mc:Choice>
              <mc:Fallback>
                <p:oleObj name="Equation" r:id="rId11" imgW="1117440" imgH="241200" progId="Equation.DSMT4">
                  <p:embed/>
                  <p:pic>
                    <p:nvPicPr>
                      <p:cNvPr id="3850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213100"/>
                        <a:ext cx="2446338" cy="5334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19050">
                        <a:solidFill>
                          <a:srgbClr val="FF0000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53" name="AutoShape 29"/>
          <p:cNvSpPr>
            <a:spLocks noChangeArrowheads="1"/>
          </p:cNvSpPr>
          <p:nvPr/>
        </p:nvSpPr>
        <p:spPr bwMode="auto">
          <a:xfrm>
            <a:off x="7285039" y="3906839"/>
            <a:ext cx="1304925" cy="6746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D60093"/>
          </a:solidFill>
          <a:ln w="19050">
            <a:solidFill>
              <a:srgbClr val="D60093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5055" name="Rectangle 31"/>
          <p:cNvSpPr>
            <a:spLocks noChangeArrowheads="1"/>
          </p:cNvSpPr>
          <p:nvPr/>
        </p:nvSpPr>
        <p:spPr bwMode="auto">
          <a:xfrm>
            <a:off x="1150144" y="1162051"/>
            <a:ext cx="7091363" cy="47625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将激励方程代入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JK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触发器的特性方程得状态方程</a:t>
            </a:r>
          </a:p>
        </p:txBody>
      </p:sp>
      <p:graphicFrame>
        <p:nvGraphicFramePr>
          <p:cNvPr id="385056" name="Object 32"/>
          <p:cNvGraphicFramePr>
            <a:graphicFrameLocks noChangeAspect="1"/>
          </p:cNvGraphicFramePr>
          <p:nvPr/>
        </p:nvGraphicFramePr>
        <p:xfrm>
          <a:off x="6456364" y="4581526"/>
          <a:ext cx="39957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1" name="Equation" r:id="rId12" imgW="2057400" imgH="266400" progId="Equation.DSMT4">
                  <p:embed/>
                </p:oleObj>
              </mc:Choice>
              <mc:Fallback>
                <p:oleObj name="Equation" r:id="rId12" imgW="2057400" imgH="266400" progId="Equation.DSMT4">
                  <p:embed/>
                  <p:pic>
                    <p:nvPicPr>
                      <p:cNvPr id="38505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4" y="4581526"/>
                        <a:ext cx="3995737" cy="5429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C3399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57" name="Rectangle 33"/>
          <p:cNvSpPr>
            <a:spLocks noChangeArrowheads="1"/>
          </p:cNvSpPr>
          <p:nvPr/>
        </p:nvSpPr>
        <p:spPr bwMode="auto">
          <a:xfrm>
            <a:off x="5360588" y="5483227"/>
            <a:ext cx="1428750" cy="476250"/>
          </a:xfrm>
          <a:prstGeom prst="rect">
            <a:avLst/>
          </a:prstGeom>
          <a:noFill/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整理得：</a:t>
            </a:r>
          </a:p>
        </p:txBody>
      </p:sp>
      <p:sp>
        <p:nvSpPr>
          <p:cNvPr id="385058" name="Rectangle 34"/>
          <p:cNvSpPr>
            <a:spLocks noChangeArrowheads="1"/>
          </p:cNvSpPr>
          <p:nvPr/>
        </p:nvSpPr>
        <p:spPr bwMode="auto">
          <a:xfrm>
            <a:off x="5556251" y="1865313"/>
            <a:ext cx="676275" cy="476250"/>
          </a:xfrm>
          <a:prstGeom prst="rect">
            <a:avLst/>
          </a:prstGeom>
          <a:noFill/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FF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400" b="1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5059" name="Rectangle 35"/>
          <p:cNvSpPr>
            <a:spLocks noChangeArrowheads="1"/>
          </p:cNvSpPr>
          <p:nvPr/>
        </p:nvSpPr>
        <p:spPr bwMode="auto">
          <a:xfrm>
            <a:off x="2279651" y="1936750"/>
            <a:ext cx="676275" cy="476250"/>
          </a:xfrm>
          <a:prstGeom prst="rect">
            <a:avLst/>
          </a:prstGeom>
          <a:noFill/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FF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400" b="1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68835" y="235247"/>
            <a:ext cx="5256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</p:spTree>
    <p:extLst>
      <p:ext uri="{BB962C8B-B14F-4D97-AF65-F5344CB8AC3E}">
        <p14:creationId xmlns:p14="http://schemas.microsoft.com/office/powerpoint/2010/main" val="2360118445"/>
      </p:ext>
    </p:extLst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38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8" grpId="0" animBg="1"/>
      <p:bldP spid="385049" grpId="0" animBg="1"/>
      <p:bldP spid="385055" grpId="0" animBg="1"/>
      <p:bldP spid="385057" grpId="0" animBg="1"/>
      <p:bldP spid="385058" grpId="0" animBg="1"/>
      <p:bldP spid="3850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03" name="Rectangle 31"/>
          <p:cNvSpPr>
            <a:spLocks noChangeArrowheads="1"/>
          </p:cNvSpPr>
          <p:nvPr/>
        </p:nvSpPr>
        <p:spPr bwMode="auto">
          <a:xfrm>
            <a:off x="1130387" y="634589"/>
            <a:ext cx="78120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列出其状态转换表，画出状态转换图和波形图</a:t>
            </a:r>
          </a:p>
        </p:txBody>
      </p:sp>
      <p:grpSp>
        <p:nvGrpSpPr>
          <p:cNvPr id="387104" name="Group 32"/>
          <p:cNvGrpSpPr>
            <a:grpSpLocks/>
          </p:cNvGrpSpPr>
          <p:nvPr/>
        </p:nvGrpSpPr>
        <p:grpSpPr bwMode="auto">
          <a:xfrm>
            <a:off x="914760" y="1549606"/>
            <a:ext cx="6081747" cy="544513"/>
            <a:chOff x="904" y="1273"/>
            <a:chExt cx="3775" cy="343"/>
          </a:xfrm>
        </p:grpSpPr>
        <p:graphicFrame>
          <p:nvGraphicFramePr>
            <p:cNvPr id="387105" name="Object 33"/>
            <p:cNvGraphicFramePr>
              <a:graphicFrameLocks noChangeAspect="1"/>
            </p:cNvGraphicFramePr>
            <p:nvPr/>
          </p:nvGraphicFramePr>
          <p:xfrm>
            <a:off x="904" y="1276"/>
            <a:ext cx="80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0" name="Equation" r:id="rId4" imgW="634680" imgH="266400" progId="Equation.DSMT4">
                    <p:embed/>
                  </p:oleObj>
                </mc:Choice>
                <mc:Fallback>
                  <p:oleObj name="Equation" r:id="rId4" imgW="634680" imgH="266400" progId="Equation.DSMT4">
                    <p:embed/>
                    <p:pic>
                      <p:nvPicPr>
                        <p:cNvPr id="38710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276"/>
                          <a:ext cx="803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710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0062234"/>
                </p:ext>
              </p:extLst>
            </p:nvPr>
          </p:nvGraphicFramePr>
          <p:xfrm>
            <a:off x="1874" y="1273"/>
            <a:ext cx="178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1" name="Equation" r:id="rId6" imgW="1257120" imgH="241200" progId="Equation.DSMT4">
                    <p:embed/>
                  </p:oleObj>
                </mc:Choice>
                <mc:Fallback>
                  <p:oleObj name="Equation" r:id="rId6" imgW="1257120" imgH="241200" progId="Equation.DSMT4">
                    <p:embed/>
                    <p:pic>
                      <p:nvPicPr>
                        <p:cNvPr id="38710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4" y="1273"/>
                          <a:ext cx="178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7107" name="Rectangle 35"/>
            <p:cNvSpPr>
              <a:spLocks noChangeArrowheads="1"/>
            </p:cNvSpPr>
            <p:nvPr/>
          </p:nvSpPr>
          <p:spPr bwMode="auto">
            <a:xfrm>
              <a:off x="3743" y="1315"/>
              <a:ext cx="936" cy="2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Y=Q</a:t>
              </a:r>
              <a:r>
                <a:rPr lang="en-US" altLang="zh-CN" sz="2400" b="1" i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b="1" i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387139" name="Group 67"/>
          <p:cNvGrpSpPr>
            <a:grpSpLocks/>
          </p:cNvGrpSpPr>
          <p:nvPr/>
        </p:nvGrpSpPr>
        <p:grpSpPr bwMode="auto">
          <a:xfrm>
            <a:off x="1130387" y="2251555"/>
            <a:ext cx="5470525" cy="3606800"/>
            <a:chOff x="839" y="1661"/>
            <a:chExt cx="3446" cy="2272"/>
          </a:xfrm>
        </p:grpSpPr>
        <p:sp>
          <p:nvSpPr>
            <p:cNvPr id="387109" name="Rectangle 37"/>
            <p:cNvSpPr>
              <a:spLocks noChangeArrowheads="1"/>
            </p:cNvSpPr>
            <p:nvPr/>
          </p:nvSpPr>
          <p:spPr bwMode="auto">
            <a:xfrm>
              <a:off x="867" y="1949"/>
              <a:ext cx="3402" cy="1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7110" name="Object 38"/>
            <p:cNvGraphicFramePr>
              <a:graphicFrameLocks noChangeAspect="1"/>
            </p:cNvGraphicFramePr>
            <p:nvPr/>
          </p:nvGraphicFramePr>
          <p:xfrm>
            <a:off x="987" y="2102"/>
            <a:ext cx="57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2" name="Equation" r:id="rId8" imgW="406080" imgH="228600" progId="Equation.3">
                    <p:embed/>
                  </p:oleObj>
                </mc:Choice>
                <mc:Fallback>
                  <p:oleObj name="Equation" r:id="rId8" imgW="406080" imgH="228600" progId="Equation.3">
                    <p:embed/>
                    <p:pic>
                      <p:nvPicPr>
                        <p:cNvPr id="38711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" y="2102"/>
                          <a:ext cx="578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7111" name="Object 39"/>
            <p:cNvGraphicFramePr>
              <a:graphicFrameLocks noChangeAspect="1"/>
            </p:cNvGraphicFramePr>
            <p:nvPr/>
          </p:nvGraphicFramePr>
          <p:xfrm>
            <a:off x="2299" y="2014"/>
            <a:ext cx="103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3" name="Equation" r:id="rId10" imgW="812520" imgH="228600" progId="Equation.3">
                    <p:embed/>
                  </p:oleObj>
                </mc:Choice>
                <mc:Fallback>
                  <p:oleObj name="Equation" r:id="rId10" imgW="812520" imgH="228600" progId="Equation.3">
                    <p:embed/>
                    <p:pic>
                      <p:nvPicPr>
                        <p:cNvPr id="387111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014"/>
                          <a:ext cx="103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7112" name="Rectangle 40"/>
            <p:cNvSpPr>
              <a:spLocks noChangeArrowheads="1"/>
            </p:cNvSpPr>
            <p:nvPr/>
          </p:nvSpPr>
          <p:spPr bwMode="auto">
            <a:xfrm>
              <a:off x="853" y="3501"/>
              <a:ext cx="99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1  1</a:t>
              </a:r>
            </a:p>
          </p:txBody>
        </p:sp>
        <p:sp>
          <p:nvSpPr>
            <p:cNvPr id="387113" name="Rectangle 41"/>
            <p:cNvSpPr>
              <a:spLocks noChangeArrowheads="1"/>
            </p:cNvSpPr>
            <p:nvPr/>
          </p:nvSpPr>
          <p:spPr bwMode="auto">
            <a:xfrm>
              <a:off x="853" y="3197"/>
              <a:ext cx="99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1  0</a:t>
              </a:r>
            </a:p>
          </p:txBody>
        </p:sp>
        <p:sp>
          <p:nvSpPr>
            <p:cNvPr id="387114" name="Rectangle 42"/>
            <p:cNvSpPr>
              <a:spLocks noChangeArrowheads="1"/>
            </p:cNvSpPr>
            <p:nvPr/>
          </p:nvSpPr>
          <p:spPr bwMode="auto">
            <a:xfrm>
              <a:off x="853" y="2893"/>
              <a:ext cx="99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0  1</a:t>
              </a:r>
            </a:p>
          </p:txBody>
        </p:sp>
        <p:sp>
          <p:nvSpPr>
            <p:cNvPr id="387115" name="Rectangle 43"/>
            <p:cNvSpPr>
              <a:spLocks noChangeArrowheads="1"/>
            </p:cNvSpPr>
            <p:nvPr/>
          </p:nvSpPr>
          <p:spPr bwMode="auto">
            <a:xfrm>
              <a:off x="853" y="2589"/>
              <a:ext cx="99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0  0</a:t>
              </a:r>
            </a:p>
          </p:txBody>
        </p:sp>
        <p:sp>
          <p:nvSpPr>
            <p:cNvPr id="387116" name="Rectangle 44"/>
            <p:cNvSpPr>
              <a:spLocks noChangeArrowheads="1"/>
            </p:cNvSpPr>
            <p:nvPr/>
          </p:nvSpPr>
          <p:spPr bwMode="auto">
            <a:xfrm>
              <a:off x="3109" y="2261"/>
              <a:ext cx="11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X=1</a:t>
              </a:r>
            </a:p>
          </p:txBody>
        </p:sp>
        <p:sp>
          <p:nvSpPr>
            <p:cNvPr id="387117" name="Rectangle 45"/>
            <p:cNvSpPr>
              <a:spLocks noChangeArrowheads="1"/>
            </p:cNvSpPr>
            <p:nvPr/>
          </p:nvSpPr>
          <p:spPr bwMode="auto">
            <a:xfrm>
              <a:off x="1846" y="2285"/>
              <a:ext cx="120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X=0</a:t>
              </a:r>
            </a:p>
          </p:txBody>
        </p:sp>
        <p:sp>
          <p:nvSpPr>
            <p:cNvPr id="387118" name="Line 46"/>
            <p:cNvSpPr>
              <a:spLocks noChangeShapeType="1"/>
            </p:cNvSpPr>
            <p:nvPr/>
          </p:nvSpPr>
          <p:spPr bwMode="auto">
            <a:xfrm>
              <a:off x="839" y="1925"/>
              <a:ext cx="33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7119" name="Line 47"/>
            <p:cNvSpPr>
              <a:spLocks noChangeShapeType="1"/>
            </p:cNvSpPr>
            <p:nvPr/>
          </p:nvSpPr>
          <p:spPr bwMode="auto">
            <a:xfrm>
              <a:off x="853" y="3805"/>
              <a:ext cx="33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7120" name="Line 48"/>
            <p:cNvSpPr>
              <a:spLocks noChangeShapeType="1"/>
            </p:cNvSpPr>
            <p:nvPr/>
          </p:nvSpPr>
          <p:spPr bwMode="auto">
            <a:xfrm>
              <a:off x="853" y="1949"/>
              <a:ext cx="0" cy="64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7121" name="Line 49"/>
            <p:cNvSpPr>
              <a:spLocks noChangeShapeType="1"/>
            </p:cNvSpPr>
            <p:nvPr/>
          </p:nvSpPr>
          <p:spPr bwMode="auto">
            <a:xfrm>
              <a:off x="4227" y="1949"/>
              <a:ext cx="0" cy="185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7122" name="Line 50"/>
            <p:cNvSpPr>
              <a:spLocks noChangeShapeType="1"/>
            </p:cNvSpPr>
            <p:nvPr/>
          </p:nvSpPr>
          <p:spPr bwMode="auto">
            <a:xfrm>
              <a:off x="853" y="2589"/>
              <a:ext cx="33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7123" name="Line 51"/>
            <p:cNvSpPr>
              <a:spLocks noChangeShapeType="1"/>
            </p:cNvSpPr>
            <p:nvPr/>
          </p:nvSpPr>
          <p:spPr bwMode="auto">
            <a:xfrm>
              <a:off x="853" y="2589"/>
              <a:ext cx="0" cy="121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7124" name="Line 52"/>
            <p:cNvSpPr>
              <a:spLocks noChangeShapeType="1"/>
            </p:cNvSpPr>
            <p:nvPr/>
          </p:nvSpPr>
          <p:spPr bwMode="auto">
            <a:xfrm>
              <a:off x="1846" y="1949"/>
              <a:ext cx="0" cy="18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7125" name="Line 53"/>
            <p:cNvSpPr>
              <a:spLocks noChangeShapeType="1"/>
            </p:cNvSpPr>
            <p:nvPr/>
          </p:nvSpPr>
          <p:spPr bwMode="auto">
            <a:xfrm>
              <a:off x="3051" y="2285"/>
              <a:ext cx="0" cy="152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7126" name="Line 54"/>
            <p:cNvSpPr>
              <a:spLocks noChangeShapeType="1"/>
            </p:cNvSpPr>
            <p:nvPr/>
          </p:nvSpPr>
          <p:spPr bwMode="auto">
            <a:xfrm>
              <a:off x="1846" y="2285"/>
              <a:ext cx="238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7127" name="Line 55"/>
            <p:cNvSpPr>
              <a:spLocks noChangeShapeType="1"/>
            </p:cNvSpPr>
            <p:nvPr/>
          </p:nvSpPr>
          <p:spPr bwMode="auto">
            <a:xfrm>
              <a:off x="853" y="2893"/>
              <a:ext cx="337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7128" name="Line 56"/>
            <p:cNvSpPr>
              <a:spLocks noChangeShapeType="1"/>
            </p:cNvSpPr>
            <p:nvPr/>
          </p:nvSpPr>
          <p:spPr bwMode="auto">
            <a:xfrm>
              <a:off x="853" y="3197"/>
              <a:ext cx="337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7129" name="Line 57"/>
            <p:cNvSpPr>
              <a:spLocks noChangeShapeType="1"/>
            </p:cNvSpPr>
            <p:nvPr/>
          </p:nvSpPr>
          <p:spPr bwMode="auto">
            <a:xfrm>
              <a:off x="853" y="3501"/>
              <a:ext cx="337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7130" name="Rectangle 58"/>
            <p:cNvSpPr>
              <a:spLocks noChangeArrowheads="1"/>
            </p:cNvSpPr>
            <p:nvPr/>
          </p:nvSpPr>
          <p:spPr bwMode="auto">
            <a:xfrm>
              <a:off x="1538" y="1661"/>
              <a:ext cx="18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状态转换表</a:t>
              </a:r>
            </a:p>
          </p:txBody>
        </p:sp>
        <p:sp>
          <p:nvSpPr>
            <p:cNvPr id="387131" name="Rectangle 59"/>
            <p:cNvSpPr>
              <a:spLocks noChangeArrowheads="1"/>
            </p:cNvSpPr>
            <p:nvPr/>
          </p:nvSpPr>
          <p:spPr bwMode="auto">
            <a:xfrm>
              <a:off x="3107" y="3530"/>
              <a:ext cx="11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0 / 1</a:t>
              </a:r>
            </a:p>
          </p:txBody>
        </p:sp>
        <p:sp>
          <p:nvSpPr>
            <p:cNvPr id="387132" name="Rectangle 60"/>
            <p:cNvSpPr>
              <a:spLocks noChangeArrowheads="1"/>
            </p:cNvSpPr>
            <p:nvPr/>
          </p:nvSpPr>
          <p:spPr bwMode="auto">
            <a:xfrm>
              <a:off x="1927" y="3566"/>
              <a:ext cx="120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0 / 1</a:t>
              </a:r>
            </a:p>
          </p:txBody>
        </p:sp>
        <p:sp>
          <p:nvSpPr>
            <p:cNvPr id="387133" name="Rectangle 61"/>
            <p:cNvSpPr>
              <a:spLocks noChangeArrowheads="1"/>
            </p:cNvSpPr>
            <p:nvPr/>
          </p:nvSpPr>
          <p:spPr bwMode="auto">
            <a:xfrm>
              <a:off x="3107" y="3226"/>
              <a:ext cx="11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1 / 0</a:t>
              </a:r>
            </a:p>
          </p:txBody>
        </p:sp>
        <p:sp>
          <p:nvSpPr>
            <p:cNvPr id="387134" name="Rectangle 62"/>
            <p:cNvSpPr>
              <a:spLocks noChangeArrowheads="1"/>
            </p:cNvSpPr>
            <p:nvPr/>
          </p:nvSpPr>
          <p:spPr bwMode="auto">
            <a:xfrm>
              <a:off x="1927" y="3262"/>
              <a:ext cx="120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1 / 0</a:t>
              </a:r>
            </a:p>
          </p:txBody>
        </p:sp>
        <p:sp>
          <p:nvSpPr>
            <p:cNvPr id="387135" name="Rectangle 63"/>
            <p:cNvSpPr>
              <a:spLocks noChangeArrowheads="1"/>
            </p:cNvSpPr>
            <p:nvPr/>
          </p:nvSpPr>
          <p:spPr bwMode="auto">
            <a:xfrm>
              <a:off x="3107" y="2922"/>
              <a:ext cx="11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0 / 0</a:t>
              </a:r>
            </a:p>
          </p:txBody>
        </p:sp>
        <p:sp>
          <p:nvSpPr>
            <p:cNvPr id="387136" name="Rectangle 64"/>
            <p:cNvSpPr>
              <a:spLocks noChangeArrowheads="1"/>
            </p:cNvSpPr>
            <p:nvPr/>
          </p:nvSpPr>
          <p:spPr bwMode="auto">
            <a:xfrm>
              <a:off x="1927" y="2958"/>
              <a:ext cx="120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0 / 0</a:t>
              </a:r>
            </a:p>
          </p:txBody>
        </p:sp>
        <p:sp>
          <p:nvSpPr>
            <p:cNvPr id="387137" name="Rectangle 65"/>
            <p:cNvSpPr>
              <a:spLocks noChangeArrowheads="1"/>
            </p:cNvSpPr>
            <p:nvPr/>
          </p:nvSpPr>
          <p:spPr bwMode="auto">
            <a:xfrm>
              <a:off x="3107" y="2618"/>
              <a:ext cx="11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1 / 0</a:t>
              </a:r>
            </a:p>
          </p:txBody>
        </p:sp>
        <p:sp>
          <p:nvSpPr>
            <p:cNvPr id="387138" name="Rectangle 66"/>
            <p:cNvSpPr>
              <a:spLocks noChangeArrowheads="1"/>
            </p:cNvSpPr>
            <p:nvPr/>
          </p:nvSpPr>
          <p:spPr bwMode="auto">
            <a:xfrm>
              <a:off x="1927" y="2654"/>
              <a:ext cx="120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1 / 0</a:t>
              </a:r>
            </a:p>
          </p:txBody>
        </p:sp>
      </p:grp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6496" y="218441"/>
            <a:ext cx="5256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  <p:grpSp>
        <p:nvGrpSpPr>
          <p:cNvPr id="40" name="Group 81">
            <a:extLst>
              <a:ext uri="{FF2B5EF4-FFF2-40B4-BE49-F238E27FC236}">
                <a16:creationId xmlns:a16="http://schemas.microsoft.com/office/drawing/2014/main" id="{520D9C8A-B975-4280-A6E6-CD61FD5A4CA6}"/>
              </a:ext>
            </a:extLst>
          </p:cNvPr>
          <p:cNvGrpSpPr>
            <a:grpSpLocks/>
          </p:cNvGrpSpPr>
          <p:nvPr/>
        </p:nvGrpSpPr>
        <p:grpSpPr bwMode="auto">
          <a:xfrm>
            <a:off x="7519304" y="1363477"/>
            <a:ext cx="3775075" cy="4105275"/>
            <a:chOff x="3107" y="935"/>
            <a:chExt cx="2378" cy="2586"/>
          </a:xfrm>
        </p:grpSpPr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05A4FBCF-0E75-4DCB-A808-21ECC5E5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935"/>
              <a:ext cx="963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状态图 </a:t>
              </a:r>
            </a:p>
          </p:txBody>
        </p:sp>
        <p:graphicFrame>
          <p:nvGraphicFramePr>
            <p:cNvPr id="42" name="Object 59">
              <a:extLst>
                <a:ext uri="{FF2B5EF4-FFF2-40B4-BE49-F238E27FC236}">
                  <a16:creationId xmlns:a16="http://schemas.microsoft.com/office/drawing/2014/main" id="{0874098B-E509-4E49-BAE0-368313BD96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316"/>
            <a:ext cx="2378" cy="2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4" name="Picture2" r:id="rId12" imgW="1552680" imgH="1438200" progId="Word.Picture.8">
                    <p:embed/>
                  </p:oleObj>
                </mc:Choice>
                <mc:Fallback>
                  <p:oleObj name="Picture2" r:id="rId12" imgW="1552680" imgH="1438200" progId="Word.Picture.8">
                    <p:embed/>
                    <p:pic>
                      <p:nvPicPr>
                        <p:cNvPr id="388155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316"/>
                          <a:ext cx="2378" cy="2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67">
              <a:extLst>
                <a:ext uri="{FF2B5EF4-FFF2-40B4-BE49-F238E27FC236}">
                  <a16:creationId xmlns:a16="http://schemas.microsoft.com/office/drawing/2014/main" id="{25C9F27D-8BAE-40C5-8EE6-07E1003CBE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6334896"/>
                </p:ext>
              </p:extLst>
            </p:nvPr>
          </p:nvGraphicFramePr>
          <p:xfrm>
            <a:off x="3466" y="1777"/>
            <a:ext cx="1795" cy="1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5" name="Picture2" r:id="rId14" imgW="1171440" imgH="1133640" progId="Word.Picture.8">
                    <p:embed/>
                  </p:oleObj>
                </mc:Choice>
                <mc:Fallback>
                  <p:oleObj name="Picture2" r:id="rId14" imgW="1171440" imgH="1133640" progId="Word.Picture.8">
                    <p:embed/>
                    <p:pic>
                      <p:nvPicPr>
                        <p:cNvPr id="388163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6" y="1777"/>
                          <a:ext cx="1795" cy="1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88365943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4" name="Rectangle 24"/>
          <p:cNvSpPr>
            <a:spLocks noChangeArrowheads="1"/>
          </p:cNvSpPr>
          <p:nvPr/>
        </p:nvSpPr>
        <p:spPr bwMode="auto">
          <a:xfrm>
            <a:off x="6003635" y="25599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45" name="Rectangle 25"/>
          <p:cNvSpPr>
            <a:spLocks noChangeArrowheads="1"/>
          </p:cNvSpPr>
          <p:nvPr/>
        </p:nvSpPr>
        <p:spPr bwMode="auto">
          <a:xfrm>
            <a:off x="851695" y="1172674"/>
            <a:ext cx="447357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根据状态转换表，画出波形图。</a:t>
            </a:r>
          </a:p>
        </p:txBody>
      </p:sp>
      <p:grpSp>
        <p:nvGrpSpPr>
          <p:cNvPr id="389146" name="Group 26"/>
          <p:cNvGrpSpPr>
            <a:grpSpLocks/>
          </p:cNvGrpSpPr>
          <p:nvPr/>
        </p:nvGrpSpPr>
        <p:grpSpPr bwMode="auto">
          <a:xfrm>
            <a:off x="1108870" y="2124076"/>
            <a:ext cx="2700338" cy="2881313"/>
            <a:chOff x="113" y="2160"/>
            <a:chExt cx="1701" cy="1815"/>
          </a:xfrm>
        </p:grpSpPr>
        <p:graphicFrame>
          <p:nvGraphicFramePr>
            <p:cNvPr id="389147" name="Object 27"/>
            <p:cNvGraphicFramePr>
              <a:graphicFrameLocks noChangeAspect="1"/>
            </p:cNvGraphicFramePr>
            <p:nvPr/>
          </p:nvGraphicFramePr>
          <p:xfrm>
            <a:off x="113" y="2375"/>
            <a:ext cx="431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2" name="公式" r:id="rId4" imgW="380835" imgH="241195" progId="Equation.3">
                    <p:embed/>
                  </p:oleObj>
                </mc:Choice>
                <mc:Fallback>
                  <p:oleObj name="公式" r:id="rId4" imgW="380835" imgH="241195" progId="Equation.3">
                    <p:embed/>
                    <p:pic>
                      <p:nvPicPr>
                        <p:cNvPr id="38914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2375"/>
                          <a:ext cx="431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48" name="Object 28"/>
            <p:cNvGraphicFramePr>
              <a:graphicFrameLocks noChangeAspect="1"/>
            </p:cNvGraphicFramePr>
            <p:nvPr/>
          </p:nvGraphicFramePr>
          <p:xfrm>
            <a:off x="612" y="2390"/>
            <a:ext cx="74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3" name="公式" r:id="rId6" imgW="558558" imgH="241195" progId="Equation.3">
                    <p:embed/>
                  </p:oleObj>
                </mc:Choice>
                <mc:Fallback>
                  <p:oleObj name="公式" r:id="rId6" imgW="558558" imgH="241195" progId="Equation.3">
                    <p:embed/>
                    <p:pic>
                      <p:nvPicPr>
                        <p:cNvPr id="38914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390"/>
                          <a:ext cx="748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49" name="Rectangle 29"/>
            <p:cNvSpPr>
              <a:spLocks noChangeArrowheads="1"/>
            </p:cNvSpPr>
            <p:nvPr/>
          </p:nvSpPr>
          <p:spPr bwMode="auto">
            <a:xfrm>
              <a:off x="1481" y="3726"/>
              <a:ext cx="33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50" name="Rectangle 30"/>
            <p:cNvSpPr>
              <a:spLocks noChangeArrowheads="1"/>
            </p:cNvSpPr>
            <p:nvPr/>
          </p:nvSpPr>
          <p:spPr bwMode="auto">
            <a:xfrm>
              <a:off x="1029" y="3726"/>
              <a:ext cx="45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51" name="Rectangle 31"/>
            <p:cNvSpPr>
              <a:spLocks noChangeArrowheads="1"/>
            </p:cNvSpPr>
            <p:nvPr/>
          </p:nvSpPr>
          <p:spPr bwMode="auto">
            <a:xfrm>
              <a:off x="529" y="3726"/>
              <a:ext cx="5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52" name="Rectangle 32"/>
            <p:cNvSpPr>
              <a:spLocks noChangeArrowheads="1"/>
            </p:cNvSpPr>
            <p:nvPr/>
          </p:nvSpPr>
          <p:spPr bwMode="auto">
            <a:xfrm>
              <a:off x="136" y="3726"/>
              <a:ext cx="3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53" name="Rectangle 33"/>
            <p:cNvSpPr>
              <a:spLocks noChangeArrowheads="1"/>
            </p:cNvSpPr>
            <p:nvPr/>
          </p:nvSpPr>
          <p:spPr bwMode="auto">
            <a:xfrm>
              <a:off x="1481" y="3477"/>
              <a:ext cx="33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54" name="Rectangle 34"/>
            <p:cNvSpPr>
              <a:spLocks noChangeArrowheads="1"/>
            </p:cNvSpPr>
            <p:nvPr/>
          </p:nvSpPr>
          <p:spPr bwMode="auto">
            <a:xfrm>
              <a:off x="1029" y="3477"/>
              <a:ext cx="45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 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55" name="Rectangle 35"/>
            <p:cNvSpPr>
              <a:spLocks noChangeArrowheads="1"/>
            </p:cNvSpPr>
            <p:nvPr/>
          </p:nvSpPr>
          <p:spPr bwMode="auto">
            <a:xfrm>
              <a:off x="529" y="3477"/>
              <a:ext cx="5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 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56" name="Rectangle 36"/>
            <p:cNvSpPr>
              <a:spLocks noChangeArrowheads="1"/>
            </p:cNvSpPr>
            <p:nvPr/>
          </p:nvSpPr>
          <p:spPr bwMode="auto">
            <a:xfrm>
              <a:off x="136" y="3477"/>
              <a:ext cx="3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57" name="Rectangle 37"/>
            <p:cNvSpPr>
              <a:spLocks noChangeArrowheads="1"/>
            </p:cNvSpPr>
            <p:nvPr/>
          </p:nvSpPr>
          <p:spPr bwMode="auto">
            <a:xfrm>
              <a:off x="1481" y="3226"/>
              <a:ext cx="33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58" name="Rectangle 38"/>
            <p:cNvSpPr>
              <a:spLocks noChangeArrowheads="1"/>
            </p:cNvSpPr>
            <p:nvPr/>
          </p:nvSpPr>
          <p:spPr bwMode="auto">
            <a:xfrm>
              <a:off x="1029" y="3226"/>
              <a:ext cx="45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59" name="Rectangle 39"/>
            <p:cNvSpPr>
              <a:spLocks noChangeArrowheads="1"/>
            </p:cNvSpPr>
            <p:nvPr/>
          </p:nvSpPr>
          <p:spPr bwMode="auto">
            <a:xfrm>
              <a:off x="529" y="3226"/>
              <a:ext cx="50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60" name="Rectangle 40"/>
            <p:cNvSpPr>
              <a:spLocks noChangeArrowheads="1"/>
            </p:cNvSpPr>
            <p:nvPr/>
          </p:nvSpPr>
          <p:spPr bwMode="auto">
            <a:xfrm>
              <a:off x="136" y="3226"/>
              <a:ext cx="39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61" name="Rectangle 41"/>
            <p:cNvSpPr>
              <a:spLocks noChangeArrowheads="1"/>
            </p:cNvSpPr>
            <p:nvPr/>
          </p:nvSpPr>
          <p:spPr bwMode="auto">
            <a:xfrm>
              <a:off x="1481" y="2977"/>
              <a:ext cx="33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62" name="Rectangle 42"/>
            <p:cNvSpPr>
              <a:spLocks noChangeArrowheads="1"/>
            </p:cNvSpPr>
            <p:nvPr/>
          </p:nvSpPr>
          <p:spPr bwMode="auto">
            <a:xfrm>
              <a:off x="1029" y="2977"/>
              <a:ext cx="45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63" name="Rectangle 43"/>
            <p:cNvSpPr>
              <a:spLocks noChangeArrowheads="1"/>
            </p:cNvSpPr>
            <p:nvPr/>
          </p:nvSpPr>
          <p:spPr bwMode="auto">
            <a:xfrm>
              <a:off x="529" y="2977"/>
              <a:ext cx="5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64" name="Rectangle 44"/>
            <p:cNvSpPr>
              <a:spLocks noChangeArrowheads="1"/>
            </p:cNvSpPr>
            <p:nvPr/>
          </p:nvSpPr>
          <p:spPr bwMode="auto">
            <a:xfrm>
              <a:off x="136" y="2977"/>
              <a:ext cx="3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65" name="Rectangle 45"/>
            <p:cNvSpPr>
              <a:spLocks noChangeArrowheads="1"/>
            </p:cNvSpPr>
            <p:nvPr/>
          </p:nvSpPr>
          <p:spPr bwMode="auto">
            <a:xfrm>
              <a:off x="1029" y="2728"/>
              <a:ext cx="45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X=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66" name="Rectangle 46"/>
            <p:cNvSpPr>
              <a:spLocks noChangeArrowheads="1"/>
            </p:cNvSpPr>
            <p:nvPr/>
          </p:nvSpPr>
          <p:spPr bwMode="auto">
            <a:xfrm>
              <a:off x="529" y="2728"/>
              <a:ext cx="5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X=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0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67" name="Rectangle 47"/>
            <p:cNvSpPr>
              <a:spLocks noChangeArrowheads="1"/>
            </p:cNvSpPr>
            <p:nvPr/>
          </p:nvSpPr>
          <p:spPr bwMode="auto">
            <a:xfrm>
              <a:off x="1481" y="2160"/>
              <a:ext cx="333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9168" name="Rectangle 48"/>
            <p:cNvSpPr>
              <a:spLocks noChangeArrowheads="1"/>
            </p:cNvSpPr>
            <p:nvPr/>
          </p:nvSpPr>
          <p:spPr bwMode="auto">
            <a:xfrm>
              <a:off x="529" y="2160"/>
              <a:ext cx="952" cy="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fontAlgn="base"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endParaRPr lang="en-GB" altLang="zh-CN" sz="2000" b="0">
                <a:solidFill>
                  <a:srgbClr val="000000"/>
                </a:solidFill>
              </a:endParaRPr>
            </a:p>
          </p:txBody>
        </p:sp>
        <p:sp>
          <p:nvSpPr>
            <p:cNvPr id="389169" name="Rectangle 49"/>
            <p:cNvSpPr>
              <a:spLocks noChangeArrowheads="1"/>
            </p:cNvSpPr>
            <p:nvPr/>
          </p:nvSpPr>
          <p:spPr bwMode="auto">
            <a:xfrm>
              <a:off x="136" y="2160"/>
              <a:ext cx="393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fontAlgn="base">
                <a:spcAft>
                  <a:spcPct val="0"/>
                </a:spcAft>
                <a:buClr>
                  <a:srgbClr val="CC0000"/>
                </a:buClr>
                <a:buNone/>
                <a:defRPr/>
              </a:pPr>
              <a:endParaRPr lang="en-GB" altLang="zh-CN" sz="2000" b="0">
                <a:solidFill>
                  <a:srgbClr val="000000"/>
                </a:solidFill>
              </a:endParaRPr>
            </a:p>
          </p:txBody>
        </p:sp>
        <p:sp>
          <p:nvSpPr>
            <p:cNvPr id="389170" name="Line 50"/>
            <p:cNvSpPr>
              <a:spLocks noChangeShapeType="1"/>
            </p:cNvSpPr>
            <p:nvPr/>
          </p:nvSpPr>
          <p:spPr bwMode="auto">
            <a:xfrm>
              <a:off x="136" y="2160"/>
              <a:ext cx="167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71" name="Line 51"/>
            <p:cNvSpPr>
              <a:spLocks noChangeShapeType="1"/>
            </p:cNvSpPr>
            <p:nvPr/>
          </p:nvSpPr>
          <p:spPr bwMode="auto">
            <a:xfrm>
              <a:off x="136" y="3975"/>
              <a:ext cx="167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72" name="Line 52"/>
            <p:cNvSpPr>
              <a:spLocks noChangeShapeType="1"/>
            </p:cNvSpPr>
            <p:nvPr/>
          </p:nvSpPr>
          <p:spPr bwMode="auto">
            <a:xfrm>
              <a:off x="136" y="2160"/>
              <a:ext cx="0" cy="181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73" name="Line 53"/>
            <p:cNvSpPr>
              <a:spLocks noChangeShapeType="1"/>
            </p:cNvSpPr>
            <p:nvPr/>
          </p:nvSpPr>
          <p:spPr bwMode="auto">
            <a:xfrm>
              <a:off x="1814" y="2160"/>
              <a:ext cx="0" cy="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74" name="Line 54"/>
            <p:cNvSpPr>
              <a:spLocks noChangeShapeType="1"/>
            </p:cNvSpPr>
            <p:nvPr/>
          </p:nvSpPr>
          <p:spPr bwMode="auto">
            <a:xfrm>
              <a:off x="136" y="2977"/>
              <a:ext cx="167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75" name="Line 55"/>
            <p:cNvSpPr>
              <a:spLocks noChangeShapeType="1"/>
            </p:cNvSpPr>
            <p:nvPr/>
          </p:nvSpPr>
          <p:spPr bwMode="auto">
            <a:xfrm>
              <a:off x="529" y="2160"/>
              <a:ext cx="0" cy="181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76" name="Line 56"/>
            <p:cNvSpPr>
              <a:spLocks noChangeShapeType="1"/>
            </p:cNvSpPr>
            <p:nvPr/>
          </p:nvSpPr>
          <p:spPr bwMode="auto">
            <a:xfrm>
              <a:off x="1029" y="2728"/>
              <a:ext cx="0" cy="124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77" name="Line 57"/>
            <p:cNvSpPr>
              <a:spLocks noChangeShapeType="1"/>
            </p:cNvSpPr>
            <p:nvPr/>
          </p:nvSpPr>
          <p:spPr bwMode="auto">
            <a:xfrm>
              <a:off x="529" y="2728"/>
              <a:ext cx="95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78" name="Line 58"/>
            <p:cNvSpPr>
              <a:spLocks noChangeShapeType="1"/>
            </p:cNvSpPr>
            <p:nvPr/>
          </p:nvSpPr>
          <p:spPr bwMode="auto">
            <a:xfrm>
              <a:off x="1481" y="2160"/>
              <a:ext cx="0" cy="181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79" name="Line 59"/>
            <p:cNvSpPr>
              <a:spLocks noChangeShapeType="1"/>
            </p:cNvSpPr>
            <p:nvPr/>
          </p:nvSpPr>
          <p:spPr bwMode="auto">
            <a:xfrm>
              <a:off x="1814" y="2977"/>
              <a:ext cx="0" cy="99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80" name="Line 60"/>
            <p:cNvSpPr>
              <a:spLocks noChangeShapeType="1"/>
            </p:cNvSpPr>
            <p:nvPr/>
          </p:nvSpPr>
          <p:spPr bwMode="auto">
            <a:xfrm>
              <a:off x="136" y="3226"/>
              <a:ext cx="16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81" name="Line 61"/>
            <p:cNvSpPr>
              <a:spLocks noChangeShapeType="1"/>
            </p:cNvSpPr>
            <p:nvPr/>
          </p:nvSpPr>
          <p:spPr bwMode="auto">
            <a:xfrm>
              <a:off x="136" y="3477"/>
              <a:ext cx="16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82" name="Line 62"/>
            <p:cNvSpPr>
              <a:spLocks noChangeShapeType="1"/>
            </p:cNvSpPr>
            <p:nvPr/>
          </p:nvSpPr>
          <p:spPr bwMode="auto">
            <a:xfrm>
              <a:off x="136" y="3726"/>
              <a:ext cx="16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194" name="Rectangle 74"/>
          <p:cNvSpPr>
            <a:spLocks noChangeArrowheads="1"/>
          </p:cNvSpPr>
          <p:nvPr/>
        </p:nvSpPr>
        <p:spPr bwMode="auto">
          <a:xfrm>
            <a:off x="6003635" y="25599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9207" name="Group 87"/>
          <p:cNvGrpSpPr>
            <a:grpSpLocks/>
          </p:cNvGrpSpPr>
          <p:nvPr/>
        </p:nvGrpSpPr>
        <p:grpSpPr bwMode="auto">
          <a:xfrm>
            <a:off x="4333876" y="2133601"/>
            <a:ext cx="6310313" cy="3548063"/>
            <a:chOff x="1975" y="1366"/>
            <a:chExt cx="3975" cy="2235"/>
          </a:xfrm>
        </p:grpSpPr>
        <p:grpSp>
          <p:nvGrpSpPr>
            <p:cNvPr id="389183" name="Group 63"/>
            <p:cNvGrpSpPr>
              <a:grpSpLocks/>
            </p:cNvGrpSpPr>
            <p:nvPr/>
          </p:nvGrpSpPr>
          <p:grpSpPr bwMode="auto">
            <a:xfrm>
              <a:off x="2663" y="1525"/>
              <a:ext cx="1217" cy="1792"/>
              <a:chOff x="2880" y="1525"/>
              <a:chExt cx="1217" cy="1792"/>
            </a:xfrm>
          </p:grpSpPr>
          <p:sp>
            <p:nvSpPr>
              <p:cNvPr id="389184" name="Line 64"/>
              <p:cNvSpPr>
                <a:spLocks noChangeShapeType="1"/>
              </p:cNvSpPr>
              <p:nvPr/>
            </p:nvSpPr>
            <p:spPr bwMode="auto">
              <a:xfrm flipH="1">
                <a:off x="3673" y="1525"/>
                <a:ext cx="23" cy="170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185" name="Line 65"/>
              <p:cNvSpPr>
                <a:spLocks noChangeShapeType="1"/>
              </p:cNvSpPr>
              <p:nvPr/>
            </p:nvSpPr>
            <p:spPr bwMode="auto">
              <a:xfrm flipH="1">
                <a:off x="3288" y="1599"/>
                <a:ext cx="0" cy="155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186" name="Line 66"/>
              <p:cNvSpPr>
                <a:spLocks noChangeShapeType="1"/>
              </p:cNvSpPr>
              <p:nvPr/>
            </p:nvSpPr>
            <p:spPr bwMode="auto">
              <a:xfrm flipH="1">
                <a:off x="2880" y="1571"/>
                <a:ext cx="0" cy="147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187" name="Line 67"/>
              <p:cNvSpPr>
                <a:spLocks noChangeShapeType="1"/>
              </p:cNvSpPr>
              <p:nvPr/>
            </p:nvSpPr>
            <p:spPr bwMode="auto">
              <a:xfrm flipH="1">
                <a:off x="4097" y="1594"/>
                <a:ext cx="0" cy="172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188" name="Group 68"/>
            <p:cNvGrpSpPr>
              <a:grpSpLocks/>
            </p:cNvGrpSpPr>
            <p:nvPr/>
          </p:nvGrpSpPr>
          <p:grpSpPr bwMode="auto">
            <a:xfrm>
              <a:off x="4296" y="1616"/>
              <a:ext cx="1247" cy="1718"/>
              <a:chOff x="4296" y="1616"/>
              <a:chExt cx="1247" cy="1718"/>
            </a:xfrm>
          </p:grpSpPr>
          <p:grpSp>
            <p:nvGrpSpPr>
              <p:cNvPr id="389189" name="Group 69"/>
              <p:cNvGrpSpPr>
                <a:grpSpLocks/>
              </p:cNvGrpSpPr>
              <p:nvPr/>
            </p:nvGrpSpPr>
            <p:grpSpPr bwMode="auto">
              <a:xfrm>
                <a:off x="4296" y="1616"/>
                <a:ext cx="816" cy="1718"/>
                <a:chOff x="4513" y="1616"/>
                <a:chExt cx="816" cy="1718"/>
              </a:xfrm>
            </p:grpSpPr>
            <p:sp>
              <p:nvSpPr>
                <p:cNvPr id="389190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4921" y="1616"/>
                  <a:ext cx="0" cy="155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400" b="1">
                    <a:solidFill>
                      <a:srgbClr val="000000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191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513" y="1661"/>
                  <a:ext cx="0" cy="155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400" b="1">
                    <a:solidFill>
                      <a:srgbClr val="000000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192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5329" y="1639"/>
                  <a:ext cx="0" cy="169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400" b="1">
                    <a:solidFill>
                      <a:srgbClr val="000000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89193" name="Line 73"/>
              <p:cNvSpPr>
                <a:spLocks noChangeShapeType="1"/>
              </p:cNvSpPr>
              <p:nvPr/>
            </p:nvSpPr>
            <p:spPr bwMode="auto">
              <a:xfrm flipH="1">
                <a:off x="5543" y="1639"/>
                <a:ext cx="0" cy="156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389195" name="Object 75"/>
            <p:cNvGraphicFramePr>
              <a:graphicFrameLocks noChangeAspect="1"/>
            </p:cNvGraphicFramePr>
            <p:nvPr/>
          </p:nvGraphicFramePr>
          <p:xfrm>
            <a:off x="2056" y="1366"/>
            <a:ext cx="3714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4" name="图片" r:id="rId8" imgW="3200400" imgH="694800" progId="Word.Picture.8">
                    <p:embed/>
                  </p:oleObj>
                </mc:Choice>
                <mc:Fallback>
                  <p:oleObj name="图片" r:id="rId8" imgW="3200400" imgH="694800" progId="Word.Picture.8">
                    <p:embed/>
                    <p:pic>
                      <p:nvPicPr>
                        <p:cNvPr id="389195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6" y="1366"/>
                          <a:ext cx="3714" cy="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6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7874640"/>
                </p:ext>
              </p:extLst>
            </p:nvPr>
          </p:nvGraphicFramePr>
          <p:xfrm>
            <a:off x="2049" y="2410"/>
            <a:ext cx="3901" cy="1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5" name="图片" r:id="rId10" imgW="3362040" imgH="1086480" progId="Word.Picture.8">
                    <p:embed/>
                  </p:oleObj>
                </mc:Choice>
                <mc:Fallback>
                  <p:oleObj name="图片" r:id="rId10" imgW="3362040" imgH="1086480" progId="Word.Picture.8">
                    <p:embed/>
                    <p:pic>
                      <p:nvPicPr>
                        <p:cNvPr id="389196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2410"/>
                          <a:ext cx="3901" cy="1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97" name="Rectangle 77"/>
            <p:cNvSpPr>
              <a:spLocks noChangeArrowheads="1"/>
            </p:cNvSpPr>
            <p:nvPr/>
          </p:nvSpPr>
          <p:spPr bwMode="auto">
            <a:xfrm>
              <a:off x="2663" y="2431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198" name="Rectangle 78"/>
            <p:cNvSpPr>
              <a:spLocks noChangeArrowheads="1"/>
            </p:cNvSpPr>
            <p:nvPr/>
          </p:nvSpPr>
          <p:spPr bwMode="auto">
            <a:xfrm>
              <a:off x="3094" y="2431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9199" name="Rectangle 79"/>
            <p:cNvSpPr>
              <a:spLocks noChangeArrowheads="1"/>
            </p:cNvSpPr>
            <p:nvPr/>
          </p:nvSpPr>
          <p:spPr bwMode="auto">
            <a:xfrm>
              <a:off x="3457" y="2432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9200" name="Rectangle 80"/>
            <p:cNvSpPr>
              <a:spLocks noChangeArrowheads="1"/>
            </p:cNvSpPr>
            <p:nvPr/>
          </p:nvSpPr>
          <p:spPr bwMode="auto">
            <a:xfrm>
              <a:off x="3912" y="2400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201" name="Rectangle 81"/>
            <p:cNvSpPr>
              <a:spLocks noChangeArrowheads="1"/>
            </p:cNvSpPr>
            <p:nvPr/>
          </p:nvSpPr>
          <p:spPr bwMode="auto">
            <a:xfrm>
              <a:off x="4365" y="2422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9202" name="Rectangle 82"/>
            <p:cNvSpPr>
              <a:spLocks noChangeArrowheads="1"/>
            </p:cNvSpPr>
            <p:nvPr/>
          </p:nvSpPr>
          <p:spPr bwMode="auto">
            <a:xfrm>
              <a:off x="4728" y="2422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9203" name="Rectangle 83"/>
            <p:cNvSpPr>
              <a:spLocks noChangeArrowheads="1"/>
            </p:cNvSpPr>
            <p:nvPr/>
          </p:nvSpPr>
          <p:spPr bwMode="auto">
            <a:xfrm>
              <a:off x="5136" y="2422"/>
              <a:ext cx="3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grpSp>
          <p:nvGrpSpPr>
            <p:cNvPr id="389204" name="Group 84"/>
            <p:cNvGrpSpPr>
              <a:grpSpLocks/>
            </p:cNvGrpSpPr>
            <p:nvPr/>
          </p:nvGrpSpPr>
          <p:grpSpPr bwMode="auto">
            <a:xfrm>
              <a:off x="1975" y="2432"/>
              <a:ext cx="329" cy="719"/>
              <a:chOff x="2585" y="2523"/>
              <a:chExt cx="329" cy="719"/>
            </a:xfrm>
          </p:grpSpPr>
          <p:sp>
            <p:nvSpPr>
              <p:cNvPr id="389205" name="Rectangle 85"/>
              <p:cNvSpPr>
                <a:spLocks noChangeArrowheads="1"/>
              </p:cNvSpPr>
              <p:nvPr/>
            </p:nvSpPr>
            <p:spPr bwMode="auto">
              <a:xfrm>
                <a:off x="2585" y="2954"/>
                <a:ext cx="329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sz="2400" b="1" baseline="-2500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206" name="Rectangle 86"/>
              <p:cNvSpPr>
                <a:spLocks noChangeArrowheads="1"/>
              </p:cNvSpPr>
              <p:nvPr/>
            </p:nvSpPr>
            <p:spPr bwMode="auto">
              <a:xfrm>
                <a:off x="2585" y="2523"/>
                <a:ext cx="329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sz="2400" b="1" baseline="-2500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606075" y="324472"/>
            <a:ext cx="5256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8128001" y="1133476"/>
            <a:ext cx="1507951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Y=Q</a:t>
            </a:r>
            <a:r>
              <a:rPr lang="en-US" altLang="zh-CN" sz="24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2286802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182" name="Group 38"/>
          <p:cNvGrpSpPr>
            <a:grpSpLocks/>
          </p:cNvGrpSpPr>
          <p:nvPr/>
        </p:nvGrpSpPr>
        <p:grpSpPr bwMode="auto">
          <a:xfrm>
            <a:off x="6023993" y="1614489"/>
            <a:ext cx="4352925" cy="4175125"/>
            <a:chOff x="2789" y="1344"/>
            <a:chExt cx="2742" cy="2630"/>
          </a:xfrm>
        </p:grpSpPr>
        <p:graphicFrame>
          <p:nvGraphicFramePr>
            <p:cNvPr id="390162" name="Object 18"/>
            <p:cNvGraphicFramePr>
              <a:graphicFrameLocks noChangeAspect="1"/>
            </p:cNvGraphicFramePr>
            <p:nvPr/>
          </p:nvGraphicFramePr>
          <p:xfrm>
            <a:off x="2789" y="1344"/>
            <a:ext cx="2582" cy="2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1" name="Picture" r:id="rId4" imgW="1571760" imgH="1438200" progId="Word.Picture.8">
                    <p:embed/>
                  </p:oleObj>
                </mc:Choice>
                <mc:Fallback>
                  <p:oleObj name="Picture" r:id="rId4" imgW="1571760" imgH="1438200" progId="Word.Picture.8">
                    <p:embed/>
                    <p:pic>
                      <p:nvPicPr>
                        <p:cNvPr id="39016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344"/>
                          <a:ext cx="2582" cy="2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0163" name="Group 19"/>
            <p:cNvGrpSpPr>
              <a:grpSpLocks/>
            </p:cNvGrpSpPr>
            <p:nvPr/>
          </p:nvGrpSpPr>
          <p:grpSpPr bwMode="auto">
            <a:xfrm>
              <a:off x="3206" y="1650"/>
              <a:ext cx="2325" cy="2324"/>
              <a:chOff x="3163" y="1253"/>
              <a:chExt cx="2325" cy="2324"/>
            </a:xfrm>
          </p:grpSpPr>
          <p:sp>
            <p:nvSpPr>
              <p:cNvPr id="390164" name="Oval 20"/>
              <p:cNvSpPr>
                <a:spLocks noChangeArrowheads="1"/>
              </p:cNvSpPr>
              <p:nvPr/>
            </p:nvSpPr>
            <p:spPr bwMode="auto">
              <a:xfrm>
                <a:off x="3163" y="1253"/>
                <a:ext cx="2325" cy="232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0166" name="Line 22"/>
              <p:cNvSpPr>
                <a:spLocks noChangeShapeType="1"/>
              </p:cNvSpPr>
              <p:nvPr/>
            </p:nvSpPr>
            <p:spPr bwMode="auto">
              <a:xfrm flipH="1">
                <a:off x="5431" y="2557"/>
                <a:ext cx="29" cy="199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0167" name="Line 23"/>
              <p:cNvSpPr>
                <a:spLocks noChangeShapeType="1"/>
              </p:cNvSpPr>
              <p:nvPr/>
            </p:nvSpPr>
            <p:spPr bwMode="auto">
              <a:xfrm flipV="1">
                <a:off x="3192" y="1990"/>
                <a:ext cx="57" cy="19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0168" name="Group 24"/>
            <p:cNvGrpSpPr>
              <a:grpSpLocks/>
            </p:cNvGrpSpPr>
            <p:nvPr/>
          </p:nvGrpSpPr>
          <p:grpSpPr bwMode="auto">
            <a:xfrm rot="-401359">
              <a:off x="4142" y="2444"/>
              <a:ext cx="624" cy="652"/>
              <a:chOff x="725" y="1990"/>
              <a:chExt cx="624" cy="652"/>
            </a:xfrm>
          </p:grpSpPr>
          <p:sp>
            <p:nvSpPr>
              <p:cNvPr id="390169" name="Oval 25"/>
              <p:cNvSpPr>
                <a:spLocks noChangeArrowheads="1"/>
              </p:cNvSpPr>
              <p:nvPr/>
            </p:nvSpPr>
            <p:spPr bwMode="auto">
              <a:xfrm>
                <a:off x="725" y="1990"/>
                <a:ext cx="623" cy="652"/>
              </a:xfrm>
              <a:prstGeom prst="ellipse">
                <a:avLst/>
              </a:prstGeom>
              <a:noFill/>
              <a:ln w="28575" algn="ctr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0171" name="Line 27"/>
              <p:cNvSpPr>
                <a:spLocks noChangeShapeType="1"/>
              </p:cNvSpPr>
              <p:nvPr/>
            </p:nvSpPr>
            <p:spPr bwMode="auto">
              <a:xfrm>
                <a:off x="725" y="2273"/>
                <a:ext cx="29" cy="199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0172" name="Line 28"/>
              <p:cNvSpPr>
                <a:spLocks noChangeShapeType="1"/>
              </p:cNvSpPr>
              <p:nvPr/>
            </p:nvSpPr>
            <p:spPr bwMode="auto">
              <a:xfrm flipV="1">
                <a:off x="1292" y="2273"/>
                <a:ext cx="57" cy="227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90173" name="Rectangle 29"/>
          <p:cNvSpPr>
            <a:spLocks noChangeArrowheads="1"/>
          </p:cNvSpPr>
          <p:nvPr/>
        </p:nvSpPr>
        <p:spPr bwMode="auto">
          <a:xfrm>
            <a:off x="1739535" y="1373342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X=0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时</a:t>
            </a:r>
          </a:p>
        </p:txBody>
      </p:sp>
      <p:graphicFrame>
        <p:nvGraphicFramePr>
          <p:cNvPr id="39017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08636"/>
              </p:ext>
            </p:extLst>
          </p:nvPr>
        </p:nvGraphicFramePr>
        <p:xfrm>
          <a:off x="1715873" y="1940594"/>
          <a:ext cx="3151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图片" r:id="rId6" imgW="1609560" imgH="314280" progId="Word.Picture.8">
                  <p:embed/>
                </p:oleObj>
              </mc:Choice>
              <mc:Fallback>
                <p:oleObj name="图片" r:id="rId6" imgW="1609560" imgH="314280" progId="Word.Picture.8">
                  <p:embed/>
                  <p:pic>
                    <p:nvPicPr>
                      <p:cNvPr id="3901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873" y="1940594"/>
                        <a:ext cx="3151188" cy="61595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7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654910"/>
              </p:ext>
            </p:extLst>
          </p:nvPr>
        </p:nvGraphicFramePr>
        <p:xfrm>
          <a:off x="1644437" y="3570957"/>
          <a:ext cx="31511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3" name="图片" r:id="rId8" imgW="1609560" imgH="304920" progId="Word.Picture.8">
                  <p:embed/>
                </p:oleObj>
              </mc:Choice>
              <mc:Fallback>
                <p:oleObj name="图片" r:id="rId8" imgW="1609560" imgH="304920" progId="Word.Picture.8">
                  <p:embed/>
                  <p:pic>
                    <p:nvPicPr>
                      <p:cNvPr id="39017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437" y="3570957"/>
                        <a:ext cx="315118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76" name="Rectangle 32"/>
          <p:cNvSpPr>
            <a:spLocks noChangeArrowheads="1"/>
          </p:cNvSpPr>
          <p:nvPr/>
        </p:nvSpPr>
        <p:spPr bwMode="auto">
          <a:xfrm>
            <a:off x="1708333" y="4899695"/>
            <a:ext cx="340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电路功能：可逆计数器 </a:t>
            </a:r>
          </a:p>
        </p:txBody>
      </p:sp>
      <p:sp>
        <p:nvSpPr>
          <p:cNvPr id="390177" name="Rectangle 33"/>
          <p:cNvSpPr>
            <a:spLocks noChangeArrowheads="1"/>
          </p:cNvSpPr>
          <p:nvPr/>
        </p:nvSpPr>
        <p:spPr bwMode="auto">
          <a:xfrm>
            <a:off x="2255623" y="3021682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X=1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</a:p>
        </p:txBody>
      </p:sp>
      <p:sp>
        <p:nvSpPr>
          <p:cNvPr id="390178" name="Rectangle 34"/>
          <p:cNvSpPr>
            <a:spLocks noChangeArrowheads="1"/>
          </p:cNvSpPr>
          <p:nvPr/>
        </p:nvSpPr>
        <p:spPr bwMode="auto">
          <a:xfrm>
            <a:off x="1730945" y="5517232"/>
            <a:ext cx="377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可理解为进位或借位端。</a:t>
            </a:r>
          </a:p>
        </p:txBody>
      </p:sp>
      <p:sp>
        <p:nvSpPr>
          <p:cNvPr id="390179" name="Rectangle 35"/>
          <p:cNvSpPr>
            <a:spLocks noChangeArrowheads="1"/>
          </p:cNvSpPr>
          <p:nvPr/>
        </p:nvSpPr>
        <p:spPr bwMode="auto">
          <a:xfrm>
            <a:off x="1995273" y="2572419"/>
            <a:ext cx="263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电路进行加</a:t>
            </a:r>
            <a:r>
              <a:rPr lang="en-US" altLang="zh-CN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计数</a:t>
            </a:r>
          </a:p>
        </p:txBody>
      </p:sp>
      <p:sp>
        <p:nvSpPr>
          <p:cNvPr id="390180" name="Rectangle 36"/>
          <p:cNvSpPr>
            <a:spLocks noChangeArrowheads="1"/>
          </p:cNvSpPr>
          <p:nvPr/>
        </p:nvSpPr>
        <p:spPr bwMode="auto">
          <a:xfrm>
            <a:off x="1919074" y="4248819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电路进行减</a:t>
            </a:r>
            <a:r>
              <a:rPr lang="en-US" altLang="zh-CN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计数 。</a:t>
            </a:r>
          </a:p>
        </p:txBody>
      </p:sp>
      <p:sp>
        <p:nvSpPr>
          <p:cNvPr id="390181" name="Rectangle 37"/>
          <p:cNvSpPr>
            <a:spLocks noChangeArrowheads="1"/>
          </p:cNvSpPr>
          <p:nvPr/>
        </p:nvSpPr>
        <p:spPr bwMode="auto">
          <a:xfrm>
            <a:off x="1192580" y="655637"/>
            <a:ext cx="414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４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确定电路的逻辑功能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2992" y="236966"/>
            <a:ext cx="5256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</p:spTree>
    <p:extLst>
      <p:ext uri="{BB962C8B-B14F-4D97-AF65-F5344CB8AC3E}">
        <p14:creationId xmlns:p14="http://schemas.microsoft.com/office/powerpoint/2010/main" val="1711819818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9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73" grpId="0" autoUpdateAnimBg="0"/>
      <p:bldP spid="390176" grpId="0" autoUpdateAnimBg="0"/>
      <p:bldP spid="390177" grpId="0" autoUpdateAnimBg="0"/>
      <p:bldP spid="390178" grpId="0" autoUpdateAnimBg="0"/>
      <p:bldP spid="390179" grpId="0" autoUpdateAnimBg="0"/>
      <p:bldP spid="390180" grpId="0" autoUpdateAnimBg="0"/>
      <p:bldP spid="39018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983432" y="598488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  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分析下图所示的同步时序电路。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   </a:t>
            </a:r>
          </a:p>
        </p:txBody>
      </p:sp>
      <p:graphicFrame>
        <p:nvGraphicFramePr>
          <p:cNvPr id="421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982916"/>
              </p:ext>
            </p:extLst>
          </p:nvPr>
        </p:nvGraphicFramePr>
        <p:xfrm>
          <a:off x="1991544" y="1186732"/>
          <a:ext cx="6480447" cy="3023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图片" r:id="rId3" imgW="3944160" imgH="1837800" progId="Word.Picture.8">
                  <p:embed/>
                </p:oleObj>
              </mc:Choice>
              <mc:Fallback>
                <p:oleObj name="图片" r:id="rId3" imgW="3944160" imgH="1837800" progId="Word.Picture.8">
                  <p:embed/>
                  <p:pic>
                    <p:nvPicPr>
                      <p:cNvPr id="421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186732"/>
                        <a:ext cx="6480447" cy="302358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1906" name="Group 18"/>
          <p:cNvGrpSpPr>
            <a:grpSpLocks/>
          </p:cNvGrpSpPr>
          <p:nvPr/>
        </p:nvGrpSpPr>
        <p:grpSpPr bwMode="auto">
          <a:xfrm>
            <a:off x="6084453" y="4628799"/>
            <a:ext cx="3886200" cy="1638300"/>
            <a:chOff x="567" y="3288"/>
            <a:chExt cx="2448" cy="1032"/>
          </a:xfrm>
        </p:grpSpPr>
        <p:graphicFrame>
          <p:nvGraphicFramePr>
            <p:cNvPr id="421898" name="Object 10"/>
            <p:cNvGraphicFramePr>
              <a:graphicFrameLocks noChangeAspect="1"/>
            </p:cNvGraphicFramePr>
            <p:nvPr/>
          </p:nvGraphicFramePr>
          <p:xfrm>
            <a:off x="2018" y="3288"/>
            <a:ext cx="997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0" name="公式" r:id="rId5" imgW="685800" imgH="711000" progId="Equation.3">
                    <p:embed/>
                  </p:oleObj>
                </mc:Choice>
                <mc:Fallback>
                  <p:oleObj name="公式" r:id="rId5" imgW="685800" imgH="711000" progId="Equation.3">
                    <p:embed/>
                    <p:pic>
                      <p:nvPicPr>
                        <p:cNvPr id="42189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288"/>
                          <a:ext cx="997" cy="1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900" name="Rectangle 12"/>
            <p:cNvSpPr>
              <a:spLocks noChangeArrowheads="1"/>
            </p:cNvSpPr>
            <p:nvPr/>
          </p:nvSpPr>
          <p:spPr bwMode="auto">
            <a:xfrm>
              <a:off x="567" y="3339"/>
              <a:ext cx="1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266700" algn="l"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 algn="l"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 algn="l"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 algn="l"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 algn="l"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tabLst>
                  <a:tab pos="733425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000066"/>
                  </a:solidFill>
                  <a:ea typeface="楷体_GB2312" pitchFamily="49" charset="-122"/>
                  <a:cs typeface="Times New Roman" panose="02020603050405020304" pitchFamily="18" charset="0"/>
                </a:rPr>
                <a:t>激励方程组</a:t>
              </a:r>
            </a:p>
          </p:txBody>
        </p:sp>
      </p:grp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2639616" y="4709762"/>
            <a:ext cx="36522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输出方程组     </a:t>
            </a: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="1" baseline="-300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=Q</a:t>
            </a:r>
            <a:r>
              <a:rPr lang="en-US" altLang="zh-CN" b="1" baseline="-300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0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baseline="-300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  Z</a:t>
            </a:r>
            <a:r>
              <a:rPr lang="en-US" altLang="zh-CN" b="1" baseline="-300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=Q</a:t>
            </a:r>
            <a:r>
              <a:rPr lang="en-US" altLang="zh-CN" b="1" baseline="-300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         Z</a:t>
            </a:r>
            <a:r>
              <a:rPr lang="en-US" altLang="zh-CN" b="1" baseline="-300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=Q</a:t>
            </a:r>
            <a:r>
              <a:rPr lang="en-US" altLang="zh-CN" b="1" baseline="-300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b="1" dirty="0">
              <a:solidFill>
                <a:srgbClr val="000066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1108651" y="4213591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b="1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根据电路列出逻辑方程组</a:t>
            </a:r>
            <a:r>
              <a:rPr lang="en-US" altLang="zh-CN" b="1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76541" y="100956"/>
            <a:ext cx="5256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</p:spTree>
    <p:extLst>
      <p:ext uri="{BB962C8B-B14F-4D97-AF65-F5344CB8AC3E}">
        <p14:creationId xmlns:p14="http://schemas.microsoft.com/office/powerpoint/2010/main" val="14016556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02" grpId="0"/>
      <p:bldP spid="4219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303964"/>
            <a:ext cx="2133600" cy="36512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978459F-0D56-4B6B-890D-66EFE77DC567}" type="slidenum">
              <a:rPr lang="en-US" altLang="zh-CN" sz="1200">
                <a:latin typeface="华文细黑" pitchFamily="2" charset="-122"/>
                <a:ea typeface="华文细黑" pitchFamily="2" charset="-122"/>
              </a:rPr>
              <a:pPr eaLnBrk="1" hangingPunct="1"/>
              <a:t>3</a:t>
            </a:fld>
            <a:endParaRPr lang="en-US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19536" y="191814"/>
            <a:ext cx="1872208" cy="690563"/>
          </a:xfrm>
        </p:spPr>
        <p:txBody>
          <a:bodyPr/>
          <a:lstStyle/>
          <a:p>
            <a:pPr eaLnBrk="1" hangingPunct="1"/>
            <a:r>
              <a:rPr lang="zh-CN" altLang="en-US" dirty="0"/>
              <a:t>作业</a:t>
            </a: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143672" y="1268760"/>
            <a:ext cx="784887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altLang="zh-CN" sz="3200" kern="0" dirty="0"/>
              <a:t>6.1.8</a:t>
            </a:r>
            <a:r>
              <a:rPr lang="zh-CN" altLang="en-US" sz="3200" kern="0" dirty="0"/>
              <a:t>； </a:t>
            </a:r>
            <a:r>
              <a:rPr lang="en-US" altLang="zh-CN" sz="3200" kern="0" dirty="0"/>
              <a:t>6.3.3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写出激励方程和输出方程即可</a:t>
            </a:r>
            <a:r>
              <a:rPr lang="en-US" altLang="zh-CN" sz="2000" kern="0" dirty="0"/>
              <a:t>)</a:t>
            </a:r>
            <a:endParaRPr lang="en-US" altLang="zh-CN" sz="3200" kern="0" dirty="0"/>
          </a:p>
          <a:p>
            <a:pPr>
              <a:buFont typeface="Wingdings" pitchFamily="2" charset="2"/>
              <a:buChar char="v"/>
            </a:pPr>
            <a:r>
              <a:rPr lang="en-US" altLang="zh-CN" sz="3200" kern="0" dirty="0"/>
              <a:t>6.2.4;   6.3.5</a:t>
            </a:r>
            <a:endParaRPr lang="en-US" altLang="zh-CN" sz="3200" kern="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altLang="zh-CN" sz="3200" kern="0" dirty="0"/>
              <a:t>6.5.1</a:t>
            </a:r>
            <a:r>
              <a:rPr lang="en-US" altLang="zh-CN" sz="1800" kern="0" dirty="0"/>
              <a:t>(</a:t>
            </a:r>
            <a:r>
              <a:rPr lang="zh-CN" altLang="en-US" sz="1800" kern="0" dirty="0"/>
              <a:t>寄存器</a:t>
            </a:r>
            <a:r>
              <a:rPr lang="en-US" altLang="zh-CN" sz="1800" kern="0" dirty="0"/>
              <a:t>)</a:t>
            </a:r>
            <a:r>
              <a:rPr lang="zh-CN" altLang="en-US" sz="3200" kern="0" dirty="0"/>
              <a:t>； </a:t>
            </a:r>
            <a:r>
              <a:rPr lang="en-US" altLang="zh-CN" sz="3200" kern="0" dirty="0"/>
              <a:t>6.5.13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3200" kern="0" dirty="0"/>
              <a:t>6.5.14;</a:t>
            </a:r>
            <a:r>
              <a:rPr lang="zh-CN" altLang="en-US" sz="3200" kern="0" dirty="0"/>
              <a:t>  </a:t>
            </a:r>
            <a:r>
              <a:rPr lang="en-US" altLang="zh-CN" sz="3200" kern="0" dirty="0"/>
              <a:t>6.5.15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3200" kern="0" dirty="0"/>
              <a:t>6.5.16</a:t>
            </a:r>
            <a:r>
              <a:rPr lang="zh-CN" altLang="en-US" sz="3200" kern="0" dirty="0"/>
              <a:t>；</a:t>
            </a:r>
            <a:r>
              <a:rPr lang="en-US" altLang="zh-CN" sz="3200" kern="0" dirty="0"/>
              <a:t>6.5.18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3200" kern="0" dirty="0"/>
              <a:t>6.5.19</a:t>
            </a:r>
            <a:r>
              <a:rPr lang="zh-CN" altLang="en-US" sz="3200" kern="0" dirty="0"/>
              <a:t>；</a:t>
            </a:r>
            <a:r>
              <a:rPr lang="en-US" altLang="zh-CN" sz="3200" kern="0" dirty="0"/>
              <a:t>6.5.20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47728" y="37169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F0"/>
                </a:solidFill>
              </a:rPr>
              <a:t>第六版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80004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050" name="Group 138"/>
          <p:cNvGrpSpPr>
            <a:grpSpLocks/>
          </p:cNvGrpSpPr>
          <p:nvPr/>
        </p:nvGrpSpPr>
        <p:grpSpPr bwMode="auto">
          <a:xfrm>
            <a:off x="430290" y="2310408"/>
            <a:ext cx="2935288" cy="2163763"/>
            <a:chOff x="294" y="1661"/>
            <a:chExt cx="1849" cy="1363"/>
          </a:xfrm>
        </p:grpSpPr>
        <p:sp>
          <p:nvSpPr>
            <p:cNvPr id="422916" name="Rectangle 4"/>
            <p:cNvSpPr>
              <a:spLocks noChangeArrowheads="1"/>
            </p:cNvSpPr>
            <p:nvPr/>
          </p:nvSpPr>
          <p:spPr bwMode="auto">
            <a:xfrm>
              <a:off x="294" y="1661"/>
              <a:ext cx="1483" cy="300"/>
            </a:xfrm>
            <a:prstGeom prst="rect">
              <a:avLst/>
            </a:prstGeom>
            <a:noFill/>
            <a:ln w="19050">
              <a:solidFill>
                <a:srgbClr val="FF33CC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得状态方程</a:t>
              </a:r>
            </a:p>
          </p:txBody>
        </p:sp>
        <p:graphicFrame>
          <p:nvGraphicFramePr>
            <p:cNvPr id="4229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5349006"/>
                </p:ext>
              </p:extLst>
            </p:nvPr>
          </p:nvGraphicFramePr>
          <p:xfrm>
            <a:off x="550" y="1986"/>
            <a:ext cx="1593" cy="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44" name="公式" r:id="rId3" imgW="1091880" imgH="711000" progId="Equation.3">
                    <p:embed/>
                  </p:oleObj>
                </mc:Choice>
                <mc:Fallback>
                  <p:oleObj name="公式" r:id="rId3" imgW="1091880" imgH="711000" progId="Equation.3">
                    <p:embed/>
                    <p:pic>
                      <p:nvPicPr>
                        <p:cNvPr id="4229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1986"/>
                          <a:ext cx="1593" cy="1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2928" name="Rectangle 16"/>
          <p:cNvSpPr>
            <a:spLocks noChangeArrowheads="1"/>
          </p:cNvSpPr>
          <p:nvPr/>
        </p:nvSpPr>
        <p:spPr bwMode="auto">
          <a:xfrm>
            <a:off x="444155" y="4755472"/>
            <a:ext cx="263309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列出其状态表</a:t>
            </a:r>
          </a:p>
        </p:txBody>
      </p:sp>
      <p:grpSp>
        <p:nvGrpSpPr>
          <p:cNvPr id="423049" name="Group 137"/>
          <p:cNvGrpSpPr>
            <a:grpSpLocks/>
          </p:cNvGrpSpPr>
          <p:nvPr/>
        </p:nvGrpSpPr>
        <p:grpSpPr bwMode="auto">
          <a:xfrm>
            <a:off x="349159" y="1137245"/>
            <a:ext cx="7150439" cy="1050617"/>
            <a:chOff x="295" y="762"/>
            <a:chExt cx="4467" cy="699"/>
          </a:xfrm>
        </p:grpSpPr>
        <p:sp>
          <p:nvSpPr>
            <p:cNvPr id="422917" name="Rectangle 5"/>
            <p:cNvSpPr>
              <a:spLocks noChangeArrowheads="1"/>
            </p:cNvSpPr>
            <p:nvPr/>
          </p:nvSpPr>
          <p:spPr bwMode="auto">
            <a:xfrm>
              <a:off x="295" y="762"/>
              <a:ext cx="4467" cy="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5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将激励方程代入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 </a:t>
              </a: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触发器的特性方程得状态方程</a:t>
              </a:r>
            </a:p>
          </p:txBody>
        </p:sp>
        <p:graphicFrame>
          <p:nvGraphicFramePr>
            <p:cNvPr id="422919" name="Object 7"/>
            <p:cNvGraphicFramePr>
              <a:graphicFrameLocks noChangeAspect="1"/>
            </p:cNvGraphicFramePr>
            <p:nvPr/>
          </p:nvGraphicFramePr>
          <p:xfrm>
            <a:off x="612" y="1117"/>
            <a:ext cx="87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45" name="公式" r:id="rId5" imgW="558720" imgH="215640" progId="Equation.3">
                    <p:embed/>
                  </p:oleObj>
                </mc:Choice>
                <mc:Fallback>
                  <p:oleObj name="公式" r:id="rId5" imgW="558720" imgH="215640" progId="Equation.3">
                    <p:embed/>
                    <p:pic>
                      <p:nvPicPr>
                        <p:cNvPr id="4229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117"/>
                          <a:ext cx="871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3052" name="Group 140"/>
          <p:cNvGrpSpPr>
            <a:grpSpLocks/>
          </p:cNvGrpSpPr>
          <p:nvPr/>
        </p:nvGrpSpPr>
        <p:grpSpPr bwMode="auto">
          <a:xfrm>
            <a:off x="3575720" y="1700808"/>
            <a:ext cx="3671887" cy="4276725"/>
            <a:chOff x="3243" y="1162"/>
            <a:chExt cx="2313" cy="2694"/>
          </a:xfrm>
        </p:grpSpPr>
        <p:grpSp>
          <p:nvGrpSpPr>
            <p:cNvPr id="423048" name="Group 136"/>
            <p:cNvGrpSpPr>
              <a:grpSpLocks/>
            </p:cNvGrpSpPr>
            <p:nvPr/>
          </p:nvGrpSpPr>
          <p:grpSpPr bwMode="auto">
            <a:xfrm>
              <a:off x="3243" y="1535"/>
              <a:ext cx="2313" cy="2321"/>
              <a:chOff x="3243" y="1535"/>
              <a:chExt cx="2313" cy="2321"/>
            </a:xfrm>
          </p:grpSpPr>
          <p:graphicFrame>
            <p:nvGraphicFramePr>
              <p:cNvPr id="422930" name="Object 18"/>
              <p:cNvGraphicFramePr>
                <a:graphicFrameLocks noChangeAspect="1"/>
              </p:cNvGraphicFramePr>
              <p:nvPr/>
            </p:nvGraphicFramePr>
            <p:xfrm>
              <a:off x="3359" y="1535"/>
              <a:ext cx="836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46" name="公式" r:id="rId7" imgW="583920" imgH="215640" progId="Equation.3">
                      <p:embed/>
                    </p:oleObj>
                  </mc:Choice>
                  <mc:Fallback>
                    <p:oleObj name="公式" r:id="rId7" imgW="583920" imgH="215640" progId="Equation.3">
                      <p:embed/>
                      <p:pic>
                        <p:nvPicPr>
                          <p:cNvPr id="42293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9" y="1535"/>
                            <a:ext cx="836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929" name="Object 17"/>
              <p:cNvGraphicFramePr>
                <a:graphicFrameLocks noChangeAspect="1"/>
              </p:cNvGraphicFramePr>
              <p:nvPr/>
            </p:nvGraphicFramePr>
            <p:xfrm>
              <a:off x="4332" y="1570"/>
              <a:ext cx="113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47" name="公式" r:id="rId9" imgW="838080" imgH="215640" progId="Equation.3">
                      <p:embed/>
                    </p:oleObj>
                  </mc:Choice>
                  <mc:Fallback>
                    <p:oleObj name="公式" r:id="rId9" imgW="838080" imgH="215640" progId="Equation.3">
                      <p:embed/>
                      <p:pic>
                        <p:nvPicPr>
                          <p:cNvPr id="422929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1570"/>
                            <a:ext cx="1134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2970" name="Rectangle 58"/>
              <p:cNvSpPr>
                <a:spLocks noChangeArrowheads="1"/>
              </p:cNvSpPr>
              <p:nvPr/>
            </p:nvSpPr>
            <p:spPr bwMode="auto">
              <a:xfrm>
                <a:off x="4273" y="3602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1 1 0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69" name="Rectangle 57"/>
              <p:cNvSpPr>
                <a:spLocks noChangeArrowheads="1"/>
              </p:cNvSpPr>
              <p:nvPr/>
            </p:nvSpPr>
            <p:spPr bwMode="auto">
              <a:xfrm>
                <a:off x="3243" y="3602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1 1 1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68" name="Rectangle 56"/>
              <p:cNvSpPr>
                <a:spLocks noChangeArrowheads="1"/>
              </p:cNvSpPr>
              <p:nvPr/>
            </p:nvSpPr>
            <p:spPr bwMode="auto">
              <a:xfrm>
                <a:off x="4273" y="3348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1 0 0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67" name="Rectangle 55"/>
              <p:cNvSpPr>
                <a:spLocks noChangeArrowheads="1"/>
              </p:cNvSpPr>
              <p:nvPr/>
            </p:nvSpPr>
            <p:spPr bwMode="auto">
              <a:xfrm>
                <a:off x="3243" y="3348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1 1 0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66" name="Rectangle 54"/>
              <p:cNvSpPr>
                <a:spLocks noChangeArrowheads="1"/>
              </p:cNvSpPr>
              <p:nvPr/>
            </p:nvSpPr>
            <p:spPr bwMode="auto">
              <a:xfrm>
                <a:off x="4273" y="3094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0 1 0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65" name="Rectangle 53"/>
              <p:cNvSpPr>
                <a:spLocks noChangeArrowheads="1"/>
              </p:cNvSpPr>
              <p:nvPr/>
            </p:nvSpPr>
            <p:spPr bwMode="auto">
              <a:xfrm>
                <a:off x="3243" y="3094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1 0 1</a:t>
                </a:r>
                <a:endParaRPr kumimoji="1"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64" name="Rectangle 52"/>
              <p:cNvSpPr>
                <a:spLocks noChangeArrowheads="1"/>
              </p:cNvSpPr>
              <p:nvPr/>
            </p:nvSpPr>
            <p:spPr bwMode="auto">
              <a:xfrm>
                <a:off x="4273" y="2840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0 0 1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63" name="Rectangle 51"/>
              <p:cNvSpPr>
                <a:spLocks noChangeArrowheads="1"/>
              </p:cNvSpPr>
              <p:nvPr/>
            </p:nvSpPr>
            <p:spPr bwMode="auto">
              <a:xfrm>
                <a:off x="3243" y="2840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1 0 0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62" name="Rectangle 50"/>
              <p:cNvSpPr>
                <a:spLocks noChangeArrowheads="1"/>
              </p:cNvSpPr>
              <p:nvPr/>
            </p:nvSpPr>
            <p:spPr bwMode="auto">
              <a:xfrm>
                <a:off x="4273" y="2586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1 1 0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61" name="Rectangle 49"/>
              <p:cNvSpPr>
                <a:spLocks noChangeArrowheads="1"/>
              </p:cNvSpPr>
              <p:nvPr/>
            </p:nvSpPr>
            <p:spPr bwMode="auto">
              <a:xfrm>
                <a:off x="3243" y="2586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0 1 1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60" name="Rectangle 48"/>
              <p:cNvSpPr>
                <a:spLocks noChangeArrowheads="1"/>
              </p:cNvSpPr>
              <p:nvPr/>
            </p:nvSpPr>
            <p:spPr bwMode="auto">
              <a:xfrm>
                <a:off x="4273" y="2332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1 0 0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59" name="Rectangle 47"/>
              <p:cNvSpPr>
                <a:spLocks noChangeArrowheads="1"/>
              </p:cNvSpPr>
              <p:nvPr/>
            </p:nvSpPr>
            <p:spPr bwMode="auto">
              <a:xfrm>
                <a:off x="3243" y="2332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0 1 0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58" name="Rectangle 46"/>
              <p:cNvSpPr>
                <a:spLocks noChangeArrowheads="1"/>
              </p:cNvSpPr>
              <p:nvPr/>
            </p:nvSpPr>
            <p:spPr bwMode="auto">
              <a:xfrm>
                <a:off x="4273" y="2078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0 1 0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57" name="Rectangle 45"/>
              <p:cNvSpPr>
                <a:spLocks noChangeArrowheads="1"/>
              </p:cNvSpPr>
              <p:nvPr/>
            </p:nvSpPr>
            <p:spPr bwMode="auto">
              <a:xfrm>
                <a:off x="3243" y="2078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0 0 1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56" name="Rectangle 44"/>
              <p:cNvSpPr>
                <a:spLocks noChangeArrowheads="1"/>
              </p:cNvSpPr>
              <p:nvPr/>
            </p:nvSpPr>
            <p:spPr bwMode="auto">
              <a:xfrm>
                <a:off x="4273" y="1824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0 0 1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55" name="Rectangle 43"/>
              <p:cNvSpPr>
                <a:spLocks noChangeArrowheads="1"/>
              </p:cNvSpPr>
              <p:nvPr/>
            </p:nvSpPr>
            <p:spPr bwMode="auto">
              <a:xfrm>
                <a:off x="3243" y="1824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0 0 0</a:t>
                </a:r>
                <a:endPara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54" name="Rectangle 42"/>
              <p:cNvSpPr>
                <a:spLocks noChangeArrowheads="1"/>
              </p:cNvSpPr>
              <p:nvPr/>
            </p:nvSpPr>
            <p:spPr bwMode="auto">
              <a:xfrm>
                <a:off x="4273" y="1570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4714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90963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30651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16954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1526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6098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0670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5242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Clr>
                    <a:srgbClr val="CC0000"/>
                  </a:buClr>
                  <a:buNone/>
                  <a:defRPr/>
                </a:pPr>
                <a:endParaRPr lang="zh-CN" altLang="zh-CN" sz="24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53" name="Rectangle 41"/>
              <p:cNvSpPr>
                <a:spLocks noChangeArrowheads="1"/>
              </p:cNvSpPr>
              <p:nvPr/>
            </p:nvSpPr>
            <p:spPr bwMode="auto">
              <a:xfrm>
                <a:off x="3243" y="1570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4714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90963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30651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16954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1526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6098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0670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5242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Clr>
                    <a:srgbClr val="CC0000"/>
                  </a:buClr>
                  <a:buNone/>
                  <a:defRPr/>
                </a:pPr>
                <a:endParaRPr lang="zh-CN" altLang="zh-CN" sz="24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71" name="Line 59"/>
              <p:cNvSpPr>
                <a:spLocks noChangeShapeType="1"/>
              </p:cNvSpPr>
              <p:nvPr/>
            </p:nvSpPr>
            <p:spPr bwMode="auto">
              <a:xfrm>
                <a:off x="3243" y="1570"/>
                <a:ext cx="2313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72" name="Line 60"/>
              <p:cNvSpPr>
                <a:spLocks noChangeShapeType="1"/>
              </p:cNvSpPr>
              <p:nvPr/>
            </p:nvSpPr>
            <p:spPr bwMode="auto">
              <a:xfrm>
                <a:off x="3243" y="3856"/>
                <a:ext cx="2313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73" name="Line 61"/>
              <p:cNvSpPr>
                <a:spLocks noChangeShapeType="1"/>
              </p:cNvSpPr>
              <p:nvPr/>
            </p:nvSpPr>
            <p:spPr bwMode="auto">
              <a:xfrm>
                <a:off x="3243" y="1570"/>
                <a:ext cx="0" cy="228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74" name="Line 62"/>
              <p:cNvSpPr>
                <a:spLocks noChangeShapeType="1"/>
              </p:cNvSpPr>
              <p:nvPr/>
            </p:nvSpPr>
            <p:spPr bwMode="auto">
              <a:xfrm>
                <a:off x="5556" y="1570"/>
                <a:ext cx="0" cy="228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77" name="Line 65"/>
              <p:cNvSpPr>
                <a:spLocks noChangeShapeType="1"/>
              </p:cNvSpPr>
              <p:nvPr/>
            </p:nvSpPr>
            <p:spPr bwMode="auto">
              <a:xfrm>
                <a:off x="3243" y="1824"/>
                <a:ext cx="23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79" name="Line 67"/>
              <p:cNvSpPr>
                <a:spLocks noChangeShapeType="1"/>
              </p:cNvSpPr>
              <p:nvPr/>
            </p:nvSpPr>
            <p:spPr bwMode="auto">
              <a:xfrm>
                <a:off x="4273" y="1570"/>
                <a:ext cx="0" cy="228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83" name="Line 71"/>
              <p:cNvSpPr>
                <a:spLocks noChangeShapeType="1"/>
              </p:cNvSpPr>
              <p:nvPr/>
            </p:nvSpPr>
            <p:spPr bwMode="auto">
              <a:xfrm>
                <a:off x="3243" y="2078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91" name="Line 79"/>
              <p:cNvSpPr>
                <a:spLocks noChangeShapeType="1"/>
              </p:cNvSpPr>
              <p:nvPr/>
            </p:nvSpPr>
            <p:spPr bwMode="auto">
              <a:xfrm>
                <a:off x="3243" y="2332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2999" name="Line 87"/>
              <p:cNvSpPr>
                <a:spLocks noChangeShapeType="1"/>
              </p:cNvSpPr>
              <p:nvPr/>
            </p:nvSpPr>
            <p:spPr bwMode="auto">
              <a:xfrm>
                <a:off x="3243" y="2586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3007" name="Line 95"/>
              <p:cNvSpPr>
                <a:spLocks noChangeShapeType="1"/>
              </p:cNvSpPr>
              <p:nvPr/>
            </p:nvSpPr>
            <p:spPr bwMode="auto">
              <a:xfrm>
                <a:off x="3243" y="2840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3015" name="Line 103"/>
              <p:cNvSpPr>
                <a:spLocks noChangeShapeType="1"/>
              </p:cNvSpPr>
              <p:nvPr/>
            </p:nvSpPr>
            <p:spPr bwMode="auto">
              <a:xfrm>
                <a:off x="3243" y="3094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3023" name="Line 111"/>
              <p:cNvSpPr>
                <a:spLocks noChangeShapeType="1"/>
              </p:cNvSpPr>
              <p:nvPr/>
            </p:nvSpPr>
            <p:spPr bwMode="auto">
              <a:xfrm>
                <a:off x="3243" y="3348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3031" name="Line 119"/>
              <p:cNvSpPr>
                <a:spLocks noChangeShapeType="1"/>
              </p:cNvSpPr>
              <p:nvPr/>
            </p:nvSpPr>
            <p:spPr bwMode="auto">
              <a:xfrm>
                <a:off x="3243" y="3602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23051" name="Rectangle 139"/>
            <p:cNvSpPr>
              <a:spLocks noChangeArrowheads="1"/>
            </p:cNvSpPr>
            <p:nvPr/>
          </p:nvSpPr>
          <p:spPr bwMode="auto">
            <a:xfrm>
              <a:off x="4059" y="1162"/>
              <a:ext cx="104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</a:rPr>
                <a:t>状态表</a:t>
              </a:r>
            </a:p>
          </p:txBody>
        </p:sp>
      </p:grp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781368" y="298136"/>
            <a:ext cx="5256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5661308" y="2780308"/>
            <a:ext cx="1152128" cy="3173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8" name="Object 6">
            <a:extLst>
              <a:ext uri="{FF2B5EF4-FFF2-40B4-BE49-F238E27FC236}">
                <a16:creationId xmlns:a16="http://schemas.microsoft.com/office/drawing/2014/main" id="{F9C727F5-6787-41CA-8E3C-F6042EA919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956276"/>
              </p:ext>
            </p:extLst>
          </p:nvPr>
        </p:nvGraphicFramePr>
        <p:xfrm>
          <a:off x="7371431" y="2354254"/>
          <a:ext cx="4701233" cy="2957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" name="图片" r:id="rId11" imgW="3240000" imgH="1725120" progId="Word.Picture.8">
                  <p:embed/>
                </p:oleObj>
              </mc:Choice>
              <mc:Fallback>
                <p:oleObj name="图片" r:id="rId11" imgW="3240000" imgH="1725120" progId="Word.Picture.8">
                  <p:embed/>
                  <p:pic>
                    <p:nvPicPr>
                      <p:cNvPr id="431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1431" y="2354254"/>
                        <a:ext cx="4701233" cy="29571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">
            <a:extLst>
              <a:ext uri="{FF2B5EF4-FFF2-40B4-BE49-F238E27FC236}">
                <a16:creationId xmlns:a16="http://schemas.microsoft.com/office/drawing/2014/main" id="{0AE9BFE6-42DE-4C69-8313-8A4E0567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1156295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画出状态图</a:t>
            </a:r>
          </a:p>
        </p:txBody>
      </p:sp>
    </p:spTree>
    <p:extLst>
      <p:ext uri="{BB962C8B-B14F-4D97-AF65-F5344CB8AC3E}">
        <p14:creationId xmlns:p14="http://schemas.microsoft.com/office/powerpoint/2010/main" val="339010496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8" grpId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4655840" y="1268462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画出时序图</a:t>
            </a:r>
          </a:p>
        </p:txBody>
      </p:sp>
      <p:graphicFrame>
        <p:nvGraphicFramePr>
          <p:cNvPr id="433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245853"/>
              </p:ext>
            </p:extLst>
          </p:nvPr>
        </p:nvGraphicFramePr>
        <p:xfrm>
          <a:off x="4871864" y="1950449"/>
          <a:ext cx="699244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图片" r:id="rId3" imgW="3371040" imgH="1389960" progId="Word.Picture.8">
                  <p:embed/>
                </p:oleObj>
              </mc:Choice>
              <mc:Fallback>
                <p:oleObj name="图片" r:id="rId3" imgW="3371040" imgH="1389960" progId="Word.Picture.8">
                  <p:embed/>
                  <p:pic>
                    <p:nvPicPr>
                      <p:cNvPr id="433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1950449"/>
                        <a:ext cx="6992447" cy="2880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95400" y="332656"/>
            <a:ext cx="5256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99E9A14-BE40-4A21-B45E-879DE76D5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976574"/>
              </p:ext>
            </p:extLst>
          </p:nvPr>
        </p:nvGraphicFramePr>
        <p:xfrm>
          <a:off x="374682" y="1950449"/>
          <a:ext cx="4464496" cy="270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图片" r:id="rId5" imgW="3240000" imgH="1725120" progId="Word.Picture.8">
                  <p:embed/>
                </p:oleObj>
              </mc:Choice>
              <mc:Fallback>
                <p:oleObj name="图片" r:id="rId5" imgW="3240000" imgH="1725120" progId="Word.Picture.8">
                  <p:embed/>
                  <p:pic>
                    <p:nvPicPr>
                      <p:cNvPr id="48" name="Object 6">
                        <a:extLst>
                          <a:ext uri="{FF2B5EF4-FFF2-40B4-BE49-F238E27FC236}">
                            <a16:creationId xmlns:a16="http://schemas.microsoft.com/office/drawing/2014/main" id="{F9C727F5-6787-41CA-8E3C-F6042EA919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82" y="1950449"/>
                        <a:ext cx="4464496" cy="2702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1570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1094195" y="1177629"/>
            <a:ext cx="93611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由状态图可见，电路的有效状态是三位循环码。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从时序图可看出，电路正常工作时，各触发器的</a:t>
            </a:r>
            <a:r>
              <a:rPr kumimoji="1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端轮流出现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一个宽度为一个</a:t>
            </a:r>
            <a:r>
              <a:rPr kumimoji="1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周期脉冲信号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循环周期为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。电路的功能为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脉冲分配器或节拍脉冲产生器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434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339612"/>
              </p:ext>
            </p:extLst>
          </p:nvPr>
        </p:nvGraphicFramePr>
        <p:xfrm>
          <a:off x="944537" y="2972246"/>
          <a:ext cx="5040313" cy="27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图片" r:id="rId3" imgW="3371040" imgH="1389960" progId="Word.Picture.8">
                  <p:embed/>
                </p:oleObj>
              </mc:Choice>
              <mc:Fallback>
                <p:oleObj name="图片" r:id="rId3" imgW="3371040" imgH="1389960" progId="Word.Picture.8">
                  <p:embed/>
                  <p:pic>
                    <p:nvPicPr>
                      <p:cNvPr id="434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37" y="2972246"/>
                        <a:ext cx="5040313" cy="2722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51757"/>
              </p:ext>
            </p:extLst>
          </p:nvPr>
        </p:nvGraphicFramePr>
        <p:xfrm>
          <a:off x="6818398" y="3068960"/>
          <a:ext cx="3636963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图片" r:id="rId5" imgW="3240000" imgH="1725120" progId="Word.Picture.8">
                  <p:embed/>
                </p:oleObj>
              </mc:Choice>
              <mc:Fallback>
                <p:oleObj name="图片" r:id="rId5" imgW="3240000" imgH="1725120" progId="Word.Picture.8">
                  <p:embed/>
                  <p:pic>
                    <p:nvPicPr>
                      <p:cNvPr id="434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98" y="3068960"/>
                        <a:ext cx="3636963" cy="2241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983432" y="512664"/>
            <a:ext cx="248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、逻辑功能分析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7408" y="52095"/>
            <a:ext cx="5256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6.2.2 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同步时序逻辑电路分析举例</a:t>
            </a:r>
          </a:p>
        </p:txBody>
      </p:sp>
    </p:spTree>
    <p:extLst>
      <p:ext uri="{BB962C8B-B14F-4D97-AF65-F5344CB8AC3E}">
        <p14:creationId xmlns:p14="http://schemas.microsoft.com/office/powerpoint/2010/main" val="13927527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983432" y="1044654"/>
            <a:ext cx="9117141" cy="89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just">
              <a:tabLst>
                <a:tab pos="561975" algn="l"/>
              </a:tabLst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例、同步时序逻辑电路及时钟波形如图所示，分析电路并确定其逻辑功能（电路的初始状态为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00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）。 </a:t>
            </a: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903715" y="217881"/>
            <a:ext cx="532851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同步时序逻辑电路的分析举例</a:t>
            </a:r>
          </a:p>
        </p:txBody>
      </p:sp>
      <p:sp>
        <p:nvSpPr>
          <p:cNvPr id="415752" name="Rectangle 8"/>
          <p:cNvSpPr>
            <a:spLocks noChangeArrowheads="1"/>
          </p:cNvSpPr>
          <p:nvPr/>
        </p:nvSpPr>
        <p:spPr bwMode="auto">
          <a:xfrm>
            <a:off x="2034485" y="4289600"/>
            <a:ext cx="80858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00050">
              <a:tabLst>
                <a:tab pos="504825" algn="l"/>
              </a:tabLst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电路由两个下降沿触发的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JK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触发器组成同步时序电路。 </a:t>
            </a:r>
          </a:p>
        </p:txBody>
      </p: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1879541" y="4145778"/>
            <a:ext cx="800219" cy="46166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415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70434"/>
              </p:ext>
            </p:extLst>
          </p:nvPr>
        </p:nvGraphicFramePr>
        <p:xfrm>
          <a:off x="4179889" y="1887232"/>
          <a:ext cx="5616575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图片" r:id="rId3" imgW="3689604" imgH="1549908" progId="Word.Picture.8">
                  <p:embed/>
                </p:oleObj>
              </mc:Choice>
              <mc:Fallback>
                <p:oleObj name="图片" r:id="rId3" imgW="3689604" imgH="154990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126"/>
                      <a:stretch>
                        <a:fillRect/>
                      </a:stretch>
                    </p:blipFill>
                    <p:spPr bwMode="auto">
                      <a:xfrm>
                        <a:off x="4179889" y="1887232"/>
                        <a:ext cx="5616575" cy="235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8" name="Rectangle 14"/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400" b="1"/>
          </a:p>
        </p:txBody>
      </p:sp>
      <p:graphicFrame>
        <p:nvGraphicFramePr>
          <p:cNvPr id="4157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167308"/>
              </p:ext>
            </p:extLst>
          </p:nvPr>
        </p:nvGraphicFramePr>
        <p:xfrm>
          <a:off x="5159896" y="5328212"/>
          <a:ext cx="20955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5" imgW="1066680" imgH="482400" progId="Equation.DSMT4">
                  <p:embed/>
                </p:oleObj>
              </mc:Choice>
              <mc:Fallback>
                <p:oleObj name="Equation" r:id="rId5" imgW="1066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896" y="5328212"/>
                        <a:ext cx="2095500" cy="93345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9" name="Rectangle 15"/>
          <p:cNvSpPr>
            <a:spLocks noChangeArrowheads="1"/>
          </p:cNvSpPr>
          <p:nvPr/>
        </p:nvSpPr>
        <p:spPr bwMode="auto">
          <a:xfrm>
            <a:off x="2197102" y="4841777"/>
            <a:ext cx="4791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733425" algn="l"/>
              </a:tabLst>
            </a:pP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(1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根据电路，列出三个方程组</a:t>
            </a:r>
          </a:p>
        </p:txBody>
      </p:sp>
      <p:sp>
        <p:nvSpPr>
          <p:cNvPr id="415760" name="Rectangle 16"/>
          <p:cNvSpPr>
            <a:spLocks noChangeArrowheads="1"/>
          </p:cNvSpPr>
          <p:nvPr/>
        </p:nvSpPr>
        <p:spPr bwMode="auto">
          <a:xfrm>
            <a:off x="2916238" y="5489477"/>
            <a:ext cx="1834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733425" algn="l"/>
              </a:tabLst>
            </a:pP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驱动方程组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15761" name="AutoShape 17"/>
          <p:cNvSpPr>
            <a:spLocks/>
          </p:cNvSpPr>
          <p:nvPr/>
        </p:nvSpPr>
        <p:spPr bwMode="auto">
          <a:xfrm>
            <a:off x="4880497" y="5399650"/>
            <a:ext cx="142875" cy="8636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853792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2" grpId="0"/>
      <p:bldP spid="415759" grpId="0"/>
      <p:bldP spid="415760" grpId="0"/>
      <p:bldP spid="4157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4" name="Rectangle 6"/>
          <p:cNvSpPr>
            <a:spLocks noChangeArrowheads="1"/>
          </p:cNvSpPr>
          <p:nvPr/>
        </p:nvSpPr>
        <p:spPr bwMode="auto">
          <a:xfrm>
            <a:off x="1919289" y="4939657"/>
            <a:ext cx="5875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733425" algn="l"/>
              </a:tabLst>
            </a:pPr>
            <a:r>
              <a:rPr kumimoji="1" lang="en-US" altLang="zh-CN" sz="2400" b="1" dirty="0"/>
              <a:t> 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输出方程组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:           </a:t>
            </a:r>
            <a:r>
              <a:rPr kumimoji="1" lang="en-US" altLang="zh-CN" sz="24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Z = Q</a:t>
            </a:r>
            <a:r>
              <a:rPr kumimoji="1" lang="en-US" altLang="zh-CN" sz="2400" b="1" baseline="-25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24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CP</a:t>
            </a:r>
          </a:p>
        </p:txBody>
      </p:sp>
      <p:sp>
        <p:nvSpPr>
          <p:cNvPr id="416775" name="Rectangle 7"/>
          <p:cNvSpPr>
            <a:spLocks noChangeArrowheads="1"/>
          </p:cNvSpPr>
          <p:nvPr/>
        </p:nvSpPr>
        <p:spPr bwMode="auto">
          <a:xfrm>
            <a:off x="695400" y="412254"/>
            <a:ext cx="9954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733425" algn="l"/>
              </a:tabLst>
            </a:pPr>
            <a:r>
              <a:rPr kumimoji="1" lang="en-US" altLang="zh-CN" sz="2400" b="1" dirty="0">
                <a:solidFill>
                  <a:srgbClr val="000066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将每个触发器的驱动方程代入到</a:t>
            </a:r>
            <a:r>
              <a:rPr kumimoji="1" lang="en-US" altLang="zh-CN" sz="24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JK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触发器的特性方程，得状态方程组：</a:t>
            </a:r>
          </a:p>
        </p:txBody>
      </p:sp>
      <p:graphicFrame>
        <p:nvGraphicFramePr>
          <p:cNvPr id="416776" name="Object 8"/>
          <p:cNvGraphicFramePr>
            <a:graphicFrameLocks noChangeAspect="1"/>
          </p:cNvGraphicFramePr>
          <p:nvPr/>
        </p:nvGraphicFramePr>
        <p:xfrm>
          <a:off x="2063750" y="2351088"/>
          <a:ext cx="287178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4" name="Equation" r:id="rId3" imgW="1143000" imgH="253800" progId="Equation.DSMT4">
                  <p:embed/>
                </p:oleObj>
              </mc:Choice>
              <mc:Fallback>
                <p:oleObj name="Equation" r:id="rId3" imgW="1143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351088"/>
                        <a:ext cx="2871788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1" name="Rectangle 13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6780" name="Object 12"/>
          <p:cNvGraphicFramePr>
            <a:graphicFrameLocks noChangeAspect="1"/>
          </p:cNvGraphicFramePr>
          <p:nvPr/>
        </p:nvGraphicFramePr>
        <p:xfrm>
          <a:off x="2351089" y="3716339"/>
          <a:ext cx="21685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5" name="Equation" r:id="rId5" imgW="787320" imgH="241200" progId="Equation.DSMT4">
                  <p:embed/>
                </p:oleObj>
              </mc:Choice>
              <mc:Fallback>
                <p:oleObj name="Equation" r:id="rId5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716339"/>
                        <a:ext cx="216852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2" name="Object 14"/>
          <p:cNvGraphicFramePr>
            <a:graphicFrameLocks noChangeAspect="1"/>
          </p:cNvGraphicFramePr>
          <p:nvPr/>
        </p:nvGraphicFramePr>
        <p:xfrm>
          <a:off x="2208213" y="1233489"/>
          <a:ext cx="2095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6" name="Equation" r:id="rId7" imgW="1066680" imgH="228600" progId="Equation.DSMT4">
                  <p:embed/>
                </p:oleObj>
              </mc:Choice>
              <mc:Fallback>
                <p:oleObj name="Equation" r:id="rId7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233489"/>
                        <a:ext cx="2095500" cy="441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3" name="AutoShape 15"/>
          <p:cNvSpPr>
            <a:spLocks noChangeArrowheads="1"/>
          </p:cNvSpPr>
          <p:nvPr/>
        </p:nvSpPr>
        <p:spPr bwMode="auto">
          <a:xfrm>
            <a:off x="3000375" y="1700214"/>
            <a:ext cx="503238" cy="674687"/>
          </a:xfrm>
          <a:prstGeom prst="downArrow">
            <a:avLst>
              <a:gd name="adj1" fmla="val 50000"/>
              <a:gd name="adj2" fmla="val 33517"/>
            </a:avLst>
          </a:prstGeom>
          <a:solidFill>
            <a:srgbClr val="3399FF"/>
          </a:solidFill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84" name="AutoShape 16"/>
          <p:cNvSpPr>
            <a:spLocks noChangeArrowheads="1"/>
          </p:cNvSpPr>
          <p:nvPr/>
        </p:nvSpPr>
        <p:spPr bwMode="auto">
          <a:xfrm>
            <a:off x="3000375" y="2997200"/>
            <a:ext cx="503238" cy="674688"/>
          </a:xfrm>
          <a:prstGeom prst="downArrow">
            <a:avLst>
              <a:gd name="adj1" fmla="val 50000"/>
              <a:gd name="adj2" fmla="val 33517"/>
            </a:avLst>
          </a:prstGeom>
          <a:solidFill>
            <a:srgbClr val="3399FF"/>
          </a:solidFill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6785" name="Object 17"/>
          <p:cNvGraphicFramePr>
            <a:graphicFrameLocks noChangeAspect="1"/>
          </p:cNvGraphicFramePr>
          <p:nvPr/>
        </p:nvGraphicFramePr>
        <p:xfrm>
          <a:off x="6383338" y="1233489"/>
          <a:ext cx="20701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Equation" r:id="rId9" imgW="1054080" imgH="241200" progId="Equation.DSMT4">
                  <p:embed/>
                </p:oleObj>
              </mc:Choice>
              <mc:Fallback>
                <p:oleObj name="Equation" r:id="rId9" imgW="1054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1233489"/>
                        <a:ext cx="2070100" cy="466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6" name="AutoShape 18"/>
          <p:cNvSpPr>
            <a:spLocks noChangeArrowheads="1"/>
          </p:cNvSpPr>
          <p:nvPr/>
        </p:nvSpPr>
        <p:spPr bwMode="auto">
          <a:xfrm>
            <a:off x="7104064" y="1700214"/>
            <a:ext cx="503237" cy="674687"/>
          </a:xfrm>
          <a:prstGeom prst="downArrow">
            <a:avLst>
              <a:gd name="adj1" fmla="val 50000"/>
              <a:gd name="adj2" fmla="val 33517"/>
            </a:avLst>
          </a:prstGeom>
          <a:solidFill>
            <a:srgbClr val="3399FF"/>
          </a:solidFill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87" name="AutoShape 19"/>
          <p:cNvSpPr>
            <a:spLocks noChangeArrowheads="1"/>
          </p:cNvSpPr>
          <p:nvPr/>
        </p:nvSpPr>
        <p:spPr bwMode="auto">
          <a:xfrm>
            <a:off x="7104064" y="2997200"/>
            <a:ext cx="503237" cy="674688"/>
          </a:xfrm>
          <a:prstGeom prst="downArrow">
            <a:avLst>
              <a:gd name="adj1" fmla="val 50000"/>
              <a:gd name="adj2" fmla="val 33517"/>
            </a:avLst>
          </a:prstGeom>
          <a:solidFill>
            <a:srgbClr val="3399FF"/>
          </a:solidFill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6788" name="Object 20"/>
          <p:cNvGraphicFramePr>
            <a:graphicFrameLocks noChangeAspect="1"/>
          </p:cNvGraphicFramePr>
          <p:nvPr/>
        </p:nvGraphicFramePr>
        <p:xfrm>
          <a:off x="6167438" y="3716338"/>
          <a:ext cx="2170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8" name="Equation" r:id="rId11" imgW="787320" imgH="241200" progId="Equation.DSMT4">
                  <p:embed/>
                </p:oleObj>
              </mc:Choice>
              <mc:Fallback>
                <p:oleObj name="Equation" r:id="rId11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3716338"/>
                        <a:ext cx="2170112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9" name="Object 21"/>
          <p:cNvGraphicFramePr>
            <a:graphicFrameLocks noChangeAspect="1"/>
          </p:cNvGraphicFramePr>
          <p:nvPr/>
        </p:nvGraphicFramePr>
        <p:xfrm>
          <a:off x="6176964" y="2351088"/>
          <a:ext cx="28717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9" name="Equation" r:id="rId13" imgW="1143000" imgH="253800" progId="Equation.DSMT4">
                  <p:embed/>
                </p:oleObj>
              </mc:Choice>
              <mc:Fallback>
                <p:oleObj name="Equation" r:id="rId13" imgW="1143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4" y="2351088"/>
                        <a:ext cx="2871787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90" name="Rectangle 22"/>
          <p:cNvSpPr>
            <a:spLocks noChangeArrowheads="1"/>
          </p:cNvSpPr>
          <p:nvPr/>
        </p:nvSpPr>
        <p:spPr bwMode="auto">
          <a:xfrm>
            <a:off x="1919288" y="3716339"/>
            <a:ext cx="7848600" cy="720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537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4" grpId="0"/>
      <p:bldP spid="416783" grpId="0" animBg="1"/>
      <p:bldP spid="416784" grpId="0" animBg="1"/>
      <p:bldP spid="416786" grpId="0" animBg="1"/>
      <p:bldP spid="41678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695400" y="360159"/>
            <a:ext cx="58528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根据状态方程组和输出方程列出状态表</a:t>
            </a:r>
          </a:p>
        </p:txBody>
      </p:sp>
      <p:sp>
        <p:nvSpPr>
          <p:cNvPr id="417943" name="Rectangle 151"/>
          <p:cNvSpPr>
            <a:spLocks noChangeArrowheads="1"/>
          </p:cNvSpPr>
          <p:nvPr/>
        </p:nvSpPr>
        <p:spPr bwMode="auto">
          <a:xfrm>
            <a:off x="1055686" y="2989994"/>
            <a:ext cx="2447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733425" algn="l"/>
              </a:tabLst>
            </a:pPr>
            <a:r>
              <a:rPr kumimoji="1" lang="en-US" altLang="zh-CN" sz="2400" b="1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Z = Q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2400" b="1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CP</a:t>
            </a:r>
          </a:p>
        </p:txBody>
      </p:sp>
      <p:graphicFrame>
        <p:nvGraphicFramePr>
          <p:cNvPr id="417944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444356"/>
              </p:ext>
            </p:extLst>
          </p:nvPr>
        </p:nvGraphicFramePr>
        <p:xfrm>
          <a:off x="1055686" y="2128627"/>
          <a:ext cx="1915949" cy="59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"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6" y="2128627"/>
                        <a:ext cx="1915949" cy="5961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94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803374"/>
              </p:ext>
            </p:extLst>
          </p:nvPr>
        </p:nvGraphicFramePr>
        <p:xfrm>
          <a:off x="1055685" y="1336462"/>
          <a:ext cx="1915950" cy="59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" name="Equation" r:id="rId5" imgW="787320" imgH="241200" progId="Equation.DSMT4">
                  <p:embed/>
                </p:oleObj>
              </mc:Choice>
              <mc:Fallback>
                <p:oleObj name="Equation" r:id="rId5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5" y="1336462"/>
                        <a:ext cx="1915950" cy="5942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8110" name="Group 318"/>
          <p:cNvGrpSpPr>
            <a:grpSpLocks/>
          </p:cNvGrpSpPr>
          <p:nvPr/>
        </p:nvGrpSpPr>
        <p:grpSpPr bwMode="auto">
          <a:xfrm>
            <a:off x="3335491" y="1169204"/>
            <a:ext cx="3456384" cy="2416175"/>
            <a:chOff x="2653" y="1521"/>
            <a:chExt cx="2404" cy="1522"/>
          </a:xfrm>
        </p:grpSpPr>
        <p:graphicFrame>
          <p:nvGraphicFramePr>
            <p:cNvPr id="417915" name="Object 123"/>
            <p:cNvGraphicFramePr>
              <a:graphicFrameLocks noChangeAspect="1"/>
            </p:cNvGraphicFramePr>
            <p:nvPr/>
          </p:nvGraphicFramePr>
          <p:xfrm>
            <a:off x="2699" y="1616"/>
            <a:ext cx="59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2" name="公式" r:id="rId7" imgW="368280" imgH="215640" progId="Equation.3">
                    <p:embed/>
                  </p:oleObj>
                </mc:Choice>
                <mc:Fallback>
                  <p:oleObj name="公式" r:id="rId7" imgW="368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616"/>
                          <a:ext cx="590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916" name="Object 124"/>
            <p:cNvGraphicFramePr>
              <a:graphicFrameLocks noChangeAspect="1"/>
            </p:cNvGraphicFramePr>
            <p:nvPr/>
          </p:nvGraphicFramePr>
          <p:xfrm>
            <a:off x="3424" y="1616"/>
            <a:ext cx="72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3" name="Equation" r:id="rId9" imgW="545760" imgH="241200" progId="Equation.DSMT4">
                    <p:embed/>
                  </p:oleObj>
                </mc:Choice>
                <mc:Fallback>
                  <p:oleObj name="Equation" r:id="rId9" imgW="5457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616"/>
                          <a:ext cx="726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055" name="Rectangle 263"/>
            <p:cNvSpPr>
              <a:spLocks noChangeArrowheads="1"/>
            </p:cNvSpPr>
            <p:nvPr/>
          </p:nvSpPr>
          <p:spPr bwMode="auto">
            <a:xfrm>
              <a:off x="4199" y="2602"/>
              <a:ext cx="858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en-US" altLang="zh-CN" sz="2000" dirty="0">
                <a:cs typeface="Times New Roman" pitchFamily="18" charset="0"/>
              </a:endParaRPr>
            </a:p>
            <a:p>
              <a:pPr algn="ctr" eaLnBrk="0" hangingPunct="0"/>
              <a:r>
                <a:rPr kumimoji="1" lang="en-US" altLang="zh-CN" sz="2000" i="1" dirty="0">
                  <a:latin typeface="Times New Roman" pitchFamily="18" charset="0"/>
                  <a:cs typeface="Times New Roman" pitchFamily="18" charset="0"/>
                </a:rPr>
                <a:t> CP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418054" name="Rectangle 262"/>
            <p:cNvSpPr>
              <a:spLocks noChangeArrowheads="1"/>
            </p:cNvSpPr>
            <p:nvPr/>
          </p:nvSpPr>
          <p:spPr bwMode="auto">
            <a:xfrm>
              <a:off x="3343" y="2602"/>
              <a:ext cx="856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latin typeface="Times New Roman" pitchFamily="18" charset="0"/>
                  <a:cs typeface="Times New Roman" pitchFamily="18" charset="0"/>
                </a:rPr>
                <a:t>0 1</a:t>
              </a:r>
              <a:endParaRPr kumimoji="1" lang="en-US" altLang="zh-CN" sz="2000">
                <a:cs typeface="Times New Roman" pitchFamily="18" charset="0"/>
              </a:endParaRPr>
            </a:p>
            <a:p>
              <a:pPr algn="ctr" eaLnBrk="0" hangingPunct="0"/>
              <a:r>
                <a:rPr kumimoji="1" lang="en-US" altLang="zh-CN" sz="2000">
                  <a:latin typeface="Times New Roman" pitchFamily="18" charset="0"/>
                  <a:cs typeface="Times New Roman" pitchFamily="18" charset="0"/>
                </a:rPr>
                <a:t>0 0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18053" name="Rectangle 261"/>
            <p:cNvSpPr>
              <a:spLocks noChangeArrowheads="1"/>
            </p:cNvSpPr>
            <p:nvPr/>
          </p:nvSpPr>
          <p:spPr bwMode="auto">
            <a:xfrm>
              <a:off x="2653" y="2602"/>
              <a:ext cx="690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 dirty="0">
                  <a:latin typeface="Times New Roman" pitchFamily="18" charset="0"/>
                  <a:cs typeface="Times New Roman" pitchFamily="18" charset="0"/>
                </a:rPr>
                <a:t>1 0</a:t>
              </a:r>
              <a:endParaRPr kumimoji="1" lang="en-US" altLang="zh-CN" sz="2000" dirty="0">
                <a:cs typeface="Times New Roman" pitchFamily="18" charset="0"/>
              </a:endParaRPr>
            </a:p>
            <a:p>
              <a:pPr algn="ctr" eaLnBrk="0" hangingPunct="0"/>
              <a:r>
                <a:rPr kumimoji="1" lang="en-US" altLang="zh-CN" sz="2000" dirty="0">
                  <a:latin typeface="Times New Roman" pitchFamily="18" charset="0"/>
                  <a:cs typeface="Times New Roman" pitchFamily="18" charset="0"/>
                </a:rPr>
                <a:t>1 1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418052" name="Rectangle 260"/>
            <p:cNvSpPr>
              <a:spLocks noChangeArrowheads="1"/>
            </p:cNvSpPr>
            <p:nvPr/>
          </p:nvSpPr>
          <p:spPr bwMode="auto">
            <a:xfrm>
              <a:off x="4199" y="2333"/>
              <a:ext cx="85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 i="1" dirty="0">
                  <a:latin typeface="Times New Roman" pitchFamily="18" charset="0"/>
                  <a:cs typeface="Times New Roman" pitchFamily="18" charset="0"/>
                </a:rPr>
                <a:t>CP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418051" name="Rectangle 259"/>
            <p:cNvSpPr>
              <a:spLocks noChangeArrowheads="1"/>
            </p:cNvSpPr>
            <p:nvPr/>
          </p:nvSpPr>
          <p:spPr bwMode="auto">
            <a:xfrm>
              <a:off x="3343" y="2333"/>
              <a:ext cx="8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 dirty="0">
                  <a:latin typeface="Times New Roman" pitchFamily="18" charset="0"/>
                  <a:cs typeface="Times New Roman" pitchFamily="18" charset="0"/>
                </a:rPr>
                <a:t>0 0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418050" name="Rectangle 258"/>
            <p:cNvSpPr>
              <a:spLocks noChangeArrowheads="1"/>
            </p:cNvSpPr>
            <p:nvPr/>
          </p:nvSpPr>
          <p:spPr bwMode="auto">
            <a:xfrm>
              <a:off x="2653" y="2333"/>
              <a:ext cx="69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latin typeface="Times New Roman" pitchFamily="18" charset="0"/>
                  <a:cs typeface="Times New Roman" pitchFamily="18" charset="0"/>
                </a:rPr>
                <a:t>0 1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18049" name="Rectangle 257"/>
            <p:cNvSpPr>
              <a:spLocks noChangeArrowheads="1"/>
            </p:cNvSpPr>
            <p:nvPr/>
          </p:nvSpPr>
          <p:spPr bwMode="auto">
            <a:xfrm>
              <a:off x="4199" y="2064"/>
              <a:ext cx="85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418048" name="Rectangle 256"/>
            <p:cNvSpPr>
              <a:spLocks noChangeArrowheads="1"/>
            </p:cNvSpPr>
            <p:nvPr/>
          </p:nvSpPr>
          <p:spPr bwMode="auto">
            <a:xfrm>
              <a:off x="3343" y="2064"/>
              <a:ext cx="8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latin typeface="Times New Roman" pitchFamily="18" charset="0"/>
                  <a:cs typeface="Times New Roman" pitchFamily="18" charset="0"/>
                </a:rPr>
                <a:t>1 0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18047" name="Rectangle 255"/>
            <p:cNvSpPr>
              <a:spLocks noChangeArrowheads="1"/>
            </p:cNvSpPr>
            <p:nvPr/>
          </p:nvSpPr>
          <p:spPr bwMode="auto">
            <a:xfrm>
              <a:off x="2653" y="2064"/>
              <a:ext cx="69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latin typeface="Times New Roman" pitchFamily="18" charset="0"/>
                  <a:cs typeface="Times New Roman" pitchFamily="18" charset="0"/>
                </a:rPr>
                <a:t>0 0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18046" name="Rectangle 254"/>
            <p:cNvSpPr>
              <a:spLocks noChangeArrowheads="1"/>
            </p:cNvSpPr>
            <p:nvPr/>
          </p:nvSpPr>
          <p:spPr bwMode="auto">
            <a:xfrm>
              <a:off x="4199" y="1525"/>
              <a:ext cx="858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418045" name="Rectangle 253"/>
            <p:cNvSpPr>
              <a:spLocks noChangeArrowheads="1"/>
            </p:cNvSpPr>
            <p:nvPr/>
          </p:nvSpPr>
          <p:spPr bwMode="auto">
            <a:xfrm>
              <a:off x="3343" y="1525"/>
              <a:ext cx="856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418044" name="Rectangle 252"/>
            <p:cNvSpPr>
              <a:spLocks noChangeArrowheads="1"/>
            </p:cNvSpPr>
            <p:nvPr/>
          </p:nvSpPr>
          <p:spPr bwMode="auto">
            <a:xfrm>
              <a:off x="2653" y="1525"/>
              <a:ext cx="690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418056" name="Line 264"/>
            <p:cNvSpPr>
              <a:spLocks noChangeShapeType="1"/>
            </p:cNvSpPr>
            <p:nvPr/>
          </p:nvSpPr>
          <p:spPr bwMode="auto">
            <a:xfrm flipV="1">
              <a:off x="2653" y="1521"/>
              <a:ext cx="2204" cy="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/>
            </a:p>
          </p:txBody>
        </p:sp>
        <p:sp>
          <p:nvSpPr>
            <p:cNvPr id="418057" name="Line 265"/>
            <p:cNvSpPr>
              <a:spLocks noChangeShapeType="1"/>
            </p:cNvSpPr>
            <p:nvPr/>
          </p:nvSpPr>
          <p:spPr bwMode="auto">
            <a:xfrm>
              <a:off x="2653" y="3043"/>
              <a:ext cx="220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dirty="0"/>
            </a:p>
          </p:txBody>
        </p:sp>
        <p:sp>
          <p:nvSpPr>
            <p:cNvPr id="418058" name="Line 266"/>
            <p:cNvSpPr>
              <a:spLocks noChangeShapeType="1"/>
            </p:cNvSpPr>
            <p:nvPr/>
          </p:nvSpPr>
          <p:spPr bwMode="auto">
            <a:xfrm>
              <a:off x="2653" y="1525"/>
              <a:ext cx="0" cy="151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/>
            </a:p>
          </p:txBody>
        </p:sp>
        <p:sp>
          <p:nvSpPr>
            <p:cNvPr id="418059" name="Line 267"/>
            <p:cNvSpPr>
              <a:spLocks noChangeShapeType="1"/>
            </p:cNvSpPr>
            <p:nvPr/>
          </p:nvSpPr>
          <p:spPr bwMode="auto">
            <a:xfrm>
              <a:off x="4857" y="1525"/>
              <a:ext cx="0" cy="151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/>
            </a:p>
          </p:txBody>
        </p:sp>
        <p:sp>
          <p:nvSpPr>
            <p:cNvPr id="418062" name="Line 270"/>
            <p:cNvSpPr>
              <a:spLocks noChangeShapeType="1"/>
            </p:cNvSpPr>
            <p:nvPr/>
          </p:nvSpPr>
          <p:spPr bwMode="auto">
            <a:xfrm>
              <a:off x="2653" y="2064"/>
              <a:ext cx="220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/>
            </a:p>
          </p:txBody>
        </p:sp>
        <p:sp>
          <p:nvSpPr>
            <p:cNvPr id="418064" name="Line 272"/>
            <p:cNvSpPr>
              <a:spLocks noChangeShapeType="1"/>
            </p:cNvSpPr>
            <p:nvPr/>
          </p:nvSpPr>
          <p:spPr bwMode="auto">
            <a:xfrm>
              <a:off x="3343" y="1525"/>
              <a:ext cx="0" cy="151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/>
            </a:p>
          </p:txBody>
        </p:sp>
        <p:sp>
          <p:nvSpPr>
            <p:cNvPr id="418067" name="Line 275"/>
            <p:cNvSpPr>
              <a:spLocks noChangeShapeType="1"/>
            </p:cNvSpPr>
            <p:nvPr/>
          </p:nvSpPr>
          <p:spPr bwMode="auto">
            <a:xfrm>
              <a:off x="4199" y="1525"/>
              <a:ext cx="0" cy="151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/>
            </a:p>
          </p:txBody>
        </p:sp>
        <p:sp>
          <p:nvSpPr>
            <p:cNvPr id="418071" name="Line 279"/>
            <p:cNvSpPr>
              <a:spLocks noChangeShapeType="1"/>
            </p:cNvSpPr>
            <p:nvPr/>
          </p:nvSpPr>
          <p:spPr bwMode="auto">
            <a:xfrm flipV="1">
              <a:off x="2653" y="2323"/>
              <a:ext cx="2203" cy="1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/>
            </a:p>
          </p:txBody>
        </p:sp>
        <p:sp>
          <p:nvSpPr>
            <p:cNvPr id="418084" name="Line 292"/>
            <p:cNvSpPr>
              <a:spLocks noChangeShapeType="1"/>
            </p:cNvSpPr>
            <p:nvPr/>
          </p:nvSpPr>
          <p:spPr bwMode="auto">
            <a:xfrm>
              <a:off x="2653" y="2602"/>
              <a:ext cx="220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/>
            </a:p>
          </p:txBody>
        </p:sp>
        <p:sp>
          <p:nvSpPr>
            <p:cNvPr id="36" name="Line 292">
              <a:extLst>
                <a:ext uri="{FF2B5EF4-FFF2-40B4-BE49-F238E27FC236}">
                  <a16:creationId xmlns:a16="http://schemas.microsoft.com/office/drawing/2014/main" id="{85874B73-C053-4937-BA38-FD8D9265B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818"/>
              <a:ext cx="220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18111" name="Object 3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650874"/>
              </p:ext>
            </p:extLst>
          </p:nvPr>
        </p:nvGraphicFramePr>
        <p:xfrm>
          <a:off x="3039863" y="3716922"/>
          <a:ext cx="2808287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图片" r:id="rId11" imgW="1819440" imgH="1762200" progId="Word.Picture.8">
                  <p:embed/>
                </p:oleObj>
              </mc:Choice>
              <mc:Fallback>
                <p:oleObj name="图片" r:id="rId11" imgW="1819440" imgH="1762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863" y="3716922"/>
                        <a:ext cx="2808287" cy="258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113" name="Rectangle 321"/>
          <p:cNvSpPr>
            <a:spLocks noChangeArrowheads="1"/>
          </p:cNvSpPr>
          <p:nvPr/>
        </p:nvSpPr>
        <p:spPr bwMode="auto">
          <a:xfrm>
            <a:off x="911424" y="3778988"/>
            <a:ext cx="21595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(3) 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画出状态图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53E633E-4039-41B8-8D45-8E6D771C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805" y="589261"/>
            <a:ext cx="3527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en-US" altLang="zh-CN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(4) 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画出时序图</a:t>
            </a:r>
          </a:p>
        </p:txBody>
      </p:sp>
      <p:graphicFrame>
        <p:nvGraphicFramePr>
          <p:cNvPr id="35" name="Object 36">
            <a:extLst>
              <a:ext uri="{FF2B5EF4-FFF2-40B4-BE49-F238E27FC236}">
                <a16:creationId xmlns:a16="http://schemas.microsoft.com/office/drawing/2014/main" id="{07C34F27-E652-49F7-866B-92ED631DD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115535"/>
              </p:ext>
            </p:extLst>
          </p:nvPr>
        </p:nvGraphicFramePr>
        <p:xfrm>
          <a:off x="7078875" y="1175554"/>
          <a:ext cx="4604411" cy="276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图片" r:id="rId13" imgW="2500884" imgH="1508760" progId="Word.Picture.8">
                  <p:embed/>
                </p:oleObj>
              </mc:Choice>
              <mc:Fallback>
                <p:oleObj name="图片" r:id="rId13" imgW="2500884" imgH="1508760" progId="Word.Picture.8">
                  <p:embed/>
                  <p:pic>
                    <p:nvPicPr>
                      <p:cNvPr id="41987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875" y="1175554"/>
                        <a:ext cx="4604411" cy="27659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62">
            <a:extLst>
              <a:ext uri="{FF2B5EF4-FFF2-40B4-BE49-F238E27FC236}">
                <a16:creationId xmlns:a16="http://schemas.microsoft.com/office/drawing/2014/main" id="{B2B332E3-F575-4734-9680-DB21378D6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086" y="3909302"/>
            <a:ext cx="35290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en-US" altLang="zh-CN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(5) 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逻辑功能分析</a:t>
            </a:r>
          </a:p>
        </p:txBody>
      </p:sp>
      <p:sp>
        <p:nvSpPr>
          <p:cNvPr id="38" name="Rectangle 63">
            <a:extLst>
              <a:ext uri="{FF2B5EF4-FFF2-40B4-BE49-F238E27FC236}">
                <a16:creationId xmlns:a16="http://schemas.microsoft.com/office/drawing/2014/main" id="{D68EC109-E551-44F4-B9AD-0DD9E1F4D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875" y="4437112"/>
            <a:ext cx="5097693" cy="153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从波形图可见，</a:t>
            </a:r>
            <a:r>
              <a:rPr kumimoji="1" lang="en-US" altLang="zh-CN" sz="20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en-US" altLang="zh-CN" sz="2000" b="1" baseline="-25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en-US" altLang="zh-CN" sz="2000" b="1" baseline="-25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和输出 </a:t>
            </a:r>
            <a:r>
              <a:rPr kumimoji="1" lang="en-US" altLang="zh-CN" sz="20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个周期中均包含了</a:t>
            </a:r>
            <a:r>
              <a:rPr kumimoji="1" lang="en-US" altLang="zh-CN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个时钟周期。将</a:t>
            </a:r>
            <a:r>
              <a:rPr kumimoji="1" lang="en-US" altLang="zh-CN" sz="20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CP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作为输入，信号从 </a:t>
            </a:r>
            <a:r>
              <a:rPr kumimoji="1" lang="en-US" altLang="zh-CN" sz="20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en-US" altLang="zh-CN" sz="2000" b="1" baseline="-25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en-US" altLang="zh-CN" sz="2000" b="1" baseline="-25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0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输出，电路实现了对</a:t>
            </a:r>
            <a:r>
              <a:rPr kumimoji="1" lang="en-US" altLang="zh-CN" sz="20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CP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分频。</a:t>
            </a:r>
          </a:p>
        </p:txBody>
      </p:sp>
    </p:spTree>
    <p:extLst>
      <p:ext uri="{BB962C8B-B14F-4D97-AF65-F5344CB8AC3E}">
        <p14:creationId xmlns:p14="http://schemas.microsoft.com/office/powerpoint/2010/main" val="10344238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113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2063750" y="1341439"/>
            <a:ext cx="6300788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65048" bIns="165048" anchor="ctr">
            <a:spAutoFit/>
          </a:bodyPr>
          <a:lstStyle/>
          <a:p>
            <a:pPr algn="l"/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6.1  </a:t>
            </a:r>
            <a:r>
              <a:rPr lang="zh-CN" altLang="en-US" sz="36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时序</a:t>
            </a:r>
            <a:r>
              <a:rPr lang="zh-CN" altLang="en-US" sz="3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逻辑电路的基本概念</a:t>
            </a: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2135188" y="2714541"/>
            <a:ext cx="6913562" cy="64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66"/>
                </a:solidFill>
                <a:ea typeface="楷体_GB2312" pitchFamily="49" charset="-122"/>
                <a:hlinkClick r:id="rId2" action="ppaction://hlinksldjump"/>
              </a:rPr>
              <a:t>6.1.1 </a:t>
            </a:r>
            <a:r>
              <a:rPr kumimoji="0" lang="zh-CN" altLang="en-US" sz="3200">
                <a:solidFill>
                  <a:srgbClr val="000066"/>
                </a:solidFill>
                <a:ea typeface="楷体_GB2312" pitchFamily="49" charset="-122"/>
                <a:hlinkClick r:id="rId2" action="ppaction://hlinksldjump"/>
              </a:rPr>
              <a:t>时序逻辑电路的模型与分类</a:t>
            </a:r>
            <a:endParaRPr kumimoji="0" lang="zh-CN" altLang="en-US" sz="320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2132013" y="3649578"/>
            <a:ext cx="5980112" cy="64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66"/>
                </a:solidFill>
                <a:ea typeface="楷体_GB2312" pitchFamily="49" charset="-122"/>
                <a:hlinkClick r:id="rId3" action="ppaction://hlinksldjump"/>
              </a:rPr>
              <a:t>6.1.2 </a:t>
            </a:r>
            <a:r>
              <a:rPr kumimoji="0" lang="zh-CN" altLang="en-US" sz="3200">
                <a:solidFill>
                  <a:srgbClr val="000066"/>
                </a:solidFill>
                <a:ea typeface="楷体_GB2312" pitchFamily="49" charset="-122"/>
                <a:hlinkClick r:id="rId3" action="ppaction://hlinksldjump"/>
              </a:rPr>
              <a:t>时序电路逻辑功能的表达</a:t>
            </a:r>
            <a:endParaRPr kumimoji="0" lang="zh-CN" altLang="en-US" sz="3200">
              <a:solidFill>
                <a:srgbClr val="000066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152607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70" name="Rectangle 78"/>
          <p:cNvSpPr>
            <a:spLocks noChangeArrowheads="1"/>
          </p:cNvSpPr>
          <p:nvPr/>
        </p:nvSpPr>
        <p:spPr bwMode="auto">
          <a:xfrm>
            <a:off x="1019436" y="189959"/>
            <a:ext cx="6300788" cy="8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65048" bIns="165048" anchor="ctr">
            <a:spAutoFit/>
          </a:bodyPr>
          <a:lstStyle/>
          <a:p>
            <a:pPr algn="l"/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6.1 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时序逻辑电路的基本概念</a:t>
            </a:r>
          </a:p>
        </p:txBody>
      </p:sp>
      <p:sp>
        <p:nvSpPr>
          <p:cNvPr id="366671" name="Rectangle 79"/>
          <p:cNvSpPr>
            <a:spLocks noChangeArrowheads="1"/>
          </p:cNvSpPr>
          <p:nvPr/>
        </p:nvSpPr>
        <p:spPr bwMode="auto">
          <a:xfrm>
            <a:off x="1487488" y="1154033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 dirty="0">
                <a:ea typeface="楷体_GB2312" pitchFamily="49" charset="-122"/>
              </a:rPr>
              <a:t>6.1.1 </a:t>
            </a:r>
            <a:r>
              <a:rPr kumimoji="0" lang="zh-CN" altLang="en-US" sz="2800" b="1" dirty="0">
                <a:ea typeface="楷体_GB2312" pitchFamily="49" charset="-122"/>
              </a:rPr>
              <a:t>时序逻辑电路的模型与分类</a:t>
            </a:r>
          </a:p>
        </p:txBody>
      </p:sp>
      <p:sp>
        <p:nvSpPr>
          <p:cNvPr id="366672" name="Rectangle 80"/>
          <p:cNvSpPr>
            <a:spLocks noChangeArrowheads="1"/>
          </p:cNvSpPr>
          <p:nvPr/>
        </p:nvSpPr>
        <p:spPr bwMode="auto">
          <a:xfrm>
            <a:off x="1990726" y="1727552"/>
            <a:ext cx="4824413" cy="52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b="1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kumimoji="0"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0"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时序电路的一般化模型</a:t>
            </a:r>
          </a:p>
        </p:txBody>
      </p:sp>
      <p:sp>
        <p:nvSpPr>
          <p:cNvPr id="366673" name="Rectangle 81"/>
          <p:cNvSpPr>
            <a:spLocks noChangeArrowheads="1"/>
          </p:cNvSpPr>
          <p:nvPr/>
        </p:nvSpPr>
        <p:spPr bwMode="auto">
          <a:xfrm>
            <a:off x="1524001" y="2768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zh-CN">
              <a:latin typeface="Arial" panose="020B0604020202020204" pitchFamily="34" charset="0"/>
            </a:endParaRPr>
          </a:p>
        </p:txBody>
      </p:sp>
      <p:graphicFrame>
        <p:nvGraphicFramePr>
          <p:cNvPr id="366674" name="Object 82"/>
          <p:cNvGraphicFramePr>
            <a:graphicFrameLocks noChangeAspect="1"/>
          </p:cNvGraphicFramePr>
          <p:nvPr/>
        </p:nvGraphicFramePr>
        <p:xfrm>
          <a:off x="2855913" y="2133600"/>
          <a:ext cx="65532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图片" r:id="rId4" imgW="2428920" imgH="990720" progId="Word.Picture.8">
                  <p:embed/>
                </p:oleObj>
              </mc:Choice>
              <mc:Fallback>
                <p:oleObj name="图片" r:id="rId4" imgW="2428920" imgH="990720" progId="Word.Picture.8">
                  <p:embed/>
                  <p:pic>
                    <p:nvPicPr>
                      <p:cNvPr id="366674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133600"/>
                        <a:ext cx="6553200" cy="258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75" name="Rectangle 83"/>
          <p:cNvSpPr>
            <a:spLocks noChangeArrowheads="1"/>
          </p:cNvSpPr>
          <p:nvPr/>
        </p:nvSpPr>
        <p:spPr bwMode="auto">
          <a:xfrm>
            <a:off x="3143250" y="5201722"/>
            <a:ext cx="38888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电路由组合电路和存储电路组成 </a:t>
            </a:r>
          </a:p>
        </p:txBody>
      </p:sp>
      <p:sp>
        <p:nvSpPr>
          <p:cNvPr id="366676" name="Rectangle 84"/>
          <p:cNvSpPr>
            <a:spLocks noChangeArrowheads="1"/>
          </p:cNvSpPr>
          <p:nvPr/>
        </p:nvSpPr>
        <p:spPr bwMode="auto">
          <a:xfrm>
            <a:off x="3179764" y="5777984"/>
            <a:ext cx="19801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电路存在反馈 </a:t>
            </a:r>
          </a:p>
        </p:txBody>
      </p:sp>
      <p:sp>
        <p:nvSpPr>
          <p:cNvPr id="366677" name="Rectangle 85"/>
          <p:cNvSpPr>
            <a:spLocks noChangeArrowheads="1"/>
          </p:cNvSpPr>
          <p:nvPr/>
        </p:nvSpPr>
        <p:spPr bwMode="auto">
          <a:xfrm>
            <a:off x="1739900" y="5093772"/>
            <a:ext cx="12330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结构特征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20829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72" grpId="0"/>
      <p:bldP spid="366675" grpId="0" autoUpdateAnimBg="0"/>
      <p:bldP spid="366676" grpId="0" autoUpdateAnimBg="0"/>
      <p:bldP spid="36667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38" name="Rectangle 122"/>
          <p:cNvSpPr>
            <a:spLocks noChangeArrowheads="1"/>
          </p:cNvSpPr>
          <p:nvPr/>
        </p:nvSpPr>
        <p:spPr bwMode="auto">
          <a:xfrm>
            <a:off x="1992313" y="1312347"/>
            <a:ext cx="3455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输出方程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zh-CN" altLang="en-US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367739" name="Rectangle 123"/>
          <p:cNvSpPr>
            <a:spLocks noChangeArrowheads="1"/>
          </p:cNvSpPr>
          <p:nvPr/>
        </p:nvSpPr>
        <p:spPr bwMode="auto">
          <a:xfrm>
            <a:off x="1987135" y="1986899"/>
            <a:ext cx="34381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激励方程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367740" name="Rectangle 124"/>
          <p:cNvSpPr>
            <a:spLocks noChangeArrowheads="1"/>
          </p:cNvSpPr>
          <p:nvPr/>
        </p:nvSpPr>
        <p:spPr bwMode="auto">
          <a:xfrm>
            <a:off x="1969673" y="2679983"/>
            <a:ext cx="36716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状态方程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       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n+1</a:t>
            </a:r>
            <a:r>
              <a:rPr lang="zh-CN" altLang="en-US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367741" name="Rectangle 125"/>
          <p:cNvSpPr>
            <a:spLocks noChangeArrowheads="1"/>
          </p:cNvSpPr>
          <p:nvPr/>
        </p:nvSpPr>
        <p:spPr bwMode="auto">
          <a:xfrm>
            <a:off x="5317164" y="1303081"/>
            <a:ext cx="52568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表达输出信号与输入信号、状态变量的关系式</a:t>
            </a:r>
          </a:p>
        </p:txBody>
      </p:sp>
      <p:sp>
        <p:nvSpPr>
          <p:cNvPr id="367742" name="Rectangle 126"/>
          <p:cNvSpPr>
            <a:spLocks noChangeArrowheads="1"/>
          </p:cNvSpPr>
          <p:nvPr/>
        </p:nvSpPr>
        <p:spPr bwMode="auto">
          <a:xfrm>
            <a:off x="5353279" y="1969438"/>
            <a:ext cx="52568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b="1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表达了激励信号与输入信号、状态变量的关系式</a:t>
            </a:r>
          </a:p>
        </p:txBody>
      </p:sp>
      <p:sp>
        <p:nvSpPr>
          <p:cNvPr id="367743" name="Rectangle 127"/>
          <p:cNvSpPr>
            <a:spLocks noChangeArrowheads="1"/>
          </p:cNvSpPr>
          <p:nvPr/>
        </p:nvSpPr>
        <p:spPr bwMode="auto">
          <a:xfrm>
            <a:off x="5353279" y="2661451"/>
            <a:ext cx="4598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表达存储电路从现态到次态的转换关系式</a:t>
            </a:r>
          </a:p>
        </p:txBody>
      </p:sp>
      <p:graphicFrame>
        <p:nvGraphicFramePr>
          <p:cNvPr id="367744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998861"/>
              </p:ext>
            </p:extLst>
          </p:nvPr>
        </p:nvGraphicFramePr>
        <p:xfrm>
          <a:off x="3337056" y="3448187"/>
          <a:ext cx="4608512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图片" r:id="rId5" imgW="2428920" imgH="990720" progId="Word.Picture.8">
                  <p:embed/>
                </p:oleObj>
              </mc:Choice>
              <mc:Fallback>
                <p:oleObj name="图片" r:id="rId5" imgW="2428920" imgH="990720" progId="Word.Picture.8">
                  <p:embed/>
                  <p:pic>
                    <p:nvPicPr>
                      <p:cNvPr id="367744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056" y="3448187"/>
                        <a:ext cx="4608512" cy="18176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9"/>
          <p:cNvSpPr>
            <a:spLocks noChangeArrowheads="1"/>
          </p:cNvSpPr>
          <p:nvPr/>
        </p:nvSpPr>
        <p:spPr bwMode="auto">
          <a:xfrm>
            <a:off x="119336" y="85487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6.1.1 </a:t>
            </a:r>
            <a:r>
              <a:rPr kumimoji="0"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时序逻辑电路的模型与分类</a:t>
            </a:r>
          </a:p>
        </p:txBody>
      </p:sp>
      <p:sp>
        <p:nvSpPr>
          <p:cNvPr id="10" name="Rectangle 80"/>
          <p:cNvSpPr>
            <a:spLocks noChangeArrowheads="1"/>
          </p:cNvSpPr>
          <p:nvPr/>
        </p:nvSpPr>
        <p:spPr bwMode="auto">
          <a:xfrm>
            <a:off x="1632646" y="600671"/>
            <a:ext cx="4824413" cy="52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b="1" dirty="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kumimoji="0" lang="en-US" altLang="zh-CN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0" lang="zh-CN" altLang="en-US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时序电路的一般化模型</a:t>
            </a:r>
          </a:p>
        </p:txBody>
      </p:sp>
    </p:spTree>
    <p:extLst>
      <p:ext uri="{BB962C8B-B14F-4D97-AF65-F5344CB8AC3E}">
        <p14:creationId xmlns:p14="http://schemas.microsoft.com/office/powerpoint/2010/main" val="1199490292"/>
      </p:ext>
    </p:extLst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36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6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738" grpId="0" autoUpdateAnimBg="0"/>
      <p:bldP spid="367739" grpId="0"/>
      <p:bldP spid="367740" grpId="0"/>
      <p:bldP spid="367741" grpId="0"/>
      <p:bldP spid="367742" grpId="0"/>
      <p:bldP spid="36774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87" name="Text Box 23"/>
          <p:cNvSpPr txBox="1">
            <a:spLocks noChangeArrowheads="1"/>
          </p:cNvSpPr>
          <p:nvPr/>
        </p:nvSpPr>
        <p:spPr bwMode="auto">
          <a:xfrm>
            <a:off x="1294484" y="649200"/>
            <a:ext cx="35557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、异步时序电路与同步时序电路</a:t>
            </a:r>
          </a:p>
        </p:txBody>
      </p:sp>
      <p:sp>
        <p:nvSpPr>
          <p:cNvPr id="369688" name="Text Box 24"/>
          <p:cNvSpPr txBox="1">
            <a:spLocks noChangeArrowheads="1"/>
          </p:cNvSpPr>
          <p:nvPr/>
        </p:nvSpPr>
        <p:spPr bwMode="auto">
          <a:xfrm>
            <a:off x="944708" y="1749398"/>
            <a:ext cx="1936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时序电路</a:t>
            </a:r>
          </a:p>
        </p:txBody>
      </p:sp>
      <p:sp>
        <p:nvSpPr>
          <p:cNvPr id="369689" name="AutoShape 25"/>
          <p:cNvSpPr>
            <a:spLocks/>
          </p:cNvSpPr>
          <p:nvPr/>
        </p:nvSpPr>
        <p:spPr bwMode="auto">
          <a:xfrm>
            <a:off x="2283618" y="1379396"/>
            <a:ext cx="144487" cy="1192212"/>
          </a:xfrm>
          <a:prstGeom prst="leftBrace">
            <a:avLst>
              <a:gd name="adj1" fmla="val 122713"/>
              <a:gd name="adj2" fmla="val 50000"/>
            </a:avLst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/>
          </a:p>
        </p:txBody>
      </p:sp>
      <p:grpSp>
        <p:nvGrpSpPr>
          <p:cNvPr id="369701" name="Group 37"/>
          <p:cNvGrpSpPr>
            <a:grpSpLocks/>
          </p:cNvGrpSpPr>
          <p:nvPr/>
        </p:nvGrpSpPr>
        <p:grpSpPr bwMode="auto">
          <a:xfrm>
            <a:off x="2409439" y="1433509"/>
            <a:ext cx="9683716" cy="425451"/>
            <a:chOff x="1210" y="993"/>
            <a:chExt cx="4097" cy="268"/>
          </a:xfrm>
        </p:grpSpPr>
        <p:sp>
          <p:nvSpPr>
            <p:cNvPr id="369690" name="Text Box 26"/>
            <p:cNvSpPr txBox="1">
              <a:spLocks noChangeArrowheads="1"/>
            </p:cNvSpPr>
            <p:nvPr/>
          </p:nvSpPr>
          <p:spPr bwMode="auto">
            <a:xfrm>
              <a:off x="1210" y="993"/>
              <a:ext cx="9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000" b="1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同步：</a:t>
              </a:r>
            </a:p>
          </p:txBody>
        </p:sp>
        <p:sp>
          <p:nvSpPr>
            <p:cNvPr id="369692" name="Text Box 28"/>
            <p:cNvSpPr txBox="1">
              <a:spLocks noChangeArrowheads="1"/>
            </p:cNvSpPr>
            <p:nvPr/>
          </p:nvSpPr>
          <p:spPr bwMode="auto">
            <a:xfrm>
              <a:off x="1649" y="1009"/>
              <a:ext cx="36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000" b="1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存储电路里所有触发器有一个统一的时钟源，</a:t>
              </a:r>
              <a:r>
                <a:rPr kumimoji="1" lang="zh-CN" altLang="en-US" sz="2000" b="1" dirty="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它们的状态在同一时刻更新</a:t>
              </a:r>
              <a:r>
                <a:rPr kumimoji="1" lang="zh-CN" altLang="en-US" sz="2000" b="1" dirty="0">
                  <a:latin typeface="Tahoma" panose="020B0604030504040204" pitchFamily="34" charset="0"/>
                </a:rPr>
                <a:t>。</a:t>
              </a:r>
            </a:p>
          </p:txBody>
        </p:sp>
      </p:grpSp>
      <p:grpSp>
        <p:nvGrpSpPr>
          <p:cNvPr id="369702" name="Group 38"/>
          <p:cNvGrpSpPr>
            <a:grpSpLocks/>
          </p:cNvGrpSpPr>
          <p:nvPr/>
        </p:nvGrpSpPr>
        <p:grpSpPr bwMode="auto">
          <a:xfrm>
            <a:off x="2358267" y="2042713"/>
            <a:ext cx="9575817" cy="411163"/>
            <a:chOff x="1158" y="1380"/>
            <a:chExt cx="4782" cy="259"/>
          </a:xfrm>
        </p:grpSpPr>
        <p:sp>
          <p:nvSpPr>
            <p:cNvPr id="369691" name="Text Box 27"/>
            <p:cNvSpPr txBox="1">
              <a:spLocks noChangeArrowheads="1"/>
            </p:cNvSpPr>
            <p:nvPr/>
          </p:nvSpPr>
          <p:spPr bwMode="auto">
            <a:xfrm>
              <a:off x="1158" y="1380"/>
              <a:ext cx="9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000" b="1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异步：</a:t>
              </a:r>
            </a:p>
          </p:txBody>
        </p:sp>
        <p:sp>
          <p:nvSpPr>
            <p:cNvPr id="369693" name="Text Box 29"/>
            <p:cNvSpPr txBox="1">
              <a:spLocks noChangeArrowheads="1"/>
            </p:cNvSpPr>
            <p:nvPr/>
          </p:nvSpPr>
          <p:spPr bwMode="auto">
            <a:xfrm>
              <a:off x="1696" y="1387"/>
              <a:ext cx="42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000" b="1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没有统一的时钟脉冲或没有时钟脉冲，电路的状态更新不是同时发生的。</a:t>
              </a:r>
            </a:p>
          </p:txBody>
        </p:sp>
      </p:grpSp>
      <p:graphicFrame>
        <p:nvGraphicFramePr>
          <p:cNvPr id="36969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501894"/>
              </p:ext>
            </p:extLst>
          </p:nvPr>
        </p:nvGraphicFramePr>
        <p:xfrm>
          <a:off x="6528048" y="3284538"/>
          <a:ext cx="4407822" cy="1927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图片" r:id="rId3" imgW="3106080" imgH="1190160" progId="Word.Picture.8">
                  <p:embed/>
                </p:oleObj>
              </mc:Choice>
              <mc:Fallback>
                <p:oleObj name="图片" r:id="rId3" imgW="3106080" imgH="1190160" progId="Word.Picture.8">
                  <p:embed/>
                  <p:pic>
                    <p:nvPicPr>
                      <p:cNvPr id="3696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3284538"/>
                        <a:ext cx="4407822" cy="1927227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553214"/>
              </p:ext>
            </p:extLst>
          </p:nvPr>
        </p:nvGraphicFramePr>
        <p:xfrm>
          <a:off x="1057927" y="3099593"/>
          <a:ext cx="5033629" cy="234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Picture" r:id="rId5" imgW="2543040" imgH="1085760" progId="Word.Picture.8">
                  <p:embed/>
                </p:oleObj>
              </mc:Choice>
              <mc:Fallback>
                <p:oleObj name="Picture" r:id="rId5" imgW="2543040" imgH="1085760" progId="Word.Picture.8">
                  <p:embed/>
                  <p:pic>
                    <p:nvPicPr>
                      <p:cNvPr id="3696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927" y="3099593"/>
                        <a:ext cx="5033629" cy="23463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79"/>
          <p:cNvSpPr>
            <a:spLocks noChangeArrowheads="1"/>
          </p:cNvSpPr>
          <p:nvPr/>
        </p:nvSpPr>
        <p:spPr bwMode="auto">
          <a:xfrm>
            <a:off x="407368" y="112911"/>
            <a:ext cx="5544616" cy="52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 dirty="0">
                <a:solidFill>
                  <a:schemeClr val="accent2"/>
                </a:solidFill>
                <a:ea typeface="楷体_GB2312" pitchFamily="49" charset="-122"/>
              </a:rPr>
              <a:t>6.1.1 </a:t>
            </a:r>
            <a:r>
              <a:rPr kumimoji="0" lang="zh-CN" altLang="en-US" b="1" dirty="0">
                <a:solidFill>
                  <a:schemeClr val="accent2"/>
                </a:solidFill>
                <a:ea typeface="楷体_GB2312" pitchFamily="49" charset="-122"/>
              </a:rPr>
              <a:t>时序逻辑电路的模型与分类</a:t>
            </a:r>
          </a:p>
        </p:txBody>
      </p:sp>
    </p:spTree>
    <p:extLst>
      <p:ext uri="{BB962C8B-B14F-4D97-AF65-F5344CB8AC3E}">
        <p14:creationId xmlns:p14="http://schemas.microsoft.com/office/powerpoint/2010/main" val="18531911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7" grpId="0" autoUpdateAnimBg="0"/>
      <p:bldP spid="36968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1559496" y="625235"/>
            <a:ext cx="34131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20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0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米利型和穆尔型时序电路 </a:t>
            </a:r>
          </a:p>
        </p:txBody>
      </p:sp>
      <p:graphicFrame>
        <p:nvGraphicFramePr>
          <p:cNvPr id="443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526313"/>
              </p:ext>
            </p:extLst>
          </p:nvPr>
        </p:nvGraphicFramePr>
        <p:xfrm>
          <a:off x="314830" y="2841636"/>
          <a:ext cx="5902445" cy="225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图片" r:id="rId3" imgW="3676680" imgH="1352520" progId="Word.Picture.8">
                  <p:embed/>
                </p:oleObj>
              </mc:Choice>
              <mc:Fallback>
                <p:oleObj name="图片" r:id="rId3" imgW="3676680" imgH="1352520" progId="Word.Picture.8">
                  <p:embed/>
                  <p:pic>
                    <p:nvPicPr>
                      <p:cNvPr id="443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30" y="2841636"/>
                        <a:ext cx="5902445" cy="22584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3396" name="Group 4"/>
          <p:cNvGrpSpPr>
            <a:grpSpLocks/>
          </p:cNvGrpSpPr>
          <p:nvPr/>
        </p:nvGrpSpPr>
        <p:grpSpPr bwMode="auto">
          <a:xfrm>
            <a:off x="809254" y="1273853"/>
            <a:ext cx="3946525" cy="1301752"/>
            <a:chOff x="-5" y="805"/>
            <a:chExt cx="2486" cy="820"/>
          </a:xfrm>
        </p:grpSpPr>
        <p:sp>
          <p:nvSpPr>
            <p:cNvPr id="443397" name="Rectangle 5"/>
            <p:cNvSpPr>
              <a:spLocks noChangeArrowheads="1"/>
            </p:cNvSpPr>
            <p:nvPr/>
          </p:nvSpPr>
          <p:spPr bwMode="auto">
            <a:xfrm>
              <a:off x="-5" y="1020"/>
              <a:ext cx="2486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电路的输出是输入变量</a:t>
              </a:r>
              <a:r>
                <a:rPr kumimoji="1"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及触发器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>
                <a:lnSpc>
                  <a:spcPct val="150000"/>
                </a:lnSpc>
              </a:pPr>
              <a:r>
                <a:rPr kumimoji="1"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输出</a:t>
              </a:r>
              <a:r>
                <a:rPr kumimoji="1"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、 </a:t>
              </a:r>
              <a:r>
                <a:rPr kumimoji="1"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的函数</a:t>
              </a:r>
            </a:p>
          </p:txBody>
        </p:sp>
        <p:sp>
          <p:nvSpPr>
            <p:cNvPr id="443398" name="Rectangle 6"/>
            <p:cNvSpPr>
              <a:spLocks noChangeArrowheads="1"/>
            </p:cNvSpPr>
            <p:nvPr/>
          </p:nvSpPr>
          <p:spPr bwMode="auto">
            <a:xfrm>
              <a:off x="14" y="805"/>
              <a:ext cx="9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米利型电路</a:t>
              </a:r>
            </a:p>
          </p:txBody>
        </p:sp>
      </p:grpSp>
      <p:sp>
        <p:nvSpPr>
          <p:cNvPr id="7" name="Rectangle 79"/>
          <p:cNvSpPr>
            <a:spLocks noChangeArrowheads="1"/>
          </p:cNvSpPr>
          <p:nvPr/>
        </p:nvSpPr>
        <p:spPr bwMode="auto">
          <a:xfrm>
            <a:off x="623392" y="135611"/>
            <a:ext cx="5544616" cy="52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 dirty="0">
                <a:solidFill>
                  <a:schemeClr val="accent2"/>
                </a:solidFill>
                <a:ea typeface="楷体_GB2312" pitchFamily="49" charset="-122"/>
              </a:rPr>
              <a:t>6.1.1 </a:t>
            </a:r>
            <a:r>
              <a:rPr kumimoji="0" lang="zh-CN" altLang="en-US" b="1" dirty="0">
                <a:solidFill>
                  <a:schemeClr val="accent2"/>
                </a:solidFill>
                <a:ea typeface="楷体_GB2312" pitchFamily="49" charset="-122"/>
              </a:rPr>
              <a:t>时序逻辑电路的模型与分类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B550E0B-70B6-4BE1-B095-D812B0FFE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19374"/>
              </p:ext>
            </p:extLst>
          </p:nvPr>
        </p:nvGraphicFramePr>
        <p:xfrm>
          <a:off x="6175938" y="2832679"/>
          <a:ext cx="5688632" cy="2265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图片" r:id="rId5" imgW="3676680" imgH="1228680" progId="Word.Picture.8">
                  <p:embed/>
                </p:oleObj>
              </mc:Choice>
              <mc:Fallback>
                <p:oleObj name="图片" r:id="rId5" imgW="3676680" imgH="1228680" progId="Word.Picture.8">
                  <p:embed/>
                  <p:pic>
                    <p:nvPicPr>
                      <p:cNvPr id="4444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938" y="2832679"/>
                        <a:ext cx="5688632" cy="22653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">
            <a:extLst>
              <a:ext uri="{FF2B5EF4-FFF2-40B4-BE49-F238E27FC236}">
                <a16:creationId xmlns:a16="http://schemas.microsoft.com/office/drawing/2014/main" id="{FD351687-D28E-468A-9BA1-82FB17097CF9}"/>
              </a:ext>
            </a:extLst>
          </p:cNvPr>
          <p:cNvGrpSpPr>
            <a:grpSpLocks/>
          </p:cNvGrpSpPr>
          <p:nvPr/>
        </p:nvGrpSpPr>
        <p:grpSpPr bwMode="auto">
          <a:xfrm>
            <a:off x="6283250" y="1215300"/>
            <a:ext cx="5314951" cy="1377954"/>
            <a:chOff x="-689" y="306"/>
            <a:chExt cx="3348" cy="86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891A62-4391-4612-A2B8-DB1D94231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89" y="569"/>
              <a:ext cx="334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电路输出仅仅取决于各触发器的状态，而不受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>
                <a:lnSpc>
                  <a:spcPct val="150000"/>
                </a:lnSpc>
              </a:pPr>
              <a:r>
                <a:rPr kumimoji="1"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电路当时的输入信号影响或没有输入变量</a:t>
              </a: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45B9E8E-7D77-4B63-B121-CCE07CD3D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71" y="306"/>
              <a:ext cx="9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穆尔型电路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3400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1524001" y="2320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GB" altLang="zh-CN">
              <a:latin typeface="Arial" panose="020B0604020202020204" pitchFamily="34" charset="0"/>
            </a:endParaRPr>
          </a:p>
        </p:txBody>
      </p:sp>
      <p:graphicFrame>
        <p:nvGraphicFramePr>
          <p:cNvPr id="409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20602"/>
              </p:ext>
            </p:extLst>
          </p:nvPr>
        </p:nvGraphicFramePr>
        <p:xfrm>
          <a:off x="1336116" y="1263048"/>
          <a:ext cx="5356225" cy="508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8" name="图片" r:id="rId3" imgW="3514680" imgH="3343320" progId="Word.Picture.8">
                  <p:embed/>
                </p:oleObj>
              </mc:Choice>
              <mc:Fallback>
                <p:oleObj name="图片" r:id="rId3" imgW="3514680" imgH="3343320" progId="Word.Picture.8">
                  <p:embed/>
                  <p:pic>
                    <p:nvPicPr>
                      <p:cNvPr id="409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116" y="1263048"/>
                        <a:ext cx="5356225" cy="5084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7825255" y="651605"/>
            <a:ext cx="139046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b="1">
                <a:solidFill>
                  <a:srgbClr val="000066"/>
                </a:solidFill>
                <a:latin typeface="宋体" panose="02010600030101010101" pitchFamily="2" charset="-122"/>
                <a:ea typeface="楷体_GB2312" pitchFamily="49" charset="-122"/>
                <a:cs typeface="Times New Roman" panose="02020603050405020304" pitchFamily="18" charset="0"/>
              </a:rPr>
              <a:t>输出方程</a:t>
            </a:r>
            <a:endParaRPr lang="zh-CN" altLang="en-US" b="1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9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25511"/>
              </p:ext>
            </p:extLst>
          </p:nvPr>
        </p:nvGraphicFramePr>
        <p:xfrm>
          <a:off x="7827964" y="1137358"/>
          <a:ext cx="1474787" cy="59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9" name="公式" r:id="rId5" imgW="634680" imgH="253800" progId="Equation.3">
                  <p:embed/>
                </p:oleObj>
              </mc:Choice>
              <mc:Fallback>
                <p:oleObj name="公式" r:id="rId5" imgW="634680" imgH="253800" progId="Equation.3">
                  <p:embed/>
                  <p:pic>
                    <p:nvPicPr>
                      <p:cNvPr id="409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4" y="1137358"/>
                        <a:ext cx="1474787" cy="592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/>
          <p:cNvGraphicFramePr>
            <a:graphicFrameLocks noChangeAspect="1"/>
          </p:cNvGraphicFramePr>
          <p:nvPr/>
        </p:nvGraphicFramePr>
        <p:xfrm>
          <a:off x="7835901" y="2736851"/>
          <a:ext cx="2460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0" name="公式" r:id="rId7" imgW="990360" imgH="190440" progId="Equation.3">
                  <p:embed/>
                </p:oleObj>
              </mc:Choice>
              <mc:Fallback>
                <p:oleObj name="公式" r:id="rId7" imgW="990360" imgH="190440" progId="Equation.3">
                  <p:embed/>
                  <p:pic>
                    <p:nvPicPr>
                      <p:cNvPr id="409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1" y="2736851"/>
                        <a:ext cx="24606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77252"/>
              </p:ext>
            </p:extLst>
          </p:nvPr>
        </p:nvGraphicFramePr>
        <p:xfrm>
          <a:off x="7857658" y="3215460"/>
          <a:ext cx="15541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1" name="公式" r:id="rId9" imgW="583920" imgH="228600" progId="Equation.3">
                  <p:embed/>
                </p:oleObj>
              </mc:Choice>
              <mc:Fallback>
                <p:oleObj name="公式" r:id="rId9" imgW="583920" imgH="228600" progId="Equation.3">
                  <p:embed/>
                  <p:pic>
                    <p:nvPicPr>
                      <p:cNvPr id="409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658" y="3215460"/>
                        <a:ext cx="1554162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0" name="Rectangle 10"/>
          <p:cNvSpPr>
            <a:spLocks noChangeArrowheads="1"/>
          </p:cNvSpPr>
          <p:nvPr/>
        </p:nvSpPr>
        <p:spPr bwMode="auto">
          <a:xfrm>
            <a:off x="7725569" y="2211641"/>
            <a:ext cx="134684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激励方程组</a:t>
            </a:r>
            <a:endParaRPr lang="zh-CN" altLang="en-US" b="1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5373688" y="3817939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409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96460"/>
              </p:ext>
            </p:extLst>
          </p:nvPr>
        </p:nvGraphicFramePr>
        <p:xfrm>
          <a:off x="7508315" y="5145136"/>
          <a:ext cx="303053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2" name="公式" r:id="rId11" imgW="1143000" imgH="215640" progId="Equation.3">
                  <p:embed/>
                </p:oleObj>
              </mc:Choice>
              <mc:Fallback>
                <p:oleObj name="公式" r:id="rId11" imgW="1143000" imgH="215640" progId="Equation.3">
                  <p:embed/>
                  <p:pic>
                    <p:nvPicPr>
                      <p:cNvPr id="409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315" y="5145136"/>
                        <a:ext cx="3030538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770250"/>
              </p:ext>
            </p:extLst>
          </p:nvPr>
        </p:nvGraphicFramePr>
        <p:xfrm>
          <a:off x="7530868" y="5727749"/>
          <a:ext cx="1592263" cy="620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3" name="公式" r:id="rId13" imgW="723600" imgH="253800" progId="Equation.3">
                  <p:embed/>
                </p:oleObj>
              </mc:Choice>
              <mc:Fallback>
                <p:oleObj name="公式" r:id="rId13" imgW="723600" imgH="253800" progId="Equation.3">
                  <p:embed/>
                  <p:pic>
                    <p:nvPicPr>
                      <p:cNvPr id="4096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0868" y="5727749"/>
                        <a:ext cx="1592263" cy="6200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7699375" y="3941247"/>
            <a:ext cx="134684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状态</a:t>
            </a:r>
            <a:r>
              <a:rPr lang="zh-CN" altLang="en-US" b="1" dirty="0">
                <a:solidFill>
                  <a:srgbClr val="000066"/>
                </a:solidFill>
                <a:latin typeface="宋体" panose="02010600030101010101" pitchFamily="2" charset="-122"/>
                <a:ea typeface="楷体_GB2312" pitchFamily="49" charset="-122"/>
                <a:cs typeface="Times New Roman" panose="02020603050405020304" pitchFamily="18" charset="0"/>
              </a:rPr>
              <a:t>方程组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96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464250"/>
              </p:ext>
            </p:extLst>
          </p:nvPr>
        </p:nvGraphicFramePr>
        <p:xfrm>
          <a:off x="7835900" y="4472246"/>
          <a:ext cx="1092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4" name="公式" r:id="rId15" imgW="558720" imgH="215640" progId="Equation.3">
                  <p:embed/>
                </p:oleObj>
              </mc:Choice>
              <mc:Fallback>
                <p:oleObj name="公式" r:id="rId15" imgW="558720" imgH="215640" progId="Equation.3">
                  <p:embed/>
                  <p:pic>
                    <p:nvPicPr>
                      <p:cNvPr id="4096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4472246"/>
                        <a:ext cx="1092200" cy="4381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3366FF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7" name="AutoShape 17"/>
          <p:cNvSpPr>
            <a:spLocks noChangeArrowheads="1"/>
          </p:cNvSpPr>
          <p:nvPr/>
        </p:nvSpPr>
        <p:spPr bwMode="auto">
          <a:xfrm>
            <a:off x="6780213" y="3352800"/>
            <a:ext cx="863600" cy="923330"/>
          </a:xfrm>
          <a:prstGeom prst="curvedRightArrow">
            <a:avLst>
              <a:gd name="adj1" fmla="val 36765"/>
              <a:gd name="adj2" fmla="val 73529"/>
              <a:gd name="adj3" fmla="val 33333"/>
            </a:avLst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GB" altLang="zh-CN" sz="5400">
              <a:solidFill>
                <a:srgbClr val="000066"/>
              </a:solidFill>
              <a:latin typeface="宋体" panose="02010600030101010101" pitchFamily="2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18" name="AutoShape 18"/>
          <p:cNvSpPr>
            <a:spLocks/>
          </p:cNvSpPr>
          <p:nvPr/>
        </p:nvSpPr>
        <p:spPr bwMode="auto">
          <a:xfrm>
            <a:off x="7680325" y="2852738"/>
            <a:ext cx="90488" cy="900112"/>
          </a:xfrm>
          <a:prstGeom prst="leftBrace">
            <a:avLst>
              <a:gd name="adj1" fmla="val 82894"/>
              <a:gd name="adj2" fmla="val 50000"/>
            </a:avLst>
          </a:prstGeom>
          <a:noFill/>
          <a:ln w="38100">
            <a:solidFill>
              <a:srgbClr val="CC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20" name="Rectangle 20"/>
          <p:cNvSpPr>
            <a:spLocks noChangeArrowheads="1"/>
          </p:cNvSpPr>
          <p:nvPr/>
        </p:nvSpPr>
        <p:spPr bwMode="auto">
          <a:xfrm>
            <a:off x="1083206" y="731877"/>
            <a:ext cx="17764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0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逻辑方程组</a:t>
            </a:r>
          </a:p>
        </p:txBody>
      </p:sp>
      <p:sp>
        <p:nvSpPr>
          <p:cNvPr id="409621" name="Rectangle 21"/>
          <p:cNvSpPr>
            <a:spLocks noChangeArrowheads="1"/>
          </p:cNvSpPr>
          <p:nvPr/>
        </p:nvSpPr>
        <p:spPr bwMode="auto">
          <a:xfrm>
            <a:off x="623392" y="133414"/>
            <a:ext cx="5824537" cy="59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6.1.2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时序电路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功能的表达方法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931113"/>
              </p:ext>
            </p:extLst>
          </p:nvPr>
        </p:nvGraphicFramePr>
        <p:xfrm>
          <a:off x="7875589" y="1548520"/>
          <a:ext cx="2289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5" name="公式" r:id="rId17" imgW="914400" imgH="228600" progId="Equation.3">
                  <p:embed/>
                </p:oleObj>
              </mc:Choice>
              <mc:Fallback>
                <p:oleObj name="公式" r:id="rId17" imgW="914400" imgH="228600" progId="Equation.3">
                  <p:embed/>
                  <p:pic>
                    <p:nvPicPr>
                      <p:cNvPr id="40962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589" y="1548520"/>
                        <a:ext cx="22891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0428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6" grpId="0"/>
      <p:bldP spid="409610" grpId="0"/>
      <p:bldP spid="409614" grpId="0"/>
      <p:bldP spid="409617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2102</Words>
  <Application>Microsoft Office PowerPoint</Application>
  <PresentationFormat>宽屏</PresentationFormat>
  <Paragraphs>517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黑体</vt:lpstr>
      <vt:lpstr>华文细黑</vt:lpstr>
      <vt:lpstr>楷体_GB2312</vt:lpstr>
      <vt:lpstr>隶书</vt:lpstr>
      <vt:lpstr>宋体</vt:lpstr>
      <vt:lpstr>Arial</vt:lpstr>
      <vt:lpstr>Arial Narrow</vt:lpstr>
      <vt:lpstr>Calibri</vt:lpstr>
      <vt:lpstr>Symbol</vt:lpstr>
      <vt:lpstr>Tahoma</vt:lpstr>
      <vt:lpstr>Times New Roman</vt:lpstr>
      <vt:lpstr>Verdana</vt:lpstr>
      <vt:lpstr>Wingdings</vt:lpstr>
      <vt:lpstr>Profile</vt:lpstr>
      <vt:lpstr>图片</vt:lpstr>
      <vt:lpstr>Microsoft Word Picture</vt:lpstr>
      <vt:lpstr>公式</vt:lpstr>
      <vt:lpstr>Equation</vt:lpstr>
      <vt:lpstr>Picture</vt:lpstr>
      <vt:lpstr>Picture2</vt:lpstr>
      <vt:lpstr>PowerPoint 演示文稿</vt:lpstr>
      <vt:lpstr>PowerPoint 演示文稿</vt:lpstr>
      <vt:lpstr>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院办</dc:creator>
  <cp:lastModifiedBy>dubin</cp:lastModifiedBy>
  <cp:revision>50</cp:revision>
  <dcterms:created xsi:type="dcterms:W3CDTF">2014-11-27T02:35:17Z</dcterms:created>
  <dcterms:modified xsi:type="dcterms:W3CDTF">2019-11-04T12:26:45Z</dcterms:modified>
</cp:coreProperties>
</file>