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8" r:id="rId2"/>
  </p:sldMasterIdLst>
  <p:notesMasterIdLst>
    <p:notesMasterId r:id="rId31"/>
  </p:notesMasterIdLst>
  <p:sldIdLst>
    <p:sldId id="447" r:id="rId3"/>
    <p:sldId id="460" r:id="rId4"/>
    <p:sldId id="461" r:id="rId5"/>
    <p:sldId id="462" r:id="rId6"/>
    <p:sldId id="463" r:id="rId7"/>
    <p:sldId id="464" r:id="rId8"/>
    <p:sldId id="465" r:id="rId9"/>
    <p:sldId id="473" r:id="rId10"/>
    <p:sldId id="474" r:id="rId11"/>
    <p:sldId id="475" r:id="rId12"/>
    <p:sldId id="446" r:id="rId13"/>
    <p:sldId id="448" r:id="rId14"/>
    <p:sldId id="459" r:id="rId15"/>
    <p:sldId id="449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66" r:id="rId24"/>
    <p:sldId id="467" r:id="rId25"/>
    <p:sldId id="468" r:id="rId26"/>
    <p:sldId id="469" r:id="rId27"/>
    <p:sldId id="470" r:id="rId28"/>
    <p:sldId id="471" r:id="rId29"/>
    <p:sldId id="472" r:id="rId30"/>
  </p:sldIdLst>
  <p:sldSz cx="12192000" cy="685800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0000FF"/>
    <a:srgbClr val="006600"/>
    <a:srgbClr val="339933"/>
    <a:srgbClr val="FF0000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8" autoAdjust="0"/>
    <p:restoredTop sz="94731" autoAdjust="0"/>
  </p:normalViewPr>
  <p:slideViewPr>
    <p:cSldViewPr>
      <p:cViewPr varScale="1">
        <p:scale>
          <a:sx n="102" d="100"/>
          <a:sy n="102" d="100"/>
        </p:scale>
        <p:origin x="150" y="372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jpe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9.wmf"/><Relationship Id="rId2" Type="http://schemas.openxmlformats.org/officeDocument/2006/relationships/image" Target="../media/image35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4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5.wmf"/><Relationship Id="rId1" Type="http://schemas.openxmlformats.org/officeDocument/2006/relationships/image" Target="../media/image26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E1AC7C08-B3FD-482B-A66B-0C3810CF18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503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fld id="{1C3E5BA1-7EE1-4F9D-BDC1-A4678CEC25E0}" type="slidenum">
              <a:rPr lang="en-US" altLang="zh-CN" b="0">
                <a:latin typeface="Verdana" pitchFamily="34" charset="0"/>
              </a:rPr>
              <a:pPr eaLnBrk="1" hangingPunct="1"/>
              <a:t>8</a:t>
            </a:fld>
            <a:endParaRPr lang="en-US" altLang="zh-CN" b="0">
              <a:latin typeface="Verdana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CA547-AF5A-4F69-B770-0DE47042683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030D87-EFD5-4BE8-BD68-432456B84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76007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12DE87-7DC8-4438-9475-B0918DE7CD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83151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11280" y="602136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B5FB9C-4B2E-4DB5-9180-C20BB8E38F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52081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6234" y="260351"/>
            <a:ext cx="10716684" cy="5635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487360" y="6165380"/>
            <a:ext cx="2641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118D-36B9-4D8A-AAD6-7251F9927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09737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北京化工大学——杜彬</a:t>
            </a:r>
          </a:p>
        </p:txBody>
      </p:sp>
    </p:spTree>
    <p:extLst>
      <p:ext uri="{BB962C8B-B14F-4D97-AF65-F5344CB8AC3E}">
        <p14:creationId xmlns:p14="http://schemas.microsoft.com/office/powerpoint/2010/main" val="3448964053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60350"/>
            <a:ext cx="10668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628775"/>
            <a:ext cx="1066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812800" y="1052514"/>
            <a:ext cx="10610851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EE53685D-DC45-4974-9AD5-911DE6C22AF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 descr="前进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67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1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85" y="6594475"/>
            <a:ext cx="8255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7" name="Picture 17" descr="未标题-3 拷贝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67" y="6589713"/>
            <a:ext cx="201084" cy="1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74" r:id="rId3"/>
    <p:sldLayoutId id="2147483690" r:id="rId4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99"/>
            </a:gs>
            <a:gs pos="100000">
              <a:srgbClr val="2222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41600" y="304800"/>
            <a:ext cx="660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0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0">
                <a:solidFill>
                  <a:srgbClr val="33CC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北京化工大学——杜彬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9652000" y="6500813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zh-CN" sz="2000">
                <a:solidFill>
                  <a:srgbClr val="FFFF00"/>
                </a:solidFill>
                <a:latin typeface="宋体" pitchFamily="2" charset="-122"/>
              </a:rPr>
              <a:t>P</a:t>
            </a:r>
            <a:fld id="{7FC8062E-FF48-45D5-8C20-1A3D0B078EF3}" type="slidenum">
              <a:rPr lang="en-US" altLang="zh-CN" sz="2000">
                <a:solidFill>
                  <a:srgbClr val="FFFF00"/>
                </a:solidFill>
                <a:latin typeface="宋体" pitchFamily="2" charset="-122"/>
              </a:rPr>
              <a:pPr algn="r">
                <a:defRPr/>
              </a:pPr>
              <a:t>‹#›</a:t>
            </a:fld>
            <a:endParaRPr lang="en-US" altLang="zh-CN" sz="2000">
              <a:solidFill>
                <a:srgbClr val="FFFF00"/>
              </a:solidFill>
              <a:latin typeface="宋体" pitchFamily="2" charset="-122"/>
            </a:endParaRPr>
          </a:p>
        </p:txBody>
      </p:sp>
      <p:sp>
        <p:nvSpPr>
          <p:cNvPr id="10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0871200" y="6477000"/>
            <a:ext cx="406400" cy="304800"/>
          </a:xfrm>
          <a:prstGeom prst="actionButtonForwardNex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kumimoji="1" lang="zh-CN" alt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363200" y="6477000"/>
            <a:ext cx="406400" cy="304800"/>
          </a:xfrm>
          <a:prstGeom prst="actionButtonBackPrevious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kumimoji="1" lang="zh-CN" alt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 spd="med">
    <p:strips dir="rd"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6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6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audio" Target="../media/audio1.wav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76" name="Rectangle 20"/>
          <p:cNvSpPr>
            <a:spLocks noChangeArrowheads="1"/>
          </p:cNvSpPr>
          <p:nvPr/>
        </p:nvSpPr>
        <p:spPr bwMode="auto">
          <a:xfrm>
            <a:off x="1343340" y="2996940"/>
            <a:ext cx="921798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30000"/>
              </a:lnSpc>
              <a:tabLst>
                <a:tab pos="971550" algn="l"/>
              </a:tabLst>
            </a:pP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、逻辑抽象：根据实际逻辑问题的因果关系确定输入、输出变量，并定义逻辑状态的含义；</a:t>
            </a:r>
          </a:p>
        </p:txBody>
      </p:sp>
      <p:sp>
        <p:nvSpPr>
          <p:cNvPr id="377877" name="Rectangle 21"/>
          <p:cNvSpPr>
            <a:spLocks noChangeArrowheads="1"/>
          </p:cNvSpPr>
          <p:nvPr/>
        </p:nvSpPr>
        <p:spPr bwMode="auto">
          <a:xfrm>
            <a:off x="1343341" y="4087552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根据逻辑描述列出真值表；</a:t>
            </a:r>
          </a:p>
        </p:txBody>
      </p:sp>
      <p:sp>
        <p:nvSpPr>
          <p:cNvPr id="377878" name="Rectangle 22"/>
          <p:cNvSpPr>
            <a:spLocks noChangeArrowheads="1"/>
          </p:cNvSpPr>
          <p:nvPr/>
        </p:nvSpPr>
        <p:spPr bwMode="auto">
          <a:xfrm>
            <a:off x="1365567" y="4555865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由真值表写出逻辑表达式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377879" name="Rectangle 23"/>
          <p:cNvSpPr>
            <a:spLocks noChangeArrowheads="1"/>
          </p:cNvSpPr>
          <p:nvPr/>
        </p:nvSpPr>
        <p:spPr bwMode="auto">
          <a:xfrm>
            <a:off x="1414779" y="5589327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画出逻辑图。</a:t>
            </a:r>
          </a:p>
        </p:txBody>
      </p:sp>
      <p:sp>
        <p:nvSpPr>
          <p:cNvPr id="377881" name="Rectangle 25"/>
          <p:cNvSpPr>
            <a:spLocks noChangeArrowheads="1"/>
          </p:cNvSpPr>
          <p:nvPr/>
        </p:nvSpPr>
        <p:spPr bwMode="auto">
          <a:xfrm>
            <a:off x="1365567" y="5084502"/>
            <a:ext cx="787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根据器件的类型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简化和变换逻辑表达式</a:t>
            </a:r>
          </a:p>
        </p:txBody>
      </p:sp>
      <p:sp>
        <p:nvSpPr>
          <p:cNvPr id="377884" name="Rectangle 28"/>
          <p:cNvSpPr>
            <a:spLocks noChangeArrowheads="1"/>
          </p:cNvSpPr>
          <p:nvPr/>
        </p:nvSpPr>
        <p:spPr bwMode="auto">
          <a:xfrm>
            <a:off x="1416367" y="2446078"/>
            <a:ext cx="434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二、组合逻辑电路的设计步骤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77885" name="Rectangle 29"/>
          <p:cNvSpPr>
            <a:spLocks noChangeArrowheads="1"/>
          </p:cNvSpPr>
          <p:nvPr/>
        </p:nvSpPr>
        <p:spPr bwMode="auto">
          <a:xfrm>
            <a:off x="1343340" y="1179485"/>
            <a:ext cx="9362005" cy="119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60000"/>
              </a:lnSpc>
              <a:tabLst>
                <a:tab pos="971550" algn="l"/>
                <a:tab pos="4392613" algn="r"/>
              </a:tabLst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一、组合逻辑电路的设计：根据实际逻辑问题，求出所要求逻辑功能的最简单逻辑电路。</a:t>
            </a:r>
          </a:p>
        </p:txBody>
      </p:sp>
      <p:sp>
        <p:nvSpPr>
          <p:cNvPr id="377886" name="Rectangle 30"/>
          <p:cNvSpPr>
            <a:spLocks noGrp="1" noChangeArrowheads="1"/>
          </p:cNvSpPr>
          <p:nvPr/>
        </p:nvSpPr>
        <p:spPr bwMode="auto">
          <a:xfrm>
            <a:off x="839270" y="452266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sz="3600" dirty="0">
                <a:solidFill>
                  <a:srgbClr val="00B0F0"/>
                </a:solidFill>
                <a:latin typeface="Times New Roman" pitchFamily="18" charset="0"/>
                <a:ea typeface="楷体_GB2312" pitchFamily="49" charset="-122"/>
              </a:rPr>
              <a:t>4.2  </a:t>
            </a:r>
            <a:r>
              <a:rPr lang="zh-CN" altLang="en-US" sz="3600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6" grpId="0" autoUpdateAnimBg="0"/>
      <p:bldP spid="377877" grpId="0" autoUpdateAnimBg="0"/>
      <p:bldP spid="377878" grpId="0" autoUpdateAnimBg="0"/>
      <p:bldP spid="377879" grpId="0" autoUpdateAnimBg="0"/>
      <p:bldP spid="377881" grpId="0" autoUpdateAnimBg="0"/>
      <p:bldP spid="377884" grpId="0"/>
      <p:bldP spid="3778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8"/>
          <p:cNvSpPr>
            <a:spLocks noChangeArrowheads="1"/>
          </p:cNvSpPr>
          <p:nvPr/>
        </p:nvSpPr>
        <p:spPr bwMode="auto">
          <a:xfrm>
            <a:off x="1127310" y="1236256"/>
            <a:ext cx="6100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76225" algn="l">
              <a:tabLst>
                <a:tab pos="971550" algn="l"/>
                <a:tab pos="4392613" algn="r"/>
              </a:tabLst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(4)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根据简化后的逻辑表达式画出逻辑图。</a:t>
            </a:r>
          </a:p>
        </p:txBody>
      </p:sp>
      <p:sp>
        <p:nvSpPr>
          <p:cNvPr id="2054" name="Rectangle 39"/>
          <p:cNvSpPr>
            <a:spLocks noChangeArrowheads="1"/>
          </p:cNvSpPr>
          <p:nvPr/>
        </p:nvSpPr>
        <p:spPr bwMode="auto">
          <a:xfrm>
            <a:off x="-373063" y="23749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7995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14989"/>
              </p:ext>
            </p:extLst>
          </p:nvPr>
        </p:nvGraphicFramePr>
        <p:xfrm>
          <a:off x="3610956" y="3027881"/>
          <a:ext cx="4391025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4" name="图片" r:id="rId3" imgW="2125980" imgH="1298448" progId="Word.Picture.8">
                  <p:embed/>
                </p:oleObj>
              </mc:Choice>
              <mc:Fallback>
                <p:oleObj name="图片" r:id="rId3" imgW="2125980" imgH="12984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956" y="3027881"/>
                        <a:ext cx="4391025" cy="268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5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52384"/>
              </p:ext>
            </p:extLst>
          </p:nvPr>
        </p:nvGraphicFramePr>
        <p:xfrm>
          <a:off x="2694069" y="1791729"/>
          <a:ext cx="41036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5" name="公式" r:id="rId5" imgW="1586811" imgH="203112" progId="Equation.3">
                  <p:embed/>
                </p:oleObj>
              </mc:Choice>
              <mc:Fallback>
                <p:oleObj name="公式" r:id="rId5" imgW="158681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069" y="1791729"/>
                        <a:ext cx="410368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5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354717"/>
              </p:ext>
            </p:extLst>
          </p:nvPr>
        </p:nvGraphicFramePr>
        <p:xfrm>
          <a:off x="2711530" y="2423554"/>
          <a:ext cx="18716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6" name="公式" r:id="rId7" imgW="748975" imgH="177723" progId="Equation.3">
                  <p:embed/>
                </p:oleObj>
              </mc:Choice>
              <mc:Fallback>
                <p:oleObj name="公式" r:id="rId7" imgW="74897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530" y="2423554"/>
                        <a:ext cx="18716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53"/>
          <p:cNvSpPr>
            <a:spLocks noGrp="1" noChangeArrowheads="1"/>
          </p:cNvSpPr>
          <p:nvPr/>
        </p:nvSpPr>
        <p:spPr bwMode="auto">
          <a:xfrm>
            <a:off x="839270" y="359031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3.3  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17616400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56" name="Rectangle 48"/>
          <p:cNvSpPr>
            <a:spLocks noChangeArrowheads="1"/>
          </p:cNvSpPr>
          <p:nvPr/>
        </p:nvSpPr>
        <p:spPr bwMode="auto">
          <a:xfrm>
            <a:off x="839270" y="1124680"/>
            <a:ext cx="10657480" cy="335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  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某火车站有特快、直快和慢车三种类型的客运列车进出，试用两输入与非门和反相器设计一个指示列车等待进站的逻辑电路，</a:t>
            </a: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个指示灯一、二、三号分别对应特快、直快和慢车。列车的优先级别依次为特快、直快和慢车，要求当特快列车请求进站时，无论其它两种列车是否请求进站，一号灯亮。当特快没有请求，直快请求进站时，无论慢车是否请求，二号灯亮。当特快和直快均没有请求，而慢车有请求时，三号灯亮。</a:t>
            </a:r>
          </a:p>
        </p:txBody>
      </p:sp>
      <p:sp>
        <p:nvSpPr>
          <p:cNvPr id="3" name="Rectangle 53">
            <a:extLst>
              <a:ext uri="{FF2B5EF4-FFF2-40B4-BE49-F238E27FC236}">
                <a16:creationId xmlns:a16="http://schemas.microsoft.com/office/drawing/2014/main" id="{448E7B11-1396-459E-A089-BD8A521FFD0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65571" y="376571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3.3  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5" name="Rectangle 25"/>
          <p:cNvSpPr>
            <a:spLocks noChangeArrowheads="1"/>
          </p:cNvSpPr>
          <p:nvPr/>
        </p:nvSpPr>
        <p:spPr bwMode="auto">
          <a:xfrm>
            <a:off x="1092699" y="445509"/>
            <a:ext cx="298702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tabLst>
                <a:tab pos="971550" algn="l"/>
                <a:tab pos="4392613" algn="r"/>
              </a:tabLst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 逻辑抽象</a:t>
            </a:r>
            <a:endParaRPr kumimoji="1" lang="zh-CN" altLang="en-US" b="0" dirty="0"/>
          </a:p>
        </p:txBody>
      </p:sp>
      <p:sp>
        <p:nvSpPr>
          <p:cNvPr id="378907" name="Rectangle 27"/>
          <p:cNvSpPr>
            <a:spLocks noChangeArrowheads="1"/>
          </p:cNvSpPr>
          <p:nvPr/>
        </p:nvSpPr>
        <p:spPr bwMode="auto">
          <a:xfrm>
            <a:off x="5381334" y="2190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06" name="Text Box 26"/>
          <p:cNvSpPr txBox="1">
            <a:spLocks noChangeArrowheads="1"/>
          </p:cNvSpPr>
          <p:nvPr/>
        </p:nvSpPr>
        <p:spPr bwMode="auto">
          <a:xfrm>
            <a:off x="869036" y="2803808"/>
            <a:ext cx="2171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5" name="Rectangle 245"/>
          <p:cNvSpPr>
            <a:spLocks noChangeArrowheads="1"/>
          </p:cNvSpPr>
          <p:nvPr/>
        </p:nvSpPr>
        <p:spPr bwMode="auto">
          <a:xfrm>
            <a:off x="1092699" y="1192640"/>
            <a:ext cx="89585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tabLst>
                <a:tab pos="971550" algn="l"/>
                <a:tab pos="4392613" algn="r"/>
              </a:tabLst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输入信号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分别为特快、直快和慢车的进站请求信号</a:t>
            </a:r>
          </a:p>
          <a:p>
            <a:pPr algn="l">
              <a:tabLst>
                <a:tab pos="971550" algn="l"/>
                <a:tab pos="4392613" algn="r"/>
              </a:tabLst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且有进站请求时为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，没有请求时为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79127" name="Rectangle 247"/>
          <p:cNvSpPr>
            <a:spLocks noChangeArrowheads="1"/>
          </p:cNvSpPr>
          <p:nvPr/>
        </p:nvSpPr>
        <p:spPr bwMode="auto">
          <a:xfrm>
            <a:off x="983290" y="2094278"/>
            <a:ext cx="96493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tabLst>
                <a:tab pos="971550" algn="l"/>
                <a:tab pos="4392613" algn="r"/>
              </a:tabLst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输出信号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分别为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个指示灯的状态，且灯亮为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，灯灭为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379347" name="Group 4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3368"/>
              </p:ext>
            </p:extLst>
          </p:nvPr>
        </p:nvGraphicFramePr>
        <p:xfrm>
          <a:off x="1281787" y="3124483"/>
          <a:ext cx="4683125" cy="3069447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45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输    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输   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348" name="Rectangle 468"/>
          <p:cNvSpPr>
            <a:spLocks noChangeArrowheads="1"/>
          </p:cNvSpPr>
          <p:nvPr/>
        </p:nvSpPr>
        <p:spPr bwMode="auto">
          <a:xfrm>
            <a:off x="1229398" y="2581558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根据题意列出真值表</a:t>
            </a:r>
            <a:endParaRPr kumimoji="1" lang="zh-CN" altLang="en-US"/>
          </a:p>
        </p:txBody>
      </p:sp>
      <p:sp>
        <p:nvSpPr>
          <p:cNvPr id="379349" name="Rectangle 469"/>
          <p:cNvSpPr>
            <a:spLocks noChangeArrowheads="1"/>
          </p:cNvSpPr>
          <p:nvPr/>
        </p:nvSpPr>
        <p:spPr bwMode="auto">
          <a:xfrm>
            <a:off x="7032130" y="2711746"/>
            <a:ext cx="426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76225" algn="l">
              <a:tabLst>
                <a:tab pos="971550" algn="l"/>
                <a:tab pos="4392613" algn="r"/>
              </a:tabLst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写出各输出逻辑表达式。</a:t>
            </a:r>
          </a:p>
        </p:txBody>
      </p:sp>
      <p:graphicFrame>
        <p:nvGraphicFramePr>
          <p:cNvPr id="379350" name="Object 4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543717"/>
              </p:ext>
            </p:extLst>
          </p:nvPr>
        </p:nvGraphicFramePr>
        <p:xfrm>
          <a:off x="7680220" y="3791090"/>
          <a:ext cx="17510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5" name="公式" r:id="rId4" imgW="558720" imgH="203040" progId="Equation.3">
                  <p:embed/>
                </p:oleObj>
              </mc:Choice>
              <mc:Fallback>
                <p:oleObj name="公式" r:id="rId4" imgW="558720" imgH="203040" progId="Equation.3">
                  <p:embed/>
                  <p:pic>
                    <p:nvPicPr>
                      <p:cNvPr id="0" name="Object 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220" y="3791090"/>
                        <a:ext cx="1751013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51" name="Object 4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96623"/>
              </p:ext>
            </p:extLst>
          </p:nvPr>
        </p:nvGraphicFramePr>
        <p:xfrm>
          <a:off x="7752230" y="4487809"/>
          <a:ext cx="20891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6" name="公式" r:id="rId6" imgW="698400" imgH="203040" progId="Equation.3">
                  <p:embed/>
                </p:oleObj>
              </mc:Choice>
              <mc:Fallback>
                <p:oleObj name="公式" r:id="rId6" imgW="698400" imgH="203040" progId="Equation.3">
                  <p:embed/>
                  <p:pic>
                    <p:nvPicPr>
                      <p:cNvPr id="0" name="Object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230" y="4487809"/>
                        <a:ext cx="208915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52" name="Rectangle 472"/>
          <p:cNvSpPr>
            <a:spLocks noChangeArrowheads="1"/>
          </p:cNvSpPr>
          <p:nvPr/>
        </p:nvSpPr>
        <p:spPr bwMode="auto">
          <a:xfrm>
            <a:off x="7464190" y="3124483"/>
            <a:ext cx="18002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9875" algn="l">
              <a:tabLst>
                <a:tab pos="971550" algn="l"/>
                <a:tab pos="4392613" algn="r"/>
              </a:tabLst>
            </a:pPr>
            <a:endParaRPr kumimoji="1" lang="en-US" altLang="zh-CN" sz="1000" b="0" dirty="0">
              <a:latin typeface="Times New Roman" pitchFamily="18" charset="0"/>
              <a:ea typeface="华康简宋" charset="-122"/>
              <a:cs typeface="Times New Roman" pitchFamily="18" charset="0"/>
            </a:endParaRPr>
          </a:p>
          <a:p>
            <a:pPr indent="269875" algn="l" eaLnBrk="0" hangingPunct="0">
              <a:tabLst>
                <a:tab pos="971550" algn="l"/>
                <a:tab pos="4392613" algn="r"/>
              </a:tabLst>
            </a:pPr>
            <a:r>
              <a:rPr kumimoji="1" lang="en-US" altLang="zh-CN" sz="2800" i="1" dirty="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L</a:t>
            </a:r>
            <a:r>
              <a:rPr kumimoji="1" lang="en-US" altLang="zh-CN" sz="2800" baseline="-30000" dirty="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0 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= </a:t>
            </a:r>
            <a:r>
              <a:rPr kumimoji="1" lang="en-US" altLang="zh-CN" sz="2800" i="1" dirty="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I</a:t>
            </a:r>
            <a:r>
              <a:rPr kumimoji="1" lang="en-US" altLang="zh-CN" sz="2800" baseline="-30000" dirty="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0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7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7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7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7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6" grpId="0" animBg="1"/>
      <p:bldP spid="379125" grpId="0"/>
      <p:bldP spid="379127" grpId="0"/>
      <p:bldP spid="379348" grpId="0"/>
      <p:bldP spid="379349" grpId="0"/>
      <p:bldP spid="3793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271588" y="1922463"/>
            <a:ext cx="217170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23328"/>
              </p:ext>
            </p:extLst>
          </p:nvPr>
        </p:nvGraphicFramePr>
        <p:xfrm>
          <a:off x="1421097" y="2893533"/>
          <a:ext cx="4683125" cy="3087062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017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输    入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输   出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4293" name="Rectangle 53"/>
          <p:cNvSpPr>
            <a:spLocks noChangeArrowheads="1"/>
          </p:cNvSpPr>
          <p:nvPr/>
        </p:nvSpPr>
        <p:spPr bwMode="auto">
          <a:xfrm>
            <a:off x="2316162" y="231955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真值表</a:t>
            </a:r>
            <a:endParaRPr kumimoji="1" lang="zh-CN" altLang="en-US" dirty="0"/>
          </a:p>
        </p:txBody>
      </p:sp>
      <p:sp>
        <p:nvSpPr>
          <p:cNvPr id="394294" name="Rectangle 54"/>
          <p:cNvSpPr>
            <a:spLocks noChangeArrowheads="1"/>
          </p:cNvSpPr>
          <p:nvPr/>
        </p:nvSpPr>
        <p:spPr bwMode="auto">
          <a:xfrm>
            <a:off x="1254173" y="467044"/>
            <a:ext cx="70021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76225" algn="l">
              <a:tabLst>
                <a:tab pos="971550" algn="l"/>
                <a:tab pos="4392613" algn="r"/>
              </a:tabLst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 根据真值表写出各输出逻辑表达式</a:t>
            </a:r>
          </a:p>
        </p:txBody>
      </p:sp>
      <p:graphicFrame>
        <p:nvGraphicFramePr>
          <p:cNvPr id="39429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6112"/>
              </p:ext>
            </p:extLst>
          </p:nvPr>
        </p:nvGraphicFramePr>
        <p:xfrm>
          <a:off x="3646801" y="1122234"/>
          <a:ext cx="1584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88" name="公式" r:id="rId3" imgW="558720" imgH="203040" progId="Equation.3">
                  <p:embed/>
                </p:oleObj>
              </mc:Choice>
              <mc:Fallback>
                <p:oleObj name="公式" r:id="rId3" imgW="55872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801" y="1122234"/>
                        <a:ext cx="15843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0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46893"/>
              </p:ext>
            </p:extLst>
          </p:nvPr>
        </p:nvGraphicFramePr>
        <p:xfrm>
          <a:off x="5735950" y="1128584"/>
          <a:ext cx="19446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89" name="公式" r:id="rId5" imgW="698400" imgH="203040" progId="Equation.3">
                  <p:embed/>
                </p:oleObj>
              </mc:Choice>
              <mc:Fallback>
                <p:oleObj name="公式" r:id="rId5" imgW="698400" imgH="2030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50" y="1128584"/>
                        <a:ext cx="194468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01" name="Rectangle 61"/>
          <p:cNvSpPr>
            <a:spLocks noChangeArrowheads="1"/>
          </p:cNvSpPr>
          <p:nvPr/>
        </p:nvSpPr>
        <p:spPr bwMode="auto">
          <a:xfrm>
            <a:off x="1775139" y="982534"/>
            <a:ext cx="18002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9875" algn="l">
              <a:tabLst>
                <a:tab pos="971550" algn="l"/>
                <a:tab pos="4392613" algn="r"/>
              </a:tabLst>
            </a:pPr>
            <a:endParaRPr kumimoji="1" lang="en-US" altLang="zh-CN" sz="1000" b="0">
              <a:latin typeface="Times New Roman" pitchFamily="18" charset="0"/>
              <a:ea typeface="华康简宋" charset="-122"/>
              <a:cs typeface="Times New Roman" pitchFamily="18" charset="0"/>
            </a:endParaRPr>
          </a:p>
          <a:p>
            <a:pPr indent="269875" algn="l" eaLnBrk="0" hangingPunct="0">
              <a:tabLst>
                <a:tab pos="971550" algn="l"/>
                <a:tab pos="4392613" algn="r"/>
              </a:tabLst>
            </a:pPr>
            <a:r>
              <a:rPr kumimoji="1" lang="en-US" altLang="zh-CN" sz="2800" i="1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L</a:t>
            </a:r>
            <a:r>
              <a:rPr kumimoji="1" lang="en-US" altLang="zh-CN" sz="2800" baseline="-3000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0 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= </a:t>
            </a:r>
            <a:r>
              <a:rPr kumimoji="1" lang="en-US" altLang="zh-CN" sz="2800" i="1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I</a:t>
            </a:r>
            <a:r>
              <a:rPr kumimoji="1" lang="en-US" altLang="zh-CN" sz="2800" baseline="-3000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0</a:t>
            </a:r>
            <a:r>
              <a:rPr kumimoji="1" lang="en-US" altLang="zh-CN" sz="2800">
                <a:solidFill>
                  <a:srgbClr val="000066"/>
                </a:solidFill>
                <a:latin typeface="Times New Roman" pitchFamily="18" charset="0"/>
                <a:ea typeface="华康简宋" charset="-122"/>
                <a:cs typeface="Times New Roman" pitchFamily="18" charset="0"/>
              </a:rPr>
              <a:t>	</a:t>
            </a:r>
          </a:p>
        </p:txBody>
      </p:sp>
      <p:graphicFrame>
        <p:nvGraphicFramePr>
          <p:cNvPr id="394304" name="Object 64"/>
          <p:cNvGraphicFramePr>
            <a:graphicFrameLocks noChangeAspect="1"/>
          </p:cNvGraphicFramePr>
          <p:nvPr/>
        </p:nvGraphicFramePr>
        <p:xfrm>
          <a:off x="7104064" y="2565400"/>
          <a:ext cx="12969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90" name="公式" r:id="rId7" imgW="444240" imgH="190440" progId="Equation.3">
                  <p:embed/>
                </p:oleObj>
              </mc:Choice>
              <mc:Fallback>
                <p:oleObj name="公式" r:id="rId7" imgW="444240" imgH="1904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2565400"/>
                        <a:ext cx="129698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03" name="Object 63"/>
          <p:cNvGraphicFramePr>
            <a:graphicFrameLocks noChangeAspect="1"/>
          </p:cNvGraphicFramePr>
          <p:nvPr/>
        </p:nvGraphicFramePr>
        <p:xfrm>
          <a:off x="7175501" y="3357564"/>
          <a:ext cx="14398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91" name="公式" r:id="rId9" imgW="583920" imgH="266400" progId="Equation.3">
                  <p:embed/>
                </p:oleObj>
              </mc:Choice>
              <mc:Fallback>
                <p:oleObj name="公式" r:id="rId9" imgW="583920" imgH="2664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1" y="3357564"/>
                        <a:ext cx="14398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0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0611"/>
              </p:ext>
            </p:extLst>
          </p:nvPr>
        </p:nvGraphicFramePr>
        <p:xfrm>
          <a:off x="7175501" y="4247657"/>
          <a:ext cx="19446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92" name="公式" r:id="rId11" imgW="799920" imgH="317160" progId="Equation.3">
                  <p:embed/>
                </p:oleObj>
              </mc:Choice>
              <mc:Fallback>
                <p:oleObj name="公式" r:id="rId11" imgW="799920" imgH="3171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1" y="4247657"/>
                        <a:ext cx="19446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05" name="Rectangle 65"/>
          <p:cNvSpPr>
            <a:spLocks noChangeArrowheads="1"/>
          </p:cNvSpPr>
          <p:nvPr/>
        </p:nvSpPr>
        <p:spPr bwMode="auto">
          <a:xfrm>
            <a:off x="1188242" y="1740205"/>
            <a:ext cx="944438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9875" algn="l">
              <a:tabLst>
                <a:tab pos="971550" algn="l"/>
                <a:tab pos="4392613" algn="r"/>
              </a:tabLst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 根据要求将上式变换为与非形式</a:t>
            </a:r>
            <a:r>
              <a:rPr kumimoji="1" lang="en-US" altLang="zh-CN" sz="24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kumimoji="1"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用两输入与非门和反相器设计</a:t>
            </a:r>
            <a:endParaRPr kumimoji="1" lang="zh-CN" altLang="en-US" sz="2400" dirty="0">
              <a:solidFill>
                <a:srgbClr val="FF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indent="269875" algn="l" eaLnBrk="0" hangingPunct="0">
              <a:tabLst>
                <a:tab pos="971550" algn="l"/>
                <a:tab pos="4392613" algn="r"/>
              </a:tabLst>
            </a:pPr>
            <a:r>
              <a:rPr kumimoji="1" lang="zh-CN" altLang="en-US" sz="1000" b="0" dirty="0">
                <a:latin typeface="Times New Roman" pitchFamily="18" charset="0"/>
                <a:ea typeface="华康简宋" charset="-122"/>
                <a:cs typeface="Times New Roman" pitchFamily="18" charset="0"/>
              </a:rPr>
              <a:t>	</a:t>
            </a:r>
            <a:endParaRPr kumimoji="1" lang="zh-CN" altLang="en-US" sz="2400" b="0" dirty="0">
              <a:latin typeface="Times New Roman" pitchFamily="18" charset="0"/>
            </a:endParaRPr>
          </a:p>
        </p:txBody>
      </p:sp>
      <p:sp>
        <p:nvSpPr>
          <p:cNvPr id="394306" name="Rectangle 66"/>
          <p:cNvSpPr>
            <a:spLocks noChangeArrowheads="1"/>
          </p:cNvSpPr>
          <p:nvPr/>
        </p:nvSpPr>
        <p:spPr bwMode="auto">
          <a:xfrm>
            <a:off x="1260758" y="3941284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1000" b="0">
                <a:latin typeface="Times New Roman" pitchFamily="18" charset="0"/>
                <a:ea typeface="华康简宋" charset="-122"/>
                <a:cs typeface="Times New Roman" pitchFamily="18" charset="0"/>
              </a:rPr>
              <a:t>	</a:t>
            </a:r>
            <a:endParaRPr kumimoji="1" lang="en-US" altLang="zh-CN" sz="2400" b="0">
              <a:latin typeface="Times New Roman" pitchFamily="18" charset="0"/>
              <a:ea typeface="华康简宋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9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9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94" grpId="0"/>
      <p:bldP spid="394301" grpId="0"/>
      <p:bldP spid="3943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47824"/>
              </p:ext>
            </p:extLst>
          </p:nvPr>
        </p:nvGraphicFramePr>
        <p:xfrm>
          <a:off x="2648715" y="2288415"/>
          <a:ext cx="6119813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4" name="图片" r:id="rId3" imgW="2334600" imgH="1334880" progId="Word.Picture.8">
                  <p:embed/>
                </p:oleObj>
              </mc:Choice>
              <mc:Fallback>
                <p:oleObj name="图片" r:id="rId3" imgW="2334600" imgH="1334880" progId="Word.Picture.8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715" y="2288415"/>
                        <a:ext cx="6119813" cy="348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42" name="Rectangle 38"/>
          <p:cNvSpPr>
            <a:spLocks noChangeArrowheads="1"/>
          </p:cNvSpPr>
          <p:nvPr/>
        </p:nvSpPr>
        <p:spPr bwMode="auto">
          <a:xfrm>
            <a:off x="1919289" y="476250"/>
            <a:ext cx="559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76225" algn="l">
              <a:tabLst>
                <a:tab pos="971550" algn="l"/>
                <a:tab pos="4392613" algn="r"/>
              </a:tabLst>
            </a:pP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 根据输出逻辑表达式画出逻辑图。</a:t>
            </a:r>
          </a:p>
        </p:txBody>
      </p:sp>
      <p:sp>
        <p:nvSpPr>
          <p:cNvPr id="379943" name="Rectangle 39"/>
          <p:cNvSpPr>
            <a:spLocks noChangeArrowheads="1"/>
          </p:cNvSpPr>
          <p:nvPr/>
        </p:nvSpPr>
        <p:spPr bwMode="auto">
          <a:xfrm>
            <a:off x="-373063" y="23749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79947" name="Object 43"/>
          <p:cNvGraphicFramePr>
            <a:graphicFrameLocks noChangeAspect="1"/>
          </p:cNvGraphicFramePr>
          <p:nvPr/>
        </p:nvGraphicFramePr>
        <p:xfrm>
          <a:off x="2640014" y="1700214"/>
          <a:ext cx="12969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5" name="公式" r:id="rId5" imgW="444240" imgH="190440" progId="Equation.3">
                  <p:embed/>
                </p:oleObj>
              </mc:Choice>
              <mc:Fallback>
                <p:oleObj name="公式" r:id="rId5" imgW="444240" imgH="1904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700214"/>
                        <a:ext cx="1296987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48" name="Object 44"/>
          <p:cNvGraphicFramePr>
            <a:graphicFrameLocks noChangeAspect="1"/>
          </p:cNvGraphicFramePr>
          <p:nvPr/>
        </p:nvGraphicFramePr>
        <p:xfrm>
          <a:off x="4583113" y="1557339"/>
          <a:ext cx="14398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6" name="公式" r:id="rId7" imgW="583920" imgH="266400" progId="Equation.3">
                  <p:embed/>
                </p:oleObj>
              </mc:Choice>
              <mc:Fallback>
                <p:oleObj name="公式" r:id="rId7" imgW="583920" imgH="266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557339"/>
                        <a:ext cx="143986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49" name="Object 45"/>
          <p:cNvGraphicFramePr>
            <a:graphicFrameLocks noChangeAspect="1"/>
          </p:cNvGraphicFramePr>
          <p:nvPr/>
        </p:nvGraphicFramePr>
        <p:xfrm>
          <a:off x="6959600" y="1412876"/>
          <a:ext cx="19446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7" name="公式" r:id="rId9" imgW="799920" imgH="317160" progId="Equation.3">
                  <p:embed/>
                </p:oleObj>
              </mc:Choice>
              <mc:Fallback>
                <p:oleObj name="公式" r:id="rId9" imgW="799920" imgH="3171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412876"/>
                        <a:ext cx="19446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2"/>
          <p:cNvSpPr txBox="1">
            <a:spLocks noChangeArrowheads="1"/>
          </p:cNvSpPr>
          <p:nvPr/>
        </p:nvSpPr>
        <p:spPr bwMode="auto">
          <a:xfrm>
            <a:off x="1625600" y="514351"/>
            <a:ext cx="19431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Rectangle 193"/>
          <p:cNvSpPr>
            <a:spLocks noGrp="1" noChangeArrowheads="1"/>
          </p:cNvSpPr>
          <p:nvPr/>
        </p:nvSpPr>
        <p:spPr bwMode="auto">
          <a:xfrm>
            <a:off x="983290" y="433387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3.3 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  <p:sp>
        <p:nvSpPr>
          <p:cNvPr id="3077" name="Rectangle 194"/>
          <p:cNvSpPr>
            <a:spLocks noChangeArrowheads="1"/>
          </p:cNvSpPr>
          <p:nvPr/>
        </p:nvSpPr>
        <p:spPr bwMode="auto">
          <a:xfrm>
            <a:off x="839270" y="1095771"/>
            <a:ext cx="10225420" cy="188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4  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电热水器内部容器示意图中，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为三个水位检测元件。当水面低于检测元件时，检测元件输出高电平；水面高于检测元件时，检测元件输出低电平。试用与非门设计一个热水器水位状态显示电路，要求当水面在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之间的正常状态时，绿灯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亮；水面在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间或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以上的异常状态时，黄灯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亮；水面在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以下的危险状态时，红灯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亮。</a:t>
            </a:r>
          </a:p>
        </p:txBody>
      </p:sp>
      <p:sp>
        <p:nvSpPr>
          <p:cNvPr id="381123" name="Rectangle 195"/>
          <p:cNvSpPr>
            <a:spLocks noChangeArrowheads="1"/>
          </p:cNvSpPr>
          <p:nvPr/>
        </p:nvSpPr>
        <p:spPr bwMode="auto">
          <a:xfrm>
            <a:off x="1415350" y="3185383"/>
            <a:ext cx="5976830" cy="183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当水面在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之间的正常状态时，绿灯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亮；</a:t>
            </a:r>
          </a:p>
          <a:p>
            <a:pPr algn="l">
              <a:lnSpc>
                <a:spcPct val="115000"/>
              </a:lnSpc>
            </a:pPr>
            <a:endParaRPr lang="zh-CN" altLang="en-US" sz="200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2.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水面在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间或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以上的异常状态时，黄灯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亮；</a:t>
            </a:r>
          </a:p>
          <a:p>
            <a:pPr algn="l">
              <a:lnSpc>
                <a:spcPct val="115000"/>
              </a:lnSpc>
            </a:pPr>
            <a:endParaRPr lang="zh-CN" altLang="en-US" sz="200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水面在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以下的危险状态时，红灯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亮。</a:t>
            </a:r>
          </a:p>
        </p:txBody>
      </p:sp>
      <p:graphicFrame>
        <p:nvGraphicFramePr>
          <p:cNvPr id="3074" name="Objec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175229"/>
              </p:ext>
            </p:extLst>
          </p:nvPr>
        </p:nvGraphicFramePr>
        <p:xfrm>
          <a:off x="7577318" y="3070760"/>
          <a:ext cx="3348038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26" name="图片" r:id="rId4" imgW="2496312" imgH="1993392" progId="Word.Picture.8">
                  <p:embed/>
                </p:oleObj>
              </mc:Choice>
              <mc:Fallback>
                <p:oleObj name="图片" r:id="rId4" imgW="2496312" imgH="19933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318" y="3070760"/>
                        <a:ext cx="3348038" cy="267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224686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/>
        </p:nvSpPr>
        <p:spPr bwMode="auto">
          <a:xfrm>
            <a:off x="695250" y="400051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3.3  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  <p:sp>
        <p:nvSpPr>
          <p:cNvPr id="401430" name="Rectangle 22"/>
          <p:cNvSpPr>
            <a:spLocks noChangeArrowheads="1"/>
          </p:cNvSpPr>
          <p:nvPr/>
        </p:nvSpPr>
        <p:spPr bwMode="auto">
          <a:xfrm>
            <a:off x="1415350" y="1710532"/>
            <a:ext cx="8675687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输入变量（</a:t>
            </a:r>
            <a:r>
              <a:rPr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为三个检测仪的输出。</a:t>
            </a:r>
          </a:p>
          <a:p>
            <a:pPr algn="l">
              <a:lnSpc>
                <a:spcPct val="14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逻辑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：水位低于水位检测仪；</a:t>
            </a:r>
          </a:p>
          <a:p>
            <a:pPr algn="l">
              <a:lnSpc>
                <a:spcPct val="14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逻辑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：水位高于水位检测仪。</a:t>
            </a:r>
          </a:p>
        </p:txBody>
      </p:sp>
      <p:sp>
        <p:nvSpPr>
          <p:cNvPr id="401432" name="Rectangle 24"/>
          <p:cNvSpPr>
            <a:spLocks noChangeArrowheads="1"/>
          </p:cNvSpPr>
          <p:nvPr/>
        </p:nvSpPr>
        <p:spPr bwMode="auto">
          <a:xfrm>
            <a:off x="1127310" y="1253332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逻辑抽象：</a:t>
            </a:r>
          </a:p>
        </p:txBody>
      </p:sp>
      <p:graphicFrame>
        <p:nvGraphicFramePr>
          <p:cNvPr id="409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72664"/>
              </p:ext>
            </p:extLst>
          </p:nvPr>
        </p:nvGraphicFramePr>
        <p:xfrm>
          <a:off x="7210350" y="2793206"/>
          <a:ext cx="2952750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50" name="图片" r:id="rId3" imgW="2496312" imgH="1993392" progId="Word.Picture.8">
                  <p:embed/>
                </p:oleObj>
              </mc:Choice>
              <mc:Fallback>
                <p:oleObj name="图片" r:id="rId3" imgW="2496312" imgH="19933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350" y="2793206"/>
                        <a:ext cx="2952750" cy="235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40" name="Rectangle 32"/>
          <p:cNvSpPr>
            <a:spLocks noChangeArrowheads="1"/>
          </p:cNvSpPr>
          <p:nvPr/>
        </p:nvSpPr>
        <p:spPr bwMode="auto">
          <a:xfrm>
            <a:off x="1396131" y="3600096"/>
            <a:ext cx="5113337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输出变量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为绿灯</a:t>
            </a:r>
            <a:r>
              <a:rPr lang="en-US" altLang="zh-CN" sz="24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黄灯</a:t>
            </a:r>
            <a:r>
              <a:rPr lang="en-US" altLang="zh-CN" sz="24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红灯</a:t>
            </a:r>
            <a:r>
              <a:rPr lang="en-US" altLang="zh-CN" sz="24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algn="l">
              <a:lnSpc>
                <a:spcPct val="14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逻辑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：灯亮；</a:t>
            </a:r>
          </a:p>
          <a:p>
            <a:pPr algn="l">
              <a:lnSpc>
                <a:spcPct val="14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逻辑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：灯灭。</a:t>
            </a:r>
          </a:p>
        </p:txBody>
      </p:sp>
    </p:spTree>
    <p:extLst>
      <p:ext uri="{BB962C8B-B14F-4D97-AF65-F5344CB8AC3E}">
        <p14:creationId xmlns:p14="http://schemas.microsoft.com/office/powerpoint/2010/main" val="10650937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4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4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30" grpId="0" autoUpdateAnimBg="0"/>
      <p:bldP spid="401432" grpId="0" autoUpdateAnimBg="0"/>
      <p:bldP spid="40144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/>
        </p:nvSpPr>
        <p:spPr bwMode="auto">
          <a:xfrm>
            <a:off x="810531" y="368270"/>
            <a:ext cx="52854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2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3.3  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014846" y="1614859"/>
            <a:ext cx="5688789" cy="14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当水面在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之间的正常状态时，绿灯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亮；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2.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水面在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间或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以上的异常状态时，黄灯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亮；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水面在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以下的危险状态时，红灯</a:t>
            </a:r>
            <a:r>
              <a:rPr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亮。</a:t>
            </a:r>
          </a:p>
        </p:txBody>
      </p:sp>
      <p:graphicFrame>
        <p:nvGraphicFramePr>
          <p:cNvPr id="5122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542885550"/>
              </p:ext>
            </p:extLst>
          </p:nvPr>
        </p:nvGraphicFramePr>
        <p:xfrm>
          <a:off x="7176150" y="1196975"/>
          <a:ext cx="24955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74" name="图片" r:id="rId3" imgW="2496312" imgH="1993392" progId="Word.Picture.8">
                  <p:embed/>
                </p:oleObj>
              </mc:Choice>
              <mc:Fallback>
                <p:oleObj name="图片" r:id="rId3" imgW="2496312" imgH="19933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50" y="1196975"/>
                        <a:ext cx="249555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151" name="Group 7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69816"/>
              </p:ext>
            </p:extLst>
          </p:nvPr>
        </p:nvGraphicFramePr>
        <p:xfrm>
          <a:off x="1394677" y="3058514"/>
          <a:ext cx="4175125" cy="3017520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97" name="Rectangle 712"/>
          <p:cNvSpPr>
            <a:spLocks noChangeArrowheads="1"/>
          </p:cNvSpPr>
          <p:nvPr/>
        </p:nvSpPr>
        <p:spPr bwMode="auto">
          <a:xfrm>
            <a:off x="983290" y="1193856"/>
            <a:ext cx="4586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tabLst>
                <a:tab pos="971550" algn="l"/>
              </a:tabLst>
            </a:pP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根据逻辑功能的要求，列出真值表。</a:t>
            </a:r>
          </a:p>
        </p:txBody>
      </p:sp>
      <p:sp>
        <p:nvSpPr>
          <p:cNvPr id="403145" name="Rectangle 713"/>
          <p:cNvSpPr>
            <a:spLocks noChangeArrowheads="1"/>
          </p:cNvSpPr>
          <p:nvPr/>
        </p:nvSpPr>
        <p:spPr bwMode="auto">
          <a:xfrm>
            <a:off x="6384040" y="3358523"/>
            <a:ext cx="4544124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在具体分析时，发现当逻辑变量被赋予特定含义后，有一些变量的取值组合根本就不会出现，这些最小项应被确定为无关项。  </a:t>
            </a:r>
          </a:p>
        </p:txBody>
      </p:sp>
      <p:sp>
        <p:nvSpPr>
          <p:cNvPr id="403146" name="Rectangle 714"/>
          <p:cNvSpPr>
            <a:spLocks noChangeArrowheads="1"/>
          </p:cNvSpPr>
          <p:nvPr/>
        </p:nvSpPr>
        <p:spPr bwMode="auto">
          <a:xfrm>
            <a:off x="1467702" y="3706214"/>
            <a:ext cx="4103687" cy="360362"/>
          </a:xfrm>
          <a:prstGeom prst="rect">
            <a:avLst/>
          </a:prstGeom>
          <a:solidFill>
            <a:srgbClr val="FF00FF">
              <a:alpha val="1607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147" name="Rectangle 715"/>
          <p:cNvSpPr>
            <a:spLocks noChangeArrowheads="1"/>
          </p:cNvSpPr>
          <p:nvPr/>
        </p:nvSpPr>
        <p:spPr bwMode="auto">
          <a:xfrm>
            <a:off x="1467702" y="4425352"/>
            <a:ext cx="4103687" cy="288925"/>
          </a:xfrm>
          <a:prstGeom prst="rect">
            <a:avLst/>
          </a:prstGeom>
          <a:solidFill>
            <a:srgbClr val="FF00FF">
              <a:alpha val="1607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148" name="Rectangle 716"/>
          <p:cNvSpPr>
            <a:spLocks noChangeArrowheads="1"/>
          </p:cNvSpPr>
          <p:nvPr/>
        </p:nvSpPr>
        <p:spPr bwMode="auto">
          <a:xfrm>
            <a:off x="1467702" y="4066577"/>
            <a:ext cx="4103687" cy="360363"/>
          </a:xfrm>
          <a:prstGeom prst="rect">
            <a:avLst/>
          </a:prstGeom>
          <a:solidFill>
            <a:srgbClr val="FF00FF">
              <a:alpha val="1607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149" name="Rectangle 717"/>
          <p:cNvSpPr>
            <a:spLocks noChangeArrowheads="1"/>
          </p:cNvSpPr>
          <p:nvPr/>
        </p:nvSpPr>
        <p:spPr bwMode="auto">
          <a:xfrm>
            <a:off x="1467702" y="5074640"/>
            <a:ext cx="4103687" cy="287337"/>
          </a:xfrm>
          <a:prstGeom prst="rect">
            <a:avLst/>
          </a:prstGeom>
          <a:solidFill>
            <a:srgbClr val="FF00FF">
              <a:alpha val="1607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08210" y="381685"/>
            <a:ext cx="2843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逻辑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：水位低于检测仪</a:t>
            </a:r>
          </a:p>
          <a:p>
            <a:pPr algn="l"/>
            <a:r>
              <a:rPr lang="zh-CN" altLang="en-US" dirty="0">
                <a:solidFill>
                  <a:srgbClr val="0000FF"/>
                </a:solidFill>
              </a:rPr>
              <a:t>逻辑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：水位高于检测仪</a:t>
            </a:r>
          </a:p>
        </p:txBody>
      </p:sp>
    </p:spTree>
    <p:extLst>
      <p:ext uri="{BB962C8B-B14F-4D97-AF65-F5344CB8AC3E}">
        <p14:creationId xmlns:p14="http://schemas.microsoft.com/office/powerpoint/2010/main" val="40866641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145" grpId="0"/>
      <p:bldP spid="403146" grpId="0" animBg="1"/>
      <p:bldP spid="403147" grpId="0" animBg="1"/>
      <p:bldP spid="403148" grpId="0" animBg="1"/>
      <p:bldP spid="4031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355"/>
          <p:cNvSpPr>
            <a:spLocks noGrp="1" noChangeArrowheads="1"/>
          </p:cNvSpPr>
          <p:nvPr/>
        </p:nvSpPr>
        <p:spPr bwMode="auto">
          <a:xfrm>
            <a:off x="852698" y="417513"/>
            <a:ext cx="53873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2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3.3  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  <p:graphicFrame>
        <p:nvGraphicFramePr>
          <p:cNvPr id="404845" name="Object 365"/>
          <p:cNvGraphicFramePr>
            <a:graphicFrameLocks noChangeAspect="1"/>
          </p:cNvGraphicFramePr>
          <p:nvPr/>
        </p:nvGraphicFramePr>
        <p:xfrm>
          <a:off x="2424114" y="1557339"/>
          <a:ext cx="76676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2" name="图片" r:id="rId3" imgW="5189220" imgH="1220724" progId="Word.Picture.8">
                  <p:embed/>
                </p:oleObj>
              </mc:Choice>
              <mc:Fallback>
                <p:oleObj name="图片" r:id="rId3" imgW="5189220" imgH="122072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557339"/>
                        <a:ext cx="766762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844" name="Object 364"/>
          <p:cNvGraphicFramePr>
            <a:graphicFrameLocks noChangeAspect="1"/>
          </p:cNvGraphicFramePr>
          <p:nvPr/>
        </p:nvGraphicFramePr>
        <p:xfrm>
          <a:off x="3071814" y="3284539"/>
          <a:ext cx="1258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3" name="公式" r:id="rId5" imgW="532937" imgH="215713" progId="Equation.3">
                  <p:embed/>
                </p:oleObj>
              </mc:Choice>
              <mc:Fallback>
                <p:oleObj name="公式" r:id="rId5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284539"/>
                        <a:ext cx="125888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843" name="Object 363"/>
          <p:cNvGraphicFramePr>
            <a:graphicFrameLocks noChangeAspect="1"/>
          </p:cNvGraphicFramePr>
          <p:nvPr/>
        </p:nvGraphicFramePr>
        <p:xfrm>
          <a:off x="5880101" y="3363914"/>
          <a:ext cx="1655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4" name="公式" r:id="rId7" imgW="850531" imgH="215806" progId="Equation.3">
                  <p:embed/>
                </p:oleObj>
              </mc:Choice>
              <mc:Fallback>
                <p:oleObj name="公式" r:id="rId7" imgW="85053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3363914"/>
                        <a:ext cx="16557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842" name="Object 362"/>
          <p:cNvGraphicFramePr>
            <a:graphicFrameLocks noChangeAspect="1"/>
          </p:cNvGraphicFramePr>
          <p:nvPr/>
        </p:nvGraphicFramePr>
        <p:xfrm>
          <a:off x="8759825" y="3357564"/>
          <a:ext cx="8651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5" name="公式" r:id="rId9" imgW="405872" imgH="177569" progId="Equation.3">
                  <p:embed/>
                </p:oleObj>
              </mc:Choice>
              <mc:Fallback>
                <p:oleObj name="公式" r:id="rId9" imgW="40587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3357564"/>
                        <a:ext cx="86518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836" name="Object 3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245972"/>
              </p:ext>
            </p:extLst>
          </p:nvPr>
        </p:nvGraphicFramePr>
        <p:xfrm>
          <a:off x="3143590" y="5533454"/>
          <a:ext cx="9366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6" name="公式" r:id="rId11" imgW="405872" imgH="177569" progId="Equation.3">
                  <p:embed/>
                </p:oleObj>
              </mc:Choice>
              <mc:Fallback>
                <p:oleObj name="公式" r:id="rId11" imgW="40587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590" y="5533454"/>
                        <a:ext cx="93662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366"/>
          <p:cNvSpPr>
            <a:spLocks noChangeArrowheads="1"/>
          </p:cNvSpPr>
          <p:nvPr/>
        </p:nvSpPr>
        <p:spPr bwMode="auto">
          <a:xfrm>
            <a:off x="869881" y="1252210"/>
            <a:ext cx="4896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9875" algn="l"/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）由真值表可画出卡诺图。</a:t>
            </a:r>
            <a:endParaRPr kumimoji="1" lang="en-US" altLang="zh-CN" sz="20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04850" name="Rectangle 370"/>
          <p:cNvSpPr>
            <a:spLocks noChangeArrowheads="1"/>
          </p:cNvSpPr>
          <p:nvPr/>
        </p:nvSpPr>
        <p:spPr bwMode="auto">
          <a:xfrm>
            <a:off x="804785" y="3888241"/>
            <a:ext cx="8998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685800" algn="l"/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根据器件要求，需将逻辑表达式两次求反，变换为与非</a:t>
            </a:r>
            <a:r>
              <a:rPr kumimoji="1" lang="en-US" altLang="zh-CN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kumimoji="1" lang="zh-CN" altLang="en-US" sz="20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与非式</a:t>
            </a:r>
            <a:endParaRPr kumimoji="1" lang="en-US" altLang="zh-CN" sz="20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" name="Group 376"/>
          <p:cNvGrpSpPr>
            <a:grpSpLocks/>
          </p:cNvGrpSpPr>
          <p:nvPr/>
        </p:nvGrpSpPr>
        <p:grpSpPr bwMode="auto">
          <a:xfrm>
            <a:off x="3216276" y="4292601"/>
            <a:ext cx="2087563" cy="576263"/>
            <a:chOff x="1066" y="2704"/>
            <a:chExt cx="1315" cy="363"/>
          </a:xfrm>
        </p:grpSpPr>
        <p:graphicFrame>
          <p:nvGraphicFramePr>
            <p:cNvPr id="6154" name="Object 361"/>
            <p:cNvGraphicFramePr>
              <a:graphicFrameLocks noChangeAspect="1"/>
            </p:cNvGraphicFramePr>
            <p:nvPr/>
          </p:nvGraphicFramePr>
          <p:xfrm>
            <a:off x="1066" y="2750"/>
            <a:ext cx="72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57" name="公式" r:id="rId12" imgW="532937" imgH="215713" progId="Equation.3">
                    <p:embed/>
                  </p:oleObj>
                </mc:Choice>
                <mc:Fallback>
                  <p:oleObj name="公式" r:id="rId12" imgW="532937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750"/>
                          <a:ext cx="726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360"/>
            <p:cNvGraphicFramePr>
              <a:graphicFrameLocks noChangeAspect="1"/>
            </p:cNvGraphicFramePr>
            <p:nvPr/>
          </p:nvGraphicFramePr>
          <p:xfrm>
            <a:off x="2018" y="2704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58" name="公式" r:id="rId13" imgW="253780" imgH="253780" progId="Equation.3">
                    <p:embed/>
                  </p:oleObj>
                </mc:Choice>
                <mc:Fallback>
                  <p:oleObj name="公式" r:id="rId13" imgW="253780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704"/>
                          <a:ext cx="363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77"/>
          <p:cNvGrpSpPr>
            <a:grpSpLocks/>
          </p:cNvGrpSpPr>
          <p:nvPr/>
        </p:nvGrpSpPr>
        <p:grpSpPr bwMode="auto">
          <a:xfrm>
            <a:off x="3215027" y="4842890"/>
            <a:ext cx="5184775" cy="655638"/>
            <a:chOff x="1156" y="3120"/>
            <a:chExt cx="3266" cy="413"/>
          </a:xfrm>
        </p:grpSpPr>
        <p:graphicFrame>
          <p:nvGraphicFramePr>
            <p:cNvPr id="6151" name="Object 359"/>
            <p:cNvGraphicFramePr>
              <a:graphicFrameLocks noChangeAspect="1"/>
            </p:cNvGraphicFramePr>
            <p:nvPr/>
          </p:nvGraphicFramePr>
          <p:xfrm>
            <a:off x="1156" y="3203"/>
            <a:ext cx="115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59" name="公式" r:id="rId15" imgW="850680" imgH="215640" progId="Equation.3">
                    <p:embed/>
                  </p:oleObj>
                </mc:Choice>
                <mc:Fallback>
                  <p:oleObj name="公式" r:id="rId15" imgW="850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203"/>
                          <a:ext cx="115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358"/>
            <p:cNvGraphicFramePr>
              <a:graphicFrameLocks noChangeAspect="1"/>
            </p:cNvGraphicFramePr>
            <p:nvPr/>
          </p:nvGraphicFramePr>
          <p:xfrm>
            <a:off x="2608" y="3120"/>
            <a:ext cx="99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60" name="公式" r:id="rId17" imgW="723600" imgH="266400" progId="Equation.3">
                    <p:embed/>
                  </p:oleObj>
                </mc:Choice>
                <mc:Fallback>
                  <p:oleObj name="公式" r:id="rId17" imgW="7236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120"/>
                          <a:ext cx="99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357"/>
            <p:cNvGraphicFramePr>
              <a:graphicFrameLocks noChangeAspect="1"/>
            </p:cNvGraphicFramePr>
            <p:nvPr/>
          </p:nvGraphicFramePr>
          <p:xfrm>
            <a:off x="3606" y="3120"/>
            <a:ext cx="81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61" name="公式" r:id="rId19" imgW="545626" imgH="266469" progId="Equation.3">
                    <p:embed/>
                  </p:oleObj>
                </mc:Choice>
                <mc:Fallback>
                  <p:oleObj name="公式" r:id="rId19" imgW="545626" imgH="2664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120"/>
                          <a:ext cx="816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Rectangle 373"/>
            <p:cNvSpPr>
              <a:spLocks noChangeArrowheads="1"/>
            </p:cNvSpPr>
            <p:nvPr/>
          </p:nvSpPr>
          <p:spPr bwMode="auto">
            <a:xfrm>
              <a:off x="2336" y="3203"/>
              <a:ext cx="2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华康简宋" charset="-122"/>
                  <a:cs typeface="Times New Roman" pitchFamily="18" charset="0"/>
                </a:rPr>
                <a:t>=</a:t>
              </a:r>
              <a:endParaRPr kumimoji="1" lang="en-US" altLang="zh-CN" sz="2800" b="0" dirty="0">
                <a:latin typeface="Times New Roman" pitchFamily="18" charset="0"/>
                <a:ea typeface="华康简宋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9564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8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4"/>
          <p:cNvSpPr>
            <a:spLocks noGrp="1" noChangeArrowheads="1"/>
          </p:cNvSpPr>
          <p:nvPr/>
        </p:nvSpPr>
        <p:spPr bwMode="auto">
          <a:xfrm>
            <a:off x="677864" y="424023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2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3.3  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1055300" y="1157301"/>
            <a:ext cx="776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）依据逻辑函数式，可画出由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与非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门构成的逻辑图。 </a:t>
            </a:r>
          </a:p>
        </p:txBody>
      </p:sp>
      <p:sp>
        <p:nvSpPr>
          <p:cNvPr id="7179" name="Rectangle 7"/>
          <p:cNvSpPr>
            <a:spLocks noChangeArrowheads="1"/>
          </p:cNvSpPr>
          <p:nvPr/>
        </p:nvSpPr>
        <p:spPr bwMode="auto">
          <a:xfrm>
            <a:off x="5000895" y="24272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5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70291"/>
              </p:ext>
            </p:extLst>
          </p:nvPr>
        </p:nvGraphicFramePr>
        <p:xfrm>
          <a:off x="4727810" y="3003703"/>
          <a:ext cx="4752975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18" name="图片" r:id="rId3" imgW="2414016" imgH="1604772" progId="Word.Picture.8">
                  <p:embed/>
                </p:oleObj>
              </mc:Choice>
              <mc:Fallback>
                <p:oleObj name="图片" r:id="rId3" imgW="2414016" imgH="160477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10" y="3003703"/>
                        <a:ext cx="4752975" cy="315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87328"/>
              </p:ext>
            </p:extLst>
          </p:nvPr>
        </p:nvGraphicFramePr>
        <p:xfrm>
          <a:off x="1937545" y="2796534"/>
          <a:ext cx="9366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19" name="公式" r:id="rId5" imgW="405872" imgH="177569" progId="Equation.3">
                  <p:embed/>
                </p:oleObj>
              </mc:Choice>
              <mc:Fallback>
                <p:oleObj name="公式" r:id="rId5" imgW="40587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545" y="2796534"/>
                        <a:ext cx="9366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37545" y="1559299"/>
            <a:ext cx="2087563" cy="576262"/>
            <a:chOff x="1066" y="2704"/>
            <a:chExt cx="1315" cy="363"/>
          </a:xfrm>
        </p:grpSpPr>
        <p:graphicFrame>
          <p:nvGraphicFramePr>
            <p:cNvPr id="7175" name="Object 10"/>
            <p:cNvGraphicFramePr>
              <a:graphicFrameLocks noChangeAspect="1"/>
            </p:cNvGraphicFramePr>
            <p:nvPr/>
          </p:nvGraphicFramePr>
          <p:xfrm>
            <a:off x="1066" y="2750"/>
            <a:ext cx="72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20" name="公式" r:id="rId7" imgW="532937" imgH="215713" progId="Equation.3">
                    <p:embed/>
                  </p:oleObj>
                </mc:Choice>
                <mc:Fallback>
                  <p:oleObj name="公式" r:id="rId7" imgW="532937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750"/>
                          <a:ext cx="726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1"/>
            <p:cNvGraphicFramePr>
              <a:graphicFrameLocks noChangeAspect="1"/>
            </p:cNvGraphicFramePr>
            <p:nvPr/>
          </p:nvGraphicFramePr>
          <p:xfrm>
            <a:off x="2018" y="2704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21" name="公式" r:id="rId9" imgW="253780" imgH="253780" progId="Equation.3">
                    <p:embed/>
                  </p:oleObj>
                </mc:Choice>
                <mc:Fallback>
                  <p:oleObj name="公式" r:id="rId9" imgW="253780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704"/>
                          <a:ext cx="363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96050" y="2116564"/>
            <a:ext cx="5184775" cy="666750"/>
            <a:chOff x="1156" y="3120"/>
            <a:chExt cx="3266" cy="420"/>
          </a:xfrm>
        </p:grpSpPr>
        <p:graphicFrame>
          <p:nvGraphicFramePr>
            <p:cNvPr id="7172" name="Object 14"/>
            <p:cNvGraphicFramePr>
              <a:graphicFrameLocks noChangeAspect="1"/>
            </p:cNvGraphicFramePr>
            <p:nvPr/>
          </p:nvGraphicFramePr>
          <p:xfrm>
            <a:off x="1156" y="3203"/>
            <a:ext cx="115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22" name="公式" r:id="rId11" imgW="850680" imgH="215640" progId="Equation.3">
                    <p:embed/>
                  </p:oleObj>
                </mc:Choice>
                <mc:Fallback>
                  <p:oleObj name="公式" r:id="rId11" imgW="850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203"/>
                          <a:ext cx="115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15"/>
            <p:cNvGraphicFramePr>
              <a:graphicFrameLocks noChangeAspect="1"/>
            </p:cNvGraphicFramePr>
            <p:nvPr/>
          </p:nvGraphicFramePr>
          <p:xfrm>
            <a:off x="2608" y="3120"/>
            <a:ext cx="99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23" name="公式" r:id="rId13" imgW="723600" imgH="266400" progId="Equation.3">
                    <p:embed/>
                  </p:oleObj>
                </mc:Choice>
                <mc:Fallback>
                  <p:oleObj name="公式" r:id="rId13" imgW="7236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120"/>
                          <a:ext cx="99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16"/>
            <p:cNvGraphicFramePr>
              <a:graphicFrameLocks noChangeAspect="1"/>
            </p:cNvGraphicFramePr>
            <p:nvPr/>
          </p:nvGraphicFramePr>
          <p:xfrm>
            <a:off x="3606" y="3120"/>
            <a:ext cx="81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24" name="公式" r:id="rId15" imgW="545626" imgH="266469" progId="Equation.3">
                    <p:embed/>
                  </p:oleObj>
                </mc:Choice>
                <mc:Fallback>
                  <p:oleObj name="公式" r:id="rId15" imgW="545626" imgH="2664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120"/>
                          <a:ext cx="816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Rectangle 17"/>
            <p:cNvSpPr>
              <a:spLocks noChangeArrowheads="1"/>
            </p:cNvSpPr>
            <p:nvPr/>
          </p:nvSpPr>
          <p:spPr bwMode="auto">
            <a:xfrm>
              <a:off x="2343" y="3210"/>
              <a:ext cx="2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华康简宋" charset="-122"/>
                  <a:cs typeface="Times New Roman" pitchFamily="18" charset="0"/>
                </a:rPr>
                <a:t>=</a:t>
              </a:r>
              <a:endParaRPr kumimoji="1" lang="en-US" altLang="zh-CN" sz="2800" b="0" dirty="0">
                <a:latin typeface="Times New Roman" pitchFamily="18" charset="0"/>
                <a:ea typeface="华康简宋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1991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AutoShape 2"/>
          <p:cNvSpPr>
            <a:spLocks noChangeArrowheads="1"/>
          </p:cNvSpPr>
          <p:nvPr/>
        </p:nvSpPr>
        <p:spPr bwMode="auto">
          <a:xfrm>
            <a:off x="1752600" y="228600"/>
            <a:ext cx="35052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1"/>
            <a:ext cx="3124200" cy="442913"/>
          </a:xfrm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20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若干基本设计方法</a:t>
            </a:r>
          </a:p>
        </p:txBody>
      </p:sp>
      <p:sp>
        <p:nvSpPr>
          <p:cNvPr id="404485" name="Line 4"/>
          <p:cNvSpPr>
            <a:spLocks noChangeShapeType="1"/>
          </p:cNvSpPr>
          <p:nvPr/>
        </p:nvSpPr>
        <p:spPr bwMode="auto">
          <a:xfrm>
            <a:off x="5257800" y="457200"/>
            <a:ext cx="50292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04486" name="Line 5"/>
          <p:cNvSpPr>
            <a:spLocks noChangeShapeType="1"/>
          </p:cNvSpPr>
          <p:nvPr/>
        </p:nvSpPr>
        <p:spPr bwMode="auto">
          <a:xfrm>
            <a:off x="1981200" y="1371600"/>
            <a:ext cx="26670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1905000" y="990601"/>
            <a:ext cx="3124200" cy="3968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0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逻辑电路最简的含义</a:t>
            </a:r>
          </a:p>
        </p:txBody>
      </p:sp>
      <p:grpSp>
        <p:nvGrpSpPr>
          <p:cNvPr id="404488" name="Group 7"/>
          <p:cNvGrpSpPr>
            <a:grpSpLocks/>
          </p:cNvGrpSpPr>
          <p:nvPr/>
        </p:nvGrpSpPr>
        <p:grpSpPr bwMode="auto">
          <a:xfrm>
            <a:off x="9840520" y="5456109"/>
            <a:ext cx="1752600" cy="1390827"/>
            <a:chOff x="3312" y="2256"/>
            <a:chExt cx="1824" cy="1660"/>
          </a:xfrm>
        </p:grpSpPr>
        <p:pic>
          <p:nvPicPr>
            <p:cNvPr id="404489" name="Picture 8" descr="586IC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D4D4D4"/>
                </a:clrFrom>
                <a:clrTo>
                  <a:srgbClr val="D4D4D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256"/>
              <a:ext cx="1196" cy="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3312" y="3475"/>
              <a:ext cx="1824" cy="44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l">
                <a:defRPr/>
              </a:pP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6250" name="Rectangle 10"/>
            <p:cNvSpPr>
              <a:spLocks noChangeArrowheads="1"/>
            </p:cNvSpPr>
            <p:nvPr/>
          </p:nvSpPr>
          <p:spPr bwMode="auto">
            <a:xfrm>
              <a:off x="5040" y="2611"/>
              <a:ext cx="96" cy="44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l">
                <a:defRPr/>
              </a:pP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2209800" y="15240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指电路所用器件的数量最少，种类最少，器件之间的连线也最少</a:t>
            </a: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        </a:t>
            </a:r>
          </a:p>
        </p:txBody>
      </p:sp>
      <p:sp>
        <p:nvSpPr>
          <p:cNvPr id="404493" name="Line 12"/>
          <p:cNvSpPr>
            <a:spLocks noChangeShapeType="1"/>
          </p:cNvSpPr>
          <p:nvPr/>
        </p:nvSpPr>
        <p:spPr bwMode="auto">
          <a:xfrm>
            <a:off x="2286000" y="1981200"/>
            <a:ext cx="7391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05000" y="2290763"/>
            <a:ext cx="7620000" cy="914400"/>
            <a:chOff x="240" y="1443"/>
            <a:chExt cx="4800" cy="576"/>
          </a:xfrm>
        </p:grpSpPr>
        <p:sp>
          <p:nvSpPr>
            <p:cNvPr id="404495" name="Rectangle 14"/>
            <p:cNvSpPr>
              <a:spLocks noChangeArrowheads="1"/>
            </p:cNvSpPr>
            <p:nvPr/>
          </p:nvSpPr>
          <p:spPr bwMode="auto">
            <a:xfrm>
              <a:off x="240" y="1443"/>
              <a:ext cx="3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 b="0">
                  <a:solidFill>
                    <a:srgbClr val="FF9900"/>
                  </a:solidFill>
                  <a:latin typeface="Times New Roman" pitchFamily="18" charset="0"/>
                </a:rPr>
                <a:t>● </a:t>
              </a:r>
              <a:r>
                <a:rPr kumimoji="1"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以门电路为基本单元的电路设计方法</a:t>
              </a:r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545" y="1827"/>
              <a:ext cx="449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defRPr/>
              </a:pPr>
              <a:r>
                <a:rPr kumimoji="1" lang="zh-CN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要求：所用门的个数、种类和每个门的输入端个数均最少</a:t>
              </a:r>
            </a:p>
          </p:txBody>
        </p:sp>
        <p:sp>
          <p:nvSpPr>
            <p:cNvPr id="404497" name="Line 16"/>
            <p:cNvSpPr>
              <a:spLocks noChangeShapeType="1"/>
            </p:cNvSpPr>
            <p:nvPr/>
          </p:nvSpPr>
          <p:spPr bwMode="auto">
            <a:xfrm>
              <a:off x="291" y="1680"/>
              <a:ext cx="2829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981201" y="3587750"/>
            <a:ext cx="6988175" cy="1593850"/>
            <a:chOff x="158" y="2452"/>
            <a:chExt cx="4402" cy="1004"/>
          </a:xfrm>
        </p:grpSpPr>
        <p:grpSp>
          <p:nvGrpSpPr>
            <p:cNvPr id="404500" name="Group 19"/>
            <p:cNvGrpSpPr>
              <a:grpSpLocks/>
            </p:cNvGrpSpPr>
            <p:nvPr/>
          </p:nvGrpSpPr>
          <p:grpSpPr bwMode="auto">
            <a:xfrm>
              <a:off x="158" y="2452"/>
              <a:ext cx="514" cy="327"/>
              <a:chOff x="336" y="2260"/>
              <a:chExt cx="514" cy="327"/>
            </a:xfrm>
          </p:grpSpPr>
          <p:sp>
            <p:nvSpPr>
              <p:cNvPr id="404501" name="Oval 20"/>
              <p:cNvSpPr>
                <a:spLocks noChangeArrowheads="1"/>
              </p:cNvSpPr>
              <p:nvPr/>
            </p:nvSpPr>
            <p:spPr bwMode="auto">
              <a:xfrm>
                <a:off x="336" y="2260"/>
                <a:ext cx="432" cy="327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43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261" name="Rectangle 21"/>
              <p:cNvSpPr>
                <a:spLocks noChangeArrowheads="1"/>
              </p:cNvSpPr>
              <p:nvPr/>
            </p:nvSpPr>
            <p:spPr bwMode="auto">
              <a:xfrm>
                <a:off x="418" y="2294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kumimoji="1" lang="zh-CN" altLang="en-US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</a:rPr>
                  <a:t>例</a:t>
                </a:r>
              </a:p>
            </p:txBody>
          </p:sp>
        </p:grpSp>
        <p:sp>
          <p:nvSpPr>
            <p:cNvPr id="404503" name="Rectangle 22"/>
            <p:cNvSpPr>
              <a:spLocks noChangeArrowheads="1"/>
            </p:cNvSpPr>
            <p:nvPr/>
          </p:nvSpPr>
          <p:spPr bwMode="auto">
            <a:xfrm>
              <a:off x="2352" y="2736"/>
              <a:ext cx="2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个非门，</a:t>
              </a: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个与门，</a:t>
              </a: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000">
                  <a:solidFill>
                    <a:schemeClr val="bg1"/>
                  </a:solidFill>
                  <a:latin typeface="Times New Roman" pitchFamily="18" charset="0"/>
                </a:rPr>
                <a:t>个或门</a:t>
              </a:r>
            </a:p>
          </p:txBody>
        </p:sp>
        <p:sp>
          <p:nvSpPr>
            <p:cNvPr id="404504" name="AutoShape 23"/>
            <p:cNvSpPr>
              <a:spLocks noChangeArrowheads="1"/>
            </p:cNvSpPr>
            <p:nvPr/>
          </p:nvSpPr>
          <p:spPr bwMode="auto">
            <a:xfrm>
              <a:off x="1968" y="2760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404505" name="Group 24"/>
            <p:cNvGrpSpPr>
              <a:grpSpLocks/>
            </p:cNvGrpSpPr>
            <p:nvPr/>
          </p:nvGrpSpPr>
          <p:grpSpPr bwMode="auto">
            <a:xfrm>
              <a:off x="576" y="2865"/>
              <a:ext cx="3624" cy="591"/>
              <a:chOff x="288" y="2784"/>
              <a:chExt cx="3624" cy="640"/>
            </a:xfrm>
          </p:grpSpPr>
          <p:sp>
            <p:nvSpPr>
              <p:cNvPr id="404506" name="AutoShape 25"/>
              <p:cNvSpPr>
                <a:spLocks noChangeArrowheads="1"/>
              </p:cNvSpPr>
              <p:nvPr/>
            </p:nvSpPr>
            <p:spPr bwMode="auto">
              <a:xfrm>
                <a:off x="288" y="2784"/>
                <a:ext cx="288" cy="480"/>
              </a:xfrm>
              <a:prstGeom prst="curvedRightArrow">
                <a:avLst>
                  <a:gd name="adj1" fmla="val 33333"/>
                  <a:gd name="adj2" fmla="val 66667"/>
                  <a:gd name="adj3" fmla="val 33333"/>
                </a:avLst>
              </a:prstGeom>
              <a:gradFill rotWithShape="0">
                <a:gsLst>
                  <a:gs pos="0">
                    <a:srgbClr val="3366FF"/>
                  </a:gs>
                  <a:gs pos="25000">
                    <a:srgbClr val="01A78F"/>
                  </a:gs>
                  <a:gs pos="50000">
                    <a:srgbClr val="FFFF00"/>
                  </a:gs>
                  <a:gs pos="75000">
                    <a:srgbClr val="FF6633"/>
                  </a:gs>
                  <a:gs pos="100000">
                    <a:srgbClr val="FF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404507" name="Object 26" descr="信纸"/>
              <p:cNvGraphicFramePr>
                <a:graphicFrameLocks noChangeAspect="1"/>
              </p:cNvGraphicFramePr>
              <p:nvPr/>
            </p:nvGraphicFramePr>
            <p:xfrm>
              <a:off x="576" y="3101"/>
              <a:ext cx="2160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541" name="Equation" r:id="rId4" imgW="1460160" imgH="266400" progId="Equation.3">
                      <p:embed/>
                    </p:oleObj>
                  </mc:Choice>
                  <mc:Fallback>
                    <p:oleObj name="Equation" r:id="rId4" imgW="1460160" imgH="266400" progId="Equation.3">
                      <p:embed/>
                      <p:pic>
                        <p:nvPicPr>
                          <p:cNvPr id="0" name="Object 26" descr="信纸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3101"/>
                            <a:ext cx="2160" cy="307"/>
                          </a:xfrm>
                          <a:prstGeom prst="rect">
                            <a:avLst/>
                          </a:prstGeom>
                          <a:blipFill dpi="0" rotWithShape="0">
                            <a:blip r:embed="rId6"/>
                            <a:srcRect/>
                            <a:tile tx="0" ty="0" sx="100000" sy="100000" flip="none" algn="tl"/>
                          </a:blip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4508" name="Rectangle 27"/>
              <p:cNvSpPr>
                <a:spLocks noChangeArrowheads="1"/>
              </p:cNvSpPr>
              <p:nvPr/>
            </p:nvSpPr>
            <p:spPr bwMode="auto">
              <a:xfrm>
                <a:off x="3072" y="3153"/>
                <a:ext cx="8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000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r>
                  <a:rPr kumimoji="1" lang="zh-CN" altLang="en-US" sz="2000">
                    <a:solidFill>
                      <a:schemeClr val="bg1"/>
                    </a:solidFill>
                    <a:latin typeface="Times New Roman" pitchFamily="18" charset="0"/>
                  </a:rPr>
                  <a:t>个与非门</a:t>
                </a:r>
              </a:p>
            </p:txBody>
          </p:sp>
          <p:sp>
            <p:nvSpPr>
              <p:cNvPr id="404509" name="AutoShape 28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84" cy="1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404510" name="Object 29" descr="信纸"/>
            <p:cNvGraphicFramePr>
              <a:graphicFrameLocks noChangeAspect="1"/>
            </p:cNvGraphicFramePr>
            <p:nvPr/>
          </p:nvGraphicFramePr>
          <p:xfrm>
            <a:off x="864" y="2748"/>
            <a:ext cx="110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42" name="Microsoft 公式 3.0" r:id="rId7" imgW="825480" imgH="215640" progId="Equation.3">
                    <p:embed/>
                  </p:oleObj>
                </mc:Choice>
                <mc:Fallback>
                  <p:oleObj name="Microsoft 公式 3.0" r:id="rId7" imgW="825480" imgH="215640" progId="Equation.3">
                    <p:embed/>
                    <p:pic>
                      <p:nvPicPr>
                        <p:cNvPr id="0" name="Object 29" descr="信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48"/>
                          <a:ext cx="1104" cy="228"/>
                        </a:xfrm>
                        <a:prstGeom prst="rect">
                          <a:avLst/>
                        </a:prstGeom>
                        <a:blipFill dpi="0" rotWithShape="0">
                          <a:blip r:embed="rId6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50" y="3705486"/>
            <a:ext cx="37433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479220" y="114599"/>
            <a:ext cx="10225420" cy="188378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33CC"/>
                </a:solidFill>
              </a:rPr>
              <a:t>例</a:t>
            </a:r>
            <a:r>
              <a:rPr lang="en-US" altLang="zh-CN" sz="2000" dirty="0">
                <a:solidFill>
                  <a:srgbClr val="0033CC"/>
                </a:solidFill>
              </a:rPr>
              <a:t>5</a:t>
            </a:r>
            <a:r>
              <a:rPr lang="zh-CN" altLang="en-US" sz="2000" dirty="0"/>
              <a:t> 下图所示水箱由大、小水泵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L</a:t>
            </a:r>
            <a:r>
              <a:rPr lang="zh-CN" altLang="en-US" sz="2000" dirty="0"/>
              <a:t>、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S</a:t>
            </a:r>
            <a:r>
              <a:rPr lang="zh-CN" altLang="en-US" sz="2000" dirty="0"/>
              <a:t>供水，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为三个水位检测元件。水位低于某个检测元件时，该元件给出高电平；高于检测元件时，该元件给出低电平。</a:t>
            </a:r>
            <a:r>
              <a:rPr lang="zh-CN" altLang="en-US" sz="2000" dirty="0">
                <a:solidFill>
                  <a:srgbClr val="0000FF"/>
                </a:solidFill>
              </a:rPr>
              <a:t>要求：水位低于</a:t>
            </a:r>
            <a:r>
              <a:rPr lang="en-US" altLang="zh-CN" sz="2000" dirty="0">
                <a:solidFill>
                  <a:srgbClr val="0000FF"/>
                </a:solidFill>
              </a:rPr>
              <a:t>A</a:t>
            </a:r>
            <a:r>
              <a:rPr lang="zh-CN" altLang="en-US" sz="2000" dirty="0">
                <a:solidFill>
                  <a:srgbClr val="0000FF"/>
                </a:solidFill>
              </a:rPr>
              <a:t>点，两水泵都工作；水位介于</a:t>
            </a:r>
            <a:r>
              <a:rPr lang="en-US" altLang="zh-CN" sz="2000" dirty="0">
                <a:solidFill>
                  <a:srgbClr val="0000FF"/>
                </a:solidFill>
              </a:rPr>
              <a:t>A</a:t>
            </a:r>
            <a:r>
              <a:rPr lang="zh-CN" altLang="en-US" sz="2000" dirty="0">
                <a:solidFill>
                  <a:srgbClr val="0000FF"/>
                </a:solidFill>
              </a:rPr>
              <a:t>点和</a:t>
            </a:r>
            <a:r>
              <a:rPr lang="en-US" altLang="zh-CN" sz="2000" dirty="0">
                <a:solidFill>
                  <a:srgbClr val="0000FF"/>
                </a:solidFill>
              </a:rPr>
              <a:t>B</a:t>
            </a:r>
            <a:r>
              <a:rPr lang="zh-CN" altLang="en-US" sz="2000" dirty="0">
                <a:solidFill>
                  <a:srgbClr val="0000FF"/>
                </a:solidFill>
              </a:rPr>
              <a:t>点之间，</a:t>
            </a:r>
            <a:r>
              <a:rPr lang="en-US" altLang="zh-CN" sz="2000" dirty="0">
                <a:solidFill>
                  <a:srgbClr val="0000FF"/>
                </a:solidFill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L</a:t>
            </a:r>
            <a:r>
              <a:rPr lang="zh-CN" altLang="en-US" sz="2000" dirty="0">
                <a:solidFill>
                  <a:srgbClr val="0000FF"/>
                </a:solidFill>
              </a:rPr>
              <a:t>单独工作；水位介于</a:t>
            </a:r>
            <a:r>
              <a:rPr lang="en-US" altLang="zh-CN" sz="2000" dirty="0">
                <a:solidFill>
                  <a:srgbClr val="0000FF"/>
                </a:solidFill>
              </a:rPr>
              <a:t>B</a:t>
            </a:r>
            <a:r>
              <a:rPr lang="zh-CN" altLang="en-US" sz="2000" dirty="0">
                <a:solidFill>
                  <a:srgbClr val="0000FF"/>
                </a:solidFill>
              </a:rPr>
              <a:t>点和</a:t>
            </a:r>
            <a:r>
              <a:rPr lang="en-US" altLang="zh-CN" sz="2000" dirty="0">
                <a:solidFill>
                  <a:srgbClr val="0000FF"/>
                </a:solidFill>
              </a:rPr>
              <a:t>C</a:t>
            </a:r>
            <a:r>
              <a:rPr lang="zh-CN" altLang="en-US" sz="2000" dirty="0">
                <a:solidFill>
                  <a:srgbClr val="0000FF"/>
                </a:solidFill>
              </a:rPr>
              <a:t>点之间，</a:t>
            </a:r>
            <a:r>
              <a:rPr lang="en-US" altLang="zh-CN" sz="2000" dirty="0">
                <a:solidFill>
                  <a:srgbClr val="0000FF"/>
                </a:solidFill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S</a:t>
            </a:r>
            <a:r>
              <a:rPr lang="zh-CN" altLang="en-US" sz="2000" dirty="0">
                <a:solidFill>
                  <a:srgbClr val="0000FF"/>
                </a:solidFill>
              </a:rPr>
              <a:t>单独工作；水位高于</a:t>
            </a:r>
            <a:r>
              <a:rPr lang="en-US" altLang="zh-CN" sz="2000" dirty="0">
                <a:solidFill>
                  <a:srgbClr val="0000FF"/>
                </a:solidFill>
              </a:rPr>
              <a:t>C</a:t>
            </a:r>
            <a:r>
              <a:rPr lang="zh-CN" altLang="en-US" sz="2000" dirty="0">
                <a:solidFill>
                  <a:srgbClr val="0000FF"/>
                </a:solidFill>
              </a:rPr>
              <a:t>点，两水泵都不工作。</a:t>
            </a:r>
          </a:p>
        </p:txBody>
      </p: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1127437" y="2166519"/>
            <a:ext cx="4604023" cy="141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</a:rPr>
              <a:t>⑴ </a:t>
            </a:r>
            <a:r>
              <a:rPr lang="zh-CN" altLang="en-US" sz="2000" dirty="0">
                <a:latin typeface="宋体" pitchFamily="2" charset="-122"/>
              </a:rPr>
              <a:t>填</a:t>
            </a:r>
            <a:r>
              <a:rPr lang="zh-CN" altLang="en-US" sz="2000" dirty="0"/>
              <a:t>写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L</a:t>
            </a:r>
            <a:r>
              <a:rPr lang="zh-CN" altLang="en-US" sz="2000" dirty="0"/>
              <a:t>、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S</a:t>
            </a:r>
            <a:r>
              <a:rPr lang="zh-CN" altLang="en-US" sz="2000" dirty="0"/>
              <a:t>的真值表。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</a:rPr>
              <a:t>⑵ </a:t>
            </a:r>
            <a:r>
              <a:rPr lang="zh-CN" altLang="en-US" sz="2000" dirty="0"/>
              <a:t>根据真值表画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L</a:t>
            </a:r>
            <a:r>
              <a:rPr lang="zh-CN" altLang="en-US" sz="2000" dirty="0"/>
              <a:t>、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S</a:t>
            </a:r>
            <a:r>
              <a:rPr lang="zh-CN" altLang="en-US" sz="2000" dirty="0"/>
              <a:t>的卡诺图，化简，写出最简与或表达式。</a:t>
            </a:r>
          </a:p>
        </p:txBody>
      </p:sp>
      <p:graphicFrame>
        <p:nvGraphicFramePr>
          <p:cNvPr id="31558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13046"/>
              </p:ext>
            </p:extLst>
          </p:nvPr>
        </p:nvGraphicFramePr>
        <p:xfrm>
          <a:off x="6960120" y="2276840"/>
          <a:ext cx="1782762" cy="3566160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 B 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0 0 0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5579" name="Text Box 187"/>
          <p:cNvSpPr txBox="1">
            <a:spLocks noChangeArrowheads="1"/>
          </p:cNvSpPr>
          <p:nvPr/>
        </p:nvSpPr>
        <p:spPr bwMode="auto">
          <a:xfrm>
            <a:off x="7895157" y="2684828"/>
            <a:ext cx="6495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rgbClr val="0000CC"/>
                </a:solidFill>
                <a:ea typeface="宋体" pitchFamily="2" charset="-122"/>
              </a:rPr>
              <a:t>0    0</a:t>
            </a:r>
          </a:p>
        </p:txBody>
      </p:sp>
      <p:sp>
        <p:nvSpPr>
          <p:cNvPr id="315580" name="Text Box 188"/>
          <p:cNvSpPr txBox="1">
            <a:spLocks noChangeArrowheads="1"/>
          </p:cNvSpPr>
          <p:nvPr/>
        </p:nvSpPr>
        <p:spPr bwMode="auto">
          <a:xfrm>
            <a:off x="7896745" y="3069003"/>
            <a:ext cx="6495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rgbClr val="0000CC"/>
                </a:solidFill>
                <a:ea typeface="宋体" pitchFamily="2" charset="-122"/>
              </a:rPr>
              <a:t>1    0</a:t>
            </a:r>
          </a:p>
        </p:txBody>
      </p:sp>
      <p:sp>
        <p:nvSpPr>
          <p:cNvPr id="315581" name="Text Box 189"/>
          <p:cNvSpPr txBox="1">
            <a:spLocks noChangeArrowheads="1"/>
          </p:cNvSpPr>
          <p:nvPr/>
        </p:nvSpPr>
        <p:spPr bwMode="auto">
          <a:xfrm>
            <a:off x="7896746" y="3429365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rgbClr val="0000CC"/>
                </a:solidFill>
                <a:sym typeface="Symbol" pitchFamily="18" charset="2"/>
              </a:rPr>
              <a:t>   </a:t>
            </a:r>
            <a:r>
              <a:rPr lang="en-US" altLang="zh-CN" sz="2000">
                <a:solidFill>
                  <a:srgbClr val="0000CC"/>
                </a:solidFill>
              </a:rPr>
              <a:t> </a:t>
            </a:r>
            <a:r>
              <a:rPr lang="en-US" altLang="zh-CN" sz="2000">
                <a:solidFill>
                  <a:srgbClr val="0000CC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315582" name="Text Box 190"/>
          <p:cNvSpPr txBox="1">
            <a:spLocks noChangeArrowheads="1"/>
          </p:cNvSpPr>
          <p:nvPr/>
        </p:nvSpPr>
        <p:spPr bwMode="auto">
          <a:xfrm>
            <a:off x="7896745" y="3835765"/>
            <a:ext cx="6495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rgbClr val="0000CC"/>
                </a:solidFill>
                <a:ea typeface="宋体" pitchFamily="2" charset="-122"/>
              </a:rPr>
              <a:t>0    1</a:t>
            </a:r>
          </a:p>
        </p:txBody>
      </p:sp>
      <p:sp>
        <p:nvSpPr>
          <p:cNvPr id="315583" name="Text Box 191"/>
          <p:cNvSpPr txBox="1">
            <a:spLocks noChangeArrowheads="1"/>
          </p:cNvSpPr>
          <p:nvPr/>
        </p:nvSpPr>
        <p:spPr bwMode="auto">
          <a:xfrm>
            <a:off x="7896746" y="4221528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rgbClr val="0000CC"/>
                </a:solidFill>
                <a:sym typeface="Symbol" pitchFamily="18" charset="2"/>
              </a:rPr>
              <a:t>   </a:t>
            </a:r>
            <a:r>
              <a:rPr lang="en-US" altLang="zh-CN" sz="2000">
                <a:solidFill>
                  <a:srgbClr val="0000CC"/>
                </a:solidFill>
              </a:rPr>
              <a:t> </a:t>
            </a:r>
            <a:r>
              <a:rPr lang="en-US" altLang="zh-CN" sz="2000">
                <a:solidFill>
                  <a:srgbClr val="0000CC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315584" name="Text Box 192"/>
          <p:cNvSpPr txBox="1">
            <a:spLocks noChangeArrowheads="1"/>
          </p:cNvSpPr>
          <p:nvPr/>
        </p:nvSpPr>
        <p:spPr bwMode="auto">
          <a:xfrm>
            <a:off x="7896746" y="458189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rgbClr val="0000CC"/>
                </a:solidFill>
                <a:sym typeface="Symbol" pitchFamily="18" charset="2"/>
              </a:rPr>
              <a:t>   </a:t>
            </a:r>
            <a:r>
              <a:rPr lang="en-US" altLang="zh-CN" sz="2000">
                <a:solidFill>
                  <a:srgbClr val="0000CC"/>
                </a:solidFill>
              </a:rPr>
              <a:t> </a:t>
            </a:r>
            <a:r>
              <a:rPr lang="en-US" altLang="zh-CN" sz="2000">
                <a:solidFill>
                  <a:srgbClr val="0000CC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315585" name="Text Box 193"/>
          <p:cNvSpPr txBox="1">
            <a:spLocks noChangeArrowheads="1"/>
          </p:cNvSpPr>
          <p:nvPr/>
        </p:nvSpPr>
        <p:spPr bwMode="auto">
          <a:xfrm>
            <a:off x="7896746" y="501369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rgbClr val="0000CC"/>
                </a:solidFill>
                <a:sym typeface="Symbol" pitchFamily="18" charset="2"/>
              </a:rPr>
              <a:t>   </a:t>
            </a:r>
            <a:r>
              <a:rPr lang="en-US" altLang="zh-CN" sz="2000">
                <a:solidFill>
                  <a:srgbClr val="0000CC"/>
                </a:solidFill>
              </a:rPr>
              <a:t> </a:t>
            </a:r>
            <a:r>
              <a:rPr lang="en-US" altLang="zh-CN" sz="2000">
                <a:solidFill>
                  <a:srgbClr val="0000CC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315586" name="Text Box 194"/>
          <p:cNvSpPr txBox="1">
            <a:spLocks noChangeArrowheads="1"/>
          </p:cNvSpPr>
          <p:nvPr/>
        </p:nvSpPr>
        <p:spPr bwMode="auto">
          <a:xfrm>
            <a:off x="7896745" y="5374053"/>
            <a:ext cx="6495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rgbClr val="0000CC"/>
                </a:solidFill>
                <a:ea typeface="宋体" pitchFamily="2" charset="-122"/>
              </a:rPr>
              <a:t>1    1</a:t>
            </a:r>
          </a:p>
        </p:txBody>
      </p:sp>
    </p:spTree>
    <p:extLst>
      <p:ext uri="{BB962C8B-B14F-4D97-AF65-F5344CB8AC3E}">
        <p14:creationId xmlns:p14="http://schemas.microsoft.com/office/powerpoint/2010/main" val="7978799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579" grpId="0" autoUpdateAnimBg="0"/>
      <p:bldP spid="315580" grpId="0" autoUpdateAnimBg="0"/>
      <p:bldP spid="315581" grpId="0" autoUpdateAnimBg="0"/>
      <p:bldP spid="315582" grpId="0" autoUpdateAnimBg="0"/>
      <p:bldP spid="315583" grpId="0" autoUpdateAnimBg="0"/>
      <p:bldP spid="315584" grpId="0" autoUpdateAnimBg="0"/>
      <p:bldP spid="315585" grpId="0" autoUpdateAnimBg="0"/>
      <p:bldP spid="31558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51D137-5157-430A-8ACE-A6E34CEB6A9D}"/>
              </a:ext>
            </a:extLst>
          </p:cNvPr>
          <p:cNvSpPr/>
          <p:nvPr/>
        </p:nvSpPr>
        <p:spPr>
          <a:xfrm>
            <a:off x="479220" y="280874"/>
            <a:ext cx="10441450" cy="15696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Suppose that our objective is to design a logic circuit that accepts a three-bit input and produces a four-bit output. The input to the circuit is the binary representation of decimal numbers 0 through 7. The output of the circuit is the “8-4-2-1” coded version of the input. 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A283DF-4DF5-4683-9680-71C9897F80F5}"/>
              </a:ext>
            </a:extLst>
          </p:cNvPr>
          <p:cNvSpPr/>
          <p:nvPr/>
        </p:nvSpPr>
        <p:spPr>
          <a:xfrm>
            <a:off x="665818" y="2057608"/>
            <a:ext cx="8118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zh-CN" altLang="en-US" sz="2400" dirty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Complete the truth table for this circuit given bellow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FD3247-BED4-45D6-8179-CC505B5DA970}"/>
              </a:ext>
            </a:extLst>
          </p:cNvPr>
          <p:cNvSpPr/>
          <p:nvPr/>
        </p:nvSpPr>
        <p:spPr>
          <a:xfrm>
            <a:off x="680244" y="2571587"/>
            <a:ext cx="71439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Let the output of the system be defined as </a:t>
            </a:r>
            <a:r>
              <a:rPr lang="zh-CN" altLang="en-US" sz="2400" dirty="0"/>
              <a:t>𝑓</a:t>
            </a:r>
            <a:r>
              <a:rPr lang="en-US" altLang="zh-CN" sz="2400" dirty="0"/>
              <a:t>(</a:t>
            </a:r>
            <a:r>
              <a:rPr lang="zh-CN" altLang="en-US" sz="2400" dirty="0"/>
              <a:t>𝐴</a:t>
            </a:r>
            <a:r>
              <a:rPr lang="en-US" altLang="zh-CN" sz="2400" dirty="0"/>
              <a:t>,</a:t>
            </a:r>
            <a:r>
              <a:rPr lang="zh-CN" altLang="en-US" sz="2400" dirty="0"/>
              <a:t>𝐵</a:t>
            </a:r>
            <a:r>
              <a:rPr lang="en-US" altLang="zh-CN" sz="2400" dirty="0"/>
              <a:t>,</a:t>
            </a:r>
            <a:r>
              <a:rPr lang="zh-CN" altLang="en-US" sz="2400" dirty="0"/>
              <a:t>𝐶</a:t>
            </a:r>
            <a:r>
              <a:rPr lang="en-US" altLang="zh-CN" sz="2400" dirty="0"/>
              <a:t>) = </a:t>
            </a:r>
            <a:r>
              <a:rPr lang="zh-CN" altLang="en-US" sz="2400" dirty="0"/>
              <a:t>𝑋⨁𝑍</a:t>
            </a:r>
            <a:r>
              <a:rPr lang="en-US" altLang="zh-CN" sz="2400" dirty="0"/>
              <a:t>, which is the result of the XOR operation on the first and third bits of the encoded version of the input. Find the value of </a:t>
            </a:r>
            <a:r>
              <a:rPr lang="zh-CN" altLang="en-US" sz="2400" dirty="0"/>
              <a:t>𝑓 </a:t>
            </a:r>
            <a:r>
              <a:rPr lang="en-US" altLang="zh-CN" sz="2400" dirty="0"/>
              <a:t>in the last column of the above truth table. </a:t>
            </a:r>
          </a:p>
          <a:p>
            <a:pPr algn="l"/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Write a Boolean equation representing the output function </a:t>
            </a:r>
            <a:r>
              <a:rPr lang="zh-CN" altLang="en-US" sz="2400" dirty="0"/>
              <a:t>𝑓</a:t>
            </a:r>
            <a:r>
              <a:rPr lang="en-US" altLang="zh-CN" sz="2400" dirty="0"/>
              <a:t>(</a:t>
            </a:r>
            <a:r>
              <a:rPr lang="zh-CN" altLang="en-US" sz="2400" dirty="0"/>
              <a:t>𝐴</a:t>
            </a:r>
            <a:r>
              <a:rPr lang="en-US" altLang="zh-CN" sz="2400" dirty="0"/>
              <a:t>,</a:t>
            </a:r>
            <a:r>
              <a:rPr lang="zh-CN" altLang="en-US" sz="2400" dirty="0"/>
              <a:t>𝐵</a:t>
            </a:r>
            <a:r>
              <a:rPr lang="en-US" altLang="zh-CN" sz="2400" dirty="0"/>
              <a:t>,</a:t>
            </a:r>
            <a:r>
              <a:rPr lang="zh-CN" altLang="en-US" sz="2400" dirty="0"/>
              <a:t>𝐶</a:t>
            </a:r>
            <a:r>
              <a:rPr lang="en-US" altLang="zh-CN" sz="2400" dirty="0"/>
              <a:t>) as a function of Boolean variables </a:t>
            </a:r>
            <a:r>
              <a:rPr lang="zh-CN" altLang="en-US" sz="2400" dirty="0"/>
              <a:t>𝐴</a:t>
            </a:r>
            <a:r>
              <a:rPr lang="en-US" altLang="zh-CN" sz="2400" dirty="0"/>
              <a:t>, </a:t>
            </a:r>
            <a:r>
              <a:rPr lang="zh-CN" altLang="en-US" sz="2400" dirty="0"/>
              <a:t>𝐵</a:t>
            </a:r>
            <a:r>
              <a:rPr lang="en-US" altLang="zh-CN" sz="2400" dirty="0"/>
              <a:t>, and </a:t>
            </a:r>
            <a:r>
              <a:rPr lang="zh-CN" altLang="en-US" sz="2400" dirty="0"/>
              <a:t>𝐶</a:t>
            </a:r>
            <a:r>
              <a:rPr lang="en-US" altLang="zh-CN" sz="2400" dirty="0"/>
              <a:t>. Using the K-MAP, simplify the output equation to its simplest possible form.  </a:t>
            </a:r>
          </a:p>
          <a:p>
            <a:pPr algn="l"/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Represent the function </a:t>
            </a:r>
            <a:r>
              <a:rPr lang="zh-CN" altLang="en-US" sz="2400" dirty="0"/>
              <a:t>𝑓 </a:t>
            </a:r>
            <a:r>
              <a:rPr lang="en-US" altLang="zh-CN" sz="2400" dirty="0"/>
              <a:t>using its list of </a:t>
            </a:r>
            <a:r>
              <a:rPr lang="en-US" altLang="zh-CN" sz="2400" dirty="0" err="1"/>
              <a:t>minterms</a:t>
            </a:r>
            <a:r>
              <a:rPr lang="en-US" altLang="zh-CN" sz="2400" dirty="0"/>
              <a:t> 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E1431E-82C7-420C-BA3E-EDF33531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30" y="2135696"/>
            <a:ext cx="4178365" cy="273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DEBB23-8E3B-4EAD-A283-D611C061E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01" y="2507815"/>
            <a:ext cx="360050" cy="1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7135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北京化工大学——杜彬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2133600" y="2438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(1)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设输入代码为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X</a:t>
            </a:r>
            <a:r>
              <a:rPr lang="en-US" altLang="zh-CN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baseline="-25000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X</a:t>
            </a:r>
            <a:r>
              <a:rPr lang="en-US" altLang="zh-CN" baseline="-25000">
                <a:solidFill>
                  <a:schemeClr val="bg1"/>
                </a:solidFill>
                <a:latin typeface="宋体" pitchFamily="2" charset="-122"/>
              </a:rPr>
              <a:t>1</a:t>
            </a:r>
            <a:r>
              <a:rPr lang="zh-CN" altLang="en-US" baseline="-25000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X</a:t>
            </a:r>
            <a:r>
              <a:rPr lang="en-US" altLang="zh-CN" baseline="-25000">
                <a:solidFill>
                  <a:schemeClr val="bg1"/>
                </a:solidFill>
                <a:latin typeface="宋体" pitchFamily="2" charset="-122"/>
              </a:rPr>
              <a:t>0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，输出代码为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Y</a:t>
            </a:r>
            <a:r>
              <a:rPr lang="en-US" altLang="zh-CN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baseline="-25000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Y</a:t>
            </a:r>
            <a:r>
              <a:rPr lang="en-US" altLang="zh-CN" baseline="-25000">
                <a:solidFill>
                  <a:schemeClr val="bg1"/>
                </a:solidFill>
                <a:latin typeface="宋体" pitchFamily="2" charset="-122"/>
              </a:rPr>
              <a:t>1</a:t>
            </a:r>
            <a:r>
              <a:rPr lang="zh-CN" altLang="en-US" baseline="-25000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Y</a:t>
            </a:r>
            <a:r>
              <a:rPr lang="en-US" altLang="zh-CN" baseline="-25000">
                <a:solidFill>
                  <a:schemeClr val="bg1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2133600" y="2819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宋体" pitchFamily="2" charset="-122"/>
              </a:rPr>
              <a:t>(2)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列真值表</a:t>
            </a:r>
            <a:endParaRPr lang="zh-CN" altLang="en-US" baseline="-25000" dirty="0">
              <a:solidFill>
                <a:schemeClr val="bg1"/>
              </a:solidFill>
              <a:latin typeface="宋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19314" y="3352801"/>
            <a:ext cx="3443287" cy="3156729"/>
            <a:chOff x="375" y="2064"/>
            <a:chExt cx="2217" cy="2232"/>
          </a:xfrm>
        </p:grpSpPr>
        <p:sp>
          <p:nvSpPr>
            <p:cNvPr id="417798" name="Rectangle 12"/>
            <p:cNvSpPr>
              <a:spLocks noChangeArrowheads="1"/>
            </p:cNvSpPr>
            <p:nvPr/>
          </p:nvSpPr>
          <p:spPr bwMode="auto">
            <a:xfrm>
              <a:off x="384" y="2064"/>
              <a:ext cx="2160" cy="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FF00"/>
                  </a:solidFill>
                  <a:latin typeface="Times New Roman" pitchFamily="18" charset="0"/>
                </a:rPr>
                <a:t> C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X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      Y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  <a:p>
              <a:pPr algn="l">
                <a:lnSpc>
                  <a:spcPct val="90000"/>
                </a:lnSpc>
                <a:spcBef>
                  <a:spcPct val="25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0  0  0	 0   0   0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  0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0  0  1           0   0   1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  0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0  1  0           0   1   1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0  1  1           0   1   0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0 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1  0  0           1   1   0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0 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1  0  1           1   1   1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1  1  0           1   0   1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1  1  1           1   0   0</a:t>
              </a:r>
            </a:p>
          </p:txBody>
        </p:sp>
        <p:sp>
          <p:nvSpPr>
            <p:cNvPr id="417799" name="Line 13"/>
            <p:cNvSpPr>
              <a:spLocks noChangeShapeType="1"/>
            </p:cNvSpPr>
            <p:nvPr/>
          </p:nvSpPr>
          <p:spPr bwMode="auto">
            <a:xfrm>
              <a:off x="384" y="2352"/>
              <a:ext cx="220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00" name="Line 14"/>
            <p:cNvSpPr>
              <a:spLocks noChangeShapeType="1"/>
            </p:cNvSpPr>
            <p:nvPr/>
          </p:nvSpPr>
          <p:spPr bwMode="auto">
            <a:xfrm>
              <a:off x="1392" y="2103"/>
              <a:ext cx="0" cy="216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01" name="Line 15"/>
            <p:cNvSpPr>
              <a:spLocks noChangeShapeType="1"/>
            </p:cNvSpPr>
            <p:nvPr/>
          </p:nvSpPr>
          <p:spPr bwMode="auto">
            <a:xfrm>
              <a:off x="432" y="4272"/>
              <a:ext cx="201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02" name="Line 16"/>
            <p:cNvSpPr>
              <a:spLocks noChangeShapeType="1"/>
            </p:cNvSpPr>
            <p:nvPr/>
          </p:nvSpPr>
          <p:spPr bwMode="auto">
            <a:xfrm>
              <a:off x="375" y="2073"/>
              <a:ext cx="220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477000" y="3276600"/>
            <a:ext cx="3367088" cy="3241578"/>
            <a:chOff x="375" y="2064"/>
            <a:chExt cx="2217" cy="2243"/>
          </a:xfrm>
        </p:grpSpPr>
        <p:sp>
          <p:nvSpPr>
            <p:cNvPr id="417804" name="Rectangle 18"/>
            <p:cNvSpPr>
              <a:spLocks noChangeArrowheads="1"/>
            </p:cNvSpPr>
            <p:nvPr/>
          </p:nvSpPr>
          <p:spPr bwMode="auto">
            <a:xfrm>
              <a:off x="384" y="2064"/>
              <a:ext cx="2160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FF00"/>
                  </a:solidFill>
                  <a:latin typeface="Times New Roman" pitchFamily="18" charset="0"/>
                </a:rPr>
                <a:t> C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X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0             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200" baseline="-25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0  0  0	 0   0   0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  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0  0  1           0   0   1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  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0  1  0           0   1   1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0  1  1           0   1   0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1 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1  0  0           1   1   1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1 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1  0  1           1   1   0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1  1  0           1   0   0</a:t>
              </a:r>
            </a:p>
            <a:p>
              <a:pPr algn="l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200">
                  <a:solidFill>
                    <a:srgbClr val="00FF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200">
                  <a:solidFill>
                    <a:schemeClr val="bg1"/>
                  </a:solidFill>
                  <a:latin typeface="Times New Roman" pitchFamily="18" charset="0"/>
                </a:rPr>
                <a:t>  1  1  1           1   0   1</a:t>
              </a:r>
            </a:p>
          </p:txBody>
        </p:sp>
        <p:sp>
          <p:nvSpPr>
            <p:cNvPr id="417805" name="Line 19"/>
            <p:cNvSpPr>
              <a:spLocks noChangeShapeType="1"/>
            </p:cNvSpPr>
            <p:nvPr/>
          </p:nvSpPr>
          <p:spPr bwMode="auto">
            <a:xfrm>
              <a:off x="384" y="2352"/>
              <a:ext cx="220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06" name="Line 20"/>
            <p:cNvSpPr>
              <a:spLocks noChangeShapeType="1"/>
            </p:cNvSpPr>
            <p:nvPr/>
          </p:nvSpPr>
          <p:spPr bwMode="auto">
            <a:xfrm>
              <a:off x="1392" y="2103"/>
              <a:ext cx="0" cy="216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07" name="Line 21"/>
            <p:cNvSpPr>
              <a:spLocks noChangeShapeType="1"/>
            </p:cNvSpPr>
            <p:nvPr/>
          </p:nvSpPr>
          <p:spPr bwMode="auto">
            <a:xfrm>
              <a:off x="432" y="4272"/>
              <a:ext cx="201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08" name="Line 22"/>
            <p:cNvSpPr>
              <a:spLocks noChangeShapeType="1"/>
            </p:cNvSpPr>
            <p:nvPr/>
          </p:nvSpPr>
          <p:spPr bwMode="auto">
            <a:xfrm>
              <a:off x="375" y="2073"/>
              <a:ext cx="220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7809" name="AutoShape 23"/>
          <p:cNvSpPr>
            <a:spLocks noChangeArrowheads="1"/>
          </p:cNvSpPr>
          <p:nvPr/>
        </p:nvSpPr>
        <p:spPr bwMode="auto">
          <a:xfrm>
            <a:off x="1752600" y="152400"/>
            <a:ext cx="26670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2056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52400"/>
            <a:ext cx="2362200" cy="457200"/>
          </a:xfrm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3.3.2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设计举例</a:t>
            </a:r>
          </a:p>
        </p:txBody>
      </p:sp>
      <p:sp>
        <p:nvSpPr>
          <p:cNvPr id="417811" name="Line 25"/>
          <p:cNvSpPr>
            <a:spLocks noChangeShapeType="1"/>
          </p:cNvSpPr>
          <p:nvPr/>
        </p:nvSpPr>
        <p:spPr bwMode="auto">
          <a:xfrm>
            <a:off x="4419600" y="381000"/>
            <a:ext cx="59436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905000" y="1143000"/>
            <a:ext cx="8001000" cy="1308100"/>
            <a:chOff x="240" y="720"/>
            <a:chExt cx="5040" cy="824"/>
          </a:xfrm>
        </p:grpSpPr>
        <p:sp>
          <p:nvSpPr>
            <p:cNvPr id="417813" name="Text Box 2"/>
            <p:cNvSpPr txBox="1">
              <a:spLocks noChangeArrowheads="1"/>
            </p:cNvSpPr>
            <p:nvPr/>
          </p:nvSpPr>
          <p:spPr bwMode="auto">
            <a:xfrm>
              <a:off x="240" y="730"/>
              <a:ext cx="5040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</a:rPr>
                <a:t>设计一个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</a:rPr>
                <a:t>位代码转换电路。</a:t>
              </a:r>
            </a:p>
            <a:p>
              <a:pPr>
                <a:spcBef>
                  <a:spcPct val="25000"/>
                </a:spcBef>
              </a:pPr>
              <a:r>
                <a:rPr lang="zh-CN" altLang="en-US" dirty="0">
                  <a:solidFill>
                    <a:srgbClr val="FF9933"/>
                  </a:solidFill>
                </a:rPr>
                <a:t>要求</a:t>
              </a:r>
              <a:r>
                <a:rPr lang="zh-CN" altLang="en-US" dirty="0">
                  <a:solidFill>
                    <a:schemeClr val="bg1"/>
                  </a:solidFill>
                </a:rPr>
                <a:t>：当控制信号</a:t>
              </a:r>
              <a:r>
                <a:rPr lang="en-US" altLang="zh-CN" dirty="0">
                  <a:solidFill>
                    <a:schemeClr val="bg1"/>
                  </a:solidFill>
                </a:rPr>
                <a:t>C=0</a:t>
              </a:r>
              <a:r>
                <a:rPr lang="zh-CN" altLang="en-US" dirty="0">
                  <a:solidFill>
                    <a:schemeClr val="bg1"/>
                  </a:solidFill>
                </a:rPr>
                <a:t>，由自然二进制码 </a:t>
              </a:r>
              <a:r>
                <a:rPr lang="zh-CN" altLang="en-US" dirty="0">
                  <a:solidFill>
                    <a:schemeClr val="bg1"/>
                  </a:solidFill>
                  <a:cs typeface="Times New Roman" pitchFamily="18" charset="0"/>
                </a:rPr>
                <a:t>→ </a:t>
              </a:r>
              <a:r>
                <a:rPr lang="zh-CN" altLang="en-US" dirty="0">
                  <a:solidFill>
                    <a:schemeClr val="bg1"/>
                  </a:solidFill>
                </a:rPr>
                <a:t>格雷码</a:t>
              </a:r>
            </a:p>
            <a:p>
              <a:r>
                <a:rPr lang="zh-CN" altLang="en-US" dirty="0">
                  <a:solidFill>
                    <a:schemeClr val="bg1"/>
                  </a:solidFill>
                </a:rPr>
                <a:t>                                </a:t>
              </a:r>
              <a:r>
                <a:rPr lang="en-US" altLang="zh-CN" dirty="0">
                  <a:solidFill>
                    <a:schemeClr val="bg1"/>
                  </a:solidFill>
                </a:rPr>
                <a:t>C=1</a:t>
              </a:r>
              <a:r>
                <a:rPr lang="zh-CN" altLang="en-US" dirty="0">
                  <a:solidFill>
                    <a:schemeClr val="bg1"/>
                  </a:solidFill>
                </a:rPr>
                <a:t>，由格雷码 </a:t>
              </a:r>
              <a:r>
                <a:rPr lang="zh-CN" altLang="en-US" dirty="0">
                  <a:solidFill>
                    <a:schemeClr val="bg1"/>
                  </a:solidFill>
                  <a:cs typeface="Times New Roman" pitchFamily="18" charset="0"/>
                </a:rPr>
                <a:t>→</a:t>
              </a:r>
              <a:r>
                <a:rPr lang="zh-CN" altLang="en-US" dirty="0">
                  <a:solidFill>
                    <a:schemeClr val="bg1"/>
                  </a:solidFill>
                </a:rPr>
                <a:t>自然二进制码</a:t>
              </a:r>
            </a:p>
          </p:txBody>
        </p:sp>
        <p:sp>
          <p:nvSpPr>
            <p:cNvPr id="417815" name="Line 27"/>
            <p:cNvSpPr>
              <a:spLocks noChangeShapeType="1"/>
            </p:cNvSpPr>
            <p:nvPr/>
          </p:nvSpPr>
          <p:spPr bwMode="auto">
            <a:xfrm>
              <a:off x="336" y="720"/>
              <a:ext cx="254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72060" name="Rectangle 28"/>
          <p:cNvSpPr>
            <a:spLocks noChangeArrowheads="1"/>
          </p:cNvSpPr>
          <p:nvPr/>
        </p:nvSpPr>
        <p:spPr bwMode="auto">
          <a:xfrm>
            <a:off x="1905000" y="685800"/>
            <a:ext cx="44196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0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多输出组合逻辑电路的设计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autoUpdateAnimBg="0"/>
      <p:bldP spid="17204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北京化工大学——杜彬</a:t>
            </a:r>
          </a:p>
        </p:txBody>
      </p:sp>
      <p:sp>
        <p:nvSpPr>
          <p:cNvPr id="418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6172200"/>
            <a:ext cx="2362200" cy="457200"/>
          </a:xfrm>
        </p:spPr>
        <p:txBody>
          <a:bodyPr/>
          <a:lstStyle/>
          <a:p>
            <a:r>
              <a:rPr lang="zh-CN" altLang="en-US" sz="2800"/>
              <a:t>逻辑表达式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62463" y="904083"/>
            <a:ext cx="1898650" cy="2028825"/>
            <a:chOff x="2644" y="2226"/>
            <a:chExt cx="1196" cy="1278"/>
          </a:xfrm>
        </p:grpSpPr>
        <p:sp>
          <p:nvSpPr>
            <p:cNvPr id="418821" name="Rectangle 4"/>
            <p:cNvSpPr>
              <a:spLocks noChangeArrowheads="1"/>
            </p:cNvSpPr>
            <p:nvPr/>
          </p:nvSpPr>
          <p:spPr bwMode="auto">
            <a:xfrm>
              <a:off x="2651" y="222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22" name="Rectangle 5"/>
            <p:cNvSpPr>
              <a:spLocks noChangeArrowheads="1"/>
            </p:cNvSpPr>
            <p:nvPr/>
          </p:nvSpPr>
          <p:spPr bwMode="auto">
            <a:xfrm>
              <a:off x="2987" y="222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23" name="Rectangle 6"/>
            <p:cNvSpPr>
              <a:spLocks noChangeArrowheads="1"/>
            </p:cNvSpPr>
            <p:nvPr/>
          </p:nvSpPr>
          <p:spPr bwMode="auto">
            <a:xfrm>
              <a:off x="3611" y="2235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24" name="Rectangle 7"/>
            <p:cNvSpPr>
              <a:spLocks noChangeArrowheads="1"/>
            </p:cNvSpPr>
            <p:nvPr/>
          </p:nvSpPr>
          <p:spPr bwMode="auto">
            <a:xfrm>
              <a:off x="3305" y="222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25" name="Rectangle 8"/>
            <p:cNvSpPr>
              <a:spLocks noChangeArrowheads="1"/>
            </p:cNvSpPr>
            <p:nvPr/>
          </p:nvSpPr>
          <p:spPr bwMode="auto">
            <a:xfrm>
              <a:off x="2651" y="256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26" name="Rectangle 9"/>
            <p:cNvSpPr>
              <a:spLocks noChangeArrowheads="1"/>
            </p:cNvSpPr>
            <p:nvPr/>
          </p:nvSpPr>
          <p:spPr bwMode="auto">
            <a:xfrm>
              <a:off x="2987" y="256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27" name="Rectangle 10"/>
            <p:cNvSpPr>
              <a:spLocks noChangeArrowheads="1"/>
            </p:cNvSpPr>
            <p:nvPr/>
          </p:nvSpPr>
          <p:spPr bwMode="auto">
            <a:xfrm>
              <a:off x="3611" y="2571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28" name="Rectangle 11"/>
            <p:cNvSpPr>
              <a:spLocks noChangeArrowheads="1"/>
            </p:cNvSpPr>
            <p:nvPr/>
          </p:nvSpPr>
          <p:spPr bwMode="auto">
            <a:xfrm>
              <a:off x="3305" y="256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29" name="Rectangle 12"/>
            <p:cNvSpPr>
              <a:spLocks noChangeArrowheads="1"/>
            </p:cNvSpPr>
            <p:nvPr/>
          </p:nvSpPr>
          <p:spPr bwMode="auto">
            <a:xfrm>
              <a:off x="2644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30" name="Rectangle 13"/>
            <p:cNvSpPr>
              <a:spLocks noChangeArrowheads="1"/>
            </p:cNvSpPr>
            <p:nvPr/>
          </p:nvSpPr>
          <p:spPr bwMode="auto">
            <a:xfrm>
              <a:off x="2980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31" name="Rectangle 14"/>
            <p:cNvSpPr>
              <a:spLocks noChangeArrowheads="1"/>
            </p:cNvSpPr>
            <p:nvPr/>
          </p:nvSpPr>
          <p:spPr bwMode="auto">
            <a:xfrm>
              <a:off x="3604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32" name="Rectangle 15"/>
            <p:cNvSpPr>
              <a:spLocks noChangeArrowheads="1"/>
            </p:cNvSpPr>
            <p:nvPr/>
          </p:nvSpPr>
          <p:spPr bwMode="auto">
            <a:xfrm>
              <a:off x="3306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33" name="Rectangle 16"/>
            <p:cNvSpPr>
              <a:spLocks noChangeArrowheads="1"/>
            </p:cNvSpPr>
            <p:nvPr/>
          </p:nvSpPr>
          <p:spPr bwMode="auto">
            <a:xfrm>
              <a:off x="2979" y="317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34" name="Rectangle 17"/>
            <p:cNvSpPr>
              <a:spLocks noChangeArrowheads="1"/>
            </p:cNvSpPr>
            <p:nvPr/>
          </p:nvSpPr>
          <p:spPr bwMode="auto">
            <a:xfrm>
              <a:off x="3298" y="316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35" name="Rectangle 18"/>
            <p:cNvSpPr>
              <a:spLocks noChangeArrowheads="1"/>
            </p:cNvSpPr>
            <p:nvPr/>
          </p:nvSpPr>
          <p:spPr bwMode="auto">
            <a:xfrm>
              <a:off x="3603" y="3177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36" name="Rectangle 19"/>
            <p:cNvSpPr>
              <a:spLocks noChangeArrowheads="1"/>
            </p:cNvSpPr>
            <p:nvPr/>
          </p:nvSpPr>
          <p:spPr bwMode="auto">
            <a:xfrm>
              <a:off x="2651" y="316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918450" y="971551"/>
            <a:ext cx="1898650" cy="2028825"/>
            <a:chOff x="2644" y="2226"/>
            <a:chExt cx="1196" cy="1278"/>
          </a:xfrm>
        </p:grpSpPr>
        <p:sp>
          <p:nvSpPr>
            <p:cNvPr id="418838" name="Rectangle 21"/>
            <p:cNvSpPr>
              <a:spLocks noChangeArrowheads="1"/>
            </p:cNvSpPr>
            <p:nvPr/>
          </p:nvSpPr>
          <p:spPr bwMode="auto">
            <a:xfrm>
              <a:off x="2651" y="222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39" name="Rectangle 22"/>
            <p:cNvSpPr>
              <a:spLocks noChangeArrowheads="1"/>
            </p:cNvSpPr>
            <p:nvPr/>
          </p:nvSpPr>
          <p:spPr bwMode="auto">
            <a:xfrm>
              <a:off x="2987" y="222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0" name="Rectangle 23"/>
            <p:cNvSpPr>
              <a:spLocks noChangeArrowheads="1"/>
            </p:cNvSpPr>
            <p:nvPr/>
          </p:nvSpPr>
          <p:spPr bwMode="auto">
            <a:xfrm>
              <a:off x="3611" y="2235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1" name="Rectangle 24"/>
            <p:cNvSpPr>
              <a:spLocks noChangeArrowheads="1"/>
            </p:cNvSpPr>
            <p:nvPr/>
          </p:nvSpPr>
          <p:spPr bwMode="auto">
            <a:xfrm>
              <a:off x="3305" y="222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2" name="Rectangle 25"/>
            <p:cNvSpPr>
              <a:spLocks noChangeArrowheads="1"/>
            </p:cNvSpPr>
            <p:nvPr/>
          </p:nvSpPr>
          <p:spPr bwMode="auto">
            <a:xfrm>
              <a:off x="2651" y="256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3" name="Rectangle 26"/>
            <p:cNvSpPr>
              <a:spLocks noChangeArrowheads="1"/>
            </p:cNvSpPr>
            <p:nvPr/>
          </p:nvSpPr>
          <p:spPr bwMode="auto">
            <a:xfrm>
              <a:off x="2987" y="256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4" name="Rectangle 27"/>
            <p:cNvSpPr>
              <a:spLocks noChangeArrowheads="1"/>
            </p:cNvSpPr>
            <p:nvPr/>
          </p:nvSpPr>
          <p:spPr bwMode="auto">
            <a:xfrm>
              <a:off x="3611" y="2571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5" name="Rectangle 28"/>
            <p:cNvSpPr>
              <a:spLocks noChangeArrowheads="1"/>
            </p:cNvSpPr>
            <p:nvPr/>
          </p:nvSpPr>
          <p:spPr bwMode="auto">
            <a:xfrm>
              <a:off x="3305" y="256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6" name="Rectangle 29"/>
            <p:cNvSpPr>
              <a:spLocks noChangeArrowheads="1"/>
            </p:cNvSpPr>
            <p:nvPr/>
          </p:nvSpPr>
          <p:spPr bwMode="auto">
            <a:xfrm>
              <a:off x="2644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7" name="Rectangle 30"/>
            <p:cNvSpPr>
              <a:spLocks noChangeArrowheads="1"/>
            </p:cNvSpPr>
            <p:nvPr/>
          </p:nvSpPr>
          <p:spPr bwMode="auto">
            <a:xfrm>
              <a:off x="2980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8" name="Rectangle 31"/>
            <p:cNvSpPr>
              <a:spLocks noChangeArrowheads="1"/>
            </p:cNvSpPr>
            <p:nvPr/>
          </p:nvSpPr>
          <p:spPr bwMode="auto">
            <a:xfrm>
              <a:off x="3604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49" name="Rectangle 32"/>
            <p:cNvSpPr>
              <a:spLocks noChangeArrowheads="1"/>
            </p:cNvSpPr>
            <p:nvPr/>
          </p:nvSpPr>
          <p:spPr bwMode="auto">
            <a:xfrm>
              <a:off x="3306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50" name="Rectangle 33"/>
            <p:cNvSpPr>
              <a:spLocks noChangeArrowheads="1"/>
            </p:cNvSpPr>
            <p:nvPr/>
          </p:nvSpPr>
          <p:spPr bwMode="auto">
            <a:xfrm>
              <a:off x="2979" y="317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51" name="Rectangle 34"/>
            <p:cNvSpPr>
              <a:spLocks noChangeArrowheads="1"/>
            </p:cNvSpPr>
            <p:nvPr/>
          </p:nvSpPr>
          <p:spPr bwMode="auto">
            <a:xfrm>
              <a:off x="3298" y="316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52" name="Rectangle 35"/>
            <p:cNvSpPr>
              <a:spLocks noChangeArrowheads="1"/>
            </p:cNvSpPr>
            <p:nvPr/>
          </p:nvSpPr>
          <p:spPr bwMode="auto">
            <a:xfrm>
              <a:off x="3603" y="3177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53" name="Rectangle 36"/>
            <p:cNvSpPr>
              <a:spLocks noChangeArrowheads="1"/>
            </p:cNvSpPr>
            <p:nvPr/>
          </p:nvSpPr>
          <p:spPr bwMode="auto">
            <a:xfrm>
              <a:off x="2651" y="316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793062" y="3704660"/>
            <a:ext cx="1898650" cy="2028825"/>
            <a:chOff x="2644" y="2226"/>
            <a:chExt cx="1196" cy="1278"/>
          </a:xfrm>
        </p:grpSpPr>
        <p:sp>
          <p:nvSpPr>
            <p:cNvPr id="418855" name="Rectangle 38"/>
            <p:cNvSpPr>
              <a:spLocks noChangeArrowheads="1"/>
            </p:cNvSpPr>
            <p:nvPr/>
          </p:nvSpPr>
          <p:spPr bwMode="auto">
            <a:xfrm>
              <a:off x="2651" y="222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56" name="Rectangle 39"/>
            <p:cNvSpPr>
              <a:spLocks noChangeArrowheads="1"/>
            </p:cNvSpPr>
            <p:nvPr/>
          </p:nvSpPr>
          <p:spPr bwMode="auto">
            <a:xfrm>
              <a:off x="2987" y="222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57" name="Rectangle 40"/>
            <p:cNvSpPr>
              <a:spLocks noChangeArrowheads="1"/>
            </p:cNvSpPr>
            <p:nvPr/>
          </p:nvSpPr>
          <p:spPr bwMode="auto">
            <a:xfrm>
              <a:off x="3611" y="2235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58" name="Rectangle 41"/>
            <p:cNvSpPr>
              <a:spLocks noChangeArrowheads="1"/>
            </p:cNvSpPr>
            <p:nvPr/>
          </p:nvSpPr>
          <p:spPr bwMode="auto">
            <a:xfrm>
              <a:off x="3305" y="222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59" name="Rectangle 42"/>
            <p:cNvSpPr>
              <a:spLocks noChangeArrowheads="1"/>
            </p:cNvSpPr>
            <p:nvPr/>
          </p:nvSpPr>
          <p:spPr bwMode="auto">
            <a:xfrm>
              <a:off x="2651" y="256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0" name="Rectangle 43"/>
            <p:cNvSpPr>
              <a:spLocks noChangeArrowheads="1"/>
            </p:cNvSpPr>
            <p:nvPr/>
          </p:nvSpPr>
          <p:spPr bwMode="auto">
            <a:xfrm>
              <a:off x="2987" y="256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1" name="Rectangle 44"/>
            <p:cNvSpPr>
              <a:spLocks noChangeArrowheads="1"/>
            </p:cNvSpPr>
            <p:nvPr/>
          </p:nvSpPr>
          <p:spPr bwMode="auto">
            <a:xfrm>
              <a:off x="3611" y="2571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2" name="Rectangle 45"/>
            <p:cNvSpPr>
              <a:spLocks noChangeArrowheads="1"/>
            </p:cNvSpPr>
            <p:nvPr/>
          </p:nvSpPr>
          <p:spPr bwMode="auto">
            <a:xfrm>
              <a:off x="3305" y="256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3" name="Rectangle 46"/>
            <p:cNvSpPr>
              <a:spLocks noChangeArrowheads="1"/>
            </p:cNvSpPr>
            <p:nvPr/>
          </p:nvSpPr>
          <p:spPr bwMode="auto">
            <a:xfrm>
              <a:off x="2644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4" name="Rectangle 47"/>
            <p:cNvSpPr>
              <a:spLocks noChangeArrowheads="1"/>
            </p:cNvSpPr>
            <p:nvPr/>
          </p:nvSpPr>
          <p:spPr bwMode="auto">
            <a:xfrm>
              <a:off x="2980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5" name="Rectangle 48"/>
            <p:cNvSpPr>
              <a:spLocks noChangeArrowheads="1"/>
            </p:cNvSpPr>
            <p:nvPr/>
          </p:nvSpPr>
          <p:spPr bwMode="auto">
            <a:xfrm>
              <a:off x="3604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6" name="Rectangle 49"/>
            <p:cNvSpPr>
              <a:spLocks noChangeArrowheads="1"/>
            </p:cNvSpPr>
            <p:nvPr/>
          </p:nvSpPr>
          <p:spPr bwMode="auto">
            <a:xfrm>
              <a:off x="3306" y="283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7" name="Rectangle 50"/>
            <p:cNvSpPr>
              <a:spLocks noChangeArrowheads="1"/>
            </p:cNvSpPr>
            <p:nvPr/>
          </p:nvSpPr>
          <p:spPr bwMode="auto">
            <a:xfrm>
              <a:off x="2979" y="317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8" name="Rectangle 51"/>
            <p:cNvSpPr>
              <a:spLocks noChangeArrowheads="1"/>
            </p:cNvSpPr>
            <p:nvPr/>
          </p:nvSpPr>
          <p:spPr bwMode="auto">
            <a:xfrm>
              <a:off x="3298" y="316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69" name="Rectangle 52"/>
            <p:cNvSpPr>
              <a:spLocks noChangeArrowheads="1"/>
            </p:cNvSpPr>
            <p:nvPr/>
          </p:nvSpPr>
          <p:spPr bwMode="auto">
            <a:xfrm>
              <a:off x="3603" y="3177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1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418870" name="Rectangle 53"/>
            <p:cNvSpPr>
              <a:spLocks noChangeArrowheads="1"/>
            </p:cNvSpPr>
            <p:nvPr/>
          </p:nvSpPr>
          <p:spPr bwMode="auto">
            <a:xfrm>
              <a:off x="2651" y="316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>
                  <a:solidFill>
                    <a:schemeClr val="bg1"/>
                  </a:solidFill>
                  <a:latin typeface="宋体" pitchFamily="2" charset="-122"/>
                </a:rPr>
                <a:t>0</a:t>
              </a:r>
              <a:endParaRPr kumimoji="1" lang="en-US" altLang="zh-CN" sz="2800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843264" y="65882"/>
            <a:ext cx="3140075" cy="2895600"/>
            <a:chOff x="288" y="96"/>
            <a:chExt cx="1978" cy="1824"/>
          </a:xfrm>
        </p:grpSpPr>
        <p:grpSp>
          <p:nvGrpSpPr>
            <p:cNvPr id="418872" name="Group 55"/>
            <p:cNvGrpSpPr>
              <a:grpSpLocks/>
            </p:cNvGrpSpPr>
            <p:nvPr/>
          </p:nvGrpSpPr>
          <p:grpSpPr bwMode="auto">
            <a:xfrm>
              <a:off x="480" y="155"/>
              <a:ext cx="1786" cy="1765"/>
              <a:chOff x="480" y="163"/>
              <a:chExt cx="1786" cy="1765"/>
            </a:xfrm>
          </p:grpSpPr>
          <p:grpSp>
            <p:nvGrpSpPr>
              <p:cNvPr id="418873" name="Group 56"/>
              <p:cNvGrpSpPr>
                <a:grpSpLocks/>
              </p:cNvGrpSpPr>
              <p:nvPr/>
            </p:nvGrpSpPr>
            <p:grpSpPr bwMode="auto">
              <a:xfrm>
                <a:off x="1004" y="1260"/>
                <a:ext cx="1258" cy="668"/>
                <a:chOff x="3484" y="2384"/>
                <a:chExt cx="1268" cy="668"/>
              </a:xfrm>
            </p:grpSpPr>
            <p:sp>
              <p:nvSpPr>
                <p:cNvPr id="418874" name="Rectangle 57"/>
                <p:cNvSpPr>
                  <a:spLocks noChangeArrowheads="1"/>
                </p:cNvSpPr>
                <p:nvPr/>
              </p:nvSpPr>
              <p:spPr bwMode="auto">
                <a:xfrm>
                  <a:off x="3484" y="2384"/>
                  <a:ext cx="1268" cy="652"/>
                </a:xfrm>
                <a:prstGeom prst="rect">
                  <a:avLst/>
                </a:prstGeom>
                <a:noFill/>
                <a:ln w="127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8875" name="Line 58"/>
                <p:cNvSpPr>
                  <a:spLocks noChangeShapeType="1"/>
                </p:cNvSpPr>
                <p:nvPr/>
              </p:nvSpPr>
              <p:spPr bwMode="auto">
                <a:xfrm>
                  <a:off x="3494" y="2712"/>
                  <a:ext cx="1258" cy="0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76" name="Line 59"/>
                <p:cNvSpPr>
                  <a:spLocks noChangeShapeType="1"/>
                </p:cNvSpPr>
                <p:nvPr/>
              </p:nvSpPr>
              <p:spPr bwMode="auto">
                <a:xfrm>
                  <a:off x="3816" y="2384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77" name="Line 60"/>
                <p:cNvSpPr>
                  <a:spLocks noChangeShapeType="1"/>
                </p:cNvSpPr>
                <p:nvPr/>
              </p:nvSpPr>
              <p:spPr bwMode="auto">
                <a:xfrm>
                  <a:off x="4128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78" name="Line 61"/>
                <p:cNvSpPr>
                  <a:spLocks noChangeShapeType="1"/>
                </p:cNvSpPr>
                <p:nvPr/>
              </p:nvSpPr>
              <p:spPr bwMode="auto">
                <a:xfrm>
                  <a:off x="4452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8879" name="Text Box 62"/>
              <p:cNvSpPr txBox="1">
                <a:spLocks noChangeArrowheads="1"/>
              </p:cNvSpPr>
              <p:nvPr/>
            </p:nvSpPr>
            <p:spPr bwMode="auto">
              <a:xfrm>
                <a:off x="480" y="432"/>
                <a:ext cx="3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宋体" pitchFamily="2" charset="-122"/>
                  </a:rPr>
                  <a:t>CX</a:t>
                </a:r>
                <a:r>
                  <a:rPr lang="en-US" altLang="zh-CN" sz="2200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18880" name="Text Box 63"/>
              <p:cNvSpPr txBox="1">
                <a:spLocks noChangeArrowheads="1"/>
              </p:cNvSpPr>
              <p:nvPr/>
            </p:nvSpPr>
            <p:spPr bwMode="auto">
              <a:xfrm>
                <a:off x="693" y="6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00</a:t>
                </a:r>
              </a:p>
            </p:txBody>
          </p:sp>
          <p:sp>
            <p:nvSpPr>
              <p:cNvPr id="418881" name="Text Box 64"/>
              <p:cNvSpPr txBox="1">
                <a:spLocks noChangeArrowheads="1"/>
              </p:cNvSpPr>
              <p:nvPr/>
            </p:nvSpPr>
            <p:spPr bwMode="auto">
              <a:xfrm>
                <a:off x="693" y="96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01</a:t>
                </a:r>
              </a:p>
            </p:txBody>
          </p:sp>
          <p:sp>
            <p:nvSpPr>
              <p:cNvPr id="418882" name="Text Box 65"/>
              <p:cNvSpPr txBox="1">
                <a:spLocks noChangeArrowheads="1"/>
              </p:cNvSpPr>
              <p:nvPr/>
            </p:nvSpPr>
            <p:spPr bwMode="auto">
              <a:xfrm>
                <a:off x="576" y="163"/>
                <a:ext cx="4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宋体" pitchFamily="2" charset="-122"/>
                  </a:rPr>
                  <a:t>X</a:t>
                </a:r>
                <a:r>
                  <a:rPr lang="en-US" altLang="zh-CN" sz="2200" baseline="-25000">
                    <a:solidFill>
                      <a:schemeClr val="bg1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>
                    <a:solidFill>
                      <a:schemeClr val="bg1"/>
                    </a:solidFill>
                    <a:latin typeface="宋体" pitchFamily="2" charset="-122"/>
                  </a:rPr>
                  <a:t>X</a:t>
                </a:r>
                <a:r>
                  <a:rPr lang="en-US" altLang="zh-CN" sz="2200" baseline="-25000">
                    <a:solidFill>
                      <a:schemeClr val="bg1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18883" name="Text Box 66"/>
              <p:cNvSpPr txBox="1">
                <a:spLocks noChangeArrowheads="1"/>
              </p:cNvSpPr>
              <p:nvPr/>
            </p:nvSpPr>
            <p:spPr bwMode="auto">
              <a:xfrm>
                <a:off x="1306" y="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01</a:t>
                </a:r>
              </a:p>
            </p:txBody>
          </p:sp>
          <p:sp>
            <p:nvSpPr>
              <p:cNvPr id="418884" name="Text Box 67"/>
              <p:cNvSpPr txBox="1">
                <a:spLocks noChangeArrowheads="1"/>
              </p:cNvSpPr>
              <p:nvPr/>
            </p:nvSpPr>
            <p:spPr bwMode="auto">
              <a:xfrm>
                <a:off x="970" y="3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00</a:t>
                </a:r>
              </a:p>
            </p:txBody>
          </p:sp>
          <p:grpSp>
            <p:nvGrpSpPr>
              <p:cNvPr id="418885" name="Group 68"/>
              <p:cNvGrpSpPr>
                <a:grpSpLocks/>
              </p:cNvGrpSpPr>
              <p:nvPr/>
            </p:nvGrpSpPr>
            <p:grpSpPr bwMode="auto">
              <a:xfrm>
                <a:off x="998" y="608"/>
                <a:ext cx="1268" cy="668"/>
                <a:chOff x="3484" y="2384"/>
                <a:chExt cx="1268" cy="668"/>
              </a:xfrm>
            </p:grpSpPr>
            <p:sp>
              <p:nvSpPr>
                <p:cNvPr id="418886" name="Rectangle 69"/>
                <p:cNvSpPr>
                  <a:spLocks noChangeArrowheads="1"/>
                </p:cNvSpPr>
                <p:nvPr/>
              </p:nvSpPr>
              <p:spPr bwMode="auto">
                <a:xfrm>
                  <a:off x="3484" y="2384"/>
                  <a:ext cx="1268" cy="652"/>
                </a:xfrm>
                <a:prstGeom prst="rect">
                  <a:avLst/>
                </a:prstGeom>
                <a:noFill/>
                <a:ln w="127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8887" name="Line 70"/>
                <p:cNvSpPr>
                  <a:spLocks noChangeShapeType="1"/>
                </p:cNvSpPr>
                <p:nvPr/>
              </p:nvSpPr>
              <p:spPr bwMode="auto">
                <a:xfrm>
                  <a:off x="3494" y="2712"/>
                  <a:ext cx="1258" cy="0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8" name="Line 71"/>
                <p:cNvSpPr>
                  <a:spLocks noChangeShapeType="1"/>
                </p:cNvSpPr>
                <p:nvPr/>
              </p:nvSpPr>
              <p:spPr bwMode="auto">
                <a:xfrm>
                  <a:off x="3816" y="2384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9" name="Line 72"/>
                <p:cNvSpPr>
                  <a:spLocks noChangeShapeType="1"/>
                </p:cNvSpPr>
                <p:nvPr/>
              </p:nvSpPr>
              <p:spPr bwMode="auto">
                <a:xfrm>
                  <a:off x="4128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90" name="Line 73"/>
                <p:cNvSpPr>
                  <a:spLocks noChangeShapeType="1"/>
                </p:cNvSpPr>
                <p:nvPr/>
              </p:nvSpPr>
              <p:spPr bwMode="auto">
                <a:xfrm>
                  <a:off x="4452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8891" name="Text Box 74"/>
              <p:cNvSpPr txBox="1">
                <a:spLocks noChangeArrowheads="1"/>
              </p:cNvSpPr>
              <p:nvPr/>
            </p:nvSpPr>
            <p:spPr bwMode="auto">
              <a:xfrm>
                <a:off x="1582" y="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18892" name="Text Box 75"/>
              <p:cNvSpPr txBox="1">
                <a:spLocks noChangeArrowheads="1"/>
              </p:cNvSpPr>
              <p:nvPr/>
            </p:nvSpPr>
            <p:spPr bwMode="auto">
              <a:xfrm>
                <a:off x="1875" y="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10</a:t>
                </a:r>
              </a:p>
            </p:txBody>
          </p:sp>
          <p:sp>
            <p:nvSpPr>
              <p:cNvPr id="418893" name="Line 76"/>
              <p:cNvSpPr>
                <a:spLocks noChangeShapeType="1"/>
              </p:cNvSpPr>
              <p:nvPr/>
            </p:nvSpPr>
            <p:spPr bwMode="auto">
              <a:xfrm>
                <a:off x="576" y="336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94" name="Rectangle 77"/>
              <p:cNvSpPr>
                <a:spLocks noChangeArrowheads="1"/>
              </p:cNvSpPr>
              <p:nvPr/>
            </p:nvSpPr>
            <p:spPr bwMode="auto">
              <a:xfrm>
                <a:off x="716" y="1248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18895" name="Rectangle 78"/>
              <p:cNvSpPr>
                <a:spLocks noChangeArrowheads="1"/>
              </p:cNvSpPr>
              <p:nvPr/>
            </p:nvSpPr>
            <p:spPr bwMode="auto">
              <a:xfrm>
                <a:off x="716" y="1584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10</a:t>
                </a:r>
              </a:p>
            </p:txBody>
          </p:sp>
        </p:grpSp>
        <p:sp>
          <p:nvSpPr>
            <p:cNvPr id="418896" name="Text Box 79"/>
            <p:cNvSpPr txBox="1">
              <a:spLocks noChangeArrowheads="1"/>
            </p:cNvSpPr>
            <p:nvPr/>
          </p:nvSpPr>
          <p:spPr bwMode="auto">
            <a:xfrm>
              <a:off x="288" y="96"/>
              <a:ext cx="3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</a:rPr>
                <a:t>Y</a:t>
              </a:r>
              <a:r>
                <a:rPr lang="en-US" altLang="zh-CN" sz="2200" baseline="-250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6794501" y="152400"/>
            <a:ext cx="3063875" cy="2878138"/>
            <a:chOff x="2832" y="336"/>
            <a:chExt cx="1930" cy="1813"/>
          </a:xfrm>
        </p:grpSpPr>
        <p:grpSp>
          <p:nvGrpSpPr>
            <p:cNvPr id="418898" name="Group 81"/>
            <p:cNvGrpSpPr>
              <a:grpSpLocks/>
            </p:cNvGrpSpPr>
            <p:nvPr/>
          </p:nvGrpSpPr>
          <p:grpSpPr bwMode="auto">
            <a:xfrm>
              <a:off x="2976" y="384"/>
              <a:ext cx="1786" cy="1765"/>
              <a:chOff x="480" y="163"/>
              <a:chExt cx="1786" cy="1765"/>
            </a:xfrm>
          </p:grpSpPr>
          <p:grpSp>
            <p:nvGrpSpPr>
              <p:cNvPr id="418899" name="Group 82"/>
              <p:cNvGrpSpPr>
                <a:grpSpLocks/>
              </p:cNvGrpSpPr>
              <p:nvPr/>
            </p:nvGrpSpPr>
            <p:grpSpPr bwMode="auto">
              <a:xfrm>
                <a:off x="1004" y="1260"/>
                <a:ext cx="1258" cy="668"/>
                <a:chOff x="3484" y="2384"/>
                <a:chExt cx="1268" cy="668"/>
              </a:xfrm>
            </p:grpSpPr>
            <p:sp>
              <p:nvSpPr>
                <p:cNvPr id="418900" name="Rectangle 83"/>
                <p:cNvSpPr>
                  <a:spLocks noChangeArrowheads="1"/>
                </p:cNvSpPr>
                <p:nvPr/>
              </p:nvSpPr>
              <p:spPr bwMode="auto">
                <a:xfrm>
                  <a:off x="3484" y="2384"/>
                  <a:ext cx="1268" cy="652"/>
                </a:xfrm>
                <a:prstGeom prst="rect">
                  <a:avLst/>
                </a:prstGeom>
                <a:noFill/>
                <a:ln w="127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8901" name="Line 84"/>
                <p:cNvSpPr>
                  <a:spLocks noChangeShapeType="1"/>
                </p:cNvSpPr>
                <p:nvPr/>
              </p:nvSpPr>
              <p:spPr bwMode="auto">
                <a:xfrm>
                  <a:off x="3494" y="2712"/>
                  <a:ext cx="1258" cy="0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02" name="Line 85"/>
                <p:cNvSpPr>
                  <a:spLocks noChangeShapeType="1"/>
                </p:cNvSpPr>
                <p:nvPr/>
              </p:nvSpPr>
              <p:spPr bwMode="auto">
                <a:xfrm>
                  <a:off x="3816" y="2384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03" name="Line 86"/>
                <p:cNvSpPr>
                  <a:spLocks noChangeShapeType="1"/>
                </p:cNvSpPr>
                <p:nvPr/>
              </p:nvSpPr>
              <p:spPr bwMode="auto">
                <a:xfrm>
                  <a:off x="4128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04" name="Line 87"/>
                <p:cNvSpPr>
                  <a:spLocks noChangeShapeType="1"/>
                </p:cNvSpPr>
                <p:nvPr/>
              </p:nvSpPr>
              <p:spPr bwMode="auto">
                <a:xfrm>
                  <a:off x="4452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8905" name="Text Box 88"/>
              <p:cNvSpPr txBox="1">
                <a:spLocks noChangeArrowheads="1"/>
              </p:cNvSpPr>
              <p:nvPr/>
            </p:nvSpPr>
            <p:spPr bwMode="auto">
              <a:xfrm>
                <a:off x="480" y="432"/>
                <a:ext cx="3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宋体" pitchFamily="2" charset="-122"/>
                  </a:rPr>
                  <a:t>CX</a:t>
                </a:r>
                <a:r>
                  <a:rPr lang="en-US" altLang="zh-CN" sz="2200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18906" name="Text Box 89"/>
              <p:cNvSpPr txBox="1">
                <a:spLocks noChangeArrowheads="1"/>
              </p:cNvSpPr>
              <p:nvPr/>
            </p:nvSpPr>
            <p:spPr bwMode="auto">
              <a:xfrm>
                <a:off x="693" y="6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00</a:t>
                </a:r>
              </a:p>
            </p:txBody>
          </p:sp>
          <p:sp>
            <p:nvSpPr>
              <p:cNvPr id="418907" name="Text Box 90"/>
              <p:cNvSpPr txBox="1">
                <a:spLocks noChangeArrowheads="1"/>
              </p:cNvSpPr>
              <p:nvPr/>
            </p:nvSpPr>
            <p:spPr bwMode="auto">
              <a:xfrm>
                <a:off x="693" y="96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01</a:t>
                </a:r>
              </a:p>
            </p:txBody>
          </p:sp>
          <p:sp>
            <p:nvSpPr>
              <p:cNvPr id="418908" name="Text Box 91"/>
              <p:cNvSpPr txBox="1">
                <a:spLocks noChangeArrowheads="1"/>
              </p:cNvSpPr>
              <p:nvPr/>
            </p:nvSpPr>
            <p:spPr bwMode="auto">
              <a:xfrm>
                <a:off x="576" y="163"/>
                <a:ext cx="4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宋体" pitchFamily="2" charset="-122"/>
                  </a:rPr>
                  <a:t>X</a:t>
                </a:r>
                <a:r>
                  <a:rPr lang="en-US" altLang="zh-CN" sz="2200" baseline="-25000">
                    <a:solidFill>
                      <a:schemeClr val="bg1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>
                    <a:solidFill>
                      <a:schemeClr val="bg1"/>
                    </a:solidFill>
                    <a:latin typeface="宋体" pitchFamily="2" charset="-122"/>
                  </a:rPr>
                  <a:t>X</a:t>
                </a:r>
                <a:r>
                  <a:rPr lang="en-US" altLang="zh-CN" sz="2200" baseline="-25000">
                    <a:solidFill>
                      <a:schemeClr val="bg1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18909" name="Text Box 92"/>
              <p:cNvSpPr txBox="1">
                <a:spLocks noChangeArrowheads="1"/>
              </p:cNvSpPr>
              <p:nvPr/>
            </p:nvSpPr>
            <p:spPr bwMode="auto">
              <a:xfrm>
                <a:off x="1306" y="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01</a:t>
                </a:r>
              </a:p>
            </p:txBody>
          </p:sp>
          <p:sp>
            <p:nvSpPr>
              <p:cNvPr id="418910" name="Text Box 93"/>
              <p:cNvSpPr txBox="1">
                <a:spLocks noChangeArrowheads="1"/>
              </p:cNvSpPr>
              <p:nvPr/>
            </p:nvSpPr>
            <p:spPr bwMode="auto">
              <a:xfrm>
                <a:off x="970" y="3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00</a:t>
                </a:r>
              </a:p>
            </p:txBody>
          </p:sp>
          <p:grpSp>
            <p:nvGrpSpPr>
              <p:cNvPr id="418911" name="Group 94"/>
              <p:cNvGrpSpPr>
                <a:grpSpLocks/>
              </p:cNvGrpSpPr>
              <p:nvPr/>
            </p:nvGrpSpPr>
            <p:grpSpPr bwMode="auto">
              <a:xfrm>
                <a:off x="998" y="608"/>
                <a:ext cx="1268" cy="668"/>
                <a:chOff x="3484" y="2384"/>
                <a:chExt cx="1268" cy="668"/>
              </a:xfrm>
            </p:grpSpPr>
            <p:sp>
              <p:nvSpPr>
                <p:cNvPr id="418912" name="Rectangle 95"/>
                <p:cNvSpPr>
                  <a:spLocks noChangeArrowheads="1"/>
                </p:cNvSpPr>
                <p:nvPr/>
              </p:nvSpPr>
              <p:spPr bwMode="auto">
                <a:xfrm>
                  <a:off x="3484" y="2384"/>
                  <a:ext cx="1268" cy="652"/>
                </a:xfrm>
                <a:prstGeom prst="rect">
                  <a:avLst/>
                </a:prstGeom>
                <a:noFill/>
                <a:ln w="127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8913" name="Line 96"/>
                <p:cNvSpPr>
                  <a:spLocks noChangeShapeType="1"/>
                </p:cNvSpPr>
                <p:nvPr/>
              </p:nvSpPr>
              <p:spPr bwMode="auto">
                <a:xfrm>
                  <a:off x="3494" y="2712"/>
                  <a:ext cx="1258" cy="0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14" name="Line 97"/>
                <p:cNvSpPr>
                  <a:spLocks noChangeShapeType="1"/>
                </p:cNvSpPr>
                <p:nvPr/>
              </p:nvSpPr>
              <p:spPr bwMode="auto">
                <a:xfrm>
                  <a:off x="3816" y="2384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15" name="Line 98"/>
                <p:cNvSpPr>
                  <a:spLocks noChangeShapeType="1"/>
                </p:cNvSpPr>
                <p:nvPr/>
              </p:nvSpPr>
              <p:spPr bwMode="auto">
                <a:xfrm>
                  <a:off x="4128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16" name="Line 99"/>
                <p:cNvSpPr>
                  <a:spLocks noChangeShapeType="1"/>
                </p:cNvSpPr>
                <p:nvPr/>
              </p:nvSpPr>
              <p:spPr bwMode="auto">
                <a:xfrm>
                  <a:off x="4452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8917" name="Text Box 100"/>
              <p:cNvSpPr txBox="1">
                <a:spLocks noChangeArrowheads="1"/>
              </p:cNvSpPr>
              <p:nvPr/>
            </p:nvSpPr>
            <p:spPr bwMode="auto">
              <a:xfrm>
                <a:off x="1582" y="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18918" name="Text Box 101"/>
              <p:cNvSpPr txBox="1">
                <a:spLocks noChangeArrowheads="1"/>
              </p:cNvSpPr>
              <p:nvPr/>
            </p:nvSpPr>
            <p:spPr bwMode="auto">
              <a:xfrm>
                <a:off x="1875" y="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10</a:t>
                </a:r>
              </a:p>
            </p:txBody>
          </p:sp>
          <p:sp>
            <p:nvSpPr>
              <p:cNvPr id="418919" name="Line 102"/>
              <p:cNvSpPr>
                <a:spLocks noChangeShapeType="1"/>
              </p:cNvSpPr>
              <p:nvPr/>
            </p:nvSpPr>
            <p:spPr bwMode="auto">
              <a:xfrm>
                <a:off x="576" y="336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920" name="Rectangle 103"/>
              <p:cNvSpPr>
                <a:spLocks noChangeArrowheads="1"/>
              </p:cNvSpPr>
              <p:nvPr/>
            </p:nvSpPr>
            <p:spPr bwMode="auto">
              <a:xfrm>
                <a:off x="716" y="1248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18921" name="Rectangle 104"/>
              <p:cNvSpPr>
                <a:spLocks noChangeArrowheads="1"/>
              </p:cNvSpPr>
              <p:nvPr/>
            </p:nvSpPr>
            <p:spPr bwMode="auto">
              <a:xfrm>
                <a:off x="716" y="1584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10</a:t>
                </a:r>
              </a:p>
            </p:txBody>
          </p:sp>
        </p:grpSp>
        <p:sp>
          <p:nvSpPr>
            <p:cNvPr id="418922" name="Text Box 105"/>
            <p:cNvSpPr txBox="1">
              <a:spLocks noChangeArrowheads="1"/>
            </p:cNvSpPr>
            <p:nvPr/>
          </p:nvSpPr>
          <p:spPr bwMode="auto">
            <a:xfrm>
              <a:off x="2832" y="336"/>
              <a:ext cx="3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</a:rPr>
                <a:t>Y</a:t>
              </a:r>
              <a:r>
                <a:rPr lang="en-US" altLang="zh-CN" sz="2200" baseline="-250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06"/>
          <p:cNvGrpSpPr>
            <a:grpSpLocks/>
          </p:cNvGrpSpPr>
          <p:nvPr/>
        </p:nvGrpSpPr>
        <p:grpSpPr bwMode="auto">
          <a:xfrm>
            <a:off x="645299" y="2939485"/>
            <a:ext cx="3068638" cy="2835275"/>
            <a:chOff x="957" y="2043"/>
            <a:chExt cx="1933" cy="1786"/>
          </a:xfrm>
        </p:grpSpPr>
        <p:grpSp>
          <p:nvGrpSpPr>
            <p:cNvPr id="418924" name="Group 107"/>
            <p:cNvGrpSpPr>
              <a:grpSpLocks/>
            </p:cNvGrpSpPr>
            <p:nvPr/>
          </p:nvGrpSpPr>
          <p:grpSpPr bwMode="auto">
            <a:xfrm>
              <a:off x="1104" y="2064"/>
              <a:ext cx="1786" cy="1765"/>
              <a:chOff x="480" y="163"/>
              <a:chExt cx="1786" cy="1765"/>
            </a:xfrm>
          </p:grpSpPr>
          <p:grpSp>
            <p:nvGrpSpPr>
              <p:cNvPr id="418925" name="Group 108"/>
              <p:cNvGrpSpPr>
                <a:grpSpLocks/>
              </p:cNvGrpSpPr>
              <p:nvPr/>
            </p:nvGrpSpPr>
            <p:grpSpPr bwMode="auto">
              <a:xfrm>
                <a:off x="1004" y="1260"/>
                <a:ext cx="1258" cy="668"/>
                <a:chOff x="3484" y="2384"/>
                <a:chExt cx="1268" cy="668"/>
              </a:xfrm>
            </p:grpSpPr>
            <p:sp>
              <p:nvSpPr>
                <p:cNvPr id="418926" name="Rectangle 109"/>
                <p:cNvSpPr>
                  <a:spLocks noChangeArrowheads="1"/>
                </p:cNvSpPr>
                <p:nvPr/>
              </p:nvSpPr>
              <p:spPr bwMode="auto">
                <a:xfrm>
                  <a:off x="3484" y="2384"/>
                  <a:ext cx="1268" cy="652"/>
                </a:xfrm>
                <a:prstGeom prst="rect">
                  <a:avLst/>
                </a:prstGeom>
                <a:noFill/>
                <a:ln w="127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8927" name="Line 110"/>
                <p:cNvSpPr>
                  <a:spLocks noChangeShapeType="1"/>
                </p:cNvSpPr>
                <p:nvPr/>
              </p:nvSpPr>
              <p:spPr bwMode="auto">
                <a:xfrm>
                  <a:off x="3494" y="2712"/>
                  <a:ext cx="1258" cy="0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28" name="Line 111"/>
                <p:cNvSpPr>
                  <a:spLocks noChangeShapeType="1"/>
                </p:cNvSpPr>
                <p:nvPr/>
              </p:nvSpPr>
              <p:spPr bwMode="auto">
                <a:xfrm>
                  <a:off x="3816" y="2384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29" name="Line 112"/>
                <p:cNvSpPr>
                  <a:spLocks noChangeShapeType="1"/>
                </p:cNvSpPr>
                <p:nvPr/>
              </p:nvSpPr>
              <p:spPr bwMode="auto">
                <a:xfrm>
                  <a:off x="4128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30" name="Line 113"/>
                <p:cNvSpPr>
                  <a:spLocks noChangeShapeType="1"/>
                </p:cNvSpPr>
                <p:nvPr/>
              </p:nvSpPr>
              <p:spPr bwMode="auto">
                <a:xfrm>
                  <a:off x="4452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8931" name="Text Box 114"/>
              <p:cNvSpPr txBox="1">
                <a:spLocks noChangeArrowheads="1"/>
              </p:cNvSpPr>
              <p:nvPr/>
            </p:nvSpPr>
            <p:spPr bwMode="auto">
              <a:xfrm>
                <a:off x="480" y="432"/>
                <a:ext cx="3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宋体" pitchFamily="2" charset="-122"/>
                  </a:rPr>
                  <a:t>CX</a:t>
                </a:r>
                <a:r>
                  <a:rPr lang="en-US" altLang="zh-CN" sz="2200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18932" name="Text Box 115"/>
              <p:cNvSpPr txBox="1">
                <a:spLocks noChangeArrowheads="1"/>
              </p:cNvSpPr>
              <p:nvPr/>
            </p:nvSpPr>
            <p:spPr bwMode="auto">
              <a:xfrm>
                <a:off x="693" y="6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00</a:t>
                </a:r>
              </a:p>
            </p:txBody>
          </p:sp>
          <p:sp>
            <p:nvSpPr>
              <p:cNvPr id="418933" name="Text Box 116"/>
              <p:cNvSpPr txBox="1">
                <a:spLocks noChangeArrowheads="1"/>
              </p:cNvSpPr>
              <p:nvPr/>
            </p:nvSpPr>
            <p:spPr bwMode="auto">
              <a:xfrm>
                <a:off x="693" y="96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01</a:t>
                </a:r>
              </a:p>
            </p:txBody>
          </p:sp>
          <p:sp>
            <p:nvSpPr>
              <p:cNvPr id="418934" name="Text Box 117"/>
              <p:cNvSpPr txBox="1">
                <a:spLocks noChangeArrowheads="1"/>
              </p:cNvSpPr>
              <p:nvPr/>
            </p:nvSpPr>
            <p:spPr bwMode="auto">
              <a:xfrm>
                <a:off x="576" y="163"/>
                <a:ext cx="4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宋体" pitchFamily="2" charset="-122"/>
                  </a:rPr>
                  <a:t>X</a:t>
                </a:r>
                <a:r>
                  <a:rPr lang="en-US" altLang="zh-CN" sz="2200" baseline="-25000">
                    <a:solidFill>
                      <a:schemeClr val="bg1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200">
                    <a:solidFill>
                      <a:schemeClr val="bg1"/>
                    </a:solidFill>
                    <a:latin typeface="宋体" pitchFamily="2" charset="-122"/>
                  </a:rPr>
                  <a:t>X</a:t>
                </a:r>
                <a:r>
                  <a:rPr lang="en-US" altLang="zh-CN" sz="2200" baseline="-25000">
                    <a:solidFill>
                      <a:schemeClr val="bg1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18935" name="Text Box 118"/>
              <p:cNvSpPr txBox="1">
                <a:spLocks noChangeArrowheads="1"/>
              </p:cNvSpPr>
              <p:nvPr/>
            </p:nvSpPr>
            <p:spPr bwMode="auto">
              <a:xfrm>
                <a:off x="1306" y="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01</a:t>
                </a:r>
              </a:p>
            </p:txBody>
          </p:sp>
          <p:sp>
            <p:nvSpPr>
              <p:cNvPr id="418936" name="Text Box 119"/>
              <p:cNvSpPr txBox="1">
                <a:spLocks noChangeArrowheads="1"/>
              </p:cNvSpPr>
              <p:nvPr/>
            </p:nvSpPr>
            <p:spPr bwMode="auto">
              <a:xfrm>
                <a:off x="970" y="3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00</a:t>
                </a:r>
              </a:p>
            </p:txBody>
          </p:sp>
          <p:grpSp>
            <p:nvGrpSpPr>
              <p:cNvPr id="418937" name="Group 120"/>
              <p:cNvGrpSpPr>
                <a:grpSpLocks/>
              </p:cNvGrpSpPr>
              <p:nvPr/>
            </p:nvGrpSpPr>
            <p:grpSpPr bwMode="auto">
              <a:xfrm>
                <a:off x="998" y="608"/>
                <a:ext cx="1268" cy="668"/>
                <a:chOff x="3484" y="2384"/>
                <a:chExt cx="1268" cy="668"/>
              </a:xfrm>
            </p:grpSpPr>
            <p:sp>
              <p:nvSpPr>
                <p:cNvPr id="4189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84" y="2384"/>
                  <a:ext cx="1268" cy="652"/>
                </a:xfrm>
                <a:prstGeom prst="rect">
                  <a:avLst/>
                </a:prstGeom>
                <a:noFill/>
                <a:ln w="127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8939" name="Line 122"/>
                <p:cNvSpPr>
                  <a:spLocks noChangeShapeType="1"/>
                </p:cNvSpPr>
                <p:nvPr/>
              </p:nvSpPr>
              <p:spPr bwMode="auto">
                <a:xfrm>
                  <a:off x="3494" y="2712"/>
                  <a:ext cx="1258" cy="0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40" name="Line 123"/>
                <p:cNvSpPr>
                  <a:spLocks noChangeShapeType="1"/>
                </p:cNvSpPr>
                <p:nvPr/>
              </p:nvSpPr>
              <p:spPr bwMode="auto">
                <a:xfrm>
                  <a:off x="3816" y="2384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41" name="Line 124"/>
                <p:cNvSpPr>
                  <a:spLocks noChangeShapeType="1"/>
                </p:cNvSpPr>
                <p:nvPr/>
              </p:nvSpPr>
              <p:spPr bwMode="auto">
                <a:xfrm>
                  <a:off x="4128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42" name="Line 125"/>
                <p:cNvSpPr>
                  <a:spLocks noChangeShapeType="1"/>
                </p:cNvSpPr>
                <p:nvPr/>
              </p:nvSpPr>
              <p:spPr bwMode="auto">
                <a:xfrm>
                  <a:off x="4452" y="2400"/>
                  <a:ext cx="0" cy="652"/>
                </a:xfrm>
                <a:prstGeom prst="line">
                  <a:avLst/>
                </a:prstGeom>
                <a:noFill/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8943" name="Text Box 126"/>
              <p:cNvSpPr txBox="1">
                <a:spLocks noChangeArrowheads="1"/>
              </p:cNvSpPr>
              <p:nvPr/>
            </p:nvSpPr>
            <p:spPr bwMode="auto">
              <a:xfrm>
                <a:off x="1582" y="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18944" name="Text Box 127"/>
              <p:cNvSpPr txBox="1">
                <a:spLocks noChangeArrowheads="1"/>
              </p:cNvSpPr>
              <p:nvPr/>
            </p:nvSpPr>
            <p:spPr bwMode="auto">
              <a:xfrm>
                <a:off x="1875" y="3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itchFamily="2" charset="-122"/>
                  </a:rPr>
                  <a:t>10</a:t>
                </a:r>
              </a:p>
            </p:txBody>
          </p:sp>
          <p:sp>
            <p:nvSpPr>
              <p:cNvPr id="418945" name="Line 128"/>
              <p:cNvSpPr>
                <a:spLocks noChangeShapeType="1"/>
              </p:cNvSpPr>
              <p:nvPr/>
            </p:nvSpPr>
            <p:spPr bwMode="auto">
              <a:xfrm>
                <a:off x="576" y="336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946" name="Rectangle 129"/>
              <p:cNvSpPr>
                <a:spLocks noChangeArrowheads="1"/>
              </p:cNvSpPr>
              <p:nvPr/>
            </p:nvSpPr>
            <p:spPr bwMode="auto">
              <a:xfrm>
                <a:off x="716" y="1248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18947" name="Rectangle 130"/>
              <p:cNvSpPr>
                <a:spLocks noChangeArrowheads="1"/>
              </p:cNvSpPr>
              <p:nvPr/>
            </p:nvSpPr>
            <p:spPr bwMode="auto">
              <a:xfrm>
                <a:off x="716" y="1584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10</a:t>
                </a:r>
              </a:p>
            </p:txBody>
          </p:sp>
        </p:grpSp>
        <p:sp>
          <p:nvSpPr>
            <p:cNvPr id="418948" name="Text Box 131"/>
            <p:cNvSpPr txBox="1">
              <a:spLocks noChangeArrowheads="1"/>
            </p:cNvSpPr>
            <p:nvPr/>
          </p:nvSpPr>
          <p:spPr bwMode="auto">
            <a:xfrm>
              <a:off x="957" y="2043"/>
              <a:ext cx="3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</a:rPr>
                <a:t>Y</a:t>
              </a:r>
              <a:r>
                <a:rPr lang="en-US" altLang="zh-CN" sz="2200" baseline="-2500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73188" name="Oval 132"/>
          <p:cNvSpPr>
            <a:spLocks noChangeArrowheads="1"/>
          </p:cNvSpPr>
          <p:nvPr/>
        </p:nvSpPr>
        <p:spPr bwMode="auto">
          <a:xfrm>
            <a:off x="1910063" y="1440251"/>
            <a:ext cx="2295226" cy="908864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l"/>
            <a:endParaRPr kumimoji="1" lang="zh-CN" altLang="zh-CN" sz="3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3189" name="Oval 133"/>
          <p:cNvSpPr>
            <a:spLocks noChangeArrowheads="1"/>
          </p:cNvSpPr>
          <p:nvPr/>
        </p:nvSpPr>
        <p:spPr bwMode="auto">
          <a:xfrm>
            <a:off x="7877175" y="1656606"/>
            <a:ext cx="979488" cy="649188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8881938" y="891807"/>
            <a:ext cx="1024366" cy="2156194"/>
            <a:chOff x="3888" y="528"/>
            <a:chExt cx="702" cy="1343"/>
          </a:xfrm>
        </p:grpSpPr>
        <p:sp>
          <p:nvSpPr>
            <p:cNvPr id="418952" name="Freeform 135"/>
            <p:cNvSpPr>
              <a:spLocks/>
            </p:cNvSpPr>
            <p:nvPr/>
          </p:nvSpPr>
          <p:spPr bwMode="auto">
            <a:xfrm>
              <a:off x="3888" y="1638"/>
              <a:ext cx="684" cy="233"/>
            </a:xfrm>
            <a:custGeom>
              <a:avLst/>
              <a:gdLst>
                <a:gd name="T0" fmla="*/ 0 w 684"/>
                <a:gd name="T1" fmla="*/ 333 h 360"/>
                <a:gd name="T2" fmla="*/ 90 w 684"/>
                <a:gd name="T3" fmla="*/ 153 h 360"/>
                <a:gd name="T4" fmla="*/ 171 w 684"/>
                <a:gd name="T5" fmla="*/ 63 h 360"/>
                <a:gd name="T6" fmla="*/ 243 w 684"/>
                <a:gd name="T7" fmla="*/ 0 h 360"/>
                <a:gd name="T8" fmla="*/ 459 w 684"/>
                <a:gd name="T9" fmla="*/ 9 h 360"/>
                <a:gd name="T10" fmla="*/ 531 w 684"/>
                <a:gd name="T11" fmla="*/ 54 h 360"/>
                <a:gd name="T12" fmla="*/ 684 w 684"/>
                <a:gd name="T13" fmla="*/ 36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4"/>
                <a:gd name="T22" fmla="*/ 0 h 360"/>
                <a:gd name="T23" fmla="*/ 684 w 684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4" h="360">
                  <a:moveTo>
                    <a:pt x="0" y="333"/>
                  </a:moveTo>
                  <a:cubicBezTo>
                    <a:pt x="27" y="279"/>
                    <a:pt x="53" y="202"/>
                    <a:pt x="90" y="153"/>
                  </a:cubicBezTo>
                  <a:cubicBezTo>
                    <a:pt x="114" y="121"/>
                    <a:pt x="149" y="97"/>
                    <a:pt x="171" y="63"/>
                  </a:cubicBezTo>
                  <a:cubicBezTo>
                    <a:pt x="192" y="31"/>
                    <a:pt x="206" y="12"/>
                    <a:pt x="243" y="0"/>
                  </a:cubicBezTo>
                  <a:cubicBezTo>
                    <a:pt x="315" y="3"/>
                    <a:pt x="387" y="1"/>
                    <a:pt x="459" y="9"/>
                  </a:cubicBezTo>
                  <a:cubicBezTo>
                    <a:pt x="479" y="11"/>
                    <a:pt x="517" y="44"/>
                    <a:pt x="531" y="54"/>
                  </a:cubicBezTo>
                  <a:cubicBezTo>
                    <a:pt x="650" y="139"/>
                    <a:pt x="626" y="244"/>
                    <a:pt x="684" y="360"/>
                  </a:cubicBez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8953" name="Freeform 136"/>
            <p:cNvSpPr>
              <a:spLocks/>
            </p:cNvSpPr>
            <p:nvPr/>
          </p:nvSpPr>
          <p:spPr bwMode="auto">
            <a:xfrm>
              <a:off x="3888" y="528"/>
              <a:ext cx="702" cy="233"/>
            </a:xfrm>
            <a:custGeom>
              <a:avLst/>
              <a:gdLst>
                <a:gd name="T0" fmla="*/ 0 w 702"/>
                <a:gd name="T1" fmla="*/ 0 h 454"/>
                <a:gd name="T2" fmla="*/ 9 w 702"/>
                <a:gd name="T3" fmla="*/ 90 h 454"/>
                <a:gd name="T4" fmla="*/ 63 w 702"/>
                <a:gd name="T5" fmla="*/ 198 h 454"/>
                <a:gd name="T6" fmla="*/ 180 w 702"/>
                <a:gd name="T7" fmla="*/ 378 h 454"/>
                <a:gd name="T8" fmla="*/ 360 w 702"/>
                <a:gd name="T9" fmla="*/ 450 h 454"/>
                <a:gd name="T10" fmla="*/ 612 w 702"/>
                <a:gd name="T11" fmla="*/ 396 h 454"/>
                <a:gd name="T12" fmla="*/ 684 w 702"/>
                <a:gd name="T13" fmla="*/ 261 h 454"/>
                <a:gd name="T14" fmla="*/ 702 w 702"/>
                <a:gd name="T15" fmla="*/ 18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2"/>
                <a:gd name="T25" fmla="*/ 0 h 454"/>
                <a:gd name="T26" fmla="*/ 702 w 702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2" h="454">
                  <a:moveTo>
                    <a:pt x="0" y="0"/>
                  </a:moveTo>
                  <a:cubicBezTo>
                    <a:pt x="3" y="30"/>
                    <a:pt x="1" y="61"/>
                    <a:pt x="9" y="90"/>
                  </a:cubicBezTo>
                  <a:cubicBezTo>
                    <a:pt x="9" y="90"/>
                    <a:pt x="54" y="180"/>
                    <a:pt x="63" y="198"/>
                  </a:cubicBezTo>
                  <a:cubicBezTo>
                    <a:pt x="96" y="265"/>
                    <a:pt x="122" y="328"/>
                    <a:pt x="180" y="378"/>
                  </a:cubicBezTo>
                  <a:cubicBezTo>
                    <a:pt x="230" y="421"/>
                    <a:pt x="300" y="430"/>
                    <a:pt x="360" y="450"/>
                  </a:cubicBezTo>
                  <a:cubicBezTo>
                    <a:pt x="540" y="440"/>
                    <a:pt x="496" y="454"/>
                    <a:pt x="612" y="396"/>
                  </a:cubicBezTo>
                  <a:cubicBezTo>
                    <a:pt x="642" y="350"/>
                    <a:pt x="670" y="315"/>
                    <a:pt x="684" y="261"/>
                  </a:cubicBezTo>
                  <a:cubicBezTo>
                    <a:pt x="687" y="195"/>
                    <a:pt x="702" y="93"/>
                    <a:pt x="702" y="18"/>
                  </a:cubicBez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3193" name="Oval 137"/>
          <p:cNvSpPr>
            <a:spLocks noChangeArrowheads="1"/>
          </p:cNvSpPr>
          <p:nvPr/>
        </p:nvSpPr>
        <p:spPr bwMode="auto">
          <a:xfrm>
            <a:off x="2274074" y="3948390"/>
            <a:ext cx="457200" cy="649188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3194" name="Oval 138"/>
          <p:cNvSpPr>
            <a:spLocks noChangeArrowheads="1"/>
          </p:cNvSpPr>
          <p:nvPr/>
        </p:nvSpPr>
        <p:spPr bwMode="auto">
          <a:xfrm>
            <a:off x="3236099" y="3910290"/>
            <a:ext cx="454026" cy="649188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3159900" y="3625285"/>
            <a:ext cx="785813" cy="2166938"/>
            <a:chOff x="1728" y="2592"/>
            <a:chExt cx="495" cy="1365"/>
          </a:xfrm>
        </p:grpSpPr>
        <p:sp>
          <p:nvSpPr>
            <p:cNvPr id="418957" name="Freeform 140"/>
            <p:cNvSpPr>
              <a:spLocks/>
            </p:cNvSpPr>
            <p:nvPr/>
          </p:nvSpPr>
          <p:spPr bwMode="auto">
            <a:xfrm>
              <a:off x="1737" y="2592"/>
              <a:ext cx="486" cy="233"/>
            </a:xfrm>
            <a:custGeom>
              <a:avLst/>
              <a:gdLst>
                <a:gd name="T0" fmla="*/ 0 w 486"/>
                <a:gd name="T1" fmla="*/ 0 h 369"/>
                <a:gd name="T2" fmla="*/ 90 w 486"/>
                <a:gd name="T3" fmla="*/ 261 h 369"/>
                <a:gd name="T4" fmla="*/ 162 w 486"/>
                <a:gd name="T5" fmla="*/ 333 h 369"/>
                <a:gd name="T6" fmla="*/ 189 w 486"/>
                <a:gd name="T7" fmla="*/ 351 h 369"/>
                <a:gd name="T8" fmla="*/ 369 w 486"/>
                <a:gd name="T9" fmla="*/ 324 h 369"/>
                <a:gd name="T10" fmla="*/ 441 w 486"/>
                <a:gd name="T11" fmla="*/ 225 h 369"/>
                <a:gd name="T12" fmla="*/ 459 w 486"/>
                <a:gd name="T13" fmla="*/ 171 h 369"/>
                <a:gd name="T14" fmla="*/ 468 w 486"/>
                <a:gd name="T15" fmla="*/ 144 h 369"/>
                <a:gd name="T16" fmla="*/ 477 w 486"/>
                <a:gd name="T17" fmla="*/ 63 h 369"/>
                <a:gd name="T18" fmla="*/ 486 w 486"/>
                <a:gd name="T19" fmla="*/ 36 h 3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6"/>
                <a:gd name="T31" fmla="*/ 0 h 369"/>
                <a:gd name="T32" fmla="*/ 486 w 486"/>
                <a:gd name="T33" fmla="*/ 369 h 3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6" h="369">
                  <a:moveTo>
                    <a:pt x="0" y="0"/>
                  </a:moveTo>
                  <a:cubicBezTo>
                    <a:pt x="10" y="93"/>
                    <a:pt x="41" y="182"/>
                    <a:pt x="90" y="261"/>
                  </a:cubicBezTo>
                  <a:cubicBezTo>
                    <a:pt x="130" y="324"/>
                    <a:pt x="78" y="277"/>
                    <a:pt x="162" y="333"/>
                  </a:cubicBezTo>
                  <a:cubicBezTo>
                    <a:pt x="171" y="339"/>
                    <a:pt x="189" y="351"/>
                    <a:pt x="189" y="351"/>
                  </a:cubicBezTo>
                  <a:cubicBezTo>
                    <a:pt x="214" y="350"/>
                    <a:pt x="329" y="369"/>
                    <a:pt x="369" y="324"/>
                  </a:cubicBezTo>
                  <a:cubicBezTo>
                    <a:pt x="396" y="294"/>
                    <a:pt x="424" y="262"/>
                    <a:pt x="441" y="225"/>
                  </a:cubicBezTo>
                  <a:cubicBezTo>
                    <a:pt x="449" y="208"/>
                    <a:pt x="453" y="189"/>
                    <a:pt x="459" y="171"/>
                  </a:cubicBezTo>
                  <a:cubicBezTo>
                    <a:pt x="462" y="162"/>
                    <a:pt x="468" y="144"/>
                    <a:pt x="468" y="144"/>
                  </a:cubicBezTo>
                  <a:cubicBezTo>
                    <a:pt x="471" y="117"/>
                    <a:pt x="473" y="90"/>
                    <a:pt x="477" y="63"/>
                  </a:cubicBezTo>
                  <a:cubicBezTo>
                    <a:pt x="479" y="54"/>
                    <a:pt x="486" y="36"/>
                    <a:pt x="486" y="36"/>
                  </a:cubicBez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8958" name="Freeform 141"/>
            <p:cNvSpPr>
              <a:spLocks/>
            </p:cNvSpPr>
            <p:nvPr/>
          </p:nvSpPr>
          <p:spPr bwMode="auto">
            <a:xfrm rot="40785">
              <a:off x="1728" y="3724"/>
              <a:ext cx="348" cy="233"/>
            </a:xfrm>
            <a:custGeom>
              <a:avLst/>
              <a:gdLst>
                <a:gd name="T0" fmla="*/ 0 w 396"/>
                <a:gd name="T1" fmla="*/ 384 h 384"/>
                <a:gd name="T2" fmla="*/ 87 w 396"/>
                <a:gd name="T3" fmla="*/ 123 h 384"/>
                <a:gd name="T4" fmla="*/ 174 w 396"/>
                <a:gd name="T5" fmla="*/ 6 h 384"/>
                <a:gd name="T6" fmla="*/ 277 w 396"/>
                <a:gd name="T7" fmla="*/ 15 h 384"/>
                <a:gd name="T8" fmla="*/ 308 w 396"/>
                <a:gd name="T9" fmla="*/ 69 h 384"/>
                <a:gd name="T10" fmla="*/ 348 w 396"/>
                <a:gd name="T11" fmla="*/ 375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"/>
                <a:gd name="T19" fmla="*/ 0 h 384"/>
                <a:gd name="T20" fmla="*/ 396 w 396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" h="384">
                  <a:moveTo>
                    <a:pt x="0" y="384"/>
                  </a:moveTo>
                  <a:cubicBezTo>
                    <a:pt x="23" y="293"/>
                    <a:pt x="45" y="200"/>
                    <a:pt x="99" y="123"/>
                  </a:cubicBezTo>
                  <a:cubicBezTo>
                    <a:pt x="129" y="81"/>
                    <a:pt x="147" y="23"/>
                    <a:pt x="198" y="6"/>
                  </a:cubicBezTo>
                  <a:cubicBezTo>
                    <a:pt x="237" y="9"/>
                    <a:pt x="279" y="0"/>
                    <a:pt x="315" y="15"/>
                  </a:cubicBezTo>
                  <a:cubicBezTo>
                    <a:pt x="335" y="23"/>
                    <a:pt x="351" y="69"/>
                    <a:pt x="351" y="69"/>
                  </a:cubicBezTo>
                  <a:cubicBezTo>
                    <a:pt x="365" y="170"/>
                    <a:pt x="396" y="272"/>
                    <a:pt x="396" y="375"/>
                  </a:cubicBez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142"/>
          <p:cNvGrpSpPr>
            <a:grpSpLocks/>
          </p:cNvGrpSpPr>
          <p:nvPr/>
        </p:nvGrpSpPr>
        <p:grpSpPr bwMode="auto">
          <a:xfrm>
            <a:off x="2274075" y="3666561"/>
            <a:ext cx="531813" cy="2065338"/>
            <a:chOff x="1170" y="2618"/>
            <a:chExt cx="335" cy="1301"/>
          </a:xfrm>
        </p:grpSpPr>
        <p:sp>
          <p:nvSpPr>
            <p:cNvPr id="418960" name="Freeform 143"/>
            <p:cNvSpPr>
              <a:spLocks/>
            </p:cNvSpPr>
            <p:nvPr/>
          </p:nvSpPr>
          <p:spPr bwMode="auto">
            <a:xfrm>
              <a:off x="1170" y="3686"/>
              <a:ext cx="305" cy="233"/>
            </a:xfrm>
            <a:custGeom>
              <a:avLst/>
              <a:gdLst>
                <a:gd name="T0" fmla="*/ 8 w 305"/>
                <a:gd name="T1" fmla="*/ 292 h 310"/>
                <a:gd name="T2" fmla="*/ 98 w 305"/>
                <a:gd name="T3" fmla="*/ 4 h 310"/>
                <a:gd name="T4" fmla="*/ 233 w 305"/>
                <a:gd name="T5" fmla="*/ 67 h 310"/>
                <a:gd name="T6" fmla="*/ 305 w 305"/>
                <a:gd name="T7" fmla="*/ 310 h 3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5"/>
                <a:gd name="T13" fmla="*/ 0 h 310"/>
                <a:gd name="T14" fmla="*/ 305 w 305"/>
                <a:gd name="T15" fmla="*/ 310 h 3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5" h="310">
                  <a:moveTo>
                    <a:pt x="8" y="292"/>
                  </a:moveTo>
                  <a:cubicBezTo>
                    <a:pt x="14" y="185"/>
                    <a:pt x="0" y="69"/>
                    <a:pt x="98" y="4"/>
                  </a:cubicBezTo>
                  <a:cubicBezTo>
                    <a:pt x="222" y="16"/>
                    <a:pt x="166" y="0"/>
                    <a:pt x="233" y="67"/>
                  </a:cubicBezTo>
                  <a:cubicBezTo>
                    <a:pt x="259" y="145"/>
                    <a:pt x="305" y="228"/>
                    <a:pt x="305" y="310"/>
                  </a:cubicBez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8961" name="Freeform 144"/>
            <p:cNvSpPr>
              <a:spLocks/>
            </p:cNvSpPr>
            <p:nvPr/>
          </p:nvSpPr>
          <p:spPr bwMode="auto">
            <a:xfrm flipV="1">
              <a:off x="1200" y="2618"/>
              <a:ext cx="305" cy="233"/>
            </a:xfrm>
            <a:custGeom>
              <a:avLst/>
              <a:gdLst>
                <a:gd name="T0" fmla="*/ 8 w 305"/>
                <a:gd name="T1" fmla="*/ 292 h 310"/>
                <a:gd name="T2" fmla="*/ 98 w 305"/>
                <a:gd name="T3" fmla="*/ 4 h 310"/>
                <a:gd name="T4" fmla="*/ 233 w 305"/>
                <a:gd name="T5" fmla="*/ 67 h 310"/>
                <a:gd name="T6" fmla="*/ 305 w 305"/>
                <a:gd name="T7" fmla="*/ 310 h 3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5"/>
                <a:gd name="T13" fmla="*/ 0 h 310"/>
                <a:gd name="T14" fmla="*/ 305 w 305"/>
                <a:gd name="T15" fmla="*/ 310 h 3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5" h="310">
                  <a:moveTo>
                    <a:pt x="8" y="292"/>
                  </a:moveTo>
                  <a:cubicBezTo>
                    <a:pt x="14" y="185"/>
                    <a:pt x="0" y="69"/>
                    <a:pt x="98" y="4"/>
                  </a:cubicBezTo>
                  <a:cubicBezTo>
                    <a:pt x="222" y="16"/>
                    <a:pt x="166" y="0"/>
                    <a:pt x="233" y="67"/>
                  </a:cubicBezTo>
                  <a:cubicBezTo>
                    <a:pt x="259" y="145"/>
                    <a:pt x="305" y="228"/>
                    <a:pt x="305" y="310"/>
                  </a:cubicBez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3201" name="Oval 145"/>
          <p:cNvSpPr>
            <a:spLocks noChangeArrowheads="1"/>
          </p:cNvSpPr>
          <p:nvPr/>
        </p:nvSpPr>
        <p:spPr bwMode="auto">
          <a:xfrm>
            <a:off x="1819413" y="4708651"/>
            <a:ext cx="259766" cy="56263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endParaRPr kumimoji="1" lang="zh-CN" altLang="zh-CN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3202" name="Oval 146"/>
          <p:cNvSpPr>
            <a:spLocks noChangeArrowheads="1"/>
          </p:cNvSpPr>
          <p:nvPr/>
        </p:nvSpPr>
        <p:spPr bwMode="auto">
          <a:xfrm>
            <a:off x="2839807" y="4702174"/>
            <a:ext cx="259766" cy="56263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endParaRPr kumimoji="1" lang="zh-CN" altLang="zh-CN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173203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93141"/>
              </p:ext>
            </p:extLst>
          </p:nvPr>
        </p:nvGraphicFramePr>
        <p:xfrm>
          <a:off x="4431014" y="1008411"/>
          <a:ext cx="1447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48" name="Equation" r:id="rId3" imgW="495000" imgH="215640" progId="Equation.3">
                  <p:embed/>
                </p:oleObj>
              </mc:Choice>
              <mc:Fallback>
                <p:oleObj name="Equation" r:id="rId3" imgW="495000" imgH="21564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14" y="1008411"/>
                        <a:ext cx="1447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204" name="Object 148"/>
          <p:cNvGraphicFramePr>
            <a:graphicFrameLocks noChangeAspect="1"/>
          </p:cNvGraphicFramePr>
          <p:nvPr/>
        </p:nvGraphicFramePr>
        <p:xfrm>
          <a:off x="5413375" y="3048001"/>
          <a:ext cx="48720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49" name="Equation" r:id="rId5" imgW="1688760" imgH="241200" progId="Equation.3">
                  <p:embed/>
                </p:oleObj>
              </mc:Choice>
              <mc:Fallback>
                <p:oleObj name="Equation" r:id="rId5" imgW="1688760" imgH="241200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3048001"/>
                        <a:ext cx="487203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205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98319"/>
              </p:ext>
            </p:extLst>
          </p:nvPr>
        </p:nvGraphicFramePr>
        <p:xfrm>
          <a:off x="4191000" y="3868738"/>
          <a:ext cx="53816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50" name="Equation" r:id="rId7" imgW="2387520" imgH="507960" progId="Equation.3">
                  <p:embed/>
                </p:oleObj>
              </mc:Choice>
              <mc:Fallback>
                <p:oleObj name="Equation" r:id="rId7" imgW="2387520" imgH="50796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68738"/>
                        <a:ext cx="53816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206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173905"/>
              </p:ext>
            </p:extLst>
          </p:nvPr>
        </p:nvGraphicFramePr>
        <p:xfrm>
          <a:off x="4600225" y="5181603"/>
          <a:ext cx="4840638" cy="68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51" name="Equation" r:id="rId9" imgW="2031840" imgH="253800" progId="Equation.3">
                  <p:embed/>
                </p:oleObj>
              </mc:Choice>
              <mc:Fallback>
                <p:oleObj name="Equation" r:id="rId9" imgW="2031840" imgH="25380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225" y="5181603"/>
                        <a:ext cx="4840638" cy="685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207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30197"/>
              </p:ext>
            </p:extLst>
          </p:nvPr>
        </p:nvGraphicFramePr>
        <p:xfrm>
          <a:off x="4610365" y="5867400"/>
          <a:ext cx="26082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52" name="Equation" r:id="rId11" imgW="1104840" imgH="228600" progId="Equation.3">
                  <p:embed/>
                </p:oleObj>
              </mc:Choice>
              <mc:Fallback>
                <p:oleObj name="Equation" r:id="rId11" imgW="1104840" imgH="22860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365" y="5867400"/>
                        <a:ext cx="26082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17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17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88" grpId="0" animBg="1"/>
      <p:bldP spid="173189" grpId="0" animBg="1"/>
      <p:bldP spid="173193" grpId="0" animBg="1"/>
      <p:bldP spid="173194" grpId="0" animBg="1"/>
      <p:bldP spid="173201" grpId="0" animBg="1"/>
      <p:bldP spid="1732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北京化工大学——杜彬</a:t>
            </a:r>
          </a:p>
        </p:txBody>
      </p:sp>
      <p:sp>
        <p:nvSpPr>
          <p:cNvPr id="419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631" y="200274"/>
            <a:ext cx="2895600" cy="533400"/>
          </a:xfrm>
        </p:spPr>
        <p:txBody>
          <a:bodyPr/>
          <a:lstStyle/>
          <a:p>
            <a:r>
              <a:rPr lang="zh-CN" altLang="en-US" sz="2800"/>
              <a:t>画逻辑电路图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430" y="2616984"/>
            <a:ext cx="5255170" cy="3351577"/>
            <a:chOff x="576" y="912"/>
            <a:chExt cx="3360" cy="2328"/>
          </a:xfrm>
        </p:grpSpPr>
        <p:sp>
          <p:nvSpPr>
            <p:cNvPr id="419845" name="Text Box 4"/>
            <p:cNvSpPr txBox="1">
              <a:spLocks noChangeArrowheads="1"/>
            </p:cNvSpPr>
            <p:nvPr/>
          </p:nvSpPr>
          <p:spPr bwMode="auto">
            <a:xfrm>
              <a:off x="580" y="2467"/>
              <a:ext cx="57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i="1">
                  <a:solidFill>
                    <a:srgbClr val="FFFF00"/>
                  </a:solidFill>
                </a:rPr>
                <a:t>C</a:t>
              </a:r>
            </a:p>
          </p:txBody>
        </p:sp>
        <p:sp>
          <p:nvSpPr>
            <p:cNvPr id="419846" name="Text Box 5"/>
            <p:cNvSpPr txBox="1">
              <a:spLocks noChangeArrowheads="1"/>
            </p:cNvSpPr>
            <p:nvPr/>
          </p:nvSpPr>
          <p:spPr bwMode="auto">
            <a:xfrm>
              <a:off x="2784" y="912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i="1">
                  <a:solidFill>
                    <a:srgbClr val="FFFF00"/>
                  </a:solidFill>
                </a:rPr>
                <a:t>Y</a:t>
              </a:r>
              <a:r>
                <a:rPr lang="en-US" altLang="zh-CN" sz="2200" i="1" baseline="-25000">
                  <a:solidFill>
                    <a:srgbClr val="FFFF00"/>
                  </a:solidFill>
                </a:rPr>
                <a:t>2</a:t>
              </a:r>
              <a:endParaRPr lang="en-US" altLang="zh-CN" sz="2200" i="1">
                <a:solidFill>
                  <a:srgbClr val="FFFF00"/>
                </a:solidFill>
              </a:endParaRPr>
            </a:p>
          </p:txBody>
        </p:sp>
        <p:sp>
          <p:nvSpPr>
            <p:cNvPr id="419847" name="Line 6"/>
            <p:cNvSpPr>
              <a:spLocks noChangeShapeType="1"/>
            </p:cNvSpPr>
            <p:nvPr/>
          </p:nvSpPr>
          <p:spPr bwMode="auto">
            <a:xfrm>
              <a:off x="1334" y="2089"/>
              <a:ext cx="307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48" name="Line 7"/>
            <p:cNvSpPr>
              <a:spLocks noChangeShapeType="1"/>
            </p:cNvSpPr>
            <p:nvPr/>
          </p:nvSpPr>
          <p:spPr bwMode="auto">
            <a:xfrm>
              <a:off x="1344" y="2304"/>
              <a:ext cx="29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49" name="Text Box 8"/>
            <p:cNvSpPr txBox="1">
              <a:spLocks noChangeArrowheads="1"/>
            </p:cNvSpPr>
            <p:nvPr/>
          </p:nvSpPr>
          <p:spPr bwMode="auto">
            <a:xfrm>
              <a:off x="576" y="912"/>
              <a:ext cx="39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i="1">
                  <a:solidFill>
                    <a:srgbClr val="FFFF00"/>
                  </a:solidFill>
                </a:rPr>
                <a:t>X</a:t>
              </a:r>
              <a:r>
                <a:rPr lang="en-US" altLang="zh-CN" sz="2200" i="1" baseline="-25000">
                  <a:solidFill>
                    <a:srgbClr val="FFFF00"/>
                  </a:solidFill>
                </a:rPr>
                <a:t>2</a:t>
              </a:r>
              <a:endParaRPr lang="en-US" altLang="zh-CN" sz="2200" i="1">
                <a:solidFill>
                  <a:srgbClr val="FFFF00"/>
                </a:solidFill>
              </a:endParaRPr>
            </a:p>
          </p:txBody>
        </p:sp>
        <p:sp>
          <p:nvSpPr>
            <p:cNvPr id="419850" name="Text Box 9"/>
            <p:cNvSpPr txBox="1">
              <a:spLocks noChangeArrowheads="1"/>
            </p:cNvSpPr>
            <p:nvPr/>
          </p:nvSpPr>
          <p:spPr bwMode="auto">
            <a:xfrm>
              <a:off x="576" y="1392"/>
              <a:ext cx="49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i="1">
                  <a:solidFill>
                    <a:srgbClr val="FFFF00"/>
                  </a:solidFill>
                </a:rPr>
                <a:t>X</a:t>
              </a:r>
              <a:r>
                <a:rPr lang="en-US" altLang="zh-CN" sz="2200" i="1" baseline="-25000">
                  <a:solidFill>
                    <a:srgbClr val="FFFF00"/>
                  </a:solidFill>
                </a:rPr>
                <a:t>1</a:t>
              </a:r>
              <a:endParaRPr lang="en-US" altLang="zh-CN" sz="2200" i="1">
                <a:solidFill>
                  <a:srgbClr val="FFFF00"/>
                </a:solidFill>
              </a:endParaRPr>
            </a:p>
          </p:txBody>
        </p:sp>
        <p:grpSp>
          <p:nvGrpSpPr>
            <p:cNvPr id="419851" name="Group 10"/>
            <p:cNvGrpSpPr>
              <a:grpSpLocks/>
            </p:cNvGrpSpPr>
            <p:nvPr/>
          </p:nvGrpSpPr>
          <p:grpSpPr bwMode="auto">
            <a:xfrm>
              <a:off x="1646" y="1945"/>
              <a:ext cx="376" cy="551"/>
              <a:chOff x="1646" y="1945"/>
              <a:chExt cx="376" cy="551"/>
            </a:xfrm>
          </p:grpSpPr>
          <p:sp>
            <p:nvSpPr>
              <p:cNvPr id="419852" name="Rectangle 11"/>
              <p:cNvSpPr>
                <a:spLocks noChangeArrowheads="1"/>
              </p:cNvSpPr>
              <p:nvPr/>
            </p:nvSpPr>
            <p:spPr bwMode="auto">
              <a:xfrm>
                <a:off x="1646" y="1945"/>
                <a:ext cx="376" cy="551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853" name="Text Box 12"/>
              <p:cNvSpPr txBox="1">
                <a:spLocks noChangeArrowheads="1"/>
              </p:cNvSpPr>
              <p:nvPr/>
            </p:nvSpPr>
            <p:spPr bwMode="auto">
              <a:xfrm>
                <a:off x="1704" y="1945"/>
                <a:ext cx="290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solidFill>
                      <a:srgbClr val="00FFFF"/>
                    </a:solidFill>
                  </a:rPr>
                  <a:t>&amp;</a:t>
                </a:r>
              </a:p>
            </p:txBody>
          </p:sp>
        </p:grpSp>
        <p:sp>
          <p:nvSpPr>
            <p:cNvPr id="419854" name="Text Box 13"/>
            <p:cNvSpPr txBox="1">
              <a:spLocks noChangeArrowheads="1"/>
            </p:cNvSpPr>
            <p:nvPr/>
          </p:nvSpPr>
          <p:spPr bwMode="auto">
            <a:xfrm>
              <a:off x="2592" y="1248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i="1">
                  <a:solidFill>
                    <a:srgbClr val="FFFF00"/>
                  </a:solidFill>
                </a:rPr>
                <a:t>Y</a:t>
              </a:r>
              <a:r>
                <a:rPr lang="en-US" altLang="zh-CN" sz="2200" i="1" baseline="-25000">
                  <a:solidFill>
                    <a:srgbClr val="FFFF00"/>
                  </a:solidFill>
                </a:rPr>
                <a:t>1</a:t>
              </a:r>
              <a:endParaRPr lang="en-US" altLang="zh-CN" sz="2200" i="1">
                <a:solidFill>
                  <a:srgbClr val="FFFF00"/>
                </a:solidFill>
              </a:endParaRPr>
            </a:p>
          </p:txBody>
        </p:sp>
        <p:grpSp>
          <p:nvGrpSpPr>
            <p:cNvPr id="419855" name="Group 14"/>
            <p:cNvGrpSpPr>
              <a:grpSpLocks/>
            </p:cNvGrpSpPr>
            <p:nvPr/>
          </p:nvGrpSpPr>
          <p:grpSpPr bwMode="auto">
            <a:xfrm>
              <a:off x="2781" y="2040"/>
              <a:ext cx="416" cy="552"/>
              <a:chOff x="2530" y="925"/>
              <a:chExt cx="416" cy="552"/>
            </a:xfrm>
          </p:grpSpPr>
          <p:sp>
            <p:nvSpPr>
              <p:cNvPr id="419856" name="Rectangle 15"/>
              <p:cNvSpPr>
                <a:spLocks noChangeArrowheads="1"/>
              </p:cNvSpPr>
              <p:nvPr/>
            </p:nvSpPr>
            <p:spPr bwMode="auto">
              <a:xfrm>
                <a:off x="2530" y="926"/>
                <a:ext cx="376" cy="551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857" name="Text Box 16"/>
              <p:cNvSpPr txBox="1">
                <a:spLocks noChangeArrowheads="1"/>
              </p:cNvSpPr>
              <p:nvPr/>
            </p:nvSpPr>
            <p:spPr bwMode="auto">
              <a:xfrm>
                <a:off x="2588" y="925"/>
                <a:ext cx="35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solidFill>
                      <a:srgbClr val="00FFFF"/>
                    </a:solidFill>
                  </a:rPr>
                  <a:t>=1</a:t>
                </a:r>
              </a:p>
            </p:txBody>
          </p:sp>
        </p:grpSp>
        <p:grpSp>
          <p:nvGrpSpPr>
            <p:cNvPr id="419858" name="Group 17"/>
            <p:cNvGrpSpPr>
              <a:grpSpLocks/>
            </p:cNvGrpSpPr>
            <p:nvPr/>
          </p:nvGrpSpPr>
          <p:grpSpPr bwMode="auto">
            <a:xfrm>
              <a:off x="1620" y="1164"/>
              <a:ext cx="407" cy="587"/>
              <a:chOff x="1620" y="1164"/>
              <a:chExt cx="407" cy="587"/>
            </a:xfrm>
          </p:grpSpPr>
          <p:sp>
            <p:nvSpPr>
              <p:cNvPr id="419859" name="Rectangle 18"/>
              <p:cNvSpPr>
                <a:spLocks noChangeArrowheads="1"/>
              </p:cNvSpPr>
              <p:nvPr/>
            </p:nvSpPr>
            <p:spPr bwMode="auto">
              <a:xfrm>
                <a:off x="1620" y="1200"/>
                <a:ext cx="376" cy="551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860" name="Text Box 19"/>
              <p:cNvSpPr txBox="1">
                <a:spLocks noChangeArrowheads="1"/>
              </p:cNvSpPr>
              <p:nvPr/>
            </p:nvSpPr>
            <p:spPr bwMode="auto">
              <a:xfrm>
                <a:off x="1668" y="1164"/>
                <a:ext cx="359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solidFill>
                      <a:srgbClr val="00FFFF"/>
                    </a:solidFill>
                  </a:rPr>
                  <a:t>=1</a:t>
                </a:r>
              </a:p>
            </p:txBody>
          </p:sp>
        </p:grpSp>
        <p:sp>
          <p:nvSpPr>
            <p:cNvPr id="419861" name="Line 20"/>
            <p:cNvSpPr>
              <a:spLocks noChangeShapeType="1"/>
            </p:cNvSpPr>
            <p:nvPr/>
          </p:nvSpPr>
          <p:spPr bwMode="auto">
            <a:xfrm flipH="1" flipV="1">
              <a:off x="1314" y="1332"/>
              <a:ext cx="308" cy="1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62" name="Line 21"/>
            <p:cNvSpPr>
              <a:spLocks noChangeShapeType="1"/>
            </p:cNvSpPr>
            <p:nvPr/>
          </p:nvSpPr>
          <p:spPr bwMode="auto">
            <a:xfrm flipH="1">
              <a:off x="878" y="1584"/>
              <a:ext cx="748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63" name="Line 22"/>
            <p:cNvSpPr>
              <a:spLocks noChangeShapeType="1"/>
            </p:cNvSpPr>
            <p:nvPr/>
          </p:nvSpPr>
          <p:spPr bwMode="auto">
            <a:xfrm flipV="1">
              <a:off x="1122" y="2112"/>
              <a:ext cx="1" cy="6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64" name="Line 23"/>
            <p:cNvSpPr>
              <a:spLocks noChangeShapeType="1"/>
            </p:cNvSpPr>
            <p:nvPr/>
          </p:nvSpPr>
          <p:spPr bwMode="auto">
            <a:xfrm flipV="1">
              <a:off x="1440" y="1584"/>
              <a:ext cx="1" cy="14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65" name="Line 24"/>
            <p:cNvSpPr>
              <a:spLocks noChangeShapeType="1"/>
            </p:cNvSpPr>
            <p:nvPr/>
          </p:nvSpPr>
          <p:spPr bwMode="auto">
            <a:xfrm flipH="1">
              <a:off x="912" y="1074"/>
              <a:ext cx="187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66" name="Line 25"/>
            <p:cNvSpPr>
              <a:spLocks noChangeShapeType="1"/>
            </p:cNvSpPr>
            <p:nvPr/>
          </p:nvSpPr>
          <p:spPr bwMode="auto">
            <a:xfrm>
              <a:off x="2004" y="1368"/>
              <a:ext cx="540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67" name="Line 26"/>
            <p:cNvSpPr>
              <a:spLocks noChangeShapeType="1"/>
            </p:cNvSpPr>
            <p:nvPr/>
          </p:nvSpPr>
          <p:spPr bwMode="auto">
            <a:xfrm>
              <a:off x="3168" y="2307"/>
              <a:ext cx="449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68" name="Line 27"/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69" name="Line 28"/>
            <p:cNvSpPr>
              <a:spLocks noChangeShapeType="1"/>
            </p:cNvSpPr>
            <p:nvPr/>
          </p:nvSpPr>
          <p:spPr bwMode="auto">
            <a:xfrm flipV="1">
              <a:off x="2016" y="2153"/>
              <a:ext cx="778" cy="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70" name="Line 29"/>
            <p:cNvSpPr>
              <a:spLocks noChangeShapeType="1"/>
            </p:cNvSpPr>
            <p:nvPr/>
          </p:nvSpPr>
          <p:spPr bwMode="auto">
            <a:xfrm>
              <a:off x="2460" y="2404"/>
              <a:ext cx="329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71" name="Line 30"/>
            <p:cNvSpPr>
              <a:spLocks noChangeShapeType="1"/>
            </p:cNvSpPr>
            <p:nvPr/>
          </p:nvSpPr>
          <p:spPr bwMode="auto">
            <a:xfrm flipV="1">
              <a:off x="1326" y="1041"/>
              <a:ext cx="0" cy="10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72" name="Line 31"/>
            <p:cNvSpPr>
              <a:spLocks noChangeShapeType="1"/>
            </p:cNvSpPr>
            <p:nvPr/>
          </p:nvSpPr>
          <p:spPr bwMode="auto">
            <a:xfrm>
              <a:off x="864" y="2112"/>
              <a:ext cx="276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73" name="Oval 32"/>
            <p:cNvSpPr>
              <a:spLocks noChangeArrowheads="1"/>
            </p:cNvSpPr>
            <p:nvPr/>
          </p:nvSpPr>
          <p:spPr bwMode="auto">
            <a:xfrm>
              <a:off x="1410" y="1563"/>
              <a:ext cx="51" cy="49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9874" name="Oval 33"/>
            <p:cNvSpPr>
              <a:spLocks noChangeArrowheads="1"/>
            </p:cNvSpPr>
            <p:nvPr/>
          </p:nvSpPr>
          <p:spPr bwMode="auto">
            <a:xfrm>
              <a:off x="1295" y="1056"/>
              <a:ext cx="51" cy="49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9875" name="Oval 34"/>
            <p:cNvSpPr>
              <a:spLocks noChangeArrowheads="1"/>
            </p:cNvSpPr>
            <p:nvPr/>
          </p:nvSpPr>
          <p:spPr bwMode="auto">
            <a:xfrm flipH="1">
              <a:off x="1321" y="1324"/>
              <a:ext cx="46" cy="5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9876" name="Text Box 35"/>
            <p:cNvSpPr txBox="1">
              <a:spLocks noChangeArrowheads="1"/>
            </p:cNvSpPr>
            <p:nvPr/>
          </p:nvSpPr>
          <p:spPr bwMode="auto">
            <a:xfrm>
              <a:off x="576" y="1968"/>
              <a:ext cx="49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i="1">
                  <a:solidFill>
                    <a:srgbClr val="FFFF00"/>
                  </a:solidFill>
                </a:rPr>
                <a:t>X</a:t>
              </a:r>
              <a:r>
                <a:rPr lang="en-US" altLang="zh-CN" sz="2200" i="1" baseline="-25000">
                  <a:solidFill>
                    <a:srgbClr val="FFFF00"/>
                  </a:solidFill>
                </a:rPr>
                <a:t>0</a:t>
              </a:r>
              <a:endParaRPr lang="en-US" altLang="zh-CN" sz="2200" i="1">
                <a:solidFill>
                  <a:srgbClr val="FFFF00"/>
                </a:solidFill>
              </a:endParaRPr>
            </a:p>
          </p:txBody>
        </p:sp>
        <p:sp>
          <p:nvSpPr>
            <p:cNvPr id="419877" name="Text Box 36"/>
            <p:cNvSpPr txBox="1">
              <a:spLocks noChangeArrowheads="1"/>
            </p:cNvSpPr>
            <p:nvPr/>
          </p:nvSpPr>
          <p:spPr bwMode="auto">
            <a:xfrm>
              <a:off x="3648" y="2208"/>
              <a:ext cx="2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i="1">
                  <a:solidFill>
                    <a:srgbClr val="FFFF00"/>
                  </a:solidFill>
                </a:rPr>
                <a:t>Y</a:t>
              </a:r>
              <a:r>
                <a:rPr lang="en-US" altLang="zh-CN" sz="2200" i="1" baseline="-25000">
                  <a:solidFill>
                    <a:srgbClr val="FFFF00"/>
                  </a:solidFill>
                </a:rPr>
                <a:t>0</a:t>
              </a:r>
              <a:endParaRPr lang="en-US" altLang="zh-CN" sz="2200" i="1">
                <a:solidFill>
                  <a:srgbClr val="FFFF00"/>
                </a:solidFill>
              </a:endParaRPr>
            </a:p>
          </p:txBody>
        </p:sp>
        <p:grpSp>
          <p:nvGrpSpPr>
            <p:cNvPr id="419878" name="Group 37"/>
            <p:cNvGrpSpPr>
              <a:grpSpLocks/>
            </p:cNvGrpSpPr>
            <p:nvPr/>
          </p:nvGrpSpPr>
          <p:grpSpPr bwMode="auto">
            <a:xfrm>
              <a:off x="1584" y="2688"/>
              <a:ext cx="416" cy="552"/>
              <a:chOff x="2530" y="925"/>
              <a:chExt cx="416" cy="552"/>
            </a:xfrm>
          </p:grpSpPr>
          <p:sp>
            <p:nvSpPr>
              <p:cNvPr id="419879" name="Rectangle 38"/>
              <p:cNvSpPr>
                <a:spLocks noChangeArrowheads="1"/>
              </p:cNvSpPr>
              <p:nvPr/>
            </p:nvSpPr>
            <p:spPr bwMode="auto">
              <a:xfrm>
                <a:off x="2530" y="926"/>
                <a:ext cx="376" cy="551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880" name="Text Box 39"/>
              <p:cNvSpPr txBox="1">
                <a:spLocks noChangeArrowheads="1"/>
              </p:cNvSpPr>
              <p:nvPr/>
            </p:nvSpPr>
            <p:spPr bwMode="auto">
              <a:xfrm>
                <a:off x="2588" y="925"/>
                <a:ext cx="35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solidFill>
                      <a:srgbClr val="00FFFF"/>
                    </a:solidFill>
                  </a:rPr>
                  <a:t>=1</a:t>
                </a:r>
              </a:p>
            </p:txBody>
          </p:sp>
        </p:grpSp>
        <p:sp>
          <p:nvSpPr>
            <p:cNvPr id="419881" name="Line 40"/>
            <p:cNvSpPr>
              <a:spLocks noChangeShapeType="1"/>
            </p:cNvSpPr>
            <p:nvPr/>
          </p:nvSpPr>
          <p:spPr bwMode="auto">
            <a:xfrm>
              <a:off x="1113" y="2784"/>
              <a:ext cx="4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82" name="Line 41"/>
            <p:cNvSpPr>
              <a:spLocks noChangeShapeType="1"/>
            </p:cNvSpPr>
            <p:nvPr/>
          </p:nvSpPr>
          <p:spPr bwMode="auto">
            <a:xfrm>
              <a:off x="1440" y="3072"/>
              <a:ext cx="1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883" name="Line 42"/>
            <p:cNvSpPr>
              <a:spLocks noChangeShapeType="1"/>
            </p:cNvSpPr>
            <p:nvPr/>
          </p:nvSpPr>
          <p:spPr bwMode="auto">
            <a:xfrm>
              <a:off x="795" y="2631"/>
              <a:ext cx="540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84" name="Line 43"/>
            <p:cNvSpPr>
              <a:spLocks noChangeShapeType="1"/>
            </p:cNvSpPr>
            <p:nvPr/>
          </p:nvSpPr>
          <p:spPr bwMode="auto">
            <a:xfrm>
              <a:off x="1344" y="2304"/>
              <a:ext cx="0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885" name="Line 44"/>
            <p:cNvSpPr>
              <a:spLocks noChangeShapeType="1"/>
            </p:cNvSpPr>
            <p:nvPr/>
          </p:nvSpPr>
          <p:spPr bwMode="auto">
            <a:xfrm>
              <a:off x="2448" y="2400"/>
              <a:ext cx="0" cy="5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7412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08602"/>
              </p:ext>
            </p:extLst>
          </p:nvPr>
        </p:nvGraphicFramePr>
        <p:xfrm>
          <a:off x="2730630" y="332571"/>
          <a:ext cx="1447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6" name="Equation" r:id="rId3" imgW="495000" imgH="215640" progId="Equation.3">
                  <p:embed/>
                </p:oleObj>
              </mc:Choice>
              <mc:Fallback>
                <p:oleObj name="Equation" r:id="rId3" imgW="495000" imgH="215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630" y="332571"/>
                        <a:ext cx="1447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649109"/>
              </p:ext>
            </p:extLst>
          </p:nvPr>
        </p:nvGraphicFramePr>
        <p:xfrm>
          <a:off x="2578230" y="1018371"/>
          <a:ext cx="48720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7" name="Equation" r:id="rId5" imgW="1688760" imgH="241200" progId="Equation.3">
                  <p:embed/>
                </p:oleObj>
              </mc:Choice>
              <mc:Fallback>
                <p:oleObj name="Equation" r:id="rId5" imgW="1688760" imgH="241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230" y="1018371"/>
                        <a:ext cx="487203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740031" y="1780370"/>
            <a:ext cx="3979863" cy="687388"/>
            <a:chOff x="720" y="1152"/>
            <a:chExt cx="2507" cy="433"/>
          </a:xfrm>
        </p:grpSpPr>
        <p:graphicFrame>
          <p:nvGraphicFramePr>
            <p:cNvPr id="419889" name="Object 47"/>
            <p:cNvGraphicFramePr>
              <a:graphicFrameLocks noChangeAspect="1"/>
            </p:cNvGraphicFramePr>
            <p:nvPr/>
          </p:nvGraphicFramePr>
          <p:xfrm>
            <a:off x="1584" y="1200"/>
            <a:ext cx="1643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38" name="Equation" r:id="rId7" imgW="1104840" imgH="228600" progId="Equation.3">
                    <p:embed/>
                  </p:oleObj>
                </mc:Choice>
                <mc:Fallback>
                  <p:oleObj name="Equation" r:id="rId7" imgW="110484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200"/>
                          <a:ext cx="1643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90" name="Text Box 50"/>
            <p:cNvSpPr txBox="1">
              <a:spLocks noChangeArrowheads="1"/>
            </p:cNvSpPr>
            <p:nvPr/>
          </p:nvSpPr>
          <p:spPr bwMode="auto">
            <a:xfrm>
              <a:off x="720" y="1152"/>
              <a:ext cx="9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CCFF"/>
                  </a:solidFill>
                </a:rPr>
                <a:t>           y</a:t>
              </a:r>
              <a:r>
                <a:rPr lang="en-US" altLang="zh-CN" sz="2800" baseline="-25000">
                  <a:solidFill>
                    <a:srgbClr val="33CCFF"/>
                  </a:solidFill>
                </a:rPr>
                <a:t>0</a:t>
              </a:r>
              <a:endParaRPr lang="en-US" altLang="zh-CN" sz="2800" i="1">
                <a:solidFill>
                  <a:srgbClr val="33CCFF"/>
                </a:solidFill>
              </a:endParaRPr>
            </a:p>
          </p:txBody>
        </p:sp>
      </p:grp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7276095" y="392086"/>
            <a:ext cx="3614738" cy="586313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42086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95250" y="735690"/>
            <a:ext cx="5717731" cy="986488"/>
          </a:xfrm>
        </p:spPr>
        <p:txBody>
          <a:bodyPr/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8</a:t>
            </a:r>
            <a:r>
              <a:rPr lang="zh-CN" altLang="en-US" sz="2400" dirty="0"/>
              <a:t>：设计一个将</a:t>
            </a:r>
            <a:r>
              <a:rPr lang="en-US" altLang="zh-CN" sz="2400" dirty="0"/>
              <a:t>8421BCD</a:t>
            </a:r>
            <a:r>
              <a:rPr lang="zh-CN" altLang="en-US" sz="2400" dirty="0"/>
              <a:t>码转换为余三码的电路</a:t>
            </a:r>
          </a:p>
        </p:txBody>
      </p:sp>
      <p:sp>
        <p:nvSpPr>
          <p:cNvPr id="175107" name="Text Box 1027"/>
          <p:cNvSpPr txBox="1">
            <a:spLocks noChangeArrowheads="1"/>
          </p:cNvSpPr>
          <p:nvPr/>
        </p:nvSpPr>
        <p:spPr bwMode="auto">
          <a:xfrm>
            <a:off x="538126" y="1695424"/>
            <a:ext cx="661885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输入</a:t>
            </a:r>
            <a:r>
              <a:rPr lang="en-US" altLang="zh-CN" dirty="0">
                <a:solidFill>
                  <a:schemeClr val="bg1"/>
                </a:solidFill>
              </a:rPr>
              <a:t>8421</a:t>
            </a:r>
            <a:r>
              <a:rPr lang="zh-CN" altLang="en-US" dirty="0">
                <a:solidFill>
                  <a:schemeClr val="bg1"/>
                </a:solidFill>
              </a:rPr>
              <a:t>码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i="1" dirty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 输出余三码</a:t>
            </a:r>
            <a:r>
              <a:rPr lang="en-US" altLang="zh-CN" i="1" dirty="0">
                <a:solidFill>
                  <a:schemeClr val="bg1"/>
                </a:solidFill>
              </a:rPr>
              <a:t>: L</a:t>
            </a:r>
            <a:r>
              <a:rPr lang="en-US" altLang="zh-CN" i="1" baseline="-25000" dirty="0">
                <a:solidFill>
                  <a:schemeClr val="bg1"/>
                </a:solidFill>
              </a:rPr>
              <a:t>3</a:t>
            </a:r>
            <a:r>
              <a:rPr lang="en-US" altLang="zh-CN" i="1" dirty="0">
                <a:solidFill>
                  <a:schemeClr val="bg1"/>
                </a:solidFill>
              </a:rPr>
              <a:t>L</a:t>
            </a:r>
            <a:r>
              <a:rPr lang="en-US" altLang="zh-CN" i="1" baseline="-25000" dirty="0">
                <a:solidFill>
                  <a:schemeClr val="bg1"/>
                </a:solidFill>
              </a:rPr>
              <a:t>2</a:t>
            </a:r>
            <a:r>
              <a:rPr lang="en-US" altLang="zh-CN" i="1" dirty="0">
                <a:solidFill>
                  <a:schemeClr val="bg1"/>
                </a:solidFill>
              </a:rPr>
              <a:t>L</a:t>
            </a:r>
            <a:r>
              <a:rPr lang="en-US" altLang="zh-CN" i="1" baseline="-25000" dirty="0">
                <a:solidFill>
                  <a:schemeClr val="bg1"/>
                </a:solidFill>
              </a:rPr>
              <a:t>1</a:t>
            </a:r>
            <a:r>
              <a:rPr lang="en-US" altLang="zh-CN" i="1" dirty="0">
                <a:solidFill>
                  <a:schemeClr val="bg1"/>
                </a:solidFill>
              </a:rPr>
              <a:t>L</a:t>
            </a:r>
            <a:r>
              <a:rPr lang="en-US" altLang="zh-CN" i="1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0899" name="AutoShape 1065"/>
          <p:cNvSpPr>
            <a:spLocks noChangeArrowheads="1"/>
          </p:cNvSpPr>
          <p:nvPr/>
        </p:nvSpPr>
        <p:spPr bwMode="auto">
          <a:xfrm>
            <a:off x="637892" y="218961"/>
            <a:ext cx="26670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5146" name="Rectangle 1066"/>
          <p:cNvSpPr>
            <a:spLocks noChangeArrowheads="1"/>
          </p:cNvSpPr>
          <p:nvPr/>
        </p:nvSpPr>
        <p:spPr bwMode="auto">
          <a:xfrm>
            <a:off x="723900" y="209435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3.3.2 </a:t>
            </a: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设计举例</a:t>
            </a:r>
          </a:p>
        </p:txBody>
      </p:sp>
      <p:sp>
        <p:nvSpPr>
          <p:cNvPr id="420901" name="Line 1067"/>
          <p:cNvSpPr>
            <a:spLocks noChangeShapeType="1"/>
          </p:cNvSpPr>
          <p:nvPr/>
        </p:nvSpPr>
        <p:spPr bwMode="auto">
          <a:xfrm flipV="1">
            <a:off x="3205212" y="457200"/>
            <a:ext cx="7081788" cy="2111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" name="Text Box 171"/>
          <p:cNvSpPr txBox="1">
            <a:spLocks noChangeArrowheads="1"/>
          </p:cNvSpPr>
          <p:nvPr/>
        </p:nvSpPr>
        <p:spPr bwMode="auto">
          <a:xfrm>
            <a:off x="8101336" y="548159"/>
            <a:ext cx="24860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dirty="0"/>
              <a:t>8421</a:t>
            </a:r>
            <a:r>
              <a:rPr lang="zh-CN" altLang="en-US" dirty="0"/>
              <a:t>码           余</a:t>
            </a:r>
            <a:r>
              <a:rPr lang="en-US" altLang="zh-CN" dirty="0"/>
              <a:t>3</a:t>
            </a:r>
            <a:r>
              <a:rPr lang="zh-CN" altLang="en-US" dirty="0"/>
              <a:t>码</a:t>
            </a:r>
          </a:p>
        </p:txBody>
      </p:sp>
      <p:grpSp>
        <p:nvGrpSpPr>
          <p:cNvPr id="12" name="Group 175"/>
          <p:cNvGrpSpPr>
            <a:grpSpLocks/>
          </p:cNvGrpSpPr>
          <p:nvPr/>
        </p:nvGrpSpPr>
        <p:grpSpPr bwMode="auto">
          <a:xfrm>
            <a:off x="7380612" y="908521"/>
            <a:ext cx="3527426" cy="5299075"/>
            <a:chOff x="3379" y="482"/>
            <a:chExt cx="2222" cy="3338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379" y="754"/>
              <a:ext cx="1124" cy="29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marL="4572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9144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3716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8288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dirty="0">
                  <a:ea typeface="楷体_GB2312" pitchFamily="49" charset="-122"/>
                </a:rPr>
                <a:t>0        </a:t>
              </a:r>
              <a:r>
                <a:rPr lang="en-US" altLang="zh-CN" sz="1800" dirty="0">
                  <a:solidFill>
                    <a:srgbClr val="800000"/>
                  </a:solidFill>
                  <a:ea typeface="楷体_GB2312" pitchFamily="49" charset="-122"/>
                </a:rPr>
                <a:t>0    0   0   0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1        0    0   0   1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2        0    0   1   0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3        0    0   1   1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4        0    1   0   0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5        0    1   0   1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6        0    1   1   0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7        0    1   1   1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8        1    0   0   0</a:t>
              </a:r>
            </a:p>
            <a:p>
              <a:pPr>
                <a:buFontTx/>
                <a:buAutoNum type="arabicPlain" startAt="9"/>
              </a:pPr>
              <a:r>
                <a:rPr lang="en-US" altLang="zh-CN" sz="1800" dirty="0">
                  <a:solidFill>
                    <a:srgbClr val="800000"/>
                  </a:solidFill>
                  <a:ea typeface="楷体_GB2312" pitchFamily="49" charset="-122"/>
                </a:rPr>
                <a:t>  1    0   0   1</a:t>
              </a:r>
            </a:p>
            <a:p>
              <a:pPr>
                <a:buFontTx/>
                <a:buAutoNum type="arabicPlain" startAt="9"/>
              </a:pPr>
              <a:endParaRPr lang="en-US" altLang="zh-CN" sz="1800" dirty="0">
                <a:solidFill>
                  <a:srgbClr val="800000"/>
                </a:solidFill>
                <a:ea typeface="楷体_GB2312" pitchFamily="49" charset="-122"/>
              </a:endParaRPr>
            </a:p>
            <a:p>
              <a:r>
                <a:rPr lang="en-US" altLang="zh-CN" sz="1800" dirty="0">
                  <a:solidFill>
                    <a:srgbClr val="FF0000"/>
                  </a:solidFill>
                  <a:ea typeface="楷体_GB2312" pitchFamily="49" charset="-122"/>
                </a:rPr>
                <a:t>          1    0   1   0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          1    0   1   1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          1    1   0   0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          1    1   0   1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          1    1   1   0</a:t>
              </a:r>
            </a:p>
            <a:p>
              <a:r>
                <a:rPr lang="en-US" altLang="zh-CN" sz="1800" dirty="0">
                  <a:ea typeface="楷体_GB2312" pitchFamily="49" charset="-122"/>
                </a:rPr>
                <a:t>          1    1   1   1</a:t>
              </a:r>
              <a:endParaRPr lang="en-US" altLang="zh-CN" dirty="0">
                <a:ea typeface="楷体_GB2312" pitchFamily="49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379" y="489"/>
              <a:ext cx="21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379" y="682"/>
              <a:ext cx="21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667" y="538"/>
              <a:ext cx="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667" y="496"/>
              <a:ext cx="0" cy="331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549" y="508"/>
              <a:ext cx="0" cy="331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427" y="3802"/>
              <a:ext cx="201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72"/>
            <p:cNvSpPr txBox="1">
              <a:spLocks noChangeArrowheads="1"/>
            </p:cNvSpPr>
            <p:nvPr/>
          </p:nvSpPr>
          <p:spPr bwMode="auto">
            <a:xfrm>
              <a:off x="3651" y="482"/>
              <a:ext cx="1950" cy="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B3 B2 B1 B0  E3 E2 E 1 E0</a:t>
              </a:r>
            </a:p>
          </p:txBody>
        </p:sp>
      </p:grpSp>
      <p:sp>
        <p:nvSpPr>
          <p:cNvPr id="21" name="Text Box 173"/>
          <p:cNvSpPr txBox="1">
            <a:spLocks noChangeArrowheads="1"/>
          </p:cNvSpPr>
          <p:nvPr/>
        </p:nvSpPr>
        <p:spPr bwMode="auto">
          <a:xfrm>
            <a:off x="9325297" y="1340320"/>
            <a:ext cx="1212850" cy="28384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accent2"/>
                </a:solidFill>
              </a:rPr>
              <a:t>0    0   1   1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0    1   0   0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0    1   0   1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0    1   1   0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0    1   1   1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1    0   0   0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1    0   0   1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1    0   1   0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1    0   1   1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</a:rPr>
              <a:t>1    1   0   0</a:t>
            </a:r>
          </a:p>
        </p:txBody>
      </p:sp>
      <p:sp>
        <p:nvSpPr>
          <p:cNvPr id="22" name="Text Box 176"/>
          <p:cNvSpPr txBox="1">
            <a:spLocks noChangeArrowheads="1"/>
          </p:cNvSpPr>
          <p:nvPr/>
        </p:nvSpPr>
        <p:spPr bwMode="auto">
          <a:xfrm>
            <a:off x="9357097" y="4364508"/>
            <a:ext cx="1230263" cy="17399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X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X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X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X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X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X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1251275" y="2359204"/>
            <a:ext cx="3581400" cy="2549525"/>
            <a:chOff x="96" y="74"/>
            <a:chExt cx="2256" cy="1606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948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1546" y="1402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142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740" y="1402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36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948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546" y="1123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142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740" y="1123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336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1948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1546" y="845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1142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40" y="845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336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1948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546" y="566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1142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740" y="566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336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1948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1546" y="288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1142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chemeClr val="bg1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740" y="288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336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endParaRPr kumimoji="1" lang="zh-CN" altLang="zh-CN" sz="2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2352" y="566"/>
              <a:ext cx="0" cy="111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>
              <a:off x="1142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1546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1948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>
              <a:off x="740" y="566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" name="Line 33"/>
            <p:cNvSpPr>
              <a:spLocks noChangeShapeType="1"/>
            </p:cNvSpPr>
            <p:nvPr/>
          </p:nvSpPr>
          <p:spPr bwMode="auto">
            <a:xfrm>
              <a:off x="740" y="1680"/>
              <a:ext cx="1612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" name="Line 34"/>
            <p:cNvSpPr>
              <a:spLocks noChangeShapeType="1"/>
            </p:cNvSpPr>
            <p:nvPr/>
          </p:nvSpPr>
          <p:spPr bwMode="auto">
            <a:xfrm>
              <a:off x="740" y="845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" name="Line 35"/>
            <p:cNvSpPr>
              <a:spLocks noChangeShapeType="1"/>
            </p:cNvSpPr>
            <p:nvPr/>
          </p:nvSpPr>
          <p:spPr bwMode="auto">
            <a:xfrm>
              <a:off x="740" y="1123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740" y="1402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740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336" y="288"/>
              <a:ext cx="404" cy="278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" name="Text Box 39"/>
            <p:cNvSpPr txBox="1">
              <a:spLocks noChangeArrowheads="1"/>
            </p:cNvSpPr>
            <p:nvPr/>
          </p:nvSpPr>
          <p:spPr bwMode="auto">
            <a:xfrm>
              <a:off x="423" y="74"/>
              <a:ext cx="4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" name="Text Box 40"/>
            <p:cNvSpPr txBox="1">
              <a:spLocks noChangeArrowheads="1"/>
            </p:cNvSpPr>
            <p:nvPr/>
          </p:nvSpPr>
          <p:spPr bwMode="auto">
            <a:xfrm>
              <a:off x="96" y="384"/>
              <a:ext cx="4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3</a:t>
              </a:r>
              <a:r>
                <a:rPr lang="en-US" altLang="zh-CN" sz="2000" dirty="0">
                  <a:solidFill>
                    <a:schemeClr val="bg1"/>
                  </a:solidFill>
                </a:rPr>
                <a:t>X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2" name="Group 41"/>
          <p:cNvGrpSpPr>
            <a:grpSpLocks/>
          </p:cNvGrpSpPr>
          <p:nvPr/>
        </p:nvGrpSpPr>
        <p:grpSpPr bwMode="auto">
          <a:xfrm>
            <a:off x="2330775" y="3695878"/>
            <a:ext cx="2438400" cy="1143000"/>
            <a:chOff x="816" y="960"/>
            <a:chExt cx="1536" cy="720"/>
          </a:xfrm>
        </p:grpSpPr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816" y="1248"/>
              <a:ext cx="1536" cy="43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7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AutoShape 43"/>
            <p:cNvSpPr>
              <a:spLocks noChangeArrowheads="1"/>
            </p:cNvSpPr>
            <p:nvPr/>
          </p:nvSpPr>
          <p:spPr bwMode="auto">
            <a:xfrm>
              <a:off x="1248" y="960"/>
              <a:ext cx="672" cy="48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5" name="AutoShape 44"/>
            <p:cNvSpPr>
              <a:spLocks noChangeArrowheads="1"/>
            </p:cNvSpPr>
            <p:nvPr/>
          </p:nvSpPr>
          <p:spPr bwMode="auto">
            <a:xfrm>
              <a:off x="1632" y="960"/>
              <a:ext cx="672" cy="48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6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12649"/>
              </p:ext>
            </p:extLst>
          </p:nvPr>
        </p:nvGraphicFramePr>
        <p:xfrm>
          <a:off x="1975175" y="5085230"/>
          <a:ext cx="3200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9" name="Equation" r:id="rId3" imgW="1549080" imgH="507960" progId="Equation.3">
                  <p:embed/>
                </p:oleObj>
              </mc:Choice>
              <mc:Fallback>
                <p:oleObj name="Equation" r:id="rId3" imgW="1549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175" y="5085230"/>
                        <a:ext cx="3200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1" grpId="0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553380" y="15082"/>
            <a:ext cx="3581400" cy="2549525"/>
            <a:chOff x="96" y="74"/>
            <a:chExt cx="2256" cy="1606"/>
          </a:xfrm>
        </p:grpSpPr>
        <p:sp>
          <p:nvSpPr>
            <p:cNvPr id="421937" name="Rectangle 47"/>
            <p:cNvSpPr>
              <a:spLocks noChangeArrowheads="1"/>
            </p:cNvSpPr>
            <p:nvPr/>
          </p:nvSpPr>
          <p:spPr bwMode="auto">
            <a:xfrm>
              <a:off x="1948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38" name="Rectangle 48"/>
            <p:cNvSpPr>
              <a:spLocks noChangeArrowheads="1"/>
            </p:cNvSpPr>
            <p:nvPr/>
          </p:nvSpPr>
          <p:spPr bwMode="auto">
            <a:xfrm>
              <a:off x="1546" y="1402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39" name="Rectangle 49"/>
            <p:cNvSpPr>
              <a:spLocks noChangeArrowheads="1"/>
            </p:cNvSpPr>
            <p:nvPr/>
          </p:nvSpPr>
          <p:spPr bwMode="auto">
            <a:xfrm>
              <a:off x="1142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40" name="Rectangle 50"/>
            <p:cNvSpPr>
              <a:spLocks noChangeArrowheads="1"/>
            </p:cNvSpPr>
            <p:nvPr/>
          </p:nvSpPr>
          <p:spPr bwMode="auto">
            <a:xfrm>
              <a:off x="740" y="1402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41" name="Rectangle 51"/>
            <p:cNvSpPr>
              <a:spLocks noChangeArrowheads="1"/>
            </p:cNvSpPr>
            <p:nvPr/>
          </p:nvSpPr>
          <p:spPr bwMode="auto">
            <a:xfrm>
              <a:off x="336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21942" name="Rectangle 52"/>
            <p:cNvSpPr>
              <a:spLocks noChangeArrowheads="1"/>
            </p:cNvSpPr>
            <p:nvPr/>
          </p:nvSpPr>
          <p:spPr bwMode="auto">
            <a:xfrm>
              <a:off x="1948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43" name="Rectangle 53"/>
            <p:cNvSpPr>
              <a:spLocks noChangeArrowheads="1"/>
            </p:cNvSpPr>
            <p:nvPr/>
          </p:nvSpPr>
          <p:spPr bwMode="auto">
            <a:xfrm>
              <a:off x="1546" y="1123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44" name="Rectangle 54"/>
            <p:cNvSpPr>
              <a:spLocks noChangeArrowheads="1"/>
            </p:cNvSpPr>
            <p:nvPr/>
          </p:nvSpPr>
          <p:spPr bwMode="auto">
            <a:xfrm>
              <a:off x="1142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45" name="Rectangle 55"/>
            <p:cNvSpPr>
              <a:spLocks noChangeArrowheads="1"/>
            </p:cNvSpPr>
            <p:nvPr/>
          </p:nvSpPr>
          <p:spPr bwMode="auto">
            <a:xfrm>
              <a:off x="740" y="1123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46" name="Rectangle 56"/>
            <p:cNvSpPr>
              <a:spLocks noChangeArrowheads="1"/>
            </p:cNvSpPr>
            <p:nvPr/>
          </p:nvSpPr>
          <p:spPr bwMode="auto">
            <a:xfrm>
              <a:off x="336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21947" name="Rectangle 57"/>
            <p:cNvSpPr>
              <a:spLocks noChangeArrowheads="1"/>
            </p:cNvSpPr>
            <p:nvPr/>
          </p:nvSpPr>
          <p:spPr bwMode="auto">
            <a:xfrm>
              <a:off x="1948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48" name="Rectangle 58"/>
            <p:cNvSpPr>
              <a:spLocks noChangeArrowheads="1"/>
            </p:cNvSpPr>
            <p:nvPr/>
          </p:nvSpPr>
          <p:spPr bwMode="auto">
            <a:xfrm>
              <a:off x="1546" y="845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49" name="Rectangle 59"/>
            <p:cNvSpPr>
              <a:spLocks noChangeArrowheads="1"/>
            </p:cNvSpPr>
            <p:nvPr/>
          </p:nvSpPr>
          <p:spPr bwMode="auto">
            <a:xfrm>
              <a:off x="1142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50" name="Rectangle 60"/>
            <p:cNvSpPr>
              <a:spLocks noChangeArrowheads="1"/>
            </p:cNvSpPr>
            <p:nvPr/>
          </p:nvSpPr>
          <p:spPr bwMode="auto">
            <a:xfrm>
              <a:off x="740" y="845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51" name="Rectangle 61"/>
            <p:cNvSpPr>
              <a:spLocks noChangeArrowheads="1"/>
            </p:cNvSpPr>
            <p:nvPr/>
          </p:nvSpPr>
          <p:spPr bwMode="auto">
            <a:xfrm>
              <a:off x="336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421952" name="Rectangle 62"/>
            <p:cNvSpPr>
              <a:spLocks noChangeArrowheads="1"/>
            </p:cNvSpPr>
            <p:nvPr/>
          </p:nvSpPr>
          <p:spPr bwMode="auto">
            <a:xfrm>
              <a:off x="1948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53" name="Rectangle 63"/>
            <p:cNvSpPr>
              <a:spLocks noChangeArrowheads="1"/>
            </p:cNvSpPr>
            <p:nvPr/>
          </p:nvSpPr>
          <p:spPr bwMode="auto">
            <a:xfrm>
              <a:off x="1546" y="566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54" name="Rectangle 64"/>
            <p:cNvSpPr>
              <a:spLocks noChangeArrowheads="1"/>
            </p:cNvSpPr>
            <p:nvPr/>
          </p:nvSpPr>
          <p:spPr bwMode="auto">
            <a:xfrm>
              <a:off x="1142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55" name="Rectangle 65"/>
            <p:cNvSpPr>
              <a:spLocks noChangeArrowheads="1"/>
            </p:cNvSpPr>
            <p:nvPr/>
          </p:nvSpPr>
          <p:spPr bwMode="auto">
            <a:xfrm>
              <a:off x="740" y="566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56" name="Rectangle 66"/>
            <p:cNvSpPr>
              <a:spLocks noChangeArrowheads="1"/>
            </p:cNvSpPr>
            <p:nvPr/>
          </p:nvSpPr>
          <p:spPr bwMode="auto">
            <a:xfrm>
              <a:off x="336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421957" name="Rectangle 67"/>
            <p:cNvSpPr>
              <a:spLocks noChangeArrowheads="1"/>
            </p:cNvSpPr>
            <p:nvPr/>
          </p:nvSpPr>
          <p:spPr bwMode="auto">
            <a:xfrm>
              <a:off x="1948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21958" name="Rectangle 68"/>
            <p:cNvSpPr>
              <a:spLocks noChangeArrowheads="1"/>
            </p:cNvSpPr>
            <p:nvPr/>
          </p:nvSpPr>
          <p:spPr bwMode="auto">
            <a:xfrm>
              <a:off x="1546" y="288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21959" name="Rectangle 69"/>
            <p:cNvSpPr>
              <a:spLocks noChangeArrowheads="1"/>
            </p:cNvSpPr>
            <p:nvPr/>
          </p:nvSpPr>
          <p:spPr bwMode="auto">
            <a:xfrm>
              <a:off x="1142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421960" name="Rectangle 70"/>
            <p:cNvSpPr>
              <a:spLocks noChangeArrowheads="1"/>
            </p:cNvSpPr>
            <p:nvPr/>
          </p:nvSpPr>
          <p:spPr bwMode="auto">
            <a:xfrm>
              <a:off x="740" y="288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421961" name="Rectangle 71"/>
            <p:cNvSpPr>
              <a:spLocks noChangeArrowheads="1"/>
            </p:cNvSpPr>
            <p:nvPr/>
          </p:nvSpPr>
          <p:spPr bwMode="auto">
            <a:xfrm>
              <a:off x="336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endParaRPr kumimoji="1" lang="zh-CN" altLang="zh-CN" sz="2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1962" name="Line 72"/>
            <p:cNvSpPr>
              <a:spLocks noChangeShapeType="1"/>
            </p:cNvSpPr>
            <p:nvPr/>
          </p:nvSpPr>
          <p:spPr bwMode="auto">
            <a:xfrm>
              <a:off x="2352" y="566"/>
              <a:ext cx="0" cy="111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63" name="Line 73"/>
            <p:cNvSpPr>
              <a:spLocks noChangeShapeType="1"/>
            </p:cNvSpPr>
            <p:nvPr/>
          </p:nvSpPr>
          <p:spPr bwMode="auto">
            <a:xfrm>
              <a:off x="1142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64" name="Line 74"/>
            <p:cNvSpPr>
              <a:spLocks noChangeShapeType="1"/>
            </p:cNvSpPr>
            <p:nvPr/>
          </p:nvSpPr>
          <p:spPr bwMode="auto">
            <a:xfrm>
              <a:off x="1546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65" name="Line 75"/>
            <p:cNvSpPr>
              <a:spLocks noChangeShapeType="1"/>
            </p:cNvSpPr>
            <p:nvPr/>
          </p:nvSpPr>
          <p:spPr bwMode="auto">
            <a:xfrm>
              <a:off x="1948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66" name="Line 76"/>
            <p:cNvSpPr>
              <a:spLocks noChangeShapeType="1"/>
            </p:cNvSpPr>
            <p:nvPr/>
          </p:nvSpPr>
          <p:spPr bwMode="auto">
            <a:xfrm>
              <a:off x="740" y="566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67" name="Line 77"/>
            <p:cNvSpPr>
              <a:spLocks noChangeShapeType="1"/>
            </p:cNvSpPr>
            <p:nvPr/>
          </p:nvSpPr>
          <p:spPr bwMode="auto">
            <a:xfrm>
              <a:off x="740" y="1680"/>
              <a:ext cx="1612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68" name="Line 78"/>
            <p:cNvSpPr>
              <a:spLocks noChangeShapeType="1"/>
            </p:cNvSpPr>
            <p:nvPr/>
          </p:nvSpPr>
          <p:spPr bwMode="auto">
            <a:xfrm>
              <a:off x="740" y="845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69" name="Line 79"/>
            <p:cNvSpPr>
              <a:spLocks noChangeShapeType="1"/>
            </p:cNvSpPr>
            <p:nvPr/>
          </p:nvSpPr>
          <p:spPr bwMode="auto">
            <a:xfrm>
              <a:off x="740" y="1123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70" name="Line 80"/>
            <p:cNvSpPr>
              <a:spLocks noChangeShapeType="1"/>
            </p:cNvSpPr>
            <p:nvPr/>
          </p:nvSpPr>
          <p:spPr bwMode="auto">
            <a:xfrm>
              <a:off x="740" y="1402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71" name="Line 81"/>
            <p:cNvSpPr>
              <a:spLocks noChangeShapeType="1"/>
            </p:cNvSpPr>
            <p:nvPr/>
          </p:nvSpPr>
          <p:spPr bwMode="auto">
            <a:xfrm>
              <a:off x="740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72" name="Line 82"/>
            <p:cNvSpPr>
              <a:spLocks noChangeShapeType="1"/>
            </p:cNvSpPr>
            <p:nvPr/>
          </p:nvSpPr>
          <p:spPr bwMode="auto">
            <a:xfrm>
              <a:off x="336" y="288"/>
              <a:ext cx="404" cy="278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1973" name="Text Box 83"/>
            <p:cNvSpPr txBox="1">
              <a:spLocks noChangeArrowheads="1"/>
            </p:cNvSpPr>
            <p:nvPr/>
          </p:nvSpPr>
          <p:spPr bwMode="auto">
            <a:xfrm>
              <a:off x="423" y="74"/>
              <a:ext cx="5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21974" name="Text Box 84"/>
            <p:cNvSpPr txBox="1">
              <a:spLocks noChangeArrowheads="1"/>
            </p:cNvSpPr>
            <p:nvPr/>
          </p:nvSpPr>
          <p:spPr bwMode="auto">
            <a:xfrm>
              <a:off x="96" y="384"/>
              <a:ext cx="5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5791200" y="350043"/>
            <a:ext cx="3581400" cy="2476500"/>
            <a:chOff x="96" y="120"/>
            <a:chExt cx="2256" cy="1560"/>
          </a:xfrm>
        </p:grpSpPr>
        <p:sp>
          <p:nvSpPr>
            <p:cNvPr id="421976" name="Rectangle 86"/>
            <p:cNvSpPr>
              <a:spLocks noChangeArrowheads="1"/>
            </p:cNvSpPr>
            <p:nvPr/>
          </p:nvSpPr>
          <p:spPr bwMode="auto">
            <a:xfrm>
              <a:off x="1948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77" name="Rectangle 87"/>
            <p:cNvSpPr>
              <a:spLocks noChangeArrowheads="1"/>
            </p:cNvSpPr>
            <p:nvPr/>
          </p:nvSpPr>
          <p:spPr bwMode="auto">
            <a:xfrm>
              <a:off x="1546" y="1402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78" name="Rectangle 88"/>
            <p:cNvSpPr>
              <a:spLocks noChangeArrowheads="1"/>
            </p:cNvSpPr>
            <p:nvPr/>
          </p:nvSpPr>
          <p:spPr bwMode="auto">
            <a:xfrm>
              <a:off x="1142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79" name="Rectangle 89"/>
            <p:cNvSpPr>
              <a:spLocks noChangeArrowheads="1"/>
            </p:cNvSpPr>
            <p:nvPr/>
          </p:nvSpPr>
          <p:spPr bwMode="auto">
            <a:xfrm>
              <a:off x="740" y="1402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80" name="Rectangle 90"/>
            <p:cNvSpPr>
              <a:spLocks noChangeArrowheads="1"/>
            </p:cNvSpPr>
            <p:nvPr/>
          </p:nvSpPr>
          <p:spPr bwMode="auto">
            <a:xfrm>
              <a:off x="336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21981" name="Rectangle 91"/>
            <p:cNvSpPr>
              <a:spLocks noChangeArrowheads="1"/>
            </p:cNvSpPr>
            <p:nvPr/>
          </p:nvSpPr>
          <p:spPr bwMode="auto">
            <a:xfrm>
              <a:off x="1948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82" name="Rectangle 92"/>
            <p:cNvSpPr>
              <a:spLocks noChangeArrowheads="1"/>
            </p:cNvSpPr>
            <p:nvPr/>
          </p:nvSpPr>
          <p:spPr bwMode="auto">
            <a:xfrm>
              <a:off x="1546" y="1123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83" name="Rectangle 93"/>
            <p:cNvSpPr>
              <a:spLocks noChangeArrowheads="1"/>
            </p:cNvSpPr>
            <p:nvPr/>
          </p:nvSpPr>
          <p:spPr bwMode="auto">
            <a:xfrm>
              <a:off x="1142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84" name="Rectangle 94"/>
            <p:cNvSpPr>
              <a:spLocks noChangeArrowheads="1"/>
            </p:cNvSpPr>
            <p:nvPr/>
          </p:nvSpPr>
          <p:spPr bwMode="auto">
            <a:xfrm>
              <a:off x="740" y="1123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1985" name="Rectangle 95"/>
            <p:cNvSpPr>
              <a:spLocks noChangeArrowheads="1"/>
            </p:cNvSpPr>
            <p:nvPr/>
          </p:nvSpPr>
          <p:spPr bwMode="auto">
            <a:xfrm>
              <a:off x="336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21986" name="Rectangle 96"/>
            <p:cNvSpPr>
              <a:spLocks noChangeArrowheads="1"/>
            </p:cNvSpPr>
            <p:nvPr/>
          </p:nvSpPr>
          <p:spPr bwMode="auto">
            <a:xfrm>
              <a:off x="1948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87" name="Rectangle 97"/>
            <p:cNvSpPr>
              <a:spLocks noChangeArrowheads="1"/>
            </p:cNvSpPr>
            <p:nvPr/>
          </p:nvSpPr>
          <p:spPr bwMode="auto">
            <a:xfrm>
              <a:off x="1546" y="845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88" name="Rectangle 98"/>
            <p:cNvSpPr>
              <a:spLocks noChangeArrowheads="1"/>
            </p:cNvSpPr>
            <p:nvPr/>
          </p:nvSpPr>
          <p:spPr bwMode="auto">
            <a:xfrm>
              <a:off x="1142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89" name="Rectangle 99"/>
            <p:cNvSpPr>
              <a:spLocks noChangeArrowheads="1"/>
            </p:cNvSpPr>
            <p:nvPr/>
          </p:nvSpPr>
          <p:spPr bwMode="auto">
            <a:xfrm>
              <a:off x="740" y="845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90" name="Rectangle 100"/>
            <p:cNvSpPr>
              <a:spLocks noChangeArrowheads="1"/>
            </p:cNvSpPr>
            <p:nvPr/>
          </p:nvSpPr>
          <p:spPr bwMode="auto">
            <a:xfrm>
              <a:off x="336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421991" name="Rectangle 101"/>
            <p:cNvSpPr>
              <a:spLocks noChangeArrowheads="1"/>
            </p:cNvSpPr>
            <p:nvPr/>
          </p:nvSpPr>
          <p:spPr bwMode="auto">
            <a:xfrm>
              <a:off x="1948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92" name="Rectangle 102"/>
            <p:cNvSpPr>
              <a:spLocks noChangeArrowheads="1"/>
            </p:cNvSpPr>
            <p:nvPr/>
          </p:nvSpPr>
          <p:spPr bwMode="auto">
            <a:xfrm>
              <a:off x="1546" y="566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93" name="Rectangle 103"/>
            <p:cNvSpPr>
              <a:spLocks noChangeArrowheads="1"/>
            </p:cNvSpPr>
            <p:nvPr/>
          </p:nvSpPr>
          <p:spPr bwMode="auto">
            <a:xfrm>
              <a:off x="1142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1994" name="Rectangle 104"/>
            <p:cNvSpPr>
              <a:spLocks noChangeArrowheads="1"/>
            </p:cNvSpPr>
            <p:nvPr/>
          </p:nvSpPr>
          <p:spPr bwMode="auto">
            <a:xfrm>
              <a:off x="740" y="566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1995" name="Rectangle 105"/>
            <p:cNvSpPr>
              <a:spLocks noChangeArrowheads="1"/>
            </p:cNvSpPr>
            <p:nvPr/>
          </p:nvSpPr>
          <p:spPr bwMode="auto">
            <a:xfrm>
              <a:off x="336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421996" name="Rectangle 106"/>
            <p:cNvSpPr>
              <a:spLocks noChangeArrowheads="1"/>
            </p:cNvSpPr>
            <p:nvPr/>
          </p:nvSpPr>
          <p:spPr bwMode="auto">
            <a:xfrm>
              <a:off x="1948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21997" name="Rectangle 107"/>
            <p:cNvSpPr>
              <a:spLocks noChangeArrowheads="1"/>
            </p:cNvSpPr>
            <p:nvPr/>
          </p:nvSpPr>
          <p:spPr bwMode="auto">
            <a:xfrm>
              <a:off x="1546" y="288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21998" name="Rectangle 108"/>
            <p:cNvSpPr>
              <a:spLocks noChangeArrowheads="1"/>
            </p:cNvSpPr>
            <p:nvPr/>
          </p:nvSpPr>
          <p:spPr bwMode="auto">
            <a:xfrm>
              <a:off x="1142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421999" name="Rectangle 109"/>
            <p:cNvSpPr>
              <a:spLocks noChangeArrowheads="1"/>
            </p:cNvSpPr>
            <p:nvPr/>
          </p:nvSpPr>
          <p:spPr bwMode="auto">
            <a:xfrm>
              <a:off x="740" y="288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422000" name="Rectangle 110"/>
            <p:cNvSpPr>
              <a:spLocks noChangeArrowheads="1"/>
            </p:cNvSpPr>
            <p:nvPr/>
          </p:nvSpPr>
          <p:spPr bwMode="auto">
            <a:xfrm>
              <a:off x="336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endParaRPr kumimoji="1" lang="zh-CN" altLang="zh-CN" sz="2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001" name="Line 111"/>
            <p:cNvSpPr>
              <a:spLocks noChangeShapeType="1"/>
            </p:cNvSpPr>
            <p:nvPr/>
          </p:nvSpPr>
          <p:spPr bwMode="auto">
            <a:xfrm>
              <a:off x="2352" y="566"/>
              <a:ext cx="0" cy="111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02" name="Line 112"/>
            <p:cNvSpPr>
              <a:spLocks noChangeShapeType="1"/>
            </p:cNvSpPr>
            <p:nvPr/>
          </p:nvSpPr>
          <p:spPr bwMode="auto">
            <a:xfrm>
              <a:off x="1142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03" name="Line 113"/>
            <p:cNvSpPr>
              <a:spLocks noChangeShapeType="1"/>
            </p:cNvSpPr>
            <p:nvPr/>
          </p:nvSpPr>
          <p:spPr bwMode="auto">
            <a:xfrm>
              <a:off x="1546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04" name="Line 114"/>
            <p:cNvSpPr>
              <a:spLocks noChangeShapeType="1"/>
            </p:cNvSpPr>
            <p:nvPr/>
          </p:nvSpPr>
          <p:spPr bwMode="auto">
            <a:xfrm>
              <a:off x="1948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05" name="Line 115"/>
            <p:cNvSpPr>
              <a:spLocks noChangeShapeType="1"/>
            </p:cNvSpPr>
            <p:nvPr/>
          </p:nvSpPr>
          <p:spPr bwMode="auto">
            <a:xfrm>
              <a:off x="740" y="566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06" name="Line 116"/>
            <p:cNvSpPr>
              <a:spLocks noChangeShapeType="1"/>
            </p:cNvSpPr>
            <p:nvPr/>
          </p:nvSpPr>
          <p:spPr bwMode="auto">
            <a:xfrm>
              <a:off x="740" y="1680"/>
              <a:ext cx="1612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07" name="Line 117"/>
            <p:cNvSpPr>
              <a:spLocks noChangeShapeType="1"/>
            </p:cNvSpPr>
            <p:nvPr/>
          </p:nvSpPr>
          <p:spPr bwMode="auto">
            <a:xfrm>
              <a:off x="740" y="845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08" name="Line 118"/>
            <p:cNvSpPr>
              <a:spLocks noChangeShapeType="1"/>
            </p:cNvSpPr>
            <p:nvPr/>
          </p:nvSpPr>
          <p:spPr bwMode="auto">
            <a:xfrm>
              <a:off x="740" y="1123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09" name="Line 119"/>
            <p:cNvSpPr>
              <a:spLocks noChangeShapeType="1"/>
            </p:cNvSpPr>
            <p:nvPr/>
          </p:nvSpPr>
          <p:spPr bwMode="auto">
            <a:xfrm>
              <a:off x="740" y="1402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10" name="Line 120"/>
            <p:cNvSpPr>
              <a:spLocks noChangeShapeType="1"/>
            </p:cNvSpPr>
            <p:nvPr/>
          </p:nvSpPr>
          <p:spPr bwMode="auto">
            <a:xfrm>
              <a:off x="740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11" name="Line 121"/>
            <p:cNvSpPr>
              <a:spLocks noChangeShapeType="1"/>
            </p:cNvSpPr>
            <p:nvPr/>
          </p:nvSpPr>
          <p:spPr bwMode="auto">
            <a:xfrm>
              <a:off x="336" y="288"/>
              <a:ext cx="404" cy="278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12" name="Text Box 122"/>
            <p:cNvSpPr txBox="1">
              <a:spLocks noChangeArrowheads="1"/>
            </p:cNvSpPr>
            <p:nvPr/>
          </p:nvSpPr>
          <p:spPr bwMode="auto">
            <a:xfrm>
              <a:off x="423" y="120"/>
              <a:ext cx="42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bg1"/>
                  </a:solidFill>
                </a:rPr>
                <a:t>X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1</a:t>
              </a:r>
              <a:r>
                <a:rPr lang="en-US" altLang="zh-CN" sz="1800">
                  <a:solidFill>
                    <a:schemeClr val="bg1"/>
                  </a:solidFill>
                </a:rPr>
                <a:t>X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22013" name="Text Box 123"/>
            <p:cNvSpPr txBox="1">
              <a:spLocks noChangeArrowheads="1"/>
            </p:cNvSpPr>
            <p:nvPr/>
          </p:nvSpPr>
          <p:spPr bwMode="auto">
            <a:xfrm>
              <a:off x="96" y="430"/>
              <a:ext cx="42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bg1"/>
                  </a:solidFill>
                </a:rPr>
                <a:t>X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3</a:t>
              </a:r>
              <a:r>
                <a:rPr lang="en-US" altLang="zh-CN" sz="1800">
                  <a:solidFill>
                    <a:schemeClr val="bg1"/>
                  </a:solidFill>
                </a:rPr>
                <a:t>X</a:t>
              </a:r>
              <a:r>
                <a:rPr lang="en-US" altLang="zh-CN" sz="1800" baseline="-250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4263560" y="3687866"/>
            <a:ext cx="3581400" cy="2549525"/>
            <a:chOff x="96" y="74"/>
            <a:chExt cx="2256" cy="1606"/>
          </a:xfrm>
        </p:grpSpPr>
        <p:sp>
          <p:nvSpPr>
            <p:cNvPr id="422015" name="Rectangle 125"/>
            <p:cNvSpPr>
              <a:spLocks noChangeArrowheads="1"/>
            </p:cNvSpPr>
            <p:nvPr/>
          </p:nvSpPr>
          <p:spPr bwMode="auto">
            <a:xfrm>
              <a:off x="1948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2016" name="Rectangle 126"/>
            <p:cNvSpPr>
              <a:spLocks noChangeArrowheads="1"/>
            </p:cNvSpPr>
            <p:nvPr/>
          </p:nvSpPr>
          <p:spPr bwMode="auto">
            <a:xfrm>
              <a:off x="1546" y="1402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2017" name="Rectangle 127"/>
            <p:cNvSpPr>
              <a:spLocks noChangeArrowheads="1"/>
            </p:cNvSpPr>
            <p:nvPr/>
          </p:nvSpPr>
          <p:spPr bwMode="auto">
            <a:xfrm>
              <a:off x="1142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2018" name="Rectangle 128"/>
            <p:cNvSpPr>
              <a:spLocks noChangeArrowheads="1"/>
            </p:cNvSpPr>
            <p:nvPr/>
          </p:nvSpPr>
          <p:spPr bwMode="auto">
            <a:xfrm>
              <a:off x="740" y="1402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2019" name="Rectangle 129"/>
            <p:cNvSpPr>
              <a:spLocks noChangeArrowheads="1"/>
            </p:cNvSpPr>
            <p:nvPr/>
          </p:nvSpPr>
          <p:spPr bwMode="auto">
            <a:xfrm>
              <a:off x="336" y="1402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22020" name="Rectangle 130"/>
            <p:cNvSpPr>
              <a:spLocks noChangeArrowheads="1"/>
            </p:cNvSpPr>
            <p:nvPr/>
          </p:nvSpPr>
          <p:spPr bwMode="auto">
            <a:xfrm>
              <a:off x="1948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2021" name="Rectangle 131"/>
            <p:cNvSpPr>
              <a:spLocks noChangeArrowheads="1"/>
            </p:cNvSpPr>
            <p:nvPr/>
          </p:nvSpPr>
          <p:spPr bwMode="auto">
            <a:xfrm>
              <a:off x="1546" y="1123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2022" name="Rectangle 132"/>
            <p:cNvSpPr>
              <a:spLocks noChangeArrowheads="1"/>
            </p:cNvSpPr>
            <p:nvPr/>
          </p:nvSpPr>
          <p:spPr bwMode="auto">
            <a:xfrm>
              <a:off x="1142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2023" name="Rectangle 133"/>
            <p:cNvSpPr>
              <a:spLocks noChangeArrowheads="1"/>
            </p:cNvSpPr>
            <p:nvPr/>
          </p:nvSpPr>
          <p:spPr bwMode="auto">
            <a:xfrm>
              <a:off x="740" y="1123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22024" name="Rectangle 134"/>
            <p:cNvSpPr>
              <a:spLocks noChangeArrowheads="1"/>
            </p:cNvSpPr>
            <p:nvPr/>
          </p:nvSpPr>
          <p:spPr bwMode="auto">
            <a:xfrm>
              <a:off x="336" y="1123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22025" name="Rectangle 135"/>
            <p:cNvSpPr>
              <a:spLocks noChangeArrowheads="1"/>
            </p:cNvSpPr>
            <p:nvPr/>
          </p:nvSpPr>
          <p:spPr bwMode="auto">
            <a:xfrm>
              <a:off x="1948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2026" name="Rectangle 136"/>
            <p:cNvSpPr>
              <a:spLocks noChangeArrowheads="1"/>
            </p:cNvSpPr>
            <p:nvPr/>
          </p:nvSpPr>
          <p:spPr bwMode="auto">
            <a:xfrm>
              <a:off x="1546" y="845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2027" name="Rectangle 137"/>
            <p:cNvSpPr>
              <a:spLocks noChangeArrowheads="1"/>
            </p:cNvSpPr>
            <p:nvPr/>
          </p:nvSpPr>
          <p:spPr bwMode="auto">
            <a:xfrm>
              <a:off x="1142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2028" name="Rectangle 138"/>
            <p:cNvSpPr>
              <a:spLocks noChangeArrowheads="1"/>
            </p:cNvSpPr>
            <p:nvPr/>
          </p:nvSpPr>
          <p:spPr bwMode="auto">
            <a:xfrm>
              <a:off x="740" y="845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2029" name="Rectangle 139"/>
            <p:cNvSpPr>
              <a:spLocks noChangeArrowheads="1"/>
            </p:cNvSpPr>
            <p:nvPr/>
          </p:nvSpPr>
          <p:spPr bwMode="auto">
            <a:xfrm>
              <a:off x="336" y="845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422030" name="Rectangle 140"/>
            <p:cNvSpPr>
              <a:spLocks noChangeArrowheads="1"/>
            </p:cNvSpPr>
            <p:nvPr/>
          </p:nvSpPr>
          <p:spPr bwMode="auto">
            <a:xfrm>
              <a:off x="1948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2031" name="Rectangle 141"/>
            <p:cNvSpPr>
              <a:spLocks noChangeArrowheads="1"/>
            </p:cNvSpPr>
            <p:nvPr/>
          </p:nvSpPr>
          <p:spPr bwMode="auto">
            <a:xfrm>
              <a:off x="1546" y="566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2032" name="Rectangle 142"/>
            <p:cNvSpPr>
              <a:spLocks noChangeArrowheads="1"/>
            </p:cNvSpPr>
            <p:nvPr/>
          </p:nvSpPr>
          <p:spPr bwMode="auto">
            <a:xfrm>
              <a:off x="1142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2033" name="Rectangle 143"/>
            <p:cNvSpPr>
              <a:spLocks noChangeArrowheads="1"/>
            </p:cNvSpPr>
            <p:nvPr/>
          </p:nvSpPr>
          <p:spPr bwMode="auto">
            <a:xfrm>
              <a:off x="740" y="566"/>
              <a:ext cx="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2034" name="Rectangle 144"/>
            <p:cNvSpPr>
              <a:spLocks noChangeArrowheads="1"/>
            </p:cNvSpPr>
            <p:nvPr/>
          </p:nvSpPr>
          <p:spPr bwMode="auto">
            <a:xfrm>
              <a:off x="336" y="566"/>
              <a:ext cx="4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422035" name="Rectangle 145"/>
            <p:cNvSpPr>
              <a:spLocks noChangeArrowheads="1"/>
            </p:cNvSpPr>
            <p:nvPr/>
          </p:nvSpPr>
          <p:spPr bwMode="auto">
            <a:xfrm>
              <a:off x="1948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22036" name="Rectangle 146"/>
            <p:cNvSpPr>
              <a:spLocks noChangeArrowheads="1"/>
            </p:cNvSpPr>
            <p:nvPr/>
          </p:nvSpPr>
          <p:spPr bwMode="auto">
            <a:xfrm>
              <a:off x="1546" y="288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22037" name="Rectangle 147"/>
            <p:cNvSpPr>
              <a:spLocks noChangeArrowheads="1"/>
            </p:cNvSpPr>
            <p:nvPr/>
          </p:nvSpPr>
          <p:spPr bwMode="auto">
            <a:xfrm>
              <a:off x="1142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422038" name="Rectangle 148"/>
            <p:cNvSpPr>
              <a:spLocks noChangeArrowheads="1"/>
            </p:cNvSpPr>
            <p:nvPr/>
          </p:nvSpPr>
          <p:spPr bwMode="auto">
            <a:xfrm>
              <a:off x="740" y="288"/>
              <a:ext cx="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422039" name="Rectangle 149"/>
            <p:cNvSpPr>
              <a:spLocks noChangeArrowheads="1"/>
            </p:cNvSpPr>
            <p:nvPr/>
          </p:nvSpPr>
          <p:spPr bwMode="auto">
            <a:xfrm>
              <a:off x="336" y="288"/>
              <a:ext cx="4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</a:pPr>
              <a:endParaRPr kumimoji="1" lang="zh-CN" altLang="zh-CN" sz="2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040" name="Line 150"/>
            <p:cNvSpPr>
              <a:spLocks noChangeShapeType="1"/>
            </p:cNvSpPr>
            <p:nvPr/>
          </p:nvSpPr>
          <p:spPr bwMode="auto">
            <a:xfrm>
              <a:off x="2352" y="566"/>
              <a:ext cx="0" cy="111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41" name="Line 151"/>
            <p:cNvSpPr>
              <a:spLocks noChangeShapeType="1"/>
            </p:cNvSpPr>
            <p:nvPr/>
          </p:nvSpPr>
          <p:spPr bwMode="auto">
            <a:xfrm>
              <a:off x="1142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42" name="Line 152"/>
            <p:cNvSpPr>
              <a:spLocks noChangeShapeType="1"/>
            </p:cNvSpPr>
            <p:nvPr/>
          </p:nvSpPr>
          <p:spPr bwMode="auto">
            <a:xfrm>
              <a:off x="1546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43" name="Line 153"/>
            <p:cNvSpPr>
              <a:spLocks noChangeShapeType="1"/>
            </p:cNvSpPr>
            <p:nvPr/>
          </p:nvSpPr>
          <p:spPr bwMode="auto">
            <a:xfrm>
              <a:off x="1948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44" name="Line 154"/>
            <p:cNvSpPr>
              <a:spLocks noChangeShapeType="1"/>
            </p:cNvSpPr>
            <p:nvPr/>
          </p:nvSpPr>
          <p:spPr bwMode="auto">
            <a:xfrm>
              <a:off x="740" y="566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45" name="Line 155"/>
            <p:cNvSpPr>
              <a:spLocks noChangeShapeType="1"/>
            </p:cNvSpPr>
            <p:nvPr/>
          </p:nvSpPr>
          <p:spPr bwMode="auto">
            <a:xfrm>
              <a:off x="740" y="1680"/>
              <a:ext cx="1612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46" name="Line 156"/>
            <p:cNvSpPr>
              <a:spLocks noChangeShapeType="1"/>
            </p:cNvSpPr>
            <p:nvPr/>
          </p:nvSpPr>
          <p:spPr bwMode="auto">
            <a:xfrm>
              <a:off x="740" y="845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47" name="Line 157"/>
            <p:cNvSpPr>
              <a:spLocks noChangeShapeType="1"/>
            </p:cNvSpPr>
            <p:nvPr/>
          </p:nvSpPr>
          <p:spPr bwMode="auto">
            <a:xfrm>
              <a:off x="740" y="1123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48" name="Line 158"/>
            <p:cNvSpPr>
              <a:spLocks noChangeShapeType="1"/>
            </p:cNvSpPr>
            <p:nvPr/>
          </p:nvSpPr>
          <p:spPr bwMode="auto">
            <a:xfrm>
              <a:off x="740" y="1402"/>
              <a:ext cx="16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49" name="Line 159"/>
            <p:cNvSpPr>
              <a:spLocks noChangeShapeType="1"/>
            </p:cNvSpPr>
            <p:nvPr/>
          </p:nvSpPr>
          <p:spPr bwMode="auto">
            <a:xfrm>
              <a:off x="740" y="566"/>
              <a:ext cx="0" cy="11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50" name="Line 160"/>
            <p:cNvSpPr>
              <a:spLocks noChangeShapeType="1"/>
            </p:cNvSpPr>
            <p:nvPr/>
          </p:nvSpPr>
          <p:spPr bwMode="auto">
            <a:xfrm>
              <a:off x="336" y="288"/>
              <a:ext cx="404" cy="278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051" name="Text Box 161"/>
            <p:cNvSpPr txBox="1">
              <a:spLocks noChangeArrowheads="1"/>
            </p:cNvSpPr>
            <p:nvPr/>
          </p:nvSpPr>
          <p:spPr bwMode="auto">
            <a:xfrm>
              <a:off x="423" y="74"/>
              <a:ext cx="5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22052" name="Text Box 162"/>
            <p:cNvSpPr txBox="1">
              <a:spLocks noChangeArrowheads="1"/>
            </p:cNvSpPr>
            <p:nvPr/>
          </p:nvSpPr>
          <p:spPr bwMode="auto">
            <a:xfrm>
              <a:off x="96" y="384"/>
              <a:ext cx="5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163"/>
          <p:cNvGrpSpPr>
            <a:grpSpLocks/>
          </p:cNvGrpSpPr>
          <p:nvPr/>
        </p:nvGrpSpPr>
        <p:grpSpPr bwMode="auto">
          <a:xfrm>
            <a:off x="2456669" y="726281"/>
            <a:ext cx="3527425" cy="2921000"/>
            <a:chOff x="3401" y="432"/>
            <a:chExt cx="2222" cy="1840"/>
          </a:xfrm>
        </p:grpSpPr>
        <p:graphicFrame>
          <p:nvGraphicFramePr>
            <p:cNvPr id="422054" name="Object 164"/>
            <p:cNvGraphicFramePr>
              <a:graphicFrameLocks noChangeAspect="1"/>
            </p:cNvGraphicFramePr>
            <p:nvPr/>
          </p:nvGraphicFramePr>
          <p:xfrm>
            <a:off x="3401" y="1632"/>
            <a:ext cx="222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123" name="Equation" r:id="rId3" imgW="1930320" imgH="558720" progId="Equation.3">
                    <p:embed/>
                  </p:oleObj>
                </mc:Choice>
                <mc:Fallback>
                  <p:oleObj name="Equation" r:id="rId3" imgW="1930320" imgH="558720" progId="Equation.3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1632"/>
                          <a:ext cx="2222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2055" name="Group 165"/>
            <p:cNvGrpSpPr>
              <a:grpSpLocks/>
            </p:cNvGrpSpPr>
            <p:nvPr/>
          </p:nvGrpSpPr>
          <p:grpSpPr bwMode="auto">
            <a:xfrm>
              <a:off x="3504" y="432"/>
              <a:ext cx="1536" cy="1248"/>
              <a:chOff x="3504" y="432"/>
              <a:chExt cx="1536" cy="1248"/>
            </a:xfrm>
          </p:grpSpPr>
          <p:sp>
            <p:nvSpPr>
              <p:cNvPr id="422056" name="AutoShape 166"/>
              <p:cNvSpPr>
                <a:spLocks noChangeArrowheads="1"/>
              </p:cNvSpPr>
              <p:nvPr/>
            </p:nvSpPr>
            <p:spPr bwMode="auto">
              <a:xfrm>
                <a:off x="3504" y="816"/>
                <a:ext cx="336" cy="48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057" name="AutoShape 167"/>
              <p:cNvSpPr>
                <a:spLocks/>
              </p:cNvSpPr>
              <p:nvPr/>
            </p:nvSpPr>
            <p:spPr bwMode="auto">
              <a:xfrm rot="5400000">
                <a:off x="4152" y="1176"/>
                <a:ext cx="288" cy="720"/>
              </a:xfrm>
              <a:prstGeom prst="leftBracket">
                <a:avLst>
                  <a:gd name="adj" fmla="val 20833"/>
                </a:avLst>
              </a:prstGeom>
              <a:noFill/>
              <a:ln w="28575">
                <a:solidFill>
                  <a:srgbClr val="FF7C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058" name="AutoShape 168"/>
              <p:cNvSpPr>
                <a:spLocks/>
              </p:cNvSpPr>
              <p:nvPr/>
            </p:nvSpPr>
            <p:spPr bwMode="auto">
              <a:xfrm rot="16200000" flipV="1">
                <a:off x="4176" y="240"/>
                <a:ext cx="240" cy="720"/>
              </a:xfrm>
              <a:prstGeom prst="leftBracket">
                <a:avLst>
                  <a:gd name="adj" fmla="val 25417"/>
                </a:avLst>
              </a:prstGeom>
              <a:noFill/>
              <a:ln w="28575">
                <a:solidFill>
                  <a:srgbClr val="FF7C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059" name="AutoShape 169"/>
              <p:cNvSpPr>
                <a:spLocks/>
              </p:cNvSpPr>
              <p:nvPr/>
            </p:nvSpPr>
            <p:spPr bwMode="auto">
              <a:xfrm rot="5400000">
                <a:off x="4560" y="1200"/>
                <a:ext cx="240" cy="720"/>
              </a:xfrm>
              <a:prstGeom prst="leftBracket">
                <a:avLst>
                  <a:gd name="adj" fmla="val 25000"/>
                </a:avLst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060" name="AutoShape 170"/>
              <p:cNvSpPr>
                <a:spLocks/>
              </p:cNvSpPr>
              <p:nvPr/>
            </p:nvSpPr>
            <p:spPr bwMode="auto">
              <a:xfrm rot="16200000" flipV="1">
                <a:off x="4560" y="192"/>
                <a:ext cx="240" cy="720"/>
              </a:xfrm>
              <a:prstGeom prst="leftBracket">
                <a:avLst>
                  <a:gd name="adj" fmla="val 25417"/>
                </a:avLst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171"/>
          <p:cNvGrpSpPr>
            <a:grpSpLocks/>
          </p:cNvGrpSpPr>
          <p:nvPr/>
        </p:nvGrpSpPr>
        <p:grpSpPr bwMode="auto">
          <a:xfrm>
            <a:off x="5791200" y="1150143"/>
            <a:ext cx="4419600" cy="2387600"/>
            <a:chOff x="0" y="2736"/>
            <a:chExt cx="2784" cy="1504"/>
          </a:xfrm>
        </p:grpSpPr>
        <p:graphicFrame>
          <p:nvGraphicFramePr>
            <p:cNvPr id="422062" name="Object 172"/>
            <p:cNvGraphicFramePr>
              <a:graphicFrameLocks noChangeAspect="1"/>
            </p:cNvGraphicFramePr>
            <p:nvPr/>
          </p:nvGraphicFramePr>
          <p:xfrm>
            <a:off x="0" y="3888"/>
            <a:ext cx="27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124" name="Equation" r:id="rId5" imgW="2120760" imgH="317160" progId="Equation.3">
                    <p:embed/>
                  </p:oleObj>
                </mc:Choice>
                <mc:Fallback>
                  <p:oleObj name="Equation" r:id="rId5" imgW="2120760" imgH="31716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888"/>
                          <a:ext cx="278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2063" name="Group 173"/>
            <p:cNvGrpSpPr>
              <a:grpSpLocks/>
            </p:cNvGrpSpPr>
            <p:nvPr/>
          </p:nvGrpSpPr>
          <p:grpSpPr bwMode="auto">
            <a:xfrm>
              <a:off x="672" y="2736"/>
              <a:ext cx="1152" cy="1056"/>
              <a:chOff x="672" y="2736"/>
              <a:chExt cx="1152" cy="1056"/>
            </a:xfrm>
          </p:grpSpPr>
          <p:sp>
            <p:nvSpPr>
              <p:cNvPr id="422064" name="AutoShape 174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336" cy="1056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065" name="AutoShape 175"/>
              <p:cNvSpPr>
                <a:spLocks noChangeArrowheads="1"/>
              </p:cNvSpPr>
              <p:nvPr/>
            </p:nvSpPr>
            <p:spPr bwMode="auto">
              <a:xfrm>
                <a:off x="1488" y="2736"/>
                <a:ext cx="336" cy="100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176"/>
          <p:cNvGrpSpPr>
            <a:grpSpLocks/>
          </p:cNvGrpSpPr>
          <p:nvPr/>
        </p:nvGrpSpPr>
        <p:grpSpPr bwMode="auto">
          <a:xfrm>
            <a:off x="5190661" y="4576864"/>
            <a:ext cx="4721225" cy="1495136"/>
            <a:chOff x="3408" y="2736"/>
            <a:chExt cx="2974" cy="1008"/>
          </a:xfrm>
        </p:grpSpPr>
        <p:graphicFrame>
          <p:nvGraphicFramePr>
            <p:cNvPr id="422067" name="Object 1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722882"/>
                </p:ext>
              </p:extLst>
            </p:nvPr>
          </p:nvGraphicFramePr>
          <p:xfrm>
            <a:off x="5566" y="3027"/>
            <a:ext cx="81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125" name="Equation" r:id="rId7" imgW="545760" imgH="253800" progId="Equation.3">
                    <p:embed/>
                  </p:oleObj>
                </mc:Choice>
                <mc:Fallback>
                  <p:oleObj name="Equation" r:id="rId7" imgW="545760" imgH="253800" progId="Equation.3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6" y="3027"/>
                          <a:ext cx="816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2068" name="Group 178"/>
            <p:cNvGrpSpPr>
              <a:grpSpLocks/>
            </p:cNvGrpSpPr>
            <p:nvPr/>
          </p:nvGrpSpPr>
          <p:grpSpPr bwMode="auto">
            <a:xfrm>
              <a:off x="3408" y="2736"/>
              <a:ext cx="1728" cy="1008"/>
              <a:chOff x="3408" y="2688"/>
              <a:chExt cx="1728" cy="1008"/>
            </a:xfrm>
          </p:grpSpPr>
          <p:sp>
            <p:nvSpPr>
              <p:cNvPr id="422069" name="AutoShape 179"/>
              <p:cNvSpPr>
                <a:spLocks/>
              </p:cNvSpPr>
              <p:nvPr/>
            </p:nvSpPr>
            <p:spPr bwMode="auto">
              <a:xfrm>
                <a:off x="4704" y="2688"/>
                <a:ext cx="432" cy="1008"/>
              </a:xfrm>
              <a:prstGeom prst="leftBracket">
                <a:avLst>
                  <a:gd name="adj" fmla="val 19444"/>
                </a:avLst>
              </a:prstGeom>
              <a:noFill/>
              <a:ln w="28575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070" name="AutoShape 180"/>
              <p:cNvSpPr>
                <a:spLocks/>
              </p:cNvSpPr>
              <p:nvPr/>
            </p:nvSpPr>
            <p:spPr bwMode="auto">
              <a:xfrm flipH="1">
                <a:off x="3408" y="2688"/>
                <a:ext cx="432" cy="1008"/>
              </a:xfrm>
              <a:prstGeom prst="leftBracket">
                <a:avLst>
                  <a:gd name="adj" fmla="val 19444"/>
                </a:avLst>
              </a:prstGeom>
              <a:noFill/>
              <a:ln w="28575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76310" name="Text Box 182"/>
          <p:cNvSpPr txBox="1">
            <a:spLocks noChangeArrowheads="1"/>
          </p:cNvSpPr>
          <p:nvPr/>
        </p:nvSpPr>
        <p:spPr bwMode="auto">
          <a:xfrm>
            <a:off x="1805793" y="3698875"/>
            <a:ext cx="533400" cy="2705100"/>
          </a:xfrm>
          <a:prstGeom prst="rect">
            <a:avLst/>
          </a:prstGeom>
          <a:noFill/>
          <a:ln w="57150" cmpd="thinThick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充分利用无关项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北京化工大学——杜彬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2889" y="622299"/>
            <a:ext cx="4967287" cy="5181600"/>
            <a:chOff x="327" y="528"/>
            <a:chExt cx="3129" cy="3264"/>
          </a:xfrm>
        </p:grpSpPr>
        <p:sp>
          <p:nvSpPr>
            <p:cNvPr id="422916" name="Rectangle 3"/>
            <p:cNvSpPr>
              <a:spLocks noChangeArrowheads="1"/>
            </p:cNvSpPr>
            <p:nvPr/>
          </p:nvSpPr>
          <p:spPr bwMode="auto">
            <a:xfrm>
              <a:off x="960" y="576"/>
              <a:ext cx="336" cy="48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917" name="Rectangle 4"/>
            <p:cNvSpPr>
              <a:spLocks noChangeArrowheads="1"/>
            </p:cNvSpPr>
            <p:nvPr/>
          </p:nvSpPr>
          <p:spPr bwMode="auto">
            <a:xfrm>
              <a:off x="960" y="1536"/>
              <a:ext cx="336" cy="48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918" name="Rectangle 5"/>
            <p:cNvSpPr>
              <a:spLocks noChangeArrowheads="1"/>
            </p:cNvSpPr>
            <p:nvPr/>
          </p:nvSpPr>
          <p:spPr bwMode="auto">
            <a:xfrm>
              <a:off x="960" y="2448"/>
              <a:ext cx="336" cy="48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919" name="Rectangle 6"/>
            <p:cNvSpPr>
              <a:spLocks noChangeArrowheads="1"/>
            </p:cNvSpPr>
            <p:nvPr/>
          </p:nvSpPr>
          <p:spPr bwMode="auto">
            <a:xfrm>
              <a:off x="960" y="3312"/>
              <a:ext cx="336" cy="48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920" name="Line 7"/>
            <p:cNvSpPr>
              <a:spLocks noChangeShapeType="1"/>
            </p:cNvSpPr>
            <p:nvPr/>
          </p:nvSpPr>
          <p:spPr bwMode="auto">
            <a:xfrm>
              <a:off x="624" y="816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21" name="Line 8"/>
            <p:cNvSpPr>
              <a:spLocks noChangeShapeType="1"/>
            </p:cNvSpPr>
            <p:nvPr/>
          </p:nvSpPr>
          <p:spPr bwMode="auto">
            <a:xfrm>
              <a:off x="624" y="1776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22" name="Line 9"/>
            <p:cNvSpPr>
              <a:spLocks noChangeShapeType="1"/>
            </p:cNvSpPr>
            <p:nvPr/>
          </p:nvSpPr>
          <p:spPr bwMode="auto">
            <a:xfrm>
              <a:off x="624" y="2688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23" name="Line 10"/>
            <p:cNvSpPr>
              <a:spLocks noChangeShapeType="1"/>
            </p:cNvSpPr>
            <p:nvPr/>
          </p:nvSpPr>
          <p:spPr bwMode="auto">
            <a:xfrm>
              <a:off x="624" y="3552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24" name="Oval 11"/>
            <p:cNvSpPr>
              <a:spLocks noChangeArrowheads="1"/>
            </p:cNvSpPr>
            <p:nvPr/>
          </p:nvSpPr>
          <p:spPr bwMode="auto">
            <a:xfrm>
              <a:off x="1296" y="768"/>
              <a:ext cx="96" cy="9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925" name="Oval 12"/>
            <p:cNvSpPr>
              <a:spLocks noChangeArrowheads="1"/>
            </p:cNvSpPr>
            <p:nvPr/>
          </p:nvSpPr>
          <p:spPr bwMode="auto">
            <a:xfrm>
              <a:off x="1296" y="1728"/>
              <a:ext cx="96" cy="9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926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96" cy="9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927" name="Oval 14"/>
            <p:cNvSpPr>
              <a:spLocks noChangeArrowheads="1"/>
            </p:cNvSpPr>
            <p:nvPr/>
          </p:nvSpPr>
          <p:spPr bwMode="auto">
            <a:xfrm>
              <a:off x="1296" y="3504"/>
              <a:ext cx="96" cy="9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2928" name="Line 15"/>
            <p:cNvSpPr>
              <a:spLocks noChangeShapeType="1"/>
            </p:cNvSpPr>
            <p:nvPr/>
          </p:nvSpPr>
          <p:spPr bwMode="auto">
            <a:xfrm flipV="1">
              <a:off x="768" y="1296"/>
              <a:ext cx="0" cy="4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29" name="Line 16"/>
            <p:cNvSpPr>
              <a:spLocks noChangeShapeType="1"/>
            </p:cNvSpPr>
            <p:nvPr/>
          </p:nvSpPr>
          <p:spPr bwMode="auto">
            <a:xfrm>
              <a:off x="768" y="1296"/>
              <a:ext cx="148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30" name="Line 17"/>
            <p:cNvSpPr>
              <a:spLocks noChangeShapeType="1"/>
            </p:cNvSpPr>
            <p:nvPr/>
          </p:nvSpPr>
          <p:spPr bwMode="auto">
            <a:xfrm flipV="1">
              <a:off x="768" y="2256"/>
              <a:ext cx="0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31" name="Line 18"/>
            <p:cNvSpPr>
              <a:spLocks noChangeShapeType="1"/>
            </p:cNvSpPr>
            <p:nvPr/>
          </p:nvSpPr>
          <p:spPr bwMode="auto">
            <a:xfrm>
              <a:off x="768" y="2256"/>
              <a:ext cx="158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32" name="Line 19"/>
            <p:cNvSpPr>
              <a:spLocks noChangeShapeType="1"/>
            </p:cNvSpPr>
            <p:nvPr/>
          </p:nvSpPr>
          <p:spPr bwMode="auto">
            <a:xfrm flipV="1">
              <a:off x="768" y="3168"/>
              <a:ext cx="0" cy="38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33" name="Line 20"/>
            <p:cNvSpPr>
              <a:spLocks noChangeShapeType="1"/>
            </p:cNvSpPr>
            <p:nvPr/>
          </p:nvSpPr>
          <p:spPr bwMode="auto">
            <a:xfrm>
              <a:off x="768" y="3168"/>
              <a:ext cx="168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34" name="Line 21"/>
            <p:cNvSpPr>
              <a:spLocks noChangeShapeType="1"/>
            </p:cNvSpPr>
            <p:nvPr/>
          </p:nvSpPr>
          <p:spPr bwMode="auto">
            <a:xfrm>
              <a:off x="1392" y="816"/>
              <a:ext cx="206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35" name="Text Box 22"/>
            <p:cNvSpPr txBox="1">
              <a:spLocks noChangeArrowheads="1"/>
            </p:cNvSpPr>
            <p:nvPr/>
          </p:nvSpPr>
          <p:spPr bwMode="auto">
            <a:xfrm>
              <a:off x="384" y="528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2936" name="Text Box 23"/>
            <p:cNvSpPr txBox="1">
              <a:spLocks noChangeArrowheads="1"/>
            </p:cNvSpPr>
            <p:nvPr/>
          </p:nvSpPr>
          <p:spPr bwMode="auto">
            <a:xfrm>
              <a:off x="327" y="1466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22937" name="Text Box 24"/>
            <p:cNvSpPr txBox="1">
              <a:spLocks noChangeArrowheads="1"/>
            </p:cNvSpPr>
            <p:nvPr/>
          </p:nvSpPr>
          <p:spPr bwMode="auto">
            <a:xfrm>
              <a:off x="336" y="2400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22938" name="Text Box 25"/>
            <p:cNvSpPr txBox="1">
              <a:spLocks noChangeArrowheads="1"/>
            </p:cNvSpPr>
            <p:nvPr/>
          </p:nvSpPr>
          <p:spPr bwMode="auto">
            <a:xfrm>
              <a:off x="336" y="3264"/>
              <a:ext cx="3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22939" name="Line 26"/>
            <p:cNvSpPr>
              <a:spLocks noChangeShapeType="1"/>
            </p:cNvSpPr>
            <p:nvPr/>
          </p:nvSpPr>
          <p:spPr bwMode="auto">
            <a:xfrm>
              <a:off x="1392" y="2688"/>
              <a:ext cx="48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40" name="Line 27"/>
            <p:cNvSpPr>
              <a:spLocks noChangeShapeType="1"/>
            </p:cNvSpPr>
            <p:nvPr/>
          </p:nvSpPr>
          <p:spPr bwMode="auto">
            <a:xfrm>
              <a:off x="1392" y="3552"/>
              <a:ext cx="38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41" name="Line 28"/>
            <p:cNvSpPr>
              <a:spLocks noChangeShapeType="1"/>
            </p:cNvSpPr>
            <p:nvPr/>
          </p:nvSpPr>
          <p:spPr bwMode="auto">
            <a:xfrm>
              <a:off x="1392" y="1776"/>
              <a:ext cx="28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622314" y="165099"/>
            <a:ext cx="3870325" cy="4648200"/>
            <a:chOff x="1347" y="240"/>
            <a:chExt cx="2438" cy="2928"/>
          </a:xfrm>
        </p:grpSpPr>
        <p:grpSp>
          <p:nvGrpSpPr>
            <p:cNvPr id="422943" name="Group 30"/>
            <p:cNvGrpSpPr>
              <a:grpSpLocks/>
            </p:cNvGrpSpPr>
            <p:nvPr/>
          </p:nvGrpSpPr>
          <p:grpSpPr bwMode="auto">
            <a:xfrm>
              <a:off x="1758" y="240"/>
              <a:ext cx="2027" cy="1056"/>
              <a:chOff x="2640" y="240"/>
              <a:chExt cx="2027" cy="1056"/>
            </a:xfrm>
          </p:grpSpPr>
          <p:grpSp>
            <p:nvGrpSpPr>
              <p:cNvPr id="422944" name="Group 31"/>
              <p:cNvGrpSpPr>
                <a:grpSpLocks/>
              </p:cNvGrpSpPr>
              <p:nvPr/>
            </p:nvGrpSpPr>
            <p:grpSpPr bwMode="auto">
              <a:xfrm>
                <a:off x="2640" y="240"/>
                <a:ext cx="384" cy="384"/>
                <a:chOff x="2640" y="240"/>
                <a:chExt cx="384" cy="384"/>
              </a:xfrm>
            </p:grpSpPr>
            <p:sp>
              <p:nvSpPr>
                <p:cNvPr id="422945" name="Rectangle 32"/>
                <p:cNvSpPr>
                  <a:spLocks noChangeArrowheads="1"/>
                </p:cNvSpPr>
                <p:nvPr/>
              </p:nvSpPr>
              <p:spPr bwMode="auto">
                <a:xfrm>
                  <a:off x="2640" y="240"/>
                  <a:ext cx="288" cy="38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r>
                    <a:rPr kumimoji="1" lang="en-US" altLang="zh-CN" sz="24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22946" name="Oval 33"/>
                <p:cNvSpPr>
                  <a:spLocks noChangeArrowheads="1"/>
                </p:cNvSpPr>
                <p:nvPr/>
              </p:nvSpPr>
              <p:spPr bwMode="auto">
                <a:xfrm>
                  <a:off x="2928" y="38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22947" name="Group 34"/>
              <p:cNvGrpSpPr>
                <a:grpSpLocks/>
              </p:cNvGrpSpPr>
              <p:nvPr/>
            </p:nvGrpSpPr>
            <p:grpSpPr bwMode="auto">
              <a:xfrm>
                <a:off x="2640" y="912"/>
                <a:ext cx="384" cy="384"/>
                <a:chOff x="2640" y="912"/>
                <a:chExt cx="384" cy="384"/>
              </a:xfrm>
            </p:grpSpPr>
            <p:sp>
              <p:nvSpPr>
                <p:cNvPr id="422948" name="Rectangle 35"/>
                <p:cNvSpPr>
                  <a:spLocks noChangeArrowheads="1"/>
                </p:cNvSpPr>
                <p:nvPr/>
              </p:nvSpPr>
              <p:spPr bwMode="auto">
                <a:xfrm>
                  <a:off x="2640" y="912"/>
                  <a:ext cx="288" cy="38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r>
                    <a:rPr kumimoji="1" lang="en-US" altLang="zh-CN" sz="24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22949" name="Oval 36"/>
                <p:cNvSpPr>
                  <a:spLocks noChangeArrowheads="1"/>
                </p:cNvSpPr>
                <p:nvPr/>
              </p:nvSpPr>
              <p:spPr bwMode="auto">
                <a:xfrm>
                  <a:off x="2928" y="105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22950" name="Line 37"/>
              <p:cNvSpPr>
                <a:spLocks noChangeShapeType="1"/>
              </p:cNvSpPr>
              <p:nvPr/>
            </p:nvSpPr>
            <p:spPr bwMode="auto">
              <a:xfrm>
                <a:off x="3024" y="4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51" name="Line 38"/>
              <p:cNvSpPr>
                <a:spLocks noChangeShapeType="1"/>
              </p:cNvSpPr>
              <p:nvPr/>
            </p:nvSpPr>
            <p:spPr bwMode="auto">
              <a:xfrm>
                <a:off x="3216" y="7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52" name="Line 39"/>
              <p:cNvSpPr>
                <a:spLocks noChangeShapeType="1"/>
              </p:cNvSpPr>
              <p:nvPr/>
            </p:nvSpPr>
            <p:spPr bwMode="auto">
              <a:xfrm>
                <a:off x="3216" y="43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53" name="Line 40"/>
              <p:cNvSpPr>
                <a:spLocks noChangeShapeType="1"/>
              </p:cNvSpPr>
              <p:nvPr/>
            </p:nvSpPr>
            <p:spPr bwMode="auto">
              <a:xfrm>
                <a:off x="3024" y="110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54" name="Line 41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55" name="Line 42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422956" name="Group 43"/>
              <p:cNvGrpSpPr>
                <a:grpSpLocks/>
              </p:cNvGrpSpPr>
              <p:nvPr/>
            </p:nvGrpSpPr>
            <p:grpSpPr bwMode="auto">
              <a:xfrm>
                <a:off x="3456" y="624"/>
                <a:ext cx="384" cy="384"/>
                <a:chOff x="2640" y="240"/>
                <a:chExt cx="384" cy="384"/>
              </a:xfrm>
            </p:grpSpPr>
            <p:sp>
              <p:nvSpPr>
                <p:cNvPr id="422957" name="Rectangle 44"/>
                <p:cNvSpPr>
                  <a:spLocks noChangeArrowheads="1"/>
                </p:cNvSpPr>
                <p:nvPr/>
              </p:nvSpPr>
              <p:spPr bwMode="auto">
                <a:xfrm>
                  <a:off x="2640" y="240"/>
                  <a:ext cx="288" cy="38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r>
                    <a:rPr kumimoji="1" lang="en-US" altLang="zh-CN" sz="24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22958" name="Oval 45"/>
                <p:cNvSpPr>
                  <a:spLocks noChangeArrowheads="1"/>
                </p:cNvSpPr>
                <p:nvPr/>
              </p:nvSpPr>
              <p:spPr bwMode="auto">
                <a:xfrm>
                  <a:off x="2928" y="38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22959" name="Line 46"/>
              <p:cNvSpPr>
                <a:spLocks noChangeShapeType="1"/>
              </p:cNvSpPr>
              <p:nvPr/>
            </p:nvSpPr>
            <p:spPr bwMode="auto">
              <a:xfrm>
                <a:off x="3840" y="81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60" name="Text Box 47"/>
              <p:cNvSpPr txBox="1">
                <a:spLocks noChangeArrowheads="1"/>
              </p:cNvSpPr>
              <p:nvPr/>
            </p:nvSpPr>
            <p:spPr bwMode="auto">
              <a:xfrm>
                <a:off x="4359" y="554"/>
                <a:ext cx="30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L</a:t>
                </a:r>
                <a:r>
                  <a:rPr lang="en-US" altLang="zh-CN" baseline="-250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22961" name="Group 48"/>
            <p:cNvGrpSpPr>
              <a:grpSpLocks/>
            </p:cNvGrpSpPr>
            <p:nvPr/>
          </p:nvGrpSpPr>
          <p:grpSpPr bwMode="auto">
            <a:xfrm>
              <a:off x="1470" y="528"/>
              <a:ext cx="288" cy="2640"/>
              <a:chOff x="2352" y="528"/>
              <a:chExt cx="288" cy="2640"/>
            </a:xfrm>
          </p:grpSpPr>
          <p:sp>
            <p:nvSpPr>
              <p:cNvPr id="422962" name="Line 49"/>
              <p:cNvSpPr>
                <a:spLocks noChangeShapeType="1"/>
              </p:cNvSpPr>
              <p:nvPr/>
            </p:nvSpPr>
            <p:spPr bwMode="auto">
              <a:xfrm flipV="1">
                <a:off x="2352" y="528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63" name="Line 50"/>
              <p:cNvSpPr>
                <a:spLocks noChangeShapeType="1"/>
              </p:cNvSpPr>
              <p:nvPr/>
            </p:nvSpPr>
            <p:spPr bwMode="auto">
              <a:xfrm>
                <a:off x="2352" y="52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64" name="Line 51"/>
              <p:cNvSpPr>
                <a:spLocks noChangeShapeType="1"/>
              </p:cNvSpPr>
              <p:nvPr/>
            </p:nvSpPr>
            <p:spPr bwMode="auto">
              <a:xfrm flipV="1">
                <a:off x="2448" y="1200"/>
                <a:ext cx="0" cy="196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65" name="Line 52"/>
              <p:cNvSpPr>
                <a:spLocks noChangeShapeType="1"/>
              </p:cNvSpPr>
              <p:nvPr/>
            </p:nvSpPr>
            <p:spPr bwMode="auto">
              <a:xfrm>
                <a:off x="2448" y="12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22966" name="Group 53"/>
            <p:cNvGrpSpPr>
              <a:grpSpLocks/>
            </p:cNvGrpSpPr>
            <p:nvPr/>
          </p:nvGrpSpPr>
          <p:grpSpPr bwMode="auto">
            <a:xfrm>
              <a:off x="1347" y="384"/>
              <a:ext cx="411" cy="912"/>
              <a:chOff x="1347" y="384"/>
              <a:chExt cx="411" cy="912"/>
            </a:xfrm>
          </p:grpSpPr>
          <p:sp>
            <p:nvSpPr>
              <p:cNvPr id="422967" name="Line 54"/>
              <p:cNvSpPr>
                <a:spLocks noChangeShapeType="1"/>
              </p:cNvSpPr>
              <p:nvPr/>
            </p:nvSpPr>
            <p:spPr bwMode="auto">
              <a:xfrm flipV="1">
                <a:off x="1374" y="384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68" name="Line 55"/>
              <p:cNvSpPr>
                <a:spLocks noChangeShapeType="1"/>
              </p:cNvSpPr>
              <p:nvPr/>
            </p:nvSpPr>
            <p:spPr bwMode="auto">
              <a:xfrm>
                <a:off x="1374" y="3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69" name="Line 56"/>
              <p:cNvSpPr>
                <a:spLocks noChangeShapeType="1"/>
              </p:cNvSpPr>
              <p:nvPr/>
            </p:nvSpPr>
            <p:spPr bwMode="auto">
              <a:xfrm>
                <a:off x="1374" y="100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2970" name="Oval 57"/>
              <p:cNvSpPr>
                <a:spLocks noChangeArrowheads="1"/>
              </p:cNvSpPr>
              <p:nvPr/>
            </p:nvSpPr>
            <p:spPr bwMode="auto">
              <a:xfrm>
                <a:off x="1347" y="97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2855550" y="5375275"/>
            <a:ext cx="4637088" cy="733425"/>
            <a:chOff x="1746" y="3522"/>
            <a:chExt cx="2921" cy="462"/>
          </a:xfrm>
        </p:grpSpPr>
        <p:sp>
          <p:nvSpPr>
            <p:cNvPr id="422972" name="Line 59"/>
            <p:cNvSpPr>
              <a:spLocks noChangeShapeType="1"/>
            </p:cNvSpPr>
            <p:nvPr/>
          </p:nvSpPr>
          <p:spPr bwMode="auto">
            <a:xfrm>
              <a:off x="1776" y="3552"/>
              <a:ext cx="0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73" name="Line 60"/>
            <p:cNvSpPr>
              <a:spLocks noChangeShapeType="1"/>
            </p:cNvSpPr>
            <p:nvPr/>
          </p:nvSpPr>
          <p:spPr bwMode="auto">
            <a:xfrm>
              <a:off x="1776" y="3984"/>
              <a:ext cx="268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2974" name="Text Box 61"/>
            <p:cNvSpPr txBox="1">
              <a:spLocks noChangeArrowheads="1"/>
            </p:cNvSpPr>
            <p:nvPr/>
          </p:nvSpPr>
          <p:spPr bwMode="auto">
            <a:xfrm>
              <a:off x="4359" y="3674"/>
              <a:ext cx="3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L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22975" name="Oval 62"/>
            <p:cNvSpPr>
              <a:spLocks noChangeArrowheads="1"/>
            </p:cNvSpPr>
            <p:nvPr/>
          </p:nvSpPr>
          <p:spPr bwMode="auto">
            <a:xfrm>
              <a:off x="1746" y="3522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2703151" y="1779587"/>
            <a:ext cx="4803775" cy="3643312"/>
            <a:chOff x="1650" y="1257"/>
            <a:chExt cx="3026" cy="2295"/>
          </a:xfrm>
        </p:grpSpPr>
        <p:grpSp>
          <p:nvGrpSpPr>
            <p:cNvPr id="422977" name="Group 64"/>
            <p:cNvGrpSpPr>
              <a:grpSpLocks/>
            </p:cNvGrpSpPr>
            <p:nvPr/>
          </p:nvGrpSpPr>
          <p:grpSpPr bwMode="auto">
            <a:xfrm>
              <a:off x="1650" y="1257"/>
              <a:ext cx="3026" cy="2295"/>
              <a:chOff x="1650" y="1257"/>
              <a:chExt cx="3026" cy="2295"/>
            </a:xfrm>
          </p:grpSpPr>
          <p:grpSp>
            <p:nvGrpSpPr>
              <p:cNvPr id="422978" name="Group 65"/>
              <p:cNvGrpSpPr>
                <a:grpSpLocks/>
              </p:cNvGrpSpPr>
              <p:nvPr/>
            </p:nvGrpSpPr>
            <p:grpSpPr bwMode="auto">
              <a:xfrm>
                <a:off x="1650" y="2130"/>
                <a:ext cx="48" cy="462"/>
                <a:chOff x="1650" y="2130"/>
                <a:chExt cx="48" cy="462"/>
              </a:xfrm>
            </p:grpSpPr>
            <p:sp>
              <p:nvSpPr>
                <p:cNvPr id="422979" name="Line 66"/>
                <p:cNvSpPr>
                  <a:spLocks noChangeShapeType="1"/>
                </p:cNvSpPr>
                <p:nvPr/>
              </p:nvSpPr>
              <p:spPr bwMode="auto">
                <a:xfrm>
                  <a:off x="1680" y="2160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22980" name="Oval 67"/>
                <p:cNvSpPr>
                  <a:spLocks noChangeArrowheads="1"/>
                </p:cNvSpPr>
                <p:nvPr/>
              </p:nvSpPr>
              <p:spPr bwMode="auto">
                <a:xfrm>
                  <a:off x="1650" y="2130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22981" name="Group 68"/>
              <p:cNvGrpSpPr>
                <a:grpSpLocks/>
              </p:cNvGrpSpPr>
              <p:nvPr/>
            </p:nvGrpSpPr>
            <p:grpSpPr bwMode="auto">
              <a:xfrm>
                <a:off x="1680" y="1257"/>
                <a:ext cx="2996" cy="2295"/>
                <a:chOff x="1680" y="1257"/>
                <a:chExt cx="2996" cy="2295"/>
              </a:xfrm>
            </p:grpSpPr>
            <p:grpSp>
              <p:nvGrpSpPr>
                <p:cNvPr id="422982" name="Group 69"/>
                <p:cNvGrpSpPr>
                  <a:grpSpLocks/>
                </p:cNvGrpSpPr>
                <p:nvPr/>
              </p:nvGrpSpPr>
              <p:grpSpPr bwMode="auto">
                <a:xfrm>
                  <a:off x="2640" y="1488"/>
                  <a:ext cx="2036" cy="1392"/>
                  <a:chOff x="2640" y="1488"/>
                  <a:chExt cx="2036" cy="1392"/>
                </a:xfrm>
              </p:grpSpPr>
              <p:grpSp>
                <p:nvGrpSpPr>
                  <p:cNvPr id="422983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640" y="1488"/>
                    <a:ext cx="384" cy="384"/>
                    <a:chOff x="2640" y="240"/>
                    <a:chExt cx="384" cy="384"/>
                  </a:xfrm>
                </p:grpSpPr>
                <p:sp>
                  <p:nvSpPr>
                    <p:cNvPr id="422984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40"/>
                      <a:ext cx="288" cy="38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r>
                        <a:rPr kumimoji="1" lang="en-US" altLang="zh-CN" sz="240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  <p:sp>
                  <p:nvSpPr>
                    <p:cNvPr id="422985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84"/>
                      <a:ext cx="96" cy="9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pPr algn="l"/>
                      <a:endParaRPr kumimoji="1" lang="zh-CN" altLang="zh-CN" sz="2400">
                        <a:solidFill>
                          <a:schemeClr val="bg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422986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640" y="2016"/>
                    <a:ext cx="384" cy="384"/>
                    <a:chOff x="2640" y="240"/>
                    <a:chExt cx="384" cy="384"/>
                  </a:xfrm>
                </p:grpSpPr>
                <p:sp>
                  <p:nvSpPr>
                    <p:cNvPr id="422987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40"/>
                      <a:ext cx="288" cy="38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r>
                        <a:rPr kumimoji="1" lang="en-US" altLang="zh-CN" sz="240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  <p:sp>
                  <p:nvSpPr>
                    <p:cNvPr id="422988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84"/>
                      <a:ext cx="96" cy="9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pPr algn="l"/>
                      <a:endParaRPr kumimoji="1" lang="zh-CN" altLang="zh-CN" sz="2400">
                        <a:solidFill>
                          <a:schemeClr val="bg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422989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2640" y="2496"/>
                    <a:ext cx="384" cy="384"/>
                    <a:chOff x="2640" y="240"/>
                    <a:chExt cx="384" cy="384"/>
                  </a:xfrm>
                </p:grpSpPr>
                <p:sp>
                  <p:nvSpPr>
                    <p:cNvPr id="422990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40"/>
                      <a:ext cx="288" cy="38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r>
                        <a:rPr kumimoji="1" lang="en-US" altLang="zh-CN" sz="240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  <p:sp>
                  <p:nvSpPr>
                    <p:cNvPr id="422991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84"/>
                      <a:ext cx="96" cy="9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pPr algn="l"/>
                      <a:endParaRPr kumimoji="1" lang="zh-CN" altLang="zh-CN" sz="2400">
                        <a:solidFill>
                          <a:schemeClr val="bg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2299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208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99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680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994" name="Line 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77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995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776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996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68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997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64" y="1872"/>
                    <a:ext cx="0" cy="816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998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87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22999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3456" y="1584"/>
                    <a:ext cx="384" cy="384"/>
                    <a:chOff x="2640" y="240"/>
                    <a:chExt cx="384" cy="384"/>
                  </a:xfrm>
                </p:grpSpPr>
                <p:sp>
                  <p:nvSpPr>
                    <p:cNvPr id="423000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40"/>
                      <a:ext cx="288" cy="38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r>
                        <a:rPr kumimoji="1" lang="en-US" altLang="zh-CN" sz="240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  <p:sp>
                  <p:nvSpPr>
                    <p:cNvPr id="423001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84"/>
                      <a:ext cx="96" cy="9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pPr algn="l"/>
                      <a:endParaRPr kumimoji="1" lang="zh-CN" altLang="zh-CN" sz="2400">
                        <a:solidFill>
                          <a:schemeClr val="bg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2300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776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003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1536"/>
                    <a:ext cx="308" cy="2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r>
                      <a:rPr lang="en-US" altLang="zh-CN">
                        <a:solidFill>
                          <a:schemeClr val="bg1"/>
                        </a:solidFill>
                      </a:rPr>
                      <a:t>L</a:t>
                    </a:r>
                    <a:r>
                      <a:rPr lang="en-US" altLang="zh-CN" baseline="-25000">
                        <a:solidFill>
                          <a:schemeClr val="bg1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423004" name="Group 91"/>
                <p:cNvGrpSpPr>
                  <a:grpSpLocks/>
                </p:cNvGrpSpPr>
                <p:nvPr/>
              </p:nvGrpSpPr>
              <p:grpSpPr bwMode="auto">
                <a:xfrm>
                  <a:off x="1680" y="1257"/>
                  <a:ext cx="960" cy="2295"/>
                  <a:chOff x="1680" y="1257"/>
                  <a:chExt cx="960" cy="2295"/>
                </a:xfrm>
              </p:grpSpPr>
              <p:sp>
                <p:nvSpPr>
                  <p:cNvPr id="423005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776"/>
                    <a:ext cx="0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23006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1680" y="1257"/>
                    <a:ext cx="960" cy="2295"/>
                    <a:chOff x="1680" y="1257"/>
                    <a:chExt cx="960" cy="2295"/>
                  </a:xfrm>
                </p:grpSpPr>
                <p:sp>
                  <p:nvSpPr>
                    <p:cNvPr id="423007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296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08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584"/>
                      <a:ext cx="3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09" name="Line 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72" y="1680"/>
                      <a:ext cx="0" cy="10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10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1680"/>
                      <a:ext cx="76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11" name="Line 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76" y="1776"/>
                      <a:ext cx="0" cy="177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12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776"/>
                      <a:ext cx="86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13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2160"/>
                      <a:ext cx="9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14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2256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15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2592"/>
                      <a:ext cx="9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16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736"/>
                      <a:ext cx="1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017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29" y="1257"/>
                      <a:ext cx="48" cy="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  <p:txBody>
                    <a:bodyPr wrap="none" lIns="90000" tIns="46800" rIns="90000" bIns="46800" anchor="ctr"/>
                    <a:lstStyle/>
                    <a:p>
                      <a:pPr algn="l"/>
                      <a:endParaRPr kumimoji="1" lang="zh-CN" altLang="zh-CN" sz="2400">
                        <a:solidFill>
                          <a:schemeClr val="bg1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423018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2421" y="2706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l"/>
                    <a:endParaRPr kumimoji="1" lang="zh-CN" altLang="zh-CN" sz="240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423019" name="Oval 106"/>
            <p:cNvSpPr>
              <a:spLocks noChangeArrowheads="1"/>
            </p:cNvSpPr>
            <p:nvPr/>
          </p:nvSpPr>
          <p:spPr bwMode="auto">
            <a:xfrm>
              <a:off x="2322" y="2226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2855551" y="3365499"/>
            <a:ext cx="4651375" cy="2514600"/>
            <a:chOff x="1746" y="2256"/>
            <a:chExt cx="2930" cy="1584"/>
          </a:xfrm>
        </p:grpSpPr>
        <p:grpSp>
          <p:nvGrpSpPr>
            <p:cNvPr id="423021" name="Group 108"/>
            <p:cNvGrpSpPr>
              <a:grpSpLocks/>
            </p:cNvGrpSpPr>
            <p:nvPr/>
          </p:nvGrpSpPr>
          <p:grpSpPr bwMode="auto">
            <a:xfrm>
              <a:off x="1776" y="2256"/>
              <a:ext cx="2900" cy="1584"/>
              <a:chOff x="1776" y="2256"/>
              <a:chExt cx="2900" cy="1584"/>
            </a:xfrm>
          </p:grpSpPr>
          <p:sp>
            <p:nvSpPr>
              <p:cNvPr id="423022" name="Line 109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3023" name="Line 110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3024" name="Line 111"/>
              <p:cNvSpPr>
                <a:spLocks noChangeShapeType="1"/>
              </p:cNvSpPr>
              <p:nvPr/>
            </p:nvSpPr>
            <p:spPr bwMode="auto">
              <a:xfrm>
                <a:off x="1776" y="3264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423025" name="Group 112"/>
              <p:cNvGrpSpPr>
                <a:grpSpLocks/>
              </p:cNvGrpSpPr>
              <p:nvPr/>
            </p:nvGrpSpPr>
            <p:grpSpPr bwMode="auto">
              <a:xfrm>
                <a:off x="2640" y="2976"/>
                <a:ext cx="384" cy="384"/>
                <a:chOff x="2640" y="240"/>
                <a:chExt cx="384" cy="384"/>
              </a:xfrm>
            </p:grpSpPr>
            <p:sp>
              <p:nvSpPr>
                <p:cNvPr id="423026" name="Rectangle 113"/>
                <p:cNvSpPr>
                  <a:spLocks noChangeArrowheads="1"/>
                </p:cNvSpPr>
                <p:nvPr/>
              </p:nvSpPr>
              <p:spPr bwMode="auto">
                <a:xfrm>
                  <a:off x="2640" y="240"/>
                  <a:ext cx="288" cy="38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r>
                    <a:rPr kumimoji="1" lang="en-US" altLang="zh-CN" sz="24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23027" name="Oval 114"/>
                <p:cNvSpPr>
                  <a:spLocks noChangeArrowheads="1"/>
                </p:cNvSpPr>
                <p:nvPr/>
              </p:nvSpPr>
              <p:spPr bwMode="auto">
                <a:xfrm>
                  <a:off x="2928" y="38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23028" name="Line 115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3029" name="Line 116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3030" name="Line 117"/>
              <p:cNvSpPr>
                <a:spLocks noChangeShapeType="1"/>
              </p:cNvSpPr>
              <p:nvPr/>
            </p:nvSpPr>
            <p:spPr bwMode="auto">
              <a:xfrm>
                <a:off x="2448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3031" name="Line 118"/>
              <p:cNvSpPr>
                <a:spLocks noChangeShapeType="1"/>
              </p:cNvSpPr>
              <p:nvPr/>
            </p:nvSpPr>
            <p:spPr bwMode="auto">
              <a:xfrm>
                <a:off x="2352" y="37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423032" name="Group 119"/>
              <p:cNvGrpSpPr>
                <a:grpSpLocks/>
              </p:cNvGrpSpPr>
              <p:nvPr/>
            </p:nvGrpSpPr>
            <p:grpSpPr bwMode="auto">
              <a:xfrm>
                <a:off x="2640" y="3456"/>
                <a:ext cx="384" cy="384"/>
                <a:chOff x="2640" y="240"/>
                <a:chExt cx="384" cy="384"/>
              </a:xfrm>
            </p:grpSpPr>
            <p:sp>
              <p:nvSpPr>
                <p:cNvPr id="42303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640" y="240"/>
                  <a:ext cx="288" cy="38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r>
                    <a:rPr kumimoji="1" lang="en-US" altLang="zh-CN" sz="24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23034" name="Oval 121"/>
                <p:cNvSpPr>
                  <a:spLocks noChangeArrowheads="1"/>
                </p:cNvSpPr>
                <p:nvPr/>
              </p:nvSpPr>
              <p:spPr bwMode="auto">
                <a:xfrm>
                  <a:off x="2928" y="38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23035" name="Line 122"/>
              <p:cNvSpPr>
                <a:spLocks noChangeShapeType="1"/>
              </p:cNvSpPr>
              <p:nvPr/>
            </p:nvSpPr>
            <p:spPr bwMode="auto">
              <a:xfrm>
                <a:off x="3024" y="316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3036" name="Line 123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3037" name="Line 124"/>
              <p:cNvSpPr>
                <a:spLocks noChangeShapeType="1"/>
              </p:cNvSpPr>
              <p:nvPr/>
            </p:nvSpPr>
            <p:spPr bwMode="auto">
              <a:xfrm flipV="1">
                <a:off x="3216" y="326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3038" name="Line 125"/>
              <p:cNvSpPr>
                <a:spLocks noChangeShapeType="1"/>
              </p:cNvSpPr>
              <p:nvPr/>
            </p:nvSpPr>
            <p:spPr bwMode="auto">
              <a:xfrm>
                <a:off x="3216" y="32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423039" name="Group 126"/>
              <p:cNvGrpSpPr>
                <a:grpSpLocks/>
              </p:cNvGrpSpPr>
              <p:nvPr/>
            </p:nvGrpSpPr>
            <p:grpSpPr bwMode="auto">
              <a:xfrm>
                <a:off x="3456" y="3024"/>
                <a:ext cx="384" cy="384"/>
                <a:chOff x="2640" y="240"/>
                <a:chExt cx="384" cy="384"/>
              </a:xfrm>
            </p:grpSpPr>
            <p:sp>
              <p:nvSpPr>
                <p:cNvPr id="423040" name="Rectangle 127"/>
                <p:cNvSpPr>
                  <a:spLocks noChangeArrowheads="1"/>
                </p:cNvSpPr>
                <p:nvPr/>
              </p:nvSpPr>
              <p:spPr bwMode="auto">
                <a:xfrm>
                  <a:off x="2640" y="240"/>
                  <a:ext cx="288" cy="38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r>
                    <a:rPr kumimoji="1" lang="en-US" altLang="zh-CN" sz="24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23041" name="Oval 128"/>
                <p:cNvSpPr>
                  <a:spLocks noChangeArrowheads="1"/>
                </p:cNvSpPr>
                <p:nvPr/>
              </p:nvSpPr>
              <p:spPr bwMode="auto">
                <a:xfrm>
                  <a:off x="2928" y="38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23042" name="Line 129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23043" name="Text Box 130"/>
              <p:cNvSpPr txBox="1">
                <a:spLocks noChangeArrowheads="1"/>
              </p:cNvSpPr>
              <p:nvPr/>
            </p:nvSpPr>
            <p:spPr bwMode="auto">
              <a:xfrm>
                <a:off x="4368" y="2880"/>
                <a:ext cx="30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chemeClr val="bg1"/>
                    </a:solidFill>
                  </a:rPr>
                  <a:t>L</a:t>
                </a:r>
                <a:r>
                  <a:rPr lang="en-US" altLang="zh-CN" baseline="-25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23044" name="Oval 131"/>
              <p:cNvSpPr>
                <a:spLocks noChangeArrowheads="1"/>
              </p:cNvSpPr>
              <p:nvPr/>
            </p:nvSpPr>
            <p:spPr bwMode="auto">
              <a:xfrm>
                <a:off x="1845" y="265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3045" name="Oval 132"/>
              <p:cNvSpPr>
                <a:spLocks noChangeArrowheads="1"/>
              </p:cNvSpPr>
              <p:nvPr/>
            </p:nvSpPr>
            <p:spPr bwMode="auto">
              <a:xfrm>
                <a:off x="2418" y="313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23046" name="Oval 133"/>
            <p:cNvSpPr>
              <a:spLocks noChangeArrowheads="1"/>
            </p:cNvSpPr>
            <p:nvPr/>
          </p:nvSpPr>
          <p:spPr bwMode="auto">
            <a:xfrm>
              <a:off x="1746" y="3234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77286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626721"/>
              </p:ext>
            </p:extLst>
          </p:nvPr>
        </p:nvGraphicFramePr>
        <p:xfrm>
          <a:off x="8136722" y="762425"/>
          <a:ext cx="2971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11" name="Equation" r:id="rId3" imgW="1231560" imgH="279360" progId="Equation.3">
                  <p:embed/>
                </p:oleObj>
              </mc:Choice>
              <mc:Fallback>
                <p:oleObj name="Equation" r:id="rId3" imgW="1231560" imgH="27936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6722" y="762425"/>
                        <a:ext cx="2971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87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74247"/>
              </p:ext>
            </p:extLst>
          </p:nvPr>
        </p:nvGraphicFramePr>
        <p:xfrm>
          <a:off x="8060523" y="2210226"/>
          <a:ext cx="30527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12" name="Equation" r:id="rId5" imgW="1587240" imgH="304560" progId="Equation.3">
                  <p:embed/>
                </p:oleObj>
              </mc:Choice>
              <mc:Fallback>
                <p:oleObj name="Equation" r:id="rId5" imgW="1587240" imgH="30456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523" y="2210226"/>
                        <a:ext cx="30527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88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366947"/>
              </p:ext>
            </p:extLst>
          </p:nvPr>
        </p:nvGraphicFramePr>
        <p:xfrm>
          <a:off x="8044627" y="4213224"/>
          <a:ext cx="2362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13" name="Equation" r:id="rId7" imgW="1028520" imgH="304560" progId="Equation.3">
                  <p:embed/>
                </p:oleObj>
              </mc:Choice>
              <mc:Fallback>
                <p:oleObj name="Equation" r:id="rId7" imgW="1028520" imgH="304560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4627" y="4213224"/>
                        <a:ext cx="2362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89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439935"/>
              </p:ext>
            </p:extLst>
          </p:nvPr>
        </p:nvGraphicFramePr>
        <p:xfrm>
          <a:off x="8184788" y="5523705"/>
          <a:ext cx="1295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14" name="Equation" r:id="rId9" imgW="545760" imgH="253800" progId="Equation.3">
                  <p:embed/>
                </p:oleObj>
              </mc:Choice>
              <mc:Fallback>
                <p:oleObj name="Equation" r:id="rId9" imgW="545760" imgH="2538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788" y="5523705"/>
                        <a:ext cx="1295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北京化工大学——杜彬</a:t>
            </a:r>
          </a:p>
        </p:txBody>
      </p:sp>
      <p:sp>
        <p:nvSpPr>
          <p:cNvPr id="423940" name="AutoShape 3"/>
          <p:cNvSpPr>
            <a:spLocks noChangeArrowheads="1"/>
          </p:cNvSpPr>
          <p:nvPr/>
        </p:nvSpPr>
        <p:spPr bwMode="auto">
          <a:xfrm>
            <a:off x="1752600" y="228600"/>
            <a:ext cx="24384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0"/>
            <a:ext cx="2057400" cy="457200"/>
          </a:xfrm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设计原则</a:t>
            </a:r>
          </a:p>
        </p:txBody>
      </p:sp>
      <p:sp>
        <p:nvSpPr>
          <p:cNvPr id="423942" name="Line 5"/>
          <p:cNvSpPr>
            <a:spLocks noChangeShapeType="1"/>
          </p:cNvSpPr>
          <p:nvPr/>
        </p:nvSpPr>
        <p:spPr bwMode="auto">
          <a:xfrm>
            <a:off x="4191000" y="457200"/>
            <a:ext cx="61722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2590800" y="1920875"/>
            <a:ext cx="64008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设计要灵活                                步骤可省略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2590800" y="1295400"/>
            <a:ext cx="64008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逻辑表达式不唯一                   电路图不唯一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2590800" y="2530475"/>
            <a:ext cx="67818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表达式最简                               电路不一定最简</a:t>
            </a:r>
          </a:p>
        </p:txBody>
      </p:sp>
      <p:sp>
        <p:nvSpPr>
          <p:cNvPr id="423946" name="Line 9"/>
          <p:cNvSpPr>
            <a:spLocks noChangeShapeType="1"/>
          </p:cNvSpPr>
          <p:nvPr/>
        </p:nvSpPr>
        <p:spPr bwMode="auto">
          <a:xfrm>
            <a:off x="4495800" y="2149475"/>
            <a:ext cx="22098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23947" name="Line 10"/>
          <p:cNvSpPr>
            <a:spLocks noChangeShapeType="1"/>
          </p:cNvSpPr>
          <p:nvPr/>
        </p:nvSpPr>
        <p:spPr bwMode="auto">
          <a:xfrm>
            <a:off x="5410200" y="1524000"/>
            <a:ext cx="12954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23948" name="Line 11"/>
          <p:cNvSpPr>
            <a:spLocks noChangeShapeType="1"/>
          </p:cNvSpPr>
          <p:nvPr/>
        </p:nvSpPr>
        <p:spPr bwMode="auto">
          <a:xfrm>
            <a:off x="4495800" y="2759075"/>
            <a:ext cx="22098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52600" y="3657601"/>
            <a:ext cx="8610600" cy="1425575"/>
            <a:chOff x="144" y="2304"/>
            <a:chExt cx="5424" cy="898"/>
          </a:xfrm>
        </p:grpSpPr>
        <p:sp>
          <p:nvSpPr>
            <p:cNvPr id="423951" name="AutoShape 14"/>
            <p:cNvSpPr>
              <a:spLocks noChangeArrowheads="1"/>
            </p:cNvSpPr>
            <p:nvPr/>
          </p:nvSpPr>
          <p:spPr bwMode="auto">
            <a:xfrm>
              <a:off x="144" y="2304"/>
              <a:ext cx="1536" cy="28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CC3300"/>
                </a:gs>
                <a:gs pos="100000">
                  <a:schemeClr val="accent2"/>
                </a:gs>
              </a:gsLst>
              <a:lin ang="0" scaled="1"/>
            </a:gra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2399" name="Rectangle 15"/>
            <p:cNvSpPr>
              <a:spLocks noChangeArrowheads="1"/>
            </p:cNvSpPr>
            <p:nvPr/>
          </p:nvSpPr>
          <p:spPr bwMode="auto">
            <a:xfrm>
              <a:off x="720" y="2938"/>
              <a:ext cx="36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在条件允许下，经济、可靠、快速实现</a:t>
              </a:r>
            </a:p>
          </p:txBody>
        </p:sp>
        <p:sp>
          <p:nvSpPr>
            <p:cNvPr id="272400" name="Rectangle 16"/>
            <p:cNvSpPr>
              <a:spLocks noChangeArrowheads="1"/>
            </p:cNvSpPr>
            <p:nvPr/>
          </p:nvSpPr>
          <p:spPr bwMode="auto">
            <a:xfrm>
              <a:off x="288" y="2314"/>
              <a:ext cx="15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 b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● 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设计总原则</a:t>
              </a:r>
            </a:p>
          </p:txBody>
        </p:sp>
        <p:sp>
          <p:nvSpPr>
            <p:cNvPr id="423954" name="Line 17"/>
            <p:cNvSpPr>
              <a:spLocks noChangeShapeType="1"/>
            </p:cNvSpPr>
            <p:nvPr/>
          </p:nvSpPr>
          <p:spPr bwMode="auto">
            <a:xfrm>
              <a:off x="1680" y="2448"/>
              <a:ext cx="388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23955" name="AutoShape 18"/>
            <p:cNvSpPr>
              <a:spLocks noChangeArrowheads="1"/>
            </p:cNvSpPr>
            <p:nvPr/>
          </p:nvSpPr>
          <p:spPr bwMode="auto">
            <a:xfrm>
              <a:off x="432" y="2942"/>
              <a:ext cx="4848" cy="260"/>
            </a:xfrm>
            <a:prstGeom prst="roundRect">
              <a:avLst>
                <a:gd name="adj" fmla="val 18750"/>
              </a:avLst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23956" name="Picture 19" descr="Geom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10201"/>
            <a:ext cx="19637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AutoShape 2"/>
          <p:cNvSpPr>
            <a:spLocks noChangeArrowheads="1"/>
          </p:cNvSpPr>
          <p:nvPr/>
        </p:nvSpPr>
        <p:spPr bwMode="auto">
          <a:xfrm>
            <a:off x="1752600" y="228600"/>
            <a:ext cx="35052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1"/>
            <a:ext cx="3124200" cy="442913"/>
          </a:xfrm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 </a:t>
            </a:r>
            <a:r>
              <a:rPr lang="zh-CN" alt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若干基本设计方法</a:t>
            </a:r>
          </a:p>
        </p:txBody>
      </p:sp>
      <p:sp>
        <p:nvSpPr>
          <p:cNvPr id="405509" name="Line 4"/>
          <p:cNvSpPr>
            <a:spLocks noChangeShapeType="1"/>
          </p:cNvSpPr>
          <p:nvPr/>
        </p:nvSpPr>
        <p:spPr bwMode="auto">
          <a:xfrm>
            <a:off x="5257800" y="457200"/>
            <a:ext cx="50292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grpSp>
        <p:nvGrpSpPr>
          <p:cNvPr id="405510" name="Group 5"/>
          <p:cNvGrpSpPr>
            <a:grpSpLocks/>
          </p:cNvGrpSpPr>
          <p:nvPr/>
        </p:nvGrpSpPr>
        <p:grpSpPr bwMode="auto">
          <a:xfrm>
            <a:off x="9975742" y="5523166"/>
            <a:ext cx="1676400" cy="1327150"/>
            <a:chOff x="3312" y="2256"/>
            <a:chExt cx="1824" cy="1672"/>
          </a:xfrm>
        </p:grpSpPr>
        <p:pic>
          <p:nvPicPr>
            <p:cNvPr id="405511" name="Picture 6" descr="586IC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D4D4D4"/>
                </a:clrFrom>
                <a:clrTo>
                  <a:srgbClr val="D4D4D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256"/>
              <a:ext cx="1196" cy="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3312" y="3463"/>
              <a:ext cx="1824" cy="465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l">
                <a:defRPr/>
              </a:pP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5039" y="2599"/>
              <a:ext cx="97" cy="465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l">
                <a:defRPr/>
              </a:pP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5514" name="Line 9"/>
          <p:cNvSpPr>
            <a:spLocks noChangeShapeType="1"/>
          </p:cNvSpPr>
          <p:nvPr/>
        </p:nvSpPr>
        <p:spPr bwMode="auto">
          <a:xfrm>
            <a:off x="2057400" y="1447800"/>
            <a:ext cx="51816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828800" y="990600"/>
            <a:ext cx="61722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4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SSI (Signal Scale Integrated)</a:t>
            </a: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设计方法</a:t>
            </a:r>
          </a:p>
        </p:txBody>
      </p:sp>
      <p:sp>
        <p:nvSpPr>
          <p:cNvPr id="405516" name="Rectangle 11"/>
          <p:cNvSpPr>
            <a:spLocks noChangeArrowheads="1"/>
          </p:cNvSpPr>
          <p:nvPr/>
        </p:nvSpPr>
        <p:spPr bwMode="auto">
          <a:xfrm>
            <a:off x="2209800" y="2225675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要求：所用集成片种类、个数最少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2057400" y="16002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以小规模集成电路为单元的电路设计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828800" y="2743201"/>
            <a:ext cx="8153400" cy="2065338"/>
            <a:chOff x="192" y="1728"/>
            <a:chExt cx="5136" cy="1301"/>
          </a:xfrm>
        </p:grpSpPr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192" y="1728"/>
              <a:ext cx="36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400" b="0">
                  <a:solidFill>
                    <a:srgbClr val="FF9900"/>
                  </a:solidFill>
                  <a:latin typeface="Times New Roman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MSI (Middle Scale Integrated)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设计方法</a:t>
              </a:r>
            </a:p>
          </p:txBody>
        </p:sp>
        <p:sp>
          <p:nvSpPr>
            <p:cNvPr id="405521" name="Line 16"/>
            <p:cNvSpPr>
              <a:spLocks noChangeShapeType="1"/>
            </p:cNvSpPr>
            <p:nvPr/>
          </p:nvSpPr>
          <p:spPr bwMode="auto">
            <a:xfrm>
              <a:off x="288" y="2016"/>
              <a:ext cx="374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22" name="Rectangle 17"/>
            <p:cNvSpPr>
              <a:spLocks noChangeArrowheads="1"/>
            </p:cNvSpPr>
            <p:nvPr/>
          </p:nvSpPr>
          <p:spPr bwMode="auto">
            <a:xfrm>
              <a:off x="384" y="2150"/>
              <a:ext cx="3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</a:rPr>
                <a:t>以中规模集成电路为单元电路</a:t>
              </a:r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384" y="2506"/>
              <a:ext cx="475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使结构更紧凑，连线更少，工作更可靠，且可使设计工作量大为减少。</a:t>
              </a:r>
            </a:p>
          </p:txBody>
        </p:sp>
        <p:sp>
          <p:nvSpPr>
            <p:cNvPr id="405524" name="Rectangle 19"/>
            <p:cNvSpPr>
              <a:spLocks noChangeArrowheads="1"/>
            </p:cNvSpPr>
            <p:nvPr/>
          </p:nvSpPr>
          <p:spPr bwMode="auto">
            <a:xfrm>
              <a:off x="432" y="2346"/>
              <a:ext cx="4896" cy="233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2F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67285" name="Object 21"/>
          <p:cNvGraphicFramePr>
            <a:graphicFrameLocks noChangeAspect="1"/>
          </p:cNvGraphicFramePr>
          <p:nvPr/>
        </p:nvGraphicFramePr>
        <p:xfrm>
          <a:off x="1905000" y="3276601"/>
          <a:ext cx="75438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41" name="Photo Editor 照片" r:id="rId4" imgW="30590476" imgH="12600000" progId="MSPhotoEd.3">
                  <p:embed/>
                </p:oleObj>
              </mc:Choice>
              <mc:Fallback>
                <p:oleObj name="Photo Editor 照片" r:id="rId4" imgW="30590476" imgH="12600000" progId="MSPhotoEd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1"/>
                        <a:ext cx="7543800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AutoShape 2"/>
          <p:cNvSpPr>
            <a:spLocks noChangeArrowheads="1"/>
          </p:cNvSpPr>
          <p:nvPr/>
        </p:nvSpPr>
        <p:spPr bwMode="auto">
          <a:xfrm>
            <a:off x="1752600" y="228600"/>
            <a:ext cx="26670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0"/>
            <a:ext cx="2362200" cy="457200"/>
          </a:xfrm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3.3.2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设计举例</a:t>
            </a:r>
          </a:p>
        </p:txBody>
      </p:sp>
      <p:sp>
        <p:nvSpPr>
          <p:cNvPr id="406533" name="Line 4"/>
          <p:cNvSpPr>
            <a:spLocks noChangeShapeType="1"/>
          </p:cNvSpPr>
          <p:nvPr/>
        </p:nvSpPr>
        <p:spPr bwMode="auto">
          <a:xfrm>
            <a:off x="4419600" y="457200"/>
            <a:ext cx="58674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grpSp>
        <p:nvGrpSpPr>
          <p:cNvPr id="406534" name="Group 5"/>
          <p:cNvGrpSpPr>
            <a:grpSpLocks/>
          </p:cNvGrpSpPr>
          <p:nvPr/>
        </p:nvGrpSpPr>
        <p:grpSpPr bwMode="auto">
          <a:xfrm>
            <a:off x="10025823" y="5508626"/>
            <a:ext cx="1676400" cy="1327150"/>
            <a:chOff x="3312" y="2256"/>
            <a:chExt cx="1824" cy="1672"/>
          </a:xfrm>
        </p:grpSpPr>
        <p:pic>
          <p:nvPicPr>
            <p:cNvPr id="406535" name="Picture 6" descr="586IC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D4D4D4"/>
                </a:clrFrom>
                <a:clrTo>
                  <a:srgbClr val="D4D4D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256"/>
              <a:ext cx="1196" cy="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3312" y="3463"/>
              <a:ext cx="1824" cy="465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l">
                <a:defRPr/>
              </a:pP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5039" y="2599"/>
              <a:ext cx="97" cy="465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l">
                <a:defRPr/>
              </a:pP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6538" name="Line 9"/>
          <p:cNvSpPr>
            <a:spLocks noChangeShapeType="1"/>
          </p:cNvSpPr>
          <p:nvPr/>
        </p:nvSpPr>
        <p:spPr bwMode="auto">
          <a:xfrm>
            <a:off x="1905000" y="1371600"/>
            <a:ext cx="40386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1828800" y="914400"/>
            <a:ext cx="44196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0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单输出组合逻辑电路的设计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2133600" y="1600200"/>
            <a:ext cx="6934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</a:t>
            </a:r>
            <a:r>
              <a:rPr kumimoji="1"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：设计一个监视交通信号灯工作状态的逻辑电路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57400" y="2255839"/>
            <a:ext cx="8650288" cy="969963"/>
            <a:chOff x="384" y="1469"/>
            <a:chExt cx="5449" cy="611"/>
          </a:xfrm>
        </p:grpSpPr>
        <p:sp>
          <p:nvSpPr>
            <p:cNvPr id="406543" name="Rectangle 14"/>
            <p:cNvSpPr>
              <a:spLocks noChangeArrowheads="1"/>
            </p:cNvSpPr>
            <p:nvPr/>
          </p:nvSpPr>
          <p:spPr bwMode="auto">
            <a:xfrm>
              <a:off x="1205" y="1469"/>
              <a:ext cx="462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kumimoji="1" lang="zh-CN" altLang="en-US" sz="2000" dirty="0">
                  <a:solidFill>
                    <a:schemeClr val="bg1"/>
                  </a:solidFill>
                  <a:latin typeface="Times New Roman" pitchFamily="18" charset="0"/>
                </a:rPr>
                <a:t>每一组信号灯由红、黄、绿三盏灯组成。正常工作情况下，任何时刻必有一盏灯点亮，而且只允许一盏灯亮。而当出现其它五种点亮状态时，电路发出故障报警信号。</a:t>
              </a:r>
            </a:p>
          </p:txBody>
        </p:sp>
        <p:sp>
          <p:nvSpPr>
            <p:cNvPr id="406544" name="AutoShape 15"/>
            <p:cNvSpPr>
              <a:spLocks noChangeArrowheads="1"/>
            </p:cNvSpPr>
            <p:nvPr/>
          </p:nvSpPr>
          <p:spPr bwMode="auto">
            <a:xfrm>
              <a:off x="384" y="1559"/>
              <a:ext cx="672" cy="521"/>
            </a:xfrm>
            <a:prstGeom prst="verticalScroll">
              <a:avLst>
                <a:gd name="adj" fmla="val 12500"/>
              </a:avLst>
            </a:prstGeom>
            <a:gradFill rotWithShape="0">
              <a:gsLst>
                <a:gs pos="0">
                  <a:srgbClr val="CC3300"/>
                </a:gs>
                <a:gs pos="100000">
                  <a:srgbClr val="360D00"/>
                </a:gs>
              </a:gsLst>
              <a:lin ang="5400000" scaled="1"/>
            </a:gra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/>
              <a:endParaRPr kumimoji="1" lang="zh-CN" altLang="zh-CN" sz="4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06545" name="Rectangle 16"/>
            <p:cNvSpPr>
              <a:spLocks noChangeArrowheads="1"/>
            </p:cNvSpPr>
            <p:nvPr/>
          </p:nvSpPr>
          <p:spPr bwMode="auto">
            <a:xfrm>
              <a:off x="528" y="1703"/>
              <a:ext cx="5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kumimoji="1" lang="zh-CN" altLang="en-US" sz="2400" dirty="0">
                  <a:solidFill>
                    <a:srgbClr val="FFFF00"/>
                  </a:solidFill>
                  <a:latin typeface="Times New Roman" pitchFamily="18" charset="0"/>
                </a:rPr>
                <a:t>要求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253204" y="3406319"/>
            <a:ext cx="7543800" cy="2438400"/>
            <a:chOff x="528" y="2400"/>
            <a:chExt cx="4752" cy="1536"/>
          </a:xfrm>
        </p:grpSpPr>
        <p:sp>
          <p:nvSpPr>
            <p:cNvPr id="406548" name="Rectangle 19"/>
            <p:cNvSpPr>
              <a:spLocks noChangeArrowheads="1"/>
            </p:cNvSpPr>
            <p:nvPr/>
          </p:nvSpPr>
          <p:spPr bwMode="auto">
            <a:xfrm>
              <a:off x="1566" y="2659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8308" name="Oval 20"/>
            <p:cNvSpPr>
              <a:spLocks noChangeArrowheads="1"/>
            </p:cNvSpPr>
            <p:nvPr/>
          </p:nvSpPr>
          <p:spPr bwMode="auto">
            <a:xfrm>
              <a:off x="1620" y="2719"/>
              <a:ext cx="167" cy="154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09" name="Oval 21"/>
            <p:cNvSpPr>
              <a:spLocks noChangeArrowheads="1"/>
            </p:cNvSpPr>
            <p:nvPr/>
          </p:nvSpPr>
          <p:spPr bwMode="auto">
            <a:xfrm>
              <a:off x="1860" y="2719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10" name="Oval 22"/>
            <p:cNvSpPr>
              <a:spLocks noChangeArrowheads="1"/>
            </p:cNvSpPr>
            <p:nvPr/>
          </p:nvSpPr>
          <p:spPr bwMode="auto">
            <a:xfrm>
              <a:off x="2100" y="2719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6552" name="Rectangle 23"/>
            <p:cNvSpPr>
              <a:spLocks noChangeArrowheads="1"/>
            </p:cNvSpPr>
            <p:nvPr/>
          </p:nvSpPr>
          <p:spPr bwMode="auto">
            <a:xfrm>
              <a:off x="2574" y="2659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8312" name="Oval 24"/>
            <p:cNvSpPr>
              <a:spLocks noChangeArrowheads="1"/>
            </p:cNvSpPr>
            <p:nvPr/>
          </p:nvSpPr>
          <p:spPr bwMode="auto">
            <a:xfrm>
              <a:off x="2628" y="2719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13" name="Oval 25"/>
            <p:cNvSpPr>
              <a:spLocks noChangeArrowheads="1"/>
            </p:cNvSpPr>
            <p:nvPr/>
          </p:nvSpPr>
          <p:spPr bwMode="auto">
            <a:xfrm>
              <a:off x="2868" y="2719"/>
              <a:ext cx="167" cy="154"/>
            </a:xfrm>
            <a:prstGeom prst="ellipse">
              <a:avLst/>
            </a:prstGeom>
            <a:solidFill>
              <a:srgbClr val="FF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14" name="Oval 26"/>
            <p:cNvSpPr>
              <a:spLocks noChangeArrowheads="1"/>
            </p:cNvSpPr>
            <p:nvPr/>
          </p:nvSpPr>
          <p:spPr bwMode="auto">
            <a:xfrm>
              <a:off x="3108" y="2719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6556" name="Rectangle 27"/>
            <p:cNvSpPr>
              <a:spLocks noChangeArrowheads="1"/>
            </p:cNvSpPr>
            <p:nvPr/>
          </p:nvSpPr>
          <p:spPr bwMode="auto">
            <a:xfrm>
              <a:off x="3534" y="2659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8316" name="Oval 28"/>
            <p:cNvSpPr>
              <a:spLocks noChangeArrowheads="1"/>
            </p:cNvSpPr>
            <p:nvPr/>
          </p:nvSpPr>
          <p:spPr bwMode="auto">
            <a:xfrm>
              <a:off x="3588" y="2719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17" name="Oval 29"/>
            <p:cNvSpPr>
              <a:spLocks noChangeArrowheads="1"/>
            </p:cNvSpPr>
            <p:nvPr/>
          </p:nvSpPr>
          <p:spPr bwMode="auto">
            <a:xfrm>
              <a:off x="3828" y="2719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18" name="Oval 30"/>
            <p:cNvSpPr>
              <a:spLocks noChangeArrowheads="1"/>
            </p:cNvSpPr>
            <p:nvPr/>
          </p:nvSpPr>
          <p:spPr bwMode="auto">
            <a:xfrm>
              <a:off x="4068" y="2719"/>
              <a:ext cx="167" cy="154"/>
            </a:xfrm>
            <a:prstGeom prst="ellipse">
              <a:avLst/>
            </a:prstGeom>
            <a:solidFill>
              <a:srgbClr val="00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19" name="Text Box 31"/>
            <p:cNvSpPr txBox="1">
              <a:spLocks noChangeArrowheads="1"/>
            </p:cNvSpPr>
            <p:nvPr/>
          </p:nvSpPr>
          <p:spPr bwMode="auto">
            <a:xfrm>
              <a:off x="2352" y="2400"/>
              <a:ext cx="120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正常</a:t>
              </a:r>
            </a:p>
          </p:txBody>
        </p:sp>
        <p:sp>
          <p:nvSpPr>
            <p:cNvPr id="268320" name="Text Box 32"/>
            <p:cNvSpPr txBox="1">
              <a:spLocks noChangeArrowheads="1"/>
            </p:cNvSpPr>
            <p:nvPr/>
          </p:nvSpPr>
          <p:spPr bwMode="auto">
            <a:xfrm>
              <a:off x="1470" y="2947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8321" name="Text Box 33"/>
            <p:cNvSpPr txBox="1">
              <a:spLocks noChangeArrowheads="1"/>
            </p:cNvSpPr>
            <p:nvPr/>
          </p:nvSpPr>
          <p:spPr bwMode="auto">
            <a:xfrm>
              <a:off x="2496" y="2947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8322" name="Text Box 34"/>
            <p:cNvSpPr txBox="1">
              <a:spLocks noChangeArrowheads="1"/>
            </p:cNvSpPr>
            <p:nvPr/>
          </p:nvSpPr>
          <p:spPr bwMode="auto">
            <a:xfrm>
              <a:off x="3408" y="2947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406564" name="Rectangle 35"/>
            <p:cNvSpPr>
              <a:spLocks noChangeArrowheads="1"/>
            </p:cNvSpPr>
            <p:nvPr/>
          </p:nvSpPr>
          <p:spPr bwMode="auto">
            <a:xfrm>
              <a:off x="618" y="3445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8324" name="Oval 36"/>
            <p:cNvSpPr>
              <a:spLocks noChangeArrowheads="1"/>
            </p:cNvSpPr>
            <p:nvPr/>
          </p:nvSpPr>
          <p:spPr bwMode="auto">
            <a:xfrm>
              <a:off x="672" y="3505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25" name="Oval 37"/>
            <p:cNvSpPr>
              <a:spLocks noChangeArrowheads="1"/>
            </p:cNvSpPr>
            <p:nvPr/>
          </p:nvSpPr>
          <p:spPr bwMode="auto">
            <a:xfrm>
              <a:off x="912" y="3505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26" name="Oval 38"/>
            <p:cNvSpPr>
              <a:spLocks noChangeArrowheads="1"/>
            </p:cNvSpPr>
            <p:nvPr/>
          </p:nvSpPr>
          <p:spPr bwMode="auto">
            <a:xfrm>
              <a:off x="1152" y="3505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6568" name="Rectangle 39"/>
            <p:cNvSpPr>
              <a:spLocks noChangeArrowheads="1"/>
            </p:cNvSpPr>
            <p:nvPr/>
          </p:nvSpPr>
          <p:spPr bwMode="auto">
            <a:xfrm>
              <a:off x="1626" y="3445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8328" name="Oval 40"/>
            <p:cNvSpPr>
              <a:spLocks noChangeArrowheads="1"/>
            </p:cNvSpPr>
            <p:nvPr/>
          </p:nvSpPr>
          <p:spPr bwMode="auto">
            <a:xfrm>
              <a:off x="1680" y="3505"/>
              <a:ext cx="167" cy="154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29" name="Oval 41"/>
            <p:cNvSpPr>
              <a:spLocks noChangeArrowheads="1"/>
            </p:cNvSpPr>
            <p:nvPr/>
          </p:nvSpPr>
          <p:spPr bwMode="auto">
            <a:xfrm>
              <a:off x="1920" y="3505"/>
              <a:ext cx="167" cy="154"/>
            </a:xfrm>
            <a:prstGeom prst="ellipse">
              <a:avLst/>
            </a:prstGeom>
            <a:solidFill>
              <a:srgbClr val="FF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30" name="Oval 42"/>
            <p:cNvSpPr>
              <a:spLocks noChangeArrowheads="1"/>
            </p:cNvSpPr>
            <p:nvPr/>
          </p:nvSpPr>
          <p:spPr bwMode="auto">
            <a:xfrm>
              <a:off x="2160" y="3505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6572" name="Rectangle 43"/>
            <p:cNvSpPr>
              <a:spLocks noChangeArrowheads="1"/>
            </p:cNvSpPr>
            <p:nvPr/>
          </p:nvSpPr>
          <p:spPr bwMode="auto">
            <a:xfrm>
              <a:off x="2586" y="3445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8332" name="Oval 44"/>
            <p:cNvSpPr>
              <a:spLocks noChangeArrowheads="1"/>
            </p:cNvSpPr>
            <p:nvPr/>
          </p:nvSpPr>
          <p:spPr bwMode="auto">
            <a:xfrm>
              <a:off x="2640" y="3505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33" name="Oval 45"/>
            <p:cNvSpPr>
              <a:spLocks noChangeArrowheads="1"/>
            </p:cNvSpPr>
            <p:nvPr/>
          </p:nvSpPr>
          <p:spPr bwMode="auto">
            <a:xfrm>
              <a:off x="2880" y="3505"/>
              <a:ext cx="167" cy="154"/>
            </a:xfrm>
            <a:prstGeom prst="ellipse">
              <a:avLst/>
            </a:prstGeom>
            <a:solidFill>
              <a:srgbClr val="FF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34" name="Oval 46"/>
            <p:cNvSpPr>
              <a:spLocks noChangeArrowheads="1"/>
            </p:cNvSpPr>
            <p:nvPr/>
          </p:nvSpPr>
          <p:spPr bwMode="auto">
            <a:xfrm>
              <a:off x="3120" y="3505"/>
              <a:ext cx="167" cy="154"/>
            </a:xfrm>
            <a:prstGeom prst="ellipse">
              <a:avLst/>
            </a:prstGeom>
            <a:solidFill>
              <a:srgbClr val="00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6576" name="Rectangle 47"/>
            <p:cNvSpPr>
              <a:spLocks noChangeArrowheads="1"/>
            </p:cNvSpPr>
            <p:nvPr/>
          </p:nvSpPr>
          <p:spPr bwMode="auto">
            <a:xfrm>
              <a:off x="3498" y="3445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8336" name="Oval 48"/>
            <p:cNvSpPr>
              <a:spLocks noChangeArrowheads="1"/>
            </p:cNvSpPr>
            <p:nvPr/>
          </p:nvSpPr>
          <p:spPr bwMode="auto">
            <a:xfrm>
              <a:off x="3552" y="3505"/>
              <a:ext cx="167" cy="154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37" name="Oval 49"/>
            <p:cNvSpPr>
              <a:spLocks noChangeArrowheads="1"/>
            </p:cNvSpPr>
            <p:nvPr/>
          </p:nvSpPr>
          <p:spPr bwMode="auto">
            <a:xfrm>
              <a:off x="3792" y="3505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38" name="Oval 50"/>
            <p:cNvSpPr>
              <a:spLocks noChangeArrowheads="1"/>
            </p:cNvSpPr>
            <p:nvPr/>
          </p:nvSpPr>
          <p:spPr bwMode="auto">
            <a:xfrm>
              <a:off x="4032" y="3505"/>
              <a:ext cx="167" cy="154"/>
            </a:xfrm>
            <a:prstGeom prst="ellipse">
              <a:avLst/>
            </a:prstGeom>
            <a:solidFill>
              <a:srgbClr val="00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6580" name="Rectangle 51"/>
            <p:cNvSpPr>
              <a:spLocks noChangeArrowheads="1"/>
            </p:cNvSpPr>
            <p:nvPr/>
          </p:nvSpPr>
          <p:spPr bwMode="auto">
            <a:xfrm>
              <a:off x="4458" y="3445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8340" name="Oval 52"/>
            <p:cNvSpPr>
              <a:spLocks noChangeArrowheads="1"/>
            </p:cNvSpPr>
            <p:nvPr/>
          </p:nvSpPr>
          <p:spPr bwMode="auto">
            <a:xfrm>
              <a:off x="4512" y="3505"/>
              <a:ext cx="167" cy="154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41" name="Oval 53"/>
            <p:cNvSpPr>
              <a:spLocks noChangeArrowheads="1"/>
            </p:cNvSpPr>
            <p:nvPr/>
          </p:nvSpPr>
          <p:spPr bwMode="auto">
            <a:xfrm>
              <a:off x="4752" y="3505"/>
              <a:ext cx="167" cy="154"/>
            </a:xfrm>
            <a:prstGeom prst="ellipse">
              <a:avLst/>
            </a:prstGeom>
            <a:solidFill>
              <a:srgbClr val="FF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42" name="Oval 54"/>
            <p:cNvSpPr>
              <a:spLocks noChangeArrowheads="1"/>
            </p:cNvSpPr>
            <p:nvPr/>
          </p:nvSpPr>
          <p:spPr bwMode="auto">
            <a:xfrm>
              <a:off x="4992" y="3505"/>
              <a:ext cx="167" cy="154"/>
            </a:xfrm>
            <a:prstGeom prst="ellipse">
              <a:avLst/>
            </a:prstGeom>
            <a:solidFill>
              <a:srgbClr val="00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8343" name="Text Box 55"/>
            <p:cNvSpPr txBox="1">
              <a:spLocks noChangeArrowheads="1"/>
            </p:cNvSpPr>
            <p:nvPr/>
          </p:nvSpPr>
          <p:spPr bwMode="auto">
            <a:xfrm>
              <a:off x="528" y="3763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8344" name="Text Box 56"/>
            <p:cNvSpPr txBox="1">
              <a:spLocks noChangeArrowheads="1"/>
            </p:cNvSpPr>
            <p:nvPr/>
          </p:nvSpPr>
          <p:spPr bwMode="auto">
            <a:xfrm>
              <a:off x="1488" y="3763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8345" name="Text Box 57"/>
            <p:cNvSpPr txBox="1">
              <a:spLocks noChangeArrowheads="1"/>
            </p:cNvSpPr>
            <p:nvPr/>
          </p:nvSpPr>
          <p:spPr bwMode="auto">
            <a:xfrm>
              <a:off x="2448" y="3763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8346" name="Text Box 58"/>
            <p:cNvSpPr txBox="1">
              <a:spLocks noChangeArrowheads="1"/>
            </p:cNvSpPr>
            <p:nvPr/>
          </p:nvSpPr>
          <p:spPr bwMode="auto">
            <a:xfrm>
              <a:off x="3360" y="3763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8347" name="Text Box 59"/>
            <p:cNvSpPr txBox="1">
              <a:spLocks noChangeArrowheads="1"/>
            </p:cNvSpPr>
            <p:nvPr/>
          </p:nvSpPr>
          <p:spPr bwMode="auto">
            <a:xfrm>
              <a:off x="4320" y="3763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8348" name="Text Box 60"/>
            <p:cNvSpPr txBox="1">
              <a:spLocks noChangeArrowheads="1"/>
            </p:cNvSpPr>
            <p:nvPr/>
          </p:nvSpPr>
          <p:spPr bwMode="auto">
            <a:xfrm>
              <a:off x="2352" y="3168"/>
              <a:ext cx="120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故障</a:t>
              </a: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420100" y="276227"/>
            <a:ext cx="2667000" cy="3784600"/>
            <a:chOff x="3936" y="129"/>
            <a:chExt cx="1680" cy="2384"/>
          </a:xfrm>
        </p:grpSpPr>
        <p:grpSp>
          <p:nvGrpSpPr>
            <p:cNvPr id="407556" name="Group 3"/>
            <p:cNvGrpSpPr>
              <a:grpSpLocks/>
            </p:cNvGrpSpPr>
            <p:nvPr/>
          </p:nvGrpSpPr>
          <p:grpSpPr bwMode="auto">
            <a:xfrm>
              <a:off x="3936" y="129"/>
              <a:ext cx="1680" cy="2384"/>
              <a:chOff x="3936" y="129"/>
              <a:chExt cx="1680" cy="2384"/>
            </a:xfrm>
          </p:grpSpPr>
          <p:sp>
            <p:nvSpPr>
              <p:cNvPr id="407557" name="AutoShape 4"/>
              <p:cNvSpPr>
                <a:spLocks noChangeArrowheads="1"/>
              </p:cNvSpPr>
              <p:nvPr/>
            </p:nvSpPr>
            <p:spPr bwMode="auto">
              <a:xfrm>
                <a:off x="3936" y="129"/>
                <a:ext cx="1680" cy="2384"/>
              </a:xfrm>
              <a:prstGeom prst="roundRect">
                <a:avLst>
                  <a:gd name="adj" fmla="val 7560"/>
                </a:avLst>
              </a:prstGeom>
              <a:solidFill>
                <a:schemeClr val="tx1"/>
              </a:solidFill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l"/>
                <a:endParaRPr kumimoji="1" lang="zh-CN" altLang="zh-CN" sz="239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9317" name="Rectangle 5"/>
              <p:cNvSpPr>
                <a:spLocks noChangeArrowheads="1"/>
              </p:cNvSpPr>
              <p:nvPr/>
            </p:nvSpPr>
            <p:spPr bwMode="auto">
              <a:xfrm>
                <a:off x="4320" y="192"/>
                <a:ext cx="768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00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真值表</a:t>
                </a:r>
              </a:p>
            </p:txBody>
          </p:sp>
          <p:sp>
            <p:nvSpPr>
              <p:cNvPr id="407559" name="Line 6"/>
              <p:cNvSpPr>
                <a:spLocks noChangeShapeType="1"/>
              </p:cNvSpPr>
              <p:nvPr/>
            </p:nvSpPr>
            <p:spPr bwMode="auto">
              <a:xfrm>
                <a:off x="4080" y="432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7560" name="Line 7"/>
              <p:cNvSpPr>
                <a:spLocks noChangeShapeType="1"/>
              </p:cNvSpPr>
              <p:nvPr/>
            </p:nvSpPr>
            <p:spPr bwMode="auto">
              <a:xfrm>
                <a:off x="4080" y="672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7561" name="Line 8"/>
              <p:cNvSpPr>
                <a:spLocks noChangeShapeType="1"/>
              </p:cNvSpPr>
              <p:nvPr/>
            </p:nvSpPr>
            <p:spPr bwMode="auto">
              <a:xfrm>
                <a:off x="4128" y="2304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7562" name="Line 9"/>
              <p:cNvSpPr>
                <a:spLocks noChangeShapeType="1"/>
              </p:cNvSpPr>
              <p:nvPr/>
            </p:nvSpPr>
            <p:spPr bwMode="auto">
              <a:xfrm>
                <a:off x="4464" y="432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7563" name="Line 10"/>
              <p:cNvSpPr>
                <a:spLocks noChangeShapeType="1"/>
              </p:cNvSpPr>
              <p:nvPr/>
            </p:nvSpPr>
            <p:spPr bwMode="auto">
              <a:xfrm>
                <a:off x="4848" y="432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7564" name="Line 11"/>
              <p:cNvSpPr>
                <a:spLocks noChangeShapeType="1"/>
              </p:cNvSpPr>
              <p:nvPr/>
            </p:nvSpPr>
            <p:spPr bwMode="auto">
              <a:xfrm>
                <a:off x="5184" y="432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9324" name="Text Box 12"/>
            <p:cNvSpPr txBox="1">
              <a:spLocks noChangeArrowheads="1"/>
            </p:cNvSpPr>
            <p:nvPr/>
          </p:nvSpPr>
          <p:spPr bwMode="auto">
            <a:xfrm>
              <a:off x="4272" y="480"/>
              <a:ext cx="1248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  Y      G      Z</a:t>
              </a:r>
              <a:endParaRPr kumimoji="1"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407566" name="AutoShape 13"/>
          <p:cNvSpPr>
            <a:spLocks noChangeArrowheads="1"/>
          </p:cNvSpPr>
          <p:nvPr/>
        </p:nvSpPr>
        <p:spPr bwMode="auto">
          <a:xfrm>
            <a:off x="684213" y="234282"/>
            <a:ext cx="26670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07567" name="Line 14"/>
          <p:cNvSpPr>
            <a:spLocks noChangeShapeType="1"/>
          </p:cNvSpPr>
          <p:nvPr/>
        </p:nvSpPr>
        <p:spPr bwMode="auto">
          <a:xfrm>
            <a:off x="3351213" y="462882"/>
            <a:ext cx="32766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07568" name="Line 15"/>
          <p:cNvSpPr>
            <a:spLocks noChangeShapeType="1"/>
          </p:cNvSpPr>
          <p:nvPr/>
        </p:nvSpPr>
        <p:spPr bwMode="auto">
          <a:xfrm flipV="1">
            <a:off x="1638299" y="1371600"/>
            <a:ext cx="4305301" cy="9526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1617876" y="883665"/>
            <a:ext cx="44196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0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单输出组合逻辑电路的设计</a:t>
            </a:r>
          </a:p>
        </p:txBody>
      </p:sp>
      <p:grpSp>
        <p:nvGrpSpPr>
          <p:cNvPr id="407570" name="Group 17"/>
          <p:cNvGrpSpPr>
            <a:grpSpLocks/>
          </p:cNvGrpSpPr>
          <p:nvPr/>
        </p:nvGrpSpPr>
        <p:grpSpPr bwMode="auto">
          <a:xfrm>
            <a:off x="1676400" y="4087814"/>
            <a:ext cx="8534400" cy="2205038"/>
            <a:chOff x="240" y="2619"/>
            <a:chExt cx="5376" cy="1389"/>
          </a:xfrm>
        </p:grpSpPr>
        <p:sp>
          <p:nvSpPr>
            <p:cNvPr id="407571" name="AutoShape 18"/>
            <p:cNvSpPr>
              <a:spLocks noChangeArrowheads="1"/>
            </p:cNvSpPr>
            <p:nvPr/>
          </p:nvSpPr>
          <p:spPr bwMode="auto">
            <a:xfrm>
              <a:off x="288" y="2619"/>
              <a:ext cx="5328" cy="1389"/>
            </a:xfrm>
            <a:prstGeom prst="roundRect">
              <a:avLst>
                <a:gd name="adj" fmla="val 7560"/>
              </a:avLst>
            </a:prstGeom>
            <a:solidFill>
              <a:schemeClr val="tx1"/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/>
              <a:endParaRPr kumimoji="1" lang="zh-CN" altLang="zh-CN" sz="13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07572" name="Rectangle 19"/>
            <p:cNvSpPr>
              <a:spLocks noChangeArrowheads="1"/>
            </p:cNvSpPr>
            <p:nvPr/>
          </p:nvSpPr>
          <p:spPr bwMode="auto">
            <a:xfrm>
              <a:off x="846" y="2803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9332" name="Oval 20"/>
            <p:cNvSpPr>
              <a:spLocks noChangeArrowheads="1"/>
            </p:cNvSpPr>
            <p:nvPr/>
          </p:nvSpPr>
          <p:spPr bwMode="auto">
            <a:xfrm>
              <a:off x="900" y="2863"/>
              <a:ext cx="167" cy="154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33" name="Oval 21"/>
            <p:cNvSpPr>
              <a:spLocks noChangeArrowheads="1"/>
            </p:cNvSpPr>
            <p:nvPr/>
          </p:nvSpPr>
          <p:spPr bwMode="auto">
            <a:xfrm>
              <a:off x="1140" y="2863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34" name="Oval 22"/>
            <p:cNvSpPr>
              <a:spLocks noChangeArrowheads="1"/>
            </p:cNvSpPr>
            <p:nvPr/>
          </p:nvSpPr>
          <p:spPr bwMode="auto">
            <a:xfrm>
              <a:off x="1380" y="2863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7576" name="Rectangle 23"/>
            <p:cNvSpPr>
              <a:spLocks noChangeArrowheads="1"/>
            </p:cNvSpPr>
            <p:nvPr/>
          </p:nvSpPr>
          <p:spPr bwMode="auto">
            <a:xfrm>
              <a:off x="1854" y="2803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9336" name="Oval 24"/>
            <p:cNvSpPr>
              <a:spLocks noChangeArrowheads="1"/>
            </p:cNvSpPr>
            <p:nvPr/>
          </p:nvSpPr>
          <p:spPr bwMode="auto">
            <a:xfrm>
              <a:off x="1908" y="2863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37" name="Oval 25"/>
            <p:cNvSpPr>
              <a:spLocks noChangeArrowheads="1"/>
            </p:cNvSpPr>
            <p:nvPr/>
          </p:nvSpPr>
          <p:spPr bwMode="auto">
            <a:xfrm>
              <a:off x="2148" y="2863"/>
              <a:ext cx="167" cy="154"/>
            </a:xfrm>
            <a:prstGeom prst="ellipse">
              <a:avLst/>
            </a:prstGeom>
            <a:solidFill>
              <a:srgbClr val="FF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38" name="Oval 26"/>
            <p:cNvSpPr>
              <a:spLocks noChangeArrowheads="1"/>
            </p:cNvSpPr>
            <p:nvPr/>
          </p:nvSpPr>
          <p:spPr bwMode="auto">
            <a:xfrm>
              <a:off x="2388" y="2863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7580" name="Rectangle 27"/>
            <p:cNvSpPr>
              <a:spLocks noChangeArrowheads="1"/>
            </p:cNvSpPr>
            <p:nvPr/>
          </p:nvSpPr>
          <p:spPr bwMode="auto">
            <a:xfrm>
              <a:off x="2814" y="2803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9340" name="Oval 28"/>
            <p:cNvSpPr>
              <a:spLocks noChangeArrowheads="1"/>
            </p:cNvSpPr>
            <p:nvPr/>
          </p:nvSpPr>
          <p:spPr bwMode="auto">
            <a:xfrm>
              <a:off x="2868" y="2863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41" name="Oval 29"/>
            <p:cNvSpPr>
              <a:spLocks noChangeArrowheads="1"/>
            </p:cNvSpPr>
            <p:nvPr/>
          </p:nvSpPr>
          <p:spPr bwMode="auto">
            <a:xfrm>
              <a:off x="3108" y="2863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42" name="Oval 30"/>
            <p:cNvSpPr>
              <a:spLocks noChangeArrowheads="1"/>
            </p:cNvSpPr>
            <p:nvPr/>
          </p:nvSpPr>
          <p:spPr bwMode="auto">
            <a:xfrm>
              <a:off x="3348" y="2863"/>
              <a:ext cx="167" cy="154"/>
            </a:xfrm>
            <a:prstGeom prst="ellipse">
              <a:avLst/>
            </a:prstGeom>
            <a:solidFill>
              <a:srgbClr val="00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43" name="Text Box 31"/>
            <p:cNvSpPr txBox="1">
              <a:spLocks noChangeArrowheads="1"/>
            </p:cNvSpPr>
            <p:nvPr/>
          </p:nvSpPr>
          <p:spPr bwMode="auto">
            <a:xfrm>
              <a:off x="288" y="2832"/>
              <a:ext cx="5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正常</a:t>
              </a:r>
            </a:p>
          </p:txBody>
        </p:sp>
        <p:sp>
          <p:nvSpPr>
            <p:cNvPr id="269344" name="Text Box 32"/>
            <p:cNvSpPr txBox="1">
              <a:spLocks noChangeArrowheads="1"/>
            </p:cNvSpPr>
            <p:nvPr/>
          </p:nvSpPr>
          <p:spPr bwMode="auto">
            <a:xfrm>
              <a:off x="750" y="3091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9345" name="Text Box 33"/>
            <p:cNvSpPr txBox="1">
              <a:spLocks noChangeArrowheads="1"/>
            </p:cNvSpPr>
            <p:nvPr/>
          </p:nvSpPr>
          <p:spPr bwMode="auto">
            <a:xfrm>
              <a:off x="1776" y="3091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2688" y="3091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407588" name="Rectangle 35"/>
            <p:cNvSpPr>
              <a:spLocks noChangeArrowheads="1"/>
            </p:cNvSpPr>
            <p:nvPr/>
          </p:nvSpPr>
          <p:spPr bwMode="auto">
            <a:xfrm>
              <a:off x="858" y="3408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9348" name="Oval 36"/>
            <p:cNvSpPr>
              <a:spLocks noChangeArrowheads="1"/>
            </p:cNvSpPr>
            <p:nvPr/>
          </p:nvSpPr>
          <p:spPr bwMode="auto">
            <a:xfrm>
              <a:off x="912" y="3468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49" name="Oval 37"/>
            <p:cNvSpPr>
              <a:spLocks noChangeArrowheads="1"/>
            </p:cNvSpPr>
            <p:nvPr/>
          </p:nvSpPr>
          <p:spPr bwMode="auto">
            <a:xfrm>
              <a:off x="1152" y="3468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50" name="Oval 38"/>
            <p:cNvSpPr>
              <a:spLocks noChangeArrowheads="1"/>
            </p:cNvSpPr>
            <p:nvPr/>
          </p:nvSpPr>
          <p:spPr bwMode="auto">
            <a:xfrm>
              <a:off x="1392" y="3468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7592" name="Rectangle 39"/>
            <p:cNvSpPr>
              <a:spLocks noChangeArrowheads="1"/>
            </p:cNvSpPr>
            <p:nvPr/>
          </p:nvSpPr>
          <p:spPr bwMode="auto">
            <a:xfrm>
              <a:off x="1866" y="3408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9352" name="Oval 40"/>
            <p:cNvSpPr>
              <a:spLocks noChangeArrowheads="1"/>
            </p:cNvSpPr>
            <p:nvPr/>
          </p:nvSpPr>
          <p:spPr bwMode="auto">
            <a:xfrm>
              <a:off x="1920" y="3468"/>
              <a:ext cx="167" cy="154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53" name="Oval 41"/>
            <p:cNvSpPr>
              <a:spLocks noChangeArrowheads="1"/>
            </p:cNvSpPr>
            <p:nvPr/>
          </p:nvSpPr>
          <p:spPr bwMode="auto">
            <a:xfrm>
              <a:off x="2160" y="3468"/>
              <a:ext cx="167" cy="154"/>
            </a:xfrm>
            <a:prstGeom prst="ellipse">
              <a:avLst/>
            </a:prstGeom>
            <a:solidFill>
              <a:srgbClr val="FF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54" name="Oval 42"/>
            <p:cNvSpPr>
              <a:spLocks noChangeArrowheads="1"/>
            </p:cNvSpPr>
            <p:nvPr/>
          </p:nvSpPr>
          <p:spPr bwMode="auto">
            <a:xfrm>
              <a:off x="2400" y="3468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7596" name="Rectangle 43"/>
            <p:cNvSpPr>
              <a:spLocks noChangeArrowheads="1"/>
            </p:cNvSpPr>
            <p:nvPr/>
          </p:nvSpPr>
          <p:spPr bwMode="auto">
            <a:xfrm>
              <a:off x="2826" y="3408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9356" name="Oval 44"/>
            <p:cNvSpPr>
              <a:spLocks noChangeArrowheads="1"/>
            </p:cNvSpPr>
            <p:nvPr/>
          </p:nvSpPr>
          <p:spPr bwMode="auto">
            <a:xfrm>
              <a:off x="2880" y="3468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57" name="Oval 45"/>
            <p:cNvSpPr>
              <a:spLocks noChangeArrowheads="1"/>
            </p:cNvSpPr>
            <p:nvPr/>
          </p:nvSpPr>
          <p:spPr bwMode="auto">
            <a:xfrm>
              <a:off x="3120" y="3468"/>
              <a:ext cx="167" cy="154"/>
            </a:xfrm>
            <a:prstGeom prst="ellipse">
              <a:avLst/>
            </a:prstGeom>
            <a:solidFill>
              <a:srgbClr val="FF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58" name="Oval 46"/>
            <p:cNvSpPr>
              <a:spLocks noChangeArrowheads="1"/>
            </p:cNvSpPr>
            <p:nvPr/>
          </p:nvSpPr>
          <p:spPr bwMode="auto">
            <a:xfrm>
              <a:off x="3360" y="3468"/>
              <a:ext cx="167" cy="154"/>
            </a:xfrm>
            <a:prstGeom prst="ellipse">
              <a:avLst/>
            </a:prstGeom>
            <a:solidFill>
              <a:srgbClr val="00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7600" name="Rectangle 47"/>
            <p:cNvSpPr>
              <a:spLocks noChangeArrowheads="1"/>
            </p:cNvSpPr>
            <p:nvPr/>
          </p:nvSpPr>
          <p:spPr bwMode="auto">
            <a:xfrm>
              <a:off x="3738" y="3408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9360" name="Oval 48"/>
            <p:cNvSpPr>
              <a:spLocks noChangeArrowheads="1"/>
            </p:cNvSpPr>
            <p:nvPr/>
          </p:nvSpPr>
          <p:spPr bwMode="auto">
            <a:xfrm>
              <a:off x="3792" y="3468"/>
              <a:ext cx="167" cy="154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61" name="Oval 49"/>
            <p:cNvSpPr>
              <a:spLocks noChangeArrowheads="1"/>
            </p:cNvSpPr>
            <p:nvPr/>
          </p:nvSpPr>
          <p:spPr bwMode="auto">
            <a:xfrm>
              <a:off x="4032" y="3468"/>
              <a:ext cx="167" cy="15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62" name="Oval 50"/>
            <p:cNvSpPr>
              <a:spLocks noChangeArrowheads="1"/>
            </p:cNvSpPr>
            <p:nvPr/>
          </p:nvSpPr>
          <p:spPr bwMode="auto">
            <a:xfrm>
              <a:off x="4272" y="3468"/>
              <a:ext cx="167" cy="154"/>
            </a:xfrm>
            <a:prstGeom prst="ellipse">
              <a:avLst/>
            </a:prstGeom>
            <a:solidFill>
              <a:srgbClr val="00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7604" name="Rectangle 51"/>
            <p:cNvSpPr>
              <a:spLocks noChangeArrowheads="1"/>
            </p:cNvSpPr>
            <p:nvPr/>
          </p:nvSpPr>
          <p:spPr bwMode="auto">
            <a:xfrm>
              <a:off x="4698" y="3408"/>
              <a:ext cx="738" cy="27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9364" name="Oval 52"/>
            <p:cNvSpPr>
              <a:spLocks noChangeArrowheads="1"/>
            </p:cNvSpPr>
            <p:nvPr/>
          </p:nvSpPr>
          <p:spPr bwMode="auto">
            <a:xfrm>
              <a:off x="4752" y="3468"/>
              <a:ext cx="167" cy="154"/>
            </a:xfrm>
            <a:prstGeom prst="ellipse">
              <a:avLst/>
            </a:prstGeom>
            <a:solidFill>
              <a:srgbClr val="FF00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65" name="Oval 53"/>
            <p:cNvSpPr>
              <a:spLocks noChangeArrowheads="1"/>
            </p:cNvSpPr>
            <p:nvPr/>
          </p:nvSpPr>
          <p:spPr bwMode="auto">
            <a:xfrm>
              <a:off x="4992" y="3468"/>
              <a:ext cx="167" cy="154"/>
            </a:xfrm>
            <a:prstGeom prst="ellipse">
              <a:avLst/>
            </a:prstGeom>
            <a:solidFill>
              <a:srgbClr val="FF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66" name="Oval 54"/>
            <p:cNvSpPr>
              <a:spLocks noChangeArrowheads="1"/>
            </p:cNvSpPr>
            <p:nvPr/>
          </p:nvSpPr>
          <p:spPr bwMode="auto">
            <a:xfrm>
              <a:off x="5232" y="3468"/>
              <a:ext cx="167" cy="154"/>
            </a:xfrm>
            <a:prstGeom prst="ellipse">
              <a:avLst/>
            </a:prstGeom>
            <a:solidFill>
              <a:srgbClr val="00FF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67" name="Text Box 55"/>
            <p:cNvSpPr txBox="1">
              <a:spLocks noChangeArrowheads="1"/>
            </p:cNvSpPr>
            <p:nvPr/>
          </p:nvSpPr>
          <p:spPr bwMode="auto">
            <a:xfrm>
              <a:off x="768" y="3726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9368" name="Text Box 56"/>
            <p:cNvSpPr txBox="1">
              <a:spLocks noChangeArrowheads="1"/>
            </p:cNvSpPr>
            <p:nvPr/>
          </p:nvSpPr>
          <p:spPr bwMode="auto">
            <a:xfrm>
              <a:off x="1728" y="3726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9369" name="Text Box 57"/>
            <p:cNvSpPr txBox="1">
              <a:spLocks noChangeArrowheads="1"/>
            </p:cNvSpPr>
            <p:nvPr/>
          </p:nvSpPr>
          <p:spPr bwMode="auto">
            <a:xfrm>
              <a:off x="2688" y="3726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9370" name="Text Box 58"/>
            <p:cNvSpPr txBox="1">
              <a:spLocks noChangeArrowheads="1"/>
            </p:cNvSpPr>
            <p:nvPr/>
          </p:nvSpPr>
          <p:spPr bwMode="auto">
            <a:xfrm>
              <a:off x="3600" y="3726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9371" name="Text Box 59"/>
            <p:cNvSpPr txBox="1">
              <a:spLocks noChangeArrowheads="1"/>
            </p:cNvSpPr>
            <p:nvPr/>
          </p:nvSpPr>
          <p:spPr bwMode="auto">
            <a:xfrm>
              <a:off x="4560" y="3726"/>
              <a:ext cx="960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    Y    G </a:t>
              </a:r>
            </a:p>
          </p:txBody>
        </p:sp>
        <p:sp>
          <p:nvSpPr>
            <p:cNvPr id="269372" name="Text Box 60"/>
            <p:cNvSpPr txBox="1">
              <a:spLocks noChangeArrowheads="1"/>
            </p:cNvSpPr>
            <p:nvPr/>
          </p:nvSpPr>
          <p:spPr bwMode="auto">
            <a:xfrm>
              <a:off x="240" y="3419"/>
              <a:ext cx="624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故障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466850" y="1600201"/>
            <a:ext cx="6381751" cy="1557338"/>
            <a:chOff x="-36" y="1056"/>
            <a:chExt cx="4020" cy="981"/>
          </a:xfrm>
        </p:grpSpPr>
        <p:sp>
          <p:nvSpPr>
            <p:cNvPr id="269375" name="Rectangle 63"/>
            <p:cNvSpPr>
              <a:spLocks noChangeArrowheads="1"/>
            </p:cNvSpPr>
            <p:nvPr/>
          </p:nvSpPr>
          <p:spPr bwMode="auto">
            <a:xfrm>
              <a:off x="-36" y="106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解</a:t>
              </a:r>
            </a:p>
          </p:txBody>
        </p:sp>
        <p:sp>
          <p:nvSpPr>
            <p:cNvPr id="269376" name="Text Box 64"/>
            <p:cNvSpPr txBox="1">
              <a:spLocks noChangeArrowheads="1"/>
            </p:cNvSpPr>
            <p:nvPr/>
          </p:nvSpPr>
          <p:spPr bwMode="auto">
            <a:xfrm>
              <a:off x="240" y="1056"/>
              <a:ext cx="3744" cy="9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30000"/>
                </a:spcBef>
                <a:defRPr/>
              </a:pPr>
              <a:r>
                <a:rPr kumimoji="1"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取红、黄、绿三盏灯的状态为输入变量，分别用</a:t>
              </a:r>
              <a:r>
                <a:rPr kumimoji="1" lang="en-US" altLang="zh-CN" sz="2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zh-CN" altLang="en-US" sz="2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、</a:t>
              </a:r>
              <a:r>
                <a:rPr kumimoji="1" lang="en-US" altLang="zh-CN" sz="2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1" lang="zh-CN" altLang="en-US" sz="2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、</a:t>
              </a:r>
              <a:r>
                <a:rPr kumimoji="1" lang="en-US" altLang="zh-CN" sz="2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G </a:t>
              </a:r>
              <a:r>
                <a:rPr kumimoji="1"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表示，并规定灯亮时为</a:t>
              </a:r>
              <a:r>
                <a:rPr kumimoji="1"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1"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，不亮时为</a:t>
              </a:r>
              <a:r>
                <a:rPr kumimoji="1"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。取故障信号为输出变量，以</a:t>
              </a:r>
              <a:r>
                <a:rPr kumimoji="1"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Z</a:t>
              </a:r>
              <a:r>
                <a:rPr kumimoji="1"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表示之，并规定正常工作状态下</a:t>
              </a:r>
              <a:r>
                <a:rPr kumimoji="1"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Z</a:t>
              </a:r>
              <a:r>
                <a:rPr kumimoji="1"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为</a:t>
              </a:r>
              <a:r>
                <a:rPr kumimoji="1"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，发生故障时为</a:t>
              </a:r>
              <a:r>
                <a:rPr kumimoji="1"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1"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。列真值表得。</a:t>
              </a: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8966201" y="1150939"/>
            <a:ext cx="1597025" cy="2590800"/>
            <a:chOff x="4280" y="728"/>
            <a:chExt cx="1006" cy="1632"/>
          </a:xfrm>
        </p:grpSpPr>
        <p:sp>
          <p:nvSpPr>
            <p:cNvPr id="269378" name="Text Box 66"/>
            <p:cNvSpPr txBox="1">
              <a:spLocks noChangeArrowheads="1"/>
            </p:cNvSpPr>
            <p:nvPr/>
          </p:nvSpPr>
          <p:spPr bwMode="auto">
            <a:xfrm>
              <a:off x="4280" y="728"/>
              <a:ext cx="100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0       0      0</a:t>
              </a:r>
              <a:endParaRPr kumimoji="1"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79" name="Text Box 67"/>
            <p:cNvSpPr txBox="1">
              <a:spLocks noChangeArrowheads="1"/>
            </p:cNvSpPr>
            <p:nvPr/>
          </p:nvSpPr>
          <p:spPr bwMode="auto">
            <a:xfrm>
              <a:off x="4280" y="933"/>
              <a:ext cx="100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0       0      1</a:t>
              </a:r>
              <a:endParaRPr kumimoji="1" lang="en-US" altLang="zh-CN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80" name="Text Box 68"/>
            <p:cNvSpPr txBox="1">
              <a:spLocks noChangeArrowheads="1"/>
            </p:cNvSpPr>
            <p:nvPr/>
          </p:nvSpPr>
          <p:spPr bwMode="auto">
            <a:xfrm>
              <a:off x="4280" y="1139"/>
              <a:ext cx="100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0       1      0</a:t>
              </a:r>
              <a:endParaRPr kumimoji="1" lang="en-US" altLang="zh-CN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81" name="Text Box 69"/>
            <p:cNvSpPr txBox="1">
              <a:spLocks noChangeArrowheads="1"/>
            </p:cNvSpPr>
            <p:nvPr/>
          </p:nvSpPr>
          <p:spPr bwMode="auto">
            <a:xfrm>
              <a:off x="4280" y="1345"/>
              <a:ext cx="100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0       1      1</a:t>
              </a:r>
              <a:endParaRPr kumimoji="1"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82" name="Text Box 70"/>
            <p:cNvSpPr txBox="1">
              <a:spLocks noChangeArrowheads="1"/>
            </p:cNvSpPr>
            <p:nvPr/>
          </p:nvSpPr>
          <p:spPr bwMode="auto">
            <a:xfrm>
              <a:off x="4280" y="1550"/>
              <a:ext cx="100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1       0      0</a:t>
              </a:r>
              <a:endParaRPr kumimoji="1" lang="en-US" altLang="zh-CN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83" name="Text Box 71"/>
            <p:cNvSpPr txBox="1">
              <a:spLocks noChangeArrowheads="1"/>
            </p:cNvSpPr>
            <p:nvPr/>
          </p:nvSpPr>
          <p:spPr bwMode="auto">
            <a:xfrm>
              <a:off x="4280" y="1756"/>
              <a:ext cx="100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1       0      1</a:t>
              </a:r>
              <a:endParaRPr kumimoji="1"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84" name="Text Box 72"/>
            <p:cNvSpPr txBox="1">
              <a:spLocks noChangeArrowheads="1"/>
            </p:cNvSpPr>
            <p:nvPr/>
          </p:nvSpPr>
          <p:spPr bwMode="auto">
            <a:xfrm>
              <a:off x="4280" y="1962"/>
              <a:ext cx="100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1       1      0</a:t>
              </a:r>
              <a:endParaRPr kumimoji="1"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9385" name="Text Box 73"/>
            <p:cNvSpPr txBox="1">
              <a:spLocks noChangeArrowheads="1"/>
            </p:cNvSpPr>
            <p:nvPr/>
          </p:nvSpPr>
          <p:spPr bwMode="auto">
            <a:xfrm>
              <a:off x="4280" y="2168"/>
              <a:ext cx="100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1       1      1</a:t>
              </a:r>
              <a:endParaRPr kumimoji="1"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69386" name="Text Box 74"/>
          <p:cNvSpPr txBox="1">
            <a:spLocks noChangeArrowheads="1"/>
          </p:cNvSpPr>
          <p:nvPr/>
        </p:nvSpPr>
        <p:spPr bwMode="auto">
          <a:xfrm>
            <a:off x="10553700" y="1820865"/>
            <a:ext cx="4572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5000"/>
              </a:spcBef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>
              <a:spcBef>
                <a:spcPct val="500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5000"/>
              </a:spcBef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>
              <a:spcBef>
                <a:spcPct val="5000"/>
              </a:spcBef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>
              <a:spcBef>
                <a:spcPct val="5000"/>
              </a:spcBef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69387" name="Rectangle 75"/>
          <p:cNvSpPr>
            <a:spLocks noGrp="1" noChangeArrowheads="1"/>
          </p:cNvSpPr>
          <p:nvPr>
            <p:ph type="title" idx="4294967295"/>
          </p:nvPr>
        </p:nvSpPr>
        <p:spPr>
          <a:xfrm>
            <a:off x="836613" y="218408"/>
            <a:ext cx="2362200" cy="457200"/>
          </a:xfrm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3.3.2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设计举例</a:t>
            </a:r>
          </a:p>
        </p:txBody>
      </p:sp>
      <p:sp>
        <p:nvSpPr>
          <p:cNvPr id="269388" name="Rectangle 76"/>
          <p:cNvSpPr>
            <a:spLocks noChangeArrowheads="1"/>
          </p:cNvSpPr>
          <p:nvPr/>
        </p:nvSpPr>
        <p:spPr bwMode="auto">
          <a:xfrm>
            <a:off x="10553700" y="1493839"/>
            <a:ext cx="22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69389" name="Rectangle 77"/>
          <p:cNvSpPr>
            <a:spLocks noChangeArrowheads="1"/>
          </p:cNvSpPr>
          <p:nvPr/>
        </p:nvSpPr>
        <p:spPr bwMode="auto">
          <a:xfrm>
            <a:off x="10553701" y="1138239"/>
            <a:ext cx="220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86" grpId="0" autoUpdateAnimBg="0"/>
      <p:bldP spid="269388" grpId="0" autoUpdateAnimBg="0"/>
      <p:bldP spid="26938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AutoShape 2"/>
          <p:cNvSpPr>
            <a:spLocks noChangeArrowheads="1"/>
          </p:cNvSpPr>
          <p:nvPr/>
        </p:nvSpPr>
        <p:spPr bwMode="auto">
          <a:xfrm>
            <a:off x="1752600" y="228600"/>
            <a:ext cx="26670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0"/>
            <a:ext cx="2362200" cy="457200"/>
          </a:xfrm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3.3.2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设计举例</a:t>
            </a:r>
          </a:p>
        </p:txBody>
      </p:sp>
      <p:sp>
        <p:nvSpPr>
          <p:cNvPr id="408581" name="Line 4"/>
          <p:cNvSpPr>
            <a:spLocks noChangeShapeType="1"/>
          </p:cNvSpPr>
          <p:nvPr/>
        </p:nvSpPr>
        <p:spPr bwMode="auto">
          <a:xfrm>
            <a:off x="4419600" y="457200"/>
            <a:ext cx="32766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08582" name="Line 5"/>
          <p:cNvSpPr>
            <a:spLocks noChangeShapeType="1"/>
          </p:cNvSpPr>
          <p:nvPr/>
        </p:nvSpPr>
        <p:spPr bwMode="auto">
          <a:xfrm>
            <a:off x="1905000" y="1371600"/>
            <a:ext cx="37338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1828800" y="914400"/>
            <a:ext cx="41148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0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由真值表写出逻辑表达式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43200" y="3429000"/>
            <a:ext cx="2941638" cy="1682750"/>
            <a:chOff x="768" y="1104"/>
            <a:chExt cx="1392" cy="768"/>
          </a:xfrm>
        </p:grpSpPr>
        <p:grpSp>
          <p:nvGrpSpPr>
            <p:cNvPr id="408585" name="Group 8"/>
            <p:cNvGrpSpPr>
              <a:grpSpLocks/>
            </p:cNvGrpSpPr>
            <p:nvPr/>
          </p:nvGrpSpPr>
          <p:grpSpPr bwMode="auto">
            <a:xfrm>
              <a:off x="1008" y="1344"/>
              <a:ext cx="1152" cy="528"/>
              <a:chOff x="2256" y="1152"/>
              <a:chExt cx="1344" cy="776"/>
            </a:xfrm>
          </p:grpSpPr>
          <p:sp>
            <p:nvSpPr>
              <p:cNvPr id="408586" name="Rectangle 9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344" cy="768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8587" name="Rectangle 10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344" cy="768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8588" name="Line 11"/>
              <p:cNvSpPr>
                <a:spLocks noChangeShapeType="1"/>
              </p:cNvSpPr>
              <p:nvPr/>
            </p:nvSpPr>
            <p:spPr bwMode="auto">
              <a:xfrm>
                <a:off x="2928" y="1152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08589" name="Line 12"/>
              <p:cNvSpPr>
                <a:spLocks noChangeShapeType="1"/>
              </p:cNvSpPr>
              <p:nvPr/>
            </p:nvSpPr>
            <p:spPr bwMode="auto">
              <a:xfrm>
                <a:off x="2592" y="11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08590" name="Line 13"/>
              <p:cNvSpPr>
                <a:spLocks noChangeShapeType="1"/>
              </p:cNvSpPr>
              <p:nvPr/>
            </p:nvSpPr>
            <p:spPr bwMode="auto">
              <a:xfrm>
                <a:off x="3264" y="1152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08591" name="Line 14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408592" name="Line 15"/>
            <p:cNvSpPr>
              <a:spLocks noChangeShapeType="1"/>
            </p:cNvSpPr>
            <p:nvPr/>
          </p:nvSpPr>
          <p:spPr bwMode="auto">
            <a:xfrm>
              <a:off x="768" y="1104"/>
              <a:ext cx="24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2833688" y="3309938"/>
            <a:ext cx="5080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YG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2590801" y="3592513"/>
            <a:ext cx="40481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806700" y="3933825"/>
            <a:ext cx="406400" cy="999289"/>
            <a:chOff x="808" y="1385"/>
            <a:chExt cx="205" cy="509"/>
          </a:xfrm>
        </p:grpSpPr>
        <p:sp>
          <p:nvSpPr>
            <p:cNvPr id="270355" name="Text Box 19"/>
            <p:cNvSpPr txBox="1">
              <a:spLocks noChangeArrowheads="1"/>
            </p:cNvSpPr>
            <p:nvPr/>
          </p:nvSpPr>
          <p:spPr bwMode="auto">
            <a:xfrm>
              <a:off x="808" y="1385"/>
              <a:ext cx="205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70356" name="Text Box 20"/>
            <p:cNvSpPr txBox="1">
              <a:spLocks noChangeArrowheads="1"/>
            </p:cNvSpPr>
            <p:nvPr/>
          </p:nvSpPr>
          <p:spPr bwMode="auto">
            <a:xfrm>
              <a:off x="808" y="1706"/>
              <a:ext cx="205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240089" y="3508376"/>
            <a:ext cx="2230437" cy="369051"/>
            <a:chOff x="1081" y="1117"/>
            <a:chExt cx="1124" cy="188"/>
          </a:xfrm>
        </p:grpSpPr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1081" y="1117"/>
              <a:ext cx="204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270359" name="Text Box 23"/>
            <p:cNvSpPr txBox="1">
              <a:spLocks noChangeArrowheads="1"/>
            </p:cNvSpPr>
            <p:nvPr/>
          </p:nvSpPr>
          <p:spPr bwMode="auto">
            <a:xfrm>
              <a:off x="1370" y="1117"/>
              <a:ext cx="206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270360" name="Text Box 24"/>
            <p:cNvSpPr txBox="1">
              <a:spLocks noChangeArrowheads="1"/>
            </p:cNvSpPr>
            <p:nvPr/>
          </p:nvSpPr>
          <p:spPr bwMode="auto">
            <a:xfrm>
              <a:off x="1694" y="1117"/>
              <a:ext cx="204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70361" name="Text Box 25"/>
            <p:cNvSpPr txBox="1">
              <a:spLocks noChangeArrowheads="1"/>
            </p:cNvSpPr>
            <p:nvPr/>
          </p:nvSpPr>
          <p:spPr bwMode="auto">
            <a:xfrm>
              <a:off x="2001" y="1117"/>
              <a:ext cx="204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</p:grpSp>
      <p:sp>
        <p:nvSpPr>
          <p:cNvPr id="270362" name="Text Box 26"/>
          <p:cNvSpPr txBox="1">
            <a:spLocks noChangeArrowheads="1"/>
          </p:cNvSpPr>
          <p:nvPr/>
        </p:nvSpPr>
        <p:spPr bwMode="auto">
          <a:xfrm>
            <a:off x="3352801" y="4021138"/>
            <a:ext cx="40481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0363" name="Text Box 27"/>
          <p:cNvSpPr txBox="1">
            <a:spLocks noChangeArrowheads="1"/>
          </p:cNvSpPr>
          <p:nvPr/>
        </p:nvSpPr>
        <p:spPr bwMode="auto">
          <a:xfrm>
            <a:off x="3878263" y="4630738"/>
            <a:ext cx="4064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0364" name="Text Box 28"/>
          <p:cNvSpPr txBox="1">
            <a:spLocks noChangeArrowheads="1"/>
          </p:cNvSpPr>
          <p:nvPr/>
        </p:nvSpPr>
        <p:spPr bwMode="auto">
          <a:xfrm>
            <a:off x="4548188" y="4630738"/>
            <a:ext cx="40481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0365" name="Text Box 29"/>
          <p:cNvSpPr txBox="1">
            <a:spLocks noChangeArrowheads="1"/>
          </p:cNvSpPr>
          <p:nvPr/>
        </p:nvSpPr>
        <p:spPr bwMode="auto">
          <a:xfrm>
            <a:off x="5157788" y="4630738"/>
            <a:ext cx="40481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0366" name="Text Box 30"/>
          <p:cNvSpPr txBox="1">
            <a:spLocks noChangeArrowheads="1"/>
          </p:cNvSpPr>
          <p:nvPr/>
        </p:nvSpPr>
        <p:spPr bwMode="auto">
          <a:xfrm>
            <a:off x="4546600" y="4037013"/>
            <a:ext cx="4064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0367" name="Oval 31"/>
          <p:cNvSpPr>
            <a:spLocks noChangeArrowheads="1"/>
          </p:cNvSpPr>
          <p:nvPr/>
        </p:nvSpPr>
        <p:spPr bwMode="auto">
          <a:xfrm>
            <a:off x="3938588" y="4560888"/>
            <a:ext cx="1014412" cy="52705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0368" name="Oval 32"/>
          <p:cNvSpPr>
            <a:spLocks noChangeArrowheads="1"/>
          </p:cNvSpPr>
          <p:nvPr/>
        </p:nvSpPr>
        <p:spPr bwMode="auto">
          <a:xfrm>
            <a:off x="4495801" y="4560888"/>
            <a:ext cx="1014413" cy="52705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0369" name="Oval 33"/>
          <p:cNvSpPr>
            <a:spLocks noChangeArrowheads="1"/>
          </p:cNvSpPr>
          <p:nvPr/>
        </p:nvSpPr>
        <p:spPr bwMode="auto">
          <a:xfrm>
            <a:off x="4446588" y="4021139"/>
            <a:ext cx="582612" cy="1004887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0370" name="Oval 34"/>
          <p:cNvSpPr>
            <a:spLocks noChangeArrowheads="1"/>
          </p:cNvSpPr>
          <p:nvPr/>
        </p:nvSpPr>
        <p:spPr bwMode="auto">
          <a:xfrm>
            <a:off x="3278188" y="3951288"/>
            <a:ext cx="608012" cy="52705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327400" y="4024315"/>
            <a:ext cx="2286000" cy="1017683"/>
            <a:chOff x="1081" y="1385"/>
            <a:chExt cx="1124" cy="419"/>
          </a:xfrm>
        </p:grpSpPr>
        <p:sp>
          <p:nvSpPr>
            <p:cNvPr id="270372" name="Text Box 36"/>
            <p:cNvSpPr txBox="1">
              <a:spLocks noChangeArrowheads="1"/>
            </p:cNvSpPr>
            <p:nvPr/>
          </p:nvSpPr>
          <p:spPr bwMode="auto">
            <a:xfrm>
              <a:off x="1081" y="1652"/>
              <a:ext cx="204" cy="1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70373" name="Text Box 37"/>
            <p:cNvSpPr txBox="1">
              <a:spLocks noChangeArrowheads="1"/>
            </p:cNvSpPr>
            <p:nvPr/>
          </p:nvSpPr>
          <p:spPr bwMode="auto">
            <a:xfrm>
              <a:off x="1387" y="1385"/>
              <a:ext cx="205" cy="1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70374" name="Text Box 38"/>
            <p:cNvSpPr txBox="1">
              <a:spLocks noChangeArrowheads="1"/>
            </p:cNvSpPr>
            <p:nvPr/>
          </p:nvSpPr>
          <p:spPr bwMode="auto">
            <a:xfrm>
              <a:off x="2001" y="1385"/>
              <a:ext cx="204" cy="1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aphicFrame>
        <p:nvGraphicFramePr>
          <p:cNvPr id="270375" name="Object 39"/>
          <p:cNvGraphicFramePr>
            <a:graphicFrameLocks noChangeAspect="1"/>
          </p:cNvGraphicFramePr>
          <p:nvPr/>
        </p:nvGraphicFramePr>
        <p:xfrm>
          <a:off x="5943601" y="1770063"/>
          <a:ext cx="841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39" name="Equation" r:id="rId3" imgW="457200" imgH="177480" progId="Equation.3">
                  <p:embed/>
                </p:oleObj>
              </mc:Choice>
              <mc:Fallback>
                <p:oleObj name="Equation" r:id="rId3" imgW="457200" imgH="177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1770063"/>
                        <a:ext cx="8413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6" name="Object 40"/>
          <p:cNvGraphicFramePr>
            <a:graphicFrameLocks noChangeAspect="1"/>
          </p:cNvGraphicFramePr>
          <p:nvPr/>
        </p:nvGraphicFramePr>
        <p:xfrm>
          <a:off x="2286000" y="1693863"/>
          <a:ext cx="11430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40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93863"/>
                        <a:ext cx="11430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7" name="Object 41"/>
          <p:cNvGraphicFramePr>
            <a:graphicFrameLocks noChangeAspect="1"/>
          </p:cNvGraphicFramePr>
          <p:nvPr/>
        </p:nvGraphicFramePr>
        <p:xfrm>
          <a:off x="3429001" y="1693863"/>
          <a:ext cx="8159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41" name="Equation" r:id="rId7" imgW="444240" imgH="215640" progId="Equation.3">
                  <p:embed/>
                </p:oleObj>
              </mc:Choice>
              <mc:Fallback>
                <p:oleObj name="Equation" r:id="rId7" imgW="444240" imgH="215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1693863"/>
                        <a:ext cx="8159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8" name="Object 42"/>
          <p:cNvGraphicFramePr>
            <a:graphicFrameLocks noChangeAspect="1"/>
          </p:cNvGraphicFramePr>
          <p:nvPr/>
        </p:nvGraphicFramePr>
        <p:xfrm>
          <a:off x="4229100" y="1676401"/>
          <a:ext cx="8397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42" name="Equation" r:id="rId9" imgW="457200" imgH="215640" progId="Equation.3">
                  <p:embed/>
                </p:oleObj>
              </mc:Choice>
              <mc:Fallback>
                <p:oleObj name="Equation" r:id="rId9" imgW="457200" imgH="215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676401"/>
                        <a:ext cx="8397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9" name="Object 43"/>
          <p:cNvGraphicFramePr>
            <a:graphicFrameLocks noChangeAspect="1"/>
          </p:cNvGraphicFramePr>
          <p:nvPr/>
        </p:nvGraphicFramePr>
        <p:xfrm>
          <a:off x="5029200" y="1693863"/>
          <a:ext cx="8636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43" name="Equation" r:id="rId11" imgW="469800" imgH="215640" progId="Equation.3">
                  <p:embed/>
                </p:oleObj>
              </mc:Choice>
              <mc:Fallback>
                <p:oleObj name="Equation" r:id="rId11" imgW="469800" imgH="215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93863"/>
                        <a:ext cx="8636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80" name="Object 44"/>
          <p:cNvGraphicFramePr>
            <a:graphicFrameLocks noChangeAspect="1"/>
          </p:cNvGraphicFramePr>
          <p:nvPr/>
        </p:nvGraphicFramePr>
        <p:xfrm>
          <a:off x="2286000" y="5334000"/>
          <a:ext cx="327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44" name="Equation" r:id="rId13" imgW="1625400" imgH="215640" progId="Equation.3">
                  <p:embed/>
                </p:oleObj>
              </mc:Choice>
              <mc:Fallback>
                <p:oleObj name="Equation" r:id="rId13" imgW="1625400" imgH="215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0"/>
                        <a:ext cx="3276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5638800" y="5408620"/>
            <a:ext cx="3810000" cy="369888"/>
            <a:chOff x="2592" y="3407"/>
            <a:chExt cx="2400" cy="233"/>
          </a:xfrm>
        </p:grpSpPr>
        <p:sp>
          <p:nvSpPr>
            <p:cNvPr id="270382" name="Text Box 46"/>
            <p:cNvSpPr txBox="1">
              <a:spLocks noChangeArrowheads="1"/>
            </p:cNvSpPr>
            <p:nvPr/>
          </p:nvSpPr>
          <p:spPr bwMode="auto">
            <a:xfrm>
              <a:off x="3504" y="3407"/>
              <a:ext cx="1488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与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- 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或表达式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08624" name="Line 47"/>
            <p:cNvSpPr>
              <a:spLocks noChangeShapeType="1"/>
            </p:cNvSpPr>
            <p:nvPr/>
          </p:nvSpPr>
          <p:spPr bwMode="auto">
            <a:xfrm>
              <a:off x="2592" y="3541"/>
              <a:ext cx="86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8625" name="Group 48"/>
          <p:cNvGrpSpPr>
            <a:grpSpLocks/>
          </p:cNvGrpSpPr>
          <p:nvPr/>
        </p:nvGrpSpPr>
        <p:grpSpPr bwMode="auto">
          <a:xfrm>
            <a:off x="7620000" y="430214"/>
            <a:ext cx="2667000" cy="3784600"/>
            <a:chOff x="3840" y="271"/>
            <a:chExt cx="1680" cy="2384"/>
          </a:xfrm>
        </p:grpSpPr>
        <p:grpSp>
          <p:nvGrpSpPr>
            <p:cNvPr id="408626" name="Group 49"/>
            <p:cNvGrpSpPr>
              <a:grpSpLocks/>
            </p:cNvGrpSpPr>
            <p:nvPr/>
          </p:nvGrpSpPr>
          <p:grpSpPr bwMode="auto">
            <a:xfrm>
              <a:off x="3840" y="271"/>
              <a:ext cx="1680" cy="2384"/>
              <a:chOff x="3936" y="127"/>
              <a:chExt cx="1680" cy="2384"/>
            </a:xfrm>
          </p:grpSpPr>
          <p:grpSp>
            <p:nvGrpSpPr>
              <p:cNvPr id="408627" name="Group 50"/>
              <p:cNvGrpSpPr>
                <a:grpSpLocks/>
              </p:cNvGrpSpPr>
              <p:nvPr/>
            </p:nvGrpSpPr>
            <p:grpSpPr bwMode="auto">
              <a:xfrm>
                <a:off x="3936" y="127"/>
                <a:ext cx="1680" cy="2384"/>
                <a:chOff x="3936" y="127"/>
                <a:chExt cx="1680" cy="2384"/>
              </a:xfrm>
            </p:grpSpPr>
            <p:sp>
              <p:nvSpPr>
                <p:cNvPr id="408628" name="AutoShape 51"/>
                <p:cNvSpPr>
                  <a:spLocks noChangeArrowheads="1"/>
                </p:cNvSpPr>
                <p:nvPr/>
              </p:nvSpPr>
              <p:spPr bwMode="auto">
                <a:xfrm>
                  <a:off x="3936" y="127"/>
                  <a:ext cx="1680" cy="2384"/>
                </a:xfrm>
                <a:prstGeom prst="roundRect">
                  <a:avLst>
                    <a:gd name="adj" fmla="val 7560"/>
                  </a:avLst>
                </a:prstGeom>
                <a:solidFill>
                  <a:schemeClr val="tx1"/>
                </a:solidFill>
                <a:ln w="1905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l"/>
                  <a:endParaRPr kumimoji="1" lang="zh-CN" altLang="zh-CN" sz="239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0388" name="Rectangle 52"/>
                <p:cNvSpPr>
                  <a:spLocks noChangeArrowheads="1"/>
                </p:cNvSpPr>
                <p:nvPr/>
              </p:nvSpPr>
              <p:spPr bwMode="auto">
                <a:xfrm>
                  <a:off x="4320" y="192"/>
                  <a:ext cx="768" cy="19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>
                      <a:solidFill>
                        <a:srgbClr val="00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</a:rPr>
                    <a:t>真值表</a:t>
                  </a:r>
                </a:p>
              </p:txBody>
            </p:sp>
            <p:sp>
              <p:nvSpPr>
                <p:cNvPr id="408630" name="Line 53"/>
                <p:cNvSpPr>
                  <a:spLocks noChangeShapeType="1"/>
                </p:cNvSpPr>
                <p:nvPr/>
              </p:nvSpPr>
              <p:spPr bwMode="auto">
                <a:xfrm>
                  <a:off x="4080" y="432"/>
                  <a:ext cx="1440" cy="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631" name="Line 54"/>
                <p:cNvSpPr>
                  <a:spLocks noChangeShapeType="1"/>
                </p:cNvSpPr>
                <p:nvPr/>
              </p:nvSpPr>
              <p:spPr bwMode="auto">
                <a:xfrm>
                  <a:off x="4080" y="672"/>
                  <a:ext cx="1440" cy="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632" name="Line 55"/>
                <p:cNvSpPr>
                  <a:spLocks noChangeShapeType="1"/>
                </p:cNvSpPr>
                <p:nvPr/>
              </p:nvSpPr>
              <p:spPr bwMode="auto">
                <a:xfrm>
                  <a:off x="4128" y="2304"/>
                  <a:ext cx="1440" cy="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633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432"/>
                  <a:ext cx="0" cy="1872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634" name="Line 57"/>
                <p:cNvSpPr>
                  <a:spLocks noChangeShapeType="1"/>
                </p:cNvSpPr>
                <p:nvPr/>
              </p:nvSpPr>
              <p:spPr bwMode="auto">
                <a:xfrm>
                  <a:off x="4848" y="432"/>
                  <a:ext cx="0" cy="1872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635" name="Line 58"/>
                <p:cNvSpPr>
                  <a:spLocks noChangeShapeType="1"/>
                </p:cNvSpPr>
                <p:nvPr/>
              </p:nvSpPr>
              <p:spPr bwMode="auto">
                <a:xfrm>
                  <a:off x="5184" y="432"/>
                  <a:ext cx="0" cy="1872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0395" name="Text Box 59"/>
              <p:cNvSpPr txBox="1">
                <a:spLocks noChangeArrowheads="1"/>
              </p:cNvSpPr>
              <p:nvPr/>
            </p:nvSpPr>
            <p:spPr bwMode="auto">
              <a:xfrm>
                <a:off x="4272" y="480"/>
                <a:ext cx="1248" cy="17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R      Y      G      Z</a:t>
                </a:r>
                <a:endParaRPr kumimoji="1"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grpSp>
          <p:nvGrpSpPr>
            <p:cNvPr id="408637" name="Group 60"/>
            <p:cNvGrpSpPr>
              <a:grpSpLocks/>
            </p:cNvGrpSpPr>
            <p:nvPr/>
          </p:nvGrpSpPr>
          <p:grpSpPr bwMode="auto">
            <a:xfrm>
              <a:off x="4184" y="824"/>
              <a:ext cx="1006" cy="1632"/>
              <a:chOff x="4280" y="728"/>
              <a:chExt cx="1006" cy="1632"/>
            </a:xfrm>
          </p:grpSpPr>
          <p:sp>
            <p:nvSpPr>
              <p:cNvPr id="270397" name="Text Box 61"/>
              <p:cNvSpPr txBox="1">
                <a:spLocks noChangeArrowheads="1"/>
              </p:cNvSpPr>
              <p:nvPr/>
            </p:nvSpPr>
            <p:spPr bwMode="auto">
              <a:xfrm>
                <a:off x="4280" y="728"/>
                <a:ext cx="100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0       0      0</a:t>
                </a:r>
                <a:endParaRPr kumimoji="1"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70398" name="Text Box 62"/>
              <p:cNvSpPr txBox="1">
                <a:spLocks noChangeArrowheads="1"/>
              </p:cNvSpPr>
              <p:nvPr/>
            </p:nvSpPr>
            <p:spPr bwMode="auto">
              <a:xfrm>
                <a:off x="4280" y="933"/>
                <a:ext cx="100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0       0      1</a:t>
                </a:r>
                <a:endParaRPr kumimoji="1" lang="en-US" altLang="zh-CN" sz="20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70399" name="Text Box 63"/>
              <p:cNvSpPr txBox="1">
                <a:spLocks noChangeArrowheads="1"/>
              </p:cNvSpPr>
              <p:nvPr/>
            </p:nvSpPr>
            <p:spPr bwMode="auto">
              <a:xfrm>
                <a:off x="4280" y="1139"/>
                <a:ext cx="100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0       1      0</a:t>
                </a:r>
                <a:endParaRPr kumimoji="1" lang="en-US" altLang="zh-CN" sz="20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70400" name="Text Box 64"/>
              <p:cNvSpPr txBox="1">
                <a:spLocks noChangeArrowheads="1"/>
              </p:cNvSpPr>
              <p:nvPr/>
            </p:nvSpPr>
            <p:spPr bwMode="auto">
              <a:xfrm>
                <a:off x="4280" y="1345"/>
                <a:ext cx="100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0       1      1</a:t>
                </a:r>
                <a:endParaRPr kumimoji="1"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70401" name="Text Box 65"/>
              <p:cNvSpPr txBox="1">
                <a:spLocks noChangeArrowheads="1"/>
              </p:cNvSpPr>
              <p:nvPr/>
            </p:nvSpPr>
            <p:spPr bwMode="auto">
              <a:xfrm>
                <a:off x="4280" y="1550"/>
                <a:ext cx="100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1       0      0</a:t>
                </a:r>
                <a:endParaRPr kumimoji="1" lang="en-US" altLang="zh-CN" sz="20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70402" name="Text Box 66"/>
              <p:cNvSpPr txBox="1">
                <a:spLocks noChangeArrowheads="1"/>
              </p:cNvSpPr>
              <p:nvPr/>
            </p:nvSpPr>
            <p:spPr bwMode="auto">
              <a:xfrm>
                <a:off x="4280" y="1756"/>
                <a:ext cx="100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1       0      1</a:t>
                </a:r>
                <a:endParaRPr kumimoji="1"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70403" name="Text Box 67"/>
              <p:cNvSpPr txBox="1">
                <a:spLocks noChangeArrowheads="1"/>
              </p:cNvSpPr>
              <p:nvPr/>
            </p:nvSpPr>
            <p:spPr bwMode="auto">
              <a:xfrm>
                <a:off x="4280" y="1962"/>
                <a:ext cx="100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1       1      0</a:t>
                </a:r>
                <a:endParaRPr kumimoji="1"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70404" name="Text Box 68"/>
              <p:cNvSpPr txBox="1">
                <a:spLocks noChangeArrowheads="1"/>
              </p:cNvSpPr>
              <p:nvPr/>
            </p:nvSpPr>
            <p:spPr bwMode="auto">
              <a:xfrm>
                <a:off x="4280" y="2168"/>
                <a:ext cx="100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1       1      1</a:t>
                </a:r>
                <a:endParaRPr kumimoji="1"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270405" name="Text Box 69"/>
            <p:cNvSpPr txBox="1">
              <a:spLocks noChangeArrowheads="1"/>
            </p:cNvSpPr>
            <p:nvPr/>
          </p:nvSpPr>
          <p:spPr bwMode="auto">
            <a:xfrm>
              <a:off x="5136" y="864"/>
              <a:ext cx="288" cy="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sp>
        <p:nvSpPr>
          <p:cNvPr id="270406" name="Line 70"/>
          <p:cNvSpPr>
            <a:spLocks noChangeShapeType="1"/>
          </p:cNvSpPr>
          <p:nvPr/>
        </p:nvSpPr>
        <p:spPr bwMode="auto">
          <a:xfrm>
            <a:off x="1905000" y="3048000"/>
            <a:ext cx="40386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70407" name="Rectangle 71"/>
          <p:cNvSpPr>
            <a:spLocks noChangeArrowheads="1"/>
          </p:cNvSpPr>
          <p:nvPr/>
        </p:nvSpPr>
        <p:spPr bwMode="auto">
          <a:xfrm>
            <a:off x="1828800" y="2590800"/>
            <a:ext cx="44958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0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利用卡诺图将上式进行化简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7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7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0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0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0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0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0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0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7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0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0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2" grpId="0" autoUpdateAnimBg="0"/>
      <p:bldP spid="270353" grpId="0" autoUpdateAnimBg="0"/>
      <p:bldP spid="270362" grpId="0" autoUpdateAnimBg="0"/>
      <p:bldP spid="270363" grpId="0" autoUpdateAnimBg="0"/>
      <p:bldP spid="270364" grpId="0" autoUpdateAnimBg="0"/>
      <p:bldP spid="270365" grpId="0" autoUpdateAnimBg="0"/>
      <p:bldP spid="270366" grpId="0" autoUpdateAnimBg="0"/>
      <p:bldP spid="270367" grpId="0" animBg="1"/>
      <p:bldP spid="270368" grpId="0" animBg="1"/>
      <p:bldP spid="270369" grpId="0" animBg="1"/>
      <p:bldP spid="270370" grpId="0" animBg="1"/>
      <p:bldP spid="270406" grpId="0" animBg="1"/>
      <p:bldP spid="27040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AutoShape 3"/>
          <p:cNvSpPr>
            <a:spLocks noChangeArrowheads="1"/>
          </p:cNvSpPr>
          <p:nvPr/>
        </p:nvSpPr>
        <p:spPr bwMode="auto">
          <a:xfrm>
            <a:off x="1752600" y="228600"/>
            <a:ext cx="26670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0"/>
            <a:ext cx="2362200" cy="457200"/>
          </a:xfrm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3.3.2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设计举例</a:t>
            </a:r>
          </a:p>
        </p:txBody>
      </p:sp>
      <p:sp>
        <p:nvSpPr>
          <p:cNvPr id="409606" name="Line 5"/>
          <p:cNvSpPr>
            <a:spLocks noChangeShapeType="1"/>
          </p:cNvSpPr>
          <p:nvPr/>
        </p:nvSpPr>
        <p:spPr bwMode="auto">
          <a:xfrm>
            <a:off x="4419600" y="457200"/>
            <a:ext cx="59436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09607" name="Line 6"/>
          <p:cNvSpPr>
            <a:spLocks noChangeShapeType="1"/>
          </p:cNvSpPr>
          <p:nvPr/>
        </p:nvSpPr>
        <p:spPr bwMode="auto">
          <a:xfrm>
            <a:off x="1905000" y="1295400"/>
            <a:ext cx="37338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828800" y="868364"/>
            <a:ext cx="4114800" cy="42703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0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● </a:t>
            </a:r>
            <a:r>
              <a:rPr kumimoji="1" lang="zh-CN" altLang="en-US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根据化简结果画逻辑电路图</a:t>
            </a:r>
          </a:p>
        </p:txBody>
      </p:sp>
      <p:graphicFrame>
        <p:nvGraphicFramePr>
          <p:cNvPr id="409609" name="Object 8"/>
          <p:cNvGraphicFramePr>
            <a:graphicFrameLocks noChangeAspect="1"/>
          </p:cNvGraphicFramePr>
          <p:nvPr/>
        </p:nvGraphicFramePr>
        <p:xfrm>
          <a:off x="2286000" y="1371601"/>
          <a:ext cx="3124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9" name="Equation" r:id="rId3" imgW="1625400" imgH="215640" progId="Equation.3">
                  <p:embed/>
                </p:oleObj>
              </mc:Choice>
              <mc:Fallback>
                <p:oleObj name="Equation" r:id="rId3" imgW="162540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1"/>
                        <a:ext cx="3124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9" name="Object 9"/>
          <p:cNvGraphicFramePr>
            <a:graphicFrameLocks noChangeAspect="1"/>
          </p:cNvGraphicFramePr>
          <p:nvPr/>
        </p:nvGraphicFramePr>
        <p:xfrm>
          <a:off x="6781800" y="1295401"/>
          <a:ext cx="2705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0" name="Equation" r:id="rId5" imgW="1447560" imgH="266400" progId="Equation.3">
                  <p:embed/>
                </p:oleObj>
              </mc:Choice>
              <mc:Fallback>
                <p:oleObj name="Equation" r:id="rId5" imgW="144756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95401"/>
                        <a:ext cx="2705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554" name="Text Box 194"/>
          <p:cNvSpPr txBox="1">
            <a:spLocks noChangeArrowheads="1"/>
          </p:cNvSpPr>
          <p:nvPr/>
        </p:nvSpPr>
        <p:spPr bwMode="auto">
          <a:xfrm>
            <a:off x="7086600" y="1828800"/>
            <a:ext cx="2514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与非 </a:t>
            </a:r>
            <a:r>
              <a:rPr kumimoji="1"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– </a:t>
            </a: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与非表达式</a:t>
            </a:r>
            <a:r>
              <a:rPr kumimoji="1"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271555" name="Text Box 195"/>
          <p:cNvSpPr txBox="1">
            <a:spLocks noChangeArrowheads="1"/>
          </p:cNvSpPr>
          <p:nvPr/>
        </p:nvSpPr>
        <p:spPr bwMode="auto">
          <a:xfrm>
            <a:off x="2971800" y="1828800"/>
            <a:ext cx="19812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 </a:t>
            </a:r>
            <a:r>
              <a:rPr kumimoji="1"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 </a:t>
            </a: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或表达式</a:t>
            </a:r>
            <a:r>
              <a:rPr kumimoji="1"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271557" name="AutoShape 197"/>
          <p:cNvSpPr>
            <a:spLocks noChangeArrowheads="1"/>
          </p:cNvSpPr>
          <p:nvPr/>
        </p:nvSpPr>
        <p:spPr bwMode="auto">
          <a:xfrm>
            <a:off x="8001000" y="136525"/>
            <a:ext cx="2362200" cy="971550"/>
          </a:xfrm>
          <a:prstGeom prst="horizontalScroll">
            <a:avLst>
              <a:gd name="adj" fmla="val 14824"/>
            </a:avLst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试用</a:t>
            </a:r>
            <a:r>
              <a:rPr kumimoji="1" lang="zh-CN" altLang="en-US" sz="2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与或非门</a:t>
            </a:r>
            <a:r>
              <a:rPr kumimoji="1" lang="zh-CN" altLang="en-US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实现本逻辑电路</a:t>
            </a:r>
          </a:p>
        </p:txBody>
      </p:sp>
      <p:sp>
        <p:nvSpPr>
          <p:cNvPr id="200" name="AutoShape 2">
            <a:extLst>
              <a:ext uri="{FF2B5EF4-FFF2-40B4-BE49-F238E27FC236}">
                <a16:creationId xmlns:a16="http://schemas.microsoft.com/office/drawing/2014/main" id="{7B8B8122-828A-4CE1-8DA6-CEE6A9DB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643" y="2408239"/>
            <a:ext cx="4191000" cy="4038600"/>
          </a:xfrm>
          <a:prstGeom prst="roundRect">
            <a:avLst>
              <a:gd name="adj" fmla="val 7560"/>
            </a:avLst>
          </a:prstGeom>
          <a:solidFill>
            <a:schemeClr val="tx1"/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/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1" name="Text Box 10">
            <a:extLst>
              <a:ext uri="{FF2B5EF4-FFF2-40B4-BE49-F238E27FC236}">
                <a16:creationId xmlns:a16="http://schemas.microsoft.com/office/drawing/2014/main" id="{2978ECA3-DC1B-4718-AB5B-269E2EA02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556" y="2571752"/>
            <a:ext cx="385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02" name="Text Box 11">
            <a:extLst>
              <a:ext uri="{FF2B5EF4-FFF2-40B4-BE49-F238E27FC236}">
                <a16:creationId xmlns:a16="http://schemas.microsoft.com/office/drawing/2014/main" id="{C0F7F04B-71BB-4B36-BA78-B5A24C8D9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556" y="3486152"/>
            <a:ext cx="385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203" name="Text Box 12">
            <a:extLst>
              <a:ext uri="{FF2B5EF4-FFF2-40B4-BE49-F238E27FC236}">
                <a16:creationId xmlns:a16="http://schemas.microsoft.com/office/drawing/2014/main" id="{2D0C2249-7238-401C-BAEA-678E8CA7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643" y="4476752"/>
            <a:ext cx="4016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>
                <a:solidFill>
                  <a:srgbClr val="00FF00"/>
                </a:solidFill>
              </a:rPr>
              <a:t>G</a:t>
            </a:r>
          </a:p>
        </p:txBody>
      </p:sp>
      <p:sp>
        <p:nvSpPr>
          <p:cNvPr id="204" name="Line 13">
            <a:extLst>
              <a:ext uri="{FF2B5EF4-FFF2-40B4-BE49-F238E27FC236}">
                <a16:creationId xmlns:a16="http://schemas.microsoft.com/office/drawing/2014/main" id="{171D3F83-8D01-4485-B4A4-FB3E5E126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8531" y="2863852"/>
            <a:ext cx="1776412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" name="Line 14">
            <a:extLst>
              <a:ext uri="{FF2B5EF4-FFF2-40B4-BE49-F238E27FC236}">
                <a16:creationId xmlns:a16="http://schemas.microsoft.com/office/drawing/2014/main" id="{94374C40-3867-4B22-AA05-85BEE93F9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518" y="4659314"/>
            <a:ext cx="1749425" cy="15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06" name="Group 15">
            <a:extLst>
              <a:ext uri="{FF2B5EF4-FFF2-40B4-BE49-F238E27FC236}">
                <a16:creationId xmlns:a16="http://schemas.microsoft.com/office/drawing/2014/main" id="{5E19A980-5468-4610-9261-DCA77AB1B60E}"/>
              </a:ext>
            </a:extLst>
          </p:cNvPr>
          <p:cNvGrpSpPr>
            <a:grpSpLocks/>
          </p:cNvGrpSpPr>
          <p:nvPr/>
        </p:nvGrpSpPr>
        <p:grpSpPr bwMode="auto">
          <a:xfrm>
            <a:off x="3087531" y="3306764"/>
            <a:ext cx="887412" cy="1828800"/>
            <a:chOff x="2190" y="2016"/>
            <a:chExt cx="690" cy="1152"/>
          </a:xfrm>
        </p:grpSpPr>
        <p:sp>
          <p:nvSpPr>
            <p:cNvPr id="207" name="Line 16">
              <a:extLst>
                <a:ext uri="{FF2B5EF4-FFF2-40B4-BE49-F238E27FC236}">
                  <a16:creationId xmlns:a16="http://schemas.microsoft.com/office/drawing/2014/main" id="{BEE822B0-95C3-4A0C-84A4-338224B81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" y="2016"/>
              <a:ext cx="30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8" name="Line 17">
              <a:extLst>
                <a:ext uri="{FF2B5EF4-FFF2-40B4-BE49-F238E27FC236}">
                  <a16:creationId xmlns:a16="http://schemas.microsoft.com/office/drawing/2014/main" id="{3BC3FDA4-7807-478F-80B5-23248BD5A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016"/>
              <a:ext cx="0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9" name="Line 18">
              <a:extLst>
                <a:ext uri="{FF2B5EF4-FFF2-40B4-BE49-F238E27FC236}">
                  <a16:creationId xmlns:a16="http://schemas.microsoft.com/office/drawing/2014/main" id="{3422616E-A0AB-4B8A-B6AC-D3020A8B9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68"/>
              <a:ext cx="3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0" name="Group 19">
            <a:extLst>
              <a:ext uri="{FF2B5EF4-FFF2-40B4-BE49-F238E27FC236}">
                <a16:creationId xmlns:a16="http://schemas.microsoft.com/office/drawing/2014/main" id="{67C89C6C-795F-406D-8E2A-F4EB907A2B46}"/>
              </a:ext>
            </a:extLst>
          </p:cNvPr>
          <p:cNvGrpSpPr>
            <a:grpSpLocks/>
          </p:cNvGrpSpPr>
          <p:nvPr/>
        </p:nvGrpSpPr>
        <p:grpSpPr bwMode="auto">
          <a:xfrm>
            <a:off x="3074831" y="4178302"/>
            <a:ext cx="900112" cy="1109662"/>
            <a:chOff x="2179" y="2565"/>
            <a:chExt cx="701" cy="699"/>
          </a:xfrm>
        </p:grpSpPr>
        <p:sp>
          <p:nvSpPr>
            <p:cNvPr id="211" name="Line 20">
              <a:extLst>
                <a:ext uri="{FF2B5EF4-FFF2-40B4-BE49-F238E27FC236}">
                  <a16:creationId xmlns:a16="http://schemas.microsoft.com/office/drawing/2014/main" id="{92DB796E-C1FE-41F9-8FB2-B3B5CCDE9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9" y="2565"/>
              <a:ext cx="221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2" name="Line 21">
              <a:extLst>
                <a:ext uri="{FF2B5EF4-FFF2-40B4-BE49-F238E27FC236}">
                  <a16:creationId xmlns:a16="http://schemas.microsoft.com/office/drawing/2014/main" id="{F3A45A59-D635-4D0B-BC25-BD00904E0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65"/>
              <a:ext cx="0" cy="699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3" name="Line 22">
              <a:extLst>
                <a:ext uri="{FF2B5EF4-FFF2-40B4-BE49-F238E27FC236}">
                  <a16:creationId xmlns:a16="http://schemas.microsoft.com/office/drawing/2014/main" id="{FD89D6FE-488E-4A2B-96C9-D46E1A2D5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64"/>
              <a:ext cx="48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4" name="Group 23">
            <a:extLst>
              <a:ext uri="{FF2B5EF4-FFF2-40B4-BE49-F238E27FC236}">
                <a16:creationId xmlns:a16="http://schemas.microsoft.com/office/drawing/2014/main" id="{CA5235D4-5F3C-49C4-96D5-6F34368654B7}"/>
              </a:ext>
            </a:extLst>
          </p:cNvPr>
          <p:cNvGrpSpPr>
            <a:grpSpLocks/>
          </p:cNvGrpSpPr>
          <p:nvPr/>
        </p:nvGrpSpPr>
        <p:grpSpPr bwMode="auto">
          <a:xfrm>
            <a:off x="4282918" y="3001964"/>
            <a:ext cx="631825" cy="990600"/>
            <a:chOff x="3120" y="1824"/>
            <a:chExt cx="492" cy="624"/>
          </a:xfrm>
        </p:grpSpPr>
        <p:sp>
          <p:nvSpPr>
            <p:cNvPr id="215" name="Line 24">
              <a:extLst>
                <a:ext uri="{FF2B5EF4-FFF2-40B4-BE49-F238E27FC236}">
                  <a16:creationId xmlns:a16="http://schemas.microsoft.com/office/drawing/2014/main" id="{174C6AD3-FC13-46EA-BFA1-2B9FF05EA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24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" name="Line 25">
              <a:extLst>
                <a:ext uri="{FF2B5EF4-FFF2-40B4-BE49-F238E27FC236}">
                  <a16:creationId xmlns:a16="http://schemas.microsoft.com/office/drawing/2014/main" id="{FF2A6142-083B-4C17-9B1D-CD864F181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0" cy="62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7" name="Line 26">
              <a:extLst>
                <a:ext uri="{FF2B5EF4-FFF2-40B4-BE49-F238E27FC236}">
                  <a16:creationId xmlns:a16="http://schemas.microsoft.com/office/drawing/2014/main" id="{D80F78FE-E55D-4FCF-A460-FE7B841FA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48"/>
              <a:ext cx="15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8" name="Group 27">
            <a:extLst>
              <a:ext uri="{FF2B5EF4-FFF2-40B4-BE49-F238E27FC236}">
                <a16:creationId xmlns:a16="http://schemas.microsoft.com/office/drawing/2014/main" id="{15DE5F2E-C927-4155-A5FD-860EEEFCA8B1}"/>
              </a:ext>
            </a:extLst>
          </p:cNvPr>
          <p:cNvGrpSpPr>
            <a:grpSpLocks/>
          </p:cNvGrpSpPr>
          <p:nvPr/>
        </p:nvGrpSpPr>
        <p:grpSpPr bwMode="auto">
          <a:xfrm>
            <a:off x="4282918" y="4449764"/>
            <a:ext cx="631825" cy="838200"/>
            <a:chOff x="3120" y="2736"/>
            <a:chExt cx="492" cy="528"/>
          </a:xfrm>
        </p:grpSpPr>
        <p:sp>
          <p:nvSpPr>
            <p:cNvPr id="219" name="Line 28">
              <a:extLst>
                <a:ext uri="{FF2B5EF4-FFF2-40B4-BE49-F238E27FC236}">
                  <a16:creationId xmlns:a16="http://schemas.microsoft.com/office/drawing/2014/main" id="{E1DD3A3E-8E7F-477E-AB1D-38F771A9E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64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" name="Line 29">
              <a:extLst>
                <a:ext uri="{FF2B5EF4-FFF2-40B4-BE49-F238E27FC236}">
                  <a16:creationId xmlns:a16="http://schemas.microsoft.com/office/drawing/2014/main" id="{3DD151AB-447B-4AED-8E82-258E7CBB8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736"/>
              <a:ext cx="0" cy="5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" name="Line 30">
              <a:extLst>
                <a:ext uri="{FF2B5EF4-FFF2-40B4-BE49-F238E27FC236}">
                  <a16:creationId xmlns:a16="http://schemas.microsoft.com/office/drawing/2014/main" id="{3BC1E405-2E98-4D24-BFF6-1036B5188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36"/>
              <a:ext cx="15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2" name="Group 31">
            <a:extLst>
              <a:ext uri="{FF2B5EF4-FFF2-40B4-BE49-F238E27FC236}">
                <a16:creationId xmlns:a16="http://schemas.microsoft.com/office/drawing/2014/main" id="{D4C2C75C-4CF8-4824-9F02-863071B9E2DC}"/>
              </a:ext>
            </a:extLst>
          </p:cNvPr>
          <p:cNvGrpSpPr>
            <a:grpSpLocks/>
          </p:cNvGrpSpPr>
          <p:nvPr/>
        </p:nvGrpSpPr>
        <p:grpSpPr bwMode="auto">
          <a:xfrm>
            <a:off x="5268756" y="3992564"/>
            <a:ext cx="690562" cy="457200"/>
            <a:chOff x="5127" y="958"/>
            <a:chExt cx="538" cy="288"/>
          </a:xfrm>
        </p:grpSpPr>
        <p:sp>
          <p:nvSpPr>
            <p:cNvPr id="223" name="Line 32">
              <a:extLst>
                <a:ext uri="{FF2B5EF4-FFF2-40B4-BE49-F238E27FC236}">
                  <a16:creationId xmlns:a16="http://schemas.microsoft.com/office/drawing/2014/main" id="{3104BDAB-5977-4743-BBB4-D3765177A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" y="1102"/>
              <a:ext cx="28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4" name="Text Box 33">
              <a:extLst>
                <a:ext uri="{FF2B5EF4-FFF2-40B4-BE49-F238E27FC236}">
                  <a16:creationId xmlns:a16="http://schemas.microsoft.com/office/drawing/2014/main" id="{D14CD437-CB41-4CA3-AEF3-B2F13D7BC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" y="958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</a:rPr>
                <a:t>Z</a:t>
              </a:r>
            </a:p>
          </p:txBody>
        </p:sp>
      </p:grpSp>
      <p:grpSp>
        <p:nvGrpSpPr>
          <p:cNvPr id="225" name="Group 34">
            <a:extLst>
              <a:ext uri="{FF2B5EF4-FFF2-40B4-BE49-F238E27FC236}">
                <a16:creationId xmlns:a16="http://schemas.microsoft.com/office/drawing/2014/main" id="{24C0993B-5A51-4B57-89BA-E73450447DC7}"/>
              </a:ext>
            </a:extLst>
          </p:cNvPr>
          <p:cNvGrpSpPr>
            <a:grpSpLocks/>
          </p:cNvGrpSpPr>
          <p:nvPr/>
        </p:nvGrpSpPr>
        <p:grpSpPr bwMode="auto">
          <a:xfrm>
            <a:off x="2360456" y="3652839"/>
            <a:ext cx="282575" cy="517525"/>
            <a:chOff x="1623" y="2234"/>
            <a:chExt cx="220" cy="326"/>
          </a:xfrm>
        </p:grpSpPr>
        <p:sp>
          <p:nvSpPr>
            <p:cNvPr id="226" name="Line 35">
              <a:extLst>
                <a:ext uri="{FF2B5EF4-FFF2-40B4-BE49-F238E27FC236}">
                  <a16:creationId xmlns:a16="http://schemas.microsoft.com/office/drawing/2014/main" id="{F947423A-07A8-438E-9391-A94C70BD0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1" y="2560"/>
              <a:ext cx="1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7" name="Line 36">
              <a:extLst>
                <a:ext uri="{FF2B5EF4-FFF2-40B4-BE49-F238E27FC236}">
                  <a16:creationId xmlns:a16="http://schemas.microsoft.com/office/drawing/2014/main" id="{7815BC67-83A0-4388-BD2B-510A97508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1" y="2272"/>
              <a:ext cx="0" cy="28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8" name="Oval 37">
              <a:extLst>
                <a:ext uri="{FF2B5EF4-FFF2-40B4-BE49-F238E27FC236}">
                  <a16:creationId xmlns:a16="http://schemas.microsoft.com/office/drawing/2014/main" id="{4A8A1EA4-6505-44E4-A186-48DB8197A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2234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29" name="Group 38">
            <a:extLst>
              <a:ext uri="{FF2B5EF4-FFF2-40B4-BE49-F238E27FC236}">
                <a16:creationId xmlns:a16="http://schemas.microsoft.com/office/drawing/2014/main" id="{BCEA68F3-11E5-480D-96EB-F0BBCC7FB57B}"/>
              </a:ext>
            </a:extLst>
          </p:cNvPr>
          <p:cNvGrpSpPr>
            <a:grpSpLocks/>
          </p:cNvGrpSpPr>
          <p:nvPr/>
        </p:nvGrpSpPr>
        <p:grpSpPr bwMode="auto">
          <a:xfrm>
            <a:off x="2360456" y="4635502"/>
            <a:ext cx="296862" cy="533400"/>
            <a:chOff x="1623" y="2853"/>
            <a:chExt cx="231" cy="336"/>
          </a:xfrm>
        </p:grpSpPr>
        <p:sp>
          <p:nvSpPr>
            <p:cNvPr id="230" name="Line 39">
              <a:extLst>
                <a:ext uri="{FF2B5EF4-FFF2-40B4-BE49-F238E27FC236}">
                  <a16:creationId xmlns:a16="http://schemas.microsoft.com/office/drawing/2014/main" id="{E6420363-8C24-4C0A-B9C2-CD2B83EB4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2901"/>
              <a:ext cx="0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" name="Line 40">
              <a:extLst>
                <a:ext uri="{FF2B5EF4-FFF2-40B4-BE49-F238E27FC236}">
                  <a16:creationId xmlns:a16="http://schemas.microsoft.com/office/drawing/2014/main" id="{83451BBB-E461-411D-8A6C-C0F1F238D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3180"/>
              <a:ext cx="19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" name="Oval 41">
              <a:extLst>
                <a:ext uri="{FF2B5EF4-FFF2-40B4-BE49-F238E27FC236}">
                  <a16:creationId xmlns:a16="http://schemas.microsoft.com/office/drawing/2014/main" id="{3A00D44D-CDDB-41CB-8D6B-4EB429E8E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2853"/>
              <a:ext cx="48" cy="48"/>
            </a:xfrm>
            <a:prstGeom prst="ellipse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3" name="Group 42">
            <a:extLst>
              <a:ext uri="{FF2B5EF4-FFF2-40B4-BE49-F238E27FC236}">
                <a16:creationId xmlns:a16="http://schemas.microsoft.com/office/drawing/2014/main" id="{19EB99F1-7F6D-4798-84D9-27D7A1AC3B06}"/>
              </a:ext>
            </a:extLst>
          </p:cNvPr>
          <p:cNvGrpSpPr>
            <a:grpSpLocks/>
          </p:cNvGrpSpPr>
          <p:nvPr/>
        </p:nvGrpSpPr>
        <p:grpSpPr bwMode="auto">
          <a:xfrm>
            <a:off x="2655731" y="2973389"/>
            <a:ext cx="446087" cy="2486025"/>
            <a:chOff x="1853" y="1806"/>
            <a:chExt cx="347" cy="1566"/>
          </a:xfrm>
        </p:grpSpPr>
        <p:sp>
          <p:nvSpPr>
            <p:cNvPr id="234" name="Rectangle 43">
              <a:extLst>
                <a:ext uri="{FF2B5EF4-FFF2-40B4-BE49-F238E27FC236}">
                  <a16:creationId xmlns:a16="http://schemas.microsoft.com/office/drawing/2014/main" id="{6598186E-F532-46F5-A693-262BD300A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06"/>
              <a:ext cx="240" cy="38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44">
              <a:extLst>
                <a:ext uri="{FF2B5EF4-FFF2-40B4-BE49-F238E27FC236}">
                  <a16:creationId xmlns:a16="http://schemas.microsoft.com/office/drawing/2014/main" id="{1E4AB1DE-CAF6-4651-99A2-9FF1A52FD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368"/>
              <a:ext cx="240" cy="38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36" name="Rectangle 45">
              <a:extLst>
                <a:ext uri="{FF2B5EF4-FFF2-40B4-BE49-F238E27FC236}">
                  <a16:creationId xmlns:a16="http://schemas.microsoft.com/office/drawing/2014/main" id="{AC5E5979-FD83-4662-8987-4063CD536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2988"/>
              <a:ext cx="240" cy="38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37" name="Oval 46">
              <a:extLst>
                <a:ext uri="{FF2B5EF4-FFF2-40B4-BE49-F238E27FC236}">
                  <a16:creationId xmlns:a16="http://schemas.microsoft.com/office/drawing/2014/main" id="{B711995A-344D-4EA8-84DB-B3BC844F0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952"/>
              <a:ext cx="96" cy="9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38" name="Oval 47">
              <a:extLst>
                <a:ext uri="{FF2B5EF4-FFF2-40B4-BE49-F238E27FC236}">
                  <a16:creationId xmlns:a16="http://schemas.microsoft.com/office/drawing/2014/main" id="{5112F52D-0411-4D39-8F59-A3D4A627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512"/>
              <a:ext cx="96" cy="9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39" name="Oval 48">
              <a:extLst>
                <a:ext uri="{FF2B5EF4-FFF2-40B4-BE49-F238E27FC236}">
                  <a16:creationId xmlns:a16="http://schemas.microsoft.com/office/drawing/2014/main" id="{03BACE99-C20A-4649-81D7-A5F9589E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3132"/>
              <a:ext cx="96" cy="9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40" name="Text Box 49">
              <a:extLst>
                <a:ext uri="{FF2B5EF4-FFF2-40B4-BE49-F238E27FC236}">
                  <a16:creationId xmlns:a16="http://schemas.microsoft.com/office/drawing/2014/main" id="{995F58AD-58AB-4AB6-B315-479AB25A8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1806"/>
              <a:ext cx="19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41" name="Text Box 50">
              <a:extLst>
                <a:ext uri="{FF2B5EF4-FFF2-40B4-BE49-F238E27FC236}">
                  <a16:creationId xmlns:a16="http://schemas.microsoft.com/office/drawing/2014/main" id="{6102B665-6F57-49DB-80B0-F96E0C22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2363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42" name="Text Box 51">
              <a:extLst>
                <a:ext uri="{FF2B5EF4-FFF2-40B4-BE49-F238E27FC236}">
                  <a16:creationId xmlns:a16="http://schemas.microsoft.com/office/drawing/2014/main" id="{5335079E-F2D3-40A5-8B1F-B3B9C0596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974"/>
              <a:ext cx="19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43" name="Group 52">
            <a:extLst>
              <a:ext uri="{FF2B5EF4-FFF2-40B4-BE49-F238E27FC236}">
                <a16:creationId xmlns:a16="http://schemas.microsoft.com/office/drawing/2014/main" id="{DF52C74C-5E96-4EC4-9C61-720D53C5F776}"/>
              </a:ext>
            </a:extLst>
          </p:cNvPr>
          <p:cNvGrpSpPr>
            <a:grpSpLocks/>
          </p:cNvGrpSpPr>
          <p:nvPr/>
        </p:nvGrpSpPr>
        <p:grpSpPr bwMode="auto">
          <a:xfrm>
            <a:off x="3967006" y="2682877"/>
            <a:ext cx="307975" cy="2909887"/>
            <a:chOff x="2874" y="1623"/>
            <a:chExt cx="240" cy="1833"/>
          </a:xfrm>
        </p:grpSpPr>
        <p:grpSp>
          <p:nvGrpSpPr>
            <p:cNvPr id="244" name="Group 53">
              <a:extLst>
                <a:ext uri="{FF2B5EF4-FFF2-40B4-BE49-F238E27FC236}">
                  <a16:creationId xmlns:a16="http://schemas.microsoft.com/office/drawing/2014/main" id="{FD080CED-2EFC-4C49-A686-B1808455D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4" y="2130"/>
              <a:ext cx="240" cy="384"/>
              <a:chOff x="1440" y="3456"/>
              <a:chExt cx="240" cy="384"/>
            </a:xfrm>
          </p:grpSpPr>
          <p:sp>
            <p:nvSpPr>
              <p:cNvPr id="254" name="Rectangle 54">
                <a:extLst>
                  <a:ext uri="{FF2B5EF4-FFF2-40B4-BE49-F238E27FC236}">
                    <a16:creationId xmlns:a16="http://schemas.microsoft.com/office/drawing/2014/main" id="{C00E04CD-9E28-4612-A486-FC2B36C07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240" cy="38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5" name="Rectangle 55">
                <a:extLst>
                  <a:ext uri="{FF2B5EF4-FFF2-40B4-BE49-F238E27FC236}">
                    <a16:creationId xmlns:a16="http://schemas.microsoft.com/office/drawing/2014/main" id="{535486B2-82EE-4079-A975-BC062FE6B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56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chemeClr val="bg1"/>
                    </a:solidFill>
                    <a:latin typeface="Times New Roman" pitchFamily="18" charset="0"/>
                  </a:rPr>
                  <a:t>&amp;</a:t>
                </a:r>
              </a:p>
            </p:txBody>
          </p:sp>
        </p:grpSp>
        <p:grpSp>
          <p:nvGrpSpPr>
            <p:cNvPr id="245" name="Group 56">
              <a:extLst>
                <a:ext uri="{FF2B5EF4-FFF2-40B4-BE49-F238E27FC236}">
                  <a16:creationId xmlns:a16="http://schemas.microsoft.com/office/drawing/2014/main" id="{9D382D4D-AD17-4727-B5C6-DD79C407A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4" y="1623"/>
              <a:ext cx="240" cy="384"/>
              <a:chOff x="1440" y="3456"/>
              <a:chExt cx="240" cy="384"/>
            </a:xfrm>
          </p:grpSpPr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14822942-59CA-425C-857B-6303C53A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240" cy="38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Rectangle 58">
                <a:extLst>
                  <a:ext uri="{FF2B5EF4-FFF2-40B4-BE49-F238E27FC236}">
                    <a16:creationId xmlns:a16="http://schemas.microsoft.com/office/drawing/2014/main" id="{BB0B7A52-0AAD-41D1-8F69-3EC3C39B7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56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chemeClr val="bg1"/>
                    </a:solidFill>
                    <a:latin typeface="Times New Roman" pitchFamily="18" charset="0"/>
                  </a:rPr>
                  <a:t>&amp;</a:t>
                </a:r>
              </a:p>
            </p:txBody>
          </p:sp>
        </p:grpSp>
        <p:grpSp>
          <p:nvGrpSpPr>
            <p:cNvPr id="246" name="Group 59">
              <a:extLst>
                <a:ext uri="{FF2B5EF4-FFF2-40B4-BE49-F238E27FC236}">
                  <a16:creationId xmlns:a16="http://schemas.microsoft.com/office/drawing/2014/main" id="{8A6F6A6C-9490-43C2-9905-AD60C7CDE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4" y="2610"/>
              <a:ext cx="240" cy="384"/>
              <a:chOff x="1440" y="3456"/>
              <a:chExt cx="240" cy="384"/>
            </a:xfrm>
          </p:grpSpPr>
          <p:sp>
            <p:nvSpPr>
              <p:cNvPr id="250" name="Rectangle 60">
                <a:extLst>
                  <a:ext uri="{FF2B5EF4-FFF2-40B4-BE49-F238E27FC236}">
                    <a16:creationId xmlns:a16="http://schemas.microsoft.com/office/drawing/2014/main" id="{3108A9EB-A3F0-44DB-B7F4-86107590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240" cy="38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1" name="Rectangle 61">
                <a:extLst>
                  <a:ext uri="{FF2B5EF4-FFF2-40B4-BE49-F238E27FC236}">
                    <a16:creationId xmlns:a16="http://schemas.microsoft.com/office/drawing/2014/main" id="{013AD43B-8B48-4FD4-9000-68562EFFA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56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chemeClr val="bg1"/>
                    </a:solidFill>
                    <a:latin typeface="Times New Roman" pitchFamily="18" charset="0"/>
                  </a:rPr>
                  <a:t>&amp;</a:t>
                </a:r>
              </a:p>
            </p:txBody>
          </p:sp>
        </p:grpSp>
        <p:grpSp>
          <p:nvGrpSpPr>
            <p:cNvPr id="247" name="Group 62">
              <a:extLst>
                <a:ext uri="{FF2B5EF4-FFF2-40B4-BE49-F238E27FC236}">
                  <a16:creationId xmlns:a16="http://schemas.microsoft.com/office/drawing/2014/main" id="{0BA6B765-A888-4808-B53D-A9F104447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4" y="3072"/>
              <a:ext cx="240" cy="384"/>
              <a:chOff x="1440" y="3456"/>
              <a:chExt cx="240" cy="384"/>
            </a:xfrm>
          </p:grpSpPr>
          <p:sp>
            <p:nvSpPr>
              <p:cNvPr id="248" name="Rectangle 63">
                <a:extLst>
                  <a:ext uri="{FF2B5EF4-FFF2-40B4-BE49-F238E27FC236}">
                    <a16:creationId xmlns:a16="http://schemas.microsoft.com/office/drawing/2014/main" id="{35A69F21-C884-4478-80F0-BB28F3C92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240" cy="38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l"/>
                <a:endParaRPr kumimoji="1" lang="zh-CN" altLang="zh-CN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9" name="Rectangle 64">
                <a:extLst>
                  <a:ext uri="{FF2B5EF4-FFF2-40B4-BE49-F238E27FC236}">
                    <a16:creationId xmlns:a16="http://schemas.microsoft.com/office/drawing/2014/main" id="{B22724F0-EAB8-43F8-95DC-BCA3185B9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56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chemeClr val="bg1"/>
                    </a:solidFill>
                    <a:latin typeface="Times New Roman" pitchFamily="18" charset="0"/>
                  </a:rPr>
                  <a:t>&amp;</a:t>
                </a:r>
              </a:p>
            </p:txBody>
          </p:sp>
        </p:grpSp>
      </p:grpSp>
      <p:grpSp>
        <p:nvGrpSpPr>
          <p:cNvPr id="256" name="Group 65">
            <a:extLst>
              <a:ext uri="{FF2B5EF4-FFF2-40B4-BE49-F238E27FC236}">
                <a16:creationId xmlns:a16="http://schemas.microsoft.com/office/drawing/2014/main" id="{DFF78F42-D454-4F18-BA44-18DF5D3118C1}"/>
              </a:ext>
            </a:extLst>
          </p:cNvPr>
          <p:cNvGrpSpPr>
            <a:grpSpLocks/>
          </p:cNvGrpSpPr>
          <p:nvPr/>
        </p:nvGrpSpPr>
        <p:grpSpPr bwMode="auto">
          <a:xfrm>
            <a:off x="3111343" y="5154614"/>
            <a:ext cx="850900" cy="304800"/>
            <a:chOff x="2208" y="3180"/>
            <a:chExt cx="663" cy="192"/>
          </a:xfrm>
        </p:grpSpPr>
        <p:sp>
          <p:nvSpPr>
            <p:cNvPr id="257" name="Line 66">
              <a:extLst>
                <a:ext uri="{FF2B5EF4-FFF2-40B4-BE49-F238E27FC236}">
                  <a16:creationId xmlns:a16="http://schemas.microsoft.com/office/drawing/2014/main" id="{C8DD629A-D0DF-49F4-BA71-447082031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3180"/>
              <a:ext cx="0" cy="19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8" name="Line 67">
              <a:extLst>
                <a:ext uri="{FF2B5EF4-FFF2-40B4-BE49-F238E27FC236}">
                  <a16:creationId xmlns:a16="http://schemas.microsoft.com/office/drawing/2014/main" id="{218BA754-2651-443A-9B35-09546FBA6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3369"/>
              <a:ext cx="57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" name="Line 68">
              <a:extLst>
                <a:ext uri="{FF2B5EF4-FFF2-40B4-BE49-F238E27FC236}">
                  <a16:creationId xmlns:a16="http://schemas.microsoft.com/office/drawing/2014/main" id="{54B20923-29E0-497C-96DE-DFE670100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86"/>
              <a:ext cx="9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0" name="Group 69">
            <a:extLst>
              <a:ext uri="{FF2B5EF4-FFF2-40B4-BE49-F238E27FC236}">
                <a16:creationId xmlns:a16="http://schemas.microsoft.com/office/drawing/2014/main" id="{6A229D11-6FD5-4579-B1A9-2A3E593E0E0B}"/>
              </a:ext>
            </a:extLst>
          </p:cNvPr>
          <p:cNvGrpSpPr>
            <a:grpSpLocks/>
          </p:cNvGrpSpPr>
          <p:nvPr/>
        </p:nvGrpSpPr>
        <p:grpSpPr bwMode="auto">
          <a:xfrm>
            <a:off x="3705068" y="3992564"/>
            <a:ext cx="269875" cy="700088"/>
            <a:chOff x="2670" y="2448"/>
            <a:chExt cx="210" cy="441"/>
          </a:xfrm>
        </p:grpSpPr>
        <p:sp>
          <p:nvSpPr>
            <p:cNvPr id="261" name="Line 70">
              <a:extLst>
                <a:ext uri="{FF2B5EF4-FFF2-40B4-BE49-F238E27FC236}">
                  <a16:creationId xmlns:a16="http://schemas.microsoft.com/office/drawing/2014/main" id="{7A62634D-30FF-4B6A-B9D3-867D6EDBD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2448"/>
              <a:ext cx="0" cy="43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2" name="Oval 71">
              <a:extLst>
                <a:ext uri="{FF2B5EF4-FFF2-40B4-BE49-F238E27FC236}">
                  <a16:creationId xmlns:a16="http://schemas.microsoft.com/office/drawing/2014/main" id="{080ADB99-EDDD-46CF-AE57-C9909389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2841"/>
              <a:ext cx="47" cy="48"/>
            </a:xfrm>
            <a:prstGeom prst="ellipse">
              <a:avLst/>
            </a:prstGeom>
            <a:solidFill>
              <a:srgbClr val="00FF00"/>
            </a:solidFill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3" name="Line 72">
              <a:extLst>
                <a:ext uri="{FF2B5EF4-FFF2-40B4-BE49-F238E27FC236}">
                  <a16:creationId xmlns:a16="http://schemas.microsoft.com/office/drawing/2014/main" id="{321BE905-BF79-4456-AC16-1B6C47BD9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448"/>
              <a:ext cx="19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4" name="Group 73">
            <a:extLst>
              <a:ext uri="{FF2B5EF4-FFF2-40B4-BE49-F238E27FC236}">
                <a16:creationId xmlns:a16="http://schemas.microsoft.com/office/drawing/2014/main" id="{E66E8A51-B0B8-45A5-B9E7-727147ECB727}"/>
              </a:ext>
            </a:extLst>
          </p:cNvPr>
          <p:cNvGrpSpPr>
            <a:grpSpLocks/>
          </p:cNvGrpSpPr>
          <p:nvPr/>
        </p:nvGrpSpPr>
        <p:grpSpPr bwMode="auto">
          <a:xfrm>
            <a:off x="2349343" y="2801939"/>
            <a:ext cx="330200" cy="508000"/>
            <a:chOff x="1614" y="1698"/>
            <a:chExt cx="258" cy="320"/>
          </a:xfrm>
        </p:grpSpPr>
        <p:sp>
          <p:nvSpPr>
            <p:cNvPr id="265" name="Line 74">
              <a:extLst>
                <a:ext uri="{FF2B5EF4-FFF2-40B4-BE49-F238E27FC236}">
                  <a16:creationId xmlns:a16="http://schemas.microsoft.com/office/drawing/2014/main" id="{145454F8-2F37-4A13-B3C1-71E52F3B9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1730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" name="Oval 75">
              <a:extLst>
                <a:ext uri="{FF2B5EF4-FFF2-40B4-BE49-F238E27FC236}">
                  <a16:creationId xmlns:a16="http://schemas.microsoft.com/office/drawing/2014/main" id="{AF75BFB5-9CC7-4716-985A-CE5E4681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1698"/>
              <a:ext cx="48" cy="4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7" name="Line 76">
              <a:extLst>
                <a:ext uri="{FF2B5EF4-FFF2-40B4-BE49-F238E27FC236}">
                  <a16:creationId xmlns:a16="http://schemas.microsoft.com/office/drawing/2014/main" id="{0482CF15-A917-41C0-8992-CDDDDBF89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2016"/>
              <a:ext cx="23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8" name="Line 77">
            <a:extLst>
              <a:ext uri="{FF2B5EF4-FFF2-40B4-BE49-F238E27FC236}">
                <a16:creationId xmlns:a16="http://schemas.microsoft.com/office/drawing/2014/main" id="{834BB5DA-4ED0-47A5-886D-F7EAC8010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4406" y="3687764"/>
            <a:ext cx="1747837" cy="15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69" name="Group 78">
            <a:extLst>
              <a:ext uri="{FF2B5EF4-FFF2-40B4-BE49-F238E27FC236}">
                <a16:creationId xmlns:a16="http://schemas.microsoft.com/office/drawing/2014/main" id="{2BF4BFFA-159E-4F34-BC2D-D23D2A121A47}"/>
              </a:ext>
            </a:extLst>
          </p:cNvPr>
          <p:cNvGrpSpPr>
            <a:grpSpLocks/>
          </p:cNvGrpSpPr>
          <p:nvPr/>
        </p:nvGrpSpPr>
        <p:grpSpPr bwMode="auto">
          <a:xfrm>
            <a:off x="3554256" y="2806702"/>
            <a:ext cx="420687" cy="1643062"/>
            <a:chOff x="2553" y="1701"/>
            <a:chExt cx="327" cy="1035"/>
          </a:xfrm>
        </p:grpSpPr>
        <p:sp>
          <p:nvSpPr>
            <p:cNvPr id="270" name="Line 79">
              <a:extLst>
                <a:ext uri="{FF2B5EF4-FFF2-40B4-BE49-F238E27FC236}">
                  <a16:creationId xmlns:a16="http://schemas.microsoft.com/office/drawing/2014/main" id="{8FB848DC-ACD3-401A-8700-10EC80048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719"/>
              <a:ext cx="0" cy="10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1" name="Line 80">
              <a:extLst>
                <a:ext uri="{FF2B5EF4-FFF2-40B4-BE49-F238E27FC236}">
                  <a16:creationId xmlns:a16="http://schemas.microsoft.com/office/drawing/2014/main" id="{C99525AF-0A67-4910-948E-41FFD9D13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" name="Oval 81">
              <a:extLst>
                <a:ext uri="{FF2B5EF4-FFF2-40B4-BE49-F238E27FC236}">
                  <a16:creationId xmlns:a16="http://schemas.microsoft.com/office/drawing/2014/main" id="{42DDEA44-2D20-40DC-8089-FC7B5D170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701"/>
              <a:ext cx="48" cy="4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73" name="Group 82">
            <a:extLst>
              <a:ext uri="{FF2B5EF4-FFF2-40B4-BE49-F238E27FC236}">
                <a16:creationId xmlns:a16="http://schemas.microsoft.com/office/drawing/2014/main" id="{BF3A1DA6-3005-43D3-A880-81A2B94EC83D}"/>
              </a:ext>
            </a:extLst>
          </p:cNvPr>
          <p:cNvGrpSpPr>
            <a:grpSpLocks/>
          </p:cNvGrpSpPr>
          <p:nvPr/>
        </p:nvGrpSpPr>
        <p:grpSpPr bwMode="auto">
          <a:xfrm>
            <a:off x="4914743" y="3840164"/>
            <a:ext cx="354013" cy="695325"/>
            <a:chOff x="3612" y="2352"/>
            <a:chExt cx="276" cy="438"/>
          </a:xfrm>
        </p:grpSpPr>
        <p:sp>
          <p:nvSpPr>
            <p:cNvPr id="274" name="Rectangle 83">
              <a:extLst>
                <a:ext uri="{FF2B5EF4-FFF2-40B4-BE49-F238E27FC236}">
                  <a16:creationId xmlns:a16="http://schemas.microsoft.com/office/drawing/2014/main" id="{84BAC62E-5844-4B02-9A3B-72EA1F26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352"/>
              <a:ext cx="276" cy="43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kumimoji="1" lang="zh-CN" altLang="zh-CN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84">
              <a:extLst>
                <a:ext uri="{FF2B5EF4-FFF2-40B4-BE49-F238E27FC236}">
                  <a16:creationId xmlns:a16="http://schemas.microsoft.com/office/drawing/2014/main" id="{E31BCDC3-E9A1-4BD1-89C2-5199F1193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2411"/>
              <a:ext cx="2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chemeClr val="bg1"/>
                  </a:solidFill>
                  <a:latin typeface="Times New Roman" pitchFamily="18" charset="0"/>
                </a:rPr>
                <a:t>≥1</a:t>
              </a:r>
            </a:p>
          </p:txBody>
        </p:sp>
      </p:grpSp>
      <p:grpSp>
        <p:nvGrpSpPr>
          <p:cNvPr id="276" name="Group 85">
            <a:extLst>
              <a:ext uri="{FF2B5EF4-FFF2-40B4-BE49-F238E27FC236}">
                <a16:creationId xmlns:a16="http://schemas.microsoft.com/office/drawing/2014/main" id="{901B352D-C7E0-495A-BAC5-56E29710FA73}"/>
              </a:ext>
            </a:extLst>
          </p:cNvPr>
          <p:cNvGrpSpPr>
            <a:grpSpLocks/>
          </p:cNvGrpSpPr>
          <p:nvPr/>
        </p:nvGrpSpPr>
        <p:grpSpPr bwMode="auto">
          <a:xfrm>
            <a:off x="4282918" y="4297364"/>
            <a:ext cx="631825" cy="319088"/>
            <a:chOff x="3120" y="2640"/>
            <a:chExt cx="492" cy="201"/>
          </a:xfrm>
        </p:grpSpPr>
        <p:sp>
          <p:nvSpPr>
            <p:cNvPr id="277" name="Line 86">
              <a:extLst>
                <a:ext uri="{FF2B5EF4-FFF2-40B4-BE49-F238E27FC236}">
                  <a16:creationId xmlns:a16="http://schemas.microsoft.com/office/drawing/2014/main" id="{409CDABF-719C-44D7-91A3-47D987EF5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3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" name="Line 87">
              <a:extLst>
                <a:ext uri="{FF2B5EF4-FFF2-40B4-BE49-F238E27FC236}">
                  <a16:creationId xmlns:a16="http://schemas.microsoft.com/office/drawing/2014/main" id="{421C8CFC-71E9-4F31-8CEF-AE6357E63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40"/>
              <a:ext cx="3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9" name="Line 88">
              <a:extLst>
                <a:ext uri="{FF2B5EF4-FFF2-40B4-BE49-F238E27FC236}">
                  <a16:creationId xmlns:a16="http://schemas.microsoft.com/office/drawing/2014/main" id="{A136576B-5B0E-46F2-B9FC-FEA6D818D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5" y="2640"/>
              <a:ext cx="0" cy="2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0" name="Group 89">
            <a:extLst>
              <a:ext uri="{FF2B5EF4-FFF2-40B4-BE49-F238E27FC236}">
                <a16:creationId xmlns:a16="http://schemas.microsoft.com/office/drawing/2014/main" id="{5B11AF1B-ACF6-42CD-9B4F-0EFC7D68CCE8}"/>
              </a:ext>
            </a:extLst>
          </p:cNvPr>
          <p:cNvGrpSpPr>
            <a:grpSpLocks/>
          </p:cNvGrpSpPr>
          <p:nvPr/>
        </p:nvGrpSpPr>
        <p:grpSpPr bwMode="auto">
          <a:xfrm>
            <a:off x="4282918" y="3763964"/>
            <a:ext cx="631825" cy="381000"/>
            <a:chOff x="3120" y="2304"/>
            <a:chExt cx="492" cy="240"/>
          </a:xfrm>
        </p:grpSpPr>
        <p:sp>
          <p:nvSpPr>
            <p:cNvPr id="281" name="Line 90">
              <a:extLst>
                <a:ext uri="{FF2B5EF4-FFF2-40B4-BE49-F238E27FC236}">
                  <a16:creationId xmlns:a16="http://schemas.microsoft.com/office/drawing/2014/main" id="{26208C98-490A-4D1E-ABE6-1182392BA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44"/>
              <a:ext cx="3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2" name="Line 91">
              <a:extLst>
                <a:ext uri="{FF2B5EF4-FFF2-40B4-BE49-F238E27FC236}">
                  <a16:creationId xmlns:a16="http://schemas.microsoft.com/office/drawing/2014/main" id="{D18C7E03-FD8D-4FCA-8A20-7D875DB9A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304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3" name="Line 92">
              <a:extLst>
                <a:ext uri="{FF2B5EF4-FFF2-40B4-BE49-F238E27FC236}">
                  <a16:creationId xmlns:a16="http://schemas.microsoft.com/office/drawing/2014/main" id="{08873484-75F6-4C42-9501-D0113A9BD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04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284" name="Group 93">
            <a:extLst>
              <a:ext uri="{FF2B5EF4-FFF2-40B4-BE49-F238E27FC236}">
                <a16:creationId xmlns:a16="http://schemas.microsoft.com/office/drawing/2014/main" id="{455E813A-9CFB-498D-9805-DE66E656C5FC}"/>
              </a:ext>
            </a:extLst>
          </p:cNvPr>
          <p:cNvGrpSpPr>
            <a:grpSpLocks/>
          </p:cNvGrpSpPr>
          <p:nvPr/>
        </p:nvGrpSpPr>
        <p:grpSpPr bwMode="auto">
          <a:xfrm>
            <a:off x="3705068" y="3078164"/>
            <a:ext cx="261938" cy="638175"/>
            <a:chOff x="2670" y="1872"/>
            <a:chExt cx="204" cy="402"/>
          </a:xfrm>
        </p:grpSpPr>
        <p:sp>
          <p:nvSpPr>
            <p:cNvPr id="285" name="Line 94">
              <a:extLst>
                <a:ext uri="{FF2B5EF4-FFF2-40B4-BE49-F238E27FC236}">
                  <a16:creationId xmlns:a16="http://schemas.microsoft.com/office/drawing/2014/main" id="{FD45A1E8-4958-4B44-9047-3D4ADEDE0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875"/>
              <a:ext cx="1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" name="Oval 95">
              <a:extLst>
                <a:ext uri="{FF2B5EF4-FFF2-40B4-BE49-F238E27FC236}">
                  <a16:creationId xmlns:a16="http://schemas.microsoft.com/office/drawing/2014/main" id="{25C4A054-940C-4380-8C82-3422A5B8A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2226"/>
              <a:ext cx="48" cy="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87" name="Line 96">
              <a:extLst>
                <a:ext uri="{FF2B5EF4-FFF2-40B4-BE49-F238E27FC236}">
                  <a16:creationId xmlns:a16="http://schemas.microsoft.com/office/drawing/2014/main" id="{A15284B7-D5A7-42D1-8615-C84208833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" y="1872"/>
              <a:ext cx="0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8" name="Line 97">
            <a:extLst>
              <a:ext uri="{FF2B5EF4-FFF2-40B4-BE49-F238E27FC236}">
                <a16:creationId xmlns:a16="http://schemas.microsoft.com/office/drawing/2014/main" id="{AF144050-43BF-45D8-BBBF-44D0AC9F2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656" y="2863852"/>
            <a:ext cx="2476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89" name="Line 98">
            <a:extLst>
              <a:ext uri="{FF2B5EF4-FFF2-40B4-BE49-F238E27FC236}">
                <a16:creationId xmlns:a16="http://schemas.microsoft.com/office/drawing/2014/main" id="{6A39D051-2F19-4C0C-98A1-112438493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656" y="3695702"/>
            <a:ext cx="247650" cy="158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90" name="Line 99">
            <a:extLst>
              <a:ext uri="{FF2B5EF4-FFF2-40B4-BE49-F238E27FC236}">
                <a16:creationId xmlns:a16="http://schemas.microsoft.com/office/drawing/2014/main" id="{5F6C7A76-79FA-4D4E-A76B-561C7F410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356" y="4662489"/>
            <a:ext cx="246062" cy="15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91" name="Text Box 100">
            <a:extLst>
              <a:ext uri="{FF2B5EF4-FFF2-40B4-BE49-F238E27FC236}">
                <a16:creationId xmlns:a16="http://schemas.microsoft.com/office/drawing/2014/main" id="{EE7A6CC6-FFF9-446F-AEFD-928205BC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243" y="5897564"/>
            <a:ext cx="3733800" cy="320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个非门，</a:t>
            </a:r>
            <a:r>
              <a:rPr kumimoji="1" lang="en-US" altLang="zh-CN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个与门，</a:t>
            </a:r>
            <a:r>
              <a:rPr kumimoji="1" lang="en-US" altLang="zh-CN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个或门</a:t>
            </a:r>
          </a:p>
        </p:txBody>
      </p:sp>
      <p:grpSp>
        <p:nvGrpSpPr>
          <p:cNvPr id="292" name="Group 101">
            <a:extLst>
              <a:ext uri="{FF2B5EF4-FFF2-40B4-BE49-F238E27FC236}">
                <a16:creationId xmlns:a16="http://schemas.microsoft.com/office/drawing/2014/main" id="{F5C9CDFF-35D7-4471-839D-A47430A9F0D1}"/>
              </a:ext>
            </a:extLst>
          </p:cNvPr>
          <p:cNvGrpSpPr>
            <a:grpSpLocks/>
          </p:cNvGrpSpPr>
          <p:nvPr/>
        </p:nvGrpSpPr>
        <p:grpSpPr bwMode="auto">
          <a:xfrm>
            <a:off x="6172043" y="2408239"/>
            <a:ext cx="4200525" cy="4038600"/>
            <a:chOff x="2922" y="1488"/>
            <a:chExt cx="2646" cy="2544"/>
          </a:xfrm>
        </p:grpSpPr>
        <p:sp>
          <p:nvSpPr>
            <p:cNvPr id="293" name="AutoShape 102">
              <a:extLst>
                <a:ext uri="{FF2B5EF4-FFF2-40B4-BE49-F238E27FC236}">
                  <a16:creationId xmlns:a16="http://schemas.microsoft.com/office/drawing/2014/main" id="{962BF190-FA59-46B2-8434-4FC8AE71E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88"/>
              <a:ext cx="2640" cy="2544"/>
            </a:xfrm>
            <a:prstGeom prst="roundRect">
              <a:avLst>
                <a:gd name="adj" fmla="val 7560"/>
              </a:avLst>
            </a:prstGeom>
            <a:solidFill>
              <a:schemeClr val="tx1"/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/>
              <a:endParaRPr kumimoji="1"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294" name="Group 103">
              <a:extLst>
                <a:ext uri="{FF2B5EF4-FFF2-40B4-BE49-F238E27FC236}">
                  <a16:creationId xmlns:a16="http://schemas.microsoft.com/office/drawing/2014/main" id="{E2E1BB51-FA7F-40CE-87D7-F52FA3D37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2" y="1584"/>
              <a:ext cx="2602" cy="1855"/>
              <a:chOff x="2887" y="1536"/>
              <a:chExt cx="2795" cy="1855"/>
            </a:xfrm>
          </p:grpSpPr>
          <p:grpSp>
            <p:nvGrpSpPr>
              <p:cNvPr id="295" name="Group 104">
                <a:extLst>
                  <a:ext uri="{FF2B5EF4-FFF2-40B4-BE49-F238E27FC236}">
                    <a16:creationId xmlns:a16="http://schemas.microsoft.com/office/drawing/2014/main" id="{672B26A7-4339-4F0E-ADC9-CBF768EE49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7" y="1783"/>
                <a:ext cx="285" cy="1526"/>
                <a:chOff x="1853" y="1806"/>
                <a:chExt cx="347" cy="1566"/>
              </a:xfrm>
            </p:grpSpPr>
            <p:sp>
              <p:nvSpPr>
                <p:cNvPr id="375" name="Rectangle 105">
                  <a:extLst>
                    <a:ext uri="{FF2B5EF4-FFF2-40B4-BE49-F238E27FC236}">
                      <a16:creationId xmlns:a16="http://schemas.microsoft.com/office/drawing/2014/main" id="{CCBC0FA5-6D78-41E1-B602-90AD5EA7E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3" y="1806"/>
                  <a:ext cx="240" cy="38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6" name="Rectangle 106">
                  <a:extLst>
                    <a:ext uri="{FF2B5EF4-FFF2-40B4-BE49-F238E27FC236}">
                      <a16:creationId xmlns:a16="http://schemas.microsoft.com/office/drawing/2014/main" id="{89A8D1B9-948B-4B0A-934D-B482FDA11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3" y="2368"/>
                  <a:ext cx="240" cy="38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7" name="Rectangle 107">
                  <a:extLst>
                    <a:ext uri="{FF2B5EF4-FFF2-40B4-BE49-F238E27FC236}">
                      <a16:creationId xmlns:a16="http://schemas.microsoft.com/office/drawing/2014/main" id="{00B224F9-BE85-4BB8-AD62-2234551FD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4" y="2988"/>
                  <a:ext cx="240" cy="38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8" name="Oval 108">
                  <a:extLst>
                    <a:ext uri="{FF2B5EF4-FFF2-40B4-BE49-F238E27FC236}">
                      <a16:creationId xmlns:a16="http://schemas.microsoft.com/office/drawing/2014/main" id="{848C425A-83BA-4AB0-B377-EB51FC17E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195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" name="Oval 109">
                  <a:extLst>
                    <a:ext uri="{FF2B5EF4-FFF2-40B4-BE49-F238E27FC236}">
                      <a16:creationId xmlns:a16="http://schemas.microsoft.com/office/drawing/2014/main" id="{89BA1BCA-086A-4182-8256-138396990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3" y="251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" name="Oval 110">
                  <a:extLst>
                    <a:ext uri="{FF2B5EF4-FFF2-40B4-BE49-F238E27FC236}">
                      <a16:creationId xmlns:a16="http://schemas.microsoft.com/office/drawing/2014/main" id="{75727E82-76A3-4260-95D0-FF0FC430D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313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" name="Text Box 111">
                  <a:extLst>
                    <a:ext uri="{FF2B5EF4-FFF2-40B4-BE49-F238E27FC236}">
                      <a16:creationId xmlns:a16="http://schemas.microsoft.com/office/drawing/2014/main" id="{9EC384A6-E64F-4ECF-B7DE-2064864B88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806"/>
                  <a:ext cx="192" cy="19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382" name="Text Box 112">
                  <a:extLst>
                    <a:ext uri="{FF2B5EF4-FFF2-40B4-BE49-F238E27FC236}">
                      <a16:creationId xmlns:a16="http://schemas.microsoft.com/office/drawing/2014/main" id="{B05EECE5-C30A-4C5A-9335-F4E71EB61B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0" y="2363"/>
                  <a:ext cx="194" cy="19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383" name="Text Box 113">
                  <a:extLst>
                    <a:ext uri="{FF2B5EF4-FFF2-40B4-BE49-F238E27FC236}">
                      <a16:creationId xmlns:a16="http://schemas.microsoft.com/office/drawing/2014/main" id="{AD5183A9-37FA-476C-91F8-892193CF51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5" y="2974"/>
                  <a:ext cx="192" cy="19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</a:t>
                  </a:r>
                </a:p>
              </p:txBody>
            </p:sp>
          </p:grpSp>
          <p:grpSp>
            <p:nvGrpSpPr>
              <p:cNvPr id="296" name="Group 114">
                <a:extLst>
                  <a:ext uri="{FF2B5EF4-FFF2-40B4-BE49-F238E27FC236}">
                    <a16:creationId xmlns:a16="http://schemas.microsoft.com/office/drawing/2014/main" id="{EA724411-2C7F-4741-9DA9-EDC14A5B2E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7" y="1536"/>
                <a:ext cx="2795" cy="1773"/>
                <a:chOff x="96" y="1698"/>
                <a:chExt cx="3298" cy="1773"/>
              </a:xfrm>
            </p:grpSpPr>
            <p:sp>
              <p:nvSpPr>
                <p:cNvPr id="314" name="Text Box 115">
                  <a:extLst>
                    <a:ext uri="{FF2B5EF4-FFF2-40B4-BE49-F238E27FC236}">
                      <a16:creationId xmlns:a16="http://schemas.microsoft.com/office/drawing/2014/main" id="{E70DB8F4-8EE4-4C17-A0ED-EBF0E451C8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6" y="1698"/>
                  <a:ext cx="30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2200">
                      <a:solidFill>
                        <a:srgbClr val="FF0000"/>
                      </a:solidFill>
                    </a:rPr>
                    <a:t>R</a:t>
                  </a:r>
                </a:p>
              </p:txBody>
            </p:sp>
            <p:sp>
              <p:nvSpPr>
                <p:cNvPr id="315" name="Text Box 116">
                  <a:extLst>
                    <a:ext uri="{FF2B5EF4-FFF2-40B4-BE49-F238E27FC236}">
                      <a16:creationId xmlns:a16="http://schemas.microsoft.com/office/drawing/2014/main" id="{E693BECF-DF04-4432-A4B9-4E15B24A9D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" y="2259"/>
                  <a:ext cx="30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2200">
                      <a:solidFill>
                        <a:srgbClr val="FFFF00"/>
                      </a:solidFill>
                    </a:rPr>
                    <a:t>Y</a:t>
                  </a:r>
                </a:p>
              </p:txBody>
            </p:sp>
            <p:sp>
              <p:nvSpPr>
                <p:cNvPr id="316" name="Text Box 117">
                  <a:extLst>
                    <a:ext uri="{FF2B5EF4-FFF2-40B4-BE49-F238E27FC236}">
                      <a16:creationId xmlns:a16="http://schemas.microsoft.com/office/drawing/2014/main" id="{33C19040-7E8E-4E89-BF0C-E238F0ABC0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" y="2868"/>
                  <a:ext cx="32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2200">
                      <a:solidFill>
                        <a:srgbClr val="00FF00"/>
                      </a:solidFill>
                    </a:rPr>
                    <a:t>G</a:t>
                  </a:r>
                </a:p>
              </p:txBody>
            </p:sp>
            <p:sp>
              <p:nvSpPr>
                <p:cNvPr id="317" name="Line 118">
                  <a:extLst>
                    <a:ext uri="{FF2B5EF4-FFF2-40B4-BE49-F238E27FC236}">
                      <a16:creationId xmlns:a16="http://schemas.microsoft.com/office/drawing/2014/main" id="{C432E8CC-FE9F-4268-B241-87EC69544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6" y="1869"/>
                  <a:ext cx="1343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Line 119">
                  <a:extLst>
                    <a:ext uri="{FF2B5EF4-FFF2-40B4-BE49-F238E27FC236}">
                      <a16:creationId xmlns:a16="http://schemas.microsoft.com/office/drawing/2014/main" id="{D9F5A3A3-0B8E-4192-BB2A-2A012C54A2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" y="2980"/>
                  <a:ext cx="1323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19" name="Group 120">
                  <a:extLst>
                    <a:ext uri="{FF2B5EF4-FFF2-40B4-BE49-F238E27FC236}">
                      <a16:creationId xmlns:a16="http://schemas.microsoft.com/office/drawing/2014/main" id="{DE8EFD8F-9D9B-4331-A12B-9B7ED49BA9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9" y="2149"/>
                  <a:ext cx="670" cy="1123"/>
                  <a:chOff x="2190" y="2016"/>
                  <a:chExt cx="690" cy="1152"/>
                </a:xfrm>
              </p:grpSpPr>
              <p:sp>
                <p:nvSpPr>
                  <p:cNvPr id="372" name="Line 121">
                    <a:extLst>
                      <a:ext uri="{FF2B5EF4-FFF2-40B4-BE49-F238E27FC236}">
                        <a16:creationId xmlns:a16="http://schemas.microsoft.com/office/drawing/2014/main" id="{88015B1F-B955-4E63-8500-E446E9563C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90" y="2016"/>
                    <a:ext cx="30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Line 122">
                    <a:extLst>
                      <a:ext uri="{FF2B5EF4-FFF2-40B4-BE49-F238E27FC236}">
                        <a16:creationId xmlns:a16="http://schemas.microsoft.com/office/drawing/2014/main" id="{612A69C6-B05F-42FB-8787-945F724B8D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2016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Line 123">
                    <a:extLst>
                      <a:ext uri="{FF2B5EF4-FFF2-40B4-BE49-F238E27FC236}">
                        <a16:creationId xmlns:a16="http://schemas.microsoft.com/office/drawing/2014/main" id="{3F7F3318-09BC-476D-B204-8A1C6DEBD8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168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0" name="Group 124">
                  <a:extLst>
                    <a:ext uri="{FF2B5EF4-FFF2-40B4-BE49-F238E27FC236}">
                      <a16:creationId xmlns:a16="http://schemas.microsoft.com/office/drawing/2014/main" id="{F0F52D72-5D4A-40EE-87C8-5BDB8EA9D7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8" y="2684"/>
                  <a:ext cx="681" cy="682"/>
                  <a:chOff x="2179" y="2565"/>
                  <a:chExt cx="701" cy="699"/>
                </a:xfrm>
              </p:grpSpPr>
              <p:sp>
                <p:nvSpPr>
                  <p:cNvPr id="369" name="Line 125">
                    <a:extLst>
                      <a:ext uri="{FF2B5EF4-FFF2-40B4-BE49-F238E27FC236}">
                        <a16:creationId xmlns:a16="http://schemas.microsoft.com/office/drawing/2014/main" id="{BDE8AED1-5C86-4217-ACFF-7FF2F19F7A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79" y="2565"/>
                    <a:ext cx="22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Line 126">
                    <a:extLst>
                      <a:ext uri="{FF2B5EF4-FFF2-40B4-BE49-F238E27FC236}">
                        <a16:creationId xmlns:a16="http://schemas.microsoft.com/office/drawing/2014/main" id="{53C17E6D-1F18-46FE-9F79-A741C1BF74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565"/>
                    <a:ext cx="0" cy="699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Line 127">
                    <a:extLst>
                      <a:ext uri="{FF2B5EF4-FFF2-40B4-BE49-F238E27FC236}">
                        <a16:creationId xmlns:a16="http://schemas.microsoft.com/office/drawing/2014/main" id="{820C9D2D-07DC-4464-B09E-9A5496F84C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0" y="3264"/>
                    <a:ext cx="4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1" name="Group 128">
                  <a:extLst>
                    <a:ext uri="{FF2B5EF4-FFF2-40B4-BE49-F238E27FC236}">
                      <a16:creationId xmlns:a16="http://schemas.microsoft.com/office/drawing/2014/main" id="{FB4D5BCD-F416-4C2E-9B0D-F6E9E6B0BB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8" y="1962"/>
                  <a:ext cx="477" cy="608"/>
                  <a:chOff x="3120" y="1824"/>
                  <a:chExt cx="492" cy="624"/>
                </a:xfrm>
              </p:grpSpPr>
              <p:sp>
                <p:nvSpPr>
                  <p:cNvPr id="366" name="Line 129">
                    <a:extLst>
                      <a:ext uri="{FF2B5EF4-FFF2-40B4-BE49-F238E27FC236}">
                        <a16:creationId xmlns:a16="http://schemas.microsoft.com/office/drawing/2014/main" id="{2FDA1164-FDD5-47E9-AB0B-49675A00F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182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Line 130">
                    <a:extLst>
                      <a:ext uri="{FF2B5EF4-FFF2-40B4-BE49-F238E27FC236}">
                        <a16:creationId xmlns:a16="http://schemas.microsoft.com/office/drawing/2014/main" id="{A2248957-C0AF-4343-8018-7176732D0D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824"/>
                    <a:ext cx="0" cy="624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Line 131">
                    <a:extLst>
                      <a:ext uri="{FF2B5EF4-FFF2-40B4-BE49-F238E27FC236}">
                        <a16:creationId xmlns:a16="http://schemas.microsoft.com/office/drawing/2014/main" id="{F5C38373-D6CA-4FFA-B518-43F5EB6543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448"/>
                    <a:ext cx="1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2" name="Group 132">
                  <a:extLst>
                    <a:ext uri="{FF2B5EF4-FFF2-40B4-BE49-F238E27FC236}">
                      <a16:creationId xmlns:a16="http://schemas.microsoft.com/office/drawing/2014/main" id="{7E52051C-C1CA-435B-8A81-0FDFDF69BE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8" y="2851"/>
                  <a:ext cx="477" cy="515"/>
                  <a:chOff x="3120" y="2736"/>
                  <a:chExt cx="492" cy="528"/>
                </a:xfrm>
              </p:grpSpPr>
              <p:sp>
                <p:nvSpPr>
                  <p:cNvPr id="363" name="Line 133">
                    <a:extLst>
                      <a:ext uri="{FF2B5EF4-FFF2-40B4-BE49-F238E27FC236}">
                        <a16:creationId xmlns:a16="http://schemas.microsoft.com/office/drawing/2014/main" id="{42D18907-638F-47C7-80AD-ED958284CB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Line 134">
                    <a:extLst>
                      <a:ext uri="{FF2B5EF4-FFF2-40B4-BE49-F238E27FC236}">
                        <a16:creationId xmlns:a16="http://schemas.microsoft.com/office/drawing/2014/main" id="{E1F3EBFB-D481-400A-A1A4-7B66F72AB0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273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Line 135">
                    <a:extLst>
                      <a:ext uri="{FF2B5EF4-FFF2-40B4-BE49-F238E27FC236}">
                        <a16:creationId xmlns:a16="http://schemas.microsoft.com/office/drawing/2014/main" id="{8C61C7DC-C408-45E7-B8BE-FEE602FBBD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736"/>
                    <a:ext cx="1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3" name="Group 136">
                  <a:extLst>
                    <a:ext uri="{FF2B5EF4-FFF2-40B4-BE49-F238E27FC236}">
                      <a16:creationId xmlns:a16="http://schemas.microsoft.com/office/drawing/2014/main" id="{460D1301-22DA-482F-A84E-121078A6FA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55" y="2570"/>
                  <a:ext cx="539" cy="288"/>
                  <a:chOff x="5127" y="958"/>
                  <a:chExt cx="554" cy="295"/>
                </a:xfrm>
              </p:grpSpPr>
              <p:sp>
                <p:nvSpPr>
                  <p:cNvPr id="361" name="Line 137">
                    <a:extLst>
                      <a:ext uri="{FF2B5EF4-FFF2-40B4-BE49-F238E27FC236}">
                        <a16:creationId xmlns:a16="http://schemas.microsoft.com/office/drawing/2014/main" id="{6E8C40B8-4587-4476-8C86-9854274178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27" y="110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Text Box 138">
                    <a:extLst>
                      <a:ext uri="{FF2B5EF4-FFF2-40B4-BE49-F238E27FC236}">
                        <a16:creationId xmlns:a16="http://schemas.microsoft.com/office/drawing/2014/main" id="{96D830CC-82A1-4DBB-AAA3-606EE1A8A7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3" y="958"/>
                    <a:ext cx="318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r>
                      <a:rPr lang="en-US" altLang="zh-CN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  <p:grpSp>
              <p:nvGrpSpPr>
                <p:cNvPr id="324" name="Group 139">
                  <a:extLst>
                    <a:ext uri="{FF2B5EF4-FFF2-40B4-BE49-F238E27FC236}">
                      <a16:creationId xmlns:a16="http://schemas.microsoft.com/office/drawing/2014/main" id="{5AA95FC4-F1EC-4CDF-8E7D-FA7617653A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8" y="2362"/>
                  <a:ext cx="214" cy="318"/>
                  <a:chOff x="1623" y="2234"/>
                  <a:chExt cx="220" cy="326"/>
                </a:xfrm>
              </p:grpSpPr>
              <p:sp>
                <p:nvSpPr>
                  <p:cNvPr id="358" name="Line 140">
                    <a:extLst>
                      <a:ext uri="{FF2B5EF4-FFF2-40B4-BE49-F238E27FC236}">
                        <a16:creationId xmlns:a16="http://schemas.microsoft.com/office/drawing/2014/main" id="{9760FEBF-E796-444B-A902-E7F32E2A15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51" y="2560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Line 141">
                    <a:extLst>
                      <a:ext uri="{FF2B5EF4-FFF2-40B4-BE49-F238E27FC236}">
                        <a16:creationId xmlns:a16="http://schemas.microsoft.com/office/drawing/2014/main" id="{00B8D145-EB85-4B3D-A605-3CAEB52A69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51" y="2272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Oval 142">
                    <a:extLst>
                      <a:ext uri="{FF2B5EF4-FFF2-40B4-BE49-F238E27FC236}">
                        <a16:creationId xmlns:a16="http://schemas.microsoft.com/office/drawing/2014/main" id="{5B574C56-B46C-4AFD-BE7E-D94BEF336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223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endParaRPr kumimoji="1" lang="zh-CN" altLang="zh-CN" sz="240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25" name="Group 143">
                  <a:extLst>
                    <a:ext uri="{FF2B5EF4-FFF2-40B4-BE49-F238E27FC236}">
                      <a16:creationId xmlns:a16="http://schemas.microsoft.com/office/drawing/2014/main" id="{F80BC1B3-4208-42FD-BE0B-F9876B9B36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8" y="2965"/>
                  <a:ext cx="224" cy="328"/>
                  <a:chOff x="1623" y="2853"/>
                  <a:chExt cx="231" cy="336"/>
                </a:xfrm>
              </p:grpSpPr>
              <p:sp>
                <p:nvSpPr>
                  <p:cNvPr id="355" name="Line 144">
                    <a:extLst>
                      <a:ext uri="{FF2B5EF4-FFF2-40B4-BE49-F238E27FC236}">
                        <a16:creationId xmlns:a16="http://schemas.microsoft.com/office/drawing/2014/main" id="{DE107DCF-5AE6-4E6F-9D4B-648EE02AE3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53" y="2901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Line 145">
                    <a:extLst>
                      <a:ext uri="{FF2B5EF4-FFF2-40B4-BE49-F238E27FC236}">
                        <a16:creationId xmlns:a16="http://schemas.microsoft.com/office/drawing/2014/main" id="{8DCFC8E1-E483-4E4D-85D6-44A62DFF21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62" y="3180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Oval 146">
                    <a:extLst>
                      <a:ext uri="{FF2B5EF4-FFF2-40B4-BE49-F238E27FC236}">
                        <a16:creationId xmlns:a16="http://schemas.microsoft.com/office/drawing/2014/main" id="{FB1DA488-8885-4BC1-BBD3-D8DE15E3BD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2853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endParaRPr kumimoji="1" lang="zh-CN" altLang="zh-CN" sz="240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26" name="Group 147">
                  <a:extLst>
                    <a:ext uri="{FF2B5EF4-FFF2-40B4-BE49-F238E27FC236}">
                      <a16:creationId xmlns:a16="http://schemas.microsoft.com/office/drawing/2014/main" id="{D663B8C2-8960-4514-A649-03260C5CA5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6" y="3284"/>
                  <a:ext cx="644" cy="187"/>
                  <a:chOff x="2208" y="3180"/>
                  <a:chExt cx="663" cy="192"/>
                </a:xfrm>
              </p:grpSpPr>
              <p:sp>
                <p:nvSpPr>
                  <p:cNvPr id="352" name="Line 148">
                    <a:extLst>
                      <a:ext uri="{FF2B5EF4-FFF2-40B4-BE49-F238E27FC236}">
                        <a16:creationId xmlns:a16="http://schemas.microsoft.com/office/drawing/2014/main" id="{9F4342EF-C50E-40D2-98DB-823D4BEEC9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95" y="318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Line 149">
                    <a:extLst>
                      <a:ext uri="{FF2B5EF4-FFF2-40B4-BE49-F238E27FC236}">
                        <a16:creationId xmlns:a16="http://schemas.microsoft.com/office/drawing/2014/main" id="{54319B42-9AD1-4439-B344-818D67193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95" y="3369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Line 150">
                    <a:extLst>
                      <a:ext uri="{FF2B5EF4-FFF2-40B4-BE49-F238E27FC236}">
                        <a16:creationId xmlns:a16="http://schemas.microsoft.com/office/drawing/2014/main" id="{AD605808-5DB7-4D44-8E0D-2D651E042A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3186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7" name="Group 151">
                  <a:extLst>
                    <a:ext uri="{FF2B5EF4-FFF2-40B4-BE49-F238E27FC236}">
                      <a16:creationId xmlns:a16="http://schemas.microsoft.com/office/drawing/2014/main" id="{EE51E976-ED59-4B14-AF8B-93351A7BE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5" y="2570"/>
                  <a:ext cx="204" cy="430"/>
                  <a:chOff x="2670" y="2448"/>
                  <a:chExt cx="210" cy="441"/>
                </a:xfrm>
              </p:grpSpPr>
              <p:sp>
                <p:nvSpPr>
                  <p:cNvPr id="349" name="Line 152">
                    <a:extLst>
                      <a:ext uri="{FF2B5EF4-FFF2-40B4-BE49-F238E27FC236}">
                        <a16:creationId xmlns:a16="http://schemas.microsoft.com/office/drawing/2014/main" id="{6257597F-FFB9-464E-9C09-9367251675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97" y="24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Oval 153">
                    <a:extLst>
                      <a:ext uri="{FF2B5EF4-FFF2-40B4-BE49-F238E27FC236}">
                        <a16:creationId xmlns:a16="http://schemas.microsoft.com/office/drawing/2014/main" id="{5F88093C-CF2A-42D0-9F94-3286F6414C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70" y="2841"/>
                    <a:ext cx="47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algn="l"/>
                    <a:endParaRPr kumimoji="1" lang="zh-CN" altLang="zh-CN" sz="240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51" name="Line 154">
                    <a:extLst>
                      <a:ext uri="{FF2B5EF4-FFF2-40B4-BE49-F238E27FC236}">
                        <a16:creationId xmlns:a16="http://schemas.microsoft.com/office/drawing/2014/main" id="{148FAACF-146E-4AA0-B73B-7C8A3125AA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4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" name="Group 155">
                  <a:extLst>
                    <a:ext uri="{FF2B5EF4-FFF2-40B4-BE49-F238E27FC236}">
                      <a16:creationId xmlns:a16="http://schemas.microsoft.com/office/drawing/2014/main" id="{1BCB3106-04C9-42AC-8BAD-CBBC9455F8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9" y="1839"/>
                  <a:ext cx="251" cy="312"/>
                  <a:chOff x="1614" y="1698"/>
                  <a:chExt cx="258" cy="320"/>
                </a:xfrm>
              </p:grpSpPr>
              <p:sp>
                <p:nvSpPr>
                  <p:cNvPr id="346" name="Line 156">
                    <a:extLst>
                      <a:ext uri="{FF2B5EF4-FFF2-40B4-BE49-F238E27FC236}">
                        <a16:creationId xmlns:a16="http://schemas.microsoft.com/office/drawing/2014/main" id="{1C32F602-2232-4D9D-A5A3-EC5F115C2B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42" y="1730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Oval 157">
                    <a:extLst>
                      <a:ext uri="{FF2B5EF4-FFF2-40B4-BE49-F238E27FC236}">
                        <a16:creationId xmlns:a16="http://schemas.microsoft.com/office/drawing/2014/main" id="{8179765E-42C8-42CE-A6E8-E241A18294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14" y="169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endParaRPr kumimoji="1" lang="zh-CN" altLang="zh-CN" sz="240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48" name="Line 158">
                    <a:extLst>
                      <a:ext uri="{FF2B5EF4-FFF2-40B4-BE49-F238E27FC236}">
                        <a16:creationId xmlns:a16="http://schemas.microsoft.com/office/drawing/2014/main" id="{7BC81160-6139-4558-9622-C5AA28BF10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41" y="2016"/>
                    <a:ext cx="23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9" name="Line 159">
                  <a:extLst>
                    <a:ext uri="{FF2B5EF4-FFF2-40B4-BE49-F238E27FC236}">
                      <a16:creationId xmlns:a16="http://schemas.microsoft.com/office/drawing/2014/main" id="{3C793F25-A87A-4F22-8DFA-DDB4377A0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" y="2383"/>
                  <a:ext cx="1323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30" name="Group 160">
                  <a:extLst>
                    <a:ext uri="{FF2B5EF4-FFF2-40B4-BE49-F238E27FC236}">
                      <a16:creationId xmlns:a16="http://schemas.microsoft.com/office/drawing/2014/main" id="{4A29EC64-9367-465C-ADC1-F335CB5125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1" y="1842"/>
                  <a:ext cx="318" cy="1009"/>
                  <a:chOff x="2553" y="1701"/>
                  <a:chExt cx="327" cy="1035"/>
                </a:xfrm>
              </p:grpSpPr>
              <p:sp>
                <p:nvSpPr>
                  <p:cNvPr id="343" name="Line 161">
                    <a:extLst>
                      <a:ext uri="{FF2B5EF4-FFF2-40B4-BE49-F238E27FC236}">
                        <a16:creationId xmlns:a16="http://schemas.microsoft.com/office/drawing/2014/main" id="{92818457-370B-4B41-AF55-D6B649EEC7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1719"/>
                    <a:ext cx="0" cy="1017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Line 162">
                    <a:extLst>
                      <a:ext uri="{FF2B5EF4-FFF2-40B4-BE49-F238E27FC236}">
                        <a16:creationId xmlns:a16="http://schemas.microsoft.com/office/drawing/2014/main" id="{4852E281-C4B4-4003-B64C-5DC8B5BB52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92" y="2736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Oval 163">
                    <a:extLst>
                      <a:ext uri="{FF2B5EF4-FFF2-40B4-BE49-F238E27FC236}">
                        <a16:creationId xmlns:a16="http://schemas.microsoft.com/office/drawing/2014/main" id="{77B63BB8-8AA8-4E24-8878-AB1B41955F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53" y="1701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endParaRPr kumimoji="1" lang="zh-CN" altLang="zh-CN" sz="240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31" name="Group 164">
                  <a:extLst>
                    <a:ext uri="{FF2B5EF4-FFF2-40B4-BE49-F238E27FC236}">
                      <a16:creationId xmlns:a16="http://schemas.microsoft.com/office/drawing/2014/main" id="{A42592EF-B82D-46AA-8FC7-DBDE957321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8" y="2758"/>
                  <a:ext cx="477" cy="196"/>
                  <a:chOff x="3120" y="2640"/>
                  <a:chExt cx="492" cy="201"/>
                </a:xfrm>
              </p:grpSpPr>
              <p:sp>
                <p:nvSpPr>
                  <p:cNvPr id="340" name="Line 165">
                    <a:extLst>
                      <a:ext uri="{FF2B5EF4-FFF2-40B4-BE49-F238E27FC236}">
                        <a16:creationId xmlns:a16="http://schemas.microsoft.com/office/drawing/2014/main" id="{E44DAD18-5734-46BB-949A-666DD3916B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83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Line 166">
                    <a:extLst>
                      <a:ext uri="{FF2B5EF4-FFF2-40B4-BE49-F238E27FC236}">
                        <a16:creationId xmlns:a16="http://schemas.microsoft.com/office/drawing/2014/main" id="{7100778C-6B9D-4F2A-822A-69D89B100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12" y="2640"/>
                    <a:ext cx="3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Line 167">
                    <a:extLst>
                      <a:ext uri="{FF2B5EF4-FFF2-40B4-BE49-F238E27FC236}">
                        <a16:creationId xmlns:a16="http://schemas.microsoft.com/office/drawing/2014/main" id="{9B235315-D93E-4003-BFD7-B354BD6CDE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15" y="2640"/>
                    <a:ext cx="0" cy="20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2" name="Group 168">
                  <a:extLst>
                    <a:ext uri="{FF2B5EF4-FFF2-40B4-BE49-F238E27FC236}">
                      <a16:creationId xmlns:a16="http://schemas.microsoft.com/office/drawing/2014/main" id="{40775A62-D3FF-43B9-88DC-A63050B084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8" y="2430"/>
                  <a:ext cx="477" cy="234"/>
                  <a:chOff x="3120" y="2304"/>
                  <a:chExt cx="492" cy="240"/>
                </a:xfrm>
              </p:grpSpPr>
              <p:sp>
                <p:nvSpPr>
                  <p:cNvPr id="337" name="Line 169">
                    <a:extLst>
                      <a:ext uri="{FF2B5EF4-FFF2-40B4-BE49-F238E27FC236}">
                        <a16:creationId xmlns:a16="http://schemas.microsoft.com/office/drawing/2014/main" id="{F6A911B5-D6E3-4C9E-992E-25DA4B5327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12" y="2544"/>
                    <a:ext cx="3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Line 170">
                    <a:extLst>
                      <a:ext uri="{FF2B5EF4-FFF2-40B4-BE49-F238E27FC236}">
                        <a16:creationId xmlns:a16="http://schemas.microsoft.com/office/drawing/2014/main" id="{1D7C1C92-92C0-460F-88BF-E9F4BB3DDB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304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Line 171">
                    <a:extLst>
                      <a:ext uri="{FF2B5EF4-FFF2-40B4-BE49-F238E27FC236}">
                        <a16:creationId xmlns:a16="http://schemas.microsoft.com/office/drawing/2014/main" id="{BCD648AE-8591-4928-8750-2B433299CC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12" y="2304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3" name="Group 172">
                  <a:extLst>
                    <a:ext uri="{FF2B5EF4-FFF2-40B4-BE49-F238E27FC236}">
                      <a16:creationId xmlns:a16="http://schemas.microsoft.com/office/drawing/2014/main" id="{48A4944A-0F3B-434E-939F-6A4C7839D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5" y="2009"/>
                  <a:ext cx="198" cy="392"/>
                  <a:chOff x="2670" y="1872"/>
                  <a:chExt cx="204" cy="402"/>
                </a:xfrm>
              </p:grpSpPr>
              <p:sp>
                <p:nvSpPr>
                  <p:cNvPr id="334" name="Line 173">
                    <a:extLst>
                      <a:ext uri="{FF2B5EF4-FFF2-40B4-BE49-F238E27FC236}">
                        <a16:creationId xmlns:a16="http://schemas.microsoft.com/office/drawing/2014/main" id="{5DFE0791-EFB0-4DCD-B006-7726A8590D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2" y="1875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Oval 174">
                    <a:extLst>
                      <a:ext uri="{FF2B5EF4-FFF2-40B4-BE49-F238E27FC236}">
                        <a16:creationId xmlns:a16="http://schemas.microsoft.com/office/drawing/2014/main" id="{1C67A947-4919-472E-81E9-78AACEC005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70" y="2226"/>
                    <a:ext cx="48" cy="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endParaRPr kumimoji="1" lang="zh-CN" altLang="zh-CN" sz="240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6" name="Line 175">
                    <a:extLst>
                      <a:ext uri="{FF2B5EF4-FFF2-40B4-BE49-F238E27FC236}">
                        <a16:creationId xmlns:a16="http://schemas.microsoft.com/office/drawing/2014/main" id="{8361476B-3882-4418-89C7-F748DDF53C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91" y="1872"/>
                    <a:ext cx="0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7" name="Group 176">
                <a:extLst>
                  <a:ext uri="{FF2B5EF4-FFF2-40B4-BE49-F238E27FC236}">
                    <a16:creationId xmlns:a16="http://schemas.microsoft.com/office/drawing/2014/main" id="{5369AE99-E52C-46D7-8DCC-012FEB7A77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8" y="1604"/>
                <a:ext cx="276" cy="1787"/>
                <a:chOff x="2076" y="2247"/>
                <a:chExt cx="336" cy="1833"/>
              </a:xfrm>
            </p:grpSpPr>
            <p:sp>
              <p:nvSpPr>
                <p:cNvPr id="302" name="Rectangle 177">
                  <a:extLst>
                    <a:ext uri="{FF2B5EF4-FFF2-40B4-BE49-F238E27FC236}">
                      <a16:creationId xmlns:a16="http://schemas.microsoft.com/office/drawing/2014/main" id="{D5DA724E-2DD8-4BFA-9B20-BCA64155B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6" y="2754"/>
                  <a:ext cx="240" cy="384"/>
                </a:xfrm>
                <a:prstGeom prst="rect">
                  <a:avLst/>
                </a:prstGeom>
                <a:noFill/>
                <a:ln w="28575">
                  <a:solidFill>
                    <a:srgbClr val="0066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3" name="Rectangle 178">
                  <a:extLst>
                    <a:ext uri="{FF2B5EF4-FFF2-40B4-BE49-F238E27FC236}">
                      <a16:creationId xmlns:a16="http://schemas.microsoft.com/office/drawing/2014/main" id="{0219CA08-A7AA-40B7-A394-DFA9666A3C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2754"/>
                  <a:ext cx="17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0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304" name="Rectangle 179">
                  <a:extLst>
                    <a:ext uri="{FF2B5EF4-FFF2-40B4-BE49-F238E27FC236}">
                      <a16:creationId xmlns:a16="http://schemas.microsoft.com/office/drawing/2014/main" id="{44CE660A-EB93-4120-AAAA-0D5E7FDCD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6" y="2247"/>
                  <a:ext cx="240" cy="384"/>
                </a:xfrm>
                <a:prstGeom prst="rect">
                  <a:avLst/>
                </a:prstGeom>
                <a:noFill/>
                <a:ln w="28575">
                  <a:solidFill>
                    <a:srgbClr val="0066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5" name="Rectangle 180">
                  <a:extLst>
                    <a:ext uri="{FF2B5EF4-FFF2-40B4-BE49-F238E27FC236}">
                      <a16:creationId xmlns:a16="http://schemas.microsoft.com/office/drawing/2014/main" id="{897D09FA-EB37-4ACF-8F7E-E00ACADB0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2247"/>
                  <a:ext cx="17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0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306" name="Rectangle 181">
                  <a:extLst>
                    <a:ext uri="{FF2B5EF4-FFF2-40B4-BE49-F238E27FC236}">
                      <a16:creationId xmlns:a16="http://schemas.microsoft.com/office/drawing/2014/main" id="{3C6EFBF1-742F-44FD-9C3B-64031C7ED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6" y="3234"/>
                  <a:ext cx="240" cy="384"/>
                </a:xfrm>
                <a:prstGeom prst="rect">
                  <a:avLst/>
                </a:prstGeom>
                <a:noFill/>
                <a:ln w="28575">
                  <a:solidFill>
                    <a:srgbClr val="0066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7" name="Rectangle 182">
                  <a:extLst>
                    <a:ext uri="{FF2B5EF4-FFF2-40B4-BE49-F238E27FC236}">
                      <a16:creationId xmlns:a16="http://schemas.microsoft.com/office/drawing/2014/main" id="{2C5D4E7F-3F84-4EB7-A191-1848A98758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3234"/>
                  <a:ext cx="17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0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308" name="Rectangle 183">
                  <a:extLst>
                    <a:ext uri="{FF2B5EF4-FFF2-40B4-BE49-F238E27FC236}">
                      <a16:creationId xmlns:a16="http://schemas.microsoft.com/office/drawing/2014/main" id="{E435CBCF-1531-4FAB-A3AA-1923DFEA5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6" y="3696"/>
                  <a:ext cx="240" cy="384"/>
                </a:xfrm>
                <a:prstGeom prst="rect">
                  <a:avLst/>
                </a:prstGeom>
                <a:noFill/>
                <a:ln w="28575">
                  <a:solidFill>
                    <a:srgbClr val="0066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9" name="Rectangle 184">
                  <a:extLst>
                    <a:ext uri="{FF2B5EF4-FFF2-40B4-BE49-F238E27FC236}">
                      <a16:creationId xmlns:a16="http://schemas.microsoft.com/office/drawing/2014/main" id="{383F5BDD-E765-43A3-AAA5-FC5D74820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4" y="3696"/>
                  <a:ext cx="17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0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310" name="Oval 185">
                  <a:extLst>
                    <a:ext uri="{FF2B5EF4-FFF2-40B4-BE49-F238E27FC236}">
                      <a16:creationId xmlns:a16="http://schemas.microsoft.com/office/drawing/2014/main" id="{6C42FB3C-5518-4E66-9F80-AD561BB76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397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1" name="Oval 186">
                  <a:extLst>
                    <a:ext uri="{FF2B5EF4-FFF2-40B4-BE49-F238E27FC236}">
                      <a16:creationId xmlns:a16="http://schemas.microsoft.com/office/drawing/2014/main" id="{1B0C4212-A994-4F58-A5CE-DF094D6D2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871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2" name="Oval 187">
                  <a:extLst>
                    <a:ext uri="{FF2B5EF4-FFF2-40B4-BE49-F238E27FC236}">
                      <a16:creationId xmlns:a16="http://schemas.microsoft.com/office/drawing/2014/main" id="{38A39383-9AC5-4EAE-997C-101551760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3" y="339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3" name="Oval 188">
                  <a:extLst>
                    <a:ext uri="{FF2B5EF4-FFF2-40B4-BE49-F238E27FC236}">
                      <a16:creationId xmlns:a16="http://schemas.microsoft.com/office/drawing/2014/main" id="{7C523B98-C7BA-479B-B157-7C539DB82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6" y="384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98" name="Group 189">
                <a:extLst>
                  <a:ext uri="{FF2B5EF4-FFF2-40B4-BE49-F238E27FC236}">
                    <a16:creationId xmlns:a16="http://schemas.microsoft.com/office/drawing/2014/main" id="{BFF6A4B7-D94B-4722-9A39-ED5A646076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9" y="2315"/>
                <a:ext cx="307" cy="427"/>
                <a:chOff x="2505" y="2477"/>
                <a:chExt cx="362" cy="427"/>
              </a:xfrm>
            </p:grpSpPr>
            <p:sp>
              <p:nvSpPr>
                <p:cNvPr id="299" name="Rectangle 190">
                  <a:extLst>
                    <a:ext uri="{FF2B5EF4-FFF2-40B4-BE49-F238E27FC236}">
                      <a16:creationId xmlns:a16="http://schemas.microsoft.com/office/drawing/2014/main" id="{D5243D47-3B43-4323-9E9A-070AE204F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5" y="2477"/>
                  <a:ext cx="268" cy="427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kumimoji="1" lang="zh-CN" altLang="zh-CN" sz="1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0" name="Rectangle 191">
                  <a:extLst>
                    <a:ext uri="{FF2B5EF4-FFF2-40B4-BE49-F238E27FC236}">
                      <a16:creationId xmlns:a16="http://schemas.microsoft.com/office/drawing/2014/main" id="{77FB5CFA-7B14-4FF7-9AD6-CAE653211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6" y="2498"/>
                  <a:ext cx="16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000">
                      <a:solidFill>
                        <a:schemeClr val="bg1"/>
                      </a:solidFill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301" name="Oval 192">
                  <a:extLst>
                    <a:ext uri="{FF2B5EF4-FFF2-40B4-BE49-F238E27FC236}">
                      <a16:creationId xmlns:a16="http://schemas.microsoft.com/office/drawing/2014/main" id="{2ED0D3E6-CFE9-4FC4-8751-31BDA5C06E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3" y="2664"/>
                  <a:ext cx="94" cy="94"/>
                </a:xfrm>
                <a:prstGeom prst="ellips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l"/>
                  <a:endParaRPr kumimoji="1" lang="zh-CN" altLang="zh-CN" sz="24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4" name="Text Box 196">
            <a:extLst>
              <a:ext uri="{FF2B5EF4-FFF2-40B4-BE49-F238E27FC236}">
                <a16:creationId xmlns:a16="http://schemas.microsoft.com/office/drawing/2014/main" id="{521152BD-4415-4330-ADB8-14DC321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181" y="5897564"/>
            <a:ext cx="3268662" cy="320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个非门， </a:t>
            </a:r>
            <a:r>
              <a:rPr kumimoji="1" lang="en-US" altLang="zh-CN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  <a:r>
              <a:rPr kumimoji="1" lang="zh-CN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个与非门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7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7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554" grpId="0" autoUpdateAnimBg="0"/>
      <p:bldP spid="271555" grpId="0" autoUpdateAnimBg="0"/>
      <p:bldP spid="271557" grpId="0" animBg="1" autoUpdateAnimBg="0"/>
      <p:bldP spid="200" grpId="0" animBg="1"/>
      <p:bldP spid="201" grpId="0" autoUpdateAnimBg="0"/>
      <p:bldP spid="202" grpId="0" autoUpdateAnimBg="0"/>
      <p:bldP spid="203" grpId="0" autoUpdateAnimBg="0"/>
      <p:bldP spid="204" grpId="0" animBg="1"/>
      <p:bldP spid="205" grpId="0" animBg="1"/>
      <p:bldP spid="268" grpId="0" animBg="1"/>
      <p:bldP spid="288" grpId="0" animBg="1"/>
      <p:bldP spid="289" grpId="0" animBg="1"/>
      <p:bldP spid="290" grpId="0" animBg="1"/>
      <p:bldP spid="291" grpId="0" autoUpdateAnimBg="0"/>
      <p:bldP spid="38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56" name="Rectangle 48"/>
          <p:cNvSpPr>
            <a:spLocks noChangeArrowheads="1"/>
          </p:cNvSpPr>
          <p:nvPr/>
        </p:nvSpPr>
        <p:spPr bwMode="auto">
          <a:xfrm>
            <a:off x="1271330" y="1119056"/>
            <a:ext cx="10009390" cy="188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  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某雷达站有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三部雷达，其中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消耗功率相等，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的消耗功率是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的两倍。这些雷达由两台发电机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供电，发电机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的最大输出功率等于雷达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的功率消耗，发电机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的最大输出功率是</a:t>
            </a:r>
            <a:r>
              <a:rPr kumimoji="1" lang="en-US" altLang="zh-CN" sz="2000" b="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倍。要求用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与、或、非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门设计一个逻辑电路，利用各雷达的起动和关闭信号，以最节约电能的方式起、停发电机。</a:t>
            </a:r>
          </a:p>
        </p:txBody>
      </p:sp>
      <p:sp>
        <p:nvSpPr>
          <p:cNvPr id="375857" name="Rectangle 49"/>
          <p:cNvSpPr>
            <a:spLocks noChangeArrowheads="1"/>
          </p:cNvSpPr>
          <p:nvPr/>
        </p:nvSpPr>
        <p:spPr bwMode="auto">
          <a:xfrm>
            <a:off x="1357757" y="3303216"/>
            <a:ext cx="296536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tabLst>
                <a:tab pos="971550" algn="l"/>
                <a:tab pos="4392613" algn="r"/>
              </a:tabLst>
            </a:pP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解：（</a:t>
            </a:r>
            <a:r>
              <a:rPr kumimoji="1" lang="en-US" altLang="zh-CN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） 逻辑抽象</a:t>
            </a:r>
            <a:r>
              <a:rPr kumimoji="1" lang="zh-CN" altLang="en-US" sz="2000" b="0"/>
              <a:t>。</a:t>
            </a:r>
          </a:p>
        </p:txBody>
      </p:sp>
      <p:sp>
        <p:nvSpPr>
          <p:cNvPr id="375858" name="Rectangle 50"/>
          <p:cNvSpPr>
            <a:spLocks noChangeArrowheads="1"/>
          </p:cNvSpPr>
          <p:nvPr/>
        </p:nvSpPr>
        <p:spPr bwMode="auto">
          <a:xfrm>
            <a:off x="1357756" y="3838204"/>
            <a:ext cx="934688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tabLst>
                <a:tab pos="971550" algn="l"/>
                <a:tab pos="4392613" algn="r"/>
              </a:tabLst>
            </a:pPr>
            <a:r>
              <a:rPr kumimoji="1" lang="en-US" altLang="zh-CN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是事件产生的原因，应定为输入变量；两台发电机 </a:t>
            </a:r>
            <a:r>
              <a:rPr kumimoji="1" lang="en-US" altLang="zh-CN" sz="2000" b="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000" b="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是事件产生的结果，定为输出变量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75859" name="Rectangle 51"/>
          <p:cNvSpPr>
            <a:spLocks noChangeArrowheads="1"/>
          </p:cNvSpPr>
          <p:nvPr/>
        </p:nvSpPr>
        <p:spPr bwMode="auto">
          <a:xfrm>
            <a:off x="1357756" y="4695454"/>
            <a:ext cx="918664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tabLst>
                <a:tab pos="971550" algn="l"/>
                <a:tab pos="4392613" algn="r"/>
              </a:tabLst>
            </a:pP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设输入变量</a:t>
            </a:r>
            <a:r>
              <a:rPr kumimoji="1" lang="en-US" altLang="zh-CN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表示雷达起动，为</a:t>
            </a:r>
            <a:r>
              <a:rPr kumimoji="1" lang="en-US" altLang="zh-CN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雷达关闭。输出变量</a:t>
            </a:r>
            <a:r>
              <a:rPr kumimoji="1" lang="en-US" altLang="zh-CN" sz="2000" b="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000" b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000" b="0" i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，表示发电机起动；为</a:t>
            </a:r>
            <a:r>
              <a:rPr kumimoji="1" lang="en-US" altLang="zh-CN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，表示发电机停止。</a:t>
            </a:r>
            <a:endParaRPr kumimoji="1" lang="zh-CN" altLang="en-US" sz="2000">
              <a:solidFill>
                <a:srgbClr val="00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271" name="Rectangle 53"/>
          <p:cNvSpPr>
            <a:spLocks noGrp="1" noChangeArrowheads="1"/>
          </p:cNvSpPr>
          <p:nvPr/>
        </p:nvSpPr>
        <p:spPr bwMode="auto">
          <a:xfrm>
            <a:off x="1065571" y="376571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3.3  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1976556911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56" grpId="0"/>
      <p:bldP spid="375857" grpId="0"/>
      <p:bldP spid="375858" grpId="0"/>
      <p:bldP spid="3758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48" name="Rectangle 468"/>
          <p:cNvSpPr>
            <a:spLocks noChangeArrowheads="1"/>
          </p:cNvSpPr>
          <p:nvPr/>
        </p:nvSpPr>
        <p:spPr bwMode="auto">
          <a:xfrm>
            <a:off x="954089" y="1197163"/>
            <a:ext cx="355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(2)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根据题意列出真值表</a:t>
            </a:r>
          </a:p>
        </p:txBody>
      </p:sp>
      <p:sp>
        <p:nvSpPr>
          <p:cNvPr id="379349" name="Rectangle 469"/>
          <p:cNvSpPr>
            <a:spLocks noChangeArrowheads="1"/>
          </p:cNvSpPr>
          <p:nvPr/>
        </p:nvSpPr>
        <p:spPr bwMode="auto">
          <a:xfrm>
            <a:off x="5016501" y="1197163"/>
            <a:ext cx="6408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76225" algn="l">
              <a:tabLst>
                <a:tab pos="971550" algn="l"/>
                <a:tab pos="4392613" algn="r"/>
              </a:tabLst>
            </a:pP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(3)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由真值表可画出卡诺图</a:t>
            </a: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用卡诺图简化得简化后的逻辑表达式。</a:t>
            </a:r>
            <a:endParaRPr kumimoji="1" lang="en-US" altLang="zh-CN" sz="24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79479" name="Group 5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66964"/>
              </p:ext>
            </p:extLst>
          </p:nvPr>
        </p:nvGraphicFramePr>
        <p:xfrm>
          <a:off x="1703390" y="1880072"/>
          <a:ext cx="2808287" cy="3999548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输  入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输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B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C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X       Y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 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79481" name="Object 6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66115"/>
              </p:ext>
            </p:extLst>
          </p:nvPr>
        </p:nvGraphicFramePr>
        <p:xfrm>
          <a:off x="5375900" y="4221110"/>
          <a:ext cx="41036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6" name="公式" r:id="rId4" imgW="1586811" imgH="203112" progId="Equation.3">
                  <p:embed/>
                </p:oleObj>
              </mc:Choice>
              <mc:Fallback>
                <p:oleObj name="公式" r:id="rId4" imgW="158681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00" y="4221110"/>
                        <a:ext cx="410368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80" name="Object 6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68288"/>
              </p:ext>
            </p:extLst>
          </p:nvPr>
        </p:nvGraphicFramePr>
        <p:xfrm>
          <a:off x="5438530" y="4869199"/>
          <a:ext cx="18716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7" name="公式" r:id="rId6" imgW="748975" imgH="177723" progId="Equation.3">
                  <p:embed/>
                </p:oleObj>
              </mc:Choice>
              <mc:Fallback>
                <p:oleObj name="公式" r:id="rId6" imgW="74897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530" y="4869199"/>
                        <a:ext cx="18716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84" name="Object 6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326510"/>
              </p:ext>
            </p:extLst>
          </p:nvPr>
        </p:nvGraphicFramePr>
        <p:xfrm>
          <a:off x="5163565" y="2214744"/>
          <a:ext cx="23050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8" name="图片" r:id="rId8" imgW="1571760" imgH="1190520" progId="Word.Picture.8">
                  <p:embed/>
                </p:oleObj>
              </mc:Choice>
              <mc:Fallback>
                <p:oleObj name="图片" r:id="rId8" imgW="1571760" imgH="11905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565" y="2214744"/>
                        <a:ext cx="230505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86" name="Object 6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698206"/>
              </p:ext>
            </p:extLst>
          </p:nvPr>
        </p:nvGraphicFramePr>
        <p:xfrm>
          <a:off x="7755954" y="2287770"/>
          <a:ext cx="2376487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9" name="图片" r:id="rId10" imgW="1504800" imgH="1114560" progId="Word.Picture.8">
                  <p:embed/>
                </p:oleObj>
              </mc:Choice>
              <mc:Fallback>
                <p:oleObj name="图片" r:id="rId10" imgW="1504800" imgH="11145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5954" y="2287770"/>
                        <a:ext cx="2376487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" name="Rectangle 607"/>
          <p:cNvSpPr>
            <a:spLocks noGrp="1" noChangeArrowheads="1"/>
          </p:cNvSpPr>
          <p:nvPr/>
        </p:nvSpPr>
        <p:spPr bwMode="auto">
          <a:xfrm>
            <a:off x="623240" y="400029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3.3  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259119923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48" grpId="0"/>
      <p:bldP spid="37934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16165</TotalTime>
  <Words>2728</Words>
  <Application>Microsoft Office PowerPoint</Application>
  <PresentationFormat>宽屏</PresentationFormat>
  <Paragraphs>676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黑体</vt:lpstr>
      <vt:lpstr>华康简宋</vt:lpstr>
      <vt:lpstr>楷体_GB2312</vt:lpstr>
      <vt:lpstr>宋体</vt:lpstr>
      <vt:lpstr>Arial Narrow</vt:lpstr>
      <vt:lpstr>Symbol</vt:lpstr>
      <vt:lpstr>Times New Roman</vt:lpstr>
      <vt:lpstr>Verdana</vt:lpstr>
      <vt:lpstr>Wingdings</vt:lpstr>
      <vt:lpstr>Profile</vt:lpstr>
      <vt:lpstr>默认设计模板</vt:lpstr>
      <vt:lpstr>Equation</vt:lpstr>
      <vt:lpstr>Microsoft 公式 3.0</vt:lpstr>
      <vt:lpstr>Photo Editor 照片</vt:lpstr>
      <vt:lpstr>公式</vt:lpstr>
      <vt:lpstr>图片</vt:lpstr>
      <vt:lpstr>PowerPoint 演示文稿</vt:lpstr>
      <vt:lpstr>● 若干基本设计方法</vt:lpstr>
      <vt:lpstr>● 若干基本设计方法</vt:lpstr>
      <vt:lpstr>3.3.2 设计举例</vt:lpstr>
      <vt:lpstr>3.3.2 设计举例</vt:lpstr>
      <vt:lpstr>3.3.2 设计举例</vt:lpstr>
      <vt:lpstr>3.3.2 设计举例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3.3.2 设计举例</vt:lpstr>
      <vt:lpstr>逻辑表达式</vt:lpstr>
      <vt:lpstr>画逻辑电路图</vt:lpstr>
      <vt:lpstr>例8：设计一个将8421BCD码转换为余三码的电路</vt:lpstr>
      <vt:lpstr>PowerPoint 演示文稿</vt:lpstr>
      <vt:lpstr>PowerPoint 演示文稿</vt:lpstr>
      <vt:lpstr>● 设计原则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dubin</dc:creator>
  <cp:lastModifiedBy>Administrator</cp:lastModifiedBy>
  <cp:revision>1706</cp:revision>
  <dcterms:created xsi:type="dcterms:W3CDTF">2004-08-29T02:51:05Z</dcterms:created>
  <dcterms:modified xsi:type="dcterms:W3CDTF">2020-03-08T05:15:32Z</dcterms:modified>
</cp:coreProperties>
</file>