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0"/>
  </p:notesMasterIdLst>
  <p:sldIdLst>
    <p:sldId id="542" r:id="rId2"/>
    <p:sldId id="543" r:id="rId3"/>
    <p:sldId id="541" r:id="rId4"/>
    <p:sldId id="544" r:id="rId5"/>
    <p:sldId id="547" r:id="rId6"/>
    <p:sldId id="546" r:id="rId7"/>
    <p:sldId id="560" r:id="rId8"/>
    <p:sldId id="548" r:id="rId9"/>
    <p:sldId id="549" r:id="rId10"/>
    <p:sldId id="505" r:id="rId11"/>
    <p:sldId id="530" r:id="rId12"/>
    <p:sldId id="506" r:id="rId13"/>
    <p:sldId id="554" r:id="rId14"/>
    <p:sldId id="555" r:id="rId15"/>
    <p:sldId id="538" r:id="rId16"/>
    <p:sldId id="539" r:id="rId17"/>
    <p:sldId id="535" r:id="rId18"/>
    <p:sldId id="509" r:id="rId19"/>
    <p:sldId id="510" r:id="rId20"/>
    <p:sldId id="536" r:id="rId21"/>
    <p:sldId id="553" r:id="rId22"/>
    <p:sldId id="512" r:id="rId23"/>
    <p:sldId id="513" r:id="rId24"/>
    <p:sldId id="514" r:id="rId25"/>
    <p:sldId id="515" r:id="rId26"/>
    <p:sldId id="550" r:id="rId27"/>
    <p:sldId id="551" r:id="rId28"/>
    <p:sldId id="559" r:id="rId29"/>
  </p:sldIdLst>
  <p:sldSz cx="12192000" cy="6858000"/>
  <p:notesSz cx="6858000" cy="9144000"/>
  <p:defaultTextStyle>
    <a:defPPr>
      <a:defRPr lang="zh-CN"/>
    </a:defPPr>
    <a:lvl1pPr algn="ctr" rtl="0" fontAlgn="base">
      <a:spcBef>
        <a:spcPct val="0"/>
      </a:spcBef>
      <a:spcAft>
        <a:spcPct val="0"/>
      </a:spcAft>
      <a:defRPr b="1" kern="1200">
        <a:solidFill>
          <a:schemeClr val="tx1"/>
        </a:solidFill>
        <a:latin typeface="Arial Narrow" pitchFamily="34" charset="0"/>
        <a:ea typeface="宋体" pitchFamily="2" charset="-122"/>
        <a:cs typeface="+mn-cs"/>
      </a:defRPr>
    </a:lvl1pPr>
    <a:lvl2pPr marL="457200" algn="ctr" rtl="0" fontAlgn="base">
      <a:spcBef>
        <a:spcPct val="0"/>
      </a:spcBef>
      <a:spcAft>
        <a:spcPct val="0"/>
      </a:spcAft>
      <a:defRPr b="1" kern="1200">
        <a:solidFill>
          <a:schemeClr val="tx1"/>
        </a:solidFill>
        <a:latin typeface="Arial Narrow" pitchFamily="34" charset="0"/>
        <a:ea typeface="宋体" pitchFamily="2" charset="-122"/>
        <a:cs typeface="+mn-cs"/>
      </a:defRPr>
    </a:lvl2pPr>
    <a:lvl3pPr marL="914400" algn="ctr" rtl="0" fontAlgn="base">
      <a:spcBef>
        <a:spcPct val="0"/>
      </a:spcBef>
      <a:spcAft>
        <a:spcPct val="0"/>
      </a:spcAft>
      <a:defRPr b="1" kern="1200">
        <a:solidFill>
          <a:schemeClr val="tx1"/>
        </a:solidFill>
        <a:latin typeface="Arial Narrow" pitchFamily="34" charset="0"/>
        <a:ea typeface="宋体" pitchFamily="2" charset="-122"/>
        <a:cs typeface="+mn-cs"/>
      </a:defRPr>
    </a:lvl3pPr>
    <a:lvl4pPr marL="1371600" algn="ctr" rtl="0" fontAlgn="base">
      <a:spcBef>
        <a:spcPct val="0"/>
      </a:spcBef>
      <a:spcAft>
        <a:spcPct val="0"/>
      </a:spcAft>
      <a:defRPr b="1" kern="1200">
        <a:solidFill>
          <a:schemeClr val="tx1"/>
        </a:solidFill>
        <a:latin typeface="Arial Narrow" pitchFamily="34" charset="0"/>
        <a:ea typeface="宋体" pitchFamily="2" charset="-122"/>
        <a:cs typeface="+mn-cs"/>
      </a:defRPr>
    </a:lvl4pPr>
    <a:lvl5pPr marL="1828800" algn="ctr" rtl="0" fontAlgn="base">
      <a:spcBef>
        <a:spcPct val="0"/>
      </a:spcBef>
      <a:spcAft>
        <a:spcPct val="0"/>
      </a:spcAft>
      <a:defRPr b="1" kern="1200">
        <a:solidFill>
          <a:schemeClr val="tx1"/>
        </a:solidFill>
        <a:latin typeface="Arial Narrow" pitchFamily="34" charset="0"/>
        <a:ea typeface="宋体" pitchFamily="2" charset="-122"/>
        <a:cs typeface="+mn-cs"/>
      </a:defRPr>
    </a:lvl5pPr>
    <a:lvl6pPr marL="2286000" algn="l" defTabSz="914400" rtl="0" eaLnBrk="1" latinLnBrk="0" hangingPunct="1">
      <a:defRPr b="1" kern="1200">
        <a:solidFill>
          <a:schemeClr val="tx1"/>
        </a:solidFill>
        <a:latin typeface="Arial Narrow" pitchFamily="34" charset="0"/>
        <a:ea typeface="宋体" pitchFamily="2" charset="-122"/>
        <a:cs typeface="+mn-cs"/>
      </a:defRPr>
    </a:lvl6pPr>
    <a:lvl7pPr marL="2743200" algn="l" defTabSz="914400" rtl="0" eaLnBrk="1" latinLnBrk="0" hangingPunct="1">
      <a:defRPr b="1" kern="1200">
        <a:solidFill>
          <a:schemeClr val="tx1"/>
        </a:solidFill>
        <a:latin typeface="Arial Narrow" pitchFamily="34" charset="0"/>
        <a:ea typeface="宋体" pitchFamily="2" charset="-122"/>
        <a:cs typeface="+mn-cs"/>
      </a:defRPr>
    </a:lvl7pPr>
    <a:lvl8pPr marL="3200400" algn="l" defTabSz="914400" rtl="0" eaLnBrk="1" latinLnBrk="0" hangingPunct="1">
      <a:defRPr b="1" kern="1200">
        <a:solidFill>
          <a:schemeClr val="tx1"/>
        </a:solidFill>
        <a:latin typeface="Arial Narrow" pitchFamily="34" charset="0"/>
        <a:ea typeface="宋体" pitchFamily="2" charset="-122"/>
        <a:cs typeface="+mn-cs"/>
      </a:defRPr>
    </a:lvl8pPr>
    <a:lvl9pPr marL="3657600" algn="l" defTabSz="914400" rtl="0" eaLnBrk="1" latinLnBrk="0" hangingPunct="1">
      <a:defRPr b="1" kern="1200">
        <a:solidFill>
          <a:schemeClr val="tx1"/>
        </a:solidFill>
        <a:latin typeface="Arial Narrow"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00"/>
    <a:srgbClr val="0000FF"/>
    <a:srgbClr val="006600"/>
    <a:srgbClr val="FF00FF"/>
    <a:srgbClr val="FFFF66"/>
    <a:srgbClr val="FF99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8" autoAdjust="0"/>
    <p:restoredTop sz="94731" autoAdjust="0"/>
  </p:normalViewPr>
  <p:slideViewPr>
    <p:cSldViewPr>
      <p:cViewPr varScale="1">
        <p:scale>
          <a:sx n="111" d="100"/>
          <a:sy n="111" d="100"/>
        </p:scale>
        <p:origin x="108" y="384"/>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5.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itchFamily="34" charset="0"/>
              </a:defRPr>
            </a:lvl1pPr>
          </a:lstStyle>
          <a:p>
            <a:endParaRPr lang="en-US" altLang="zh-CN"/>
          </a:p>
        </p:txBody>
      </p:sp>
      <p:sp>
        <p:nvSpPr>
          <p:cNvPr id="1822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itchFamily="34" charset="0"/>
              </a:defRPr>
            </a:lvl1pPr>
          </a:lstStyle>
          <a:p>
            <a:endParaRPr lang="en-US" altLang="zh-CN"/>
          </a:p>
        </p:txBody>
      </p:sp>
      <p:sp>
        <p:nvSpPr>
          <p:cNvPr id="1822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22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atin typeface="Verdana" pitchFamily="34" charset="0"/>
              </a:defRPr>
            </a:lvl1pPr>
          </a:lstStyle>
          <a:p>
            <a:endParaRPr lang="en-US" altLang="zh-CN"/>
          </a:p>
        </p:txBody>
      </p:sp>
      <p:sp>
        <p:nvSpPr>
          <p:cNvPr id="1822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Verdana" pitchFamily="34" charset="0"/>
              </a:defRPr>
            </a:lvl1pPr>
          </a:lstStyle>
          <a:p>
            <a:fld id="{610A358E-27D3-41B2-A291-AC65F47EA5DD}" type="slidenum">
              <a:rPr lang="en-US" altLang="zh-CN"/>
              <a:pPr/>
              <a:t>‹#›</a:t>
            </a:fld>
            <a:endParaRPr lang="en-US" altLang="zh-CN"/>
          </a:p>
        </p:txBody>
      </p:sp>
    </p:spTree>
    <p:extLst>
      <p:ext uri="{BB962C8B-B14F-4D97-AF65-F5344CB8AC3E}">
        <p14:creationId xmlns:p14="http://schemas.microsoft.com/office/powerpoint/2010/main" val="2229207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a:xfrm>
            <a:off x="914400" y="990600"/>
            <a:ext cx="10363200" cy="1371600"/>
          </a:xfrm>
        </p:spPr>
        <p:txBody>
          <a:bodyPr/>
          <a:lstStyle>
            <a:lvl1pPr>
              <a:defRPr sz="4000">
                <a:ea typeface="隶书"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912284" y="3141663"/>
            <a:ext cx="9347200" cy="1600200"/>
          </a:xfrm>
        </p:spPr>
        <p:txBody>
          <a:bodyPr/>
          <a:lstStyle>
            <a:lvl1pPr marL="0" indent="0">
              <a:buFont typeface="Wingdings" pitchFamily="2" charset="2"/>
              <a:buNone/>
              <a:defRPr sz="2800"/>
            </a:lvl1pPr>
          </a:lstStyle>
          <a:p>
            <a:pPr lvl="0"/>
            <a:r>
              <a:rPr lang="en-US" altLang="zh-CN" noProof="0"/>
              <a:t>abcdefg</a:t>
            </a:r>
          </a:p>
        </p:txBody>
      </p:sp>
      <p:sp>
        <p:nvSpPr>
          <p:cNvPr id="93188" name="Rectangle 4"/>
          <p:cNvSpPr>
            <a:spLocks noGrp="1" noChangeArrowheads="1"/>
          </p:cNvSpPr>
          <p:nvPr>
            <p:ph type="dt" sz="half" idx="2"/>
          </p:nvPr>
        </p:nvSpPr>
        <p:spPr>
          <a:xfrm>
            <a:off x="914400" y="6248400"/>
            <a:ext cx="2540000" cy="457200"/>
          </a:xfrm>
        </p:spPr>
        <p:txBody>
          <a:bodyPr/>
          <a:lstStyle>
            <a:lvl1pPr>
              <a:defRPr/>
            </a:lvl1pPr>
          </a:lstStyle>
          <a:p>
            <a:endParaRPr lang="en-US" altLang="zh-CN"/>
          </a:p>
        </p:txBody>
      </p:sp>
      <p:sp>
        <p:nvSpPr>
          <p:cNvPr id="93189" name="Rectangle 5"/>
          <p:cNvSpPr>
            <a:spLocks noGrp="1" noChangeArrowheads="1"/>
          </p:cNvSpPr>
          <p:nvPr>
            <p:ph type="ftr" sz="quarter" idx="3"/>
          </p:nvPr>
        </p:nvSpPr>
        <p:spPr bwMode="auto">
          <a:xfrm>
            <a:off x="41656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Verdana" pitchFamily="34" charset="0"/>
              </a:defRPr>
            </a:lvl1pPr>
          </a:lstStyle>
          <a:p>
            <a:endParaRPr lang="en-US" altLang="zh-CN"/>
          </a:p>
        </p:txBody>
      </p:sp>
      <p:sp>
        <p:nvSpPr>
          <p:cNvPr id="93190" name="Rectangle 6"/>
          <p:cNvSpPr>
            <a:spLocks noGrp="1" noChangeArrowheads="1"/>
          </p:cNvSpPr>
          <p:nvPr>
            <p:ph type="sldNum" sz="quarter" idx="4"/>
          </p:nvPr>
        </p:nvSpPr>
        <p:spPr>
          <a:xfrm>
            <a:off x="8737600" y="6248400"/>
            <a:ext cx="2540000" cy="457200"/>
          </a:xfrm>
        </p:spPr>
        <p:txBody>
          <a:bodyPr/>
          <a:lstStyle>
            <a:lvl1pPr>
              <a:defRPr/>
            </a:lvl1pPr>
          </a:lstStyle>
          <a:p>
            <a:fld id="{3123A976-DC69-451A-8D0E-40F6666C7386}" type="slidenum">
              <a:rPr lang="en-US" altLang="zh-CN"/>
              <a:pPr/>
              <a:t>‹#›</a:t>
            </a:fld>
            <a:endParaRPr lang="en-US" altLang="zh-CN"/>
          </a:p>
        </p:txBody>
      </p:sp>
      <p:sp>
        <p:nvSpPr>
          <p:cNvPr id="93191" name="AutoShape 7"/>
          <p:cNvSpPr>
            <a:spLocks noChangeArrowheads="1"/>
          </p:cNvSpPr>
          <p:nvPr/>
        </p:nvSpPr>
        <p:spPr bwMode="auto">
          <a:xfrm>
            <a:off x="914400" y="2133600"/>
            <a:ext cx="103632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zh-CN" altLang="zh-CN" sz="2400" b="0">
              <a:latin typeface="Times New Roman" pitchFamily="18" charset="0"/>
            </a:endParaRPr>
          </a:p>
        </p:txBody>
      </p:sp>
      <p:pic>
        <p:nvPicPr>
          <p:cNvPr id="93192" name="Picture 8"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70067"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3" name="Picture 9"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82351"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3194" name="Picture 10"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357785" y="6594475"/>
            <a:ext cx="825500" cy="171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46694035-B3D9-4D13-BC75-D3A274657D76}" type="slidenum">
              <a:rPr lang="en-US" altLang="zh-CN"/>
              <a:pPr/>
              <a:t>‹#›</a:t>
            </a:fld>
            <a:endParaRPr lang="en-US" altLang="zh-CN"/>
          </a:p>
        </p:txBody>
      </p:sp>
    </p:spTree>
    <p:extLst>
      <p:ext uri="{BB962C8B-B14F-4D97-AF65-F5344CB8AC3E}">
        <p14:creationId xmlns:p14="http://schemas.microsoft.com/office/powerpoint/2010/main" val="12946343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CB095683-3305-4326-84B2-89A87B83C2A3}" type="slidenum">
              <a:rPr lang="en-US" altLang="zh-CN"/>
              <a:pPr/>
              <a:t>‹#›</a:t>
            </a:fld>
            <a:endParaRPr lang="en-US" altLang="zh-CN"/>
          </a:p>
        </p:txBody>
      </p:sp>
    </p:spTree>
    <p:extLst>
      <p:ext uri="{BB962C8B-B14F-4D97-AF65-F5344CB8AC3E}">
        <p14:creationId xmlns:p14="http://schemas.microsoft.com/office/powerpoint/2010/main" val="69884258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745D8EBB-970D-4858-9378-12C61D6FB8B9}" type="slidenum">
              <a:rPr lang="en-US" altLang="zh-CN"/>
              <a:pPr/>
              <a:t>‹#›</a:t>
            </a:fld>
            <a:endParaRPr lang="en-US" altLang="zh-CN"/>
          </a:p>
        </p:txBody>
      </p:sp>
    </p:spTree>
    <p:extLst>
      <p:ext uri="{BB962C8B-B14F-4D97-AF65-F5344CB8AC3E}">
        <p14:creationId xmlns:p14="http://schemas.microsoft.com/office/powerpoint/2010/main" val="122728001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0E0E0"/>
          </a:fgClr>
          <a:bgClr>
            <a:schemeClr val="bg1"/>
          </a:bgClr>
        </a:patt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766233" y="260350"/>
            <a:ext cx="10668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92163" name="Rectangle 3"/>
          <p:cNvSpPr>
            <a:spLocks noGrp="1" noChangeArrowheads="1"/>
          </p:cNvSpPr>
          <p:nvPr>
            <p:ph type="body" idx="1"/>
          </p:nvPr>
        </p:nvSpPr>
        <p:spPr bwMode="auto">
          <a:xfrm>
            <a:off x="814917" y="1628775"/>
            <a:ext cx="10668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164" name="AutoShape 4"/>
          <p:cNvSpPr>
            <a:spLocks noChangeArrowheads="1"/>
          </p:cNvSpPr>
          <p:nvPr/>
        </p:nvSpPr>
        <p:spPr bwMode="auto">
          <a:xfrm>
            <a:off x="812800" y="1052514"/>
            <a:ext cx="10610851"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endParaRPr lang="zh-CN" altLang="zh-CN" sz="2400" b="0">
              <a:latin typeface="Times New Roman" pitchFamily="18" charset="0"/>
            </a:endParaRPr>
          </a:p>
        </p:txBody>
      </p:sp>
      <p:sp>
        <p:nvSpPr>
          <p:cNvPr id="92165" name="Line 5"/>
          <p:cNvSpPr>
            <a:spLocks noChangeShapeType="1"/>
          </p:cNvSpPr>
          <p:nvPr/>
        </p:nvSpPr>
        <p:spPr bwMode="auto">
          <a:xfrm flipV="1">
            <a:off x="812800" y="6308725"/>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atin typeface="Verdana" pitchFamily="34" charset="0"/>
              </a:defRPr>
            </a:lvl1pPr>
          </a:lstStyle>
          <a:p>
            <a:endParaRPr lang="en-US" altLang="zh-CN"/>
          </a:p>
        </p:txBody>
      </p:sp>
      <p:sp>
        <p:nvSpPr>
          <p:cNvPr id="92168"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Verdana" pitchFamily="34" charset="0"/>
              </a:defRPr>
            </a:lvl1pPr>
          </a:lstStyle>
          <a:p>
            <a:fld id="{6B10FB03-497E-45B4-BB01-A46F0FEECAF4}" type="slidenum">
              <a:rPr lang="en-US" altLang="zh-CN"/>
              <a:pPr/>
              <a:t>‹#›</a:t>
            </a:fld>
            <a:endParaRPr lang="en-US" altLang="zh-CN"/>
          </a:p>
        </p:txBody>
      </p:sp>
      <p:pic>
        <p:nvPicPr>
          <p:cNvPr id="92172" name="Picture 12" descr="前进">
            <a:hlinkClick r:id="" action="ppaction://hlinkshowjump?jump=nextslid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0067"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3" name="Picture 13" descr="播放">
            <a:hlinkClick r:id="" action="ppaction://hlinkshowjump?jump=endshow"/>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2351"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4" name="Picture 14" descr="后退">
            <a:hlinkClick r:id="" action="ppaction://hlinkshowjump?jump=previous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7785" y="6594475"/>
            <a:ext cx="825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92177" name="Picture 17" descr="未标题-3 拷贝"/>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8567" y="6589713"/>
            <a:ext cx="201084" cy="14446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72" r:id="rId3"/>
    <p:sldLayoutId id="2147483673" r:id="rId4"/>
  </p:sldLayoutIdLst>
  <p:transition>
    <p:random/>
  </p:transition>
  <p:txStyles>
    <p:titleStyle>
      <a:lvl1pPr algn="l" rtl="0" fontAlgn="base">
        <a:spcBef>
          <a:spcPct val="0"/>
        </a:spcBef>
        <a:spcAft>
          <a:spcPct val="0"/>
        </a:spcAft>
        <a:defRPr sz="3800" b="1">
          <a:solidFill>
            <a:schemeClr val="tx2"/>
          </a:solidFill>
          <a:latin typeface="+mj-lt"/>
          <a:ea typeface="+mj-ea"/>
          <a:cs typeface="+mj-cs"/>
        </a:defRPr>
      </a:lvl1pPr>
      <a:lvl2pPr algn="l" rtl="0" fontAlgn="base">
        <a:spcBef>
          <a:spcPct val="0"/>
        </a:spcBef>
        <a:spcAft>
          <a:spcPct val="0"/>
        </a:spcAft>
        <a:defRPr sz="3800" b="1">
          <a:solidFill>
            <a:schemeClr val="tx2"/>
          </a:solidFill>
          <a:latin typeface="Arial Narrow" pitchFamily="34" charset="0"/>
          <a:ea typeface="楷体_GB2312" pitchFamily="49" charset="-122"/>
        </a:defRPr>
      </a:lvl2pPr>
      <a:lvl3pPr algn="l" rtl="0" fontAlgn="base">
        <a:spcBef>
          <a:spcPct val="0"/>
        </a:spcBef>
        <a:spcAft>
          <a:spcPct val="0"/>
        </a:spcAft>
        <a:defRPr sz="3800" b="1">
          <a:solidFill>
            <a:schemeClr val="tx2"/>
          </a:solidFill>
          <a:latin typeface="Arial Narrow" pitchFamily="34" charset="0"/>
          <a:ea typeface="楷体_GB2312" pitchFamily="49" charset="-122"/>
        </a:defRPr>
      </a:lvl3pPr>
      <a:lvl4pPr algn="l" rtl="0" fontAlgn="base">
        <a:spcBef>
          <a:spcPct val="0"/>
        </a:spcBef>
        <a:spcAft>
          <a:spcPct val="0"/>
        </a:spcAft>
        <a:defRPr sz="3800" b="1">
          <a:solidFill>
            <a:schemeClr val="tx2"/>
          </a:solidFill>
          <a:latin typeface="Arial Narrow" pitchFamily="34" charset="0"/>
          <a:ea typeface="楷体_GB2312" pitchFamily="49" charset="-122"/>
        </a:defRPr>
      </a:lvl4pPr>
      <a:lvl5pPr algn="l" rtl="0" fontAlgn="base">
        <a:spcBef>
          <a:spcPct val="0"/>
        </a:spcBef>
        <a:spcAft>
          <a:spcPct val="0"/>
        </a:spcAft>
        <a:defRPr sz="3800" b="1">
          <a:solidFill>
            <a:schemeClr val="tx2"/>
          </a:solidFill>
          <a:latin typeface="Arial Narrow"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itchFamily="34" charset="0"/>
          <a:ea typeface="楷体_GB2312" pitchFamily="49"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3000" b="1">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800" b="1">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400" b="1">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4.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31.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32.bin"/><Relationship Id="rId4" Type="http://schemas.openxmlformats.org/officeDocument/2006/relationships/image" Target="../media/image3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34.bin"/><Relationship Id="rId10" Type="http://schemas.openxmlformats.org/officeDocument/2006/relationships/image" Target="../media/image19.wmf"/><Relationship Id="rId4" Type="http://schemas.openxmlformats.org/officeDocument/2006/relationships/image" Target="../media/image39.wmf"/><Relationship Id="rId9"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38.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0.bin"/></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47.wmf"/><Relationship Id="rId5" Type="http://schemas.openxmlformats.org/officeDocument/2006/relationships/oleObject" Target="../embeddings/oleObject42.bin"/><Relationship Id="rId4" Type="http://schemas.openxmlformats.org/officeDocument/2006/relationships/image" Target="../media/image4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1.jpeg"/><Relationship Id="rId4"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slide" Target="slide22.xml"/><Relationship Id="rId4" Type="http://schemas.openxmlformats.org/officeDocument/2006/relationships/slide" Target="slide20.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8" name="Rectangle 4"/>
          <p:cNvSpPr>
            <a:spLocks noGrp="1" noChangeArrowheads="1"/>
          </p:cNvSpPr>
          <p:nvPr>
            <p:ph type="title"/>
          </p:nvPr>
        </p:nvSpPr>
        <p:spPr>
          <a:xfrm>
            <a:off x="2098675" y="260350"/>
            <a:ext cx="3925888" cy="755650"/>
          </a:xfrm>
        </p:spPr>
        <p:txBody>
          <a:bodyPr/>
          <a:lstStyle/>
          <a:p>
            <a:r>
              <a:rPr kumimoji="1" lang="zh-CN" altLang="en-US">
                <a:solidFill>
                  <a:schemeClr val="tx1"/>
                </a:solidFill>
              </a:rPr>
              <a:t>基本</a:t>
            </a:r>
            <a:r>
              <a:rPr kumimoji="1" lang="en-US" altLang="zh-CN">
                <a:solidFill>
                  <a:schemeClr val="tx1"/>
                </a:solidFill>
              </a:rPr>
              <a:t>RS</a:t>
            </a:r>
            <a:r>
              <a:rPr kumimoji="1" lang="zh-CN" altLang="en-US">
                <a:solidFill>
                  <a:schemeClr val="tx1"/>
                </a:solidFill>
              </a:rPr>
              <a:t>触发器</a:t>
            </a:r>
          </a:p>
        </p:txBody>
      </p:sp>
      <p:grpSp>
        <p:nvGrpSpPr>
          <p:cNvPr id="492593" name="Group 49"/>
          <p:cNvGrpSpPr>
            <a:grpSpLocks/>
          </p:cNvGrpSpPr>
          <p:nvPr/>
        </p:nvGrpSpPr>
        <p:grpSpPr bwMode="auto">
          <a:xfrm>
            <a:off x="1331787" y="2132820"/>
            <a:ext cx="2736850" cy="2190750"/>
            <a:chOff x="368" y="1861"/>
            <a:chExt cx="2280" cy="1684"/>
          </a:xfrm>
        </p:grpSpPr>
        <p:grpSp>
          <p:nvGrpSpPr>
            <p:cNvPr id="492594" name="Group 50"/>
            <p:cNvGrpSpPr>
              <a:grpSpLocks/>
            </p:cNvGrpSpPr>
            <p:nvPr/>
          </p:nvGrpSpPr>
          <p:grpSpPr bwMode="auto">
            <a:xfrm>
              <a:off x="368" y="2007"/>
              <a:ext cx="816" cy="1311"/>
              <a:chOff x="1249" y="1452"/>
              <a:chExt cx="816" cy="1284"/>
            </a:xfrm>
          </p:grpSpPr>
          <p:sp>
            <p:nvSpPr>
              <p:cNvPr id="492595" name="Rectangle 51"/>
              <p:cNvSpPr>
                <a:spLocks noChangeArrowheads="1"/>
              </p:cNvSpPr>
              <p:nvPr/>
            </p:nvSpPr>
            <p:spPr bwMode="auto">
              <a:xfrm>
                <a:off x="1249" y="1872"/>
                <a:ext cx="816" cy="52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96" name="Oval 52"/>
              <p:cNvSpPr>
                <a:spLocks noChangeArrowheads="1"/>
              </p:cNvSpPr>
              <p:nvPr/>
            </p:nvSpPr>
            <p:spPr bwMode="auto">
              <a:xfrm>
                <a:off x="1597" y="1776"/>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97" name="Line 53"/>
              <p:cNvSpPr>
                <a:spLocks noChangeShapeType="1"/>
              </p:cNvSpPr>
              <p:nvPr/>
            </p:nvSpPr>
            <p:spPr bwMode="auto">
              <a:xfrm>
                <a:off x="1440" y="238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98" name="Line 54"/>
              <p:cNvSpPr>
                <a:spLocks noChangeShapeType="1"/>
              </p:cNvSpPr>
              <p:nvPr/>
            </p:nvSpPr>
            <p:spPr bwMode="auto">
              <a:xfrm>
                <a:off x="1880" y="240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99" name="Line 55"/>
              <p:cNvSpPr>
                <a:spLocks noChangeShapeType="1"/>
              </p:cNvSpPr>
              <p:nvPr/>
            </p:nvSpPr>
            <p:spPr bwMode="auto">
              <a:xfrm>
                <a:off x="1644" y="1452"/>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00" name="Text Box 56"/>
              <p:cNvSpPr txBox="1">
                <a:spLocks noChangeArrowheads="1"/>
              </p:cNvSpPr>
              <p:nvPr/>
            </p:nvSpPr>
            <p:spPr bwMode="auto">
              <a:xfrm>
                <a:off x="1316" y="1836"/>
                <a:ext cx="576"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itchFamily="18" charset="0"/>
                    <a:ea typeface="楷体_GB2312" pitchFamily="49" charset="-122"/>
                  </a:rPr>
                  <a:t>&amp;</a:t>
                </a:r>
              </a:p>
            </p:txBody>
          </p:sp>
          <p:sp>
            <p:nvSpPr>
              <p:cNvPr id="492601" name="Text Box 57"/>
              <p:cNvSpPr txBox="1">
                <a:spLocks noChangeArrowheads="1"/>
              </p:cNvSpPr>
              <p:nvPr/>
            </p:nvSpPr>
            <p:spPr bwMode="auto">
              <a:xfrm>
                <a:off x="1520" y="2028"/>
                <a:ext cx="407"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3200">
                  <a:latin typeface="Times New Roman" pitchFamily="18" charset="0"/>
                  <a:ea typeface="楷体_GB2312" pitchFamily="49" charset="-122"/>
                </a:endParaRPr>
              </a:p>
            </p:txBody>
          </p:sp>
        </p:grpSp>
        <p:grpSp>
          <p:nvGrpSpPr>
            <p:cNvPr id="492602" name="Group 58"/>
            <p:cNvGrpSpPr>
              <a:grpSpLocks/>
            </p:cNvGrpSpPr>
            <p:nvPr/>
          </p:nvGrpSpPr>
          <p:grpSpPr bwMode="auto">
            <a:xfrm>
              <a:off x="1832" y="1995"/>
              <a:ext cx="816" cy="1311"/>
              <a:chOff x="1249" y="1452"/>
              <a:chExt cx="816" cy="1284"/>
            </a:xfrm>
          </p:grpSpPr>
          <p:sp>
            <p:nvSpPr>
              <p:cNvPr id="492603" name="Rectangle 59"/>
              <p:cNvSpPr>
                <a:spLocks noChangeArrowheads="1"/>
              </p:cNvSpPr>
              <p:nvPr/>
            </p:nvSpPr>
            <p:spPr bwMode="auto">
              <a:xfrm>
                <a:off x="1249" y="1872"/>
                <a:ext cx="816" cy="52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04" name="Oval 60"/>
              <p:cNvSpPr>
                <a:spLocks noChangeArrowheads="1"/>
              </p:cNvSpPr>
              <p:nvPr/>
            </p:nvSpPr>
            <p:spPr bwMode="auto">
              <a:xfrm>
                <a:off x="1597" y="1776"/>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05" name="Line 61"/>
              <p:cNvSpPr>
                <a:spLocks noChangeShapeType="1"/>
              </p:cNvSpPr>
              <p:nvPr/>
            </p:nvSpPr>
            <p:spPr bwMode="auto">
              <a:xfrm>
                <a:off x="1440" y="2388"/>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06" name="Line 62"/>
              <p:cNvSpPr>
                <a:spLocks noChangeShapeType="1"/>
              </p:cNvSpPr>
              <p:nvPr/>
            </p:nvSpPr>
            <p:spPr bwMode="auto">
              <a:xfrm>
                <a:off x="1880" y="2400"/>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07" name="Line 63"/>
              <p:cNvSpPr>
                <a:spLocks noChangeShapeType="1"/>
              </p:cNvSpPr>
              <p:nvPr/>
            </p:nvSpPr>
            <p:spPr bwMode="auto">
              <a:xfrm>
                <a:off x="1644" y="1452"/>
                <a:ext cx="0" cy="3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08" name="Text Box 64"/>
              <p:cNvSpPr txBox="1">
                <a:spLocks noChangeArrowheads="1"/>
              </p:cNvSpPr>
              <p:nvPr/>
            </p:nvSpPr>
            <p:spPr bwMode="auto">
              <a:xfrm>
                <a:off x="1316" y="1836"/>
                <a:ext cx="576"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itchFamily="18" charset="0"/>
                    <a:ea typeface="楷体_GB2312" pitchFamily="49" charset="-122"/>
                  </a:rPr>
                  <a:t>&amp;</a:t>
                </a:r>
              </a:p>
            </p:txBody>
          </p:sp>
          <p:sp>
            <p:nvSpPr>
              <p:cNvPr id="492609" name="Text Box 65"/>
              <p:cNvSpPr txBox="1">
                <a:spLocks noChangeArrowheads="1"/>
              </p:cNvSpPr>
              <p:nvPr/>
            </p:nvSpPr>
            <p:spPr bwMode="auto">
              <a:xfrm>
                <a:off x="1520" y="2028"/>
                <a:ext cx="40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2000">
                  <a:latin typeface="Times New Roman" pitchFamily="18" charset="0"/>
                  <a:ea typeface="楷体_GB2312" pitchFamily="49" charset="-122"/>
                </a:endParaRPr>
              </a:p>
            </p:txBody>
          </p:sp>
        </p:grpSp>
        <p:sp>
          <p:nvSpPr>
            <p:cNvPr id="492610" name="Oval 66"/>
            <p:cNvSpPr>
              <a:spLocks noChangeArrowheads="1"/>
            </p:cNvSpPr>
            <p:nvPr/>
          </p:nvSpPr>
          <p:spPr bwMode="auto">
            <a:xfrm>
              <a:off x="2196" y="2117"/>
              <a:ext cx="60" cy="62"/>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1" name="Line 67"/>
            <p:cNvSpPr>
              <a:spLocks noChangeShapeType="1"/>
            </p:cNvSpPr>
            <p:nvPr/>
          </p:nvSpPr>
          <p:spPr bwMode="auto">
            <a:xfrm>
              <a:off x="756" y="2154"/>
              <a:ext cx="54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2" name="Line 68"/>
            <p:cNvSpPr>
              <a:spLocks noChangeShapeType="1"/>
            </p:cNvSpPr>
            <p:nvPr/>
          </p:nvSpPr>
          <p:spPr bwMode="auto">
            <a:xfrm flipV="1">
              <a:off x="1704" y="2142"/>
              <a:ext cx="540"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3" name="Line 69"/>
            <p:cNvSpPr>
              <a:spLocks noChangeShapeType="1"/>
            </p:cNvSpPr>
            <p:nvPr/>
          </p:nvSpPr>
          <p:spPr bwMode="auto">
            <a:xfrm>
              <a:off x="1812" y="3281"/>
              <a:ext cx="2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4" name="Line 70"/>
            <p:cNvSpPr>
              <a:spLocks noChangeShapeType="1"/>
            </p:cNvSpPr>
            <p:nvPr/>
          </p:nvSpPr>
          <p:spPr bwMode="auto">
            <a:xfrm>
              <a:off x="996" y="3306"/>
              <a:ext cx="2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5" name="Line 71"/>
            <p:cNvSpPr>
              <a:spLocks noChangeShapeType="1"/>
            </p:cNvSpPr>
            <p:nvPr/>
          </p:nvSpPr>
          <p:spPr bwMode="auto">
            <a:xfrm flipH="1">
              <a:off x="1200" y="2142"/>
              <a:ext cx="504" cy="115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6" name="Line 72"/>
            <p:cNvSpPr>
              <a:spLocks noChangeShapeType="1"/>
            </p:cNvSpPr>
            <p:nvPr/>
          </p:nvSpPr>
          <p:spPr bwMode="auto">
            <a:xfrm>
              <a:off x="1284" y="2142"/>
              <a:ext cx="540" cy="11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7" name="Oval 73"/>
            <p:cNvSpPr>
              <a:spLocks noChangeArrowheads="1"/>
            </p:cNvSpPr>
            <p:nvPr/>
          </p:nvSpPr>
          <p:spPr bwMode="auto">
            <a:xfrm>
              <a:off x="732" y="2117"/>
              <a:ext cx="60" cy="62"/>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2618" name="Object 74"/>
            <p:cNvGraphicFramePr>
              <a:graphicFrameLocks noChangeAspect="1"/>
            </p:cNvGraphicFramePr>
            <p:nvPr/>
          </p:nvGraphicFramePr>
          <p:xfrm>
            <a:off x="383" y="1861"/>
            <a:ext cx="240" cy="342"/>
          </p:xfrm>
          <a:graphic>
            <a:graphicData uri="http://schemas.openxmlformats.org/presentationml/2006/ole">
              <mc:AlternateContent xmlns:mc="http://schemas.openxmlformats.org/markup-compatibility/2006">
                <mc:Choice xmlns:v="urn:schemas-microsoft-com:vml" Requires="v">
                  <p:oleObj spid="_x0000_s492764" name="公式" r:id="rId3" imgW="164880" imgH="228600" progId="Equation.3">
                    <p:embed/>
                  </p:oleObj>
                </mc:Choice>
                <mc:Fallback>
                  <p:oleObj name="公式" r:id="rId3" imgW="164880" imgH="228600" progId="Equation.3">
                    <p:embed/>
                    <p:pic>
                      <p:nvPicPr>
                        <p:cNvPr id="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 y="1861"/>
                          <a:ext cx="240"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2619" name="Object 75"/>
            <p:cNvGraphicFramePr>
              <a:graphicFrameLocks noChangeAspect="1"/>
            </p:cNvGraphicFramePr>
            <p:nvPr/>
          </p:nvGraphicFramePr>
          <p:xfrm>
            <a:off x="2308" y="1897"/>
            <a:ext cx="208" cy="245"/>
          </p:xfrm>
          <a:graphic>
            <a:graphicData uri="http://schemas.openxmlformats.org/presentationml/2006/ole">
              <mc:AlternateContent xmlns:mc="http://schemas.openxmlformats.org/markup-compatibility/2006">
                <mc:Choice xmlns:v="urn:schemas-microsoft-com:vml" Requires="v">
                  <p:oleObj spid="_x0000_s492765" name="公式" r:id="rId5" imgW="330120" imgH="380880" progId="Equation.3">
                    <p:embed/>
                  </p:oleObj>
                </mc:Choice>
                <mc:Fallback>
                  <p:oleObj name="公式" r:id="rId5" imgW="330120" imgH="380880" progId="Equation.3">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 y="1897"/>
                          <a:ext cx="208"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620" name="Text Box 76"/>
            <p:cNvSpPr txBox="1">
              <a:spLocks noChangeArrowheads="1"/>
            </p:cNvSpPr>
            <p:nvPr/>
          </p:nvSpPr>
          <p:spPr bwMode="auto">
            <a:xfrm>
              <a:off x="528" y="3235"/>
              <a:ext cx="43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 R</a:t>
              </a:r>
            </a:p>
          </p:txBody>
        </p:sp>
        <p:sp>
          <p:nvSpPr>
            <p:cNvPr id="492621" name="Text Box 77"/>
            <p:cNvSpPr txBox="1">
              <a:spLocks noChangeArrowheads="1"/>
            </p:cNvSpPr>
            <p:nvPr/>
          </p:nvSpPr>
          <p:spPr bwMode="auto">
            <a:xfrm>
              <a:off x="2208" y="3263"/>
              <a:ext cx="43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S</a:t>
              </a:r>
            </a:p>
          </p:txBody>
        </p:sp>
      </p:grpSp>
      <p:grpSp>
        <p:nvGrpSpPr>
          <p:cNvPr id="492622" name="Group 78"/>
          <p:cNvGrpSpPr>
            <a:grpSpLocks/>
          </p:cNvGrpSpPr>
          <p:nvPr/>
        </p:nvGrpSpPr>
        <p:grpSpPr bwMode="auto">
          <a:xfrm>
            <a:off x="7926389" y="1406527"/>
            <a:ext cx="2663825" cy="2787650"/>
            <a:chOff x="4146" y="1771"/>
            <a:chExt cx="1678" cy="1756"/>
          </a:xfrm>
        </p:grpSpPr>
        <p:graphicFrame>
          <p:nvGraphicFramePr>
            <p:cNvPr id="492623" name="Object 79"/>
            <p:cNvGraphicFramePr>
              <a:graphicFrameLocks noChangeAspect="1"/>
            </p:cNvGraphicFramePr>
            <p:nvPr>
              <p:extLst>
                <p:ext uri="{D42A27DB-BD31-4B8C-83A1-F6EECF244321}">
                  <p14:modId xmlns:p14="http://schemas.microsoft.com/office/powerpoint/2010/main" val="1991965706"/>
                </p:ext>
              </p:extLst>
            </p:nvPr>
          </p:nvGraphicFramePr>
          <p:xfrm>
            <a:off x="4146" y="2516"/>
            <a:ext cx="1678" cy="1011"/>
          </p:xfrm>
          <a:graphic>
            <a:graphicData uri="http://schemas.openxmlformats.org/presentationml/2006/ole">
              <mc:AlternateContent xmlns:mc="http://schemas.openxmlformats.org/markup-compatibility/2006">
                <mc:Choice xmlns:v="urn:schemas-microsoft-com:vml" Requires="v">
                  <p:oleObj spid="_x0000_s492766" name="图片" r:id="rId7" imgW="961644" imgH="515112" progId="Word.Picture.8">
                    <p:embed/>
                  </p:oleObj>
                </mc:Choice>
                <mc:Fallback>
                  <p:oleObj name="图片" r:id="rId7" imgW="961644" imgH="515112" progId="Word.Picture.8">
                    <p:embed/>
                    <p:pic>
                      <p:nvPicPr>
                        <p:cNvPr id="0" name="Object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6" y="2516"/>
                          <a:ext cx="1678" cy="1011"/>
                        </a:xfrm>
                        <a:prstGeom prst="rect">
                          <a:avLst/>
                        </a:prstGeom>
                        <a:noFill/>
                        <a:ln w="28575">
                          <a:noFill/>
                          <a:miter lim="800000"/>
                          <a:headEnd/>
                          <a:tailEnd/>
                        </a:ln>
                        <a:extLst/>
                      </p:spPr>
                    </p:pic>
                  </p:oleObj>
                </mc:Fallback>
              </mc:AlternateContent>
            </a:graphicData>
          </a:graphic>
        </p:graphicFrame>
        <p:sp>
          <p:nvSpPr>
            <p:cNvPr id="492624" name="Rectangle 80"/>
            <p:cNvSpPr>
              <a:spLocks noChangeArrowheads="1"/>
            </p:cNvSpPr>
            <p:nvPr/>
          </p:nvSpPr>
          <p:spPr bwMode="auto">
            <a:xfrm>
              <a:off x="4153" y="1771"/>
              <a:ext cx="1474" cy="300"/>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rgbClr val="000066"/>
                  </a:solidFill>
                  <a:latin typeface="Tahoma" pitchFamily="34" charset="0"/>
                  <a:ea typeface="楷体_GB2312" pitchFamily="49" charset="-122"/>
                </a:rPr>
                <a:t>c.</a:t>
              </a:r>
              <a:r>
                <a:rPr lang="zh-CN" altLang="en-US" sz="2400" dirty="0">
                  <a:solidFill>
                    <a:srgbClr val="000066"/>
                  </a:solidFill>
                  <a:latin typeface="Tahoma" pitchFamily="34" charset="0"/>
                  <a:ea typeface="楷体_GB2312" pitchFamily="49" charset="-122"/>
                </a:rPr>
                <a:t>国标逻辑符号</a:t>
              </a:r>
            </a:p>
          </p:txBody>
        </p:sp>
      </p:grpSp>
      <p:grpSp>
        <p:nvGrpSpPr>
          <p:cNvPr id="492625" name="Group 81"/>
          <p:cNvGrpSpPr>
            <a:grpSpLocks/>
          </p:cNvGrpSpPr>
          <p:nvPr/>
        </p:nvGrpSpPr>
        <p:grpSpPr bwMode="auto">
          <a:xfrm>
            <a:off x="4602339" y="1472718"/>
            <a:ext cx="2771775" cy="3474019"/>
            <a:chOff x="2200" y="1667"/>
            <a:chExt cx="1564" cy="2103"/>
          </a:xfrm>
        </p:grpSpPr>
        <p:sp>
          <p:nvSpPr>
            <p:cNvPr id="492626" name="Rectangle 82"/>
            <p:cNvSpPr>
              <a:spLocks noChangeArrowheads="1"/>
            </p:cNvSpPr>
            <p:nvPr/>
          </p:nvSpPr>
          <p:spPr bwMode="auto">
            <a:xfrm>
              <a:off x="2461" y="1667"/>
              <a:ext cx="797" cy="28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2400" dirty="0">
                  <a:solidFill>
                    <a:srgbClr val="000066"/>
                  </a:solidFill>
                  <a:latin typeface="楷体_GB2312" pitchFamily="49" charset="-122"/>
                  <a:ea typeface="楷体_GB2312" pitchFamily="49" charset="-122"/>
                  <a:cs typeface="Times New Roman" pitchFamily="18" charset="0"/>
                </a:rPr>
                <a:t>b.</a:t>
              </a:r>
              <a:r>
                <a:rPr lang="zh-CN" altLang="en-US" sz="2400" dirty="0">
                  <a:solidFill>
                    <a:srgbClr val="000066"/>
                  </a:solidFill>
                  <a:latin typeface="楷体_GB2312" pitchFamily="49" charset="-122"/>
                  <a:ea typeface="楷体_GB2312" pitchFamily="49" charset="-122"/>
                  <a:cs typeface="Times New Roman" pitchFamily="18" charset="0"/>
                </a:rPr>
                <a:t>功能表</a:t>
              </a:r>
              <a:endParaRPr lang="zh-CN" altLang="en-US" sz="2400" b="0" dirty="0">
                <a:latin typeface="楷体_GB2312" pitchFamily="49" charset="-122"/>
                <a:ea typeface="楷体_GB2312" pitchFamily="49" charset="-122"/>
                <a:cs typeface="Times New Roman" pitchFamily="18" charset="0"/>
              </a:endParaRPr>
            </a:p>
          </p:txBody>
        </p:sp>
        <p:sp>
          <p:nvSpPr>
            <p:cNvPr id="492627" name="Rectangle 83"/>
            <p:cNvSpPr>
              <a:spLocks noChangeArrowheads="1"/>
            </p:cNvSpPr>
            <p:nvPr/>
          </p:nvSpPr>
          <p:spPr bwMode="auto">
            <a:xfrm>
              <a:off x="2672" y="2973"/>
              <a:ext cx="41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a:solidFill>
                    <a:srgbClr val="000066"/>
                  </a:solidFill>
                  <a:latin typeface="楷体_GB2312" pitchFamily="49" charset="-122"/>
                  <a:ea typeface="楷体_GB2312" pitchFamily="49" charset="-122"/>
                  <a:cs typeface="Times New Roman" pitchFamily="18" charset="0"/>
                </a:rPr>
                <a:t>      </a:t>
              </a:r>
            </a:p>
          </p:txBody>
        </p:sp>
        <p:graphicFrame>
          <p:nvGraphicFramePr>
            <p:cNvPr id="492628" name="Object 84"/>
            <p:cNvGraphicFramePr>
              <a:graphicFrameLocks noChangeAspect="1"/>
            </p:cNvGraphicFramePr>
            <p:nvPr/>
          </p:nvGraphicFramePr>
          <p:xfrm>
            <a:off x="2222" y="2259"/>
            <a:ext cx="225" cy="300"/>
          </p:xfrm>
          <a:graphic>
            <a:graphicData uri="http://schemas.openxmlformats.org/presentationml/2006/ole">
              <mc:AlternateContent xmlns:mc="http://schemas.openxmlformats.org/markup-compatibility/2006">
                <mc:Choice xmlns:v="urn:schemas-microsoft-com:vml" Requires="v">
                  <p:oleObj spid="_x0000_s492767" name="公式" r:id="rId9" imgW="152268" imgH="203024" progId="Equation.3">
                    <p:embed/>
                  </p:oleObj>
                </mc:Choice>
                <mc:Fallback>
                  <p:oleObj name="公式" r:id="rId9" imgW="152268" imgH="203024" progId="Equation.3">
                    <p:embed/>
                    <p:pic>
                      <p:nvPicPr>
                        <p:cNvPr id="0" name="Object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2" y="2259"/>
                          <a:ext cx="225"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629" name="Object 85"/>
            <p:cNvGraphicFramePr>
              <a:graphicFrameLocks noChangeAspect="1"/>
            </p:cNvGraphicFramePr>
            <p:nvPr/>
          </p:nvGraphicFramePr>
          <p:xfrm>
            <a:off x="2517" y="2275"/>
            <a:ext cx="201" cy="284"/>
          </p:xfrm>
          <a:graphic>
            <a:graphicData uri="http://schemas.openxmlformats.org/presentationml/2006/ole">
              <mc:AlternateContent xmlns:mc="http://schemas.openxmlformats.org/markup-compatibility/2006">
                <mc:Choice xmlns:v="urn:schemas-microsoft-com:vml" Requires="v">
                  <p:oleObj spid="_x0000_s492768" name="公式" r:id="rId11" imgW="139579" imgH="215713" progId="Equation.3">
                    <p:embed/>
                  </p:oleObj>
                </mc:Choice>
                <mc:Fallback>
                  <p:oleObj name="公式" r:id="rId11" imgW="139579" imgH="215713" progId="Equation.3">
                    <p:embed/>
                    <p:pic>
                      <p:nvPicPr>
                        <p:cNvPr id="0" name="Object 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7" y="2275"/>
                          <a:ext cx="201"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630" name="Object 86"/>
            <p:cNvGraphicFramePr>
              <a:graphicFrameLocks noChangeAspect="1"/>
            </p:cNvGraphicFramePr>
            <p:nvPr/>
          </p:nvGraphicFramePr>
          <p:xfrm>
            <a:off x="3334" y="2260"/>
            <a:ext cx="236" cy="308"/>
          </p:xfrm>
          <a:graphic>
            <a:graphicData uri="http://schemas.openxmlformats.org/presentationml/2006/ole">
              <mc:AlternateContent xmlns:mc="http://schemas.openxmlformats.org/markup-compatibility/2006">
                <mc:Choice xmlns:v="urn:schemas-microsoft-com:vml" Requires="v">
                  <p:oleObj spid="_x0000_s492769" name="公式" r:id="rId13" imgW="177646" imgH="228402" progId="Equation.3">
                    <p:embed/>
                  </p:oleObj>
                </mc:Choice>
                <mc:Fallback>
                  <p:oleObj name="公式" r:id="rId13" imgW="177646" imgH="228402" progId="Equation.3">
                    <p:embed/>
                    <p:pic>
                      <p:nvPicPr>
                        <p:cNvPr id="0" name="Object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4" y="2260"/>
                          <a:ext cx="236"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631" name="Rectangle 87"/>
            <p:cNvSpPr>
              <a:spLocks noChangeArrowheads="1"/>
            </p:cNvSpPr>
            <p:nvPr/>
          </p:nvSpPr>
          <p:spPr bwMode="auto">
            <a:xfrm>
              <a:off x="3218" y="3483"/>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a:solidFill>
                    <a:srgbClr val="000066"/>
                  </a:solidFill>
                  <a:latin typeface="楷体_GB2312" pitchFamily="49" charset="-122"/>
                  <a:ea typeface="楷体_GB2312" pitchFamily="49" charset="-122"/>
                  <a:cs typeface="Times New Roman" pitchFamily="18" charset="0"/>
                </a:rPr>
                <a:t>不定</a:t>
              </a:r>
            </a:p>
          </p:txBody>
        </p:sp>
        <p:sp>
          <p:nvSpPr>
            <p:cNvPr id="492632" name="Rectangle 88"/>
            <p:cNvSpPr>
              <a:spLocks noChangeArrowheads="1"/>
            </p:cNvSpPr>
            <p:nvPr/>
          </p:nvSpPr>
          <p:spPr bwMode="auto">
            <a:xfrm>
              <a:off x="2803" y="3483"/>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1</a:t>
              </a:r>
            </a:p>
          </p:txBody>
        </p:sp>
        <p:sp>
          <p:nvSpPr>
            <p:cNvPr id="492633" name="Rectangle 89"/>
            <p:cNvSpPr>
              <a:spLocks noChangeArrowheads="1"/>
            </p:cNvSpPr>
            <p:nvPr/>
          </p:nvSpPr>
          <p:spPr bwMode="auto">
            <a:xfrm>
              <a:off x="2484" y="3483"/>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0</a:t>
              </a:r>
            </a:p>
          </p:txBody>
        </p:sp>
        <p:sp>
          <p:nvSpPr>
            <p:cNvPr id="492634" name="Rectangle 90"/>
            <p:cNvSpPr>
              <a:spLocks noChangeArrowheads="1"/>
            </p:cNvSpPr>
            <p:nvPr/>
          </p:nvSpPr>
          <p:spPr bwMode="auto">
            <a:xfrm>
              <a:off x="2200" y="3483"/>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0</a:t>
              </a:r>
            </a:p>
          </p:txBody>
        </p:sp>
        <p:sp>
          <p:nvSpPr>
            <p:cNvPr id="492635" name="Rectangle 91"/>
            <p:cNvSpPr>
              <a:spLocks noChangeArrowheads="1"/>
            </p:cNvSpPr>
            <p:nvPr/>
          </p:nvSpPr>
          <p:spPr bwMode="auto">
            <a:xfrm>
              <a:off x="3218" y="3196"/>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1</a:t>
              </a:r>
            </a:p>
          </p:txBody>
        </p:sp>
        <p:sp>
          <p:nvSpPr>
            <p:cNvPr id="492636" name="Rectangle 92"/>
            <p:cNvSpPr>
              <a:spLocks noChangeArrowheads="1"/>
            </p:cNvSpPr>
            <p:nvPr/>
          </p:nvSpPr>
          <p:spPr bwMode="auto">
            <a:xfrm>
              <a:off x="2803" y="3196"/>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0</a:t>
              </a:r>
            </a:p>
          </p:txBody>
        </p:sp>
        <p:sp>
          <p:nvSpPr>
            <p:cNvPr id="492637" name="Rectangle 93"/>
            <p:cNvSpPr>
              <a:spLocks noChangeArrowheads="1"/>
            </p:cNvSpPr>
            <p:nvPr/>
          </p:nvSpPr>
          <p:spPr bwMode="auto">
            <a:xfrm>
              <a:off x="2484" y="3196"/>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1</a:t>
              </a:r>
            </a:p>
          </p:txBody>
        </p:sp>
        <p:sp>
          <p:nvSpPr>
            <p:cNvPr id="492638" name="Rectangle 94"/>
            <p:cNvSpPr>
              <a:spLocks noChangeArrowheads="1"/>
            </p:cNvSpPr>
            <p:nvPr/>
          </p:nvSpPr>
          <p:spPr bwMode="auto">
            <a:xfrm>
              <a:off x="2200" y="3196"/>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0</a:t>
              </a:r>
            </a:p>
          </p:txBody>
        </p:sp>
        <p:sp>
          <p:nvSpPr>
            <p:cNvPr id="492639" name="Rectangle 95"/>
            <p:cNvSpPr>
              <a:spLocks noChangeArrowheads="1"/>
            </p:cNvSpPr>
            <p:nvPr/>
          </p:nvSpPr>
          <p:spPr bwMode="auto">
            <a:xfrm>
              <a:off x="3218" y="2909"/>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0</a:t>
              </a:r>
            </a:p>
          </p:txBody>
        </p:sp>
        <p:sp>
          <p:nvSpPr>
            <p:cNvPr id="492640" name="Rectangle 96"/>
            <p:cNvSpPr>
              <a:spLocks noChangeArrowheads="1"/>
            </p:cNvSpPr>
            <p:nvPr/>
          </p:nvSpPr>
          <p:spPr bwMode="auto">
            <a:xfrm>
              <a:off x="2803" y="2909"/>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1</a:t>
              </a:r>
            </a:p>
          </p:txBody>
        </p:sp>
        <p:sp>
          <p:nvSpPr>
            <p:cNvPr id="492641" name="Rectangle 97"/>
            <p:cNvSpPr>
              <a:spLocks noChangeArrowheads="1"/>
            </p:cNvSpPr>
            <p:nvPr/>
          </p:nvSpPr>
          <p:spPr bwMode="auto">
            <a:xfrm>
              <a:off x="2484" y="2909"/>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0</a:t>
              </a:r>
            </a:p>
          </p:txBody>
        </p:sp>
        <p:sp>
          <p:nvSpPr>
            <p:cNvPr id="492642" name="Rectangle 98"/>
            <p:cNvSpPr>
              <a:spLocks noChangeArrowheads="1"/>
            </p:cNvSpPr>
            <p:nvPr/>
          </p:nvSpPr>
          <p:spPr bwMode="auto">
            <a:xfrm>
              <a:off x="2200" y="2909"/>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1</a:t>
              </a:r>
            </a:p>
          </p:txBody>
        </p:sp>
        <p:sp>
          <p:nvSpPr>
            <p:cNvPr id="492643" name="Rectangle 99"/>
            <p:cNvSpPr>
              <a:spLocks noChangeArrowheads="1"/>
            </p:cNvSpPr>
            <p:nvPr/>
          </p:nvSpPr>
          <p:spPr bwMode="auto">
            <a:xfrm>
              <a:off x="2721" y="2609"/>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a:solidFill>
                    <a:srgbClr val="000066"/>
                  </a:solidFill>
                  <a:latin typeface="楷体_GB2312" pitchFamily="49" charset="-122"/>
                  <a:ea typeface="楷体_GB2312" pitchFamily="49" charset="-122"/>
                  <a:cs typeface="Times New Roman" pitchFamily="18" charset="0"/>
                </a:rPr>
                <a:t>不变</a:t>
              </a:r>
            </a:p>
          </p:txBody>
        </p:sp>
        <p:sp>
          <p:nvSpPr>
            <p:cNvPr id="492644" name="Rectangle 100"/>
            <p:cNvSpPr>
              <a:spLocks noChangeArrowheads="1"/>
            </p:cNvSpPr>
            <p:nvPr/>
          </p:nvSpPr>
          <p:spPr bwMode="auto">
            <a:xfrm>
              <a:off x="2484" y="2627"/>
              <a:ext cx="19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楷体_GB2312" pitchFamily="49" charset="-122"/>
                  <a:ea typeface="楷体_GB2312" pitchFamily="49" charset="-122"/>
                  <a:cs typeface="Times New Roman" pitchFamily="18" charset="0"/>
                </a:rPr>
                <a:t>1</a:t>
              </a:r>
            </a:p>
          </p:txBody>
        </p:sp>
        <p:sp>
          <p:nvSpPr>
            <p:cNvPr id="492645" name="Rectangle 101"/>
            <p:cNvSpPr>
              <a:spLocks noChangeArrowheads="1"/>
            </p:cNvSpPr>
            <p:nvPr/>
          </p:nvSpPr>
          <p:spPr bwMode="auto">
            <a:xfrm>
              <a:off x="2200" y="2572"/>
              <a:ext cx="284"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000066"/>
                  </a:solidFill>
                  <a:latin typeface="Times New Roman" pitchFamily="18" charset="0"/>
                  <a:ea typeface="楷体_GB2312" pitchFamily="49" charset="-122"/>
                  <a:cs typeface="Times New Roman" pitchFamily="18" charset="0"/>
                </a:rPr>
                <a:t>1</a:t>
              </a:r>
            </a:p>
          </p:txBody>
        </p:sp>
        <p:sp>
          <p:nvSpPr>
            <p:cNvPr id="492646" name="Line 102"/>
            <p:cNvSpPr>
              <a:spLocks noChangeShapeType="1"/>
            </p:cNvSpPr>
            <p:nvPr/>
          </p:nvSpPr>
          <p:spPr bwMode="auto">
            <a:xfrm>
              <a:off x="2200" y="2105"/>
              <a:ext cx="1451"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47" name="Line 103"/>
            <p:cNvSpPr>
              <a:spLocks noChangeShapeType="1"/>
            </p:cNvSpPr>
            <p:nvPr/>
          </p:nvSpPr>
          <p:spPr bwMode="auto">
            <a:xfrm>
              <a:off x="2200" y="3770"/>
              <a:ext cx="1451"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48" name="Line 104"/>
            <p:cNvSpPr>
              <a:spLocks noChangeShapeType="1"/>
            </p:cNvSpPr>
            <p:nvPr/>
          </p:nvSpPr>
          <p:spPr bwMode="auto">
            <a:xfrm>
              <a:off x="2200" y="2105"/>
              <a:ext cx="0" cy="166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49" name="Line 105"/>
            <p:cNvSpPr>
              <a:spLocks noChangeShapeType="1"/>
            </p:cNvSpPr>
            <p:nvPr/>
          </p:nvSpPr>
          <p:spPr bwMode="auto">
            <a:xfrm>
              <a:off x="3651" y="2105"/>
              <a:ext cx="0" cy="166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50" name="Line 106"/>
            <p:cNvSpPr>
              <a:spLocks noChangeShapeType="1"/>
            </p:cNvSpPr>
            <p:nvPr/>
          </p:nvSpPr>
          <p:spPr bwMode="auto">
            <a:xfrm>
              <a:off x="2200" y="2559"/>
              <a:ext cx="142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51" name="Line 107"/>
            <p:cNvSpPr>
              <a:spLocks noChangeShapeType="1"/>
            </p:cNvSpPr>
            <p:nvPr/>
          </p:nvSpPr>
          <p:spPr bwMode="auto">
            <a:xfrm>
              <a:off x="2484"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52" name="Line 108"/>
            <p:cNvSpPr>
              <a:spLocks noChangeShapeType="1"/>
            </p:cNvSpPr>
            <p:nvPr/>
          </p:nvSpPr>
          <p:spPr bwMode="auto">
            <a:xfrm>
              <a:off x="2761"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53" name="Line 109"/>
            <p:cNvSpPr>
              <a:spLocks noChangeShapeType="1"/>
            </p:cNvSpPr>
            <p:nvPr/>
          </p:nvSpPr>
          <p:spPr bwMode="auto">
            <a:xfrm>
              <a:off x="3220"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54" name="Line 110"/>
            <p:cNvSpPr>
              <a:spLocks noChangeShapeType="1"/>
            </p:cNvSpPr>
            <p:nvPr/>
          </p:nvSpPr>
          <p:spPr bwMode="auto">
            <a:xfrm>
              <a:off x="2200" y="2909"/>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55" name="Line 111"/>
            <p:cNvSpPr>
              <a:spLocks noChangeShapeType="1"/>
            </p:cNvSpPr>
            <p:nvPr/>
          </p:nvSpPr>
          <p:spPr bwMode="auto">
            <a:xfrm>
              <a:off x="2200" y="3196"/>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56" name="Line 112"/>
            <p:cNvSpPr>
              <a:spLocks noChangeShapeType="1"/>
            </p:cNvSpPr>
            <p:nvPr/>
          </p:nvSpPr>
          <p:spPr bwMode="auto">
            <a:xfrm>
              <a:off x="2200" y="3483"/>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657" name="Rectangle 113"/>
            <p:cNvSpPr>
              <a:spLocks noChangeArrowheads="1"/>
            </p:cNvSpPr>
            <p:nvPr/>
          </p:nvSpPr>
          <p:spPr bwMode="auto">
            <a:xfrm>
              <a:off x="3220" y="2609"/>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a:solidFill>
                    <a:srgbClr val="000066"/>
                  </a:solidFill>
                  <a:latin typeface="楷体_GB2312" pitchFamily="49" charset="-122"/>
                  <a:ea typeface="楷体_GB2312" pitchFamily="49" charset="-122"/>
                  <a:cs typeface="Times New Roman" pitchFamily="18" charset="0"/>
                </a:rPr>
                <a:t>不变</a:t>
              </a:r>
            </a:p>
          </p:txBody>
        </p:sp>
        <p:sp>
          <p:nvSpPr>
            <p:cNvPr id="492658" name="Rectangle 114"/>
            <p:cNvSpPr>
              <a:spLocks noChangeArrowheads="1"/>
            </p:cNvSpPr>
            <p:nvPr/>
          </p:nvSpPr>
          <p:spPr bwMode="auto">
            <a:xfrm>
              <a:off x="2835" y="2259"/>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i="1">
                  <a:solidFill>
                    <a:srgbClr val="000066"/>
                  </a:solidFill>
                  <a:latin typeface="Times New Roman" pitchFamily="18" charset="0"/>
                  <a:ea typeface="楷体_GB2312" pitchFamily="49" charset="-122"/>
                  <a:cs typeface="Times New Roman" pitchFamily="18" charset="0"/>
                </a:rPr>
                <a:t>Q</a:t>
              </a:r>
              <a:endParaRPr lang="en-US" altLang="zh-CN" sz="2400">
                <a:solidFill>
                  <a:srgbClr val="000066"/>
                </a:solidFill>
                <a:latin typeface="Times New Roman" pitchFamily="18" charset="0"/>
                <a:ea typeface="楷体_GB2312" pitchFamily="49" charset="-122"/>
                <a:cs typeface="Times New Roman" pitchFamily="18" charset="0"/>
              </a:endParaRPr>
            </a:p>
          </p:txBody>
        </p:sp>
      </p:grpSp>
      <p:sp>
        <p:nvSpPr>
          <p:cNvPr id="492659" name="Rectangle 115"/>
          <p:cNvSpPr>
            <a:spLocks noChangeArrowheads="1"/>
          </p:cNvSpPr>
          <p:nvPr/>
        </p:nvSpPr>
        <p:spPr bwMode="auto">
          <a:xfrm>
            <a:off x="7977322" y="4444659"/>
            <a:ext cx="309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accent2"/>
                </a:solidFill>
                <a:latin typeface="Tahoma" pitchFamily="34" charset="0"/>
                <a:ea typeface="楷体_GB2312" pitchFamily="49" charset="-122"/>
              </a:rPr>
              <a:t>约束条件</a:t>
            </a:r>
            <a:r>
              <a:rPr lang="en-US" altLang="zh-CN" sz="2400">
                <a:solidFill>
                  <a:schemeClr val="accent2"/>
                </a:solidFill>
                <a:latin typeface="Tahoma" pitchFamily="34" charset="0"/>
                <a:ea typeface="楷体_GB2312" pitchFamily="49" charset="-122"/>
              </a:rPr>
              <a:t>:   </a:t>
            </a:r>
            <a:r>
              <a:rPr lang="en-US" altLang="zh-CN" sz="2400" i="1">
                <a:solidFill>
                  <a:schemeClr val="accent2"/>
                </a:solidFill>
                <a:latin typeface="Tahoma" pitchFamily="34" charset="0"/>
                <a:ea typeface="楷体_GB2312" pitchFamily="49" charset="-122"/>
              </a:rPr>
              <a:t> </a:t>
            </a:r>
            <a:r>
              <a:rPr lang="en-US" altLang="zh-CN" sz="2400" i="1">
                <a:solidFill>
                  <a:schemeClr val="accent2"/>
                </a:solidFill>
                <a:latin typeface="Times New Roman" pitchFamily="18" charset="0"/>
                <a:ea typeface="楷体_GB2312" pitchFamily="49" charset="-122"/>
              </a:rPr>
              <a:t>S </a:t>
            </a:r>
            <a:r>
              <a:rPr lang="en-US" altLang="zh-CN" sz="2400">
                <a:solidFill>
                  <a:schemeClr val="accent2"/>
                </a:solidFill>
                <a:latin typeface="Times New Roman" pitchFamily="18" charset="0"/>
                <a:ea typeface="楷体_GB2312" pitchFamily="49" charset="-122"/>
              </a:rPr>
              <a:t>+</a:t>
            </a:r>
            <a:r>
              <a:rPr lang="en-US" altLang="zh-CN" sz="2400" i="1">
                <a:solidFill>
                  <a:schemeClr val="accent2"/>
                </a:solidFill>
                <a:latin typeface="Times New Roman" pitchFamily="18" charset="0"/>
                <a:ea typeface="楷体_GB2312" pitchFamily="49" charset="-122"/>
              </a:rPr>
              <a:t>R = </a:t>
            </a:r>
            <a:r>
              <a:rPr lang="en-US" altLang="zh-CN" sz="2400">
                <a:solidFill>
                  <a:schemeClr val="accent2"/>
                </a:solidFill>
                <a:latin typeface="Times New Roman" pitchFamily="18" charset="0"/>
                <a:ea typeface="楷体_GB2312" pitchFamily="49" charset="-122"/>
              </a:rPr>
              <a:t>1</a:t>
            </a:r>
          </a:p>
        </p:txBody>
      </p:sp>
      <p:sp>
        <p:nvSpPr>
          <p:cNvPr id="492660" name="Line 116"/>
          <p:cNvSpPr>
            <a:spLocks noChangeShapeType="1"/>
          </p:cNvSpPr>
          <p:nvPr/>
        </p:nvSpPr>
        <p:spPr bwMode="auto">
          <a:xfrm>
            <a:off x="9336088" y="4437063"/>
            <a:ext cx="2159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2661" name="Line 117"/>
          <p:cNvSpPr>
            <a:spLocks noChangeShapeType="1"/>
          </p:cNvSpPr>
          <p:nvPr/>
        </p:nvSpPr>
        <p:spPr bwMode="auto">
          <a:xfrm>
            <a:off x="9767888" y="4437063"/>
            <a:ext cx="2159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92593"/>
                                        </p:tgtEl>
                                        <p:attrNameLst>
                                          <p:attrName>style.visibility</p:attrName>
                                        </p:attrNameLst>
                                      </p:cBhvr>
                                      <p:to>
                                        <p:strVal val="visible"/>
                                      </p:to>
                                    </p:set>
                                    <p:animEffect transition="in" filter="dissolve">
                                      <p:cBhvr>
                                        <p:cTn id="7" dur="500"/>
                                        <p:tgtEl>
                                          <p:spTgt spid="492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92625"/>
                                        </p:tgtEl>
                                        <p:attrNameLst>
                                          <p:attrName>style.visibility</p:attrName>
                                        </p:attrNameLst>
                                      </p:cBhvr>
                                      <p:to>
                                        <p:strVal val="visible"/>
                                      </p:to>
                                    </p:set>
                                    <p:animEffect transition="in" filter="wipe(up)">
                                      <p:cBhvr>
                                        <p:cTn id="12" dur="500"/>
                                        <p:tgtEl>
                                          <p:spTgt spid="4926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2659"/>
                                        </p:tgtEl>
                                        <p:attrNameLst>
                                          <p:attrName>style.visibility</p:attrName>
                                        </p:attrNameLst>
                                      </p:cBhvr>
                                      <p:to>
                                        <p:strVal val="visible"/>
                                      </p:to>
                                    </p:set>
                                    <p:animEffect transition="in" filter="strips(downRight)">
                                      <p:cBhvr>
                                        <p:cTn id="17" dur="500"/>
                                        <p:tgtEl>
                                          <p:spTgt spid="492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92622"/>
                                        </p:tgtEl>
                                        <p:attrNameLst>
                                          <p:attrName>style.visibility</p:attrName>
                                        </p:attrNameLst>
                                      </p:cBhvr>
                                      <p:to>
                                        <p:strVal val="visible"/>
                                      </p:to>
                                    </p:set>
                                    <p:animEffect transition="in" filter="wipe(up)">
                                      <p:cBhvr>
                                        <p:cTn id="22" dur="500"/>
                                        <p:tgtEl>
                                          <p:spTgt spid="492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6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22" name="Rectangle 30"/>
          <p:cNvSpPr>
            <a:spLocks noChangeArrowheads="1"/>
          </p:cNvSpPr>
          <p:nvPr/>
        </p:nvSpPr>
        <p:spPr bwMode="auto">
          <a:xfrm>
            <a:off x="1990725" y="257031"/>
            <a:ext cx="4681538" cy="65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65048" bIns="0" anchor="ctr">
            <a:spAutoFit/>
          </a:bodyPr>
          <a:lstStyle/>
          <a:p>
            <a:pPr algn="l"/>
            <a:r>
              <a:rPr lang="en-US" altLang="zh-CN" sz="3200" dirty="0">
                <a:solidFill>
                  <a:schemeClr val="accent2"/>
                </a:solidFill>
                <a:latin typeface="Times New Roman" pitchFamily="18" charset="0"/>
                <a:ea typeface="楷体_GB2312" pitchFamily="49" charset="-122"/>
              </a:rPr>
              <a:t>5.5</a:t>
            </a:r>
            <a:r>
              <a:rPr lang="en-US" altLang="zh-CN" sz="3200" dirty="0">
                <a:solidFill>
                  <a:schemeClr val="accent2"/>
                </a:solidFill>
                <a:latin typeface="楷体_GB2312" pitchFamily="49" charset="-122"/>
                <a:ea typeface="楷体_GB2312" pitchFamily="49" charset="-122"/>
              </a:rPr>
              <a:t>  </a:t>
            </a:r>
            <a:r>
              <a:rPr lang="zh-CN" altLang="en-US" sz="3200" dirty="0">
                <a:solidFill>
                  <a:schemeClr val="accent2"/>
                </a:solidFill>
                <a:latin typeface="楷体_GB2312" pitchFamily="49" charset="-122"/>
                <a:ea typeface="楷体_GB2312" pitchFamily="49" charset="-122"/>
              </a:rPr>
              <a:t>触发器的逻辑功能</a:t>
            </a:r>
          </a:p>
        </p:txBody>
      </p:sp>
      <p:sp>
        <p:nvSpPr>
          <p:cNvPr id="443437" name="Rectangle 45"/>
          <p:cNvSpPr>
            <a:spLocks noChangeArrowheads="1"/>
          </p:cNvSpPr>
          <p:nvPr/>
        </p:nvSpPr>
        <p:spPr bwMode="auto">
          <a:xfrm>
            <a:off x="1892837" y="1080111"/>
            <a:ext cx="5806002" cy="535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65048" bIns="0" anchor="ctr">
            <a:spAutoFit/>
          </a:bodyPr>
          <a:lstStyle/>
          <a:p>
            <a:pPr algn="l"/>
            <a:r>
              <a:rPr lang="zh-CN" altLang="en-US" sz="2400" dirty="0">
                <a:solidFill>
                  <a:srgbClr val="000066"/>
                </a:solidFill>
                <a:latin typeface="Tahoma" pitchFamily="34" charset="0"/>
                <a:ea typeface="楷体_GB2312" pitchFamily="49" charset="-122"/>
              </a:rPr>
              <a:t>不同逻辑功能的触发器国际逻辑符号</a:t>
            </a:r>
            <a:endParaRPr lang="zh-CN" altLang="en-US" b="0" dirty="0">
              <a:solidFill>
                <a:srgbClr val="000066"/>
              </a:solidFill>
              <a:latin typeface="Arial" charset="0"/>
            </a:endParaRPr>
          </a:p>
        </p:txBody>
      </p:sp>
      <p:grpSp>
        <p:nvGrpSpPr>
          <p:cNvPr id="443442" name="Group 50"/>
          <p:cNvGrpSpPr>
            <a:grpSpLocks/>
          </p:cNvGrpSpPr>
          <p:nvPr/>
        </p:nvGrpSpPr>
        <p:grpSpPr bwMode="auto">
          <a:xfrm>
            <a:off x="3071814" y="1952626"/>
            <a:ext cx="2268537" cy="2005013"/>
            <a:chOff x="975" y="1230"/>
            <a:chExt cx="1429" cy="1263"/>
          </a:xfrm>
        </p:grpSpPr>
        <p:graphicFrame>
          <p:nvGraphicFramePr>
            <p:cNvPr id="443433" name="Object 41"/>
            <p:cNvGraphicFramePr>
              <a:graphicFrameLocks noChangeAspect="1"/>
            </p:cNvGraphicFramePr>
            <p:nvPr/>
          </p:nvGraphicFramePr>
          <p:xfrm>
            <a:off x="975" y="1230"/>
            <a:ext cx="1429" cy="922"/>
          </p:xfrm>
          <a:graphic>
            <a:graphicData uri="http://schemas.openxmlformats.org/presentationml/2006/ole">
              <mc:AlternateContent xmlns:mc="http://schemas.openxmlformats.org/markup-compatibility/2006">
                <mc:Choice xmlns:v="urn:schemas-microsoft-com:vml" Requires="v">
                  <p:oleObj spid="_x0000_s443557" name="图片" r:id="rId3" imgW="1257480" imgH="695160" progId="Word.Picture.8">
                    <p:embed/>
                  </p:oleObj>
                </mc:Choice>
                <mc:Fallback>
                  <p:oleObj name="图片" r:id="rId3" imgW="1257480" imgH="695160" progId="Word.Picture.8">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230"/>
                          <a:ext cx="1429" cy="922"/>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438" name="Rectangle 46"/>
            <p:cNvSpPr>
              <a:spLocks noChangeArrowheads="1"/>
            </p:cNvSpPr>
            <p:nvPr/>
          </p:nvSpPr>
          <p:spPr bwMode="auto">
            <a:xfrm>
              <a:off x="1247" y="2205"/>
              <a:ext cx="8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66"/>
                  </a:solidFill>
                  <a:latin typeface="Times New Roman" pitchFamily="18" charset="0"/>
                  <a:ea typeface="楷体_GB2312" pitchFamily="49" charset="-122"/>
                </a:rPr>
                <a:t>D </a:t>
              </a:r>
              <a:r>
                <a:rPr lang="zh-CN" altLang="en-US" sz="2400" dirty="0">
                  <a:solidFill>
                    <a:srgbClr val="000066"/>
                  </a:solidFill>
                  <a:latin typeface="Tahoma" pitchFamily="34" charset="0"/>
                  <a:ea typeface="楷体_GB2312" pitchFamily="49" charset="-122"/>
                </a:rPr>
                <a:t>触发器</a:t>
              </a:r>
            </a:p>
          </p:txBody>
        </p:sp>
      </p:grpSp>
      <p:grpSp>
        <p:nvGrpSpPr>
          <p:cNvPr id="443443" name="Group 51"/>
          <p:cNvGrpSpPr>
            <a:grpSpLocks/>
          </p:cNvGrpSpPr>
          <p:nvPr/>
        </p:nvGrpSpPr>
        <p:grpSpPr bwMode="auto">
          <a:xfrm>
            <a:off x="6692901" y="1814514"/>
            <a:ext cx="2160587" cy="1995488"/>
            <a:chOff x="3256" y="1143"/>
            <a:chExt cx="1361" cy="1257"/>
          </a:xfrm>
        </p:grpSpPr>
        <p:graphicFrame>
          <p:nvGraphicFramePr>
            <p:cNvPr id="443434" name="Object 42"/>
            <p:cNvGraphicFramePr>
              <a:graphicFrameLocks noChangeAspect="1"/>
            </p:cNvGraphicFramePr>
            <p:nvPr>
              <p:extLst>
                <p:ext uri="{D42A27DB-BD31-4B8C-83A1-F6EECF244321}">
                  <p14:modId xmlns:p14="http://schemas.microsoft.com/office/powerpoint/2010/main" val="1322792117"/>
                </p:ext>
              </p:extLst>
            </p:nvPr>
          </p:nvGraphicFramePr>
          <p:xfrm>
            <a:off x="3256" y="1143"/>
            <a:ext cx="1361" cy="921"/>
          </p:xfrm>
          <a:graphic>
            <a:graphicData uri="http://schemas.openxmlformats.org/presentationml/2006/ole">
              <mc:AlternateContent xmlns:mc="http://schemas.openxmlformats.org/markup-compatibility/2006">
                <mc:Choice xmlns:v="urn:schemas-microsoft-com:vml" Requires="v">
                  <p:oleObj spid="_x0000_s443558" name="图片" r:id="rId5" imgW="1257480" imgH="695160" progId="Word.Picture.8">
                    <p:embed/>
                  </p:oleObj>
                </mc:Choice>
                <mc:Fallback>
                  <p:oleObj name="图片" r:id="rId5" imgW="1257480" imgH="695160" progId="Word.Picture.8">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6" y="1143"/>
                          <a:ext cx="1361" cy="921"/>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439" name="Rectangle 47"/>
            <p:cNvSpPr>
              <a:spLocks noChangeArrowheads="1"/>
            </p:cNvSpPr>
            <p:nvPr/>
          </p:nvSpPr>
          <p:spPr bwMode="auto">
            <a:xfrm>
              <a:off x="3466" y="2112"/>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66"/>
                  </a:solidFill>
                  <a:latin typeface="Times New Roman" pitchFamily="18" charset="0"/>
                  <a:ea typeface="楷体_GB2312" pitchFamily="49" charset="-122"/>
                </a:rPr>
                <a:t>JK </a:t>
              </a:r>
              <a:r>
                <a:rPr lang="zh-CN" altLang="en-US" sz="2400" dirty="0">
                  <a:solidFill>
                    <a:srgbClr val="000066"/>
                  </a:solidFill>
                  <a:latin typeface="Tahoma" pitchFamily="34" charset="0"/>
                  <a:ea typeface="楷体_GB2312" pitchFamily="49" charset="-122"/>
                </a:rPr>
                <a:t>触发器</a:t>
              </a:r>
            </a:p>
          </p:txBody>
        </p:sp>
      </p:grpSp>
      <p:grpSp>
        <p:nvGrpSpPr>
          <p:cNvPr id="443444" name="Group 52"/>
          <p:cNvGrpSpPr>
            <a:grpSpLocks/>
          </p:cNvGrpSpPr>
          <p:nvPr/>
        </p:nvGrpSpPr>
        <p:grpSpPr bwMode="auto">
          <a:xfrm>
            <a:off x="1546225" y="4143315"/>
            <a:ext cx="2051050" cy="1979612"/>
            <a:chOff x="1020" y="2653"/>
            <a:chExt cx="1292" cy="1247"/>
          </a:xfrm>
        </p:grpSpPr>
        <p:graphicFrame>
          <p:nvGraphicFramePr>
            <p:cNvPr id="443435" name="Object 43"/>
            <p:cNvGraphicFramePr>
              <a:graphicFrameLocks noChangeAspect="1"/>
            </p:cNvGraphicFramePr>
            <p:nvPr/>
          </p:nvGraphicFramePr>
          <p:xfrm>
            <a:off x="1020" y="2653"/>
            <a:ext cx="1292" cy="913"/>
          </p:xfrm>
          <a:graphic>
            <a:graphicData uri="http://schemas.openxmlformats.org/presentationml/2006/ole">
              <mc:AlternateContent xmlns:mc="http://schemas.openxmlformats.org/markup-compatibility/2006">
                <mc:Choice xmlns:v="urn:schemas-microsoft-com:vml" Requires="v">
                  <p:oleObj spid="_x0000_s443559" name="图片" r:id="rId7" imgW="1181160" imgH="695160" progId="Word.Picture.8">
                    <p:embed/>
                  </p:oleObj>
                </mc:Choice>
                <mc:Fallback>
                  <p:oleObj name="图片" r:id="rId7" imgW="1181160" imgH="695160" progId="Word.Picture.8">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 y="2653"/>
                          <a:ext cx="1292" cy="913"/>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440" name="Rectangle 48"/>
            <p:cNvSpPr>
              <a:spLocks noChangeArrowheads="1"/>
            </p:cNvSpPr>
            <p:nvPr/>
          </p:nvSpPr>
          <p:spPr bwMode="auto">
            <a:xfrm>
              <a:off x="1190" y="3612"/>
              <a:ext cx="8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66"/>
                  </a:solidFill>
                  <a:latin typeface="Times New Roman" pitchFamily="18" charset="0"/>
                  <a:ea typeface="楷体_GB2312" pitchFamily="49" charset="-122"/>
                </a:rPr>
                <a:t>T </a:t>
              </a:r>
              <a:r>
                <a:rPr lang="zh-CN" altLang="en-US" sz="2400" dirty="0">
                  <a:solidFill>
                    <a:srgbClr val="000066"/>
                  </a:solidFill>
                  <a:latin typeface="Tahoma" pitchFamily="34" charset="0"/>
                  <a:ea typeface="楷体_GB2312" pitchFamily="49" charset="-122"/>
                </a:rPr>
                <a:t>触发器</a:t>
              </a:r>
            </a:p>
          </p:txBody>
        </p:sp>
      </p:grpSp>
      <p:grpSp>
        <p:nvGrpSpPr>
          <p:cNvPr id="443445" name="Group 53"/>
          <p:cNvGrpSpPr>
            <a:grpSpLocks/>
          </p:cNvGrpSpPr>
          <p:nvPr/>
        </p:nvGrpSpPr>
        <p:grpSpPr bwMode="auto">
          <a:xfrm>
            <a:off x="4943475" y="4156075"/>
            <a:ext cx="2159000" cy="1968500"/>
            <a:chOff x="2836" y="2634"/>
            <a:chExt cx="1360" cy="1240"/>
          </a:xfrm>
        </p:grpSpPr>
        <p:graphicFrame>
          <p:nvGraphicFramePr>
            <p:cNvPr id="443436" name="Object 44"/>
            <p:cNvGraphicFramePr>
              <a:graphicFrameLocks noChangeAspect="1"/>
            </p:cNvGraphicFramePr>
            <p:nvPr>
              <p:extLst>
                <p:ext uri="{D42A27DB-BD31-4B8C-83A1-F6EECF244321}">
                  <p14:modId xmlns:p14="http://schemas.microsoft.com/office/powerpoint/2010/main" val="3326096414"/>
                </p:ext>
              </p:extLst>
            </p:nvPr>
          </p:nvGraphicFramePr>
          <p:xfrm>
            <a:off x="2836" y="2634"/>
            <a:ext cx="1360" cy="909"/>
          </p:xfrm>
          <a:graphic>
            <a:graphicData uri="http://schemas.openxmlformats.org/presentationml/2006/ole">
              <mc:AlternateContent xmlns:mc="http://schemas.openxmlformats.org/markup-compatibility/2006">
                <mc:Choice xmlns:v="urn:schemas-microsoft-com:vml" Requires="v">
                  <p:oleObj spid="_x0000_s443560" name="图片" r:id="rId9" imgW="1123920" imgH="676440" progId="Word.Picture.8">
                    <p:embed/>
                  </p:oleObj>
                </mc:Choice>
                <mc:Fallback>
                  <p:oleObj name="图片" r:id="rId9" imgW="1123920" imgH="676440" progId="Word.Picture.8">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6" y="2634"/>
                          <a:ext cx="1360" cy="909"/>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3441" name="Rectangle 49"/>
            <p:cNvSpPr>
              <a:spLocks noChangeArrowheads="1"/>
            </p:cNvSpPr>
            <p:nvPr/>
          </p:nvSpPr>
          <p:spPr bwMode="auto">
            <a:xfrm>
              <a:off x="3086" y="3586"/>
              <a:ext cx="9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66"/>
                  </a:solidFill>
                  <a:latin typeface="Times New Roman" pitchFamily="18" charset="0"/>
                  <a:ea typeface="楷体_GB2312" pitchFamily="49" charset="-122"/>
                </a:rPr>
                <a:t>RS </a:t>
              </a:r>
              <a:r>
                <a:rPr lang="zh-CN" altLang="en-US" sz="2400" dirty="0">
                  <a:solidFill>
                    <a:srgbClr val="000066"/>
                  </a:solidFill>
                  <a:latin typeface="Tahoma" pitchFamily="34" charset="0"/>
                  <a:ea typeface="楷体_GB2312" pitchFamily="49" charset="-122"/>
                </a:rPr>
                <a:t>触发器</a:t>
              </a:r>
            </a:p>
          </p:txBody>
        </p:sp>
      </p:grpSp>
      <p:grpSp>
        <p:nvGrpSpPr>
          <p:cNvPr id="443446" name="Group 54"/>
          <p:cNvGrpSpPr>
            <a:grpSpLocks/>
          </p:cNvGrpSpPr>
          <p:nvPr/>
        </p:nvGrpSpPr>
        <p:grpSpPr bwMode="auto">
          <a:xfrm>
            <a:off x="9120420" y="3810002"/>
            <a:ext cx="2190750" cy="2247900"/>
            <a:chOff x="828" y="2652"/>
            <a:chExt cx="1380" cy="1416"/>
          </a:xfrm>
        </p:grpSpPr>
        <p:sp>
          <p:nvSpPr>
            <p:cNvPr id="443447" name="Rectangle 55"/>
            <p:cNvSpPr>
              <a:spLocks noChangeArrowheads="1"/>
            </p:cNvSpPr>
            <p:nvPr/>
          </p:nvSpPr>
          <p:spPr bwMode="auto">
            <a:xfrm>
              <a:off x="851" y="3033"/>
              <a:ext cx="1266" cy="66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3448" name="Group 56"/>
            <p:cNvGrpSpPr>
              <a:grpSpLocks/>
            </p:cNvGrpSpPr>
            <p:nvPr/>
          </p:nvGrpSpPr>
          <p:grpSpPr bwMode="auto">
            <a:xfrm>
              <a:off x="1136" y="2652"/>
              <a:ext cx="103" cy="371"/>
              <a:chOff x="1236" y="708"/>
              <a:chExt cx="108" cy="456"/>
            </a:xfrm>
          </p:grpSpPr>
          <p:sp>
            <p:nvSpPr>
              <p:cNvPr id="443449" name="Oval 57"/>
              <p:cNvSpPr>
                <a:spLocks noChangeArrowheads="1"/>
              </p:cNvSpPr>
              <p:nvPr/>
            </p:nvSpPr>
            <p:spPr bwMode="auto">
              <a:xfrm>
                <a:off x="1236" y="1056"/>
                <a:ext cx="108" cy="10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0" name="Line 58"/>
              <p:cNvSpPr>
                <a:spLocks noChangeShapeType="1"/>
              </p:cNvSpPr>
              <p:nvPr/>
            </p:nvSpPr>
            <p:spPr bwMode="auto">
              <a:xfrm flipV="1">
                <a:off x="1284" y="708"/>
                <a:ext cx="0" cy="3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51" name="Line 59"/>
            <p:cNvSpPr>
              <a:spLocks noChangeShapeType="1"/>
            </p:cNvSpPr>
            <p:nvPr/>
          </p:nvSpPr>
          <p:spPr bwMode="auto">
            <a:xfrm flipV="1">
              <a:off x="1775" y="2652"/>
              <a:ext cx="0" cy="3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3452" name="Group 60"/>
            <p:cNvGrpSpPr>
              <a:grpSpLocks/>
            </p:cNvGrpSpPr>
            <p:nvPr/>
          </p:nvGrpSpPr>
          <p:grpSpPr bwMode="auto">
            <a:xfrm flipV="1">
              <a:off x="1022" y="3697"/>
              <a:ext cx="103" cy="371"/>
              <a:chOff x="1236" y="708"/>
              <a:chExt cx="108" cy="456"/>
            </a:xfrm>
          </p:grpSpPr>
          <p:sp>
            <p:nvSpPr>
              <p:cNvPr id="443453" name="Oval 61"/>
              <p:cNvSpPr>
                <a:spLocks noChangeArrowheads="1"/>
              </p:cNvSpPr>
              <p:nvPr/>
            </p:nvSpPr>
            <p:spPr bwMode="auto">
              <a:xfrm>
                <a:off x="1236" y="1056"/>
                <a:ext cx="108" cy="10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4" name="Line 62"/>
              <p:cNvSpPr>
                <a:spLocks noChangeShapeType="1"/>
              </p:cNvSpPr>
              <p:nvPr/>
            </p:nvSpPr>
            <p:spPr bwMode="auto">
              <a:xfrm flipV="1">
                <a:off x="1284" y="708"/>
                <a:ext cx="0" cy="3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3455" name="Group 63"/>
            <p:cNvGrpSpPr>
              <a:grpSpLocks/>
            </p:cNvGrpSpPr>
            <p:nvPr/>
          </p:nvGrpSpPr>
          <p:grpSpPr bwMode="auto">
            <a:xfrm flipV="1">
              <a:off x="1843" y="3697"/>
              <a:ext cx="103" cy="371"/>
              <a:chOff x="1236" y="708"/>
              <a:chExt cx="108" cy="456"/>
            </a:xfrm>
          </p:grpSpPr>
          <p:sp>
            <p:nvSpPr>
              <p:cNvPr id="443456" name="Oval 64"/>
              <p:cNvSpPr>
                <a:spLocks noChangeArrowheads="1"/>
              </p:cNvSpPr>
              <p:nvPr/>
            </p:nvSpPr>
            <p:spPr bwMode="auto">
              <a:xfrm>
                <a:off x="1236" y="1056"/>
                <a:ext cx="108" cy="10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7" name="Line 65"/>
              <p:cNvSpPr>
                <a:spLocks noChangeShapeType="1"/>
              </p:cNvSpPr>
              <p:nvPr/>
            </p:nvSpPr>
            <p:spPr bwMode="auto">
              <a:xfrm flipV="1">
                <a:off x="1284" y="708"/>
                <a:ext cx="0" cy="3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3458" name="Line 66"/>
            <p:cNvSpPr>
              <a:spLocks noChangeShapeType="1"/>
            </p:cNvSpPr>
            <p:nvPr/>
          </p:nvSpPr>
          <p:spPr bwMode="auto">
            <a:xfrm>
              <a:off x="1478" y="3697"/>
              <a:ext cx="0" cy="3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59" name="Line 67"/>
            <p:cNvSpPr>
              <a:spLocks noChangeShapeType="1"/>
            </p:cNvSpPr>
            <p:nvPr/>
          </p:nvSpPr>
          <p:spPr bwMode="auto">
            <a:xfrm>
              <a:off x="1683" y="3697"/>
              <a:ext cx="0" cy="3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60" name="Line 68"/>
            <p:cNvSpPr>
              <a:spLocks noChangeShapeType="1"/>
            </p:cNvSpPr>
            <p:nvPr/>
          </p:nvSpPr>
          <p:spPr bwMode="auto">
            <a:xfrm>
              <a:off x="1284" y="3697"/>
              <a:ext cx="0" cy="3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3461" name="Text Box 69"/>
            <p:cNvSpPr txBox="1">
              <a:spLocks noChangeArrowheads="1"/>
            </p:cNvSpPr>
            <p:nvPr/>
          </p:nvSpPr>
          <p:spPr bwMode="auto">
            <a:xfrm>
              <a:off x="828" y="3384"/>
              <a:ext cx="4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ea typeface="长城楷体" pitchFamily="49" charset="-122"/>
                </a:rPr>
                <a:t>R</a:t>
              </a:r>
              <a:r>
                <a:rPr kumimoji="1" lang="en-US" altLang="zh-CN" sz="2400" baseline="-25000">
                  <a:latin typeface="Times New Roman" pitchFamily="18" charset="0"/>
                  <a:ea typeface="长城楷体" pitchFamily="49" charset="-122"/>
                </a:rPr>
                <a:t>D</a:t>
              </a:r>
              <a:endParaRPr kumimoji="1" lang="en-US" altLang="zh-CN" sz="2400">
                <a:latin typeface="Times New Roman" pitchFamily="18" charset="0"/>
                <a:ea typeface="长城楷体" pitchFamily="49" charset="-122"/>
              </a:endParaRPr>
            </a:p>
          </p:txBody>
        </p:sp>
        <p:sp>
          <p:nvSpPr>
            <p:cNvPr id="443462" name="Text Box 70"/>
            <p:cNvSpPr txBox="1">
              <a:spLocks noChangeArrowheads="1"/>
            </p:cNvSpPr>
            <p:nvPr/>
          </p:nvSpPr>
          <p:spPr bwMode="auto">
            <a:xfrm>
              <a:off x="1786" y="3394"/>
              <a:ext cx="4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ea typeface="长城楷体" pitchFamily="49" charset="-122"/>
                </a:rPr>
                <a:t>S</a:t>
              </a:r>
              <a:r>
                <a:rPr kumimoji="1" lang="en-US" altLang="zh-CN" sz="2400" baseline="-25000">
                  <a:latin typeface="Times New Roman" pitchFamily="18" charset="0"/>
                  <a:ea typeface="长城楷体" pitchFamily="49" charset="-122"/>
                </a:rPr>
                <a:t>D</a:t>
              </a:r>
              <a:endParaRPr kumimoji="1" lang="en-US" altLang="zh-CN" sz="2400">
                <a:latin typeface="Times New Roman" pitchFamily="18" charset="0"/>
                <a:ea typeface="长城楷体" pitchFamily="49" charset="-122"/>
              </a:endParaRPr>
            </a:p>
          </p:txBody>
        </p:sp>
        <p:sp>
          <p:nvSpPr>
            <p:cNvPr id="443463" name="Text Box 71"/>
            <p:cNvSpPr txBox="1">
              <a:spLocks noChangeArrowheads="1"/>
            </p:cNvSpPr>
            <p:nvPr/>
          </p:nvSpPr>
          <p:spPr bwMode="auto">
            <a:xfrm>
              <a:off x="1136" y="343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ea typeface="长城楷体" pitchFamily="49" charset="-122"/>
                </a:rPr>
                <a:t>R</a:t>
              </a:r>
            </a:p>
          </p:txBody>
        </p:sp>
        <p:sp>
          <p:nvSpPr>
            <p:cNvPr id="443464" name="Text Box 72"/>
            <p:cNvSpPr txBox="1">
              <a:spLocks noChangeArrowheads="1"/>
            </p:cNvSpPr>
            <p:nvPr/>
          </p:nvSpPr>
          <p:spPr bwMode="auto">
            <a:xfrm>
              <a:off x="1569" y="343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ea typeface="长城楷体" pitchFamily="49" charset="-122"/>
                </a:rPr>
                <a:t>S</a:t>
              </a:r>
            </a:p>
          </p:txBody>
        </p:sp>
        <p:sp>
          <p:nvSpPr>
            <p:cNvPr id="443465" name="Text Box 73"/>
            <p:cNvSpPr txBox="1">
              <a:spLocks noChangeArrowheads="1"/>
            </p:cNvSpPr>
            <p:nvPr/>
          </p:nvSpPr>
          <p:spPr bwMode="auto">
            <a:xfrm>
              <a:off x="1809" y="2662"/>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ea typeface="长城楷体" pitchFamily="49" charset="-122"/>
                </a:rPr>
                <a:t>Q</a:t>
              </a:r>
            </a:p>
          </p:txBody>
        </p:sp>
        <p:graphicFrame>
          <p:nvGraphicFramePr>
            <p:cNvPr id="443466" name="Object 74"/>
            <p:cNvGraphicFramePr>
              <a:graphicFrameLocks noChangeAspect="1"/>
            </p:cNvGraphicFramePr>
            <p:nvPr/>
          </p:nvGraphicFramePr>
          <p:xfrm>
            <a:off x="866" y="2657"/>
            <a:ext cx="221" cy="265"/>
          </p:xfrm>
          <a:graphic>
            <a:graphicData uri="http://schemas.openxmlformats.org/presentationml/2006/ole">
              <mc:AlternateContent xmlns:mc="http://schemas.openxmlformats.org/markup-compatibility/2006">
                <mc:Choice xmlns:v="urn:schemas-microsoft-com:vml" Requires="v">
                  <p:oleObj spid="_x0000_s443561" name="公式" r:id="rId11" imgW="164880" imgH="228600" progId="Equation.3">
                    <p:embed/>
                  </p:oleObj>
                </mc:Choice>
                <mc:Fallback>
                  <p:oleObj name="公式" r:id="rId11" imgW="164880" imgH="228600" progId="Equation.3">
                    <p:embed/>
                    <p:pic>
                      <p:nvPicPr>
                        <p:cNvPr id="0" name="Object 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 y="2657"/>
                          <a:ext cx="221"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3467" name="Line 75"/>
            <p:cNvSpPr>
              <a:spLocks noChangeShapeType="1"/>
            </p:cNvSpPr>
            <p:nvPr/>
          </p:nvSpPr>
          <p:spPr bwMode="auto">
            <a:xfrm>
              <a:off x="886" y="3430"/>
              <a:ext cx="151" cy="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3468" name="Line 76"/>
            <p:cNvSpPr>
              <a:spLocks noChangeShapeType="1"/>
            </p:cNvSpPr>
            <p:nvPr/>
          </p:nvSpPr>
          <p:spPr bwMode="auto">
            <a:xfrm>
              <a:off x="1843" y="3453"/>
              <a:ext cx="151" cy="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43469" name="Group 77"/>
            <p:cNvGrpSpPr>
              <a:grpSpLocks/>
            </p:cNvGrpSpPr>
            <p:nvPr/>
          </p:nvGrpSpPr>
          <p:grpSpPr bwMode="auto">
            <a:xfrm>
              <a:off x="1392" y="3600"/>
              <a:ext cx="192" cy="96"/>
              <a:chOff x="3744" y="3456"/>
              <a:chExt cx="192" cy="96"/>
            </a:xfrm>
          </p:grpSpPr>
          <p:sp>
            <p:nvSpPr>
              <p:cNvPr id="443470" name="Line 78"/>
              <p:cNvSpPr>
                <a:spLocks noChangeShapeType="1"/>
              </p:cNvSpPr>
              <p:nvPr/>
            </p:nvSpPr>
            <p:spPr bwMode="auto">
              <a:xfrm flipV="1">
                <a:off x="3744" y="3456"/>
                <a:ext cx="9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471" name="Line 79"/>
              <p:cNvSpPr>
                <a:spLocks noChangeShapeType="1"/>
              </p:cNvSpPr>
              <p:nvPr/>
            </p:nvSpPr>
            <p:spPr bwMode="auto">
              <a:xfrm>
                <a:off x="3840" y="3456"/>
                <a:ext cx="9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3442"/>
                                        </p:tgtEl>
                                        <p:attrNameLst>
                                          <p:attrName>style.visibility</p:attrName>
                                        </p:attrNameLst>
                                      </p:cBhvr>
                                      <p:to>
                                        <p:strVal val="visible"/>
                                      </p:to>
                                    </p:set>
                                    <p:animEffect transition="in" filter="box(in)">
                                      <p:cBhvr>
                                        <p:cTn id="7" dur="500"/>
                                        <p:tgtEl>
                                          <p:spTgt spid="443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3443"/>
                                        </p:tgtEl>
                                        <p:attrNameLst>
                                          <p:attrName>style.visibility</p:attrName>
                                        </p:attrNameLst>
                                      </p:cBhvr>
                                      <p:to>
                                        <p:strVal val="visible"/>
                                      </p:to>
                                    </p:set>
                                    <p:animEffect transition="in" filter="box(in)">
                                      <p:cBhvr>
                                        <p:cTn id="12" dur="500"/>
                                        <p:tgtEl>
                                          <p:spTgt spid="443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3444"/>
                                        </p:tgtEl>
                                        <p:attrNameLst>
                                          <p:attrName>style.visibility</p:attrName>
                                        </p:attrNameLst>
                                      </p:cBhvr>
                                      <p:to>
                                        <p:strVal val="visible"/>
                                      </p:to>
                                    </p:set>
                                    <p:animEffect transition="in" filter="box(in)">
                                      <p:cBhvr>
                                        <p:cTn id="17" dur="500"/>
                                        <p:tgtEl>
                                          <p:spTgt spid="443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3445"/>
                                        </p:tgtEl>
                                        <p:attrNameLst>
                                          <p:attrName>style.visibility</p:attrName>
                                        </p:attrNameLst>
                                      </p:cBhvr>
                                      <p:to>
                                        <p:strVal val="visible"/>
                                      </p:to>
                                    </p:set>
                                    <p:animEffect transition="in" filter="box(in)">
                                      <p:cBhvr>
                                        <p:cTn id="22" dur="500"/>
                                        <p:tgtEl>
                                          <p:spTgt spid="443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43446"/>
                                        </p:tgtEl>
                                        <p:attrNameLst>
                                          <p:attrName>style.visibility</p:attrName>
                                        </p:attrNameLst>
                                      </p:cBhvr>
                                      <p:to>
                                        <p:strVal val="visible"/>
                                      </p:to>
                                    </p:set>
                                    <p:animEffect transition="in" filter="dissolve">
                                      <p:cBhvr>
                                        <p:cTn id="27" dur="500"/>
                                        <p:tgtEl>
                                          <p:spTgt spid="443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20" name="Rectangle 4"/>
          <p:cNvSpPr>
            <a:spLocks noChangeArrowheads="1"/>
          </p:cNvSpPr>
          <p:nvPr/>
        </p:nvSpPr>
        <p:spPr bwMode="auto">
          <a:xfrm>
            <a:off x="2208214" y="404814"/>
            <a:ext cx="3311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dirty="0">
                <a:solidFill>
                  <a:schemeClr val="accent2"/>
                </a:solidFill>
                <a:latin typeface="Times New Roman" pitchFamily="18" charset="0"/>
                <a:ea typeface="楷体_GB2312" pitchFamily="49" charset="-122"/>
              </a:rPr>
              <a:t>5.5.1 </a:t>
            </a:r>
            <a:r>
              <a:rPr lang="en-US" altLang="zh-CN" sz="3200" i="1" dirty="0">
                <a:solidFill>
                  <a:schemeClr val="accent2"/>
                </a:solidFill>
                <a:latin typeface="Times New Roman" pitchFamily="18" charset="0"/>
                <a:ea typeface="楷体_GB2312" pitchFamily="49" charset="-122"/>
              </a:rPr>
              <a:t> D</a:t>
            </a:r>
            <a:r>
              <a:rPr lang="en-US" altLang="zh-CN" sz="3200" dirty="0">
                <a:solidFill>
                  <a:schemeClr val="accent2"/>
                </a:solidFill>
                <a:latin typeface="Times New Roman" pitchFamily="18" charset="0"/>
                <a:ea typeface="楷体_GB2312" pitchFamily="49" charset="-122"/>
              </a:rPr>
              <a:t> </a:t>
            </a:r>
            <a:r>
              <a:rPr lang="zh-CN" altLang="en-US" sz="3200" dirty="0">
                <a:solidFill>
                  <a:schemeClr val="accent2"/>
                </a:solidFill>
                <a:latin typeface="Times New Roman" pitchFamily="18" charset="0"/>
                <a:ea typeface="楷体_GB2312" pitchFamily="49" charset="-122"/>
              </a:rPr>
              <a:t>触发器 </a:t>
            </a:r>
            <a:endParaRPr lang="zh-CN" altLang="en-US" sz="3200" dirty="0">
              <a:solidFill>
                <a:schemeClr val="accent2"/>
              </a:solidFill>
              <a:latin typeface="Tahoma" pitchFamily="34" charset="0"/>
              <a:ea typeface="楷体_GB2312" pitchFamily="49" charset="-122"/>
            </a:endParaRPr>
          </a:p>
        </p:txBody>
      </p:sp>
      <p:sp>
        <p:nvSpPr>
          <p:cNvPr id="470021" name="Rectangle 5"/>
          <p:cNvSpPr>
            <a:spLocks noChangeArrowheads="1"/>
          </p:cNvSpPr>
          <p:nvPr/>
        </p:nvSpPr>
        <p:spPr bwMode="auto">
          <a:xfrm>
            <a:off x="2279651" y="1123950"/>
            <a:ext cx="1585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itchFamily="18" charset="0"/>
                <a:ea typeface="楷体_GB2312" pitchFamily="49" charset="-122"/>
              </a:rPr>
              <a:t>1.  </a:t>
            </a:r>
            <a:r>
              <a:rPr lang="zh-CN" altLang="en-US" sz="2400">
                <a:solidFill>
                  <a:srgbClr val="000066"/>
                </a:solidFill>
                <a:latin typeface="Times New Roman" pitchFamily="18" charset="0"/>
                <a:ea typeface="楷体_GB2312" pitchFamily="49" charset="-122"/>
              </a:rPr>
              <a:t>特性表</a:t>
            </a:r>
            <a:r>
              <a:rPr lang="zh-CN" altLang="en-US" sz="3200">
                <a:solidFill>
                  <a:srgbClr val="000066"/>
                </a:solidFill>
                <a:latin typeface="Times New Roman" pitchFamily="18" charset="0"/>
                <a:ea typeface="楷体_GB2312" pitchFamily="49" charset="-122"/>
              </a:rPr>
              <a:t> </a:t>
            </a:r>
            <a:endParaRPr lang="zh-CN" altLang="en-US" sz="3200">
              <a:solidFill>
                <a:srgbClr val="000066"/>
              </a:solidFill>
              <a:latin typeface="Tahoma" pitchFamily="34" charset="0"/>
              <a:ea typeface="楷体_GB2312" pitchFamily="49" charset="-122"/>
            </a:endParaRPr>
          </a:p>
        </p:txBody>
      </p:sp>
      <p:graphicFrame>
        <p:nvGraphicFramePr>
          <p:cNvPr id="470118" name="Group 102"/>
          <p:cNvGraphicFramePr>
            <a:graphicFrameLocks noGrp="1"/>
          </p:cNvGraphicFramePr>
          <p:nvPr/>
        </p:nvGraphicFramePr>
        <p:xfrm>
          <a:off x="3143251" y="1700213"/>
          <a:ext cx="5364163" cy="2286000"/>
        </p:xfrm>
        <a:graphic>
          <a:graphicData uri="http://schemas.openxmlformats.org/drawingml/2006/table">
            <a:tbl>
              <a:tblPr/>
              <a:tblGrid>
                <a:gridCol w="1878013">
                  <a:extLst>
                    <a:ext uri="{9D8B030D-6E8A-4147-A177-3AD203B41FA5}">
                      <a16:colId xmlns:a16="http://schemas.microsoft.com/office/drawing/2014/main" val="20000"/>
                    </a:ext>
                  </a:extLst>
                </a:gridCol>
                <a:gridCol w="1462087">
                  <a:extLst>
                    <a:ext uri="{9D8B030D-6E8A-4147-A177-3AD203B41FA5}">
                      <a16:colId xmlns:a16="http://schemas.microsoft.com/office/drawing/2014/main" val="20001"/>
                    </a:ext>
                  </a:extLst>
                </a:gridCol>
                <a:gridCol w="2024063">
                  <a:extLst>
                    <a:ext uri="{9D8B030D-6E8A-4147-A177-3AD203B41FA5}">
                      <a16:colId xmlns:a16="http://schemas.microsoft.com/office/drawing/2014/main" val="20002"/>
                    </a:ext>
                  </a:extLst>
                </a:gridCol>
              </a:tblGrid>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itchFamily="18" charset="0"/>
                          <a:ea typeface="宋体" pitchFamily="2" charset="-122"/>
                          <a:cs typeface="Times New Roman" pitchFamily="18" charset="0"/>
                        </a:rPr>
                        <a:t>Q</a:t>
                      </a:r>
                      <a:r>
                        <a:rPr kumimoji="1" lang="en-US" altLang="zh-CN" sz="2400" b="1" i="1" u="none" strike="noStrike" cap="none" normalizeH="0" baseline="30000">
                          <a:ln>
                            <a:noFill/>
                          </a:ln>
                          <a:solidFill>
                            <a:srgbClr val="000066"/>
                          </a:solidFill>
                          <a:effectLst/>
                          <a:latin typeface="Times New Roman" pitchFamily="18" charset="0"/>
                          <a:ea typeface="宋体" pitchFamily="2" charset="-122"/>
                          <a:cs typeface="Times New Roman" pitchFamily="18" charset="0"/>
                        </a:rPr>
                        <a:t>n</a:t>
                      </a:r>
                      <a:r>
                        <a:rPr kumimoji="1" lang="en-US" altLang="zh-CN" sz="2400" b="1" i="1" u="none" strike="noStrike" cap="none" normalizeH="0" baseline="0">
                          <a:ln>
                            <a:noFill/>
                          </a:ln>
                          <a:solidFill>
                            <a:srgbClr val="000066"/>
                          </a:solidFill>
                          <a:effectLst/>
                          <a:latin typeface="Times New Roman" pitchFamily="18" charset="0"/>
                          <a:ea typeface="宋体" pitchFamily="2" charset="-122"/>
                          <a:cs typeface="Times New Roman" pitchFamily="18" charset="0"/>
                        </a:rPr>
                        <a:t> </a:t>
                      </a:r>
                      <a:endPar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itchFamily="18" charset="0"/>
                          <a:ea typeface="宋体" pitchFamily="2" charset="-122"/>
                          <a:cs typeface="Times New Roman" pitchFamily="18" charset="0"/>
                        </a:rPr>
                        <a:t>D</a:t>
                      </a:r>
                      <a:endPar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itchFamily="18" charset="0"/>
                          <a:ea typeface="宋体" pitchFamily="2" charset="-122"/>
                          <a:cs typeface="Times New Roman" pitchFamily="18" charset="0"/>
                        </a:rPr>
                        <a:t>Q</a:t>
                      </a:r>
                      <a:r>
                        <a:rPr kumimoji="1" lang="en-US" altLang="zh-CN" sz="2400" b="1" i="1" u="none" strike="noStrike" cap="none" normalizeH="0" baseline="30000">
                          <a:ln>
                            <a:noFill/>
                          </a:ln>
                          <a:solidFill>
                            <a:srgbClr val="000066"/>
                          </a:solidFill>
                          <a:effectLst/>
                          <a:latin typeface="Times New Roman" pitchFamily="18" charset="0"/>
                          <a:ea typeface="宋体" pitchFamily="2" charset="-122"/>
                          <a:cs typeface="Times New Roman" pitchFamily="18" charset="0"/>
                        </a:rPr>
                        <a:t>n+</a:t>
                      </a:r>
                      <a:r>
                        <a:rPr kumimoji="1" lang="en-US" altLang="zh-CN" sz="2400" b="1" i="0" u="none" strike="noStrike" cap="none" normalizeH="0" baseline="30000">
                          <a:ln>
                            <a:noFill/>
                          </a:ln>
                          <a:solidFill>
                            <a:srgbClr val="000066"/>
                          </a:solidFill>
                          <a:effectLst/>
                          <a:latin typeface="Times New Roman" pitchFamily="18" charset="0"/>
                          <a:ea typeface="宋体" pitchFamily="2" charset="-122"/>
                          <a:cs typeface="Times New Roman" pitchFamily="18" charset="0"/>
                        </a:rPr>
                        <a:t>1</a:t>
                      </a:r>
                      <a:endPar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70117" name="Rectangle 101"/>
          <p:cNvSpPr>
            <a:spLocks noChangeArrowheads="1"/>
          </p:cNvSpPr>
          <p:nvPr/>
        </p:nvSpPr>
        <p:spPr bwMode="auto">
          <a:xfrm>
            <a:off x="2351088" y="4148138"/>
            <a:ext cx="171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tabLst>
                <a:tab pos="5130800" algn="r"/>
              </a:tabLst>
            </a:pPr>
            <a:r>
              <a:rPr kumimoji="1" lang="en-US" altLang="zh-CN" sz="2400">
                <a:solidFill>
                  <a:srgbClr val="000066"/>
                </a:solidFill>
                <a:latin typeface="Times New Roman" pitchFamily="18" charset="0"/>
                <a:ea typeface="楷体_GB2312" pitchFamily="49" charset="-122"/>
                <a:cs typeface="Times New Roman" pitchFamily="18" charset="0"/>
              </a:rPr>
              <a:t>2. </a:t>
            </a:r>
            <a:r>
              <a:rPr kumimoji="1" lang="zh-CN" altLang="en-US" sz="2400">
                <a:solidFill>
                  <a:srgbClr val="000066"/>
                </a:solidFill>
                <a:latin typeface="Times New Roman" pitchFamily="18" charset="0"/>
                <a:ea typeface="楷体_GB2312" pitchFamily="49" charset="-122"/>
                <a:cs typeface="Times New Roman" pitchFamily="18" charset="0"/>
              </a:rPr>
              <a:t>特性方程</a:t>
            </a:r>
          </a:p>
        </p:txBody>
      </p:sp>
      <p:sp>
        <p:nvSpPr>
          <p:cNvPr id="470119" name="Rectangle 103"/>
          <p:cNvSpPr>
            <a:spLocks noChangeArrowheads="1"/>
          </p:cNvSpPr>
          <p:nvPr/>
        </p:nvSpPr>
        <p:spPr bwMode="auto">
          <a:xfrm>
            <a:off x="5448301" y="4148138"/>
            <a:ext cx="135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en-US" altLang="zh-CN" sz="2400" i="1">
                <a:solidFill>
                  <a:srgbClr val="000066"/>
                </a:solidFill>
                <a:latin typeface="Times New Roman" pitchFamily="18" charset="0"/>
              </a:rPr>
              <a:t>Q</a:t>
            </a:r>
            <a:r>
              <a:rPr kumimoji="1" lang="en-US" altLang="zh-CN" sz="2400" i="1" baseline="30000">
                <a:solidFill>
                  <a:srgbClr val="000066"/>
                </a:solidFill>
                <a:latin typeface="Times New Roman" pitchFamily="18" charset="0"/>
              </a:rPr>
              <a:t>n</a:t>
            </a:r>
            <a:r>
              <a:rPr kumimoji="1" lang="en-US" altLang="zh-CN" sz="2400" baseline="30000">
                <a:solidFill>
                  <a:srgbClr val="000066"/>
                </a:solidFill>
                <a:latin typeface="Times New Roman" pitchFamily="18" charset="0"/>
              </a:rPr>
              <a:t>+1</a:t>
            </a:r>
            <a:r>
              <a:rPr kumimoji="1" lang="en-US" altLang="zh-CN" sz="2400">
                <a:solidFill>
                  <a:srgbClr val="000066"/>
                </a:solidFill>
                <a:latin typeface="Times New Roman" pitchFamily="18" charset="0"/>
              </a:rPr>
              <a:t> = </a:t>
            </a:r>
            <a:r>
              <a:rPr kumimoji="1" lang="en-US" altLang="zh-CN" sz="2400" i="1">
                <a:solidFill>
                  <a:srgbClr val="000066"/>
                </a:solidFill>
                <a:latin typeface="Times New Roman" pitchFamily="18" charset="0"/>
              </a:rPr>
              <a:t>D</a:t>
            </a:r>
            <a:r>
              <a:rPr kumimoji="1" lang="en-US" altLang="zh-CN" sz="2400">
                <a:solidFill>
                  <a:srgbClr val="000066"/>
                </a:solidFill>
                <a:latin typeface="Times New Roman" pitchFamily="18" charset="0"/>
              </a:rPr>
              <a:t> </a:t>
            </a:r>
          </a:p>
        </p:txBody>
      </p:sp>
      <p:sp>
        <p:nvSpPr>
          <p:cNvPr id="470121" name="Rectangle 105"/>
          <p:cNvSpPr>
            <a:spLocks noChangeArrowheads="1"/>
          </p:cNvSpPr>
          <p:nvPr/>
        </p:nvSpPr>
        <p:spPr bwMode="auto">
          <a:xfrm>
            <a:off x="6003634" y="2747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0120" name="Object 104"/>
          <p:cNvGraphicFramePr>
            <a:graphicFrameLocks noChangeAspect="1"/>
          </p:cNvGraphicFramePr>
          <p:nvPr/>
        </p:nvGraphicFramePr>
        <p:xfrm>
          <a:off x="5087938" y="4941889"/>
          <a:ext cx="3740150" cy="1285875"/>
        </p:xfrm>
        <a:graphic>
          <a:graphicData uri="http://schemas.openxmlformats.org/presentationml/2006/ole">
            <mc:AlternateContent xmlns:mc="http://schemas.openxmlformats.org/markup-compatibility/2006">
              <mc:Choice xmlns:v="urn:schemas-microsoft-com:vml" Requires="v">
                <p:oleObj spid="_x0000_s470140" name="图片" r:id="rId3" imgW="2657880" imgH="954000" progId="Word.Picture.8">
                  <p:embed/>
                </p:oleObj>
              </mc:Choice>
              <mc:Fallback>
                <p:oleObj name="图片" r:id="rId3" imgW="2657880" imgH="954000" progId="Word.Picture.8">
                  <p:embed/>
                  <p:pic>
                    <p:nvPicPr>
                      <p:cNvPr id="0" name="Object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8" y="4941889"/>
                        <a:ext cx="37401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122" name="Rectangle 106"/>
          <p:cNvSpPr>
            <a:spLocks noChangeArrowheads="1"/>
          </p:cNvSpPr>
          <p:nvPr/>
        </p:nvSpPr>
        <p:spPr bwMode="auto">
          <a:xfrm>
            <a:off x="2424113" y="5445125"/>
            <a:ext cx="1408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tabLst>
                <a:tab pos="5130800" algn="r"/>
              </a:tabLst>
            </a:pPr>
            <a:r>
              <a:rPr kumimoji="1" lang="en-US" altLang="zh-CN" sz="2400">
                <a:solidFill>
                  <a:srgbClr val="000066"/>
                </a:solidFill>
                <a:latin typeface="Times New Roman" pitchFamily="18" charset="0"/>
                <a:ea typeface="楷体_GB2312" pitchFamily="49" charset="-122"/>
                <a:cs typeface="Times New Roman" pitchFamily="18" charset="0"/>
              </a:rPr>
              <a:t>3. </a:t>
            </a:r>
            <a:r>
              <a:rPr kumimoji="1" lang="zh-CN" altLang="en-US" sz="2400">
                <a:solidFill>
                  <a:srgbClr val="000066"/>
                </a:solidFill>
                <a:latin typeface="Times New Roman" pitchFamily="18" charset="0"/>
                <a:ea typeface="楷体_GB2312" pitchFamily="49" charset="-122"/>
                <a:cs typeface="Times New Roman" pitchFamily="18" charset="0"/>
              </a:rPr>
              <a:t>状态图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0021"/>
                                        </p:tgtEl>
                                        <p:attrNameLst>
                                          <p:attrName>style.visibility</p:attrName>
                                        </p:attrNameLst>
                                      </p:cBhvr>
                                      <p:to>
                                        <p:strVal val="visible"/>
                                      </p:to>
                                    </p:set>
                                    <p:animEffect transition="in" filter="strips(downRight)">
                                      <p:cBhvr>
                                        <p:cTn id="7" dur="500"/>
                                        <p:tgtEl>
                                          <p:spTgt spid="470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0118"/>
                                        </p:tgtEl>
                                        <p:attrNameLst>
                                          <p:attrName>style.visibility</p:attrName>
                                        </p:attrNameLst>
                                      </p:cBhvr>
                                      <p:to>
                                        <p:strVal val="visible"/>
                                      </p:to>
                                    </p:set>
                                    <p:animEffect transition="in" filter="wipe(up)">
                                      <p:cBhvr>
                                        <p:cTn id="12" dur="500"/>
                                        <p:tgtEl>
                                          <p:spTgt spid="470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0117"/>
                                        </p:tgtEl>
                                        <p:attrNameLst>
                                          <p:attrName>style.visibility</p:attrName>
                                        </p:attrNameLst>
                                      </p:cBhvr>
                                      <p:to>
                                        <p:strVal val="visible"/>
                                      </p:to>
                                    </p:set>
                                    <p:animEffect transition="in" filter="strips(downRight)">
                                      <p:cBhvr>
                                        <p:cTn id="17" dur="500"/>
                                        <p:tgtEl>
                                          <p:spTgt spid="4701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70119"/>
                                        </p:tgtEl>
                                        <p:attrNameLst>
                                          <p:attrName>style.visibility</p:attrName>
                                        </p:attrNameLst>
                                      </p:cBhvr>
                                      <p:to>
                                        <p:strVal val="visible"/>
                                      </p:to>
                                    </p:set>
                                    <p:animEffect transition="in" filter="strips(downRight)">
                                      <p:cBhvr>
                                        <p:cTn id="22" dur="500"/>
                                        <p:tgtEl>
                                          <p:spTgt spid="4701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70122"/>
                                        </p:tgtEl>
                                        <p:attrNameLst>
                                          <p:attrName>style.visibility</p:attrName>
                                        </p:attrNameLst>
                                      </p:cBhvr>
                                      <p:to>
                                        <p:strVal val="visible"/>
                                      </p:to>
                                    </p:set>
                                    <p:animEffect transition="in" filter="strips(downRight)">
                                      <p:cBhvr>
                                        <p:cTn id="27" dur="500"/>
                                        <p:tgtEl>
                                          <p:spTgt spid="470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70120"/>
                                        </p:tgtEl>
                                        <p:attrNameLst>
                                          <p:attrName>style.visibility</p:attrName>
                                        </p:attrNameLst>
                                      </p:cBhvr>
                                      <p:to>
                                        <p:strVal val="visible"/>
                                      </p:to>
                                    </p:set>
                                    <p:animEffect transition="in" filter="wipe(up)">
                                      <p:cBhvr>
                                        <p:cTn id="32" dur="500"/>
                                        <p:tgtEl>
                                          <p:spTgt spid="47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1" grpId="0"/>
      <p:bldP spid="470117" grpId="0"/>
      <p:bldP spid="470119" grpId="0"/>
      <p:bldP spid="4701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61" name="Rectangle 45"/>
          <p:cNvSpPr>
            <a:spLocks noChangeArrowheads="1"/>
          </p:cNvSpPr>
          <p:nvPr/>
        </p:nvSpPr>
        <p:spPr bwMode="auto">
          <a:xfrm>
            <a:off x="6600825" y="4149725"/>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400">
                <a:solidFill>
                  <a:srgbClr val="000066"/>
                </a:solidFill>
                <a:latin typeface="Times New Roman" pitchFamily="18" charset="0"/>
                <a:ea typeface="楷体_GB2312" pitchFamily="49" charset="-122"/>
              </a:rPr>
              <a:t>3.</a:t>
            </a:r>
            <a:r>
              <a:rPr lang="zh-CN" altLang="en-US" sz="2400">
                <a:solidFill>
                  <a:srgbClr val="000066"/>
                </a:solidFill>
                <a:latin typeface="楷体_GB2312" pitchFamily="49" charset="-122"/>
                <a:ea typeface="楷体_GB2312" pitchFamily="49" charset="-122"/>
              </a:rPr>
              <a:t>状态转换图</a:t>
            </a:r>
          </a:p>
        </p:txBody>
      </p:sp>
      <p:grpSp>
        <p:nvGrpSpPr>
          <p:cNvPr id="444418" name="Group 2"/>
          <p:cNvGrpSpPr>
            <a:grpSpLocks/>
          </p:cNvGrpSpPr>
          <p:nvPr/>
        </p:nvGrpSpPr>
        <p:grpSpPr bwMode="auto">
          <a:xfrm>
            <a:off x="1774825" y="2074863"/>
            <a:ext cx="4186238" cy="3600450"/>
            <a:chOff x="195" y="1148"/>
            <a:chExt cx="2637" cy="2268"/>
          </a:xfrm>
        </p:grpSpPr>
        <p:sp>
          <p:nvSpPr>
            <p:cNvPr id="444419" name="Rectangle 3"/>
            <p:cNvSpPr>
              <a:spLocks noChangeArrowheads="1"/>
            </p:cNvSpPr>
            <p:nvPr/>
          </p:nvSpPr>
          <p:spPr bwMode="auto">
            <a:xfrm>
              <a:off x="195" y="1148"/>
              <a:ext cx="2621" cy="2268"/>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0" name="Rectangle 4"/>
            <p:cNvSpPr>
              <a:spLocks noChangeArrowheads="1"/>
            </p:cNvSpPr>
            <p:nvPr/>
          </p:nvSpPr>
          <p:spPr bwMode="auto">
            <a:xfrm>
              <a:off x="1856" y="2900"/>
              <a:ext cx="97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lgn="l">
                <a:buClr>
                  <a:schemeClr val="accent2"/>
                </a:buClr>
                <a:tabLst>
                  <a:tab pos="5130800" algn="r"/>
                </a:tabLst>
              </a:pPr>
              <a:r>
                <a:rPr lang="en-US" altLang="zh-CN" sz="2000">
                  <a:latin typeface="Times New Roman" pitchFamily="18" charset="0"/>
                  <a:ea typeface="楷体_GB2312" pitchFamily="49" charset="-122"/>
                  <a:cs typeface="Times New Roman" pitchFamily="18" charset="0"/>
                </a:rPr>
                <a:t>   </a:t>
              </a:r>
              <a:r>
                <a:rPr lang="zh-CN" altLang="en-US" sz="2000">
                  <a:latin typeface="Times New Roman" pitchFamily="18" charset="0"/>
                  <a:ea typeface="楷体_GB2312" pitchFamily="49" charset="-122"/>
                  <a:cs typeface="Times New Roman" pitchFamily="18" charset="0"/>
                </a:rPr>
                <a:t>翻  转</a:t>
              </a:r>
              <a:endParaRPr lang="zh-CN" altLang="en-US" sz="3500">
                <a:ea typeface="楷体_GB2312" pitchFamily="49" charset="-122"/>
              </a:endParaRPr>
            </a:p>
          </p:txBody>
        </p:sp>
        <p:sp>
          <p:nvSpPr>
            <p:cNvPr id="444421" name="Rectangle 5"/>
            <p:cNvSpPr>
              <a:spLocks noChangeArrowheads="1"/>
            </p:cNvSpPr>
            <p:nvPr/>
          </p:nvSpPr>
          <p:spPr bwMode="auto">
            <a:xfrm>
              <a:off x="1441" y="2900"/>
              <a:ext cx="415"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lgn="l">
                <a:spcBef>
                  <a:spcPct val="20000"/>
                </a:spcBef>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p>
            <a:p>
              <a:pPr marL="469900" indent="-469900" algn="l">
                <a:spcBef>
                  <a:spcPct val="20000"/>
                </a:spcBef>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GB" sz="2000">
                <a:latin typeface="Times New Roman" pitchFamily="18" charset="0"/>
                <a:ea typeface="楷体_GB2312" pitchFamily="49" charset="-122"/>
                <a:cs typeface="Times New Roman" pitchFamily="18" charset="0"/>
              </a:endParaRPr>
            </a:p>
          </p:txBody>
        </p:sp>
        <p:sp>
          <p:nvSpPr>
            <p:cNvPr id="444422" name="Rectangle 6"/>
            <p:cNvSpPr>
              <a:spLocks noChangeArrowheads="1"/>
            </p:cNvSpPr>
            <p:nvPr/>
          </p:nvSpPr>
          <p:spPr bwMode="auto">
            <a:xfrm>
              <a:off x="1025" y="2900"/>
              <a:ext cx="41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3500">
                <a:ea typeface="楷体_GB2312" pitchFamily="49" charset="-122"/>
              </a:endParaRPr>
            </a:p>
          </p:txBody>
        </p:sp>
        <p:sp>
          <p:nvSpPr>
            <p:cNvPr id="444423" name="Rectangle 7"/>
            <p:cNvSpPr>
              <a:spLocks noChangeArrowheads="1"/>
            </p:cNvSpPr>
            <p:nvPr/>
          </p:nvSpPr>
          <p:spPr bwMode="auto">
            <a:xfrm>
              <a:off x="612" y="2900"/>
              <a:ext cx="413"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3500">
                <a:ea typeface="楷体_GB2312" pitchFamily="49" charset="-122"/>
              </a:endParaRPr>
            </a:p>
          </p:txBody>
        </p:sp>
        <p:sp>
          <p:nvSpPr>
            <p:cNvPr id="444424" name="Rectangle 8"/>
            <p:cNvSpPr>
              <a:spLocks noChangeArrowheads="1"/>
            </p:cNvSpPr>
            <p:nvPr/>
          </p:nvSpPr>
          <p:spPr bwMode="auto">
            <a:xfrm>
              <a:off x="196" y="2900"/>
              <a:ext cx="41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3500">
                <a:ea typeface="楷体_GB2312" pitchFamily="49" charset="-122"/>
              </a:endParaRPr>
            </a:p>
          </p:txBody>
        </p:sp>
        <p:sp>
          <p:nvSpPr>
            <p:cNvPr id="444425" name="Rectangle 9"/>
            <p:cNvSpPr>
              <a:spLocks noChangeArrowheads="1"/>
            </p:cNvSpPr>
            <p:nvPr/>
          </p:nvSpPr>
          <p:spPr bwMode="auto">
            <a:xfrm>
              <a:off x="1856" y="2421"/>
              <a:ext cx="97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lgn="l">
                <a:buClr>
                  <a:schemeClr val="accent2"/>
                </a:buClr>
                <a:tabLst>
                  <a:tab pos="5130800" algn="r"/>
                </a:tabLst>
              </a:pPr>
              <a:r>
                <a:rPr lang="en-US" altLang="zh-CN" sz="2000">
                  <a:latin typeface="Times New Roman" pitchFamily="18" charset="0"/>
                  <a:ea typeface="楷体_GB2312" pitchFamily="49" charset="-122"/>
                  <a:cs typeface="Times New Roman" pitchFamily="18" charset="0"/>
                </a:rPr>
                <a:t>   </a:t>
              </a:r>
              <a:r>
                <a:rPr lang="zh-CN" altLang="en-US" sz="2000">
                  <a:latin typeface="Times New Roman" pitchFamily="18" charset="0"/>
                  <a:ea typeface="楷体_GB2312" pitchFamily="49" charset="-122"/>
                  <a:cs typeface="Times New Roman" pitchFamily="18" charset="0"/>
                </a:rPr>
                <a:t>置   </a:t>
              </a:r>
              <a:r>
                <a:rPr lang="en-US" altLang="zh-CN" sz="2000">
                  <a:latin typeface="Times New Roman" pitchFamily="18" charset="0"/>
                  <a:ea typeface="楷体_GB2312" pitchFamily="49" charset="-122"/>
                  <a:cs typeface="Times New Roman" pitchFamily="18" charset="0"/>
                </a:rPr>
                <a:t>1</a:t>
              </a:r>
              <a:endParaRPr lang="en-US" altLang="zh-CN" sz="2000" i="1">
                <a:latin typeface="Times New Roman" pitchFamily="18" charset="0"/>
                <a:ea typeface="楷体_GB2312" pitchFamily="49" charset="-122"/>
                <a:cs typeface="Times New Roman" pitchFamily="18" charset="0"/>
              </a:endParaRPr>
            </a:p>
          </p:txBody>
        </p:sp>
        <p:sp>
          <p:nvSpPr>
            <p:cNvPr id="444426" name="Rectangle 10"/>
            <p:cNvSpPr>
              <a:spLocks noChangeArrowheads="1"/>
            </p:cNvSpPr>
            <p:nvPr/>
          </p:nvSpPr>
          <p:spPr bwMode="auto">
            <a:xfrm>
              <a:off x="1441" y="2421"/>
              <a:ext cx="415"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accent2"/>
                </a:buClr>
                <a:buFont typeface="Wingdings" pitchFamily="2" charset="2"/>
                <a:buNone/>
              </a:pPr>
              <a:r>
                <a:rPr lang="en-US" altLang="zh-CN" sz="2000">
                  <a:latin typeface="Times New Roman" pitchFamily="18" charset="0"/>
                  <a:ea typeface="楷体_GB2312" pitchFamily="49" charset="-122"/>
                  <a:cs typeface="Times New Roman" pitchFamily="18" charset="0"/>
                </a:rPr>
                <a:t>1</a:t>
              </a:r>
            </a:p>
            <a:p>
              <a:pPr algn="l">
                <a:spcBef>
                  <a:spcPct val="20000"/>
                </a:spcBef>
                <a:buClr>
                  <a:schemeClr val="accent2"/>
                </a:buClr>
                <a:buFont typeface="Wingdings" pitchFamily="2" charset="2"/>
                <a:buNone/>
              </a:pPr>
              <a:r>
                <a:rPr lang="en-US" altLang="zh-CN" sz="2000">
                  <a:latin typeface="Times New Roman" pitchFamily="18" charset="0"/>
                  <a:ea typeface="楷体_GB2312" pitchFamily="49" charset="-122"/>
                  <a:cs typeface="Times New Roman" pitchFamily="18" charset="0"/>
                </a:rPr>
                <a:t>1</a:t>
              </a:r>
              <a:endParaRPr lang="en-GB" sz="2000">
                <a:latin typeface="Times New Roman" pitchFamily="18" charset="0"/>
                <a:ea typeface="楷体_GB2312" pitchFamily="49" charset="-122"/>
                <a:cs typeface="Times New Roman" pitchFamily="18" charset="0"/>
              </a:endParaRPr>
            </a:p>
          </p:txBody>
        </p:sp>
        <p:sp>
          <p:nvSpPr>
            <p:cNvPr id="444427" name="Rectangle 11"/>
            <p:cNvSpPr>
              <a:spLocks noChangeArrowheads="1"/>
            </p:cNvSpPr>
            <p:nvPr/>
          </p:nvSpPr>
          <p:spPr bwMode="auto">
            <a:xfrm>
              <a:off x="1025" y="2421"/>
              <a:ext cx="41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3500">
                <a:ea typeface="楷体_GB2312" pitchFamily="49" charset="-122"/>
              </a:endParaRPr>
            </a:p>
          </p:txBody>
        </p:sp>
        <p:sp>
          <p:nvSpPr>
            <p:cNvPr id="444428" name="Rectangle 12"/>
            <p:cNvSpPr>
              <a:spLocks noChangeArrowheads="1"/>
            </p:cNvSpPr>
            <p:nvPr/>
          </p:nvSpPr>
          <p:spPr bwMode="auto">
            <a:xfrm>
              <a:off x="612" y="2421"/>
              <a:ext cx="413"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3500">
                <a:ea typeface="楷体_GB2312" pitchFamily="49" charset="-122"/>
              </a:endParaRPr>
            </a:p>
          </p:txBody>
        </p:sp>
        <p:sp>
          <p:nvSpPr>
            <p:cNvPr id="444429" name="Rectangle 13"/>
            <p:cNvSpPr>
              <a:spLocks noChangeArrowheads="1"/>
            </p:cNvSpPr>
            <p:nvPr/>
          </p:nvSpPr>
          <p:spPr bwMode="auto">
            <a:xfrm>
              <a:off x="196" y="2421"/>
              <a:ext cx="41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3500">
                <a:ea typeface="楷体_GB2312" pitchFamily="49" charset="-122"/>
              </a:endParaRPr>
            </a:p>
          </p:txBody>
        </p:sp>
        <p:sp>
          <p:nvSpPr>
            <p:cNvPr id="444430" name="Rectangle 14"/>
            <p:cNvSpPr>
              <a:spLocks noChangeArrowheads="1"/>
            </p:cNvSpPr>
            <p:nvPr/>
          </p:nvSpPr>
          <p:spPr bwMode="auto">
            <a:xfrm>
              <a:off x="1856" y="1942"/>
              <a:ext cx="97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lgn="l">
                <a:buClr>
                  <a:schemeClr val="accent2"/>
                </a:buClr>
                <a:tabLst>
                  <a:tab pos="5130800" algn="r"/>
                </a:tabLst>
              </a:pPr>
              <a:r>
                <a:rPr lang="en-US" altLang="zh-CN" sz="2000">
                  <a:latin typeface="Times New Roman" pitchFamily="18" charset="0"/>
                  <a:ea typeface="楷体_GB2312" pitchFamily="49" charset="-122"/>
                  <a:cs typeface="Times New Roman" pitchFamily="18" charset="0"/>
                </a:rPr>
                <a:t>   </a:t>
              </a:r>
              <a:r>
                <a:rPr lang="zh-CN" altLang="en-US" sz="2000">
                  <a:latin typeface="Times New Roman" pitchFamily="18" charset="0"/>
                  <a:ea typeface="楷体_GB2312" pitchFamily="49" charset="-122"/>
                  <a:cs typeface="Times New Roman" pitchFamily="18" charset="0"/>
                </a:rPr>
                <a:t>置    </a:t>
              </a:r>
              <a:r>
                <a:rPr lang="en-US" altLang="zh-CN" sz="2000">
                  <a:latin typeface="Times New Roman" pitchFamily="18" charset="0"/>
                  <a:ea typeface="楷体_GB2312" pitchFamily="49" charset="-122"/>
                  <a:cs typeface="Times New Roman" pitchFamily="18" charset="0"/>
                </a:rPr>
                <a:t>0</a:t>
              </a:r>
            </a:p>
          </p:txBody>
        </p:sp>
        <p:sp>
          <p:nvSpPr>
            <p:cNvPr id="444431" name="Rectangle 15"/>
            <p:cNvSpPr>
              <a:spLocks noChangeArrowheads="1"/>
            </p:cNvSpPr>
            <p:nvPr/>
          </p:nvSpPr>
          <p:spPr bwMode="auto">
            <a:xfrm>
              <a:off x="1441" y="1942"/>
              <a:ext cx="415"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accent2"/>
                </a:buClr>
                <a:buFont typeface="Wingdings" pitchFamily="2" charset="2"/>
                <a:buNone/>
              </a:pPr>
              <a:r>
                <a:rPr lang="en-US" altLang="zh-CN" sz="2000">
                  <a:latin typeface="Times New Roman" pitchFamily="18" charset="0"/>
                  <a:ea typeface="楷体_GB2312" pitchFamily="49" charset="-122"/>
                  <a:cs typeface="Times New Roman" pitchFamily="18" charset="0"/>
                </a:rPr>
                <a:t>0</a:t>
              </a:r>
            </a:p>
            <a:p>
              <a:pPr algn="l">
                <a:spcBef>
                  <a:spcPct val="20000"/>
                </a:spcBef>
                <a:buClr>
                  <a:schemeClr val="accent2"/>
                </a:buClr>
                <a:buFont typeface="Wingdings" pitchFamily="2" charset="2"/>
                <a:buNone/>
              </a:pPr>
              <a:r>
                <a:rPr lang="en-US" altLang="zh-CN" sz="2000">
                  <a:latin typeface="Times New Roman" pitchFamily="18" charset="0"/>
                  <a:ea typeface="楷体_GB2312" pitchFamily="49" charset="-122"/>
                  <a:cs typeface="Times New Roman" pitchFamily="18" charset="0"/>
                </a:rPr>
                <a:t>0</a:t>
              </a:r>
              <a:endParaRPr lang="en-GB" sz="2000">
                <a:latin typeface="Times New Roman" pitchFamily="18" charset="0"/>
                <a:ea typeface="楷体_GB2312" pitchFamily="49" charset="-122"/>
                <a:cs typeface="Times New Roman" pitchFamily="18" charset="0"/>
              </a:endParaRPr>
            </a:p>
          </p:txBody>
        </p:sp>
        <p:sp>
          <p:nvSpPr>
            <p:cNvPr id="444432" name="Rectangle 16"/>
            <p:cNvSpPr>
              <a:spLocks noChangeArrowheads="1"/>
            </p:cNvSpPr>
            <p:nvPr/>
          </p:nvSpPr>
          <p:spPr bwMode="auto">
            <a:xfrm>
              <a:off x="1025" y="1942"/>
              <a:ext cx="41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3500">
                <a:ea typeface="楷体_GB2312" pitchFamily="49" charset="-122"/>
              </a:endParaRPr>
            </a:p>
          </p:txBody>
        </p:sp>
        <p:sp>
          <p:nvSpPr>
            <p:cNvPr id="444433" name="Rectangle 17"/>
            <p:cNvSpPr>
              <a:spLocks noChangeArrowheads="1"/>
            </p:cNvSpPr>
            <p:nvPr/>
          </p:nvSpPr>
          <p:spPr bwMode="auto">
            <a:xfrm>
              <a:off x="612" y="1942"/>
              <a:ext cx="413"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3500">
                <a:ea typeface="楷体_GB2312" pitchFamily="49" charset="-122"/>
              </a:endParaRPr>
            </a:p>
          </p:txBody>
        </p:sp>
        <p:sp>
          <p:nvSpPr>
            <p:cNvPr id="444434" name="Rectangle 18"/>
            <p:cNvSpPr>
              <a:spLocks noChangeArrowheads="1"/>
            </p:cNvSpPr>
            <p:nvPr/>
          </p:nvSpPr>
          <p:spPr bwMode="auto">
            <a:xfrm>
              <a:off x="196" y="1942"/>
              <a:ext cx="416" cy="47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3500">
                <a:ea typeface="楷体_GB2312" pitchFamily="49" charset="-122"/>
              </a:endParaRPr>
            </a:p>
          </p:txBody>
        </p:sp>
        <p:sp>
          <p:nvSpPr>
            <p:cNvPr id="444435" name="Rectangle 19"/>
            <p:cNvSpPr>
              <a:spLocks noChangeArrowheads="1"/>
            </p:cNvSpPr>
            <p:nvPr/>
          </p:nvSpPr>
          <p:spPr bwMode="auto">
            <a:xfrm>
              <a:off x="1856" y="1397"/>
              <a:ext cx="976" cy="54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lgn="l">
                <a:buClr>
                  <a:schemeClr val="accent2"/>
                </a:buClr>
                <a:tabLst>
                  <a:tab pos="5130800" algn="r"/>
                </a:tabLst>
              </a:pPr>
              <a:r>
                <a:rPr lang="zh-CN" altLang="en-US" sz="2000">
                  <a:latin typeface="Times New Roman" pitchFamily="18" charset="0"/>
                  <a:ea typeface="楷体_GB2312" pitchFamily="49" charset="-122"/>
                  <a:cs typeface="Times New Roman" pitchFamily="18" charset="0"/>
                </a:rPr>
                <a:t>状态不变</a:t>
              </a:r>
              <a:endParaRPr lang="zh-CN" altLang="en-US" sz="3500">
                <a:ea typeface="楷体_GB2312" pitchFamily="49" charset="-122"/>
              </a:endParaRPr>
            </a:p>
          </p:txBody>
        </p:sp>
        <p:sp>
          <p:nvSpPr>
            <p:cNvPr id="444436" name="Rectangle 20"/>
            <p:cNvSpPr>
              <a:spLocks noChangeArrowheads="1"/>
            </p:cNvSpPr>
            <p:nvPr/>
          </p:nvSpPr>
          <p:spPr bwMode="auto">
            <a:xfrm>
              <a:off x="1441" y="1397"/>
              <a:ext cx="415" cy="54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accent2"/>
                </a:buClr>
                <a:buFont typeface="Wingdings" pitchFamily="2" charset="2"/>
                <a:buNone/>
              </a:pPr>
              <a:r>
                <a:rPr lang="en-US" altLang="zh-CN" sz="2000">
                  <a:latin typeface="Times New Roman" pitchFamily="18" charset="0"/>
                  <a:ea typeface="楷体_GB2312" pitchFamily="49" charset="-122"/>
                  <a:cs typeface="Times New Roman" pitchFamily="18" charset="0"/>
                </a:rPr>
                <a:t>0</a:t>
              </a:r>
            </a:p>
            <a:p>
              <a:pPr algn="l">
                <a:spcBef>
                  <a:spcPct val="20000"/>
                </a:spcBef>
                <a:buClr>
                  <a:schemeClr val="accent2"/>
                </a:buClr>
                <a:buFont typeface="Wingdings" pitchFamily="2" charset="2"/>
                <a:buNone/>
              </a:pPr>
              <a:r>
                <a:rPr lang="en-US" altLang="zh-CN" sz="2000">
                  <a:latin typeface="Times New Roman" pitchFamily="18" charset="0"/>
                  <a:ea typeface="楷体_GB2312" pitchFamily="49" charset="-122"/>
                  <a:cs typeface="Times New Roman" pitchFamily="18" charset="0"/>
                </a:rPr>
                <a:t>1</a:t>
              </a:r>
              <a:endParaRPr lang="en-GB" sz="2000">
                <a:latin typeface="Times New Roman" pitchFamily="18" charset="0"/>
                <a:ea typeface="楷体_GB2312" pitchFamily="49" charset="-122"/>
                <a:cs typeface="Times New Roman" pitchFamily="18" charset="0"/>
              </a:endParaRPr>
            </a:p>
          </p:txBody>
        </p:sp>
        <p:sp>
          <p:nvSpPr>
            <p:cNvPr id="444437" name="Rectangle 21"/>
            <p:cNvSpPr>
              <a:spLocks noChangeArrowheads="1"/>
            </p:cNvSpPr>
            <p:nvPr/>
          </p:nvSpPr>
          <p:spPr bwMode="auto">
            <a:xfrm>
              <a:off x="1025" y="1397"/>
              <a:ext cx="416" cy="54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1</a:t>
              </a:r>
              <a:endParaRPr lang="en-US" altLang="zh-CN" sz="3500">
                <a:ea typeface="楷体_GB2312" pitchFamily="49" charset="-122"/>
              </a:endParaRPr>
            </a:p>
          </p:txBody>
        </p:sp>
        <p:sp>
          <p:nvSpPr>
            <p:cNvPr id="444438" name="Rectangle 22"/>
            <p:cNvSpPr>
              <a:spLocks noChangeArrowheads="1"/>
            </p:cNvSpPr>
            <p:nvPr/>
          </p:nvSpPr>
          <p:spPr bwMode="auto">
            <a:xfrm>
              <a:off x="612" y="1397"/>
              <a:ext cx="413" cy="54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3500">
                <a:ea typeface="楷体_GB2312" pitchFamily="49" charset="-122"/>
              </a:endParaRPr>
            </a:p>
          </p:txBody>
        </p:sp>
        <p:sp>
          <p:nvSpPr>
            <p:cNvPr id="444439" name="Rectangle 23"/>
            <p:cNvSpPr>
              <a:spLocks noChangeArrowheads="1"/>
            </p:cNvSpPr>
            <p:nvPr/>
          </p:nvSpPr>
          <p:spPr bwMode="auto">
            <a:xfrm>
              <a:off x="196" y="1397"/>
              <a:ext cx="416" cy="54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69900" indent="-46990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2000">
                <a:ea typeface="楷体_GB2312" pitchFamily="49" charset="-122"/>
                <a:cs typeface="Times New Roman" pitchFamily="18" charset="0"/>
              </a:endParaRPr>
            </a:p>
            <a:p>
              <a:pPr marL="469900" indent="-469900" eaLnBrk="0" hangingPunct="0">
                <a:buClr>
                  <a:schemeClr val="accent2"/>
                </a:buClr>
                <a:tabLst>
                  <a:tab pos="5130800" algn="r"/>
                </a:tabLst>
              </a:pPr>
              <a:r>
                <a:rPr lang="en-US" altLang="zh-CN" sz="2000">
                  <a:latin typeface="Times New Roman" pitchFamily="18" charset="0"/>
                  <a:ea typeface="楷体_GB2312" pitchFamily="49" charset="-122"/>
                  <a:cs typeface="Times New Roman" pitchFamily="18" charset="0"/>
                </a:rPr>
                <a:t>0</a:t>
              </a:r>
              <a:endParaRPr lang="en-US" altLang="zh-CN" sz="3500">
                <a:ea typeface="楷体_GB2312" pitchFamily="49" charset="-122"/>
              </a:endParaRPr>
            </a:p>
          </p:txBody>
        </p:sp>
        <p:sp>
          <p:nvSpPr>
            <p:cNvPr id="444440" name="Rectangle 24"/>
            <p:cNvSpPr>
              <a:spLocks noChangeArrowheads="1"/>
            </p:cNvSpPr>
            <p:nvPr/>
          </p:nvSpPr>
          <p:spPr bwMode="auto">
            <a:xfrm>
              <a:off x="1856" y="1148"/>
              <a:ext cx="976" cy="24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buClr>
                  <a:schemeClr val="accent2"/>
                </a:buClr>
                <a:tabLst>
                  <a:tab pos="5130800" algn="r"/>
                </a:tabLst>
              </a:pPr>
              <a:r>
                <a:rPr lang="en-US" altLang="zh-CN" sz="2000">
                  <a:latin typeface="Times New Roman" pitchFamily="18" charset="0"/>
                  <a:ea typeface="楷体_GB2312" pitchFamily="49" charset="-122"/>
                  <a:cs typeface="Times New Roman" pitchFamily="18" charset="0"/>
                </a:rPr>
                <a:t>     </a:t>
              </a:r>
              <a:r>
                <a:rPr lang="zh-CN" altLang="en-US" sz="2000">
                  <a:latin typeface="Times New Roman" pitchFamily="18" charset="0"/>
                  <a:ea typeface="楷体_GB2312" pitchFamily="49" charset="-122"/>
                  <a:cs typeface="Times New Roman" pitchFamily="18" charset="0"/>
                </a:rPr>
                <a:t>说  明</a:t>
              </a:r>
              <a:endParaRPr lang="zh-CN" altLang="en-US" sz="3500">
                <a:ea typeface="楷体_GB2312" pitchFamily="49" charset="-122"/>
              </a:endParaRPr>
            </a:p>
          </p:txBody>
        </p:sp>
        <p:sp>
          <p:nvSpPr>
            <p:cNvPr id="444441" name="Rectangle 25"/>
            <p:cNvSpPr>
              <a:spLocks noChangeArrowheads="1"/>
            </p:cNvSpPr>
            <p:nvPr/>
          </p:nvSpPr>
          <p:spPr bwMode="auto">
            <a:xfrm>
              <a:off x="1441" y="1148"/>
              <a:ext cx="415" cy="24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buClr>
                  <a:schemeClr val="accent2"/>
                </a:buClr>
                <a:tabLst>
                  <a:tab pos="5130800" algn="r"/>
                </a:tabLst>
              </a:pPr>
              <a:r>
                <a:rPr lang="en-US" altLang="zh-CN" sz="2000" i="1">
                  <a:latin typeface="Times New Roman" pitchFamily="18" charset="0"/>
                  <a:ea typeface="楷体_GB2312" pitchFamily="49" charset="-122"/>
                  <a:cs typeface="Times New Roman" pitchFamily="18" charset="0"/>
                </a:rPr>
                <a:t>Q</a:t>
              </a:r>
              <a:r>
                <a:rPr lang="en-US" altLang="zh-CN" sz="2000" baseline="30000">
                  <a:latin typeface="Times New Roman" pitchFamily="18" charset="0"/>
                  <a:ea typeface="楷体_GB2312" pitchFamily="49" charset="-122"/>
                  <a:cs typeface="Times New Roman" pitchFamily="18" charset="0"/>
                </a:rPr>
                <a:t>n+1</a:t>
              </a:r>
              <a:endParaRPr lang="en-US" altLang="zh-CN" sz="3500">
                <a:ea typeface="楷体_GB2312" pitchFamily="49" charset="-122"/>
              </a:endParaRPr>
            </a:p>
          </p:txBody>
        </p:sp>
        <p:sp>
          <p:nvSpPr>
            <p:cNvPr id="444442" name="Rectangle 26"/>
            <p:cNvSpPr>
              <a:spLocks noChangeArrowheads="1"/>
            </p:cNvSpPr>
            <p:nvPr/>
          </p:nvSpPr>
          <p:spPr bwMode="auto">
            <a:xfrm>
              <a:off x="1025" y="1148"/>
              <a:ext cx="416" cy="24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buClr>
                  <a:schemeClr val="accent2"/>
                </a:buClr>
                <a:tabLst>
                  <a:tab pos="5130800" algn="r"/>
                </a:tabLst>
              </a:pPr>
              <a:r>
                <a:rPr lang="en-US" altLang="zh-CN" sz="2000" i="1">
                  <a:latin typeface="Times New Roman" pitchFamily="18" charset="0"/>
                  <a:ea typeface="楷体_GB2312" pitchFamily="49" charset="-122"/>
                  <a:cs typeface="Times New Roman" pitchFamily="18" charset="0"/>
                </a:rPr>
                <a:t>Q</a:t>
              </a:r>
              <a:r>
                <a:rPr lang="en-US" altLang="zh-CN" sz="2000" baseline="30000">
                  <a:latin typeface="Times New Roman" pitchFamily="18" charset="0"/>
                  <a:ea typeface="楷体_GB2312" pitchFamily="49" charset="-122"/>
                  <a:cs typeface="Times New Roman" pitchFamily="18" charset="0"/>
                </a:rPr>
                <a:t>n</a:t>
              </a:r>
              <a:endParaRPr lang="en-US" altLang="zh-CN" sz="3500">
                <a:ea typeface="楷体_GB2312" pitchFamily="49" charset="-122"/>
              </a:endParaRPr>
            </a:p>
          </p:txBody>
        </p:sp>
        <p:sp>
          <p:nvSpPr>
            <p:cNvPr id="444443" name="Rectangle 27"/>
            <p:cNvSpPr>
              <a:spLocks noChangeArrowheads="1"/>
            </p:cNvSpPr>
            <p:nvPr/>
          </p:nvSpPr>
          <p:spPr bwMode="auto">
            <a:xfrm>
              <a:off x="612" y="1148"/>
              <a:ext cx="413" cy="24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buClr>
                  <a:schemeClr val="accent2"/>
                </a:buClr>
                <a:tabLst>
                  <a:tab pos="5130800" algn="r"/>
                </a:tabLst>
              </a:pPr>
              <a:r>
                <a:rPr lang="en-US" altLang="zh-CN" sz="2000" i="1">
                  <a:latin typeface="Times New Roman" pitchFamily="18" charset="0"/>
                  <a:ea typeface="楷体_GB2312" pitchFamily="49" charset="-122"/>
                  <a:cs typeface="Times New Roman" pitchFamily="18" charset="0"/>
                </a:rPr>
                <a:t>K</a:t>
              </a:r>
              <a:endParaRPr lang="en-US" altLang="zh-CN" sz="3500">
                <a:ea typeface="楷体_GB2312" pitchFamily="49" charset="-122"/>
              </a:endParaRPr>
            </a:p>
          </p:txBody>
        </p:sp>
        <p:sp>
          <p:nvSpPr>
            <p:cNvPr id="444444" name="Rectangle 28"/>
            <p:cNvSpPr>
              <a:spLocks noChangeArrowheads="1"/>
            </p:cNvSpPr>
            <p:nvPr/>
          </p:nvSpPr>
          <p:spPr bwMode="auto">
            <a:xfrm>
              <a:off x="196" y="1148"/>
              <a:ext cx="416" cy="24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buClr>
                  <a:schemeClr val="accent2"/>
                </a:buClr>
                <a:tabLst>
                  <a:tab pos="5130800" algn="r"/>
                </a:tabLst>
              </a:pPr>
              <a:r>
                <a:rPr lang="en-US" altLang="zh-CN" sz="2000" i="1">
                  <a:latin typeface="Times New Roman" pitchFamily="18" charset="0"/>
                  <a:ea typeface="楷体_GB2312" pitchFamily="49" charset="-122"/>
                  <a:cs typeface="Times New Roman" pitchFamily="18" charset="0"/>
                </a:rPr>
                <a:t>J</a:t>
              </a:r>
              <a:endParaRPr lang="en-US" altLang="zh-CN" sz="3500">
                <a:ea typeface="楷体_GB2312" pitchFamily="49" charset="-122"/>
              </a:endParaRPr>
            </a:p>
          </p:txBody>
        </p:sp>
        <p:sp>
          <p:nvSpPr>
            <p:cNvPr id="444445" name="Line 29"/>
            <p:cNvSpPr>
              <a:spLocks noChangeShapeType="1"/>
            </p:cNvSpPr>
            <p:nvPr/>
          </p:nvSpPr>
          <p:spPr bwMode="auto">
            <a:xfrm>
              <a:off x="196" y="1148"/>
              <a:ext cx="2636"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46" name="Line 30"/>
            <p:cNvSpPr>
              <a:spLocks noChangeShapeType="1"/>
            </p:cNvSpPr>
            <p:nvPr/>
          </p:nvSpPr>
          <p:spPr bwMode="auto">
            <a:xfrm>
              <a:off x="196" y="3379"/>
              <a:ext cx="2636"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47" name="Line 31"/>
            <p:cNvSpPr>
              <a:spLocks noChangeShapeType="1"/>
            </p:cNvSpPr>
            <p:nvPr/>
          </p:nvSpPr>
          <p:spPr bwMode="auto">
            <a:xfrm>
              <a:off x="196" y="1148"/>
              <a:ext cx="0" cy="2231"/>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48" name="Line 32"/>
            <p:cNvSpPr>
              <a:spLocks noChangeShapeType="1"/>
            </p:cNvSpPr>
            <p:nvPr/>
          </p:nvSpPr>
          <p:spPr bwMode="auto">
            <a:xfrm>
              <a:off x="2832" y="1148"/>
              <a:ext cx="0" cy="2231"/>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49" name="Line 33"/>
            <p:cNvSpPr>
              <a:spLocks noChangeShapeType="1"/>
            </p:cNvSpPr>
            <p:nvPr/>
          </p:nvSpPr>
          <p:spPr bwMode="auto">
            <a:xfrm>
              <a:off x="196" y="1397"/>
              <a:ext cx="26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50" name="Line 34"/>
            <p:cNvSpPr>
              <a:spLocks noChangeShapeType="1"/>
            </p:cNvSpPr>
            <p:nvPr/>
          </p:nvSpPr>
          <p:spPr bwMode="auto">
            <a:xfrm>
              <a:off x="612" y="1148"/>
              <a:ext cx="0" cy="223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51" name="Line 35"/>
            <p:cNvSpPr>
              <a:spLocks noChangeShapeType="1"/>
            </p:cNvSpPr>
            <p:nvPr/>
          </p:nvSpPr>
          <p:spPr bwMode="auto">
            <a:xfrm>
              <a:off x="1025" y="1148"/>
              <a:ext cx="0" cy="223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52" name="Line 36"/>
            <p:cNvSpPr>
              <a:spLocks noChangeShapeType="1"/>
            </p:cNvSpPr>
            <p:nvPr/>
          </p:nvSpPr>
          <p:spPr bwMode="auto">
            <a:xfrm>
              <a:off x="1441" y="1148"/>
              <a:ext cx="0" cy="223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53" name="Line 37"/>
            <p:cNvSpPr>
              <a:spLocks noChangeShapeType="1"/>
            </p:cNvSpPr>
            <p:nvPr/>
          </p:nvSpPr>
          <p:spPr bwMode="auto">
            <a:xfrm>
              <a:off x="1856" y="1148"/>
              <a:ext cx="0" cy="223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54" name="Line 38"/>
            <p:cNvSpPr>
              <a:spLocks noChangeShapeType="1"/>
            </p:cNvSpPr>
            <p:nvPr/>
          </p:nvSpPr>
          <p:spPr bwMode="auto">
            <a:xfrm>
              <a:off x="196" y="1942"/>
              <a:ext cx="2636" cy="0"/>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55" name="Line 39"/>
            <p:cNvSpPr>
              <a:spLocks noChangeShapeType="1"/>
            </p:cNvSpPr>
            <p:nvPr/>
          </p:nvSpPr>
          <p:spPr bwMode="auto">
            <a:xfrm>
              <a:off x="196" y="2421"/>
              <a:ext cx="2636" cy="0"/>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56" name="Line 40"/>
            <p:cNvSpPr>
              <a:spLocks noChangeShapeType="1"/>
            </p:cNvSpPr>
            <p:nvPr/>
          </p:nvSpPr>
          <p:spPr bwMode="auto">
            <a:xfrm>
              <a:off x="196" y="2900"/>
              <a:ext cx="2636" cy="0"/>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4466" name="Rectangle 50"/>
          <p:cNvSpPr>
            <a:spLocks noChangeArrowheads="1"/>
          </p:cNvSpPr>
          <p:nvPr/>
        </p:nvSpPr>
        <p:spPr bwMode="auto">
          <a:xfrm>
            <a:off x="2279650" y="1412875"/>
            <a:ext cx="202565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rgbClr val="000066"/>
                </a:solidFill>
                <a:latin typeface="Times New Roman" pitchFamily="18" charset="0"/>
                <a:ea typeface="楷体_GB2312" pitchFamily="49" charset="-122"/>
              </a:rPr>
              <a:t>1.</a:t>
            </a:r>
            <a:r>
              <a:rPr lang="zh-CN" altLang="en-US" sz="2400">
                <a:solidFill>
                  <a:srgbClr val="000066"/>
                </a:solidFill>
                <a:latin typeface="楷体_GB2312" pitchFamily="49" charset="-122"/>
                <a:ea typeface="楷体_GB2312" pitchFamily="49" charset="-122"/>
              </a:rPr>
              <a:t>特性表 </a:t>
            </a:r>
          </a:p>
        </p:txBody>
      </p:sp>
      <p:graphicFrame>
        <p:nvGraphicFramePr>
          <p:cNvPr id="444485" name="Object 69"/>
          <p:cNvGraphicFramePr>
            <a:graphicFrameLocks noChangeAspect="1"/>
          </p:cNvGraphicFramePr>
          <p:nvPr/>
        </p:nvGraphicFramePr>
        <p:xfrm>
          <a:off x="7067550" y="3529013"/>
          <a:ext cx="2844800" cy="633412"/>
        </p:xfrm>
        <a:graphic>
          <a:graphicData uri="http://schemas.openxmlformats.org/presentationml/2006/ole">
            <mc:AlternateContent xmlns:mc="http://schemas.openxmlformats.org/markup-compatibility/2006">
              <mc:Choice xmlns:v="urn:schemas-microsoft-com:vml" Requires="v">
                <p:oleObj spid="_x0000_s444548" name="Equation" r:id="rId3" imgW="1143000" imgH="253800" progId="Equation.DSMT4">
                  <p:embed/>
                </p:oleObj>
              </mc:Choice>
              <mc:Fallback>
                <p:oleObj name="Equation" r:id="rId3" imgW="1143000" imgH="253800" progId="Equation.DSMT4">
                  <p:embed/>
                  <p:pic>
                    <p:nvPicPr>
                      <p:cNvPr id="0" name="Object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550" y="3529013"/>
                        <a:ext cx="28448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86" name="Rectangle 70"/>
          <p:cNvSpPr>
            <a:spLocks noChangeArrowheads="1"/>
          </p:cNvSpPr>
          <p:nvPr/>
        </p:nvSpPr>
        <p:spPr bwMode="auto">
          <a:xfrm>
            <a:off x="6816725" y="1052513"/>
            <a:ext cx="262890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rgbClr val="000066"/>
                </a:solidFill>
                <a:latin typeface="Times New Roman" pitchFamily="18" charset="0"/>
                <a:ea typeface="楷体_GB2312" pitchFamily="49" charset="-122"/>
              </a:rPr>
              <a:t>2.</a:t>
            </a:r>
            <a:r>
              <a:rPr lang="zh-CN" altLang="en-US" sz="2400">
                <a:solidFill>
                  <a:srgbClr val="000066"/>
                </a:solidFill>
                <a:latin typeface="楷体_GB2312" pitchFamily="49" charset="-122"/>
                <a:ea typeface="楷体_GB2312" pitchFamily="49" charset="-122"/>
              </a:rPr>
              <a:t>特性方程</a:t>
            </a:r>
          </a:p>
        </p:txBody>
      </p:sp>
      <p:graphicFrame>
        <p:nvGraphicFramePr>
          <p:cNvPr id="444488" name="Object 72"/>
          <p:cNvGraphicFramePr>
            <a:graphicFrameLocks noChangeAspect="1"/>
          </p:cNvGraphicFramePr>
          <p:nvPr/>
        </p:nvGraphicFramePr>
        <p:xfrm>
          <a:off x="6491288" y="1495426"/>
          <a:ext cx="3744912" cy="2005013"/>
        </p:xfrm>
        <a:graphic>
          <a:graphicData uri="http://schemas.openxmlformats.org/presentationml/2006/ole">
            <mc:AlternateContent xmlns:mc="http://schemas.openxmlformats.org/markup-compatibility/2006">
              <mc:Choice xmlns:v="urn:schemas-microsoft-com:vml" Requires="v">
                <p:oleObj spid="_x0000_s444549" name="图片" r:id="rId5" imgW="1704960" imgH="1057320" progId="Word.Picture.8">
                  <p:embed/>
                </p:oleObj>
              </mc:Choice>
              <mc:Fallback>
                <p:oleObj name="图片" r:id="rId5" imgW="1704960" imgH="1057320" progId="Word.Picture.8">
                  <p:embed/>
                  <p:pic>
                    <p:nvPicPr>
                      <p:cNvPr id="0"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1288" y="1495426"/>
                        <a:ext cx="3744912" cy="200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4489" name="AutoShape 73"/>
          <p:cNvSpPr>
            <a:spLocks noChangeArrowheads="1"/>
          </p:cNvSpPr>
          <p:nvPr/>
        </p:nvSpPr>
        <p:spPr bwMode="auto">
          <a:xfrm>
            <a:off x="7947026" y="2116139"/>
            <a:ext cx="454025" cy="1177925"/>
          </a:xfrm>
          <a:prstGeom prst="roundRect">
            <a:avLst>
              <a:gd name="adj" fmla="val 39167"/>
            </a:avLst>
          </a:prstGeom>
          <a:noFill/>
          <a:ln w="38100">
            <a:solidFill>
              <a:srgbClr val="FF0000"/>
            </a:solidFill>
            <a:round/>
            <a:headEnd/>
            <a:tailEnd/>
          </a:ln>
          <a:extLst>
            <a:ext uri="{909E8E84-426E-40DD-AFC4-6F175D3DCCD1}">
              <a14:hiddenFill xmlns:a14="http://schemas.microsoft.com/office/drawing/2010/main">
                <a:solidFill>
                  <a:srgbClr val="FFFF00"/>
                </a:solidFill>
              </a14:hiddenFill>
            </a:ext>
          </a:extLst>
        </p:spPr>
        <p:txBody>
          <a:bodyPr/>
          <a:lstStyle/>
          <a:p>
            <a:endParaRPr lang="zh-CN" altLang="en-US"/>
          </a:p>
        </p:txBody>
      </p:sp>
      <p:grpSp>
        <p:nvGrpSpPr>
          <p:cNvPr id="444490" name="Group 74"/>
          <p:cNvGrpSpPr>
            <a:grpSpLocks/>
          </p:cNvGrpSpPr>
          <p:nvPr/>
        </p:nvGrpSpPr>
        <p:grpSpPr bwMode="auto">
          <a:xfrm>
            <a:off x="7140576" y="2727326"/>
            <a:ext cx="2771775" cy="512763"/>
            <a:chOff x="3674" y="1774"/>
            <a:chExt cx="1746" cy="323"/>
          </a:xfrm>
        </p:grpSpPr>
        <p:sp>
          <p:nvSpPr>
            <p:cNvPr id="444491" name="AutoShape 75" descr="75%"/>
            <p:cNvSpPr>
              <a:spLocks/>
            </p:cNvSpPr>
            <p:nvPr/>
          </p:nvSpPr>
          <p:spPr bwMode="auto">
            <a:xfrm rot="10800000">
              <a:off x="3674" y="1774"/>
              <a:ext cx="295" cy="323"/>
            </a:xfrm>
            <a:prstGeom prst="leftBracket">
              <a:avLst>
                <a:gd name="adj" fmla="val 9124"/>
              </a:avLst>
            </a:prstGeom>
            <a:noFill/>
            <a:ln w="38100">
              <a:solidFill>
                <a:srgbClr val="3366CC"/>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4492" name="AutoShape 76" descr="75%"/>
            <p:cNvSpPr>
              <a:spLocks/>
            </p:cNvSpPr>
            <p:nvPr/>
          </p:nvSpPr>
          <p:spPr bwMode="auto">
            <a:xfrm rot="10800000">
              <a:off x="5103" y="1774"/>
              <a:ext cx="317" cy="323"/>
            </a:xfrm>
            <a:prstGeom prst="rightBracket">
              <a:avLst>
                <a:gd name="adj" fmla="val 10449"/>
              </a:avLst>
            </a:prstGeom>
            <a:noFill/>
            <a:ln w="38100">
              <a:solidFill>
                <a:srgbClr val="3366CC"/>
              </a:solidFill>
              <a:round/>
              <a:headEnd/>
              <a:tailEnd/>
            </a:ln>
            <a:effectLst/>
            <a:extLst>
              <a:ext uri="{909E8E84-426E-40DD-AFC4-6F175D3DCCD1}">
                <a14:hiddenFill xmlns:a14="http://schemas.microsoft.com/office/drawing/2010/main">
                  <a:pattFill prst="pct75">
                    <a:fgClr>
                      <a:srgbClr val="33CCCC"/>
                    </a:fgClr>
                    <a:bgClr>
                      <a:srgbClr val="175E5E"/>
                    </a:bgClr>
                  </a:patt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44493" name="Rectangle 77"/>
          <p:cNvSpPr>
            <a:spLocks noChangeArrowheads="1"/>
          </p:cNvSpPr>
          <p:nvPr/>
        </p:nvSpPr>
        <p:spPr bwMode="auto">
          <a:xfrm>
            <a:off x="2351088" y="404814"/>
            <a:ext cx="3384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dirty="0">
                <a:solidFill>
                  <a:schemeClr val="accent2"/>
                </a:solidFill>
                <a:latin typeface="Times New Roman" pitchFamily="18" charset="0"/>
                <a:ea typeface="楷体_GB2312" pitchFamily="49" charset="-122"/>
              </a:rPr>
              <a:t>5.5.2 </a:t>
            </a:r>
            <a:r>
              <a:rPr lang="en-US" altLang="zh-CN" sz="3200" i="1" dirty="0">
                <a:solidFill>
                  <a:schemeClr val="accent2"/>
                </a:solidFill>
                <a:latin typeface="Times New Roman" pitchFamily="18" charset="0"/>
                <a:ea typeface="楷体_GB2312" pitchFamily="49" charset="-122"/>
              </a:rPr>
              <a:t> JK</a:t>
            </a:r>
            <a:r>
              <a:rPr lang="en-US" altLang="zh-CN" sz="3200" dirty="0">
                <a:solidFill>
                  <a:schemeClr val="accent2"/>
                </a:solidFill>
                <a:latin typeface="Times New Roman" pitchFamily="18" charset="0"/>
                <a:ea typeface="楷体_GB2312" pitchFamily="49" charset="-122"/>
              </a:rPr>
              <a:t> </a:t>
            </a:r>
            <a:r>
              <a:rPr lang="zh-CN" altLang="en-US" sz="3200" dirty="0">
                <a:solidFill>
                  <a:schemeClr val="accent2"/>
                </a:solidFill>
                <a:latin typeface="Times New Roman" pitchFamily="18" charset="0"/>
                <a:ea typeface="楷体_GB2312" pitchFamily="49" charset="-122"/>
              </a:rPr>
              <a:t>触发器 </a:t>
            </a:r>
            <a:endParaRPr lang="zh-CN" altLang="en-US" sz="3200" dirty="0">
              <a:solidFill>
                <a:schemeClr val="accent2"/>
              </a:solidFill>
              <a:latin typeface="Tahoma" pitchFamily="34" charset="0"/>
              <a:ea typeface="楷体_GB2312" pitchFamily="49" charset="-122"/>
            </a:endParaRPr>
          </a:p>
        </p:txBody>
      </p:sp>
      <p:graphicFrame>
        <p:nvGraphicFramePr>
          <p:cNvPr id="444494" name="Object 78"/>
          <p:cNvGraphicFramePr>
            <a:graphicFrameLocks noChangeAspect="1"/>
          </p:cNvGraphicFramePr>
          <p:nvPr/>
        </p:nvGraphicFramePr>
        <p:xfrm>
          <a:off x="6311901" y="4652964"/>
          <a:ext cx="3889375" cy="1665287"/>
        </p:xfrm>
        <a:graphic>
          <a:graphicData uri="http://schemas.openxmlformats.org/presentationml/2006/ole">
            <mc:AlternateContent xmlns:mc="http://schemas.openxmlformats.org/markup-compatibility/2006">
              <mc:Choice xmlns:v="urn:schemas-microsoft-com:vml" Requires="v">
                <p:oleObj spid="_x0000_s444550" name="图片" r:id="rId7" imgW="2971800" imgH="1286280" progId="Word.Picture.8">
                  <p:embed/>
                </p:oleObj>
              </mc:Choice>
              <mc:Fallback>
                <p:oleObj name="图片" r:id="rId7" imgW="2971800" imgH="1286280" progId="Word.Picture.8">
                  <p:embed/>
                  <p:pic>
                    <p:nvPicPr>
                      <p:cNvPr id="0" name="Object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11901" y="4652964"/>
                        <a:ext cx="3889375" cy="1665287"/>
                      </a:xfrm>
                      <a:prstGeom prst="rect">
                        <a:avLst/>
                      </a:prstGeom>
                      <a:solidFill>
                        <a:srgbClr val="FFFFFF"/>
                      </a:solidFill>
                      <a:ln w="9525">
                        <a:solidFill>
                          <a:srgbClr val="0000CC"/>
                        </a:solidFill>
                        <a:miter lim="800000"/>
                        <a:headEnd/>
                        <a:tailEn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4486"/>
                                        </p:tgtEl>
                                        <p:attrNameLst>
                                          <p:attrName>style.visibility</p:attrName>
                                        </p:attrNameLst>
                                      </p:cBhvr>
                                      <p:to>
                                        <p:strVal val="visible"/>
                                      </p:to>
                                    </p:set>
                                    <p:animEffect transition="in" filter="wipe(left)">
                                      <p:cBhvr>
                                        <p:cTn id="7" dur="500"/>
                                        <p:tgtEl>
                                          <p:spTgt spid="444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4488"/>
                                        </p:tgtEl>
                                        <p:attrNameLst>
                                          <p:attrName>style.visibility</p:attrName>
                                        </p:attrNameLst>
                                      </p:cBhvr>
                                      <p:to>
                                        <p:strVal val="visible"/>
                                      </p:to>
                                    </p:set>
                                    <p:animEffect transition="in" filter="wipe(up)">
                                      <p:cBhvr>
                                        <p:cTn id="12" dur="500"/>
                                        <p:tgtEl>
                                          <p:spTgt spid="444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44489"/>
                                        </p:tgtEl>
                                        <p:attrNameLst>
                                          <p:attrName>style.visibility</p:attrName>
                                        </p:attrNameLst>
                                      </p:cBhvr>
                                      <p:to>
                                        <p:strVal val="visible"/>
                                      </p:to>
                                    </p:set>
                                    <p:animEffect transition="in" filter="wipe(down)">
                                      <p:cBhvr>
                                        <p:cTn id="17" dur="500"/>
                                        <p:tgtEl>
                                          <p:spTgt spid="444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44490"/>
                                        </p:tgtEl>
                                        <p:attrNameLst>
                                          <p:attrName>style.visibility</p:attrName>
                                        </p:attrNameLst>
                                      </p:cBhvr>
                                      <p:to>
                                        <p:strVal val="visible"/>
                                      </p:to>
                                    </p:set>
                                    <p:animEffect transition="in" filter="wipe(up)">
                                      <p:cBhvr>
                                        <p:cTn id="22" dur="500"/>
                                        <p:tgtEl>
                                          <p:spTgt spid="4444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44485"/>
                                        </p:tgtEl>
                                        <p:attrNameLst>
                                          <p:attrName>style.visibility</p:attrName>
                                        </p:attrNameLst>
                                      </p:cBhvr>
                                      <p:to>
                                        <p:strVal val="visible"/>
                                      </p:to>
                                    </p:set>
                                    <p:animEffect transition="in" filter="strips(downRight)">
                                      <p:cBhvr>
                                        <p:cTn id="27" dur="500"/>
                                        <p:tgtEl>
                                          <p:spTgt spid="4444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44461"/>
                                        </p:tgtEl>
                                        <p:attrNameLst>
                                          <p:attrName>style.visibility</p:attrName>
                                        </p:attrNameLst>
                                      </p:cBhvr>
                                      <p:to>
                                        <p:strVal val="visible"/>
                                      </p:to>
                                    </p:set>
                                    <p:animEffect transition="in" filter="strips(downRight)">
                                      <p:cBhvr>
                                        <p:cTn id="32" dur="500"/>
                                        <p:tgtEl>
                                          <p:spTgt spid="4444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44494"/>
                                        </p:tgtEl>
                                        <p:attrNameLst>
                                          <p:attrName>style.visibility</p:attrName>
                                        </p:attrNameLst>
                                      </p:cBhvr>
                                      <p:to>
                                        <p:strVal val="visible"/>
                                      </p:to>
                                    </p:set>
                                    <p:animEffect transition="in" filter="box(in)">
                                      <p:cBhvr>
                                        <p:cTn id="37" dur="500"/>
                                        <p:tgtEl>
                                          <p:spTgt spid="444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61" grpId="0"/>
      <p:bldP spid="444486" grpId="0" autoUpdateAnimBg="0"/>
      <p:bldP spid="4444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1" name="Rectangle 11"/>
          <p:cNvSpPr>
            <a:spLocks noChangeArrowheads="1"/>
          </p:cNvSpPr>
          <p:nvPr/>
        </p:nvSpPr>
        <p:spPr bwMode="auto">
          <a:xfrm>
            <a:off x="2135188" y="404813"/>
            <a:ext cx="2736850"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sz="3700">
                <a:solidFill>
                  <a:srgbClr val="000066"/>
                </a:solidFill>
                <a:latin typeface="楷体_GB2312" pitchFamily="49" charset="-122"/>
                <a:ea typeface="楷体_GB2312" pitchFamily="49" charset="-122"/>
              </a:rPr>
              <a:t>工作波形</a:t>
            </a:r>
          </a:p>
        </p:txBody>
      </p:sp>
      <p:graphicFrame>
        <p:nvGraphicFramePr>
          <p:cNvPr id="476172" name="Object 12"/>
          <p:cNvGraphicFramePr>
            <a:graphicFrameLocks noChangeAspect="1"/>
          </p:cNvGraphicFramePr>
          <p:nvPr>
            <p:extLst>
              <p:ext uri="{D42A27DB-BD31-4B8C-83A1-F6EECF244321}">
                <p14:modId xmlns:p14="http://schemas.microsoft.com/office/powerpoint/2010/main" val="346114076"/>
              </p:ext>
            </p:extLst>
          </p:nvPr>
        </p:nvGraphicFramePr>
        <p:xfrm>
          <a:off x="3863574" y="1455796"/>
          <a:ext cx="4281488" cy="3046413"/>
        </p:xfrm>
        <a:graphic>
          <a:graphicData uri="http://schemas.openxmlformats.org/presentationml/2006/ole">
            <mc:AlternateContent xmlns:mc="http://schemas.openxmlformats.org/markup-compatibility/2006">
              <mc:Choice xmlns:v="urn:schemas-microsoft-com:vml" Requires="v">
                <p:oleObj spid="_x0000_s499746" name="图片" r:id="rId3" imgW="2257560" imgH="1609560" progId="Word.Picture.8">
                  <p:embed/>
                </p:oleObj>
              </mc:Choice>
              <mc:Fallback>
                <p:oleObj name="图片" r:id="rId3" imgW="2257560" imgH="16095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574" y="1455796"/>
                        <a:ext cx="4281488" cy="3046413"/>
                      </a:xfrm>
                      <a:prstGeom prst="rect">
                        <a:avLst/>
                      </a:prstGeom>
                      <a:noFill/>
                      <a:ln w="19050">
                        <a:solidFill>
                          <a:srgbClr val="00D69E"/>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173" name="Line 13"/>
          <p:cNvSpPr>
            <a:spLocks noChangeShapeType="1"/>
          </p:cNvSpPr>
          <p:nvPr/>
        </p:nvSpPr>
        <p:spPr bwMode="auto">
          <a:xfrm flipH="1">
            <a:off x="5373287" y="1984434"/>
            <a:ext cx="4762" cy="2611437"/>
          </a:xfrm>
          <a:prstGeom prst="line">
            <a:avLst/>
          </a:prstGeom>
          <a:noFill/>
          <a:ln w="38100">
            <a:solidFill>
              <a:srgbClr val="00D69E"/>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174" name="Line 14"/>
          <p:cNvSpPr>
            <a:spLocks noChangeShapeType="1"/>
          </p:cNvSpPr>
          <p:nvPr/>
        </p:nvSpPr>
        <p:spPr bwMode="auto">
          <a:xfrm>
            <a:off x="12360870" y="2645627"/>
            <a:ext cx="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6175" name="Group 15"/>
          <p:cNvGrpSpPr>
            <a:grpSpLocks/>
          </p:cNvGrpSpPr>
          <p:nvPr/>
        </p:nvGrpSpPr>
        <p:grpSpPr bwMode="auto">
          <a:xfrm>
            <a:off x="8644533" y="1110514"/>
            <a:ext cx="3105150" cy="2573338"/>
            <a:chOff x="4398" y="-221"/>
            <a:chExt cx="1956" cy="1621"/>
          </a:xfrm>
        </p:grpSpPr>
        <p:sp>
          <p:nvSpPr>
            <p:cNvPr id="476176" name="AutoShape 16"/>
            <p:cNvSpPr>
              <a:spLocks noChangeArrowheads="1"/>
            </p:cNvSpPr>
            <p:nvPr/>
          </p:nvSpPr>
          <p:spPr bwMode="auto">
            <a:xfrm>
              <a:off x="4398" y="-221"/>
              <a:ext cx="1799" cy="1615"/>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6177" name="Group 17"/>
            <p:cNvGrpSpPr>
              <a:grpSpLocks/>
            </p:cNvGrpSpPr>
            <p:nvPr/>
          </p:nvGrpSpPr>
          <p:grpSpPr bwMode="auto">
            <a:xfrm>
              <a:off x="4427" y="-180"/>
              <a:ext cx="1927" cy="1580"/>
              <a:chOff x="329" y="2995"/>
              <a:chExt cx="1927" cy="1580"/>
            </a:xfrm>
          </p:grpSpPr>
          <p:sp>
            <p:nvSpPr>
              <p:cNvPr id="476178" name="Text Box 18"/>
              <p:cNvSpPr txBox="1">
                <a:spLocks noChangeArrowheads="1"/>
              </p:cNvSpPr>
              <p:nvPr/>
            </p:nvSpPr>
            <p:spPr bwMode="auto">
              <a:xfrm>
                <a:off x="385" y="3237"/>
                <a:ext cx="1871"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400">
                    <a:latin typeface="Times New Roman" pitchFamily="18" charset="0"/>
                  </a:rPr>
                  <a:t>  </a:t>
                </a:r>
                <a:r>
                  <a:rPr kumimoji="1" lang="en-US" altLang="zh-CN" sz="2400" b="0" i="1">
                    <a:solidFill>
                      <a:srgbClr val="000099"/>
                    </a:solidFill>
                    <a:latin typeface="Times New Roman" pitchFamily="18" charset="0"/>
                  </a:rPr>
                  <a:t>J</a:t>
                </a:r>
                <a:r>
                  <a:rPr kumimoji="1" lang="en-US" altLang="zh-CN" sz="2400">
                    <a:solidFill>
                      <a:srgbClr val="000099"/>
                    </a:solidFill>
                    <a:latin typeface="Times New Roman" pitchFamily="18" charset="0"/>
                  </a:rPr>
                  <a:t>	</a:t>
                </a:r>
                <a:r>
                  <a:rPr kumimoji="1" lang="en-US" altLang="zh-CN" sz="2400" b="0" i="1">
                    <a:solidFill>
                      <a:srgbClr val="000099"/>
                    </a:solidFill>
                    <a:latin typeface="Times New Roman" pitchFamily="18" charset="0"/>
                  </a:rPr>
                  <a:t>K</a:t>
                </a:r>
                <a:r>
                  <a:rPr kumimoji="1" lang="en-US" altLang="zh-CN" sz="2400">
                    <a:solidFill>
                      <a:srgbClr val="000099"/>
                    </a:solidFill>
                    <a:latin typeface="Times New Roman" pitchFamily="18" charset="0"/>
                  </a:rPr>
                  <a:t>	</a:t>
                </a:r>
                <a:r>
                  <a:rPr kumimoji="1" lang="en-US" altLang="zh-CN" sz="2400" b="0" i="1">
                    <a:solidFill>
                      <a:srgbClr val="000099"/>
                    </a:solidFill>
                    <a:latin typeface="Times New Roman" pitchFamily="18" charset="0"/>
                  </a:rPr>
                  <a:t>Q</a:t>
                </a:r>
                <a:r>
                  <a:rPr kumimoji="1" lang="en-US" altLang="zh-CN" sz="2400" b="0" i="1" baseline="30000">
                    <a:solidFill>
                      <a:srgbClr val="000099"/>
                    </a:solidFill>
                    <a:latin typeface="Times New Roman" pitchFamily="18" charset="0"/>
                  </a:rPr>
                  <a:t>n</a:t>
                </a:r>
                <a:r>
                  <a:rPr kumimoji="1" lang="en-US" altLang="zh-CN" sz="2400" baseline="30000">
                    <a:solidFill>
                      <a:srgbClr val="000099"/>
                    </a:solidFill>
                    <a:latin typeface="Times New Roman" pitchFamily="18" charset="0"/>
                  </a:rPr>
                  <a:t>+1</a:t>
                </a:r>
                <a:r>
                  <a:rPr kumimoji="1" lang="en-US" altLang="zh-CN" sz="2400">
                    <a:solidFill>
                      <a:srgbClr val="000099"/>
                    </a:solidFill>
                    <a:latin typeface="Times New Roman" pitchFamily="18" charset="0"/>
                  </a:rPr>
                  <a:t>	</a:t>
                </a:r>
              </a:p>
              <a:p>
                <a:pPr>
                  <a:lnSpc>
                    <a:spcPct val="125000"/>
                  </a:lnSpc>
                </a:pPr>
                <a:r>
                  <a:rPr kumimoji="1" lang="en-US" altLang="zh-CN" sz="2400">
                    <a:solidFill>
                      <a:srgbClr val="000099"/>
                    </a:solidFill>
                    <a:latin typeface="Times New Roman" pitchFamily="18" charset="0"/>
                  </a:rPr>
                  <a:t>  0	0	</a:t>
                </a:r>
                <a:r>
                  <a:rPr kumimoji="1" lang="en-US" altLang="zh-CN" sz="2400" b="0" i="1">
                    <a:solidFill>
                      <a:srgbClr val="000099"/>
                    </a:solidFill>
                    <a:latin typeface="Times New Roman" pitchFamily="18" charset="0"/>
                  </a:rPr>
                  <a:t>Q</a:t>
                </a:r>
                <a:r>
                  <a:rPr kumimoji="1" lang="en-US" altLang="zh-CN" sz="2400" b="0" i="1" baseline="30000">
                    <a:solidFill>
                      <a:srgbClr val="000099"/>
                    </a:solidFill>
                    <a:latin typeface="Times New Roman" pitchFamily="18" charset="0"/>
                  </a:rPr>
                  <a:t>n</a:t>
                </a:r>
                <a:r>
                  <a:rPr kumimoji="1" lang="en-US" altLang="zh-CN" sz="2400">
                    <a:solidFill>
                      <a:srgbClr val="000099"/>
                    </a:solidFill>
                    <a:latin typeface="Times New Roman" pitchFamily="18" charset="0"/>
                  </a:rPr>
                  <a:t>	</a:t>
                </a:r>
              </a:p>
              <a:p>
                <a:r>
                  <a:rPr kumimoji="1" lang="en-US" altLang="zh-CN" sz="2400">
                    <a:solidFill>
                      <a:srgbClr val="000099"/>
                    </a:solidFill>
                    <a:latin typeface="Times New Roman" pitchFamily="18" charset="0"/>
                  </a:rPr>
                  <a:t>  0	1	 0	</a:t>
                </a:r>
              </a:p>
              <a:p>
                <a:r>
                  <a:rPr kumimoji="1" lang="en-US" altLang="zh-CN" sz="2400">
                    <a:solidFill>
                      <a:srgbClr val="000099"/>
                    </a:solidFill>
                    <a:latin typeface="Times New Roman" pitchFamily="18" charset="0"/>
                  </a:rPr>
                  <a:t>  1	0	 1	</a:t>
                </a:r>
              </a:p>
              <a:p>
                <a:r>
                  <a:rPr kumimoji="1" lang="en-US" altLang="zh-CN" sz="2400">
                    <a:solidFill>
                      <a:srgbClr val="000099"/>
                    </a:solidFill>
                    <a:latin typeface="Times New Roman" pitchFamily="18" charset="0"/>
                  </a:rPr>
                  <a:t>  1	1	</a:t>
                </a:r>
                <a:r>
                  <a:rPr kumimoji="1" lang="en-US" altLang="zh-CN" sz="2400" b="0" i="1">
                    <a:solidFill>
                      <a:srgbClr val="000099"/>
                    </a:solidFill>
                    <a:latin typeface="宋体" pitchFamily="2" charset="-122"/>
                  </a:rPr>
                  <a:t>Q</a:t>
                </a:r>
                <a:r>
                  <a:rPr kumimoji="1" lang="en-US" altLang="zh-CN" sz="2400" b="0" i="1" baseline="30000">
                    <a:solidFill>
                      <a:srgbClr val="000099"/>
                    </a:solidFill>
                    <a:latin typeface="宋体" pitchFamily="2" charset="-122"/>
                  </a:rPr>
                  <a:t>n</a:t>
                </a:r>
                <a:r>
                  <a:rPr kumimoji="1" lang="en-US" altLang="zh-CN" sz="2400">
                    <a:latin typeface="宋体" pitchFamily="2" charset="-122"/>
                  </a:rPr>
                  <a:t> </a:t>
                </a:r>
                <a:r>
                  <a:rPr kumimoji="1" lang="en-US" altLang="zh-CN" sz="2400">
                    <a:latin typeface="Times New Roman" pitchFamily="18" charset="0"/>
                  </a:rPr>
                  <a:t>	</a:t>
                </a:r>
              </a:p>
            </p:txBody>
          </p:sp>
          <p:sp>
            <p:nvSpPr>
              <p:cNvPr id="476179" name="Text Box 19"/>
              <p:cNvSpPr txBox="1">
                <a:spLocks noChangeArrowheads="1"/>
              </p:cNvSpPr>
              <p:nvPr/>
            </p:nvSpPr>
            <p:spPr bwMode="auto">
              <a:xfrm>
                <a:off x="329" y="2995"/>
                <a:ext cx="1495" cy="291"/>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0" i="1">
                    <a:solidFill>
                      <a:srgbClr val="000099"/>
                    </a:solidFill>
                    <a:latin typeface="Times New Roman" pitchFamily="18" charset="0"/>
                    <a:ea typeface="楷体_GB2312" pitchFamily="49" charset="-122"/>
                  </a:rPr>
                  <a:t>JK</a:t>
                </a:r>
                <a:r>
                  <a:rPr kumimoji="1" lang="zh-CN" altLang="en-US" sz="2400">
                    <a:solidFill>
                      <a:srgbClr val="000099"/>
                    </a:solidFill>
                    <a:latin typeface="Times New Roman" pitchFamily="18" charset="0"/>
                    <a:ea typeface="楷体_GB2312" pitchFamily="49" charset="-122"/>
                  </a:rPr>
                  <a:t>触发器</a:t>
                </a:r>
                <a:r>
                  <a:rPr kumimoji="1" lang="zh-CN" altLang="en-US" sz="2400">
                    <a:solidFill>
                      <a:srgbClr val="000099"/>
                    </a:solidFill>
                    <a:latin typeface="楷体_GB2312" pitchFamily="49" charset="-122"/>
                    <a:ea typeface="楷体_GB2312" pitchFamily="49" charset="-122"/>
                  </a:rPr>
                  <a:t>真值表</a:t>
                </a:r>
              </a:p>
            </p:txBody>
          </p:sp>
        </p:grpSp>
        <p:sp>
          <p:nvSpPr>
            <p:cNvPr id="476180" name="Line 20"/>
            <p:cNvSpPr>
              <a:spLocks noChangeShapeType="1"/>
            </p:cNvSpPr>
            <p:nvPr/>
          </p:nvSpPr>
          <p:spPr bwMode="auto">
            <a:xfrm>
              <a:off x="4569" y="402"/>
              <a:ext cx="1587"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81" name="Line 21"/>
            <p:cNvSpPr>
              <a:spLocks noChangeShapeType="1"/>
            </p:cNvSpPr>
            <p:nvPr/>
          </p:nvSpPr>
          <p:spPr bwMode="auto">
            <a:xfrm>
              <a:off x="5504" y="204"/>
              <a:ext cx="0" cy="110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82" name="Line 22"/>
            <p:cNvSpPr>
              <a:spLocks noChangeShapeType="1"/>
            </p:cNvSpPr>
            <p:nvPr/>
          </p:nvSpPr>
          <p:spPr bwMode="auto">
            <a:xfrm>
              <a:off x="5688" y="1139"/>
              <a:ext cx="1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6183" name="Line 23"/>
          <p:cNvSpPr>
            <a:spLocks noChangeShapeType="1"/>
          </p:cNvSpPr>
          <p:nvPr/>
        </p:nvSpPr>
        <p:spPr bwMode="auto">
          <a:xfrm flipH="1">
            <a:off x="6182912" y="2030470"/>
            <a:ext cx="4762" cy="2611438"/>
          </a:xfrm>
          <a:prstGeom prst="line">
            <a:avLst/>
          </a:prstGeom>
          <a:noFill/>
          <a:ln w="38100">
            <a:solidFill>
              <a:srgbClr val="00D69E"/>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6184" name="Group 24"/>
          <p:cNvGrpSpPr>
            <a:grpSpLocks/>
          </p:cNvGrpSpPr>
          <p:nvPr/>
        </p:nvGrpSpPr>
        <p:grpSpPr bwMode="auto">
          <a:xfrm>
            <a:off x="5387575" y="4046596"/>
            <a:ext cx="809625" cy="360363"/>
            <a:chOff x="1548" y="2727"/>
            <a:chExt cx="396" cy="227"/>
          </a:xfrm>
        </p:grpSpPr>
        <p:sp>
          <p:nvSpPr>
            <p:cNvPr id="476185" name="Line 25"/>
            <p:cNvSpPr>
              <a:spLocks noChangeShapeType="1"/>
            </p:cNvSpPr>
            <p:nvPr/>
          </p:nvSpPr>
          <p:spPr bwMode="auto">
            <a:xfrm flipV="1">
              <a:off x="1548" y="2727"/>
              <a:ext cx="39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6186" name="Line 26"/>
            <p:cNvSpPr>
              <a:spLocks noChangeShapeType="1"/>
            </p:cNvSpPr>
            <p:nvPr/>
          </p:nvSpPr>
          <p:spPr bwMode="auto">
            <a:xfrm>
              <a:off x="1548" y="2727"/>
              <a:ext cx="0" cy="22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76187" name="Group 27"/>
          <p:cNvGrpSpPr>
            <a:grpSpLocks/>
          </p:cNvGrpSpPr>
          <p:nvPr/>
        </p:nvGrpSpPr>
        <p:grpSpPr bwMode="auto">
          <a:xfrm>
            <a:off x="6182913" y="4010083"/>
            <a:ext cx="809625" cy="404812"/>
            <a:chOff x="1548" y="3152"/>
            <a:chExt cx="396" cy="258"/>
          </a:xfrm>
        </p:grpSpPr>
        <p:sp>
          <p:nvSpPr>
            <p:cNvPr id="476188" name="Line 28"/>
            <p:cNvSpPr>
              <a:spLocks noChangeShapeType="1"/>
            </p:cNvSpPr>
            <p:nvPr/>
          </p:nvSpPr>
          <p:spPr bwMode="auto">
            <a:xfrm flipV="1">
              <a:off x="1548" y="3407"/>
              <a:ext cx="396" cy="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6189" name="Line 29"/>
            <p:cNvSpPr>
              <a:spLocks noChangeShapeType="1"/>
            </p:cNvSpPr>
            <p:nvPr/>
          </p:nvSpPr>
          <p:spPr bwMode="auto">
            <a:xfrm flipV="1">
              <a:off x="1548" y="3152"/>
              <a:ext cx="0" cy="25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76190" name="Line 30"/>
          <p:cNvSpPr>
            <a:spLocks noChangeShapeType="1"/>
          </p:cNvSpPr>
          <p:nvPr/>
        </p:nvSpPr>
        <p:spPr bwMode="auto">
          <a:xfrm flipH="1">
            <a:off x="6948087" y="2030470"/>
            <a:ext cx="4762" cy="2611438"/>
          </a:xfrm>
          <a:prstGeom prst="line">
            <a:avLst/>
          </a:prstGeom>
          <a:noFill/>
          <a:ln w="38100">
            <a:solidFill>
              <a:srgbClr val="00D69E"/>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6191" name="Group 31"/>
          <p:cNvGrpSpPr>
            <a:grpSpLocks/>
          </p:cNvGrpSpPr>
          <p:nvPr/>
        </p:nvGrpSpPr>
        <p:grpSpPr bwMode="auto">
          <a:xfrm>
            <a:off x="6971900" y="4010083"/>
            <a:ext cx="765175" cy="406400"/>
            <a:chOff x="1548" y="2727"/>
            <a:chExt cx="396" cy="227"/>
          </a:xfrm>
        </p:grpSpPr>
        <p:sp>
          <p:nvSpPr>
            <p:cNvPr id="476192" name="Line 32"/>
            <p:cNvSpPr>
              <a:spLocks noChangeShapeType="1"/>
            </p:cNvSpPr>
            <p:nvPr/>
          </p:nvSpPr>
          <p:spPr bwMode="auto">
            <a:xfrm flipV="1">
              <a:off x="1548" y="2727"/>
              <a:ext cx="396" cy="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6193" name="Line 33"/>
            <p:cNvSpPr>
              <a:spLocks noChangeShapeType="1"/>
            </p:cNvSpPr>
            <p:nvPr/>
          </p:nvSpPr>
          <p:spPr bwMode="auto">
            <a:xfrm>
              <a:off x="1548" y="2727"/>
              <a:ext cx="0" cy="227"/>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76194" name="Line 34"/>
          <p:cNvSpPr>
            <a:spLocks noChangeShapeType="1"/>
          </p:cNvSpPr>
          <p:nvPr/>
        </p:nvSpPr>
        <p:spPr bwMode="auto">
          <a:xfrm flipH="1">
            <a:off x="7713262" y="1920934"/>
            <a:ext cx="4762" cy="2611437"/>
          </a:xfrm>
          <a:prstGeom prst="line">
            <a:avLst/>
          </a:prstGeom>
          <a:noFill/>
          <a:ln w="38100">
            <a:solidFill>
              <a:srgbClr val="00D69E"/>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6195" name="Line 35"/>
          <p:cNvSpPr>
            <a:spLocks noChangeShapeType="1"/>
          </p:cNvSpPr>
          <p:nvPr/>
        </p:nvSpPr>
        <p:spPr bwMode="auto">
          <a:xfrm>
            <a:off x="7713262" y="4010084"/>
            <a:ext cx="404812"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96" name="Oval 36"/>
          <p:cNvSpPr>
            <a:spLocks noChangeArrowheads="1"/>
          </p:cNvSpPr>
          <p:nvPr/>
        </p:nvSpPr>
        <p:spPr bwMode="auto">
          <a:xfrm>
            <a:off x="8688984" y="3369528"/>
            <a:ext cx="225425" cy="225425"/>
          </a:xfrm>
          <a:prstGeom prst="ellipse">
            <a:avLst/>
          </a:prstGeom>
          <a:solidFill>
            <a:srgbClr val="FFCC00"/>
          </a:solidFill>
          <a:ln>
            <a:noFill/>
          </a:ln>
          <a:effectLst/>
          <a:extLst>
            <a:ext uri="{91240B29-F687-4F45-9708-019B960494DF}">
              <a14:hiddenLine xmlns:a14="http://schemas.microsoft.com/office/drawing/2010/main" w="381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97" name="Oval 37"/>
          <p:cNvSpPr>
            <a:spLocks noChangeArrowheads="1"/>
          </p:cNvSpPr>
          <p:nvPr/>
        </p:nvSpPr>
        <p:spPr bwMode="auto">
          <a:xfrm>
            <a:off x="8688984" y="2588478"/>
            <a:ext cx="225425" cy="225425"/>
          </a:xfrm>
          <a:prstGeom prst="ellipse">
            <a:avLst/>
          </a:prstGeom>
          <a:solidFill>
            <a:srgbClr val="3366FF"/>
          </a:solidFill>
          <a:ln>
            <a:noFill/>
          </a:ln>
          <a:effectLst/>
          <a:extLst>
            <a:ext uri="{91240B29-F687-4F45-9708-019B960494DF}">
              <a14:hiddenLine xmlns:a14="http://schemas.microsoft.com/office/drawing/2010/main" w="381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98" name="Oval 38"/>
          <p:cNvSpPr>
            <a:spLocks noChangeArrowheads="1"/>
          </p:cNvSpPr>
          <p:nvPr/>
        </p:nvSpPr>
        <p:spPr bwMode="auto">
          <a:xfrm>
            <a:off x="8688984" y="2979003"/>
            <a:ext cx="225425" cy="225425"/>
          </a:xfrm>
          <a:prstGeom prst="ellipse">
            <a:avLst/>
          </a:prstGeom>
          <a:solidFill>
            <a:srgbClr val="FF3300"/>
          </a:solidFill>
          <a:ln>
            <a:noFill/>
          </a:ln>
          <a:effectLst/>
          <a:extLst>
            <a:ext uri="{91240B29-F687-4F45-9708-019B960494DF}">
              <a14:hiddenLine xmlns:a14="http://schemas.microsoft.com/office/drawing/2010/main" w="381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6199" name="Oval 39"/>
          <p:cNvSpPr>
            <a:spLocks noChangeArrowheads="1"/>
          </p:cNvSpPr>
          <p:nvPr/>
        </p:nvSpPr>
        <p:spPr bwMode="auto">
          <a:xfrm>
            <a:off x="8688984" y="2199540"/>
            <a:ext cx="225425" cy="225425"/>
          </a:xfrm>
          <a:prstGeom prst="ellipse">
            <a:avLst/>
          </a:prstGeom>
          <a:solidFill>
            <a:srgbClr val="66FF33"/>
          </a:solidFill>
          <a:ln>
            <a:noFill/>
          </a:ln>
          <a:effectLst/>
          <a:extLst>
            <a:ext uri="{91240B29-F687-4F45-9708-019B960494DF}">
              <a14:hiddenLine xmlns:a14="http://schemas.microsoft.com/office/drawing/2010/main" w="38100" algn="ctr">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76200" name="Object 40"/>
          <p:cNvGraphicFramePr>
            <a:graphicFrameLocks noChangeAspect="1"/>
          </p:cNvGraphicFramePr>
          <p:nvPr>
            <p:extLst>
              <p:ext uri="{D42A27DB-BD31-4B8C-83A1-F6EECF244321}">
                <p14:modId xmlns:p14="http://schemas.microsoft.com/office/powerpoint/2010/main" val="3789618160"/>
              </p:ext>
            </p:extLst>
          </p:nvPr>
        </p:nvGraphicFramePr>
        <p:xfrm>
          <a:off x="850414" y="1402615"/>
          <a:ext cx="2592388" cy="2019300"/>
        </p:xfrm>
        <a:graphic>
          <a:graphicData uri="http://schemas.openxmlformats.org/presentationml/2006/ole">
            <mc:AlternateContent xmlns:mc="http://schemas.openxmlformats.org/markup-compatibility/2006">
              <mc:Choice xmlns:v="urn:schemas-microsoft-com:vml" Requires="v">
                <p:oleObj spid="_x0000_s499747" name="图片" r:id="rId5" imgW="1343160" imgH="838080" progId="Word.Picture.8">
                  <p:embed/>
                </p:oleObj>
              </mc:Choice>
              <mc:Fallback>
                <p:oleObj name="图片" r:id="rId5" imgW="1343160" imgH="83808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414" y="1402615"/>
                        <a:ext cx="2592388"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201" name="Oval 41"/>
          <p:cNvSpPr>
            <a:spLocks noChangeArrowheads="1"/>
          </p:cNvSpPr>
          <p:nvPr/>
        </p:nvSpPr>
        <p:spPr bwMode="auto">
          <a:xfrm>
            <a:off x="1431439" y="2240815"/>
            <a:ext cx="427038" cy="404812"/>
          </a:xfrm>
          <a:prstGeom prst="ellipse">
            <a:avLst/>
          </a:prstGeom>
          <a:noFill/>
          <a:ln w="38100" algn="ctr">
            <a:solidFill>
              <a:srgbClr val="FF0000"/>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1219802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6172"/>
                                        </p:tgtEl>
                                        <p:attrNameLst>
                                          <p:attrName>style.visibility</p:attrName>
                                        </p:attrNameLst>
                                      </p:cBhvr>
                                      <p:to>
                                        <p:strVal val="visible"/>
                                      </p:to>
                                    </p:set>
                                    <p:animEffect transition="in" filter="checkerboard(across)">
                                      <p:cBhvr>
                                        <p:cTn id="7" dur="500"/>
                                        <p:tgtEl>
                                          <p:spTgt spid="476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6175"/>
                                        </p:tgtEl>
                                        <p:attrNameLst>
                                          <p:attrName>style.visibility</p:attrName>
                                        </p:attrNameLst>
                                      </p:cBhvr>
                                      <p:to>
                                        <p:strVal val="visible"/>
                                      </p:to>
                                    </p:set>
                                    <p:animEffect transition="in" filter="wipe(up)">
                                      <p:cBhvr>
                                        <p:cTn id="12" dur="500"/>
                                        <p:tgtEl>
                                          <p:spTgt spid="4761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76201"/>
                                        </p:tgtEl>
                                        <p:attrNameLst>
                                          <p:attrName>style.visibility</p:attrName>
                                        </p:attrNameLst>
                                      </p:cBhvr>
                                      <p:to>
                                        <p:strVal val="visible"/>
                                      </p:to>
                                    </p:set>
                                    <p:animEffect transition="in" filter="wedge">
                                      <p:cBhvr>
                                        <p:cTn id="17" dur="500"/>
                                        <p:tgtEl>
                                          <p:spTgt spid="4762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76173"/>
                                        </p:tgtEl>
                                        <p:attrNameLst>
                                          <p:attrName>style.visibility</p:attrName>
                                        </p:attrNameLst>
                                      </p:cBhvr>
                                      <p:to>
                                        <p:strVal val="visible"/>
                                      </p:to>
                                    </p:set>
                                    <p:animEffect transition="in" filter="strips(downLeft)">
                                      <p:cBhvr>
                                        <p:cTn id="22" dur="500"/>
                                        <p:tgtEl>
                                          <p:spTgt spid="4761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476198"/>
                                        </p:tgtEl>
                                        <p:attrNameLst>
                                          <p:attrName>style.visibility</p:attrName>
                                        </p:attrNameLst>
                                      </p:cBhvr>
                                      <p:to>
                                        <p:strVal val="visible"/>
                                      </p:to>
                                    </p:set>
                                    <p:animEffect transition="in" filter="wedge">
                                      <p:cBhvr>
                                        <p:cTn id="27" dur="500"/>
                                        <p:tgtEl>
                                          <p:spTgt spid="476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476184"/>
                                        </p:tgtEl>
                                        <p:attrNameLst>
                                          <p:attrName>style.visibility</p:attrName>
                                        </p:attrNameLst>
                                      </p:cBhvr>
                                      <p:to>
                                        <p:strVal val="visible"/>
                                      </p:to>
                                    </p:set>
                                    <p:animEffect transition="in" filter="strips(upRight)">
                                      <p:cBhvr>
                                        <p:cTn id="32" dur="500"/>
                                        <p:tgtEl>
                                          <p:spTgt spid="4761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476183"/>
                                        </p:tgtEl>
                                        <p:attrNameLst>
                                          <p:attrName>style.visibility</p:attrName>
                                        </p:attrNameLst>
                                      </p:cBhvr>
                                      <p:to>
                                        <p:strVal val="visible"/>
                                      </p:to>
                                    </p:set>
                                    <p:animEffect transition="in" filter="strips(downLeft)">
                                      <p:cBhvr>
                                        <p:cTn id="37" dur="500"/>
                                        <p:tgtEl>
                                          <p:spTgt spid="4761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476197"/>
                                        </p:tgtEl>
                                        <p:attrNameLst>
                                          <p:attrName>style.visibility</p:attrName>
                                        </p:attrNameLst>
                                      </p:cBhvr>
                                      <p:to>
                                        <p:strVal val="visible"/>
                                      </p:to>
                                    </p:set>
                                    <p:animEffect transition="in" filter="wedge">
                                      <p:cBhvr>
                                        <p:cTn id="42" dur="500"/>
                                        <p:tgtEl>
                                          <p:spTgt spid="4761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476187"/>
                                        </p:tgtEl>
                                        <p:attrNameLst>
                                          <p:attrName>style.visibility</p:attrName>
                                        </p:attrNameLst>
                                      </p:cBhvr>
                                      <p:to>
                                        <p:strVal val="visible"/>
                                      </p:to>
                                    </p:set>
                                    <p:animEffect transition="in" filter="strips(downRight)">
                                      <p:cBhvr>
                                        <p:cTn id="47" dur="500"/>
                                        <p:tgtEl>
                                          <p:spTgt spid="4761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476190"/>
                                        </p:tgtEl>
                                        <p:attrNameLst>
                                          <p:attrName>style.visibility</p:attrName>
                                        </p:attrNameLst>
                                      </p:cBhvr>
                                      <p:to>
                                        <p:strVal val="visible"/>
                                      </p:to>
                                    </p:set>
                                    <p:animEffect transition="in" filter="strips(downLeft)">
                                      <p:cBhvr>
                                        <p:cTn id="52" dur="500"/>
                                        <p:tgtEl>
                                          <p:spTgt spid="4761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476196"/>
                                        </p:tgtEl>
                                        <p:attrNameLst>
                                          <p:attrName>style.visibility</p:attrName>
                                        </p:attrNameLst>
                                      </p:cBhvr>
                                      <p:to>
                                        <p:strVal val="visible"/>
                                      </p:to>
                                    </p:set>
                                    <p:animEffect transition="in" filter="wedge">
                                      <p:cBhvr>
                                        <p:cTn id="57" dur="500"/>
                                        <p:tgtEl>
                                          <p:spTgt spid="4761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nodeType="clickEffect">
                                  <p:stCondLst>
                                    <p:cond delay="0"/>
                                  </p:stCondLst>
                                  <p:childTnLst>
                                    <p:set>
                                      <p:cBhvr>
                                        <p:cTn id="61" dur="1" fill="hold">
                                          <p:stCondLst>
                                            <p:cond delay="0"/>
                                          </p:stCondLst>
                                        </p:cTn>
                                        <p:tgtEl>
                                          <p:spTgt spid="476191"/>
                                        </p:tgtEl>
                                        <p:attrNameLst>
                                          <p:attrName>style.visibility</p:attrName>
                                        </p:attrNameLst>
                                      </p:cBhvr>
                                      <p:to>
                                        <p:strVal val="visible"/>
                                      </p:to>
                                    </p:set>
                                    <p:animEffect transition="in" filter="strips(upRight)">
                                      <p:cBhvr>
                                        <p:cTn id="62" dur="500"/>
                                        <p:tgtEl>
                                          <p:spTgt spid="47619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476194"/>
                                        </p:tgtEl>
                                        <p:attrNameLst>
                                          <p:attrName>style.visibility</p:attrName>
                                        </p:attrNameLst>
                                      </p:cBhvr>
                                      <p:to>
                                        <p:strVal val="visible"/>
                                      </p:to>
                                    </p:set>
                                    <p:animEffect transition="in" filter="strips(downLeft)">
                                      <p:cBhvr>
                                        <p:cTn id="67" dur="500"/>
                                        <p:tgtEl>
                                          <p:spTgt spid="47619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0" presetClass="entr" presetSubtype="0" fill="hold" grpId="0" nodeType="clickEffect">
                                  <p:stCondLst>
                                    <p:cond delay="0"/>
                                  </p:stCondLst>
                                  <p:childTnLst>
                                    <p:set>
                                      <p:cBhvr>
                                        <p:cTn id="71" dur="1" fill="hold">
                                          <p:stCondLst>
                                            <p:cond delay="0"/>
                                          </p:stCondLst>
                                        </p:cTn>
                                        <p:tgtEl>
                                          <p:spTgt spid="476199"/>
                                        </p:tgtEl>
                                        <p:attrNameLst>
                                          <p:attrName>style.visibility</p:attrName>
                                        </p:attrNameLst>
                                      </p:cBhvr>
                                      <p:to>
                                        <p:strVal val="visible"/>
                                      </p:to>
                                    </p:set>
                                    <p:animEffect transition="in" filter="wedge">
                                      <p:cBhvr>
                                        <p:cTn id="72" dur="500"/>
                                        <p:tgtEl>
                                          <p:spTgt spid="47619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476195"/>
                                        </p:tgtEl>
                                        <p:attrNameLst>
                                          <p:attrName>style.visibility</p:attrName>
                                        </p:attrNameLst>
                                      </p:cBhvr>
                                      <p:to>
                                        <p:strVal val="visible"/>
                                      </p:to>
                                    </p:set>
                                    <p:animEffect transition="in" filter="strips(downRight)">
                                      <p:cBhvr>
                                        <p:cTn id="77" dur="500"/>
                                        <p:tgtEl>
                                          <p:spTgt spid="47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3" grpId="0" animBg="1"/>
      <p:bldP spid="476183" grpId="0" animBg="1"/>
      <p:bldP spid="476190" grpId="0" animBg="1"/>
      <p:bldP spid="476194" grpId="0" animBg="1"/>
      <p:bldP spid="476195" grpId="0" animBg="1"/>
      <p:bldP spid="476196" grpId="0" animBg="1"/>
      <p:bldP spid="476197" grpId="0" animBg="1"/>
      <p:bldP spid="476198" grpId="0" animBg="1"/>
      <p:bldP spid="476199" grpId="0" animBg="1"/>
      <p:bldP spid="4762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919288" y="260350"/>
            <a:ext cx="8001000" cy="755650"/>
          </a:xfrm>
        </p:spPr>
        <p:txBody>
          <a:bodyPr/>
          <a:lstStyle/>
          <a:p>
            <a:r>
              <a:rPr kumimoji="1" lang="zh-CN" altLang="en-US" sz="3200">
                <a:latin typeface="Times New Roman" pitchFamily="18" charset="0"/>
              </a:rPr>
              <a:t>画出</a:t>
            </a:r>
            <a:r>
              <a:rPr kumimoji="1" lang="en-US" altLang="zh-CN" sz="3200" b="0" i="1">
                <a:latin typeface="Times New Roman" pitchFamily="18" charset="0"/>
              </a:rPr>
              <a:t>JK</a:t>
            </a:r>
            <a:r>
              <a:rPr kumimoji="1" lang="zh-CN" altLang="en-US" sz="3200">
                <a:latin typeface="Times New Roman" pitchFamily="18" charset="0"/>
              </a:rPr>
              <a:t>触发器的工作波形</a:t>
            </a:r>
          </a:p>
        </p:txBody>
      </p:sp>
      <p:sp>
        <p:nvSpPr>
          <p:cNvPr id="489476" name="Line 4"/>
          <p:cNvSpPr>
            <a:spLocks noChangeShapeType="1"/>
          </p:cNvSpPr>
          <p:nvPr/>
        </p:nvSpPr>
        <p:spPr bwMode="auto">
          <a:xfrm>
            <a:off x="1828930" y="2843160"/>
            <a:ext cx="0" cy="1981200"/>
          </a:xfrm>
          <a:prstGeom prst="line">
            <a:avLst/>
          </a:prstGeom>
          <a:noFill/>
          <a:ln w="28575">
            <a:solidFill>
              <a:srgbClr val="00B0F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77" name="Line 5"/>
          <p:cNvSpPr>
            <a:spLocks noChangeShapeType="1"/>
          </p:cNvSpPr>
          <p:nvPr/>
        </p:nvSpPr>
        <p:spPr bwMode="auto">
          <a:xfrm>
            <a:off x="2219455" y="2168473"/>
            <a:ext cx="0" cy="2682875"/>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78" name="Line 6"/>
          <p:cNvSpPr>
            <a:spLocks noChangeShapeType="1"/>
          </p:cNvSpPr>
          <p:nvPr/>
        </p:nvSpPr>
        <p:spPr bwMode="auto">
          <a:xfrm>
            <a:off x="2775080" y="2168472"/>
            <a:ext cx="0" cy="2660650"/>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79" name="Line 7"/>
          <p:cNvSpPr>
            <a:spLocks noChangeShapeType="1"/>
          </p:cNvSpPr>
          <p:nvPr/>
        </p:nvSpPr>
        <p:spPr bwMode="auto">
          <a:xfrm>
            <a:off x="2960818" y="3443236"/>
            <a:ext cx="0" cy="1374775"/>
          </a:xfrm>
          <a:prstGeom prst="line">
            <a:avLst/>
          </a:prstGeom>
          <a:noFill/>
          <a:ln w="28575">
            <a:solidFill>
              <a:srgbClr val="00B0F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80" name="Line 8"/>
          <p:cNvSpPr>
            <a:spLocks noChangeShapeType="1"/>
          </p:cNvSpPr>
          <p:nvPr/>
        </p:nvSpPr>
        <p:spPr bwMode="auto">
          <a:xfrm>
            <a:off x="3319593" y="2168472"/>
            <a:ext cx="0" cy="2649538"/>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81" name="Line 9"/>
          <p:cNvSpPr>
            <a:spLocks noChangeShapeType="1"/>
          </p:cNvSpPr>
          <p:nvPr/>
        </p:nvSpPr>
        <p:spPr bwMode="auto">
          <a:xfrm>
            <a:off x="3864105" y="2168472"/>
            <a:ext cx="0" cy="2660650"/>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82" name="Line 10"/>
          <p:cNvSpPr>
            <a:spLocks noChangeShapeType="1"/>
          </p:cNvSpPr>
          <p:nvPr/>
        </p:nvSpPr>
        <p:spPr bwMode="auto">
          <a:xfrm>
            <a:off x="4408618" y="2168473"/>
            <a:ext cx="0" cy="3128963"/>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83" name="Line 11"/>
          <p:cNvSpPr>
            <a:spLocks noChangeShapeType="1"/>
          </p:cNvSpPr>
          <p:nvPr/>
        </p:nvSpPr>
        <p:spPr bwMode="auto">
          <a:xfrm>
            <a:off x="4967325" y="2200223"/>
            <a:ext cx="0" cy="3128963"/>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84" name="Line 12"/>
          <p:cNvSpPr>
            <a:spLocks noChangeShapeType="1"/>
          </p:cNvSpPr>
          <p:nvPr/>
        </p:nvSpPr>
        <p:spPr bwMode="auto">
          <a:xfrm>
            <a:off x="4854705" y="2833635"/>
            <a:ext cx="0" cy="1973262"/>
          </a:xfrm>
          <a:prstGeom prst="line">
            <a:avLst/>
          </a:prstGeom>
          <a:noFill/>
          <a:ln w="28575">
            <a:solidFill>
              <a:srgbClr val="00B0F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86" name="Text Box 14"/>
          <p:cNvSpPr txBox="1">
            <a:spLocks noChangeArrowheads="1"/>
          </p:cNvSpPr>
          <p:nvPr/>
        </p:nvSpPr>
        <p:spPr bwMode="auto">
          <a:xfrm>
            <a:off x="1209805" y="2497086"/>
            <a:ext cx="304800" cy="22159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90000"/>
              </a:lnSpc>
              <a:spcBef>
                <a:spcPct val="50000"/>
              </a:spcBef>
            </a:pPr>
            <a:r>
              <a:rPr kumimoji="1" lang="en-US" altLang="zh-CN" sz="1600" i="1">
                <a:latin typeface="Times New Roman" pitchFamily="18" charset="0"/>
                <a:ea typeface="宋体-方正超大字符集" pitchFamily="65" charset="-122"/>
              </a:rPr>
              <a:t>R</a:t>
            </a:r>
            <a:r>
              <a:rPr kumimoji="1" lang="en-US" altLang="zh-CN" sz="1600" baseline="-25000">
                <a:latin typeface="Times New Roman" pitchFamily="18" charset="0"/>
                <a:ea typeface="宋体-方正超大字符集" pitchFamily="65" charset="-122"/>
              </a:rPr>
              <a:t>D</a:t>
            </a:r>
            <a:endParaRPr kumimoji="1" lang="en-US" altLang="zh-CN" sz="1600" i="1" baseline="-25000">
              <a:latin typeface="Times New Roman" pitchFamily="18" charset="0"/>
              <a:ea typeface="宋体-方正超大字符集" pitchFamily="65" charset="-122"/>
            </a:endParaRPr>
          </a:p>
        </p:txBody>
      </p:sp>
      <p:sp>
        <p:nvSpPr>
          <p:cNvPr id="489487" name="Line 15"/>
          <p:cNvSpPr>
            <a:spLocks noChangeShapeType="1"/>
          </p:cNvSpPr>
          <p:nvPr/>
        </p:nvSpPr>
        <p:spPr bwMode="auto">
          <a:xfrm>
            <a:off x="1555881" y="2152597"/>
            <a:ext cx="4492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88" name="Line 16"/>
          <p:cNvSpPr>
            <a:spLocks noChangeShapeType="1"/>
          </p:cNvSpPr>
          <p:nvPr/>
        </p:nvSpPr>
        <p:spPr bwMode="auto">
          <a:xfrm flipV="1">
            <a:off x="2005143"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89" name="Line 17"/>
          <p:cNvSpPr>
            <a:spLocks noChangeShapeType="1"/>
          </p:cNvSpPr>
          <p:nvPr/>
        </p:nvSpPr>
        <p:spPr bwMode="auto">
          <a:xfrm>
            <a:off x="2005144" y="1695397"/>
            <a:ext cx="2190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0" name="Line 18"/>
          <p:cNvSpPr>
            <a:spLocks noChangeShapeType="1"/>
          </p:cNvSpPr>
          <p:nvPr/>
        </p:nvSpPr>
        <p:spPr bwMode="auto">
          <a:xfrm flipV="1">
            <a:off x="2224218"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1" name="Line 19"/>
          <p:cNvSpPr>
            <a:spLocks noChangeShapeType="1"/>
          </p:cNvSpPr>
          <p:nvPr/>
        </p:nvSpPr>
        <p:spPr bwMode="auto">
          <a:xfrm>
            <a:off x="2224218" y="2152597"/>
            <a:ext cx="3286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2" name="Line 20"/>
          <p:cNvSpPr>
            <a:spLocks noChangeShapeType="1"/>
          </p:cNvSpPr>
          <p:nvPr/>
        </p:nvSpPr>
        <p:spPr bwMode="auto">
          <a:xfrm flipV="1">
            <a:off x="2552830"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3" name="Line 21"/>
          <p:cNvSpPr>
            <a:spLocks noChangeShapeType="1"/>
          </p:cNvSpPr>
          <p:nvPr/>
        </p:nvSpPr>
        <p:spPr bwMode="auto">
          <a:xfrm>
            <a:off x="2552830" y="1695397"/>
            <a:ext cx="217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4" name="Line 22"/>
          <p:cNvSpPr>
            <a:spLocks noChangeShapeType="1"/>
          </p:cNvSpPr>
          <p:nvPr/>
        </p:nvSpPr>
        <p:spPr bwMode="auto">
          <a:xfrm flipV="1">
            <a:off x="2770318"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5" name="Line 23"/>
          <p:cNvSpPr>
            <a:spLocks noChangeShapeType="1"/>
          </p:cNvSpPr>
          <p:nvPr/>
        </p:nvSpPr>
        <p:spPr bwMode="auto">
          <a:xfrm>
            <a:off x="2770318" y="2152597"/>
            <a:ext cx="3286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6" name="Line 24"/>
          <p:cNvSpPr>
            <a:spLocks noChangeShapeType="1"/>
          </p:cNvSpPr>
          <p:nvPr/>
        </p:nvSpPr>
        <p:spPr bwMode="auto">
          <a:xfrm flipV="1">
            <a:off x="3098930"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7" name="Line 25"/>
          <p:cNvSpPr>
            <a:spLocks noChangeShapeType="1"/>
          </p:cNvSpPr>
          <p:nvPr/>
        </p:nvSpPr>
        <p:spPr bwMode="auto">
          <a:xfrm>
            <a:off x="3098931" y="1695397"/>
            <a:ext cx="2190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8" name="Line 26"/>
          <p:cNvSpPr>
            <a:spLocks noChangeShapeType="1"/>
          </p:cNvSpPr>
          <p:nvPr/>
        </p:nvSpPr>
        <p:spPr bwMode="auto">
          <a:xfrm flipV="1">
            <a:off x="3318005"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499" name="Line 27"/>
          <p:cNvSpPr>
            <a:spLocks noChangeShapeType="1"/>
          </p:cNvSpPr>
          <p:nvPr/>
        </p:nvSpPr>
        <p:spPr bwMode="auto">
          <a:xfrm>
            <a:off x="3318006" y="2152597"/>
            <a:ext cx="328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0" name="Line 28"/>
          <p:cNvSpPr>
            <a:spLocks noChangeShapeType="1"/>
          </p:cNvSpPr>
          <p:nvPr/>
        </p:nvSpPr>
        <p:spPr bwMode="auto">
          <a:xfrm flipV="1">
            <a:off x="3646618"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1" name="Line 29"/>
          <p:cNvSpPr>
            <a:spLocks noChangeShapeType="1"/>
          </p:cNvSpPr>
          <p:nvPr/>
        </p:nvSpPr>
        <p:spPr bwMode="auto">
          <a:xfrm>
            <a:off x="3646619" y="1695397"/>
            <a:ext cx="2190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2" name="Line 30"/>
          <p:cNvSpPr>
            <a:spLocks noChangeShapeType="1"/>
          </p:cNvSpPr>
          <p:nvPr/>
        </p:nvSpPr>
        <p:spPr bwMode="auto">
          <a:xfrm flipV="1">
            <a:off x="3865693"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3" name="Line 31"/>
          <p:cNvSpPr>
            <a:spLocks noChangeShapeType="1"/>
          </p:cNvSpPr>
          <p:nvPr/>
        </p:nvSpPr>
        <p:spPr bwMode="auto">
          <a:xfrm>
            <a:off x="3865693" y="2152597"/>
            <a:ext cx="3286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4" name="Line 32"/>
          <p:cNvSpPr>
            <a:spLocks noChangeShapeType="1"/>
          </p:cNvSpPr>
          <p:nvPr/>
        </p:nvSpPr>
        <p:spPr bwMode="auto">
          <a:xfrm flipV="1">
            <a:off x="4194305"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5" name="Line 33"/>
          <p:cNvSpPr>
            <a:spLocks noChangeShapeType="1"/>
          </p:cNvSpPr>
          <p:nvPr/>
        </p:nvSpPr>
        <p:spPr bwMode="auto">
          <a:xfrm>
            <a:off x="4194306" y="1695397"/>
            <a:ext cx="2190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6" name="Line 34"/>
          <p:cNvSpPr>
            <a:spLocks noChangeShapeType="1"/>
          </p:cNvSpPr>
          <p:nvPr/>
        </p:nvSpPr>
        <p:spPr bwMode="auto">
          <a:xfrm flipV="1">
            <a:off x="4413380"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7" name="Line 35"/>
          <p:cNvSpPr>
            <a:spLocks noChangeShapeType="1"/>
          </p:cNvSpPr>
          <p:nvPr/>
        </p:nvSpPr>
        <p:spPr bwMode="auto">
          <a:xfrm>
            <a:off x="4413381" y="2152597"/>
            <a:ext cx="328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8" name="Line 36"/>
          <p:cNvSpPr>
            <a:spLocks noChangeShapeType="1"/>
          </p:cNvSpPr>
          <p:nvPr/>
        </p:nvSpPr>
        <p:spPr bwMode="auto">
          <a:xfrm flipV="1">
            <a:off x="4741993"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09" name="Line 37"/>
          <p:cNvSpPr>
            <a:spLocks noChangeShapeType="1"/>
          </p:cNvSpPr>
          <p:nvPr/>
        </p:nvSpPr>
        <p:spPr bwMode="auto">
          <a:xfrm>
            <a:off x="4741994" y="1695397"/>
            <a:ext cx="2174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0" name="Line 38"/>
          <p:cNvSpPr>
            <a:spLocks noChangeShapeType="1"/>
          </p:cNvSpPr>
          <p:nvPr/>
        </p:nvSpPr>
        <p:spPr bwMode="auto">
          <a:xfrm flipV="1">
            <a:off x="4959480"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1" name="Line 39"/>
          <p:cNvSpPr>
            <a:spLocks noChangeShapeType="1"/>
          </p:cNvSpPr>
          <p:nvPr/>
        </p:nvSpPr>
        <p:spPr bwMode="auto">
          <a:xfrm>
            <a:off x="4959481" y="2152597"/>
            <a:ext cx="328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2" name="Line 40"/>
          <p:cNvSpPr>
            <a:spLocks noChangeShapeType="1"/>
          </p:cNvSpPr>
          <p:nvPr/>
        </p:nvSpPr>
        <p:spPr bwMode="auto">
          <a:xfrm flipV="1">
            <a:off x="5288093"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3" name="Line 41"/>
          <p:cNvSpPr>
            <a:spLocks noChangeShapeType="1"/>
          </p:cNvSpPr>
          <p:nvPr/>
        </p:nvSpPr>
        <p:spPr bwMode="auto">
          <a:xfrm>
            <a:off x="5288094" y="1695397"/>
            <a:ext cx="2190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4" name="Line 42"/>
          <p:cNvSpPr>
            <a:spLocks noChangeShapeType="1"/>
          </p:cNvSpPr>
          <p:nvPr/>
        </p:nvSpPr>
        <p:spPr bwMode="auto">
          <a:xfrm flipV="1">
            <a:off x="5507168"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5" name="Line 43"/>
          <p:cNvSpPr>
            <a:spLocks noChangeShapeType="1"/>
          </p:cNvSpPr>
          <p:nvPr/>
        </p:nvSpPr>
        <p:spPr bwMode="auto">
          <a:xfrm>
            <a:off x="5507168" y="2152597"/>
            <a:ext cx="3286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6" name="Line 44"/>
          <p:cNvSpPr>
            <a:spLocks noChangeShapeType="1"/>
          </p:cNvSpPr>
          <p:nvPr/>
        </p:nvSpPr>
        <p:spPr bwMode="auto">
          <a:xfrm>
            <a:off x="1555880" y="2381197"/>
            <a:ext cx="273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7" name="Line 45"/>
          <p:cNvSpPr>
            <a:spLocks noChangeShapeType="1"/>
          </p:cNvSpPr>
          <p:nvPr/>
        </p:nvSpPr>
        <p:spPr bwMode="auto">
          <a:xfrm flipV="1">
            <a:off x="1828930" y="2381197"/>
            <a:ext cx="0" cy="457200"/>
          </a:xfrm>
          <a:prstGeom prst="line">
            <a:avLst/>
          </a:prstGeom>
          <a:noFill/>
          <a:ln w="2857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8" name="Line 46"/>
          <p:cNvSpPr>
            <a:spLocks noChangeShapeType="1"/>
          </p:cNvSpPr>
          <p:nvPr/>
        </p:nvSpPr>
        <p:spPr bwMode="auto">
          <a:xfrm>
            <a:off x="1828930" y="2838397"/>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19" name="Line 47"/>
          <p:cNvSpPr>
            <a:spLocks noChangeShapeType="1"/>
          </p:cNvSpPr>
          <p:nvPr/>
        </p:nvSpPr>
        <p:spPr bwMode="auto">
          <a:xfrm flipV="1">
            <a:off x="1981330" y="23811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0" name="Line 48"/>
          <p:cNvSpPr>
            <a:spLocks noChangeShapeType="1"/>
          </p:cNvSpPr>
          <p:nvPr/>
        </p:nvSpPr>
        <p:spPr bwMode="auto">
          <a:xfrm>
            <a:off x="1981331" y="2381197"/>
            <a:ext cx="28733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1" name="Line 49"/>
          <p:cNvSpPr>
            <a:spLocks noChangeShapeType="1"/>
          </p:cNvSpPr>
          <p:nvPr/>
        </p:nvSpPr>
        <p:spPr bwMode="auto">
          <a:xfrm>
            <a:off x="1555880" y="2990797"/>
            <a:ext cx="1416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2" name="Line 50"/>
          <p:cNvSpPr>
            <a:spLocks noChangeShapeType="1"/>
          </p:cNvSpPr>
          <p:nvPr/>
        </p:nvSpPr>
        <p:spPr bwMode="auto">
          <a:xfrm flipV="1">
            <a:off x="2959230" y="29907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3" name="Line 51"/>
          <p:cNvSpPr>
            <a:spLocks noChangeShapeType="1"/>
          </p:cNvSpPr>
          <p:nvPr/>
        </p:nvSpPr>
        <p:spPr bwMode="auto">
          <a:xfrm>
            <a:off x="2949705" y="3447997"/>
            <a:ext cx="2603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4" name="Line 52"/>
          <p:cNvSpPr>
            <a:spLocks noChangeShapeType="1"/>
          </p:cNvSpPr>
          <p:nvPr/>
        </p:nvSpPr>
        <p:spPr bwMode="auto">
          <a:xfrm flipV="1">
            <a:off x="3210055" y="29907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5" name="Line 53"/>
          <p:cNvSpPr>
            <a:spLocks noChangeShapeType="1"/>
          </p:cNvSpPr>
          <p:nvPr/>
        </p:nvSpPr>
        <p:spPr bwMode="auto">
          <a:xfrm>
            <a:off x="3210055" y="2990797"/>
            <a:ext cx="37798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6" name="Line 54"/>
          <p:cNvSpPr>
            <a:spLocks noChangeShapeType="1"/>
          </p:cNvSpPr>
          <p:nvPr/>
        </p:nvSpPr>
        <p:spPr bwMode="auto">
          <a:xfrm>
            <a:off x="1555880" y="3600397"/>
            <a:ext cx="850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7" name="Line 55"/>
          <p:cNvSpPr>
            <a:spLocks noChangeShapeType="1"/>
          </p:cNvSpPr>
          <p:nvPr/>
        </p:nvSpPr>
        <p:spPr bwMode="auto">
          <a:xfrm flipV="1">
            <a:off x="2394080" y="3600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8" name="Line 56"/>
          <p:cNvSpPr>
            <a:spLocks noChangeShapeType="1"/>
          </p:cNvSpPr>
          <p:nvPr/>
        </p:nvSpPr>
        <p:spPr bwMode="auto">
          <a:xfrm>
            <a:off x="2395669" y="4057597"/>
            <a:ext cx="11318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29" name="Line 57"/>
          <p:cNvSpPr>
            <a:spLocks noChangeShapeType="1"/>
          </p:cNvSpPr>
          <p:nvPr/>
        </p:nvSpPr>
        <p:spPr bwMode="auto">
          <a:xfrm flipV="1">
            <a:off x="3525968" y="3600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30" name="Line 58"/>
          <p:cNvSpPr>
            <a:spLocks noChangeShapeType="1"/>
          </p:cNvSpPr>
          <p:nvPr/>
        </p:nvSpPr>
        <p:spPr bwMode="auto">
          <a:xfrm>
            <a:off x="4184780" y="4046485"/>
            <a:ext cx="376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31" name="Line 59"/>
          <p:cNvSpPr>
            <a:spLocks noChangeShapeType="1"/>
          </p:cNvSpPr>
          <p:nvPr/>
        </p:nvSpPr>
        <p:spPr bwMode="auto">
          <a:xfrm flipV="1">
            <a:off x="6312030" y="3600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32" name="Line 60"/>
          <p:cNvSpPr>
            <a:spLocks noChangeShapeType="1"/>
          </p:cNvSpPr>
          <p:nvPr/>
        </p:nvSpPr>
        <p:spPr bwMode="auto">
          <a:xfrm>
            <a:off x="6312030" y="4057597"/>
            <a:ext cx="654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33" name="Text Box 61"/>
          <p:cNvSpPr txBox="1">
            <a:spLocks noChangeArrowheads="1"/>
          </p:cNvSpPr>
          <p:nvPr/>
        </p:nvSpPr>
        <p:spPr bwMode="auto">
          <a:xfrm>
            <a:off x="1209805" y="4438598"/>
            <a:ext cx="304800" cy="22159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90000"/>
              </a:lnSpc>
              <a:spcBef>
                <a:spcPct val="50000"/>
              </a:spcBef>
            </a:pPr>
            <a:r>
              <a:rPr kumimoji="1" lang="en-US" altLang="zh-CN" sz="1600" i="1">
                <a:latin typeface="Times New Roman" pitchFamily="18" charset="0"/>
                <a:ea typeface="宋体-方正超大字符集" pitchFamily="65" charset="-122"/>
              </a:rPr>
              <a:t>K</a:t>
            </a:r>
            <a:endParaRPr kumimoji="1" lang="en-US" altLang="zh-CN" sz="1600" i="1" baseline="-25000">
              <a:latin typeface="Times New Roman" pitchFamily="18" charset="0"/>
              <a:ea typeface="宋体-方正超大字符集" pitchFamily="65" charset="-122"/>
            </a:endParaRPr>
          </a:p>
        </p:txBody>
      </p:sp>
      <p:sp>
        <p:nvSpPr>
          <p:cNvPr id="489534" name="Text Box 62"/>
          <p:cNvSpPr txBox="1">
            <a:spLocks noChangeArrowheads="1"/>
          </p:cNvSpPr>
          <p:nvPr/>
        </p:nvSpPr>
        <p:spPr bwMode="auto">
          <a:xfrm>
            <a:off x="1209805" y="1847798"/>
            <a:ext cx="304800" cy="22159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90000"/>
              </a:lnSpc>
              <a:spcBef>
                <a:spcPct val="50000"/>
              </a:spcBef>
            </a:pPr>
            <a:r>
              <a:rPr kumimoji="1" lang="en-US" altLang="zh-CN" sz="1600" i="1">
                <a:latin typeface="Times New Roman" pitchFamily="18" charset="0"/>
                <a:ea typeface="宋体-方正超大字符集" pitchFamily="65" charset="-122"/>
              </a:rPr>
              <a:t>CP</a:t>
            </a:r>
            <a:endParaRPr kumimoji="1" lang="en-US" altLang="zh-CN" sz="1600" i="1" baseline="-25000">
              <a:latin typeface="Times New Roman" pitchFamily="18" charset="0"/>
              <a:ea typeface="宋体-方正超大字符集" pitchFamily="65" charset="-122"/>
            </a:endParaRPr>
          </a:p>
        </p:txBody>
      </p:sp>
      <p:sp>
        <p:nvSpPr>
          <p:cNvPr id="489535" name="Line 63"/>
          <p:cNvSpPr>
            <a:spLocks noChangeShapeType="1"/>
          </p:cNvSpPr>
          <p:nvPr/>
        </p:nvSpPr>
        <p:spPr bwMode="auto">
          <a:xfrm>
            <a:off x="1241555" y="2497085"/>
            <a:ext cx="152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489536" name="Text Box 64"/>
          <p:cNvSpPr txBox="1">
            <a:spLocks noChangeArrowheads="1"/>
          </p:cNvSpPr>
          <p:nvPr/>
        </p:nvSpPr>
        <p:spPr bwMode="auto">
          <a:xfrm>
            <a:off x="1209805" y="3066998"/>
            <a:ext cx="304800" cy="22159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90000"/>
              </a:lnSpc>
              <a:spcBef>
                <a:spcPct val="50000"/>
              </a:spcBef>
            </a:pPr>
            <a:r>
              <a:rPr kumimoji="1" lang="en-US" altLang="zh-CN" sz="1600" i="1">
                <a:latin typeface="Times New Roman" pitchFamily="18" charset="0"/>
                <a:ea typeface="宋体-方正超大字符集" pitchFamily="65" charset="-122"/>
              </a:rPr>
              <a:t>S</a:t>
            </a:r>
            <a:r>
              <a:rPr kumimoji="1" lang="en-US" altLang="zh-CN" sz="1600" baseline="-25000">
                <a:latin typeface="Times New Roman" pitchFamily="18" charset="0"/>
                <a:ea typeface="宋体-方正超大字符集" pitchFamily="65" charset="-122"/>
              </a:rPr>
              <a:t>D</a:t>
            </a:r>
            <a:endParaRPr kumimoji="1" lang="en-US" altLang="zh-CN" sz="1600" i="1" baseline="-25000">
              <a:latin typeface="Times New Roman" pitchFamily="18" charset="0"/>
              <a:ea typeface="宋体-方正超大字符集" pitchFamily="65" charset="-122"/>
            </a:endParaRPr>
          </a:p>
        </p:txBody>
      </p:sp>
      <p:sp>
        <p:nvSpPr>
          <p:cNvPr id="489537" name="Line 65"/>
          <p:cNvSpPr>
            <a:spLocks noChangeShapeType="1"/>
          </p:cNvSpPr>
          <p:nvPr/>
        </p:nvSpPr>
        <p:spPr bwMode="auto">
          <a:xfrm>
            <a:off x="1252668" y="3066997"/>
            <a:ext cx="1524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489538" name="Text Box 66"/>
          <p:cNvSpPr txBox="1">
            <a:spLocks noChangeArrowheads="1"/>
          </p:cNvSpPr>
          <p:nvPr/>
        </p:nvSpPr>
        <p:spPr bwMode="auto">
          <a:xfrm>
            <a:off x="1209805" y="3784548"/>
            <a:ext cx="304800" cy="22159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90000"/>
              </a:lnSpc>
              <a:spcBef>
                <a:spcPct val="50000"/>
              </a:spcBef>
            </a:pPr>
            <a:r>
              <a:rPr kumimoji="1" lang="en-US" altLang="zh-CN" sz="1600" i="1">
                <a:latin typeface="Times New Roman" pitchFamily="18" charset="0"/>
                <a:ea typeface="宋体-方正超大字符集" pitchFamily="65" charset="-122"/>
              </a:rPr>
              <a:t>J</a:t>
            </a:r>
            <a:endParaRPr kumimoji="1" lang="en-US" altLang="zh-CN" sz="1600" i="1" baseline="-25000">
              <a:latin typeface="Times New Roman" pitchFamily="18" charset="0"/>
              <a:ea typeface="宋体-方正超大字符集" pitchFamily="65" charset="-122"/>
            </a:endParaRPr>
          </a:p>
        </p:txBody>
      </p:sp>
      <p:sp>
        <p:nvSpPr>
          <p:cNvPr id="489540" name="Line 68"/>
          <p:cNvSpPr>
            <a:spLocks noChangeShapeType="1"/>
          </p:cNvSpPr>
          <p:nvPr/>
        </p:nvSpPr>
        <p:spPr bwMode="auto">
          <a:xfrm flipV="1">
            <a:off x="5838955"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1" name="Line 69"/>
          <p:cNvSpPr>
            <a:spLocks noChangeShapeType="1"/>
          </p:cNvSpPr>
          <p:nvPr/>
        </p:nvSpPr>
        <p:spPr bwMode="auto">
          <a:xfrm>
            <a:off x="5838956" y="1695397"/>
            <a:ext cx="2190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2" name="Line 70"/>
          <p:cNvSpPr>
            <a:spLocks noChangeShapeType="1"/>
          </p:cNvSpPr>
          <p:nvPr/>
        </p:nvSpPr>
        <p:spPr bwMode="auto">
          <a:xfrm flipV="1">
            <a:off x="6058030"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3" name="Line 71"/>
          <p:cNvSpPr>
            <a:spLocks noChangeShapeType="1"/>
          </p:cNvSpPr>
          <p:nvPr/>
        </p:nvSpPr>
        <p:spPr bwMode="auto">
          <a:xfrm>
            <a:off x="6058031" y="2152597"/>
            <a:ext cx="328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4" name="Line 72"/>
          <p:cNvSpPr>
            <a:spLocks noChangeShapeType="1"/>
          </p:cNvSpPr>
          <p:nvPr/>
        </p:nvSpPr>
        <p:spPr bwMode="auto">
          <a:xfrm flipV="1">
            <a:off x="6386643"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5" name="Line 73"/>
          <p:cNvSpPr>
            <a:spLocks noChangeShapeType="1"/>
          </p:cNvSpPr>
          <p:nvPr/>
        </p:nvSpPr>
        <p:spPr bwMode="auto">
          <a:xfrm>
            <a:off x="6386644" y="1695397"/>
            <a:ext cx="2174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6" name="Line 74"/>
          <p:cNvSpPr>
            <a:spLocks noChangeShapeType="1"/>
          </p:cNvSpPr>
          <p:nvPr/>
        </p:nvSpPr>
        <p:spPr bwMode="auto">
          <a:xfrm flipV="1">
            <a:off x="6604130" y="16953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7" name="Line 75"/>
          <p:cNvSpPr>
            <a:spLocks noChangeShapeType="1"/>
          </p:cNvSpPr>
          <p:nvPr/>
        </p:nvSpPr>
        <p:spPr bwMode="auto">
          <a:xfrm>
            <a:off x="6604131" y="2152597"/>
            <a:ext cx="3286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8" name="Line 76"/>
          <p:cNvSpPr>
            <a:spLocks noChangeShapeType="1"/>
          </p:cNvSpPr>
          <p:nvPr/>
        </p:nvSpPr>
        <p:spPr bwMode="auto">
          <a:xfrm flipV="1">
            <a:off x="4853118" y="23811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49" name="Line 77"/>
          <p:cNvSpPr>
            <a:spLocks noChangeShapeType="1"/>
          </p:cNvSpPr>
          <p:nvPr/>
        </p:nvSpPr>
        <p:spPr bwMode="auto">
          <a:xfrm>
            <a:off x="4853118" y="2838397"/>
            <a:ext cx="2397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0" name="Line 78"/>
          <p:cNvSpPr>
            <a:spLocks noChangeShapeType="1"/>
          </p:cNvSpPr>
          <p:nvPr/>
        </p:nvSpPr>
        <p:spPr bwMode="auto">
          <a:xfrm flipV="1">
            <a:off x="5094418" y="23811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1" name="Line 79"/>
          <p:cNvSpPr>
            <a:spLocks noChangeShapeType="1"/>
          </p:cNvSpPr>
          <p:nvPr/>
        </p:nvSpPr>
        <p:spPr bwMode="auto">
          <a:xfrm>
            <a:off x="5094419" y="2381197"/>
            <a:ext cx="18510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2" name="Line 80"/>
          <p:cNvSpPr>
            <a:spLocks noChangeShapeType="1"/>
          </p:cNvSpPr>
          <p:nvPr/>
        </p:nvSpPr>
        <p:spPr bwMode="auto">
          <a:xfrm>
            <a:off x="1555880" y="4689422"/>
            <a:ext cx="11112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3" name="Line 81"/>
          <p:cNvSpPr>
            <a:spLocks noChangeShapeType="1"/>
          </p:cNvSpPr>
          <p:nvPr/>
        </p:nvSpPr>
        <p:spPr bwMode="auto">
          <a:xfrm flipV="1">
            <a:off x="2667130" y="4232222"/>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4" name="Line 82"/>
          <p:cNvSpPr>
            <a:spLocks noChangeShapeType="1"/>
          </p:cNvSpPr>
          <p:nvPr/>
        </p:nvSpPr>
        <p:spPr bwMode="auto">
          <a:xfrm>
            <a:off x="2667130" y="4232222"/>
            <a:ext cx="13398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5" name="Line 83"/>
          <p:cNvSpPr>
            <a:spLocks noChangeShapeType="1"/>
          </p:cNvSpPr>
          <p:nvPr/>
        </p:nvSpPr>
        <p:spPr bwMode="auto">
          <a:xfrm flipV="1">
            <a:off x="4005393" y="4232222"/>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6" name="Line 84"/>
          <p:cNvSpPr>
            <a:spLocks noChangeShapeType="1"/>
          </p:cNvSpPr>
          <p:nvPr/>
        </p:nvSpPr>
        <p:spPr bwMode="auto">
          <a:xfrm>
            <a:off x="3995869" y="4689422"/>
            <a:ext cx="17414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7" name="Line 85"/>
          <p:cNvSpPr>
            <a:spLocks noChangeShapeType="1"/>
          </p:cNvSpPr>
          <p:nvPr/>
        </p:nvSpPr>
        <p:spPr bwMode="auto">
          <a:xfrm flipV="1">
            <a:off x="5735768" y="4232222"/>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8" name="Line 86"/>
          <p:cNvSpPr>
            <a:spLocks noChangeShapeType="1"/>
          </p:cNvSpPr>
          <p:nvPr/>
        </p:nvSpPr>
        <p:spPr bwMode="auto">
          <a:xfrm>
            <a:off x="5726244" y="4232222"/>
            <a:ext cx="58578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59" name="Line 87"/>
          <p:cNvSpPr>
            <a:spLocks noChangeShapeType="1"/>
          </p:cNvSpPr>
          <p:nvPr/>
        </p:nvSpPr>
        <p:spPr bwMode="auto">
          <a:xfrm>
            <a:off x="3516444" y="3600397"/>
            <a:ext cx="682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60" name="Line 88"/>
          <p:cNvSpPr>
            <a:spLocks noChangeShapeType="1"/>
          </p:cNvSpPr>
          <p:nvPr/>
        </p:nvSpPr>
        <p:spPr bwMode="auto">
          <a:xfrm flipV="1">
            <a:off x="4194305" y="3589285"/>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61" name="Line 89"/>
          <p:cNvSpPr>
            <a:spLocks noChangeShapeType="1"/>
          </p:cNvSpPr>
          <p:nvPr/>
        </p:nvSpPr>
        <p:spPr bwMode="auto">
          <a:xfrm flipV="1">
            <a:off x="4553080" y="3589285"/>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62" name="Line 90"/>
          <p:cNvSpPr>
            <a:spLocks noChangeShapeType="1"/>
          </p:cNvSpPr>
          <p:nvPr/>
        </p:nvSpPr>
        <p:spPr bwMode="auto">
          <a:xfrm>
            <a:off x="4549905" y="3600397"/>
            <a:ext cx="17605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63" name="Line 91"/>
          <p:cNvSpPr>
            <a:spLocks noChangeShapeType="1"/>
          </p:cNvSpPr>
          <p:nvPr/>
        </p:nvSpPr>
        <p:spPr bwMode="auto">
          <a:xfrm flipV="1">
            <a:off x="6312030" y="422111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64" name="Line 92"/>
          <p:cNvSpPr>
            <a:spLocks noChangeShapeType="1"/>
          </p:cNvSpPr>
          <p:nvPr/>
        </p:nvSpPr>
        <p:spPr bwMode="auto">
          <a:xfrm>
            <a:off x="6312030" y="4678310"/>
            <a:ext cx="6540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65" name="Line 93"/>
          <p:cNvSpPr>
            <a:spLocks noChangeShapeType="1"/>
          </p:cNvSpPr>
          <p:nvPr/>
        </p:nvSpPr>
        <p:spPr bwMode="auto">
          <a:xfrm>
            <a:off x="2219456" y="4830710"/>
            <a:ext cx="5445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nvGrpSpPr>
          <p:cNvPr id="489566" name="Group 94"/>
          <p:cNvGrpSpPr>
            <a:grpSpLocks/>
          </p:cNvGrpSpPr>
          <p:nvPr/>
        </p:nvGrpSpPr>
        <p:grpSpPr bwMode="auto">
          <a:xfrm>
            <a:off x="1535243" y="4819597"/>
            <a:ext cx="304800" cy="457200"/>
            <a:chOff x="1263" y="3021"/>
            <a:chExt cx="192" cy="288"/>
          </a:xfrm>
        </p:grpSpPr>
        <p:sp>
          <p:nvSpPr>
            <p:cNvPr id="489567" name="Line 95"/>
            <p:cNvSpPr>
              <a:spLocks noChangeShapeType="1"/>
            </p:cNvSpPr>
            <p:nvPr/>
          </p:nvSpPr>
          <p:spPr bwMode="auto">
            <a:xfrm>
              <a:off x="1270" y="3309"/>
              <a:ext cx="185"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68" name="Line 96"/>
            <p:cNvSpPr>
              <a:spLocks noChangeShapeType="1"/>
            </p:cNvSpPr>
            <p:nvPr/>
          </p:nvSpPr>
          <p:spPr bwMode="auto">
            <a:xfrm flipV="1">
              <a:off x="1448" y="3021"/>
              <a:ext cx="0" cy="28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69" name="Line 97"/>
            <p:cNvSpPr>
              <a:spLocks noChangeShapeType="1"/>
            </p:cNvSpPr>
            <p:nvPr/>
          </p:nvSpPr>
          <p:spPr bwMode="auto">
            <a:xfrm>
              <a:off x="1263" y="3028"/>
              <a:ext cx="185"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sp>
        <p:nvSpPr>
          <p:cNvPr id="489570" name="Line 98"/>
          <p:cNvSpPr>
            <a:spLocks noChangeShapeType="1"/>
          </p:cNvSpPr>
          <p:nvPr/>
        </p:nvSpPr>
        <p:spPr bwMode="auto">
          <a:xfrm>
            <a:off x="1841630" y="5276797"/>
            <a:ext cx="369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71" name="Line 99"/>
          <p:cNvSpPr>
            <a:spLocks noChangeShapeType="1"/>
          </p:cNvSpPr>
          <p:nvPr/>
        </p:nvSpPr>
        <p:spPr bwMode="auto">
          <a:xfrm flipV="1">
            <a:off x="2221043" y="48195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72" name="Text Box 100"/>
          <p:cNvSpPr txBox="1">
            <a:spLocks noChangeArrowheads="1"/>
          </p:cNvSpPr>
          <p:nvPr/>
        </p:nvSpPr>
        <p:spPr bwMode="auto">
          <a:xfrm>
            <a:off x="1209805" y="4971998"/>
            <a:ext cx="304800" cy="221599"/>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90000"/>
              </a:lnSpc>
              <a:spcBef>
                <a:spcPct val="50000"/>
              </a:spcBef>
            </a:pPr>
            <a:r>
              <a:rPr kumimoji="1" lang="en-US" altLang="zh-CN" sz="1600" i="1">
                <a:latin typeface="Times New Roman" pitchFamily="18" charset="0"/>
                <a:ea typeface="宋体-方正超大字符集" pitchFamily="65" charset="-122"/>
              </a:rPr>
              <a:t>Q</a:t>
            </a:r>
            <a:endParaRPr kumimoji="1" lang="en-US" altLang="zh-CN" sz="1600" i="1" baseline="-25000">
              <a:latin typeface="Times New Roman" pitchFamily="18" charset="0"/>
              <a:ea typeface="宋体-方正超大字符集" pitchFamily="65" charset="-122"/>
            </a:endParaRPr>
          </a:p>
        </p:txBody>
      </p:sp>
      <p:sp>
        <p:nvSpPr>
          <p:cNvPr id="489573" name="Line 101"/>
          <p:cNvSpPr>
            <a:spLocks noChangeShapeType="1"/>
          </p:cNvSpPr>
          <p:nvPr/>
        </p:nvSpPr>
        <p:spPr bwMode="auto">
          <a:xfrm flipV="1">
            <a:off x="2765555" y="48195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74" name="Line 102"/>
          <p:cNvSpPr>
            <a:spLocks noChangeShapeType="1"/>
          </p:cNvSpPr>
          <p:nvPr/>
        </p:nvSpPr>
        <p:spPr bwMode="auto">
          <a:xfrm>
            <a:off x="2767143" y="5276797"/>
            <a:ext cx="1968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75" name="Line 103"/>
          <p:cNvSpPr>
            <a:spLocks noChangeShapeType="1"/>
          </p:cNvSpPr>
          <p:nvPr/>
        </p:nvSpPr>
        <p:spPr bwMode="auto">
          <a:xfrm flipV="1">
            <a:off x="2962405" y="48195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76" name="Line 104"/>
          <p:cNvSpPr>
            <a:spLocks noChangeShapeType="1"/>
          </p:cNvSpPr>
          <p:nvPr/>
        </p:nvSpPr>
        <p:spPr bwMode="auto">
          <a:xfrm>
            <a:off x="2959231" y="4830710"/>
            <a:ext cx="360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77" name="Line 105"/>
          <p:cNvSpPr>
            <a:spLocks noChangeShapeType="1"/>
          </p:cNvSpPr>
          <p:nvPr/>
        </p:nvSpPr>
        <p:spPr bwMode="auto">
          <a:xfrm flipV="1">
            <a:off x="3321180" y="48195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78" name="Line 106"/>
          <p:cNvSpPr>
            <a:spLocks noChangeShapeType="1"/>
          </p:cNvSpPr>
          <p:nvPr/>
        </p:nvSpPr>
        <p:spPr bwMode="auto">
          <a:xfrm>
            <a:off x="3322769" y="5276797"/>
            <a:ext cx="5429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79" name="Line 107"/>
          <p:cNvSpPr>
            <a:spLocks noChangeShapeType="1"/>
          </p:cNvSpPr>
          <p:nvPr/>
        </p:nvSpPr>
        <p:spPr bwMode="auto">
          <a:xfrm flipV="1">
            <a:off x="3865693" y="4819597"/>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80" name="Line 108"/>
          <p:cNvSpPr>
            <a:spLocks noChangeShapeType="1"/>
          </p:cNvSpPr>
          <p:nvPr/>
        </p:nvSpPr>
        <p:spPr bwMode="auto">
          <a:xfrm>
            <a:off x="3862518" y="4830710"/>
            <a:ext cx="10017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nvGrpSpPr>
          <p:cNvPr id="489581" name="Group 109"/>
          <p:cNvGrpSpPr>
            <a:grpSpLocks/>
          </p:cNvGrpSpPr>
          <p:nvPr/>
        </p:nvGrpSpPr>
        <p:grpSpPr bwMode="auto">
          <a:xfrm>
            <a:off x="5507169" y="2168473"/>
            <a:ext cx="1100137" cy="3128963"/>
            <a:chOff x="3765" y="1351"/>
            <a:chExt cx="693" cy="1971"/>
          </a:xfrm>
        </p:grpSpPr>
        <p:sp>
          <p:nvSpPr>
            <p:cNvPr id="489582" name="Line 110"/>
            <p:cNvSpPr>
              <a:spLocks noChangeShapeType="1"/>
            </p:cNvSpPr>
            <p:nvPr/>
          </p:nvSpPr>
          <p:spPr bwMode="auto">
            <a:xfrm>
              <a:off x="4115" y="1351"/>
              <a:ext cx="0" cy="1665"/>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83" name="Line 111"/>
            <p:cNvSpPr>
              <a:spLocks noChangeShapeType="1"/>
            </p:cNvSpPr>
            <p:nvPr/>
          </p:nvSpPr>
          <p:spPr bwMode="auto">
            <a:xfrm>
              <a:off x="4458" y="1351"/>
              <a:ext cx="0" cy="1971"/>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84" name="Line 112"/>
            <p:cNvSpPr>
              <a:spLocks noChangeShapeType="1"/>
            </p:cNvSpPr>
            <p:nvPr/>
          </p:nvSpPr>
          <p:spPr bwMode="auto">
            <a:xfrm>
              <a:off x="3765" y="1351"/>
              <a:ext cx="0" cy="1659"/>
            </a:xfrm>
            <a:prstGeom prst="line">
              <a:avLst/>
            </a:prstGeom>
            <a:noFill/>
            <a:ln w="28575">
              <a:solidFill>
                <a:srgbClr val="CC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sp>
        <p:nvSpPr>
          <p:cNvPr id="489585" name="Line 113"/>
          <p:cNvSpPr>
            <a:spLocks noChangeShapeType="1"/>
          </p:cNvSpPr>
          <p:nvPr/>
        </p:nvSpPr>
        <p:spPr bwMode="auto">
          <a:xfrm flipV="1">
            <a:off x="4856293" y="4829123"/>
            <a:ext cx="0" cy="4476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86" name="Line 114"/>
          <p:cNvSpPr>
            <a:spLocks noChangeShapeType="1"/>
          </p:cNvSpPr>
          <p:nvPr/>
        </p:nvSpPr>
        <p:spPr bwMode="auto">
          <a:xfrm>
            <a:off x="4856294" y="5276797"/>
            <a:ext cx="6572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nvGrpSpPr>
          <p:cNvPr id="489587" name="Group 115"/>
          <p:cNvGrpSpPr>
            <a:grpSpLocks/>
          </p:cNvGrpSpPr>
          <p:nvPr/>
        </p:nvGrpSpPr>
        <p:grpSpPr bwMode="auto">
          <a:xfrm>
            <a:off x="5513519" y="4819597"/>
            <a:ext cx="1438275" cy="457200"/>
            <a:chOff x="3769" y="3021"/>
            <a:chExt cx="906" cy="288"/>
          </a:xfrm>
        </p:grpSpPr>
        <p:sp>
          <p:nvSpPr>
            <p:cNvPr id="489588" name="Line 116"/>
            <p:cNvSpPr>
              <a:spLocks noChangeShapeType="1"/>
            </p:cNvSpPr>
            <p:nvPr/>
          </p:nvSpPr>
          <p:spPr bwMode="auto">
            <a:xfrm flipV="1">
              <a:off x="3769" y="3021"/>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89" name="Line 117"/>
            <p:cNvSpPr>
              <a:spLocks noChangeShapeType="1"/>
            </p:cNvSpPr>
            <p:nvPr/>
          </p:nvSpPr>
          <p:spPr bwMode="auto">
            <a:xfrm>
              <a:off x="3770" y="3028"/>
              <a:ext cx="3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90" name="Line 118"/>
            <p:cNvSpPr>
              <a:spLocks noChangeShapeType="1"/>
            </p:cNvSpPr>
            <p:nvPr/>
          </p:nvSpPr>
          <p:spPr bwMode="auto">
            <a:xfrm flipV="1">
              <a:off x="4111" y="3027"/>
              <a:ext cx="0" cy="28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89591" name="Line 119"/>
            <p:cNvSpPr>
              <a:spLocks noChangeShapeType="1"/>
            </p:cNvSpPr>
            <p:nvPr/>
          </p:nvSpPr>
          <p:spPr bwMode="auto">
            <a:xfrm>
              <a:off x="4111" y="3309"/>
              <a:ext cx="5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graphicFrame>
        <p:nvGraphicFramePr>
          <p:cNvPr id="489593" name="Object 121"/>
          <p:cNvGraphicFramePr>
            <a:graphicFrameLocks noChangeAspect="1"/>
          </p:cNvGraphicFramePr>
          <p:nvPr>
            <p:extLst>
              <p:ext uri="{D42A27DB-BD31-4B8C-83A1-F6EECF244321}">
                <p14:modId xmlns:p14="http://schemas.microsoft.com/office/powerpoint/2010/main" val="3339397599"/>
              </p:ext>
            </p:extLst>
          </p:nvPr>
        </p:nvGraphicFramePr>
        <p:xfrm>
          <a:off x="7742302" y="1145202"/>
          <a:ext cx="2952750" cy="1768475"/>
        </p:xfrm>
        <a:graphic>
          <a:graphicData uri="http://schemas.openxmlformats.org/presentationml/2006/ole">
            <mc:AlternateContent xmlns:mc="http://schemas.openxmlformats.org/markup-compatibility/2006">
              <mc:Choice xmlns:v="urn:schemas-microsoft-com:vml" Requires="v">
                <p:oleObj spid="_x0000_s500754" name="图片" r:id="rId3" imgW="1647720" imgH="857160" progId="Word.Picture.8">
                  <p:embed/>
                </p:oleObj>
              </mc:Choice>
              <mc:Fallback>
                <p:oleObj name="图片" r:id="rId3" imgW="1647720" imgH="857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2302" y="1145202"/>
                        <a:ext cx="2952750" cy="1768475"/>
                      </a:xfrm>
                      <a:prstGeom prst="rect">
                        <a:avLst/>
                      </a:prstGeom>
                      <a:solidFill>
                        <a:schemeClr val="bg1"/>
                      </a:solidFill>
                    </p:spPr>
                  </p:pic>
                </p:oleObj>
              </mc:Fallback>
            </mc:AlternateContent>
          </a:graphicData>
        </a:graphic>
      </p:graphicFrame>
      <p:sp>
        <p:nvSpPr>
          <p:cNvPr id="489595" name="Line 123"/>
          <p:cNvSpPr>
            <a:spLocks noChangeShapeType="1"/>
          </p:cNvSpPr>
          <p:nvPr/>
        </p:nvSpPr>
        <p:spPr bwMode="auto">
          <a:xfrm>
            <a:off x="1257431" y="2481210"/>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596" name="Line 124"/>
          <p:cNvSpPr>
            <a:spLocks noChangeShapeType="1"/>
          </p:cNvSpPr>
          <p:nvPr/>
        </p:nvSpPr>
        <p:spPr bwMode="auto">
          <a:xfrm>
            <a:off x="1257431" y="3093985"/>
            <a:ext cx="1444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7099799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9476"/>
                                        </p:tgtEl>
                                        <p:attrNameLst>
                                          <p:attrName>style.visibility</p:attrName>
                                        </p:attrNameLst>
                                      </p:cBhvr>
                                      <p:to>
                                        <p:strVal val="visible"/>
                                      </p:to>
                                    </p:set>
                                    <p:animEffect transition="in" filter="wipe(up)">
                                      <p:cBhvr>
                                        <p:cTn id="7" dur="500"/>
                                        <p:tgtEl>
                                          <p:spTgt spid="48947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89566"/>
                                        </p:tgtEl>
                                        <p:attrNameLst>
                                          <p:attrName>style.visibility</p:attrName>
                                        </p:attrNameLst>
                                      </p:cBhvr>
                                      <p:to>
                                        <p:strVal val="visible"/>
                                      </p:to>
                                    </p:set>
                                    <p:animEffect transition="in" filter="wipe(left)">
                                      <p:cBhvr>
                                        <p:cTn id="11" dur="500"/>
                                        <p:tgtEl>
                                          <p:spTgt spid="48956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89570"/>
                                        </p:tgtEl>
                                        <p:attrNameLst>
                                          <p:attrName>style.visibility</p:attrName>
                                        </p:attrNameLst>
                                      </p:cBhvr>
                                      <p:to>
                                        <p:strVal val="visible"/>
                                      </p:to>
                                    </p:set>
                                    <p:animEffect transition="in" filter="wipe(left)">
                                      <p:cBhvr>
                                        <p:cTn id="15" dur="500"/>
                                        <p:tgtEl>
                                          <p:spTgt spid="489570"/>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89477"/>
                                        </p:tgtEl>
                                        <p:attrNameLst>
                                          <p:attrName>style.visibility</p:attrName>
                                        </p:attrNameLst>
                                      </p:cBhvr>
                                      <p:to>
                                        <p:strVal val="visible"/>
                                      </p:to>
                                    </p:set>
                                    <p:animEffect transition="in" filter="wipe(up)">
                                      <p:cBhvr>
                                        <p:cTn id="19" dur="500"/>
                                        <p:tgtEl>
                                          <p:spTgt spid="4894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89571"/>
                                        </p:tgtEl>
                                        <p:attrNameLst>
                                          <p:attrName>style.visibility</p:attrName>
                                        </p:attrNameLst>
                                      </p:cBhvr>
                                      <p:to>
                                        <p:strVal val="visible"/>
                                      </p:to>
                                    </p:set>
                                    <p:animEffect transition="in" filter="wipe(down)">
                                      <p:cBhvr>
                                        <p:cTn id="24" dur="500"/>
                                        <p:tgtEl>
                                          <p:spTgt spid="489571"/>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89565"/>
                                        </p:tgtEl>
                                        <p:attrNameLst>
                                          <p:attrName>style.visibility</p:attrName>
                                        </p:attrNameLst>
                                      </p:cBhvr>
                                      <p:to>
                                        <p:strVal val="visible"/>
                                      </p:to>
                                    </p:set>
                                    <p:animEffect transition="in" filter="wipe(left)">
                                      <p:cBhvr>
                                        <p:cTn id="28" dur="500"/>
                                        <p:tgtEl>
                                          <p:spTgt spid="489565"/>
                                        </p:tgtEl>
                                      </p:cBhvr>
                                    </p:animEffect>
                                  </p:childTnLst>
                                </p:cTn>
                              </p:par>
                            </p:childTnLst>
                          </p:cTn>
                        </p:par>
                        <p:par>
                          <p:cTn id="29" fill="hold" nodeType="afterGroup">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489478"/>
                                        </p:tgtEl>
                                        <p:attrNameLst>
                                          <p:attrName>style.visibility</p:attrName>
                                        </p:attrNameLst>
                                      </p:cBhvr>
                                      <p:to>
                                        <p:strVal val="visible"/>
                                      </p:to>
                                    </p:set>
                                    <p:animEffect transition="in" filter="wipe(up)">
                                      <p:cBhvr>
                                        <p:cTn id="32" dur="500"/>
                                        <p:tgtEl>
                                          <p:spTgt spid="4894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89573"/>
                                        </p:tgtEl>
                                        <p:attrNameLst>
                                          <p:attrName>style.visibility</p:attrName>
                                        </p:attrNameLst>
                                      </p:cBhvr>
                                      <p:to>
                                        <p:strVal val="visible"/>
                                      </p:to>
                                    </p:set>
                                    <p:animEffect transition="in" filter="wipe(up)">
                                      <p:cBhvr>
                                        <p:cTn id="37" dur="500"/>
                                        <p:tgtEl>
                                          <p:spTgt spid="489573"/>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89574"/>
                                        </p:tgtEl>
                                        <p:attrNameLst>
                                          <p:attrName>style.visibility</p:attrName>
                                        </p:attrNameLst>
                                      </p:cBhvr>
                                      <p:to>
                                        <p:strVal val="visible"/>
                                      </p:to>
                                    </p:set>
                                    <p:animEffect transition="in" filter="wipe(left)">
                                      <p:cBhvr>
                                        <p:cTn id="41" dur="500"/>
                                        <p:tgtEl>
                                          <p:spTgt spid="489574"/>
                                        </p:tgtEl>
                                      </p:cBhvr>
                                    </p:animEffect>
                                  </p:childTnLst>
                                </p:cTn>
                              </p:par>
                            </p:childTnLst>
                          </p:cTn>
                        </p:par>
                        <p:par>
                          <p:cTn id="42" fill="hold" nodeType="afterGroup">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489479"/>
                                        </p:tgtEl>
                                        <p:attrNameLst>
                                          <p:attrName>style.visibility</p:attrName>
                                        </p:attrNameLst>
                                      </p:cBhvr>
                                      <p:to>
                                        <p:strVal val="visible"/>
                                      </p:to>
                                    </p:set>
                                    <p:animEffect transition="in" filter="wipe(up)">
                                      <p:cBhvr>
                                        <p:cTn id="45" dur="500"/>
                                        <p:tgtEl>
                                          <p:spTgt spid="4894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89575"/>
                                        </p:tgtEl>
                                        <p:attrNameLst>
                                          <p:attrName>style.visibility</p:attrName>
                                        </p:attrNameLst>
                                      </p:cBhvr>
                                      <p:to>
                                        <p:strVal val="visible"/>
                                      </p:to>
                                    </p:set>
                                    <p:animEffect transition="in" filter="wipe(down)">
                                      <p:cBhvr>
                                        <p:cTn id="50" dur="500"/>
                                        <p:tgtEl>
                                          <p:spTgt spid="489575"/>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489576"/>
                                        </p:tgtEl>
                                        <p:attrNameLst>
                                          <p:attrName>style.visibility</p:attrName>
                                        </p:attrNameLst>
                                      </p:cBhvr>
                                      <p:to>
                                        <p:strVal val="visible"/>
                                      </p:to>
                                    </p:set>
                                    <p:animEffect transition="in" filter="wipe(left)">
                                      <p:cBhvr>
                                        <p:cTn id="54" dur="500"/>
                                        <p:tgtEl>
                                          <p:spTgt spid="489576"/>
                                        </p:tgtEl>
                                      </p:cBhvr>
                                    </p:animEffect>
                                  </p:childTnLst>
                                </p:cTn>
                              </p:par>
                            </p:childTnLst>
                          </p:cTn>
                        </p:par>
                        <p:par>
                          <p:cTn id="55" fill="hold" nodeType="afterGroup">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489480"/>
                                        </p:tgtEl>
                                        <p:attrNameLst>
                                          <p:attrName>style.visibility</p:attrName>
                                        </p:attrNameLst>
                                      </p:cBhvr>
                                      <p:to>
                                        <p:strVal val="visible"/>
                                      </p:to>
                                    </p:set>
                                    <p:animEffect transition="in" filter="wipe(up)">
                                      <p:cBhvr>
                                        <p:cTn id="58" dur="500"/>
                                        <p:tgtEl>
                                          <p:spTgt spid="48948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89577"/>
                                        </p:tgtEl>
                                        <p:attrNameLst>
                                          <p:attrName>style.visibility</p:attrName>
                                        </p:attrNameLst>
                                      </p:cBhvr>
                                      <p:to>
                                        <p:strVal val="visible"/>
                                      </p:to>
                                    </p:set>
                                    <p:animEffect transition="in" filter="wipe(up)">
                                      <p:cBhvr>
                                        <p:cTn id="63" dur="500"/>
                                        <p:tgtEl>
                                          <p:spTgt spid="489577"/>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489578"/>
                                        </p:tgtEl>
                                        <p:attrNameLst>
                                          <p:attrName>style.visibility</p:attrName>
                                        </p:attrNameLst>
                                      </p:cBhvr>
                                      <p:to>
                                        <p:strVal val="visible"/>
                                      </p:to>
                                    </p:set>
                                    <p:animEffect transition="in" filter="wipe(left)">
                                      <p:cBhvr>
                                        <p:cTn id="67" dur="500"/>
                                        <p:tgtEl>
                                          <p:spTgt spid="489578"/>
                                        </p:tgtEl>
                                      </p:cBhvr>
                                    </p:animEffect>
                                  </p:childTnLst>
                                </p:cTn>
                              </p:par>
                            </p:childTnLst>
                          </p:cTn>
                        </p:par>
                        <p:par>
                          <p:cTn id="68" fill="hold" nodeType="afterGroup">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489481"/>
                                        </p:tgtEl>
                                        <p:attrNameLst>
                                          <p:attrName>style.visibility</p:attrName>
                                        </p:attrNameLst>
                                      </p:cBhvr>
                                      <p:to>
                                        <p:strVal val="visible"/>
                                      </p:to>
                                    </p:set>
                                    <p:animEffect transition="in" filter="wipe(up)">
                                      <p:cBhvr>
                                        <p:cTn id="71" dur="500"/>
                                        <p:tgtEl>
                                          <p:spTgt spid="489481"/>
                                        </p:tgtEl>
                                      </p:cBhvr>
                                    </p:animEffect>
                                  </p:childTnLst>
                                </p:cTn>
                              </p:par>
                            </p:childTnLst>
                          </p:cTn>
                        </p:par>
                        <p:par>
                          <p:cTn id="72" fill="hold" nodeType="afterGroup">
                            <p:stCondLst>
                              <p:cond delay="1500"/>
                            </p:stCondLst>
                            <p:childTnLst>
                              <p:par>
                                <p:cTn id="73" presetID="22" presetClass="entr" presetSubtype="4" fill="hold" grpId="0" nodeType="afterEffect">
                                  <p:stCondLst>
                                    <p:cond delay="0"/>
                                  </p:stCondLst>
                                  <p:childTnLst>
                                    <p:set>
                                      <p:cBhvr>
                                        <p:cTn id="74" dur="1" fill="hold">
                                          <p:stCondLst>
                                            <p:cond delay="0"/>
                                          </p:stCondLst>
                                        </p:cTn>
                                        <p:tgtEl>
                                          <p:spTgt spid="489579"/>
                                        </p:tgtEl>
                                        <p:attrNameLst>
                                          <p:attrName>style.visibility</p:attrName>
                                        </p:attrNameLst>
                                      </p:cBhvr>
                                      <p:to>
                                        <p:strVal val="visible"/>
                                      </p:to>
                                    </p:set>
                                    <p:animEffect transition="in" filter="wipe(down)">
                                      <p:cBhvr>
                                        <p:cTn id="75" dur="500"/>
                                        <p:tgtEl>
                                          <p:spTgt spid="489579"/>
                                        </p:tgtEl>
                                      </p:cBhvr>
                                    </p:animEffect>
                                  </p:childTnLst>
                                </p:cTn>
                              </p:par>
                            </p:childTnLst>
                          </p:cTn>
                        </p:par>
                        <p:par>
                          <p:cTn id="76" fill="hold" nodeType="afterGroup">
                            <p:stCondLst>
                              <p:cond delay="2000"/>
                            </p:stCondLst>
                            <p:childTnLst>
                              <p:par>
                                <p:cTn id="77" presetID="22" presetClass="entr" presetSubtype="1" fill="hold" grpId="0" nodeType="afterEffect">
                                  <p:stCondLst>
                                    <p:cond delay="0"/>
                                  </p:stCondLst>
                                  <p:childTnLst>
                                    <p:set>
                                      <p:cBhvr>
                                        <p:cTn id="78" dur="1" fill="hold">
                                          <p:stCondLst>
                                            <p:cond delay="0"/>
                                          </p:stCondLst>
                                        </p:cTn>
                                        <p:tgtEl>
                                          <p:spTgt spid="489482"/>
                                        </p:tgtEl>
                                        <p:attrNameLst>
                                          <p:attrName>style.visibility</p:attrName>
                                        </p:attrNameLst>
                                      </p:cBhvr>
                                      <p:to>
                                        <p:strVal val="visible"/>
                                      </p:to>
                                    </p:set>
                                    <p:animEffect transition="in" filter="wipe(up)">
                                      <p:cBhvr>
                                        <p:cTn id="79" dur="500"/>
                                        <p:tgtEl>
                                          <p:spTgt spid="489482"/>
                                        </p:tgtEl>
                                      </p:cBhvr>
                                    </p:animEffect>
                                  </p:childTnLst>
                                </p:cTn>
                              </p:par>
                            </p:childTnLst>
                          </p:cTn>
                        </p:par>
                        <p:par>
                          <p:cTn id="80" fill="hold" nodeType="afterGroup">
                            <p:stCondLst>
                              <p:cond delay="2500"/>
                            </p:stCondLst>
                            <p:childTnLst>
                              <p:par>
                                <p:cTn id="81" presetID="22" presetClass="entr" presetSubtype="1" fill="hold" grpId="0" nodeType="afterEffect">
                                  <p:stCondLst>
                                    <p:cond delay="0"/>
                                  </p:stCondLst>
                                  <p:childTnLst>
                                    <p:set>
                                      <p:cBhvr>
                                        <p:cTn id="82" dur="1" fill="hold">
                                          <p:stCondLst>
                                            <p:cond delay="0"/>
                                          </p:stCondLst>
                                        </p:cTn>
                                        <p:tgtEl>
                                          <p:spTgt spid="489484"/>
                                        </p:tgtEl>
                                        <p:attrNameLst>
                                          <p:attrName>style.visibility</p:attrName>
                                        </p:attrNameLst>
                                      </p:cBhvr>
                                      <p:to>
                                        <p:strVal val="visible"/>
                                      </p:to>
                                    </p:set>
                                    <p:animEffect transition="in" filter="wipe(up)">
                                      <p:cBhvr>
                                        <p:cTn id="83" dur="500"/>
                                        <p:tgtEl>
                                          <p:spTgt spid="489484"/>
                                        </p:tgtEl>
                                      </p:cBhvr>
                                    </p:animEffect>
                                  </p:childTnLst>
                                </p:cTn>
                              </p:par>
                            </p:childTnLst>
                          </p:cTn>
                        </p:par>
                        <p:par>
                          <p:cTn id="84" fill="hold" nodeType="afterGroup">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89580"/>
                                        </p:tgtEl>
                                        <p:attrNameLst>
                                          <p:attrName>style.visibility</p:attrName>
                                        </p:attrNameLst>
                                      </p:cBhvr>
                                      <p:to>
                                        <p:strVal val="visible"/>
                                      </p:to>
                                    </p:set>
                                    <p:animEffect transition="in" filter="wipe(left)">
                                      <p:cBhvr>
                                        <p:cTn id="87" dur="500"/>
                                        <p:tgtEl>
                                          <p:spTgt spid="489580"/>
                                        </p:tgtEl>
                                      </p:cBhvr>
                                    </p:animEffect>
                                  </p:childTnLst>
                                </p:cTn>
                              </p:par>
                            </p:childTnLst>
                          </p:cTn>
                        </p:par>
                        <p:par>
                          <p:cTn id="88" fill="hold" nodeType="afterGroup">
                            <p:stCondLst>
                              <p:cond delay="3500"/>
                            </p:stCondLst>
                            <p:childTnLst>
                              <p:par>
                                <p:cTn id="89" presetID="22" presetClass="entr" presetSubtype="1" fill="hold" grpId="0" nodeType="afterEffect">
                                  <p:stCondLst>
                                    <p:cond delay="0"/>
                                  </p:stCondLst>
                                  <p:childTnLst>
                                    <p:set>
                                      <p:cBhvr>
                                        <p:cTn id="90" dur="1" fill="hold">
                                          <p:stCondLst>
                                            <p:cond delay="0"/>
                                          </p:stCondLst>
                                        </p:cTn>
                                        <p:tgtEl>
                                          <p:spTgt spid="489483"/>
                                        </p:tgtEl>
                                        <p:attrNameLst>
                                          <p:attrName>style.visibility</p:attrName>
                                        </p:attrNameLst>
                                      </p:cBhvr>
                                      <p:to>
                                        <p:strVal val="visible"/>
                                      </p:to>
                                    </p:set>
                                    <p:animEffect transition="in" filter="wipe(up)">
                                      <p:cBhvr>
                                        <p:cTn id="91" dur="500"/>
                                        <p:tgtEl>
                                          <p:spTgt spid="48948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89585"/>
                                        </p:tgtEl>
                                        <p:attrNameLst>
                                          <p:attrName>style.visibility</p:attrName>
                                        </p:attrNameLst>
                                      </p:cBhvr>
                                      <p:to>
                                        <p:strVal val="visible"/>
                                      </p:to>
                                    </p:set>
                                    <p:animEffect transition="in" filter="wipe(up)">
                                      <p:cBhvr>
                                        <p:cTn id="96" dur="500"/>
                                        <p:tgtEl>
                                          <p:spTgt spid="48958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489586"/>
                                        </p:tgtEl>
                                        <p:attrNameLst>
                                          <p:attrName>style.visibility</p:attrName>
                                        </p:attrNameLst>
                                      </p:cBhvr>
                                      <p:to>
                                        <p:strVal val="visible"/>
                                      </p:to>
                                    </p:set>
                                    <p:animEffect transition="in" filter="wipe(left)">
                                      <p:cBhvr>
                                        <p:cTn id="101" dur="500"/>
                                        <p:tgtEl>
                                          <p:spTgt spid="48958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nodeType="clickEffect">
                                  <p:stCondLst>
                                    <p:cond delay="0"/>
                                  </p:stCondLst>
                                  <p:childTnLst>
                                    <p:set>
                                      <p:cBhvr>
                                        <p:cTn id="105" dur="1" fill="hold">
                                          <p:stCondLst>
                                            <p:cond delay="0"/>
                                          </p:stCondLst>
                                        </p:cTn>
                                        <p:tgtEl>
                                          <p:spTgt spid="489581"/>
                                        </p:tgtEl>
                                        <p:attrNameLst>
                                          <p:attrName>style.visibility</p:attrName>
                                        </p:attrNameLst>
                                      </p:cBhvr>
                                      <p:to>
                                        <p:strVal val="visible"/>
                                      </p:to>
                                    </p:set>
                                    <p:animEffect transition="in" filter="wipe(up)">
                                      <p:cBhvr>
                                        <p:cTn id="106" dur="500"/>
                                        <p:tgtEl>
                                          <p:spTgt spid="48958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489587"/>
                                        </p:tgtEl>
                                        <p:attrNameLst>
                                          <p:attrName>style.visibility</p:attrName>
                                        </p:attrNameLst>
                                      </p:cBhvr>
                                      <p:to>
                                        <p:strVal val="visible"/>
                                      </p:to>
                                    </p:set>
                                    <p:animEffect transition="in" filter="wipe(left)">
                                      <p:cBhvr>
                                        <p:cTn id="111" dur="500"/>
                                        <p:tgtEl>
                                          <p:spTgt spid="489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6" grpId="0" animBg="1"/>
      <p:bldP spid="489477" grpId="0" animBg="1"/>
      <p:bldP spid="489478" grpId="0" animBg="1"/>
      <p:bldP spid="489479" grpId="0" animBg="1"/>
      <p:bldP spid="489480" grpId="0" animBg="1"/>
      <p:bldP spid="489481" grpId="0" animBg="1"/>
      <p:bldP spid="489482" grpId="0" animBg="1"/>
      <p:bldP spid="489483" grpId="0" animBg="1"/>
      <p:bldP spid="489484" grpId="0" animBg="1"/>
      <p:bldP spid="489565" grpId="0" animBg="1"/>
      <p:bldP spid="489570" grpId="0" animBg="1"/>
      <p:bldP spid="489571" grpId="0" animBg="1"/>
      <p:bldP spid="489573" grpId="0" animBg="1"/>
      <p:bldP spid="489574" grpId="0" animBg="1"/>
      <p:bldP spid="489575" grpId="0" animBg="1"/>
      <p:bldP spid="489576" grpId="0" animBg="1"/>
      <p:bldP spid="489577" grpId="0" animBg="1"/>
      <p:bldP spid="489578" grpId="0" animBg="1"/>
      <p:bldP spid="489579" grpId="0" animBg="1"/>
      <p:bldP spid="489580" grpId="0" animBg="1"/>
      <p:bldP spid="489585" grpId="0" animBg="1"/>
      <p:bldP spid="4895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7426" name="Picture 2"/>
          <p:cNvPicPr>
            <a:picLocks noChangeAspect="1" noChangeArrowheads="1"/>
          </p:cNvPicPr>
          <p:nvPr/>
        </p:nvPicPr>
        <p:blipFill>
          <a:blip r:embed="rId2">
            <a:clrChange>
              <a:clrFrom>
                <a:srgbClr val="FCF4E2"/>
              </a:clrFrom>
              <a:clrTo>
                <a:srgbClr val="FCF4E2">
                  <a:alpha val="0"/>
                </a:srgbClr>
              </a:clrTo>
            </a:clrChange>
            <a:lum contrast="26000"/>
            <a:extLst>
              <a:ext uri="{28A0092B-C50C-407E-A947-70E740481C1C}">
                <a14:useLocalDpi xmlns:a14="http://schemas.microsoft.com/office/drawing/2010/main" val="0"/>
              </a:ext>
            </a:extLst>
          </a:blip>
          <a:srcRect l="4321" r="4321"/>
          <a:stretch>
            <a:fillRect/>
          </a:stretch>
        </p:blipFill>
        <p:spPr bwMode="auto">
          <a:xfrm>
            <a:off x="1774826" y="549275"/>
            <a:ext cx="8353425"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7427" name="Rectangle 3"/>
          <p:cNvSpPr>
            <a:spLocks noChangeArrowheads="1"/>
          </p:cNvSpPr>
          <p:nvPr/>
        </p:nvSpPr>
        <p:spPr bwMode="auto">
          <a:xfrm>
            <a:off x="2711450" y="4724401"/>
            <a:ext cx="4833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66"/>
                </a:solidFill>
              </a:rPr>
              <a:t>利用传输延迟的</a:t>
            </a:r>
            <a:r>
              <a:rPr kumimoji="1" lang="en-US" altLang="zh-CN" sz="2800">
                <a:solidFill>
                  <a:srgbClr val="000066"/>
                </a:solidFill>
              </a:rPr>
              <a:t>JK</a:t>
            </a:r>
            <a:r>
              <a:rPr kumimoji="1" lang="zh-CN" altLang="en-US" sz="2800">
                <a:solidFill>
                  <a:srgbClr val="000066"/>
                </a:solidFill>
              </a:rPr>
              <a:t>触发器</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84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9" y="188914"/>
            <a:ext cx="8677275"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8451" name="Text Box 3"/>
          <p:cNvSpPr txBox="1">
            <a:spLocks noChangeArrowheads="1"/>
          </p:cNvSpPr>
          <p:nvPr/>
        </p:nvSpPr>
        <p:spPr bwMode="auto">
          <a:xfrm>
            <a:off x="1847850" y="3213100"/>
            <a:ext cx="316865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r>
              <a:rPr kumimoji="1" lang="zh-CN" altLang="en-US" sz="2400">
                <a:latin typeface="Times New Roman" pitchFamily="18" charset="0"/>
                <a:ea typeface="楷体_GB2312" pitchFamily="49" charset="-122"/>
              </a:rPr>
              <a:t>集成双</a:t>
            </a:r>
            <a:r>
              <a:rPr kumimoji="1" lang="en-US" altLang="zh-CN" sz="2400">
                <a:latin typeface="Times New Roman" pitchFamily="18" charset="0"/>
                <a:ea typeface="楷体_GB2312" pitchFamily="49" charset="-122"/>
              </a:rPr>
              <a:t>JK</a:t>
            </a:r>
            <a:r>
              <a:rPr kumimoji="1" lang="zh-CN" altLang="en-US" sz="2400">
                <a:latin typeface="Times New Roman" pitchFamily="18" charset="0"/>
                <a:ea typeface="楷体_GB2312" pitchFamily="49" charset="-122"/>
              </a:rPr>
              <a:t>下降沿</a:t>
            </a:r>
          </a:p>
          <a:p>
            <a:pPr algn="l"/>
            <a:r>
              <a:rPr kumimoji="1" lang="zh-CN" altLang="en-US" sz="2400">
                <a:latin typeface="Times New Roman" pitchFamily="18" charset="0"/>
                <a:ea typeface="楷体_GB2312" pitchFamily="49" charset="-122"/>
              </a:rPr>
              <a:t>触发器</a:t>
            </a:r>
            <a:r>
              <a:rPr kumimoji="1" lang="en-US" altLang="zh-CN" sz="2400">
                <a:solidFill>
                  <a:srgbClr val="CC3300"/>
                </a:solidFill>
                <a:effectLst>
                  <a:outerShdw blurRad="38100" dist="38100" dir="2700000" algn="tl">
                    <a:srgbClr val="C0C0C0"/>
                  </a:outerShdw>
                </a:effectLst>
                <a:latin typeface="Times New Roman" pitchFamily="18" charset="0"/>
                <a:ea typeface="楷体_GB2312" pitchFamily="49" charset="-122"/>
              </a:rPr>
              <a:t>74LS112</a:t>
            </a:r>
            <a:endParaRPr kumimoji="1" lang="en-US" altLang="zh-CN" sz="2400">
              <a:solidFill>
                <a:schemeClr val="accent2"/>
              </a:solidFill>
              <a:latin typeface="Times New Roman" pitchFamily="18" charset="0"/>
              <a:ea typeface="楷体_GB2312" pitchFamily="49" charset="-122"/>
            </a:endParaRPr>
          </a:p>
        </p:txBody>
      </p:sp>
      <p:grpSp>
        <p:nvGrpSpPr>
          <p:cNvPr id="488452" name="Group 4"/>
          <p:cNvGrpSpPr>
            <a:grpSpLocks/>
          </p:cNvGrpSpPr>
          <p:nvPr/>
        </p:nvGrpSpPr>
        <p:grpSpPr bwMode="auto">
          <a:xfrm>
            <a:off x="4511676" y="3213100"/>
            <a:ext cx="3529013" cy="2311400"/>
            <a:chOff x="975" y="754"/>
            <a:chExt cx="2223" cy="1456"/>
          </a:xfrm>
        </p:grpSpPr>
        <p:grpSp>
          <p:nvGrpSpPr>
            <p:cNvPr id="488453" name="Group 5"/>
            <p:cNvGrpSpPr>
              <a:grpSpLocks/>
            </p:cNvGrpSpPr>
            <p:nvPr/>
          </p:nvGrpSpPr>
          <p:grpSpPr bwMode="auto">
            <a:xfrm>
              <a:off x="975" y="1026"/>
              <a:ext cx="2223" cy="1184"/>
              <a:chOff x="975" y="1026"/>
              <a:chExt cx="2223" cy="1184"/>
            </a:xfrm>
          </p:grpSpPr>
          <p:grpSp>
            <p:nvGrpSpPr>
              <p:cNvPr id="488454" name="Group 6"/>
              <p:cNvGrpSpPr>
                <a:grpSpLocks/>
              </p:cNvGrpSpPr>
              <p:nvPr/>
            </p:nvGrpSpPr>
            <p:grpSpPr bwMode="auto">
              <a:xfrm>
                <a:off x="1111" y="1026"/>
                <a:ext cx="1860" cy="997"/>
                <a:chOff x="1111" y="1026"/>
                <a:chExt cx="1860" cy="997"/>
              </a:xfrm>
            </p:grpSpPr>
            <p:grpSp>
              <p:nvGrpSpPr>
                <p:cNvPr id="488455" name="Group 7"/>
                <p:cNvGrpSpPr>
                  <a:grpSpLocks/>
                </p:cNvGrpSpPr>
                <p:nvPr/>
              </p:nvGrpSpPr>
              <p:grpSpPr bwMode="auto">
                <a:xfrm>
                  <a:off x="1156" y="1026"/>
                  <a:ext cx="1769" cy="997"/>
                  <a:chOff x="1156" y="1026"/>
                  <a:chExt cx="1769" cy="997"/>
                </a:xfrm>
              </p:grpSpPr>
              <p:sp>
                <p:nvSpPr>
                  <p:cNvPr id="488456" name="Rectangle 8"/>
                  <p:cNvSpPr>
                    <a:spLocks noChangeArrowheads="1"/>
                  </p:cNvSpPr>
                  <p:nvPr/>
                </p:nvSpPr>
                <p:spPr bwMode="auto">
                  <a:xfrm>
                    <a:off x="1156" y="1207"/>
                    <a:ext cx="1769" cy="635"/>
                  </a:xfrm>
                  <a:prstGeom prst="rect">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8457" name="Line 9"/>
                  <p:cNvSpPr>
                    <a:spLocks noChangeShapeType="1"/>
                  </p:cNvSpPr>
                  <p:nvPr/>
                </p:nvSpPr>
                <p:spPr bwMode="auto">
                  <a:xfrm>
                    <a:off x="1247" y="1026"/>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58" name="Line 10"/>
                  <p:cNvSpPr>
                    <a:spLocks noChangeShapeType="1"/>
                  </p:cNvSpPr>
                  <p:nvPr/>
                </p:nvSpPr>
                <p:spPr bwMode="auto">
                  <a:xfrm>
                    <a:off x="1474" y="1026"/>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59" name="Line 11"/>
                  <p:cNvSpPr>
                    <a:spLocks noChangeShapeType="1"/>
                  </p:cNvSpPr>
                  <p:nvPr/>
                </p:nvSpPr>
                <p:spPr bwMode="auto">
                  <a:xfrm>
                    <a:off x="1701" y="1026"/>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0" name="Line 12"/>
                  <p:cNvSpPr>
                    <a:spLocks noChangeShapeType="1"/>
                  </p:cNvSpPr>
                  <p:nvPr/>
                </p:nvSpPr>
                <p:spPr bwMode="auto">
                  <a:xfrm>
                    <a:off x="1927" y="1026"/>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1" name="Line 13"/>
                  <p:cNvSpPr>
                    <a:spLocks noChangeShapeType="1"/>
                  </p:cNvSpPr>
                  <p:nvPr/>
                </p:nvSpPr>
                <p:spPr bwMode="auto">
                  <a:xfrm>
                    <a:off x="2154" y="1026"/>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2" name="Line 14"/>
                  <p:cNvSpPr>
                    <a:spLocks noChangeShapeType="1"/>
                  </p:cNvSpPr>
                  <p:nvPr/>
                </p:nvSpPr>
                <p:spPr bwMode="auto">
                  <a:xfrm>
                    <a:off x="2381" y="1026"/>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3" name="Line 15"/>
                  <p:cNvSpPr>
                    <a:spLocks noChangeShapeType="1"/>
                  </p:cNvSpPr>
                  <p:nvPr/>
                </p:nvSpPr>
                <p:spPr bwMode="auto">
                  <a:xfrm>
                    <a:off x="2608" y="1026"/>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4" name="Line 16"/>
                  <p:cNvSpPr>
                    <a:spLocks noChangeShapeType="1"/>
                  </p:cNvSpPr>
                  <p:nvPr/>
                </p:nvSpPr>
                <p:spPr bwMode="auto">
                  <a:xfrm>
                    <a:off x="2835" y="1026"/>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5" name="Line 17"/>
                  <p:cNvSpPr>
                    <a:spLocks noChangeShapeType="1"/>
                  </p:cNvSpPr>
                  <p:nvPr/>
                </p:nvSpPr>
                <p:spPr bwMode="auto">
                  <a:xfrm>
                    <a:off x="1247" y="1842"/>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6" name="Line 18"/>
                  <p:cNvSpPr>
                    <a:spLocks noChangeShapeType="1"/>
                  </p:cNvSpPr>
                  <p:nvPr/>
                </p:nvSpPr>
                <p:spPr bwMode="auto">
                  <a:xfrm>
                    <a:off x="1474" y="1842"/>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7" name="Line 19"/>
                  <p:cNvSpPr>
                    <a:spLocks noChangeShapeType="1"/>
                  </p:cNvSpPr>
                  <p:nvPr/>
                </p:nvSpPr>
                <p:spPr bwMode="auto">
                  <a:xfrm>
                    <a:off x="1701" y="1842"/>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8" name="Line 20"/>
                  <p:cNvSpPr>
                    <a:spLocks noChangeShapeType="1"/>
                  </p:cNvSpPr>
                  <p:nvPr/>
                </p:nvSpPr>
                <p:spPr bwMode="auto">
                  <a:xfrm>
                    <a:off x="1927" y="1842"/>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69" name="Line 21"/>
                  <p:cNvSpPr>
                    <a:spLocks noChangeShapeType="1"/>
                  </p:cNvSpPr>
                  <p:nvPr/>
                </p:nvSpPr>
                <p:spPr bwMode="auto">
                  <a:xfrm>
                    <a:off x="2154" y="1842"/>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70" name="Line 22"/>
                  <p:cNvSpPr>
                    <a:spLocks noChangeShapeType="1"/>
                  </p:cNvSpPr>
                  <p:nvPr/>
                </p:nvSpPr>
                <p:spPr bwMode="auto">
                  <a:xfrm>
                    <a:off x="2381" y="1842"/>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71" name="Line 23"/>
                  <p:cNvSpPr>
                    <a:spLocks noChangeShapeType="1"/>
                  </p:cNvSpPr>
                  <p:nvPr/>
                </p:nvSpPr>
                <p:spPr bwMode="auto">
                  <a:xfrm>
                    <a:off x="2608" y="1842"/>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72" name="Line 24"/>
                  <p:cNvSpPr>
                    <a:spLocks noChangeShapeType="1"/>
                  </p:cNvSpPr>
                  <p:nvPr/>
                </p:nvSpPr>
                <p:spPr bwMode="auto">
                  <a:xfrm>
                    <a:off x="2835" y="1842"/>
                    <a:ext cx="0" cy="181"/>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8473" name="Text Box 25"/>
                <p:cNvSpPr txBox="1">
                  <a:spLocks noChangeArrowheads="1"/>
                </p:cNvSpPr>
                <p:nvPr/>
              </p:nvSpPr>
              <p:spPr bwMode="auto">
                <a:xfrm>
                  <a:off x="1156"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1</a:t>
                  </a:r>
                </a:p>
              </p:txBody>
            </p:sp>
            <p:sp>
              <p:nvSpPr>
                <p:cNvPr id="488474" name="Text Box 26"/>
                <p:cNvSpPr txBox="1">
                  <a:spLocks noChangeArrowheads="1"/>
                </p:cNvSpPr>
                <p:nvPr/>
              </p:nvSpPr>
              <p:spPr bwMode="auto">
                <a:xfrm>
                  <a:off x="1383"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2</a:t>
                  </a:r>
                </a:p>
              </p:txBody>
            </p:sp>
            <p:sp>
              <p:nvSpPr>
                <p:cNvPr id="488475" name="Text Box 27"/>
                <p:cNvSpPr txBox="1">
                  <a:spLocks noChangeArrowheads="1"/>
                </p:cNvSpPr>
                <p:nvPr/>
              </p:nvSpPr>
              <p:spPr bwMode="auto">
                <a:xfrm>
                  <a:off x="2290"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6</a:t>
                  </a:r>
                </a:p>
              </p:txBody>
            </p:sp>
            <p:sp>
              <p:nvSpPr>
                <p:cNvPr id="488476" name="Text Box 28"/>
                <p:cNvSpPr txBox="1">
                  <a:spLocks noChangeArrowheads="1"/>
                </p:cNvSpPr>
                <p:nvPr/>
              </p:nvSpPr>
              <p:spPr bwMode="auto">
                <a:xfrm>
                  <a:off x="1610"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3</a:t>
                  </a:r>
                </a:p>
              </p:txBody>
            </p:sp>
            <p:sp>
              <p:nvSpPr>
                <p:cNvPr id="488477" name="Text Box 29"/>
                <p:cNvSpPr txBox="1">
                  <a:spLocks noChangeArrowheads="1"/>
                </p:cNvSpPr>
                <p:nvPr/>
              </p:nvSpPr>
              <p:spPr bwMode="auto">
                <a:xfrm>
                  <a:off x="2064"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5</a:t>
                  </a:r>
                </a:p>
              </p:txBody>
            </p:sp>
            <p:sp>
              <p:nvSpPr>
                <p:cNvPr id="488478" name="Text Box 30"/>
                <p:cNvSpPr txBox="1">
                  <a:spLocks noChangeArrowheads="1"/>
                </p:cNvSpPr>
                <p:nvPr/>
              </p:nvSpPr>
              <p:spPr bwMode="auto">
                <a:xfrm>
                  <a:off x="1837"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4</a:t>
                  </a:r>
                </a:p>
              </p:txBody>
            </p:sp>
            <p:sp>
              <p:nvSpPr>
                <p:cNvPr id="488479" name="Text Box 31"/>
                <p:cNvSpPr txBox="1">
                  <a:spLocks noChangeArrowheads="1"/>
                </p:cNvSpPr>
                <p:nvPr/>
              </p:nvSpPr>
              <p:spPr bwMode="auto">
                <a:xfrm>
                  <a:off x="2744"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8</a:t>
                  </a:r>
                </a:p>
              </p:txBody>
            </p:sp>
            <p:sp>
              <p:nvSpPr>
                <p:cNvPr id="488480" name="Text Box 32"/>
                <p:cNvSpPr txBox="1">
                  <a:spLocks noChangeArrowheads="1"/>
                </p:cNvSpPr>
                <p:nvPr/>
              </p:nvSpPr>
              <p:spPr bwMode="auto">
                <a:xfrm>
                  <a:off x="2517" y="1616"/>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7</a:t>
                  </a:r>
                </a:p>
              </p:txBody>
            </p:sp>
            <p:sp>
              <p:nvSpPr>
                <p:cNvPr id="488481" name="Text Box 33"/>
                <p:cNvSpPr txBox="1">
                  <a:spLocks noChangeArrowheads="1"/>
                </p:cNvSpPr>
                <p:nvPr/>
              </p:nvSpPr>
              <p:spPr bwMode="auto">
                <a:xfrm>
                  <a:off x="1338" y="1207"/>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15</a:t>
                  </a:r>
                </a:p>
              </p:txBody>
            </p:sp>
            <p:sp>
              <p:nvSpPr>
                <p:cNvPr id="488482" name="Text Box 34"/>
                <p:cNvSpPr txBox="1">
                  <a:spLocks noChangeArrowheads="1"/>
                </p:cNvSpPr>
                <p:nvPr/>
              </p:nvSpPr>
              <p:spPr bwMode="auto">
                <a:xfrm>
                  <a:off x="2744" y="120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9</a:t>
                  </a:r>
                </a:p>
              </p:txBody>
            </p:sp>
            <p:sp>
              <p:nvSpPr>
                <p:cNvPr id="488483" name="Text Box 35"/>
                <p:cNvSpPr txBox="1">
                  <a:spLocks noChangeArrowheads="1"/>
                </p:cNvSpPr>
                <p:nvPr/>
              </p:nvSpPr>
              <p:spPr bwMode="auto">
                <a:xfrm>
                  <a:off x="1565" y="1207"/>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14</a:t>
                  </a:r>
                </a:p>
              </p:txBody>
            </p:sp>
            <p:sp>
              <p:nvSpPr>
                <p:cNvPr id="488484" name="Text Box 36"/>
                <p:cNvSpPr txBox="1">
                  <a:spLocks noChangeArrowheads="1"/>
                </p:cNvSpPr>
                <p:nvPr/>
              </p:nvSpPr>
              <p:spPr bwMode="auto">
                <a:xfrm>
                  <a:off x="2018" y="1207"/>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12</a:t>
                  </a:r>
                </a:p>
              </p:txBody>
            </p:sp>
            <p:sp>
              <p:nvSpPr>
                <p:cNvPr id="488485" name="Text Box 37"/>
                <p:cNvSpPr txBox="1">
                  <a:spLocks noChangeArrowheads="1"/>
                </p:cNvSpPr>
                <p:nvPr/>
              </p:nvSpPr>
              <p:spPr bwMode="auto">
                <a:xfrm>
                  <a:off x="1791" y="1207"/>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13</a:t>
                  </a:r>
                </a:p>
              </p:txBody>
            </p:sp>
            <p:sp>
              <p:nvSpPr>
                <p:cNvPr id="488486" name="Text Box 38"/>
                <p:cNvSpPr txBox="1">
                  <a:spLocks noChangeArrowheads="1"/>
                </p:cNvSpPr>
                <p:nvPr/>
              </p:nvSpPr>
              <p:spPr bwMode="auto">
                <a:xfrm>
                  <a:off x="2245" y="1207"/>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11</a:t>
                  </a:r>
                </a:p>
              </p:txBody>
            </p:sp>
            <p:sp>
              <p:nvSpPr>
                <p:cNvPr id="488487" name="Text Box 39"/>
                <p:cNvSpPr txBox="1">
                  <a:spLocks noChangeArrowheads="1"/>
                </p:cNvSpPr>
                <p:nvPr/>
              </p:nvSpPr>
              <p:spPr bwMode="auto">
                <a:xfrm>
                  <a:off x="2472" y="1207"/>
                  <a:ext cx="4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10</a:t>
                  </a:r>
                </a:p>
              </p:txBody>
            </p:sp>
            <p:sp>
              <p:nvSpPr>
                <p:cNvPr id="488488" name="Text Box 40"/>
                <p:cNvSpPr txBox="1">
                  <a:spLocks noChangeArrowheads="1"/>
                </p:cNvSpPr>
                <p:nvPr/>
              </p:nvSpPr>
              <p:spPr bwMode="auto">
                <a:xfrm>
                  <a:off x="1111" y="1207"/>
                  <a:ext cx="5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16</a:t>
                  </a:r>
                </a:p>
              </p:txBody>
            </p:sp>
          </p:grpSp>
          <p:grpSp>
            <p:nvGrpSpPr>
              <p:cNvPr id="488489" name="Group 41"/>
              <p:cNvGrpSpPr>
                <a:grpSpLocks/>
              </p:cNvGrpSpPr>
              <p:nvPr/>
            </p:nvGrpSpPr>
            <p:grpSpPr bwMode="auto">
              <a:xfrm>
                <a:off x="975" y="1979"/>
                <a:ext cx="2223" cy="231"/>
                <a:chOff x="975" y="1979"/>
                <a:chExt cx="2223" cy="231"/>
              </a:xfrm>
            </p:grpSpPr>
            <p:sp>
              <p:nvSpPr>
                <p:cNvPr id="488490" name="Text Box 42"/>
                <p:cNvSpPr txBox="1">
                  <a:spLocks noChangeArrowheads="1"/>
                </p:cNvSpPr>
                <p:nvPr/>
              </p:nvSpPr>
              <p:spPr bwMode="auto">
                <a:xfrm>
                  <a:off x="975" y="1979"/>
                  <a:ext cx="22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latin typeface="Times New Roman" pitchFamily="18" charset="0"/>
                    </a:rPr>
                    <a:t> 1CP  1K  1J 1S</a:t>
                  </a:r>
                  <a:r>
                    <a:rPr kumimoji="1" lang="en-US" altLang="zh-CN" baseline="-25000">
                      <a:latin typeface="Times New Roman" pitchFamily="18" charset="0"/>
                    </a:rPr>
                    <a:t>d</a:t>
                  </a:r>
                  <a:r>
                    <a:rPr kumimoji="1" lang="en-US" altLang="zh-CN">
                      <a:latin typeface="Times New Roman" pitchFamily="18" charset="0"/>
                    </a:rPr>
                    <a:t> 1Q 1Q 2Q GND</a:t>
                  </a:r>
                </a:p>
              </p:txBody>
            </p:sp>
            <p:sp>
              <p:nvSpPr>
                <p:cNvPr id="488491" name="Line 43"/>
                <p:cNvSpPr>
                  <a:spLocks noChangeShapeType="1"/>
                </p:cNvSpPr>
                <p:nvPr/>
              </p:nvSpPr>
              <p:spPr bwMode="auto">
                <a:xfrm>
                  <a:off x="1111" y="2024"/>
                  <a:ext cx="181"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92" name="Line 44"/>
                <p:cNvSpPr>
                  <a:spLocks noChangeShapeType="1"/>
                </p:cNvSpPr>
                <p:nvPr/>
              </p:nvSpPr>
              <p:spPr bwMode="auto">
                <a:xfrm>
                  <a:off x="1882" y="2024"/>
                  <a:ext cx="182"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93" name="Line 45"/>
                <p:cNvSpPr>
                  <a:spLocks noChangeShapeType="1"/>
                </p:cNvSpPr>
                <p:nvPr/>
              </p:nvSpPr>
              <p:spPr bwMode="auto">
                <a:xfrm>
                  <a:off x="2290" y="2024"/>
                  <a:ext cx="182"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94" name="Line 46"/>
                <p:cNvSpPr>
                  <a:spLocks noChangeShapeType="1"/>
                </p:cNvSpPr>
                <p:nvPr/>
              </p:nvSpPr>
              <p:spPr bwMode="auto">
                <a:xfrm>
                  <a:off x="2517" y="2024"/>
                  <a:ext cx="182"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88495" name="Text Box 47"/>
            <p:cNvSpPr txBox="1">
              <a:spLocks noChangeArrowheads="1"/>
            </p:cNvSpPr>
            <p:nvPr/>
          </p:nvSpPr>
          <p:spPr bwMode="auto">
            <a:xfrm>
              <a:off x="1020" y="754"/>
              <a:ext cx="21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1600">
                  <a:latin typeface="Times New Roman" pitchFamily="18" charset="0"/>
                </a:rPr>
                <a:t>V</a:t>
              </a:r>
              <a:r>
                <a:rPr kumimoji="1" lang="en-US" altLang="zh-CN" sz="1600" baseline="-25000">
                  <a:latin typeface="Times New Roman" pitchFamily="18" charset="0"/>
                </a:rPr>
                <a:t>CC   </a:t>
              </a:r>
              <a:r>
                <a:rPr kumimoji="1" lang="en-US" altLang="zh-CN" sz="1600">
                  <a:latin typeface="Times New Roman" pitchFamily="18" charset="0"/>
                </a:rPr>
                <a:t>1R</a:t>
              </a:r>
              <a:r>
                <a:rPr kumimoji="1" lang="en-US" altLang="zh-CN" sz="1600" baseline="-25000">
                  <a:latin typeface="Times New Roman" pitchFamily="18" charset="0"/>
                </a:rPr>
                <a:t>d  </a:t>
              </a:r>
              <a:r>
                <a:rPr kumimoji="1" lang="en-US" altLang="zh-CN" sz="1600">
                  <a:latin typeface="Times New Roman" pitchFamily="18" charset="0"/>
                </a:rPr>
                <a:t>2R</a:t>
              </a:r>
              <a:r>
                <a:rPr kumimoji="1" lang="en-US" altLang="zh-CN" sz="1600" baseline="-25000">
                  <a:latin typeface="Times New Roman" pitchFamily="18" charset="0"/>
                </a:rPr>
                <a:t>D </a:t>
              </a:r>
              <a:r>
                <a:rPr kumimoji="1" lang="en-US" altLang="zh-CN" sz="1600">
                  <a:latin typeface="Times New Roman" pitchFamily="18" charset="0"/>
                </a:rPr>
                <a:t>2CP 2K 2J  2S</a:t>
              </a:r>
              <a:r>
                <a:rPr kumimoji="1" lang="en-US" altLang="zh-CN" sz="1600" baseline="-25000">
                  <a:latin typeface="Times New Roman" pitchFamily="18" charset="0"/>
                </a:rPr>
                <a:t>d</a:t>
              </a:r>
              <a:r>
                <a:rPr kumimoji="1" lang="en-US" altLang="zh-CN" sz="1600">
                  <a:latin typeface="Times New Roman" pitchFamily="18" charset="0"/>
                </a:rPr>
                <a:t>   2Q</a:t>
              </a:r>
            </a:p>
          </p:txBody>
        </p:sp>
        <p:sp>
          <p:nvSpPr>
            <p:cNvPr id="488496" name="Line 48"/>
            <p:cNvSpPr>
              <a:spLocks noChangeShapeType="1"/>
            </p:cNvSpPr>
            <p:nvPr/>
          </p:nvSpPr>
          <p:spPr bwMode="auto">
            <a:xfrm>
              <a:off x="1383" y="799"/>
              <a:ext cx="136"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97" name="Line 49"/>
            <p:cNvSpPr>
              <a:spLocks noChangeShapeType="1"/>
            </p:cNvSpPr>
            <p:nvPr/>
          </p:nvSpPr>
          <p:spPr bwMode="auto">
            <a:xfrm>
              <a:off x="1610" y="799"/>
              <a:ext cx="181"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98" name="Line 50"/>
            <p:cNvSpPr>
              <a:spLocks noChangeShapeType="1"/>
            </p:cNvSpPr>
            <p:nvPr/>
          </p:nvSpPr>
          <p:spPr bwMode="auto">
            <a:xfrm>
              <a:off x="1882" y="799"/>
              <a:ext cx="182"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8499" name="Line 51"/>
            <p:cNvSpPr>
              <a:spLocks noChangeShapeType="1"/>
            </p:cNvSpPr>
            <p:nvPr/>
          </p:nvSpPr>
          <p:spPr bwMode="auto">
            <a:xfrm>
              <a:off x="2517" y="799"/>
              <a:ext cx="136"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流程图: 延期 1"/>
          <p:cNvSpPr/>
          <p:nvPr/>
        </p:nvSpPr>
        <p:spPr bwMode="auto">
          <a:xfrm>
            <a:off x="4799012" y="4314826"/>
            <a:ext cx="215900" cy="294496"/>
          </a:xfrm>
          <a:prstGeom prst="flowChartDelay">
            <a:avLst/>
          </a:prstGeom>
          <a:solidFill>
            <a:schemeClr val="tx1"/>
          </a:solidFill>
          <a:ln w="9525" cap="flat" cmpd="sng" algn="ctr">
            <a:solidFill>
              <a:srgbClr val="3333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8451"/>
                                        </p:tgtEl>
                                        <p:attrNameLst>
                                          <p:attrName>style.visibility</p:attrName>
                                        </p:attrNameLst>
                                      </p:cBhvr>
                                      <p:to>
                                        <p:strVal val="visible"/>
                                      </p:to>
                                    </p:set>
                                    <p:animEffect transition="in" filter="wipe(left)">
                                      <p:cBhvr>
                                        <p:cTn id="7" dur="500"/>
                                        <p:tgtEl>
                                          <p:spTgt spid="488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88452"/>
                                        </p:tgtEl>
                                        <p:attrNameLst>
                                          <p:attrName>style.visibility</p:attrName>
                                        </p:attrNameLst>
                                      </p:cBhvr>
                                      <p:to>
                                        <p:strVal val="visible"/>
                                      </p:to>
                                    </p:set>
                                    <p:animEffect transition="in" filter="dissolve">
                                      <p:cBhvr>
                                        <p:cTn id="12" dur="500"/>
                                        <p:tgtEl>
                                          <p:spTgt spid="488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6164" name="Object 4"/>
          <p:cNvGraphicFramePr>
            <a:graphicFrameLocks noChangeAspect="1"/>
          </p:cNvGraphicFramePr>
          <p:nvPr/>
        </p:nvGraphicFramePr>
        <p:xfrm>
          <a:off x="2495551" y="1844675"/>
          <a:ext cx="7058025" cy="3646488"/>
        </p:xfrm>
        <a:graphic>
          <a:graphicData uri="http://schemas.openxmlformats.org/presentationml/2006/ole">
            <mc:AlternateContent xmlns:mc="http://schemas.openxmlformats.org/markup-compatibility/2006">
              <mc:Choice xmlns:v="urn:schemas-microsoft-com:vml" Requires="v">
                <p:oleObj spid="_x0000_s476222" name="图片" r:id="rId3" imgW="3227760" imgH="1667160" progId="Word.Picture.8">
                  <p:embed/>
                </p:oleObj>
              </mc:Choice>
              <mc:Fallback>
                <p:oleObj name="图片" r:id="rId3" imgW="3227760" imgH="16671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1" y="1844675"/>
                        <a:ext cx="7058025" cy="364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6166" name="Rectangle 6"/>
          <p:cNvSpPr>
            <a:spLocks noChangeArrowheads="1"/>
          </p:cNvSpPr>
          <p:nvPr/>
        </p:nvSpPr>
        <p:spPr bwMode="auto">
          <a:xfrm>
            <a:off x="1656309" y="441936"/>
            <a:ext cx="8553944" cy="116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55000"/>
              </a:lnSpc>
            </a:pPr>
            <a:r>
              <a:rPr kumimoji="1" lang="en-US" altLang="zh-CN" sz="2400" dirty="0">
                <a:solidFill>
                  <a:srgbClr val="000066"/>
                </a:solidFill>
                <a:latin typeface="Times New Roman" pitchFamily="18" charset="0"/>
                <a:ea typeface="楷体_GB2312" pitchFamily="49" charset="-122"/>
                <a:cs typeface="Times New Roman" pitchFamily="18" charset="0"/>
              </a:rPr>
              <a:t> </a:t>
            </a:r>
            <a:r>
              <a:rPr kumimoji="1" lang="zh-CN" altLang="en-US" sz="2400" dirty="0">
                <a:solidFill>
                  <a:srgbClr val="000066"/>
                </a:solidFill>
                <a:latin typeface="Times New Roman" pitchFamily="18" charset="0"/>
                <a:ea typeface="楷体_GB2312" pitchFamily="49" charset="-122"/>
                <a:cs typeface="Times New Roman" pitchFamily="18" charset="0"/>
              </a:rPr>
              <a:t>例</a:t>
            </a:r>
            <a:r>
              <a:rPr kumimoji="1" lang="en-US" altLang="zh-CN" sz="2400" dirty="0">
                <a:solidFill>
                  <a:srgbClr val="000066"/>
                </a:solidFill>
                <a:latin typeface="Times New Roman" pitchFamily="18" charset="0"/>
                <a:ea typeface="楷体_GB2312" pitchFamily="49" charset="-122"/>
                <a:cs typeface="Times New Roman" pitchFamily="18" charset="0"/>
              </a:rPr>
              <a:t>5.5.1  </a:t>
            </a:r>
            <a:r>
              <a:rPr kumimoji="1" lang="zh-CN" altLang="en-US" sz="2400" dirty="0">
                <a:solidFill>
                  <a:srgbClr val="000066"/>
                </a:solidFill>
                <a:latin typeface="Times New Roman" pitchFamily="18" charset="0"/>
                <a:ea typeface="楷体_GB2312" pitchFamily="49" charset="-122"/>
                <a:cs typeface="Times New Roman" pitchFamily="18" charset="0"/>
              </a:rPr>
              <a:t>设</a:t>
            </a:r>
            <a:r>
              <a:rPr kumimoji="1" lang="zh-CN" altLang="en-US" sz="2400" dirty="0">
                <a:solidFill>
                  <a:srgbClr val="00B0F0"/>
                </a:solidFill>
                <a:latin typeface="Times New Roman" pitchFamily="18" charset="0"/>
                <a:ea typeface="楷体_GB2312" pitchFamily="49" charset="-122"/>
                <a:cs typeface="Times New Roman" pitchFamily="18" charset="0"/>
              </a:rPr>
              <a:t>下降沿</a:t>
            </a:r>
            <a:r>
              <a:rPr kumimoji="1" lang="zh-CN" altLang="en-US" sz="2400" dirty="0">
                <a:solidFill>
                  <a:srgbClr val="000066"/>
                </a:solidFill>
                <a:latin typeface="Times New Roman" pitchFamily="18" charset="0"/>
                <a:ea typeface="楷体_GB2312" pitchFamily="49" charset="-122"/>
                <a:cs typeface="Times New Roman" pitchFamily="18" charset="0"/>
              </a:rPr>
              <a:t>触发的</a:t>
            </a:r>
            <a:r>
              <a:rPr kumimoji="1" lang="en-US" altLang="zh-CN" sz="2400" dirty="0">
                <a:solidFill>
                  <a:srgbClr val="000066"/>
                </a:solidFill>
                <a:latin typeface="Times New Roman" pitchFamily="18" charset="0"/>
                <a:ea typeface="楷体_GB2312" pitchFamily="49" charset="-122"/>
                <a:cs typeface="Times New Roman" pitchFamily="18" charset="0"/>
              </a:rPr>
              <a:t>JK</a:t>
            </a:r>
            <a:r>
              <a:rPr kumimoji="1" lang="zh-CN" altLang="en-US" sz="2400" dirty="0">
                <a:solidFill>
                  <a:srgbClr val="000066"/>
                </a:solidFill>
                <a:latin typeface="Times New Roman" pitchFamily="18" charset="0"/>
                <a:ea typeface="楷体_GB2312" pitchFamily="49" charset="-122"/>
                <a:cs typeface="Times New Roman" pitchFamily="18" charset="0"/>
              </a:rPr>
              <a:t>触发器时钟脉冲和</a:t>
            </a:r>
            <a:r>
              <a:rPr kumimoji="1" lang="en-US" altLang="zh-CN" sz="2400" i="1" dirty="0">
                <a:solidFill>
                  <a:srgbClr val="000066"/>
                </a:solidFill>
                <a:latin typeface="Times New Roman" pitchFamily="18" charset="0"/>
                <a:ea typeface="楷体_GB2312" pitchFamily="49" charset="-122"/>
                <a:cs typeface="Times New Roman" pitchFamily="18" charset="0"/>
              </a:rPr>
              <a:t>J</a:t>
            </a:r>
            <a:r>
              <a:rPr kumimoji="1" lang="zh-CN" altLang="en-US" sz="2400" dirty="0">
                <a:solidFill>
                  <a:srgbClr val="000066"/>
                </a:solidFill>
                <a:latin typeface="Times New Roman" pitchFamily="18" charset="0"/>
                <a:ea typeface="楷体_GB2312" pitchFamily="49" charset="-122"/>
                <a:cs typeface="Times New Roman" pitchFamily="18" charset="0"/>
              </a:rPr>
              <a:t>、</a:t>
            </a:r>
            <a:r>
              <a:rPr kumimoji="1" lang="en-US" altLang="zh-CN" sz="2400" i="1" dirty="0">
                <a:solidFill>
                  <a:srgbClr val="000066"/>
                </a:solidFill>
                <a:latin typeface="Times New Roman" pitchFamily="18" charset="0"/>
                <a:ea typeface="楷体_GB2312" pitchFamily="49" charset="-122"/>
                <a:cs typeface="Times New Roman" pitchFamily="18" charset="0"/>
              </a:rPr>
              <a:t>K</a:t>
            </a:r>
            <a:r>
              <a:rPr kumimoji="1" lang="zh-CN" altLang="en-US" sz="2400" dirty="0">
                <a:solidFill>
                  <a:srgbClr val="000066"/>
                </a:solidFill>
                <a:latin typeface="Times New Roman" pitchFamily="18" charset="0"/>
                <a:ea typeface="楷体_GB2312" pitchFamily="49" charset="-122"/>
                <a:cs typeface="Times New Roman" pitchFamily="18" charset="0"/>
              </a:rPr>
              <a:t>信号的波形</a:t>
            </a:r>
          </a:p>
          <a:p>
            <a:pPr>
              <a:lnSpc>
                <a:spcPct val="155000"/>
              </a:lnSpc>
            </a:pPr>
            <a:r>
              <a:rPr kumimoji="1" lang="zh-CN" altLang="en-US" sz="2400" dirty="0">
                <a:solidFill>
                  <a:srgbClr val="000066"/>
                </a:solidFill>
                <a:latin typeface="Times New Roman" pitchFamily="18" charset="0"/>
                <a:ea typeface="楷体_GB2312" pitchFamily="49" charset="-122"/>
                <a:cs typeface="Times New Roman" pitchFamily="18" charset="0"/>
              </a:rPr>
              <a:t>如图所示试画出输出端</a:t>
            </a:r>
            <a:r>
              <a:rPr kumimoji="1" lang="en-US" altLang="zh-CN" sz="2400" i="1" dirty="0">
                <a:solidFill>
                  <a:srgbClr val="000066"/>
                </a:solidFill>
                <a:latin typeface="Times New Roman" pitchFamily="18" charset="0"/>
                <a:ea typeface="楷体_GB2312" pitchFamily="49" charset="-122"/>
                <a:cs typeface="Times New Roman" pitchFamily="18" charset="0"/>
              </a:rPr>
              <a:t>Q</a:t>
            </a:r>
            <a:r>
              <a:rPr kumimoji="1" lang="zh-CN" altLang="en-US" sz="2400" dirty="0">
                <a:solidFill>
                  <a:srgbClr val="000066"/>
                </a:solidFill>
                <a:latin typeface="Times New Roman" pitchFamily="18" charset="0"/>
                <a:ea typeface="楷体_GB2312" pitchFamily="49" charset="-122"/>
                <a:cs typeface="Times New Roman" pitchFamily="18" charset="0"/>
              </a:rPr>
              <a:t>的波形。设触发器的初始状态为</a:t>
            </a:r>
            <a:r>
              <a:rPr kumimoji="1" lang="en-US" altLang="zh-CN" sz="2400" dirty="0">
                <a:solidFill>
                  <a:srgbClr val="000066"/>
                </a:solidFill>
                <a:latin typeface="Times New Roman" pitchFamily="18" charset="0"/>
                <a:ea typeface="楷体_GB2312" pitchFamily="49" charset="-122"/>
                <a:cs typeface="Times New Roman" pitchFamily="18" charset="0"/>
              </a:rPr>
              <a:t>0</a:t>
            </a:r>
            <a:r>
              <a:rPr kumimoji="1" lang="zh-CN" altLang="en-US" sz="2400" dirty="0">
                <a:solidFill>
                  <a:srgbClr val="000066"/>
                </a:solidFill>
                <a:latin typeface="Times New Roman" pitchFamily="18" charset="0"/>
                <a:ea typeface="楷体_GB2312" pitchFamily="49" charset="-122"/>
                <a:cs typeface="Times New Roman" pitchFamily="18" charset="0"/>
              </a:rPr>
              <a:t>。</a:t>
            </a:r>
          </a:p>
        </p:txBody>
      </p:sp>
      <p:graphicFrame>
        <p:nvGraphicFramePr>
          <p:cNvPr id="476169" name="Object 9"/>
          <p:cNvGraphicFramePr>
            <a:graphicFrameLocks noChangeAspect="1"/>
          </p:cNvGraphicFramePr>
          <p:nvPr/>
        </p:nvGraphicFramePr>
        <p:xfrm>
          <a:off x="3863975" y="2492376"/>
          <a:ext cx="4311650" cy="2689225"/>
        </p:xfrm>
        <a:graphic>
          <a:graphicData uri="http://schemas.openxmlformats.org/presentationml/2006/ole">
            <mc:AlternateContent xmlns:mc="http://schemas.openxmlformats.org/markup-compatibility/2006">
              <mc:Choice xmlns:v="urn:schemas-microsoft-com:vml" Requires="v">
                <p:oleObj spid="_x0000_s476223" name="图片" r:id="rId5" imgW="1972080" imgH="1228320" progId="Word.Picture.8">
                  <p:embed/>
                </p:oleObj>
              </mc:Choice>
              <mc:Fallback>
                <p:oleObj name="图片" r:id="rId5" imgW="1972080" imgH="122832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5" y="2492376"/>
                        <a:ext cx="4311650" cy="268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6170" name="Object 10"/>
          <p:cNvGraphicFramePr>
            <a:graphicFrameLocks noChangeAspect="1"/>
          </p:cNvGraphicFramePr>
          <p:nvPr/>
        </p:nvGraphicFramePr>
        <p:xfrm>
          <a:off x="2495551" y="4868863"/>
          <a:ext cx="7019925" cy="628650"/>
        </p:xfrm>
        <a:graphic>
          <a:graphicData uri="http://schemas.openxmlformats.org/presentationml/2006/ole">
            <mc:AlternateContent xmlns:mc="http://schemas.openxmlformats.org/markup-compatibility/2006">
              <mc:Choice xmlns:v="urn:schemas-microsoft-com:vml" Requires="v">
                <p:oleObj spid="_x0000_s476224" name="图片" r:id="rId7" imgW="3209400" imgH="286560" progId="Word.Picture.8">
                  <p:embed/>
                </p:oleObj>
              </mc:Choice>
              <mc:Fallback>
                <p:oleObj name="图片" r:id="rId7" imgW="3209400" imgH="286560" progId="Word.Picture.8">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1" y="4868863"/>
                        <a:ext cx="70199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6164"/>
                                        </p:tgtEl>
                                        <p:attrNameLst>
                                          <p:attrName>style.visibility</p:attrName>
                                        </p:attrNameLst>
                                      </p:cBhvr>
                                      <p:to>
                                        <p:strVal val="visible"/>
                                      </p:to>
                                    </p:set>
                                    <p:animEffect transition="in" filter="wipe(left)">
                                      <p:cBhvr>
                                        <p:cTn id="7" dur="500"/>
                                        <p:tgtEl>
                                          <p:spTgt spid="476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6169"/>
                                        </p:tgtEl>
                                        <p:attrNameLst>
                                          <p:attrName>style.visibility</p:attrName>
                                        </p:attrNameLst>
                                      </p:cBhvr>
                                      <p:to>
                                        <p:strVal val="visible"/>
                                      </p:to>
                                    </p:set>
                                    <p:animEffect transition="in" filter="wipe(up)">
                                      <p:cBhvr>
                                        <p:cTn id="12" dur="500"/>
                                        <p:tgtEl>
                                          <p:spTgt spid="476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6170"/>
                                        </p:tgtEl>
                                        <p:attrNameLst>
                                          <p:attrName>style.visibility</p:attrName>
                                        </p:attrNameLst>
                                      </p:cBhvr>
                                      <p:to>
                                        <p:strVal val="visible"/>
                                      </p:to>
                                    </p:set>
                                    <p:animEffect transition="in" filter="wipe(left)">
                                      <p:cBhvr>
                                        <p:cTn id="17" dur="500"/>
                                        <p:tgtEl>
                                          <p:spTgt spid="476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ChangeArrowheads="1"/>
          </p:cNvSpPr>
          <p:nvPr/>
        </p:nvSpPr>
        <p:spPr bwMode="auto">
          <a:xfrm>
            <a:off x="2424114" y="404814"/>
            <a:ext cx="30241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dirty="0">
                <a:solidFill>
                  <a:schemeClr val="accent2"/>
                </a:solidFill>
                <a:latin typeface="Times New Roman" pitchFamily="18" charset="0"/>
                <a:ea typeface="楷体_GB2312" pitchFamily="49" charset="-122"/>
              </a:rPr>
              <a:t>5.5.3  </a:t>
            </a:r>
            <a:r>
              <a:rPr lang="en-US" altLang="zh-CN" sz="3200" i="1" dirty="0">
                <a:solidFill>
                  <a:schemeClr val="accent2"/>
                </a:solidFill>
                <a:latin typeface="Times New Roman" pitchFamily="18" charset="0"/>
                <a:ea typeface="楷体_GB2312" pitchFamily="49" charset="-122"/>
              </a:rPr>
              <a:t>T</a:t>
            </a:r>
            <a:r>
              <a:rPr lang="zh-CN" altLang="en-US" sz="3200" dirty="0">
                <a:solidFill>
                  <a:schemeClr val="accent2"/>
                </a:solidFill>
                <a:latin typeface="Times New Roman" pitchFamily="18" charset="0"/>
                <a:ea typeface="楷体_GB2312" pitchFamily="49" charset="-122"/>
              </a:rPr>
              <a:t>触发器 </a:t>
            </a:r>
            <a:endParaRPr lang="zh-CN" altLang="en-US" sz="3200" dirty="0">
              <a:solidFill>
                <a:schemeClr val="accent2"/>
              </a:solidFill>
              <a:latin typeface="Tahoma" pitchFamily="34" charset="0"/>
              <a:ea typeface="楷体_GB2312" pitchFamily="49" charset="-122"/>
            </a:endParaRPr>
          </a:p>
        </p:txBody>
      </p:sp>
      <p:sp>
        <p:nvSpPr>
          <p:cNvPr id="447498" name="Rectangle 10"/>
          <p:cNvSpPr>
            <a:spLocks noChangeArrowheads="1"/>
          </p:cNvSpPr>
          <p:nvPr/>
        </p:nvSpPr>
        <p:spPr bwMode="auto">
          <a:xfrm>
            <a:off x="2640013" y="3950643"/>
            <a:ext cx="2074862" cy="461665"/>
          </a:xfrm>
          <a:prstGeom prst="rect">
            <a:avLst/>
          </a:prstGeom>
          <a:noFill/>
          <a:ln w="38100" algn="ctr">
            <a:solidFill>
              <a:schemeClr val="bg1"/>
            </a:solidFill>
            <a:miter lim="800000"/>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tabLst>
                <a:tab pos="5130800" algn="r"/>
              </a:tabLst>
            </a:pPr>
            <a:r>
              <a:rPr lang="zh-CN" altLang="en-US" sz="2400">
                <a:solidFill>
                  <a:srgbClr val="000066"/>
                </a:solidFill>
                <a:latin typeface="Times New Roman" pitchFamily="18" charset="0"/>
                <a:ea typeface="楷体_GB2312" pitchFamily="49" charset="-122"/>
              </a:rPr>
              <a:t>特性方程</a:t>
            </a:r>
          </a:p>
        </p:txBody>
      </p:sp>
      <p:sp>
        <p:nvSpPr>
          <p:cNvPr id="447499" name="Rectangle 11"/>
          <p:cNvSpPr>
            <a:spLocks noChangeArrowheads="1"/>
          </p:cNvSpPr>
          <p:nvPr/>
        </p:nvSpPr>
        <p:spPr bwMode="auto">
          <a:xfrm>
            <a:off x="6816726" y="4166543"/>
            <a:ext cx="1723549" cy="461665"/>
          </a:xfrm>
          <a:prstGeom prst="rect">
            <a:avLst/>
          </a:prstGeom>
          <a:noFill/>
          <a:ln w="38100" algn="ctr">
            <a:solidFill>
              <a:schemeClr val="bg1"/>
            </a:solidFill>
            <a:miter lim="800000"/>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tabLst>
                <a:tab pos="5130800" algn="r"/>
              </a:tabLst>
            </a:pPr>
            <a:r>
              <a:rPr lang="zh-CN" altLang="en-US" sz="2400">
                <a:solidFill>
                  <a:srgbClr val="000066"/>
                </a:solidFill>
                <a:latin typeface="Times New Roman" pitchFamily="18" charset="0"/>
                <a:ea typeface="楷体_GB2312" pitchFamily="49" charset="-122"/>
              </a:rPr>
              <a:t>状态转换图</a:t>
            </a:r>
          </a:p>
        </p:txBody>
      </p:sp>
      <p:grpSp>
        <p:nvGrpSpPr>
          <p:cNvPr id="447500" name="Group 12"/>
          <p:cNvGrpSpPr>
            <a:grpSpLocks/>
          </p:cNvGrpSpPr>
          <p:nvPr/>
        </p:nvGrpSpPr>
        <p:grpSpPr bwMode="auto">
          <a:xfrm>
            <a:off x="6888164" y="998538"/>
            <a:ext cx="2555875" cy="2892425"/>
            <a:chOff x="1043" y="2447"/>
            <a:chExt cx="1610" cy="1822"/>
          </a:xfrm>
        </p:grpSpPr>
        <p:sp>
          <p:nvSpPr>
            <p:cNvPr id="447501" name="Rectangle 13"/>
            <p:cNvSpPr>
              <a:spLocks noChangeArrowheads="1"/>
            </p:cNvSpPr>
            <p:nvPr/>
          </p:nvSpPr>
          <p:spPr bwMode="auto">
            <a:xfrm>
              <a:off x="1315" y="2447"/>
              <a:ext cx="952" cy="291"/>
            </a:xfrm>
            <a:prstGeom prst="rect">
              <a:avLst/>
            </a:prstGeom>
            <a:noFill/>
            <a:ln w="38100" algn="ctr">
              <a:solidFill>
                <a:schemeClr val="bg1"/>
              </a:solidFill>
              <a:miter lim="800000"/>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400">
                  <a:solidFill>
                    <a:srgbClr val="000066"/>
                  </a:solidFill>
                  <a:latin typeface="Times New Roman" pitchFamily="18" charset="0"/>
                  <a:ea typeface="楷体_GB2312" pitchFamily="49" charset="-122"/>
                  <a:cs typeface="Times New Roman" pitchFamily="18" charset="0"/>
                </a:rPr>
                <a:t>特性表</a:t>
              </a:r>
            </a:p>
          </p:txBody>
        </p:sp>
        <p:grpSp>
          <p:nvGrpSpPr>
            <p:cNvPr id="447502" name="Group 14"/>
            <p:cNvGrpSpPr>
              <a:grpSpLocks/>
            </p:cNvGrpSpPr>
            <p:nvPr/>
          </p:nvGrpSpPr>
          <p:grpSpPr bwMode="auto">
            <a:xfrm>
              <a:off x="1043" y="2811"/>
              <a:ext cx="1610" cy="1458"/>
              <a:chOff x="363" y="2296"/>
              <a:chExt cx="1610" cy="1458"/>
            </a:xfrm>
          </p:grpSpPr>
          <p:graphicFrame>
            <p:nvGraphicFramePr>
              <p:cNvPr id="447503" name="Object 15"/>
              <p:cNvGraphicFramePr>
                <a:graphicFrameLocks noChangeAspect="1"/>
              </p:cNvGraphicFramePr>
              <p:nvPr/>
            </p:nvGraphicFramePr>
            <p:xfrm>
              <a:off x="816" y="2296"/>
              <a:ext cx="322" cy="314"/>
            </p:xfrm>
            <a:graphic>
              <a:graphicData uri="http://schemas.openxmlformats.org/presentationml/2006/ole">
                <mc:AlternateContent xmlns:mc="http://schemas.openxmlformats.org/markup-compatibility/2006">
                  <mc:Choice xmlns:v="urn:schemas-microsoft-com:vml" Requires="v">
                    <p:oleObj spid="_x0000_s447626" name="Equation" r:id="rId3" imgW="215640" imgH="228600" progId="Equation.3">
                      <p:embed/>
                    </p:oleObj>
                  </mc:Choice>
                  <mc:Fallback>
                    <p:oleObj name="Equation" r:id="rId3" imgW="215640" imgH="228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296"/>
                            <a:ext cx="322"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504" name="Object 16"/>
              <p:cNvGraphicFramePr>
                <a:graphicFrameLocks noChangeAspect="1"/>
              </p:cNvGraphicFramePr>
              <p:nvPr/>
            </p:nvGraphicFramePr>
            <p:xfrm>
              <a:off x="1360" y="2296"/>
              <a:ext cx="487" cy="340"/>
            </p:xfrm>
            <a:graphic>
              <a:graphicData uri="http://schemas.openxmlformats.org/presentationml/2006/ole">
                <mc:AlternateContent xmlns:mc="http://schemas.openxmlformats.org/markup-compatibility/2006">
                  <mc:Choice xmlns:v="urn:schemas-microsoft-com:vml" Requires="v">
                    <p:oleObj spid="_x0000_s447627" name="Equation" r:id="rId5" imgW="317160" imgH="228600" progId="Equation.3">
                      <p:embed/>
                    </p:oleObj>
                  </mc:Choice>
                  <mc:Fallback>
                    <p:oleObj name="Equation" r:id="rId5" imgW="317160" imgH="2286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 y="2296"/>
                            <a:ext cx="487"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7505" name="Rectangle 17"/>
              <p:cNvSpPr>
                <a:spLocks noChangeArrowheads="1"/>
              </p:cNvSpPr>
              <p:nvPr/>
            </p:nvSpPr>
            <p:spPr bwMode="auto">
              <a:xfrm>
                <a:off x="1275" y="3467"/>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0</a:t>
                </a:r>
              </a:p>
            </p:txBody>
          </p:sp>
          <p:sp>
            <p:nvSpPr>
              <p:cNvPr id="447506" name="Rectangle 18"/>
              <p:cNvSpPr>
                <a:spLocks noChangeArrowheads="1"/>
              </p:cNvSpPr>
              <p:nvPr/>
            </p:nvSpPr>
            <p:spPr bwMode="auto">
              <a:xfrm>
                <a:off x="760" y="3467"/>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1</a:t>
                </a:r>
              </a:p>
            </p:txBody>
          </p:sp>
          <p:sp>
            <p:nvSpPr>
              <p:cNvPr id="447507" name="Rectangle 19"/>
              <p:cNvSpPr>
                <a:spLocks noChangeArrowheads="1"/>
              </p:cNvSpPr>
              <p:nvPr/>
            </p:nvSpPr>
            <p:spPr bwMode="auto">
              <a:xfrm>
                <a:off x="385" y="3467"/>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1</a:t>
                </a:r>
              </a:p>
            </p:txBody>
          </p:sp>
          <p:sp>
            <p:nvSpPr>
              <p:cNvPr id="447508" name="Rectangle 20"/>
              <p:cNvSpPr>
                <a:spLocks noChangeArrowheads="1"/>
              </p:cNvSpPr>
              <p:nvPr/>
            </p:nvSpPr>
            <p:spPr bwMode="auto">
              <a:xfrm>
                <a:off x="1275" y="3180"/>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1</a:t>
                </a:r>
              </a:p>
            </p:txBody>
          </p:sp>
          <p:sp>
            <p:nvSpPr>
              <p:cNvPr id="447509" name="Rectangle 21"/>
              <p:cNvSpPr>
                <a:spLocks noChangeArrowheads="1"/>
              </p:cNvSpPr>
              <p:nvPr/>
            </p:nvSpPr>
            <p:spPr bwMode="auto">
              <a:xfrm>
                <a:off x="760" y="3180"/>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0</a:t>
                </a:r>
              </a:p>
            </p:txBody>
          </p:sp>
          <p:sp>
            <p:nvSpPr>
              <p:cNvPr id="447510" name="Rectangle 22"/>
              <p:cNvSpPr>
                <a:spLocks noChangeArrowheads="1"/>
              </p:cNvSpPr>
              <p:nvPr/>
            </p:nvSpPr>
            <p:spPr bwMode="auto">
              <a:xfrm>
                <a:off x="385" y="3180"/>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1</a:t>
                </a:r>
              </a:p>
            </p:txBody>
          </p:sp>
          <p:sp>
            <p:nvSpPr>
              <p:cNvPr id="447511" name="Rectangle 23"/>
              <p:cNvSpPr>
                <a:spLocks noChangeArrowheads="1"/>
              </p:cNvSpPr>
              <p:nvPr/>
            </p:nvSpPr>
            <p:spPr bwMode="auto">
              <a:xfrm>
                <a:off x="1275" y="2893"/>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1</a:t>
                </a:r>
              </a:p>
            </p:txBody>
          </p:sp>
          <p:sp>
            <p:nvSpPr>
              <p:cNvPr id="447512" name="Rectangle 24"/>
              <p:cNvSpPr>
                <a:spLocks noChangeArrowheads="1"/>
              </p:cNvSpPr>
              <p:nvPr/>
            </p:nvSpPr>
            <p:spPr bwMode="auto">
              <a:xfrm>
                <a:off x="760" y="2893"/>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1</a:t>
                </a:r>
              </a:p>
            </p:txBody>
          </p:sp>
          <p:sp>
            <p:nvSpPr>
              <p:cNvPr id="447513" name="Rectangle 25"/>
              <p:cNvSpPr>
                <a:spLocks noChangeArrowheads="1"/>
              </p:cNvSpPr>
              <p:nvPr/>
            </p:nvSpPr>
            <p:spPr bwMode="auto">
              <a:xfrm>
                <a:off x="385" y="2893"/>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0</a:t>
                </a:r>
              </a:p>
            </p:txBody>
          </p:sp>
          <p:sp>
            <p:nvSpPr>
              <p:cNvPr id="447514" name="Rectangle 26"/>
              <p:cNvSpPr>
                <a:spLocks noChangeArrowheads="1"/>
              </p:cNvSpPr>
              <p:nvPr/>
            </p:nvSpPr>
            <p:spPr bwMode="auto">
              <a:xfrm>
                <a:off x="1275" y="2606"/>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0</a:t>
                </a:r>
              </a:p>
            </p:txBody>
          </p:sp>
          <p:sp>
            <p:nvSpPr>
              <p:cNvPr id="447515" name="Rectangle 27"/>
              <p:cNvSpPr>
                <a:spLocks noChangeArrowheads="1"/>
              </p:cNvSpPr>
              <p:nvPr/>
            </p:nvSpPr>
            <p:spPr bwMode="auto">
              <a:xfrm>
                <a:off x="760" y="2606"/>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0</a:t>
                </a:r>
              </a:p>
            </p:txBody>
          </p:sp>
          <p:sp>
            <p:nvSpPr>
              <p:cNvPr id="447516" name="Rectangle 28"/>
              <p:cNvSpPr>
                <a:spLocks noChangeArrowheads="1"/>
              </p:cNvSpPr>
              <p:nvPr/>
            </p:nvSpPr>
            <p:spPr bwMode="auto">
              <a:xfrm>
                <a:off x="385" y="2606"/>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a:solidFill>
                      <a:srgbClr val="000066"/>
                    </a:solidFill>
                    <a:latin typeface="Times New Roman" pitchFamily="18" charset="0"/>
                    <a:ea typeface="楷体_GB2312" pitchFamily="49" charset="-122"/>
                    <a:cs typeface="Times New Roman" pitchFamily="18" charset="0"/>
                  </a:rPr>
                  <a:t>0</a:t>
                </a:r>
              </a:p>
            </p:txBody>
          </p:sp>
          <p:sp>
            <p:nvSpPr>
              <p:cNvPr id="447517" name="Rectangle 29"/>
              <p:cNvSpPr>
                <a:spLocks noChangeArrowheads="1"/>
              </p:cNvSpPr>
              <p:nvPr/>
            </p:nvSpPr>
            <p:spPr bwMode="auto">
              <a:xfrm>
                <a:off x="1275" y="2319"/>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accent2"/>
                  </a:buClr>
                  <a:buFont typeface="Wingdings" pitchFamily="2" charset="2"/>
                  <a:buNone/>
                </a:pPr>
                <a:endParaRPr lang="en-GB" sz="2200" b="0">
                  <a:solidFill>
                    <a:srgbClr val="000066"/>
                  </a:solidFill>
                  <a:latin typeface="Times New Roman" pitchFamily="18" charset="0"/>
                  <a:ea typeface="楷体_GB2312" pitchFamily="49" charset="-122"/>
                </a:endParaRPr>
              </a:p>
            </p:txBody>
          </p:sp>
          <p:sp>
            <p:nvSpPr>
              <p:cNvPr id="447518" name="Rectangle 30"/>
              <p:cNvSpPr>
                <a:spLocks noChangeArrowheads="1"/>
              </p:cNvSpPr>
              <p:nvPr/>
            </p:nvSpPr>
            <p:spPr bwMode="auto">
              <a:xfrm>
                <a:off x="760" y="2319"/>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20000"/>
                  </a:spcBef>
                  <a:buClr>
                    <a:schemeClr val="accent2"/>
                  </a:buClr>
                  <a:buFont typeface="Wingdings" pitchFamily="2" charset="2"/>
                  <a:buNone/>
                </a:pPr>
                <a:endParaRPr lang="en-GB" sz="2200" b="0">
                  <a:solidFill>
                    <a:srgbClr val="000066"/>
                  </a:solidFill>
                  <a:latin typeface="Times New Roman" pitchFamily="18" charset="0"/>
                  <a:ea typeface="楷体_GB2312" pitchFamily="49" charset="-122"/>
                </a:endParaRPr>
              </a:p>
            </p:txBody>
          </p:sp>
          <p:sp>
            <p:nvSpPr>
              <p:cNvPr id="447519" name="Rectangle 31"/>
              <p:cNvSpPr>
                <a:spLocks noChangeArrowheads="1"/>
              </p:cNvSpPr>
              <p:nvPr/>
            </p:nvSpPr>
            <p:spPr bwMode="auto">
              <a:xfrm>
                <a:off x="385" y="2319"/>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buClr>
                    <a:schemeClr val="accent2"/>
                  </a:buClr>
                  <a:buFont typeface="Wingdings" pitchFamily="2" charset="2"/>
                  <a:buNone/>
                </a:pPr>
                <a:r>
                  <a:rPr lang="en-US" altLang="zh-CN" sz="2200" b="0" i="1">
                    <a:solidFill>
                      <a:srgbClr val="000066"/>
                    </a:solidFill>
                    <a:latin typeface="Times New Roman" pitchFamily="18" charset="0"/>
                    <a:ea typeface="楷体_GB2312" pitchFamily="49" charset="-122"/>
                    <a:cs typeface="Times New Roman" pitchFamily="18" charset="0"/>
                  </a:rPr>
                  <a:t>T</a:t>
                </a:r>
                <a:endParaRPr lang="en-US" altLang="zh-CN" sz="2200" b="0">
                  <a:solidFill>
                    <a:srgbClr val="000066"/>
                  </a:solidFill>
                  <a:latin typeface="Times New Roman" pitchFamily="18" charset="0"/>
                  <a:ea typeface="楷体_GB2312" pitchFamily="49" charset="-122"/>
                  <a:cs typeface="Times New Roman" pitchFamily="18" charset="0"/>
                </a:endParaRPr>
              </a:p>
            </p:txBody>
          </p:sp>
          <p:sp>
            <p:nvSpPr>
              <p:cNvPr id="447520" name="Line 32"/>
              <p:cNvSpPr>
                <a:spLocks noChangeShapeType="1"/>
              </p:cNvSpPr>
              <p:nvPr/>
            </p:nvSpPr>
            <p:spPr bwMode="auto">
              <a:xfrm>
                <a:off x="385" y="2319"/>
                <a:ext cx="15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1" name="Line 33"/>
              <p:cNvSpPr>
                <a:spLocks noChangeShapeType="1"/>
              </p:cNvSpPr>
              <p:nvPr/>
            </p:nvSpPr>
            <p:spPr bwMode="auto">
              <a:xfrm>
                <a:off x="385" y="3754"/>
                <a:ext cx="15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2" name="Line 34"/>
              <p:cNvSpPr>
                <a:spLocks noChangeShapeType="1"/>
              </p:cNvSpPr>
              <p:nvPr/>
            </p:nvSpPr>
            <p:spPr bwMode="auto">
              <a:xfrm>
                <a:off x="385" y="2319"/>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3" name="Line 35"/>
              <p:cNvSpPr>
                <a:spLocks noChangeShapeType="1"/>
              </p:cNvSpPr>
              <p:nvPr/>
            </p:nvSpPr>
            <p:spPr bwMode="auto">
              <a:xfrm>
                <a:off x="1973" y="2319"/>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4" name="Line 36"/>
              <p:cNvSpPr>
                <a:spLocks noChangeShapeType="1"/>
              </p:cNvSpPr>
              <p:nvPr/>
            </p:nvSpPr>
            <p:spPr bwMode="auto">
              <a:xfrm>
                <a:off x="1275" y="2319"/>
                <a:ext cx="0" cy="14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5" name="Line 37"/>
              <p:cNvSpPr>
                <a:spLocks noChangeShapeType="1"/>
              </p:cNvSpPr>
              <p:nvPr/>
            </p:nvSpPr>
            <p:spPr bwMode="auto">
              <a:xfrm>
                <a:off x="385" y="260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6" name="Line 38"/>
              <p:cNvSpPr>
                <a:spLocks noChangeShapeType="1"/>
              </p:cNvSpPr>
              <p:nvPr/>
            </p:nvSpPr>
            <p:spPr bwMode="auto">
              <a:xfrm>
                <a:off x="760" y="2319"/>
                <a:ext cx="0" cy="14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7" name="Line 39"/>
              <p:cNvSpPr>
                <a:spLocks noChangeShapeType="1"/>
              </p:cNvSpPr>
              <p:nvPr/>
            </p:nvSpPr>
            <p:spPr bwMode="auto">
              <a:xfrm>
                <a:off x="1973" y="260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8" name="Line 40"/>
              <p:cNvSpPr>
                <a:spLocks noChangeShapeType="1"/>
              </p:cNvSpPr>
              <p:nvPr/>
            </p:nvSpPr>
            <p:spPr bwMode="auto">
              <a:xfrm>
                <a:off x="385" y="289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29" name="Line 41"/>
              <p:cNvSpPr>
                <a:spLocks noChangeShapeType="1"/>
              </p:cNvSpPr>
              <p:nvPr/>
            </p:nvSpPr>
            <p:spPr bwMode="auto">
              <a:xfrm>
                <a:off x="1973" y="289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30" name="Line 42"/>
              <p:cNvSpPr>
                <a:spLocks noChangeShapeType="1"/>
              </p:cNvSpPr>
              <p:nvPr/>
            </p:nvSpPr>
            <p:spPr bwMode="auto">
              <a:xfrm>
                <a:off x="385" y="318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31" name="Line 43"/>
              <p:cNvSpPr>
                <a:spLocks noChangeShapeType="1"/>
              </p:cNvSpPr>
              <p:nvPr/>
            </p:nvSpPr>
            <p:spPr bwMode="auto">
              <a:xfrm>
                <a:off x="1973" y="318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32" name="Line 44"/>
              <p:cNvSpPr>
                <a:spLocks noChangeShapeType="1"/>
              </p:cNvSpPr>
              <p:nvPr/>
            </p:nvSpPr>
            <p:spPr bwMode="auto">
              <a:xfrm>
                <a:off x="385" y="3467"/>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33" name="Line 45"/>
              <p:cNvSpPr>
                <a:spLocks noChangeShapeType="1"/>
              </p:cNvSpPr>
              <p:nvPr/>
            </p:nvSpPr>
            <p:spPr bwMode="auto">
              <a:xfrm>
                <a:off x="1973" y="3467"/>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7534" name="Line 46"/>
              <p:cNvSpPr>
                <a:spLocks noChangeShapeType="1"/>
              </p:cNvSpPr>
              <p:nvPr/>
            </p:nvSpPr>
            <p:spPr bwMode="auto">
              <a:xfrm>
                <a:off x="363" y="263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447535" name="Object 47"/>
          <p:cNvGraphicFramePr>
            <a:graphicFrameLocks noChangeAspect="1"/>
          </p:cNvGraphicFramePr>
          <p:nvPr/>
        </p:nvGraphicFramePr>
        <p:xfrm>
          <a:off x="2566989" y="4868863"/>
          <a:ext cx="2987675" cy="709612"/>
        </p:xfrm>
        <a:graphic>
          <a:graphicData uri="http://schemas.openxmlformats.org/presentationml/2006/ole">
            <mc:AlternateContent xmlns:mc="http://schemas.openxmlformats.org/markup-compatibility/2006">
              <mc:Choice xmlns:v="urn:schemas-microsoft-com:vml" Requires="v">
                <p:oleObj spid="_x0000_s447628" name="公式" r:id="rId7" imgW="1129810" imgH="266584" progId="Equation.3">
                  <p:embed/>
                </p:oleObj>
              </mc:Choice>
              <mc:Fallback>
                <p:oleObj name="公式" r:id="rId7" imgW="1129810" imgH="266584"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6989" y="4868863"/>
                        <a:ext cx="2987675" cy="709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536" name="Object 48"/>
          <p:cNvGraphicFramePr>
            <a:graphicFrameLocks noChangeAspect="1"/>
          </p:cNvGraphicFramePr>
          <p:nvPr/>
        </p:nvGraphicFramePr>
        <p:xfrm>
          <a:off x="6527801" y="4581525"/>
          <a:ext cx="3959225" cy="1411288"/>
        </p:xfrm>
        <a:graphic>
          <a:graphicData uri="http://schemas.openxmlformats.org/presentationml/2006/ole">
            <mc:AlternateContent xmlns:mc="http://schemas.openxmlformats.org/markup-compatibility/2006">
              <mc:Choice xmlns:v="urn:schemas-microsoft-com:vml" Requires="v">
                <p:oleObj spid="_x0000_s447629" name="图片" r:id="rId9" imgW="2657880" imgH="941760" progId="Word.Picture.8">
                  <p:embed/>
                </p:oleObj>
              </mc:Choice>
              <mc:Fallback>
                <p:oleObj name="图片" r:id="rId9" imgW="2657880" imgH="941760" progId="Word.Picture.8">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7801" y="4581525"/>
                        <a:ext cx="3959225" cy="1411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7537" name="Group 49"/>
          <p:cNvGrpSpPr>
            <a:grpSpLocks/>
          </p:cNvGrpSpPr>
          <p:nvPr/>
        </p:nvGrpSpPr>
        <p:grpSpPr bwMode="auto">
          <a:xfrm>
            <a:off x="2640013" y="1341439"/>
            <a:ext cx="2665412" cy="2473325"/>
            <a:chOff x="3560" y="346"/>
            <a:chExt cx="1679" cy="1558"/>
          </a:xfrm>
        </p:grpSpPr>
        <p:graphicFrame>
          <p:nvGraphicFramePr>
            <p:cNvPr id="447538" name="Object 50"/>
            <p:cNvGraphicFramePr>
              <a:graphicFrameLocks noChangeAspect="1"/>
            </p:cNvGraphicFramePr>
            <p:nvPr/>
          </p:nvGraphicFramePr>
          <p:xfrm>
            <a:off x="3560" y="777"/>
            <a:ext cx="1679" cy="1127"/>
          </p:xfrm>
          <a:graphic>
            <a:graphicData uri="http://schemas.openxmlformats.org/presentationml/2006/ole">
              <mc:AlternateContent xmlns:mc="http://schemas.openxmlformats.org/markup-compatibility/2006">
                <mc:Choice xmlns:v="urn:schemas-microsoft-com:vml" Requires="v">
                  <p:oleObj spid="_x0000_s447630" name="图片" r:id="rId11" imgW="1143000" imgH="695160" progId="Word.Picture.8">
                    <p:embed/>
                  </p:oleObj>
                </mc:Choice>
                <mc:Fallback>
                  <p:oleObj name="图片" r:id="rId11" imgW="1143000" imgH="695160" progId="Word.Picture.8">
                    <p:embed/>
                    <p:pic>
                      <p:nvPicPr>
                        <p:cNvPr id="0" name="Object 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0" y="777"/>
                          <a:ext cx="1679" cy="1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7539" name="Rectangle 51"/>
            <p:cNvSpPr>
              <a:spLocks noChangeArrowheads="1"/>
            </p:cNvSpPr>
            <p:nvPr/>
          </p:nvSpPr>
          <p:spPr bwMode="auto">
            <a:xfrm>
              <a:off x="3583" y="346"/>
              <a:ext cx="940" cy="291"/>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imes New Roman" pitchFamily="18" charset="0"/>
                  <a:ea typeface="楷体_GB2312" pitchFamily="49" charset="-122"/>
                </a:rPr>
                <a:t>逻辑符号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7537"/>
                                        </p:tgtEl>
                                        <p:attrNameLst>
                                          <p:attrName>style.visibility</p:attrName>
                                        </p:attrNameLst>
                                      </p:cBhvr>
                                      <p:to>
                                        <p:strVal val="visible"/>
                                      </p:to>
                                    </p:set>
                                    <p:animEffect transition="in" filter="wipe(up)">
                                      <p:cBhvr>
                                        <p:cTn id="7" dur="500"/>
                                        <p:tgtEl>
                                          <p:spTgt spid="4475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7500"/>
                                        </p:tgtEl>
                                        <p:attrNameLst>
                                          <p:attrName>style.visibility</p:attrName>
                                        </p:attrNameLst>
                                      </p:cBhvr>
                                      <p:to>
                                        <p:strVal val="visible"/>
                                      </p:to>
                                    </p:set>
                                    <p:animEffect transition="in" filter="wipe(up)">
                                      <p:cBhvr>
                                        <p:cTn id="12" dur="500"/>
                                        <p:tgtEl>
                                          <p:spTgt spid="447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7498"/>
                                        </p:tgtEl>
                                        <p:attrNameLst>
                                          <p:attrName>style.visibility</p:attrName>
                                        </p:attrNameLst>
                                      </p:cBhvr>
                                      <p:to>
                                        <p:strVal val="visible"/>
                                      </p:to>
                                    </p:set>
                                    <p:animEffect transition="in" filter="strips(downRight)">
                                      <p:cBhvr>
                                        <p:cTn id="17" dur="500"/>
                                        <p:tgtEl>
                                          <p:spTgt spid="4474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47535"/>
                                        </p:tgtEl>
                                        <p:attrNameLst>
                                          <p:attrName>style.visibility</p:attrName>
                                        </p:attrNameLst>
                                      </p:cBhvr>
                                      <p:to>
                                        <p:strVal val="visible"/>
                                      </p:to>
                                    </p:set>
                                    <p:animEffect transition="in" filter="strips(downRight)">
                                      <p:cBhvr>
                                        <p:cTn id="22" dur="500"/>
                                        <p:tgtEl>
                                          <p:spTgt spid="447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47499"/>
                                        </p:tgtEl>
                                        <p:attrNameLst>
                                          <p:attrName>style.visibility</p:attrName>
                                        </p:attrNameLst>
                                      </p:cBhvr>
                                      <p:to>
                                        <p:strVal val="visible"/>
                                      </p:to>
                                    </p:set>
                                    <p:animEffect transition="in" filter="strips(downRight)">
                                      <p:cBhvr>
                                        <p:cTn id="27" dur="500"/>
                                        <p:tgtEl>
                                          <p:spTgt spid="4474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47536"/>
                                        </p:tgtEl>
                                        <p:attrNameLst>
                                          <p:attrName>style.visibility</p:attrName>
                                        </p:attrNameLst>
                                      </p:cBhvr>
                                      <p:to>
                                        <p:strVal val="visible"/>
                                      </p:to>
                                    </p:set>
                                    <p:animEffect transition="in" filter="strips(downRight)">
                                      <p:cBhvr>
                                        <p:cTn id="32" dur="500"/>
                                        <p:tgtEl>
                                          <p:spTgt spid="447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8" grpId="0" animBg="1"/>
      <p:bldP spid="44749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rrowheads="1"/>
          </p:cNvSpPr>
          <p:nvPr/>
        </p:nvSpPr>
        <p:spPr bwMode="auto">
          <a:xfrm>
            <a:off x="2351088" y="474019"/>
            <a:ext cx="2736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tabLst>
                <a:tab pos="5130800" algn="r"/>
              </a:tabLst>
            </a:pPr>
            <a:r>
              <a:rPr lang="en-US" altLang="zh-CN" sz="2400" dirty="0">
                <a:solidFill>
                  <a:schemeClr val="accent2"/>
                </a:solidFill>
                <a:latin typeface="Times New Roman" pitchFamily="18" charset="0"/>
                <a:ea typeface="楷体_GB2312" pitchFamily="49" charset="-122"/>
              </a:rPr>
              <a:t>5.5.3 </a:t>
            </a:r>
            <a:r>
              <a:rPr lang="en-US" altLang="zh-CN" sz="2400" dirty="0">
                <a:solidFill>
                  <a:srgbClr val="000066"/>
                </a:solidFill>
                <a:latin typeface="Times New Roman" pitchFamily="18" charset="0"/>
                <a:ea typeface="楷体_GB2312" pitchFamily="49" charset="-122"/>
              </a:rPr>
              <a:t>   T′</a:t>
            </a:r>
            <a:r>
              <a:rPr lang="zh-CN" altLang="en-US" sz="2400" dirty="0">
                <a:solidFill>
                  <a:srgbClr val="000066"/>
                </a:solidFill>
                <a:latin typeface="Tahoma" pitchFamily="34" charset="0"/>
                <a:ea typeface="楷体_GB2312" pitchFamily="49" charset="-122"/>
              </a:rPr>
              <a:t>触发器</a:t>
            </a:r>
          </a:p>
        </p:txBody>
      </p:sp>
      <p:grpSp>
        <p:nvGrpSpPr>
          <p:cNvPr id="448521" name="Group 9"/>
          <p:cNvGrpSpPr>
            <a:grpSpLocks/>
          </p:cNvGrpSpPr>
          <p:nvPr/>
        </p:nvGrpSpPr>
        <p:grpSpPr bwMode="auto">
          <a:xfrm>
            <a:off x="2855913" y="1412876"/>
            <a:ext cx="2925762" cy="2411413"/>
            <a:chOff x="3538" y="1117"/>
            <a:chExt cx="1843" cy="1519"/>
          </a:xfrm>
        </p:grpSpPr>
        <p:graphicFrame>
          <p:nvGraphicFramePr>
            <p:cNvPr id="448522" name="Object 10"/>
            <p:cNvGraphicFramePr>
              <a:graphicFrameLocks noChangeAspect="1"/>
            </p:cNvGraphicFramePr>
            <p:nvPr/>
          </p:nvGraphicFramePr>
          <p:xfrm>
            <a:off x="3538" y="1547"/>
            <a:ext cx="1814" cy="1089"/>
          </p:xfrm>
          <a:graphic>
            <a:graphicData uri="http://schemas.openxmlformats.org/presentationml/2006/ole">
              <mc:AlternateContent xmlns:mc="http://schemas.openxmlformats.org/markup-compatibility/2006">
                <mc:Choice xmlns:v="urn:schemas-microsoft-com:vml" Requires="v">
                  <p:oleObj spid="_x0000_s448564" name="图片" r:id="rId3" imgW="1104840" imgH="628560" progId="Word.Picture.8">
                    <p:embed/>
                  </p:oleObj>
                </mc:Choice>
                <mc:Fallback>
                  <p:oleObj name="图片" r:id="rId3" imgW="1104840" imgH="62856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 y="1547"/>
                          <a:ext cx="1814" cy="1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8523" name="Rectangle 11"/>
            <p:cNvSpPr>
              <a:spLocks noChangeArrowheads="1"/>
            </p:cNvSpPr>
            <p:nvPr/>
          </p:nvSpPr>
          <p:spPr bwMode="auto">
            <a:xfrm>
              <a:off x="4059" y="1117"/>
              <a:ext cx="1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000066"/>
                  </a:solidFill>
                  <a:latin typeface="Times New Roman" pitchFamily="18" charset="0"/>
                  <a:ea typeface="楷体_GB2312" pitchFamily="49" charset="-122"/>
                </a:rPr>
                <a:t>国际逻辑符号 </a:t>
              </a:r>
            </a:p>
          </p:txBody>
        </p:sp>
      </p:grpSp>
      <p:grpSp>
        <p:nvGrpSpPr>
          <p:cNvPr id="448524" name="Group 12"/>
          <p:cNvGrpSpPr>
            <a:grpSpLocks/>
          </p:cNvGrpSpPr>
          <p:nvPr/>
        </p:nvGrpSpPr>
        <p:grpSpPr bwMode="auto">
          <a:xfrm>
            <a:off x="3143251" y="4049713"/>
            <a:ext cx="3671888" cy="730250"/>
            <a:chOff x="884" y="3497"/>
            <a:chExt cx="2313" cy="460"/>
          </a:xfrm>
        </p:grpSpPr>
        <p:sp>
          <p:nvSpPr>
            <p:cNvPr id="448525" name="Rectangle 13"/>
            <p:cNvSpPr>
              <a:spLocks noChangeArrowheads="1"/>
            </p:cNvSpPr>
            <p:nvPr/>
          </p:nvSpPr>
          <p:spPr bwMode="auto">
            <a:xfrm>
              <a:off x="884" y="3628"/>
              <a:ext cx="888" cy="288"/>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tabLst>
                  <a:tab pos="5130800" algn="r"/>
                </a:tabLst>
              </a:pPr>
              <a:r>
                <a:rPr lang="zh-CN" altLang="en-US" sz="2400">
                  <a:solidFill>
                    <a:srgbClr val="000066"/>
                  </a:solidFill>
                  <a:latin typeface="Times New Roman" pitchFamily="18" charset="0"/>
                  <a:ea typeface="楷体_GB2312" pitchFamily="49" charset="-122"/>
                </a:rPr>
                <a:t>特性方程</a:t>
              </a:r>
            </a:p>
          </p:txBody>
        </p:sp>
        <p:graphicFrame>
          <p:nvGraphicFramePr>
            <p:cNvPr id="448526" name="Object 14"/>
            <p:cNvGraphicFramePr>
              <a:graphicFrameLocks noChangeAspect="1"/>
            </p:cNvGraphicFramePr>
            <p:nvPr>
              <p:extLst>
                <p:ext uri="{D42A27DB-BD31-4B8C-83A1-F6EECF244321}">
                  <p14:modId xmlns:p14="http://schemas.microsoft.com/office/powerpoint/2010/main" val="117232423"/>
                </p:ext>
              </p:extLst>
            </p:nvPr>
          </p:nvGraphicFramePr>
          <p:xfrm>
            <a:off x="2109" y="3497"/>
            <a:ext cx="1088" cy="460"/>
          </p:xfrm>
          <a:graphic>
            <a:graphicData uri="http://schemas.openxmlformats.org/presentationml/2006/ole">
              <mc:AlternateContent xmlns:mc="http://schemas.openxmlformats.org/markup-compatibility/2006">
                <mc:Choice xmlns:v="urn:schemas-microsoft-com:vml" Requires="v">
                  <p:oleObj spid="_x0000_s448565" name="公式" r:id="rId5" imgW="660113" imgH="266584" progId="Equation.3">
                    <p:embed/>
                  </p:oleObj>
                </mc:Choice>
                <mc:Fallback>
                  <p:oleObj name="公式" r:id="rId5" imgW="660113" imgH="266584"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3497"/>
                          <a:ext cx="1088" cy="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48528" name="Rectangle 16"/>
          <p:cNvSpPr>
            <a:spLocks noChangeArrowheads="1"/>
          </p:cNvSpPr>
          <p:nvPr/>
        </p:nvSpPr>
        <p:spPr bwMode="auto">
          <a:xfrm>
            <a:off x="2639520" y="5084761"/>
            <a:ext cx="578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en-US" sz="2400">
                <a:solidFill>
                  <a:srgbClr val="000066"/>
                </a:solidFill>
                <a:latin typeface="Tahoma" pitchFamily="34" charset="0"/>
                <a:ea typeface="楷体_GB2312" pitchFamily="49" charset="-122"/>
              </a:rPr>
              <a:t>时钟脉冲每作用一次，触发器翻转一次。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8521"/>
                                        </p:tgtEl>
                                        <p:attrNameLst>
                                          <p:attrName>style.visibility</p:attrName>
                                        </p:attrNameLst>
                                      </p:cBhvr>
                                      <p:to>
                                        <p:strVal val="visible"/>
                                      </p:to>
                                    </p:set>
                                    <p:animEffect transition="in" filter="wipe(left)">
                                      <p:cBhvr>
                                        <p:cTn id="7" dur="500"/>
                                        <p:tgtEl>
                                          <p:spTgt spid="448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48524"/>
                                        </p:tgtEl>
                                        <p:attrNameLst>
                                          <p:attrName>style.visibility</p:attrName>
                                        </p:attrNameLst>
                                      </p:cBhvr>
                                      <p:to>
                                        <p:strVal val="visible"/>
                                      </p:to>
                                    </p:set>
                                    <p:animEffect transition="in" filter="strips(downRight)">
                                      <p:cBhvr>
                                        <p:cTn id="12" dur="500"/>
                                        <p:tgtEl>
                                          <p:spTgt spid="448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8528"/>
                                        </p:tgtEl>
                                        <p:attrNameLst>
                                          <p:attrName>style.visibility</p:attrName>
                                        </p:attrNameLst>
                                      </p:cBhvr>
                                      <p:to>
                                        <p:strVal val="visible"/>
                                      </p:to>
                                    </p:set>
                                    <p:animEffect transition="in" filter="strips(downRight)">
                                      <p:cBhvr>
                                        <p:cTn id="17" dur="500"/>
                                        <p:tgtEl>
                                          <p:spTgt spid="448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descr="花束"/>
          <p:cNvSpPr txBox="1">
            <a:spLocks noChangeArrowheads="1"/>
          </p:cNvSpPr>
          <p:nvPr/>
        </p:nvSpPr>
        <p:spPr bwMode="auto">
          <a:xfrm>
            <a:off x="1905001" y="152401"/>
            <a:ext cx="4183063" cy="52540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zh-CN" altLang="en-US" sz="2800">
                <a:latin typeface="Times New Roman" pitchFamily="18" charset="0"/>
                <a:ea typeface="长城楷体" pitchFamily="49" charset="-122"/>
              </a:rPr>
              <a:t>一、基本 </a:t>
            </a:r>
            <a:r>
              <a:rPr kumimoji="1" lang="en-US" altLang="zh-CN" sz="2800">
                <a:latin typeface="Times New Roman" pitchFamily="18" charset="0"/>
                <a:ea typeface="长城楷体" pitchFamily="49" charset="-122"/>
              </a:rPr>
              <a:t>RS </a:t>
            </a:r>
            <a:r>
              <a:rPr kumimoji="1" lang="zh-CN" altLang="en-US" sz="2800">
                <a:latin typeface="Times New Roman" pitchFamily="18" charset="0"/>
                <a:ea typeface="长城楷体" pitchFamily="49" charset="-122"/>
              </a:rPr>
              <a:t>触发器</a:t>
            </a:r>
          </a:p>
        </p:txBody>
      </p:sp>
      <p:sp>
        <p:nvSpPr>
          <p:cNvPr id="494595" name="Text Box 3"/>
          <p:cNvSpPr txBox="1">
            <a:spLocks noChangeArrowheads="1"/>
          </p:cNvSpPr>
          <p:nvPr/>
        </p:nvSpPr>
        <p:spPr bwMode="auto">
          <a:xfrm>
            <a:off x="1774825" y="1196975"/>
            <a:ext cx="849788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400">
                <a:latin typeface="Times New Roman" pitchFamily="18" charset="0"/>
                <a:cs typeface="Times New Roman" pitchFamily="18" charset="0"/>
              </a:rPr>
              <a:t>1</a:t>
            </a:r>
            <a:r>
              <a:rPr kumimoji="1" lang="zh-CN" altLang="en-US" sz="2400">
                <a:latin typeface="Times New Roman" pitchFamily="18" charset="0"/>
              </a:rPr>
              <a:t>、触发器是由两个与非门或或非门首尾相连而组成的具有正反馈作用的闭环逻辑单元电路，它具有两个互补的输出端。</a:t>
            </a:r>
          </a:p>
          <a:p>
            <a:pPr algn="just">
              <a:spcBef>
                <a:spcPct val="50000"/>
              </a:spcBef>
            </a:pPr>
            <a:r>
              <a:rPr kumimoji="1" lang="en-US" altLang="zh-CN" sz="2400">
                <a:latin typeface="Times New Roman" pitchFamily="18" charset="0"/>
                <a:cs typeface="Times New Roman" pitchFamily="18" charset="0"/>
              </a:rPr>
              <a:t>2</a:t>
            </a:r>
            <a:r>
              <a:rPr kumimoji="1" lang="zh-CN" altLang="en-US" sz="2400">
                <a:latin typeface="Times New Roman" pitchFamily="18" charset="0"/>
              </a:rPr>
              <a:t>、电路具有两个稳态，如果没有外来触发信号，电路永远处于某一稳态。即触发器具有存储信息的功能。</a:t>
            </a:r>
          </a:p>
          <a:p>
            <a:pPr algn="just">
              <a:spcBef>
                <a:spcPct val="50000"/>
              </a:spcBef>
            </a:pPr>
            <a:r>
              <a:rPr kumimoji="1" lang="en-US" altLang="zh-CN" sz="2400">
                <a:latin typeface="Times New Roman" pitchFamily="18" charset="0"/>
                <a:cs typeface="Times New Roman" pitchFamily="18" charset="0"/>
              </a:rPr>
              <a:t>3</a:t>
            </a:r>
            <a:r>
              <a:rPr kumimoji="1" lang="zh-CN" altLang="en-US" sz="2400">
                <a:latin typeface="Times New Roman" pitchFamily="18" charset="0"/>
              </a:rPr>
              <a:t>、外加适当的触发信号，电路由一个稳态翻转到另一个稳态。即触发器具有触发翻转的性质。</a:t>
            </a:r>
          </a:p>
          <a:p>
            <a:pPr algn="just">
              <a:spcBef>
                <a:spcPct val="50000"/>
              </a:spcBef>
            </a:pPr>
            <a:r>
              <a:rPr kumimoji="1" lang="en-US" altLang="zh-CN" sz="2400">
                <a:latin typeface="Times New Roman" pitchFamily="18" charset="0"/>
                <a:cs typeface="Times New Roman" pitchFamily="18" charset="0"/>
              </a:rPr>
              <a:t>4</a:t>
            </a:r>
            <a:r>
              <a:rPr kumimoji="1" lang="zh-CN" altLang="en-US" sz="2400">
                <a:latin typeface="Times New Roman" pitchFamily="18" charset="0"/>
              </a:rPr>
              <a:t>、触发器的输出，不仅与输入有关，还与原输出有关。即具有记忆功能。</a:t>
            </a:r>
          </a:p>
          <a:p>
            <a:pPr algn="just">
              <a:spcBef>
                <a:spcPct val="50000"/>
              </a:spcBef>
            </a:pPr>
            <a:r>
              <a:rPr kumimoji="1" lang="zh-CN" altLang="en-US" sz="2800">
                <a:solidFill>
                  <a:srgbClr val="0000FF"/>
                </a:solidFill>
                <a:latin typeface="Times New Roman" pitchFamily="18" charset="0"/>
                <a:ea typeface="黑体" pitchFamily="2" charset="-122"/>
              </a:rPr>
              <a:t>应用</a:t>
            </a:r>
          </a:p>
          <a:p>
            <a:pPr algn="l">
              <a:spcBef>
                <a:spcPct val="50000"/>
              </a:spcBef>
            </a:pPr>
            <a:r>
              <a:rPr kumimoji="1" lang="zh-CN" altLang="en-US" sz="2400">
                <a:latin typeface="Times New Roman" pitchFamily="18" charset="0"/>
              </a:rPr>
              <a:t>	基本</a:t>
            </a:r>
            <a:r>
              <a:rPr kumimoji="1" lang="en-US" altLang="zh-CN" sz="2400">
                <a:latin typeface="Times New Roman" pitchFamily="18" charset="0"/>
              </a:rPr>
              <a:t>RS</a:t>
            </a:r>
            <a:r>
              <a:rPr kumimoji="1" lang="zh-CN" altLang="en-US" sz="2400">
                <a:latin typeface="Times New Roman" pitchFamily="18" charset="0"/>
              </a:rPr>
              <a:t>触发器有两个稳态，具有记忆的功能，可作为二进制数码寄存器，也可作为简单的逻辑控制单元。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 calcmode="lin" valueType="num">
                                      <p:cBhvr additive="base">
                                        <p:cTn id="7" dur="500" fill="hold"/>
                                        <p:tgtEl>
                                          <p:spTgt spid="494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45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4595">
                                            <p:txEl>
                                              <p:pRg st="1" end="1"/>
                                            </p:txEl>
                                          </p:spTgt>
                                        </p:tgtEl>
                                        <p:attrNameLst>
                                          <p:attrName>style.visibility</p:attrName>
                                        </p:attrNameLst>
                                      </p:cBhvr>
                                      <p:to>
                                        <p:strVal val="visible"/>
                                      </p:to>
                                    </p:set>
                                    <p:anim calcmode="lin" valueType="num">
                                      <p:cBhvr additive="base">
                                        <p:cTn id="13" dur="500" fill="hold"/>
                                        <p:tgtEl>
                                          <p:spTgt spid="494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45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595">
                                            <p:txEl>
                                              <p:pRg st="2" end="2"/>
                                            </p:txEl>
                                          </p:spTgt>
                                        </p:tgtEl>
                                        <p:attrNameLst>
                                          <p:attrName>style.visibility</p:attrName>
                                        </p:attrNameLst>
                                      </p:cBhvr>
                                      <p:to>
                                        <p:strVal val="visible"/>
                                      </p:to>
                                    </p:set>
                                    <p:anim calcmode="lin" valueType="num">
                                      <p:cBhvr additive="base">
                                        <p:cTn id="19" dur="500" fill="hold"/>
                                        <p:tgtEl>
                                          <p:spTgt spid="494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45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4595">
                                            <p:txEl>
                                              <p:pRg st="3" end="3"/>
                                            </p:txEl>
                                          </p:spTgt>
                                        </p:tgtEl>
                                        <p:attrNameLst>
                                          <p:attrName>style.visibility</p:attrName>
                                        </p:attrNameLst>
                                      </p:cBhvr>
                                      <p:to>
                                        <p:strVal val="visible"/>
                                      </p:to>
                                    </p:set>
                                    <p:anim calcmode="lin" valueType="num">
                                      <p:cBhvr additive="base">
                                        <p:cTn id="25" dur="500" fill="hold"/>
                                        <p:tgtEl>
                                          <p:spTgt spid="494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45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4595">
                                            <p:txEl>
                                              <p:pRg st="4" end="4"/>
                                            </p:txEl>
                                          </p:spTgt>
                                        </p:tgtEl>
                                        <p:attrNameLst>
                                          <p:attrName>style.visibility</p:attrName>
                                        </p:attrNameLst>
                                      </p:cBhvr>
                                      <p:to>
                                        <p:strVal val="visible"/>
                                      </p:to>
                                    </p:set>
                                    <p:anim calcmode="lin" valueType="num">
                                      <p:cBhvr additive="base">
                                        <p:cTn id="31" dur="500" fill="hold"/>
                                        <p:tgtEl>
                                          <p:spTgt spid="4945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459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4595">
                                            <p:txEl>
                                              <p:pRg st="5" end="5"/>
                                            </p:txEl>
                                          </p:spTgt>
                                        </p:tgtEl>
                                        <p:attrNameLst>
                                          <p:attrName>style.visibility</p:attrName>
                                        </p:attrNameLst>
                                      </p:cBhvr>
                                      <p:to>
                                        <p:strVal val="visible"/>
                                      </p:to>
                                    </p:set>
                                    <p:anim calcmode="lin" valueType="num">
                                      <p:cBhvr additive="base">
                                        <p:cTn id="37" dur="500" fill="hold"/>
                                        <p:tgtEl>
                                          <p:spTgt spid="4945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459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ChangeArrowheads="1"/>
          </p:cNvSpPr>
          <p:nvPr/>
        </p:nvSpPr>
        <p:spPr bwMode="auto">
          <a:xfrm>
            <a:off x="2135189" y="404814"/>
            <a:ext cx="3240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dirty="0">
                <a:solidFill>
                  <a:schemeClr val="accent2"/>
                </a:solidFill>
                <a:latin typeface="Times New Roman" pitchFamily="18" charset="0"/>
                <a:ea typeface="楷体_GB2312" pitchFamily="49" charset="-122"/>
              </a:rPr>
              <a:t>5.5.4  </a:t>
            </a:r>
            <a:r>
              <a:rPr lang="en-US" altLang="zh-CN" sz="3200" i="1" dirty="0">
                <a:solidFill>
                  <a:schemeClr val="accent2"/>
                </a:solidFill>
                <a:latin typeface="Times New Roman" pitchFamily="18" charset="0"/>
                <a:ea typeface="楷体_GB2312" pitchFamily="49" charset="-122"/>
              </a:rPr>
              <a:t>SR</a:t>
            </a:r>
            <a:r>
              <a:rPr lang="en-US" altLang="zh-CN" sz="3200" dirty="0">
                <a:solidFill>
                  <a:schemeClr val="accent2"/>
                </a:solidFill>
                <a:latin typeface="Times New Roman" pitchFamily="18" charset="0"/>
                <a:ea typeface="楷体_GB2312" pitchFamily="49" charset="-122"/>
              </a:rPr>
              <a:t> </a:t>
            </a:r>
            <a:r>
              <a:rPr lang="zh-CN" altLang="en-US" sz="3200" dirty="0">
                <a:solidFill>
                  <a:schemeClr val="accent2"/>
                </a:solidFill>
                <a:latin typeface="Times New Roman" pitchFamily="18" charset="0"/>
                <a:ea typeface="楷体_GB2312" pitchFamily="49" charset="-122"/>
              </a:rPr>
              <a:t>触发器 </a:t>
            </a:r>
            <a:endParaRPr lang="zh-CN" altLang="en-US" sz="3200" dirty="0">
              <a:solidFill>
                <a:schemeClr val="accent2"/>
              </a:solidFill>
              <a:latin typeface="Tahoma" pitchFamily="34" charset="0"/>
              <a:ea typeface="楷体_GB2312" pitchFamily="49" charset="-122"/>
            </a:endParaRPr>
          </a:p>
        </p:txBody>
      </p:sp>
      <p:sp>
        <p:nvSpPr>
          <p:cNvPr id="478213" name="Rectangle 5"/>
          <p:cNvSpPr>
            <a:spLocks noChangeArrowheads="1"/>
          </p:cNvSpPr>
          <p:nvPr/>
        </p:nvSpPr>
        <p:spPr bwMode="auto">
          <a:xfrm>
            <a:off x="2279651" y="1123950"/>
            <a:ext cx="1585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itchFamily="18" charset="0"/>
                <a:ea typeface="楷体_GB2312" pitchFamily="49" charset="-122"/>
              </a:rPr>
              <a:t>1.  </a:t>
            </a:r>
            <a:r>
              <a:rPr lang="zh-CN" altLang="en-US" sz="2400">
                <a:solidFill>
                  <a:srgbClr val="000066"/>
                </a:solidFill>
                <a:latin typeface="Times New Roman" pitchFamily="18" charset="0"/>
                <a:ea typeface="楷体_GB2312" pitchFamily="49" charset="-122"/>
              </a:rPr>
              <a:t>特性表</a:t>
            </a:r>
            <a:r>
              <a:rPr lang="zh-CN" altLang="en-US" sz="3200">
                <a:solidFill>
                  <a:srgbClr val="000066"/>
                </a:solidFill>
                <a:latin typeface="Times New Roman" pitchFamily="18" charset="0"/>
                <a:ea typeface="楷体_GB2312" pitchFamily="49" charset="-122"/>
              </a:rPr>
              <a:t> </a:t>
            </a:r>
            <a:endParaRPr lang="zh-CN" altLang="en-US" sz="3200">
              <a:solidFill>
                <a:srgbClr val="000066"/>
              </a:solidFill>
              <a:latin typeface="Tahoma" pitchFamily="34" charset="0"/>
              <a:ea typeface="楷体_GB2312" pitchFamily="49" charset="-122"/>
            </a:endParaRPr>
          </a:p>
        </p:txBody>
      </p:sp>
      <p:sp>
        <p:nvSpPr>
          <p:cNvPr id="478240" name="Rectangle 32"/>
          <p:cNvSpPr>
            <a:spLocks noChangeArrowheads="1"/>
          </p:cNvSpPr>
          <p:nvPr/>
        </p:nvSpPr>
        <p:spPr bwMode="auto">
          <a:xfrm>
            <a:off x="6672263" y="1196975"/>
            <a:ext cx="171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tabLst>
                <a:tab pos="5130800" algn="r"/>
              </a:tabLst>
            </a:pPr>
            <a:r>
              <a:rPr kumimoji="1" lang="en-US" altLang="zh-CN" sz="2400">
                <a:solidFill>
                  <a:srgbClr val="000066"/>
                </a:solidFill>
                <a:latin typeface="Times New Roman" pitchFamily="18" charset="0"/>
                <a:ea typeface="楷体_GB2312" pitchFamily="49" charset="-122"/>
                <a:cs typeface="Times New Roman" pitchFamily="18" charset="0"/>
              </a:rPr>
              <a:t>2. </a:t>
            </a:r>
            <a:r>
              <a:rPr kumimoji="1" lang="zh-CN" altLang="en-US" sz="2400">
                <a:solidFill>
                  <a:srgbClr val="000066"/>
                </a:solidFill>
                <a:latin typeface="Times New Roman" pitchFamily="18" charset="0"/>
                <a:ea typeface="楷体_GB2312" pitchFamily="49" charset="-122"/>
                <a:cs typeface="Times New Roman" pitchFamily="18" charset="0"/>
              </a:rPr>
              <a:t>特性方程</a:t>
            </a:r>
          </a:p>
        </p:txBody>
      </p:sp>
      <p:sp>
        <p:nvSpPr>
          <p:cNvPr id="478243" name="Rectangle 35"/>
          <p:cNvSpPr>
            <a:spLocks noChangeArrowheads="1"/>
          </p:cNvSpPr>
          <p:nvPr/>
        </p:nvSpPr>
        <p:spPr bwMode="auto">
          <a:xfrm>
            <a:off x="6816726" y="3284538"/>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tabLst>
                <a:tab pos="5130800" algn="r"/>
              </a:tabLst>
            </a:pPr>
            <a:r>
              <a:rPr kumimoji="1" lang="en-US" altLang="zh-CN" sz="2400">
                <a:solidFill>
                  <a:srgbClr val="000066"/>
                </a:solidFill>
                <a:latin typeface="Times New Roman" pitchFamily="18" charset="0"/>
                <a:ea typeface="楷体_GB2312" pitchFamily="49" charset="-122"/>
                <a:cs typeface="Times New Roman" pitchFamily="18" charset="0"/>
              </a:rPr>
              <a:t>3. </a:t>
            </a:r>
            <a:r>
              <a:rPr kumimoji="1" lang="zh-CN" altLang="en-US" sz="2400">
                <a:solidFill>
                  <a:srgbClr val="000066"/>
                </a:solidFill>
                <a:latin typeface="Times New Roman" pitchFamily="18" charset="0"/>
                <a:ea typeface="楷体_GB2312" pitchFamily="49" charset="-122"/>
                <a:cs typeface="Times New Roman" pitchFamily="18" charset="0"/>
              </a:rPr>
              <a:t>状态图</a:t>
            </a:r>
          </a:p>
        </p:txBody>
      </p:sp>
      <p:graphicFrame>
        <p:nvGraphicFramePr>
          <p:cNvPr id="478489" name="Group 281"/>
          <p:cNvGraphicFramePr>
            <a:graphicFrameLocks noGrp="1"/>
          </p:cNvGraphicFramePr>
          <p:nvPr/>
        </p:nvGraphicFramePr>
        <p:xfrm>
          <a:off x="1703388" y="1844675"/>
          <a:ext cx="4464050" cy="4114800"/>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gridCol w="1116012">
                  <a:extLst>
                    <a:ext uri="{9D8B030D-6E8A-4147-A177-3AD203B41FA5}">
                      <a16:colId xmlns:a16="http://schemas.microsoft.com/office/drawing/2014/main" val="20002"/>
                    </a:ext>
                  </a:extLst>
                </a:gridCol>
                <a:gridCol w="1116013">
                  <a:extLst>
                    <a:ext uri="{9D8B030D-6E8A-4147-A177-3AD203B41FA5}">
                      <a16:colId xmlns:a16="http://schemas.microsoft.com/office/drawing/2014/main" val="20003"/>
                    </a:ext>
                  </a:extLst>
                </a:gridCol>
              </a:tblGrid>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Q</a:t>
                      </a:r>
                      <a:r>
                        <a:rPr kumimoji="1" lang="en-US" altLang="zh-CN" sz="2400" b="1" i="1" u="none" strike="noStrike" cap="none" normalizeH="0" baseline="30000">
                          <a:ln>
                            <a:noFill/>
                          </a:ln>
                          <a:solidFill>
                            <a:srgbClr val="000066"/>
                          </a:solidFill>
                          <a:effectLst/>
                          <a:latin typeface="Times New Roman" pitchFamily="18" charset="0"/>
                          <a:ea typeface="楷体_GB2312" pitchFamily="49" charset="-122"/>
                          <a:cs typeface="Times New Roman" pitchFamily="18" charset="0"/>
                        </a:rPr>
                        <a:t>n</a:t>
                      </a:r>
                      <a:r>
                        <a:rPr kumimoji="1" lang="en-US" altLang="zh-CN" sz="2400" b="1" i="1"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 </a:t>
                      </a:r>
                      <a:endPar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S </a:t>
                      </a:r>
                      <a:endPar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R</a:t>
                      </a:r>
                      <a:endPar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Q</a:t>
                      </a:r>
                      <a:r>
                        <a:rPr kumimoji="1" lang="en-US" altLang="zh-CN" sz="2400" b="1" i="1" u="none" strike="noStrike" cap="none" normalizeH="0" baseline="30000">
                          <a:ln>
                            <a:noFill/>
                          </a:ln>
                          <a:solidFill>
                            <a:srgbClr val="000066"/>
                          </a:solidFill>
                          <a:effectLst/>
                          <a:latin typeface="Times New Roman" pitchFamily="18" charset="0"/>
                          <a:ea typeface="楷体_GB2312" pitchFamily="49" charset="-122"/>
                          <a:cs typeface="Times New Roman" pitchFamily="18" charset="0"/>
                        </a:rPr>
                        <a:t>n</a:t>
                      </a:r>
                      <a:r>
                        <a:rPr kumimoji="1" lang="en-US" altLang="zh-CN" sz="2400" b="1" i="0" u="none" strike="noStrike" cap="none" normalizeH="0" baseline="30000">
                          <a:ln>
                            <a:noFill/>
                          </a:ln>
                          <a:solidFill>
                            <a:srgbClr val="000066"/>
                          </a:solidFill>
                          <a:effectLst/>
                          <a:latin typeface="Times New Roman" pitchFamily="18" charset="0"/>
                          <a:ea typeface="楷体_GB2312" pitchFamily="49" charset="-122"/>
                          <a:cs typeface="Times New Roman" pitchFamily="18" charset="0"/>
                        </a:rPr>
                        <a:t>+1</a:t>
                      </a:r>
                      <a:endPar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zh-CN" altLang="en-US"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不确定</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 pos="5256213"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zh-CN" altLang="en-US" sz="2400" b="1" i="0" u="none" strike="noStrike" cap="none" normalizeH="0" baseline="0">
                          <a:ln>
                            <a:noFill/>
                          </a:ln>
                          <a:solidFill>
                            <a:srgbClr val="000066"/>
                          </a:solidFill>
                          <a:effectLst/>
                          <a:latin typeface="Times New Roman" pitchFamily="18" charset="0"/>
                          <a:ea typeface="楷体_GB2312" pitchFamily="49" charset="-122"/>
                          <a:cs typeface="Times New Roman" pitchFamily="18" charset="0"/>
                        </a:rPr>
                        <a:t>不确定</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78481" name="Rectangle 273"/>
          <p:cNvSpPr>
            <a:spLocks noChangeArrowheads="1"/>
          </p:cNvSpPr>
          <p:nvPr/>
        </p:nvSpPr>
        <p:spPr bwMode="auto">
          <a:xfrm>
            <a:off x="1524000" y="26939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kumimoji="1" lang="zh-CN" altLang="zh-CN" sz="2400" b="0">
              <a:latin typeface="Times New Roman" pitchFamily="18" charset="0"/>
            </a:endParaRPr>
          </a:p>
        </p:txBody>
      </p:sp>
      <p:sp>
        <p:nvSpPr>
          <p:cNvPr id="478482" name="Rectangle 274"/>
          <p:cNvSpPr>
            <a:spLocks noChangeArrowheads="1"/>
          </p:cNvSpPr>
          <p:nvPr/>
        </p:nvSpPr>
        <p:spPr bwMode="auto">
          <a:xfrm>
            <a:off x="1524000" y="2922589"/>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kumimoji="1" lang="en-US" altLang="zh-CN" sz="1000" b="0">
                <a:latin typeface="Times New Roman" pitchFamily="18" charset="0"/>
                <a:cs typeface="Times New Roman" pitchFamily="18" charset="0"/>
              </a:rPr>
              <a:t>   </a:t>
            </a:r>
            <a:endParaRPr kumimoji="1" lang="en-US" altLang="zh-CN" sz="2400" b="0">
              <a:latin typeface="Times New Roman" pitchFamily="18" charset="0"/>
            </a:endParaRPr>
          </a:p>
        </p:txBody>
      </p:sp>
      <p:grpSp>
        <p:nvGrpSpPr>
          <p:cNvPr id="478487" name="Group 279"/>
          <p:cNvGrpSpPr>
            <a:grpSpLocks/>
          </p:cNvGrpSpPr>
          <p:nvPr/>
        </p:nvGrpSpPr>
        <p:grpSpPr bwMode="auto">
          <a:xfrm>
            <a:off x="6743701" y="1916113"/>
            <a:ext cx="2792413" cy="1033462"/>
            <a:chOff x="1746" y="2931"/>
            <a:chExt cx="1759" cy="651"/>
          </a:xfrm>
        </p:grpSpPr>
        <p:graphicFrame>
          <p:nvGraphicFramePr>
            <p:cNvPr id="478479" name="Object 271"/>
            <p:cNvGraphicFramePr>
              <a:graphicFrameLocks noChangeAspect="1"/>
            </p:cNvGraphicFramePr>
            <p:nvPr/>
          </p:nvGraphicFramePr>
          <p:xfrm>
            <a:off x="1837" y="2931"/>
            <a:ext cx="1410" cy="355"/>
          </p:xfrm>
          <a:graphic>
            <a:graphicData uri="http://schemas.openxmlformats.org/presentationml/2006/ole">
              <mc:AlternateContent xmlns:mc="http://schemas.openxmlformats.org/markup-compatibility/2006">
                <mc:Choice xmlns:v="urn:schemas-microsoft-com:vml" Requires="v">
                  <p:oleObj spid="_x0000_s478526" name="公式" r:id="rId3" imgW="901440" imgH="228600" progId="Equation.3">
                    <p:embed/>
                  </p:oleObj>
                </mc:Choice>
                <mc:Fallback>
                  <p:oleObj name="公式" r:id="rId3" imgW="901440" imgH="228600" progId="Equation.3">
                    <p:embed/>
                    <p:pic>
                      <p:nvPicPr>
                        <p:cNvPr id="0" name="Object 2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931"/>
                          <a:ext cx="1410" cy="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8480" name="AutoShape 272"/>
            <p:cNvSpPr>
              <a:spLocks/>
            </p:cNvSpPr>
            <p:nvPr/>
          </p:nvSpPr>
          <p:spPr bwMode="auto">
            <a:xfrm>
              <a:off x="1746" y="3067"/>
              <a:ext cx="45" cy="408"/>
            </a:xfrm>
            <a:prstGeom prst="leftBrace">
              <a:avLst>
                <a:gd name="adj1" fmla="val 75556"/>
                <a:gd name="adj2" fmla="val 50000"/>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8486" name="Rectangle 278"/>
            <p:cNvSpPr>
              <a:spLocks noChangeArrowheads="1"/>
            </p:cNvSpPr>
            <p:nvPr/>
          </p:nvSpPr>
          <p:spPr bwMode="auto">
            <a:xfrm>
              <a:off x="1791" y="3294"/>
              <a:ext cx="1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0066"/>
                  </a:solidFill>
                  <a:latin typeface="Times New Roman" pitchFamily="18" charset="0"/>
                  <a:ea typeface="楷体_GB2312" pitchFamily="49" charset="-122"/>
                </a:rPr>
                <a:t>SR</a:t>
              </a:r>
              <a:r>
                <a:rPr kumimoji="1" lang="en-US" altLang="zh-CN" sz="2400">
                  <a:solidFill>
                    <a:srgbClr val="000066"/>
                  </a:solidFill>
                  <a:latin typeface="Times New Roman" pitchFamily="18" charset="0"/>
                  <a:ea typeface="楷体_GB2312" pitchFamily="49" charset="-122"/>
                </a:rPr>
                <a:t>=0</a:t>
              </a:r>
              <a:r>
                <a:rPr kumimoji="1" lang="zh-CN" altLang="en-US" sz="2400">
                  <a:solidFill>
                    <a:srgbClr val="000066"/>
                  </a:solidFill>
                  <a:latin typeface="Times New Roman" pitchFamily="18" charset="0"/>
                  <a:ea typeface="楷体_GB2312" pitchFamily="49" charset="-122"/>
                </a:rPr>
                <a:t>（约束条件）</a:t>
              </a:r>
            </a:p>
          </p:txBody>
        </p:sp>
      </p:grpSp>
      <p:sp>
        <p:nvSpPr>
          <p:cNvPr id="478491" name="Rectangle 283"/>
          <p:cNvSpPr>
            <a:spLocks noChangeArrowheads="1"/>
          </p:cNvSpPr>
          <p:nvPr/>
        </p:nvSpPr>
        <p:spPr bwMode="auto">
          <a:xfrm>
            <a:off x="6003634" y="28109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8490" name="Object 282"/>
          <p:cNvGraphicFramePr>
            <a:graphicFrameLocks noChangeAspect="1"/>
          </p:cNvGraphicFramePr>
          <p:nvPr/>
        </p:nvGraphicFramePr>
        <p:xfrm>
          <a:off x="6167438" y="3716338"/>
          <a:ext cx="4284662" cy="2520950"/>
        </p:xfrm>
        <a:graphic>
          <a:graphicData uri="http://schemas.openxmlformats.org/presentationml/2006/ole">
            <mc:AlternateContent xmlns:mc="http://schemas.openxmlformats.org/markup-compatibility/2006">
              <mc:Choice xmlns:v="urn:schemas-microsoft-com:vml" Requires="v">
                <p:oleObj spid="_x0000_s478527" name="图片" r:id="rId5" imgW="2743200" imgH="1286280" progId="Word.Picture.8">
                  <p:embed/>
                </p:oleObj>
              </mc:Choice>
              <mc:Fallback>
                <p:oleObj name="图片" r:id="rId5" imgW="2743200" imgH="1286280" progId="Word.Picture.8">
                  <p:embed/>
                  <p:pic>
                    <p:nvPicPr>
                      <p:cNvPr id="0" name="Object 2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8" y="3716338"/>
                        <a:ext cx="4284662" cy="2520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8213"/>
                                        </p:tgtEl>
                                        <p:attrNameLst>
                                          <p:attrName>style.visibility</p:attrName>
                                        </p:attrNameLst>
                                      </p:cBhvr>
                                      <p:to>
                                        <p:strVal val="visible"/>
                                      </p:to>
                                    </p:set>
                                    <p:animEffect transition="in" filter="strips(downRight)">
                                      <p:cBhvr>
                                        <p:cTn id="7" dur="500"/>
                                        <p:tgtEl>
                                          <p:spTgt spid="478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8489"/>
                                        </p:tgtEl>
                                        <p:attrNameLst>
                                          <p:attrName>style.visibility</p:attrName>
                                        </p:attrNameLst>
                                      </p:cBhvr>
                                      <p:to>
                                        <p:strVal val="visible"/>
                                      </p:to>
                                    </p:set>
                                    <p:animEffect transition="in" filter="wipe(up)">
                                      <p:cBhvr>
                                        <p:cTn id="12" dur="500"/>
                                        <p:tgtEl>
                                          <p:spTgt spid="478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8240"/>
                                        </p:tgtEl>
                                        <p:attrNameLst>
                                          <p:attrName>style.visibility</p:attrName>
                                        </p:attrNameLst>
                                      </p:cBhvr>
                                      <p:to>
                                        <p:strVal val="visible"/>
                                      </p:to>
                                    </p:set>
                                    <p:animEffect transition="in" filter="strips(downRight)">
                                      <p:cBhvr>
                                        <p:cTn id="17" dur="500"/>
                                        <p:tgtEl>
                                          <p:spTgt spid="4782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78487"/>
                                        </p:tgtEl>
                                        <p:attrNameLst>
                                          <p:attrName>style.visibility</p:attrName>
                                        </p:attrNameLst>
                                      </p:cBhvr>
                                      <p:to>
                                        <p:strVal val="visible"/>
                                      </p:to>
                                    </p:set>
                                    <p:animEffect transition="in" filter="strips(downRight)">
                                      <p:cBhvr>
                                        <p:cTn id="22" dur="500"/>
                                        <p:tgtEl>
                                          <p:spTgt spid="478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78243"/>
                                        </p:tgtEl>
                                        <p:attrNameLst>
                                          <p:attrName>style.visibility</p:attrName>
                                        </p:attrNameLst>
                                      </p:cBhvr>
                                      <p:to>
                                        <p:strVal val="visible"/>
                                      </p:to>
                                    </p:set>
                                    <p:animEffect transition="in" filter="strips(downRight)">
                                      <p:cBhvr>
                                        <p:cTn id="27" dur="500"/>
                                        <p:tgtEl>
                                          <p:spTgt spid="4782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78490"/>
                                        </p:tgtEl>
                                        <p:attrNameLst>
                                          <p:attrName>style.visibility</p:attrName>
                                        </p:attrNameLst>
                                      </p:cBhvr>
                                      <p:to>
                                        <p:strVal val="visible"/>
                                      </p:to>
                                    </p:set>
                                    <p:animEffect transition="in" filter="box(in)">
                                      <p:cBhvr>
                                        <p:cTn id="32" dur="500"/>
                                        <p:tgtEl>
                                          <p:spTgt spid="47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3" grpId="0"/>
      <p:bldP spid="478240" grpId="0"/>
      <p:bldP spid="4782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0" name="Rectangle 4"/>
          <p:cNvSpPr>
            <a:spLocks noGrp="1" noChangeArrowheads="1"/>
          </p:cNvSpPr>
          <p:nvPr>
            <p:ph type="title"/>
          </p:nvPr>
        </p:nvSpPr>
        <p:spPr>
          <a:xfrm>
            <a:off x="1919288" y="260350"/>
            <a:ext cx="8001000" cy="755650"/>
          </a:xfrm>
        </p:spPr>
        <p:txBody>
          <a:bodyPr/>
          <a:lstStyle/>
          <a:p>
            <a:r>
              <a:rPr lang="en-US" altLang="zh-CN" dirty="0">
                <a:solidFill>
                  <a:schemeClr val="accent2"/>
                </a:solidFill>
              </a:rPr>
              <a:t>5.5.5</a:t>
            </a:r>
            <a:r>
              <a:rPr kumimoji="1" lang="zh-CN" altLang="en-US" sz="3400" dirty="0">
                <a:solidFill>
                  <a:srgbClr val="FF0000"/>
                </a:solidFill>
              </a:rPr>
              <a:t>触发器逻辑功能的转换</a:t>
            </a:r>
          </a:p>
        </p:txBody>
      </p:sp>
      <p:sp>
        <p:nvSpPr>
          <p:cNvPr id="505861" name="Text Box 5"/>
          <p:cNvSpPr txBox="1">
            <a:spLocks noChangeArrowheads="1"/>
          </p:cNvSpPr>
          <p:nvPr/>
        </p:nvSpPr>
        <p:spPr bwMode="auto">
          <a:xfrm>
            <a:off x="1990726" y="1196975"/>
            <a:ext cx="6913563" cy="149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defRPr kumimoji="1" sz="2400">
                <a:solidFill>
                  <a:schemeClr val="tx1"/>
                </a:solidFill>
                <a:latin typeface="Times New Roman" pitchFamily="18" charset="0"/>
                <a:ea typeface="宋体" pitchFamily="2" charset="-122"/>
              </a:defRPr>
            </a:lvl1pPr>
            <a:lvl2pPr marL="1054100" algn="l">
              <a:defRPr kumimoji="1" sz="2400">
                <a:solidFill>
                  <a:schemeClr val="tx1"/>
                </a:solidFill>
                <a:latin typeface="Times New Roman" pitchFamily="18" charset="0"/>
                <a:ea typeface="宋体" pitchFamily="2" charset="-122"/>
              </a:defRPr>
            </a:lvl2pPr>
            <a:lvl3pPr marL="1244600" algn="l">
              <a:defRPr kumimoji="1" sz="2400">
                <a:solidFill>
                  <a:schemeClr val="tx1"/>
                </a:solidFill>
                <a:latin typeface="Times New Roman" pitchFamily="18" charset="0"/>
                <a:ea typeface="宋体" pitchFamily="2" charset="-122"/>
              </a:defRPr>
            </a:lvl3pPr>
            <a:lvl4pPr marL="1435100"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80000"/>
              </a:lnSpc>
              <a:spcBef>
                <a:spcPct val="50000"/>
              </a:spcBef>
            </a:pPr>
            <a:r>
              <a:rPr lang="zh-CN" altLang="en-US"/>
              <a:t>转换的意义</a:t>
            </a:r>
          </a:p>
          <a:p>
            <a:pPr algn="just">
              <a:lnSpc>
                <a:spcPct val="80000"/>
              </a:lnSpc>
              <a:spcBef>
                <a:spcPct val="50000"/>
              </a:spcBef>
            </a:pPr>
            <a:r>
              <a:rPr lang="zh-CN" altLang="en-US"/>
              <a:t>（</a:t>
            </a:r>
            <a:r>
              <a:rPr lang="en-US" altLang="zh-CN">
                <a:cs typeface="Times New Roman" pitchFamily="18" charset="0"/>
              </a:rPr>
              <a:t>1</a:t>
            </a:r>
            <a:r>
              <a:rPr lang="zh-CN" altLang="en-US"/>
              <a:t>）常见的触发器只有</a:t>
            </a:r>
            <a:r>
              <a:rPr lang="en-US" altLang="zh-CN">
                <a:cs typeface="Times New Roman" pitchFamily="18" charset="0"/>
              </a:rPr>
              <a:t>JK</a:t>
            </a:r>
            <a:r>
              <a:rPr lang="zh-CN" altLang="en-US"/>
              <a:t>型和</a:t>
            </a:r>
            <a:r>
              <a:rPr lang="en-US" altLang="zh-CN">
                <a:cs typeface="Times New Roman" pitchFamily="18" charset="0"/>
              </a:rPr>
              <a:t>D</a:t>
            </a:r>
            <a:r>
              <a:rPr lang="zh-CN" altLang="en-US"/>
              <a:t>型触发器。</a:t>
            </a:r>
          </a:p>
          <a:p>
            <a:pPr algn="just">
              <a:lnSpc>
                <a:spcPct val="80000"/>
              </a:lnSpc>
              <a:spcBef>
                <a:spcPct val="50000"/>
              </a:spcBef>
            </a:pPr>
            <a:r>
              <a:rPr lang="zh-CN" altLang="en-US"/>
              <a:t>（</a:t>
            </a:r>
            <a:r>
              <a:rPr lang="en-US" altLang="zh-CN"/>
              <a:t>2</a:t>
            </a:r>
            <a:r>
              <a:rPr lang="zh-CN" altLang="en-US"/>
              <a:t>）转换方法具有普遍性。</a:t>
            </a:r>
            <a:r>
              <a:rPr lang="zh-CN" altLang="en-US" sz="3200"/>
              <a:t> </a:t>
            </a:r>
          </a:p>
        </p:txBody>
      </p:sp>
      <p:sp>
        <p:nvSpPr>
          <p:cNvPr id="505862" name="Rectangle 6"/>
          <p:cNvSpPr>
            <a:spLocks noChangeArrowheads="1"/>
          </p:cNvSpPr>
          <p:nvPr/>
        </p:nvSpPr>
        <p:spPr bwMode="auto">
          <a:xfrm>
            <a:off x="6024564" y="2349501"/>
            <a:ext cx="3394075" cy="2201863"/>
          </a:xfrm>
          <a:prstGeom prst="rect">
            <a:avLst/>
          </a:prstGeom>
          <a:solidFill>
            <a:schemeClr val="accent1"/>
          </a:solidFill>
          <a:ln w="9525">
            <a:solidFill>
              <a:srgbClr val="000000"/>
            </a:solidFill>
            <a:prstDash val="sysDot"/>
            <a:miter lim="800000"/>
            <a:headEnd/>
            <a:tailEnd/>
          </a:ln>
        </p:spPr>
        <p:txBody>
          <a:bodyPr/>
          <a:lstStyle/>
          <a:p>
            <a:endParaRPr lang="zh-CN" altLang="en-US"/>
          </a:p>
        </p:txBody>
      </p:sp>
      <p:grpSp>
        <p:nvGrpSpPr>
          <p:cNvPr id="505863" name="Group 7"/>
          <p:cNvGrpSpPr>
            <a:grpSpLocks/>
          </p:cNvGrpSpPr>
          <p:nvPr/>
        </p:nvGrpSpPr>
        <p:grpSpPr bwMode="auto">
          <a:xfrm>
            <a:off x="5087938" y="3068638"/>
            <a:ext cx="5334000" cy="2019300"/>
            <a:chOff x="912" y="2376"/>
            <a:chExt cx="3360" cy="1272"/>
          </a:xfrm>
        </p:grpSpPr>
        <p:sp>
          <p:nvSpPr>
            <p:cNvPr id="505864" name="Text Box 8"/>
            <p:cNvSpPr txBox="1">
              <a:spLocks noChangeArrowheads="1"/>
            </p:cNvSpPr>
            <p:nvPr/>
          </p:nvSpPr>
          <p:spPr bwMode="auto">
            <a:xfrm>
              <a:off x="1703" y="2493"/>
              <a:ext cx="542" cy="5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2400">
                  <a:solidFill>
                    <a:srgbClr val="0000CC"/>
                  </a:solidFill>
                  <a:latin typeface="黑体" pitchFamily="2" charset="-122"/>
                  <a:ea typeface="黑体" pitchFamily="2" charset="-122"/>
                </a:rPr>
                <a:t>转换逻辑</a:t>
              </a:r>
            </a:p>
          </p:txBody>
        </p:sp>
        <p:sp>
          <p:nvSpPr>
            <p:cNvPr id="505865" name="Text Box 9"/>
            <p:cNvSpPr txBox="1">
              <a:spLocks noChangeArrowheads="1"/>
            </p:cNvSpPr>
            <p:nvPr/>
          </p:nvSpPr>
          <p:spPr bwMode="auto">
            <a:xfrm>
              <a:off x="2640" y="2464"/>
              <a:ext cx="733" cy="5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just" eaLnBrk="0" hangingPunct="0"/>
              <a:r>
                <a:rPr lang="zh-CN" altLang="en-US" sz="2400">
                  <a:solidFill>
                    <a:srgbClr val="0000CC"/>
                  </a:solidFill>
                  <a:latin typeface="黑体" pitchFamily="2" charset="-122"/>
                  <a:ea typeface="黑体" pitchFamily="2" charset="-122"/>
                </a:rPr>
                <a:t>已  有</a:t>
              </a:r>
            </a:p>
            <a:p>
              <a:pPr algn="just" eaLnBrk="0" hangingPunct="0"/>
              <a:r>
                <a:rPr lang="zh-CN" altLang="en-US" sz="2400">
                  <a:solidFill>
                    <a:srgbClr val="0000CC"/>
                  </a:solidFill>
                  <a:latin typeface="黑体" pitchFamily="2" charset="-122"/>
                  <a:ea typeface="黑体" pitchFamily="2" charset="-122"/>
                </a:rPr>
                <a:t>触发器</a:t>
              </a:r>
            </a:p>
          </p:txBody>
        </p:sp>
        <p:sp>
          <p:nvSpPr>
            <p:cNvPr id="505866" name="Line 10"/>
            <p:cNvSpPr>
              <a:spLocks noChangeShapeType="1"/>
            </p:cNvSpPr>
            <p:nvPr/>
          </p:nvSpPr>
          <p:spPr bwMode="auto">
            <a:xfrm>
              <a:off x="1190" y="2581"/>
              <a:ext cx="5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5867" name="Line 11"/>
            <p:cNvSpPr>
              <a:spLocks noChangeShapeType="1"/>
            </p:cNvSpPr>
            <p:nvPr/>
          </p:nvSpPr>
          <p:spPr bwMode="auto">
            <a:xfrm>
              <a:off x="1176" y="2903"/>
              <a:ext cx="52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5868" name="Line 12"/>
            <p:cNvSpPr>
              <a:spLocks noChangeShapeType="1"/>
            </p:cNvSpPr>
            <p:nvPr/>
          </p:nvSpPr>
          <p:spPr bwMode="auto">
            <a:xfrm>
              <a:off x="2245" y="2581"/>
              <a:ext cx="3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5869" name="Line 13"/>
            <p:cNvSpPr>
              <a:spLocks noChangeShapeType="1"/>
            </p:cNvSpPr>
            <p:nvPr/>
          </p:nvSpPr>
          <p:spPr bwMode="auto">
            <a:xfrm>
              <a:off x="2245" y="2918"/>
              <a:ext cx="3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5870" name="Line 14"/>
            <p:cNvSpPr>
              <a:spLocks noChangeShapeType="1"/>
            </p:cNvSpPr>
            <p:nvPr/>
          </p:nvSpPr>
          <p:spPr bwMode="auto">
            <a:xfrm>
              <a:off x="3373" y="2566"/>
              <a:ext cx="6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71" name="Line 15"/>
            <p:cNvSpPr>
              <a:spLocks noChangeShapeType="1"/>
            </p:cNvSpPr>
            <p:nvPr/>
          </p:nvSpPr>
          <p:spPr bwMode="auto">
            <a:xfrm>
              <a:off x="3373" y="2947"/>
              <a:ext cx="6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72" name="Line 16"/>
            <p:cNvSpPr>
              <a:spLocks noChangeShapeType="1"/>
            </p:cNvSpPr>
            <p:nvPr/>
          </p:nvSpPr>
          <p:spPr bwMode="auto">
            <a:xfrm flipH="1">
              <a:off x="2421" y="2742"/>
              <a:ext cx="2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73" name="Line 17"/>
            <p:cNvSpPr>
              <a:spLocks noChangeShapeType="1"/>
            </p:cNvSpPr>
            <p:nvPr/>
          </p:nvSpPr>
          <p:spPr bwMode="auto">
            <a:xfrm>
              <a:off x="2421" y="2742"/>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74" name="Line 18"/>
            <p:cNvSpPr>
              <a:spLocks noChangeShapeType="1"/>
            </p:cNvSpPr>
            <p:nvPr/>
          </p:nvSpPr>
          <p:spPr bwMode="auto">
            <a:xfrm>
              <a:off x="2640" y="2683"/>
              <a:ext cx="59" cy="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75" name="Line 19"/>
            <p:cNvSpPr>
              <a:spLocks noChangeShapeType="1"/>
            </p:cNvSpPr>
            <p:nvPr/>
          </p:nvSpPr>
          <p:spPr bwMode="auto">
            <a:xfrm flipH="1">
              <a:off x="2640" y="2757"/>
              <a:ext cx="59" cy="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76" name="Line 20"/>
            <p:cNvSpPr>
              <a:spLocks noChangeShapeType="1"/>
            </p:cNvSpPr>
            <p:nvPr/>
          </p:nvSpPr>
          <p:spPr bwMode="auto">
            <a:xfrm>
              <a:off x="3475" y="2947"/>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77" name="Line 21"/>
            <p:cNvSpPr>
              <a:spLocks noChangeShapeType="1"/>
            </p:cNvSpPr>
            <p:nvPr/>
          </p:nvSpPr>
          <p:spPr bwMode="auto">
            <a:xfrm flipH="1">
              <a:off x="1952" y="3123"/>
              <a:ext cx="15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78" name="Line 22"/>
            <p:cNvSpPr>
              <a:spLocks noChangeShapeType="1"/>
            </p:cNvSpPr>
            <p:nvPr/>
          </p:nvSpPr>
          <p:spPr bwMode="auto">
            <a:xfrm flipV="1">
              <a:off x="1952" y="3020"/>
              <a:ext cx="0" cy="10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05879" name="Line 23"/>
            <p:cNvSpPr>
              <a:spLocks noChangeShapeType="1"/>
            </p:cNvSpPr>
            <p:nvPr/>
          </p:nvSpPr>
          <p:spPr bwMode="auto">
            <a:xfrm flipV="1">
              <a:off x="3475" y="2376"/>
              <a:ext cx="0" cy="1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80" name="Line 24"/>
            <p:cNvSpPr>
              <a:spLocks noChangeShapeType="1"/>
            </p:cNvSpPr>
            <p:nvPr/>
          </p:nvSpPr>
          <p:spPr bwMode="auto">
            <a:xfrm flipH="1">
              <a:off x="1981" y="2376"/>
              <a:ext cx="14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5881" name="Line 25"/>
            <p:cNvSpPr>
              <a:spLocks noChangeShapeType="1"/>
            </p:cNvSpPr>
            <p:nvPr/>
          </p:nvSpPr>
          <p:spPr bwMode="auto">
            <a:xfrm>
              <a:off x="1981" y="2376"/>
              <a:ext cx="0" cy="11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05882" name="Text Box 26"/>
            <p:cNvSpPr txBox="1">
              <a:spLocks noChangeArrowheads="1"/>
            </p:cNvSpPr>
            <p:nvPr/>
          </p:nvSpPr>
          <p:spPr bwMode="auto">
            <a:xfrm>
              <a:off x="912" y="2566"/>
              <a:ext cx="24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p>
              <a:pPr algn="just" eaLnBrk="0" hangingPunct="0"/>
              <a:r>
                <a:rPr lang="zh-CN" altLang="en-US" sz="2400">
                  <a:solidFill>
                    <a:srgbClr val="0000CC"/>
                  </a:solidFill>
                  <a:latin typeface="黑体" pitchFamily="2" charset="-122"/>
                  <a:ea typeface="黑体" pitchFamily="2" charset="-122"/>
                </a:rPr>
                <a:t>输入</a:t>
              </a:r>
            </a:p>
          </p:txBody>
        </p:sp>
        <p:sp>
          <p:nvSpPr>
            <p:cNvPr id="505883" name="Text Box 27"/>
            <p:cNvSpPr txBox="1">
              <a:spLocks noChangeArrowheads="1"/>
            </p:cNvSpPr>
            <p:nvPr/>
          </p:nvSpPr>
          <p:spPr bwMode="auto">
            <a:xfrm>
              <a:off x="4032" y="2439"/>
              <a:ext cx="24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solidFill>
                    <a:srgbClr val="0000CC"/>
                  </a:solidFill>
                  <a:latin typeface="黑体" pitchFamily="2" charset="-122"/>
                  <a:ea typeface="黑体" pitchFamily="2" charset="-122"/>
                </a:rPr>
                <a:t>Q</a:t>
              </a:r>
            </a:p>
            <a:p>
              <a:pPr algn="l">
                <a:spcBef>
                  <a:spcPct val="50000"/>
                </a:spcBef>
              </a:pPr>
              <a:r>
                <a:rPr kumimoji="1" lang="en-US" altLang="zh-CN" sz="2400">
                  <a:solidFill>
                    <a:srgbClr val="0000CC"/>
                  </a:solidFill>
                  <a:latin typeface="黑体" pitchFamily="2" charset="-122"/>
                  <a:ea typeface="黑体" pitchFamily="2" charset="-122"/>
                </a:rPr>
                <a:t>Q</a:t>
              </a:r>
            </a:p>
          </p:txBody>
        </p:sp>
        <p:sp>
          <p:nvSpPr>
            <p:cNvPr id="505884" name="Line 28"/>
            <p:cNvSpPr>
              <a:spLocks noChangeShapeType="1"/>
            </p:cNvSpPr>
            <p:nvPr/>
          </p:nvSpPr>
          <p:spPr bwMode="auto">
            <a:xfrm>
              <a:off x="4080" y="283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5885" name="Text Box 29"/>
            <p:cNvSpPr txBox="1">
              <a:spLocks noChangeArrowheads="1"/>
            </p:cNvSpPr>
            <p:nvPr/>
          </p:nvSpPr>
          <p:spPr bwMode="auto">
            <a:xfrm>
              <a:off x="2304" y="336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solidFill>
                    <a:srgbClr val="0000CC"/>
                  </a:solidFill>
                  <a:latin typeface="黑体" pitchFamily="2" charset="-122"/>
                  <a:ea typeface="黑体" pitchFamily="2" charset="-122"/>
                </a:rPr>
                <a:t>CP</a:t>
              </a:r>
            </a:p>
          </p:txBody>
        </p:sp>
      </p:grpSp>
      <p:sp>
        <p:nvSpPr>
          <p:cNvPr id="505886" name="Text Box 30"/>
          <p:cNvSpPr txBox="1">
            <a:spLocks noChangeArrowheads="1"/>
          </p:cNvSpPr>
          <p:nvPr/>
        </p:nvSpPr>
        <p:spPr bwMode="auto">
          <a:xfrm>
            <a:off x="6611938" y="2420938"/>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a:solidFill>
                  <a:srgbClr val="0000CC"/>
                </a:solidFill>
                <a:latin typeface="黑体" pitchFamily="2" charset="-122"/>
                <a:ea typeface="黑体" pitchFamily="2" charset="-122"/>
              </a:rPr>
              <a:t>待求触发器 </a:t>
            </a:r>
          </a:p>
        </p:txBody>
      </p:sp>
      <p:sp>
        <p:nvSpPr>
          <p:cNvPr id="505887" name="Rectangle 31"/>
          <p:cNvSpPr>
            <a:spLocks noChangeArrowheads="1"/>
          </p:cNvSpPr>
          <p:nvPr/>
        </p:nvSpPr>
        <p:spPr bwMode="auto">
          <a:xfrm>
            <a:off x="2063751" y="5229225"/>
            <a:ext cx="6265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a:t>公式法：利用特性方程联解求转换逻辑。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5863"/>
                                        </p:tgtEl>
                                        <p:attrNameLst>
                                          <p:attrName>style.visibility</p:attrName>
                                        </p:attrNameLst>
                                      </p:cBhvr>
                                      <p:to>
                                        <p:strVal val="visible"/>
                                      </p:to>
                                    </p:set>
                                    <p:animEffect transition="in" filter="dissolve">
                                      <p:cBhvr>
                                        <p:cTn id="7" dur="500"/>
                                        <p:tgtEl>
                                          <p:spTgt spid="50586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05862"/>
                                        </p:tgtEl>
                                        <p:attrNameLst>
                                          <p:attrName>style.visibility</p:attrName>
                                        </p:attrNameLst>
                                      </p:cBhvr>
                                      <p:to>
                                        <p:strVal val="visible"/>
                                      </p:to>
                                    </p:set>
                                    <p:animEffect transition="in" filter="dissolve">
                                      <p:cBhvr>
                                        <p:cTn id="11" dur="500"/>
                                        <p:tgtEl>
                                          <p:spTgt spid="5058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5886">
                                            <p:txEl>
                                              <p:pRg st="0" end="0"/>
                                            </p:txEl>
                                          </p:spTgt>
                                        </p:tgtEl>
                                        <p:attrNameLst>
                                          <p:attrName>style.visibility</p:attrName>
                                        </p:attrNameLst>
                                      </p:cBhvr>
                                      <p:to>
                                        <p:strVal val="visible"/>
                                      </p:to>
                                    </p:set>
                                    <p:animEffect transition="in" filter="wipe(left)">
                                      <p:cBhvr>
                                        <p:cTn id="16" dur="500"/>
                                        <p:tgtEl>
                                          <p:spTgt spid="50588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5887"/>
                                        </p:tgtEl>
                                        <p:attrNameLst>
                                          <p:attrName>style.visibility</p:attrName>
                                        </p:attrNameLst>
                                      </p:cBhvr>
                                      <p:to>
                                        <p:strVal val="visible"/>
                                      </p:to>
                                    </p:set>
                                    <p:animEffect transition="in" filter="blinds(horizontal)">
                                      <p:cBhvr>
                                        <p:cTn id="21" dur="500"/>
                                        <p:tgtEl>
                                          <p:spTgt spid="505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2" grpId="0" animBg="1"/>
      <p:bldP spid="505886" grpId="0" build="p" autoUpdateAnimBg="0"/>
      <p:bldP spid="5058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rrowheads="1"/>
          </p:cNvSpPr>
          <p:nvPr/>
        </p:nvSpPr>
        <p:spPr bwMode="auto">
          <a:xfrm>
            <a:off x="1844676" y="65560"/>
            <a:ext cx="4467225" cy="49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26960" bIns="0" anchor="ctr">
            <a:spAutoFit/>
          </a:bodyPr>
          <a:lstStyle/>
          <a:p>
            <a:pPr algn="l"/>
            <a:r>
              <a:rPr lang="en-US" altLang="zh-CN" sz="2400" dirty="0">
                <a:solidFill>
                  <a:schemeClr val="accent2"/>
                </a:solidFill>
                <a:latin typeface="Times New Roman" pitchFamily="18" charset="0"/>
                <a:ea typeface="楷体_GB2312" pitchFamily="49" charset="-122"/>
              </a:rPr>
              <a:t>5.5.5   </a:t>
            </a:r>
            <a:r>
              <a:rPr lang="en-US" altLang="zh-CN" sz="2400" i="1" dirty="0">
                <a:solidFill>
                  <a:schemeClr val="accent2"/>
                </a:solidFill>
                <a:latin typeface="Times New Roman" pitchFamily="18" charset="0"/>
                <a:ea typeface="楷体_GB2312" pitchFamily="49" charset="-122"/>
              </a:rPr>
              <a:t>D</a:t>
            </a:r>
            <a:r>
              <a:rPr lang="zh-CN" altLang="en-US" sz="2400" dirty="0">
                <a:solidFill>
                  <a:schemeClr val="accent2"/>
                </a:solidFill>
                <a:latin typeface="Times New Roman" pitchFamily="18" charset="0"/>
                <a:ea typeface="楷体_GB2312" pitchFamily="49" charset="-122"/>
              </a:rPr>
              <a:t>触发器功能的转换</a:t>
            </a:r>
            <a:endParaRPr lang="zh-CN" altLang="en-US" sz="2400" dirty="0">
              <a:solidFill>
                <a:schemeClr val="accent2"/>
              </a:solidFill>
              <a:latin typeface="Times New Roman" pitchFamily="18" charset="0"/>
            </a:endParaRPr>
          </a:p>
        </p:txBody>
      </p:sp>
      <p:sp>
        <p:nvSpPr>
          <p:cNvPr id="450563" name="Rectangle 3"/>
          <p:cNvSpPr>
            <a:spLocks noChangeArrowheads="1"/>
          </p:cNvSpPr>
          <p:nvPr/>
        </p:nvSpPr>
        <p:spPr bwMode="auto">
          <a:xfrm>
            <a:off x="2167731" y="639033"/>
            <a:ext cx="4537075"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Tx/>
              <a:buAutoNum type="arabicPeriod"/>
              <a:tabLst>
                <a:tab pos="504825" algn="l"/>
              </a:tabLst>
            </a:pPr>
            <a:r>
              <a:rPr lang="en-US" altLang="zh-CN" sz="2400" i="1" dirty="0">
                <a:solidFill>
                  <a:srgbClr val="000066"/>
                </a:solidFill>
                <a:latin typeface="Times New Roman" pitchFamily="18" charset="0"/>
                <a:ea typeface="楷体_GB2312" pitchFamily="49" charset="-122"/>
              </a:rPr>
              <a:t>D </a:t>
            </a:r>
            <a:r>
              <a:rPr lang="zh-CN" altLang="en-US" sz="2400" dirty="0">
                <a:solidFill>
                  <a:srgbClr val="000066"/>
                </a:solidFill>
                <a:latin typeface="Times New Roman" pitchFamily="18" charset="0"/>
                <a:ea typeface="楷体_GB2312" pitchFamily="49" charset="-122"/>
              </a:rPr>
              <a:t>触发器构成 </a:t>
            </a:r>
            <a:r>
              <a:rPr lang="en-US" altLang="zh-CN" sz="2400" i="1" dirty="0">
                <a:solidFill>
                  <a:srgbClr val="000066"/>
                </a:solidFill>
                <a:latin typeface="Times New Roman" pitchFamily="18" charset="0"/>
                <a:ea typeface="楷体_GB2312" pitchFamily="49" charset="-122"/>
              </a:rPr>
              <a:t>J K</a:t>
            </a:r>
            <a:r>
              <a:rPr lang="en-US" altLang="zh-CN" sz="2400" dirty="0">
                <a:solidFill>
                  <a:srgbClr val="000066"/>
                </a:solidFill>
                <a:latin typeface="Times New Roman" pitchFamily="18" charset="0"/>
                <a:ea typeface="楷体_GB2312" pitchFamily="49" charset="-122"/>
              </a:rPr>
              <a:t> </a:t>
            </a:r>
            <a:r>
              <a:rPr lang="zh-CN" altLang="en-US" sz="2400" dirty="0">
                <a:solidFill>
                  <a:srgbClr val="000066"/>
                </a:solidFill>
                <a:latin typeface="Times New Roman" pitchFamily="18" charset="0"/>
                <a:ea typeface="楷体_GB2312" pitchFamily="49" charset="-122"/>
              </a:rPr>
              <a:t>触发器</a:t>
            </a:r>
          </a:p>
        </p:txBody>
      </p:sp>
      <p:graphicFrame>
        <p:nvGraphicFramePr>
          <p:cNvPr id="450567" name="Object 7"/>
          <p:cNvGraphicFramePr>
            <a:graphicFrameLocks noChangeAspect="1"/>
          </p:cNvGraphicFramePr>
          <p:nvPr>
            <p:extLst>
              <p:ext uri="{D42A27DB-BD31-4B8C-83A1-F6EECF244321}">
                <p14:modId xmlns:p14="http://schemas.microsoft.com/office/powerpoint/2010/main" val="2688097550"/>
              </p:ext>
            </p:extLst>
          </p:nvPr>
        </p:nvGraphicFramePr>
        <p:xfrm>
          <a:off x="7249327" y="3734946"/>
          <a:ext cx="2824163" cy="608013"/>
        </p:xfrm>
        <a:graphic>
          <a:graphicData uri="http://schemas.openxmlformats.org/presentationml/2006/ole">
            <mc:AlternateContent xmlns:mc="http://schemas.openxmlformats.org/markup-compatibility/2006">
              <mc:Choice xmlns:v="urn:schemas-microsoft-com:vml" Requires="v">
                <p:oleObj spid="_x0000_s450654" name="公式" r:id="rId3" imgW="774360" imgH="228600" progId="Equation.3">
                  <p:embed/>
                </p:oleObj>
              </mc:Choice>
              <mc:Fallback>
                <p:oleObj name="公式" r:id="rId3" imgW="77436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9327" y="3734946"/>
                        <a:ext cx="2824163"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0585" name="Group 25"/>
          <p:cNvGrpSpPr>
            <a:grpSpLocks/>
          </p:cNvGrpSpPr>
          <p:nvPr/>
        </p:nvGrpSpPr>
        <p:grpSpPr bwMode="auto">
          <a:xfrm>
            <a:off x="2648751" y="3573021"/>
            <a:ext cx="4464050" cy="2339975"/>
            <a:chOff x="748" y="2614"/>
            <a:chExt cx="2812" cy="1474"/>
          </a:xfrm>
        </p:grpSpPr>
        <p:graphicFrame>
          <p:nvGraphicFramePr>
            <p:cNvPr id="450564" name="Object 4"/>
            <p:cNvGraphicFramePr>
              <a:graphicFrameLocks noChangeAspect="1"/>
            </p:cNvGraphicFramePr>
            <p:nvPr/>
          </p:nvGraphicFramePr>
          <p:xfrm>
            <a:off x="748" y="2682"/>
            <a:ext cx="2812" cy="1353"/>
          </p:xfrm>
          <a:graphic>
            <a:graphicData uri="http://schemas.openxmlformats.org/presentationml/2006/ole">
              <mc:AlternateContent xmlns:mc="http://schemas.openxmlformats.org/markup-compatibility/2006">
                <mc:Choice xmlns:v="urn:schemas-microsoft-com:vml" Requires="v">
                  <p:oleObj spid="_x0000_s450655" name="图片" r:id="rId5" imgW="2362320" imgH="828720" progId="Word.Picture.8">
                    <p:embed/>
                  </p:oleObj>
                </mc:Choice>
                <mc:Fallback>
                  <p:oleObj name="图片" r:id="rId5" imgW="2362320" imgH="82872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2682"/>
                          <a:ext cx="2812" cy="1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578" name="AutoShape 18"/>
            <p:cNvSpPr>
              <a:spLocks noChangeArrowheads="1"/>
            </p:cNvSpPr>
            <p:nvPr/>
          </p:nvSpPr>
          <p:spPr bwMode="auto">
            <a:xfrm>
              <a:off x="1066" y="2614"/>
              <a:ext cx="1179" cy="1474"/>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itchFamily="34" charset="0"/>
                <a:ea typeface="楷体_GB2312" pitchFamily="49" charset="-122"/>
              </a:endParaRPr>
            </a:p>
          </p:txBody>
        </p:sp>
      </p:grpSp>
      <p:grpSp>
        <p:nvGrpSpPr>
          <p:cNvPr id="450583" name="Group 23"/>
          <p:cNvGrpSpPr>
            <a:grpSpLocks/>
          </p:cNvGrpSpPr>
          <p:nvPr/>
        </p:nvGrpSpPr>
        <p:grpSpPr bwMode="auto">
          <a:xfrm>
            <a:off x="2145515" y="1483871"/>
            <a:ext cx="4103687" cy="1908175"/>
            <a:chOff x="431" y="1298"/>
            <a:chExt cx="2585" cy="1202"/>
          </a:xfrm>
        </p:grpSpPr>
        <p:graphicFrame>
          <p:nvGraphicFramePr>
            <p:cNvPr id="450568" name="Object 8"/>
            <p:cNvGraphicFramePr>
              <a:graphicFrameLocks noChangeAspect="1"/>
            </p:cNvGraphicFramePr>
            <p:nvPr/>
          </p:nvGraphicFramePr>
          <p:xfrm>
            <a:off x="1685" y="1609"/>
            <a:ext cx="1331" cy="781"/>
          </p:xfrm>
          <a:graphic>
            <a:graphicData uri="http://schemas.openxmlformats.org/presentationml/2006/ole">
              <mc:AlternateContent xmlns:mc="http://schemas.openxmlformats.org/markup-compatibility/2006">
                <mc:Choice xmlns:v="urn:schemas-microsoft-com:vml" Requires="v">
                  <p:oleObj spid="_x0000_s450656" name="图片" r:id="rId7" imgW="1171440" imgH="523800" progId="Word.Picture.8">
                    <p:embed/>
                  </p:oleObj>
                </mc:Choice>
                <mc:Fallback>
                  <p:oleObj name="图片" r:id="rId7" imgW="1171440" imgH="523800" progId="Word.Picture.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5" y="1609"/>
                          <a:ext cx="1331" cy="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0569" name="Group 9"/>
            <p:cNvGrpSpPr>
              <a:grpSpLocks/>
            </p:cNvGrpSpPr>
            <p:nvPr/>
          </p:nvGrpSpPr>
          <p:grpSpPr bwMode="auto">
            <a:xfrm>
              <a:off x="994" y="1547"/>
              <a:ext cx="692" cy="829"/>
              <a:chOff x="589" y="1593"/>
              <a:chExt cx="635" cy="907"/>
            </a:xfrm>
          </p:grpSpPr>
          <p:sp>
            <p:nvSpPr>
              <p:cNvPr id="450570" name="Rectangle 10"/>
              <p:cNvSpPr>
                <a:spLocks noChangeArrowheads="1"/>
              </p:cNvSpPr>
              <p:nvPr/>
            </p:nvSpPr>
            <p:spPr bwMode="auto">
              <a:xfrm>
                <a:off x="654" y="1747"/>
                <a:ext cx="508" cy="57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solidFill>
                      <a:srgbClr val="000066"/>
                    </a:solidFill>
                    <a:latin typeface="Times New Roman" pitchFamily="18" charset="0"/>
                    <a:ea typeface="楷体_GB2312" pitchFamily="49" charset="-122"/>
                  </a:rPr>
                  <a:t>组合</a:t>
                </a:r>
              </a:p>
              <a:p>
                <a:r>
                  <a:rPr lang="zh-CN" altLang="en-US" sz="2400">
                    <a:solidFill>
                      <a:srgbClr val="000066"/>
                    </a:solidFill>
                    <a:latin typeface="Times New Roman" pitchFamily="18" charset="0"/>
                    <a:ea typeface="楷体_GB2312" pitchFamily="49" charset="-122"/>
                  </a:rPr>
                  <a:t>电路</a:t>
                </a:r>
              </a:p>
            </p:txBody>
          </p:sp>
          <p:sp>
            <p:nvSpPr>
              <p:cNvPr id="450571" name="AutoShape 11"/>
              <p:cNvSpPr>
                <a:spLocks noChangeArrowheads="1"/>
              </p:cNvSpPr>
              <p:nvPr/>
            </p:nvSpPr>
            <p:spPr bwMode="auto">
              <a:xfrm>
                <a:off x="589" y="1593"/>
                <a:ext cx="635" cy="907"/>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itchFamily="34" charset="0"/>
                  <a:ea typeface="楷体_GB2312" pitchFamily="49" charset="-122"/>
                </a:endParaRPr>
              </a:p>
            </p:txBody>
          </p:sp>
        </p:grpSp>
        <p:sp>
          <p:nvSpPr>
            <p:cNvPr id="450572" name="Rectangle 12"/>
            <p:cNvSpPr>
              <a:spLocks noChangeArrowheads="1"/>
            </p:cNvSpPr>
            <p:nvPr/>
          </p:nvSpPr>
          <p:spPr bwMode="auto">
            <a:xfrm>
              <a:off x="1707" y="152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itchFamily="18" charset="0"/>
                  <a:ea typeface="楷体_GB2312" pitchFamily="49" charset="-122"/>
                </a:rPr>
                <a:t>D</a:t>
              </a:r>
            </a:p>
          </p:txBody>
        </p:sp>
        <p:grpSp>
          <p:nvGrpSpPr>
            <p:cNvPr id="450573" name="Group 13"/>
            <p:cNvGrpSpPr>
              <a:grpSpLocks/>
            </p:cNvGrpSpPr>
            <p:nvPr/>
          </p:nvGrpSpPr>
          <p:grpSpPr bwMode="auto">
            <a:xfrm>
              <a:off x="431" y="1589"/>
              <a:ext cx="563" cy="727"/>
              <a:chOff x="0" y="1638"/>
              <a:chExt cx="590" cy="795"/>
            </a:xfrm>
          </p:grpSpPr>
          <p:sp>
            <p:nvSpPr>
              <p:cNvPr id="450574" name="Rectangle 14"/>
              <p:cNvSpPr>
                <a:spLocks noChangeArrowheads="1"/>
              </p:cNvSpPr>
              <p:nvPr/>
            </p:nvSpPr>
            <p:spPr bwMode="auto">
              <a:xfrm>
                <a:off x="0" y="2115"/>
                <a:ext cx="280"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itchFamily="18" charset="0"/>
                    <a:ea typeface="楷体_GB2312" pitchFamily="49" charset="-122"/>
                  </a:rPr>
                  <a:t>K</a:t>
                </a:r>
              </a:p>
            </p:txBody>
          </p:sp>
          <p:sp>
            <p:nvSpPr>
              <p:cNvPr id="450575" name="Rectangle 15"/>
              <p:cNvSpPr>
                <a:spLocks noChangeArrowheads="1"/>
              </p:cNvSpPr>
              <p:nvPr/>
            </p:nvSpPr>
            <p:spPr bwMode="auto">
              <a:xfrm>
                <a:off x="0" y="1638"/>
                <a:ext cx="22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itchFamily="18" charset="0"/>
                    <a:ea typeface="楷体_GB2312" pitchFamily="49" charset="-122"/>
                  </a:rPr>
                  <a:t>J</a:t>
                </a:r>
              </a:p>
            </p:txBody>
          </p:sp>
          <p:sp>
            <p:nvSpPr>
              <p:cNvPr id="450576" name="Line 16"/>
              <p:cNvSpPr>
                <a:spLocks noChangeShapeType="1"/>
              </p:cNvSpPr>
              <p:nvPr/>
            </p:nvSpPr>
            <p:spPr bwMode="auto">
              <a:xfrm>
                <a:off x="181" y="1820"/>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577" name="Line 17"/>
              <p:cNvSpPr>
                <a:spLocks noChangeShapeType="1"/>
              </p:cNvSpPr>
              <p:nvPr/>
            </p:nvSpPr>
            <p:spPr bwMode="auto">
              <a:xfrm>
                <a:off x="204" y="2273"/>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579" name="AutoShape 19"/>
            <p:cNvSpPr>
              <a:spLocks noChangeArrowheads="1"/>
            </p:cNvSpPr>
            <p:nvPr/>
          </p:nvSpPr>
          <p:spPr bwMode="auto">
            <a:xfrm>
              <a:off x="907" y="1298"/>
              <a:ext cx="1665" cy="1202"/>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itchFamily="34" charset="0"/>
                <a:ea typeface="楷体_GB2312" pitchFamily="49" charset="-122"/>
              </a:endParaRPr>
            </a:p>
          </p:txBody>
        </p:sp>
      </p:grpSp>
      <p:grpSp>
        <p:nvGrpSpPr>
          <p:cNvPr id="450584" name="Group 24"/>
          <p:cNvGrpSpPr>
            <a:grpSpLocks/>
          </p:cNvGrpSpPr>
          <p:nvPr/>
        </p:nvGrpSpPr>
        <p:grpSpPr bwMode="auto">
          <a:xfrm>
            <a:off x="6896901" y="1483870"/>
            <a:ext cx="3348038" cy="1644650"/>
            <a:chOff x="3424" y="1298"/>
            <a:chExt cx="2109" cy="1036"/>
          </a:xfrm>
        </p:grpSpPr>
        <p:graphicFrame>
          <p:nvGraphicFramePr>
            <p:cNvPr id="450565" name="Object 5"/>
            <p:cNvGraphicFramePr>
              <a:graphicFrameLocks noChangeAspect="1"/>
            </p:cNvGraphicFramePr>
            <p:nvPr/>
          </p:nvGraphicFramePr>
          <p:xfrm>
            <a:off x="3424" y="1298"/>
            <a:ext cx="1973" cy="439"/>
          </p:xfrm>
          <a:graphic>
            <a:graphicData uri="http://schemas.openxmlformats.org/presentationml/2006/ole">
              <mc:AlternateContent xmlns:mc="http://schemas.openxmlformats.org/markup-compatibility/2006">
                <mc:Choice xmlns:v="urn:schemas-microsoft-com:vml" Requires="v">
                  <p:oleObj spid="_x0000_s450657" name="Equation" r:id="rId9" imgW="1143000" imgH="253800" progId="Equation.DSMT4">
                    <p:embed/>
                  </p:oleObj>
                </mc:Choice>
                <mc:Fallback>
                  <p:oleObj name="Equation" r:id="rId9" imgW="1143000" imgH="253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4" y="1298"/>
                          <a:ext cx="1973"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566" name="Rectangle 6"/>
            <p:cNvSpPr>
              <a:spLocks noChangeArrowheads="1"/>
            </p:cNvSpPr>
            <p:nvPr/>
          </p:nvSpPr>
          <p:spPr bwMode="auto">
            <a:xfrm>
              <a:off x="3447" y="1948"/>
              <a:ext cx="1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tabLst>
                  <a:tab pos="5130800" algn="r"/>
                </a:tabLst>
              </a:pPr>
              <a:r>
                <a:rPr lang="en-US" altLang="zh-CN" sz="2800" i="1">
                  <a:solidFill>
                    <a:srgbClr val="000066"/>
                  </a:solidFill>
                  <a:latin typeface="Times New Roman" pitchFamily="18" charset="0"/>
                  <a:ea typeface="楷体_GB2312" pitchFamily="49" charset="-122"/>
                </a:rPr>
                <a:t>Q</a:t>
              </a:r>
              <a:r>
                <a:rPr lang="en-US" altLang="zh-CN" sz="2800" i="1" baseline="30000">
                  <a:solidFill>
                    <a:srgbClr val="000066"/>
                  </a:solidFill>
                  <a:latin typeface="Times New Roman" pitchFamily="18" charset="0"/>
                  <a:ea typeface="楷体_GB2312" pitchFamily="49" charset="-122"/>
                </a:rPr>
                <a:t>n</a:t>
              </a:r>
              <a:r>
                <a:rPr lang="en-US" altLang="zh-CN" sz="2800" baseline="30000">
                  <a:solidFill>
                    <a:srgbClr val="000066"/>
                  </a:solidFill>
                  <a:latin typeface="Times New Roman" pitchFamily="18" charset="0"/>
                  <a:ea typeface="楷体_GB2312" pitchFamily="49" charset="-122"/>
                </a:rPr>
                <a:t>+1</a:t>
              </a:r>
              <a:r>
                <a:rPr lang="en-US" altLang="zh-CN" sz="2800">
                  <a:solidFill>
                    <a:srgbClr val="000066"/>
                  </a:solidFill>
                  <a:latin typeface="Times New Roman" pitchFamily="18" charset="0"/>
                  <a:ea typeface="楷体_GB2312" pitchFamily="49" charset="-122"/>
                </a:rPr>
                <a:t> = </a:t>
              </a:r>
              <a:r>
                <a:rPr lang="en-US" altLang="zh-CN" sz="2800" i="1">
                  <a:solidFill>
                    <a:srgbClr val="000066"/>
                  </a:solidFill>
                  <a:latin typeface="Times New Roman" pitchFamily="18" charset="0"/>
                  <a:ea typeface="楷体_GB2312" pitchFamily="49" charset="-122"/>
                </a:rPr>
                <a:t>D</a:t>
              </a:r>
              <a:r>
                <a:rPr lang="en-US" altLang="zh-CN" sz="2400" b="0">
                  <a:latin typeface="Tahoma" pitchFamily="34" charset="0"/>
                  <a:ea typeface="楷体_GB2312" pitchFamily="49" charset="-122"/>
                </a:rPr>
                <a:t>	 </a:t>
              </a:r>
            </a:p>
          </p:txBody>
        </p:sp>
        <p:sp>
          <p:nvSpPr>
            <p:cNvPr id="450580" name="AutoShape 20"/>
            <p:cNvSpPr>
              <a:spLocks noChangeArrowheads="1"/>
            </p:cNvSpPr>
            <p:nvPr/>
          </p:nvSpPr>
          <p:spPr bwMode="auto">
            <a:xfrm>
              <a:off x="3424" y="1336"/>
              <a:ext cx="544" cy="998"/>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itchFamily="34" charset="0"/>
                <a:ea typeface="楷体_GB2312" pitchFamily="49" charset="-122"/>
              </a:endParaRPr>
            </a:p>
          </p:txBody>
        </p:sp>
        <p:sp>
          <p:nvSpPr>
            <p:cNvPr id="450581" name="AutoShape 21"/>
            <p:cNvSpPr>
              <a:spLocks noChangeArrowheads="1"/>
            </p:cNvSpPr>
            <p:nvPr/>
          </p:nvSpPr>
          <p:spPr bwMode="auto">
            <a:xfrm>
              <a:off x="4127" y="1336"/>
              <a:ext cx="1406" cy="998"/>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itchFamily="34" charset="0"/>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83"/>
                                        </p:tgtEl>
                                        <p:attrNameLst>
                                          <p:attrName>style.visibility</p:attrName>
                                        </p:attrNameLst>
                                      </p:cBhvr>
                                      <p:to>
                                        <p:strVal val="visible"/>
                                      </p:to>
                                    </p:set>
                                    <p:animEffect transition="in" filter="wipe(left)">
                                      <p:cBhvr>
                                        <p:cTn id="7" dur="500"/>
                                        <p:tgtEl>
                                          <p:spTgt spid="450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0584"/>
                                        </p:tgtEl>
                                        <p:attrNameLst>
                                          <p:attrName>style.visibility</p:attrName>
                                        </p:attrNameLst>
                                      </p:cBhvr>
                                      <p:to>
                                        <p:strVal val="visible"/>
                                      </p:to>
                                    </p:set>
                                    <p:animEffect transition="in" filter="box(in)">
                                      <p:cBhvr>
                                        <p:cTn id="12" dur="500"/>
                                        <p:tgtEl>
                                          <p:spTgt spid="450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50567"/>
                                        </p:tgtEl>
                                        <p:attrNameLst>
                                          <p:attrName>style.visibility</p:attrName>
                                        </p:attrNameLst>
                                      </p:cBhvr>
                                      <p:to>
                                        <p:strVal val="visible"/>
                                      </p:to>
                                    </p:set>
                                    <p:animEffect transition="in" filter="strips(downRight)">
                                      <p:cBhvr>
                                        <p:cTn id="17" dur="500"/>
                                        <p:tgtEl>
                                          <p:spTgt spid="4505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50585"/>
                                        </p:tgtEl>
                                        <p:attrNameLst>
                                          <p:attrName>style.visibility</p:attrName>
                                        </p:attrNameLst>
                                      </p:cBhvr>
                                      <p:to>
                                        <p:strVal val="visible"/>
                                      </p:to>
                                    </p:set>
                                    <p:animEffect transition="in" filter="box(in)">
                                      <p:cBhvr>
                                        <p:cTn id="22" dur="500"/>
                                        <p:tgtEl>
                                          <p:spTgt spid="450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2424113" y="595470"/>
            <a:ext cx="4032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tabLst>
                <a:tab pos="504825" algn="l"/>
              </a:tabLst>
            </a:pPr>
            <a:r>
              <a:rPr lang="en-US" altLang="zh-CN" sz="2400" dirty="0">
                <a:solidFill>
                  <a:srgbClr val="000066"/>
                </a:solidFill>
                <a:latin typeface="Times New Roman" pitchFamily="18" charset="0"/>
                <a:ea typeface="楷体_GB2312" pitchFamily="49" charset="-122"/>
              </a:rPr>
              <a:t>2. D </a:t>
            </a:r>
            <a:r>
              <a:rPr lang="zh-CN" altLang="en-US" sz="2400" dirty="0">
                <a:solidFill>
                  <a:srgbClr val="000066"/>
                </a:solidFill>
                <a:latin typeface="Times New Roman" pitchFamily="18" charset="0"/>
                <a:ea typeface="楷体_GB2312" pitchFamily="49" charset="-122"/>
              </a:rPr>
              <a:t>触发器构成 </a:t>
            </a:r>
            <a:r>
              <a:rPr lang="en-US" altLang="zh-CN" sz="2400" dirty="0">
                <a:solidFill>
                  <a:srgbClr val="000066"/>
                </a:solidFill>
                <a:latin typeface="Times New Roman" pitchFamily="18" charset="0"/>
                <a:ea typeface="楷体_GB2312" pitchFamily="49" charset="-122"/>
              </a:rPr>
              <a:t>T </a:t>
            </a:r>
            <a:r>
              <a:rPr lang="zh-CN" altLang="en-US" sz="2400" dirty="0">
                <a:solidFill>
                  <a:srgbClr val="000066"/>
                </a:solidFill>
                <a:latin typeface="Times New Roman" pitchFamily="18" charset="0"/>
                <a:ea typeface="楷体_GB2312" pitchFamily="49" charset="-122"/>
              </a:rPr>
              <a:t>触发器</a:t>
            </a:r>
          </a:p>
        </p:txBody>
      </p:sp>
      <p:graphicFrame>
        <p:nvGraphicFramePr>
          <p:cNvPr id="451587" name="Object 3"/>
          <p:cNvGraphicFramePr>
            <a:graphicFrameLocks noChangeAspect="1"/>
          </p:cNvGraphicFramePr>
          <p:nvPr/>
        </p:nvGraphicFramePr>
        <p:xfrm>
          <a:off x="6672264" y="3573463"/>
          <a:ext cx="3640137" cy="685800"/>
        </p:xfrm>
        <a:graphic>
          <a:graphicData uri="http://schemas.openxmlformats.org/presentationml/2006/ole">
            <mc:AlternateContent xmlns:mc="http://schemas.openxmlformats.org/markup-compatibility/2006">
              <mc:Choice xmlns:v="urn:schemas-microsoft-com:vml" Requires="v">
                <p:oleObj spid="_x0000_s451674" name="公式" r:id="rId3" imgW="1206360" imgH="228600" progId="Equation.3">
                  <p:embed/>
                </p:oleObj>
              </mc:Choice>
              <mc:Fallback>
                <p:oleObj name="公式" r:id="rId3" imgW="120636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264" y="3573463"/>
                        <a:ext cx="3640137"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1605" name="Group 21"/>
          <p:cNvGrpSpPr>
            <a:grpSpLocks/>
          </p:cNvGrpSpPr>
          <p:nvPr/>
        </p:nvGrpSpPr>
        <p:grpSpPr bwMode="auto">
          <a:xfrm>
            <a:off x="7104064" y="1700214"/>
            <a:ext cx="2852737" cy="1557337"/>
            <a:chOff x="3534" y="1275"/>
            <a:chExt cx="1797" cy="981"/>
          </a:xfrm>
        </p:grpSpPr>
        <p:sp>
          <p:nvSpPr>
            <p:cNvPr id="451596" name="Rectangle 12"/>
            <p:cNvSpPr>
              <a:spLocks noChangeArrowheads="1"/>
            </p:cNvSpPr>
            <p:nvPr/>
          </p:nvSpPr>
          <p:spPr bwMode="auto">
            <a:xfrm>
              <a:off x="3538" y="1275"/>
              <a:ext cx="1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tabLst>
                  <a:tab pos="5130800" algn="r"/>
                </a:tabLst>
              </a:pPr>
              <a:r>
                <a:rPr lang="en-US" altLang="zh-CN" sz="2800" i="1">
                  <a:solidFill>
                    <a:srgbClr val="000066"/>
                  </a:solidFill>
                  <a:latin typeface="Times New Roman" pitchFamily="18" charset="0"/>
                  <a:ea typeface="楷体_GB2312" pitchFamily="49" charset="-122"/>
                </a:rPr>
                <a:t>Q</a:t>
              </a:r>
              <a:r>
                <a:rPr lang="en-US" altLang="zh-CN" sz="2800" i="1" baseline="30000">
                  <a:solidFill>
                    <a:srgbClr val="000066"/>
                  </a:solidFill>
                  <a:latin typeface="Times New Roman" pitchFamily="18" charset="0"/>
                  <a:ea typeface="楷体_GB2312" pitchFamily="49" charset="-122"/>
                </a:rPr>
                <a:t>n</a:t>
              </a:r>
              <a:r>
                <a:rPr lang="en-US" altLang="zh-CN" sz="2800" baseline="30000">
                  <a:solidFill>
                    <a:srgbClr val="000066"/>
                  </a:solidFill>
                  <a:latin typeface="Times New Roman" pitchFamily="18" charset="0"/>
                  <a:ea typeface="楷体_GB2312" pitchFamily="49" charset="-122"/>
                </a:rPr>
                <a:t>+1</a:t>
              </a:r>
              <a:r>
                <a:rPr lang="en-US" altLang="zh-CN" sz="2800">
                  <a:solidFill>
                    <a:srgbClr val="000066"/>
                  </a:solidFill>
                  <a:latin typeface="Times New Roman" pitchFamily="18" charset="0"/>
                  <a:ea typeface="楷体_GB2312" pitchFamily="49" charset="-122"/>
                </a:rPr>
                <a:t> = </a:t>
              </a:r>
              <a:r>
                <a:rPr lang="en-US" altLang="zh-CN" sz="2800" i="1">
                  <a:solidFill>
                    <a:srgbClr val="000066"/>
                  </a:solidFill>
                  <a:latin typeface="Times New Roman" pitchFamily="18" charset="0"/>
                  <a:ea typeface="楷体_GB2312" pitchFamily="49" charset="-122"/>
                </a:rPr>
                <a:t>D</a:t>
              </a:r>
              <a:r>
                <a:rPr lang="en-US" altLang="zh-CN" sz="2400" b="0">
                  <a:latin typeface="Tahoma" pitchFamily="34" charset="0"/>
                  <a:ea typeface="楷体_GB2312" pitchFamily="49" charset="-122"/>
                </a:rPr>
                <a:t>	 </a:t>
              </a:r>
            </a:p>
          </p:txBody>
        </p:sp>
        <p:graphicFrame>
          <p:nvGraphicFramePr>
            <p:cNvPr id="451597" name="Object 13"/>
            <p:cNvGraphicFramePr>
              <a:graphicFrameLocks noChangeAspect="1"/>
            </p:cNvGraphicFramePr>
            <p:nvPr/>
          </p:nvGraphicFramePr>
          <p:xfrm>
            <a:off x="3534" y="1830"/>
            <a:ext cx="1797" cy="426"/>
          </p:xfrm>
          <a:graphic>
            <a:graphicData uri="http://schemas.openxmlformats.org/presentationml/2006/ole">
              <mc:AlternateContent xmlns:mc="http://schemas.openxmlformats.org/markup-compatibility/2006">
                <mc:Choice xmlns:v="urn:schemas-microsoft-com:vml" Requires="v">
                  <p:oleObj spid="_x0000_s451675" name="公式" r:id="rId5" imgW="1079280" imgH="253800" progId="Equation.3">
                    <p:embed/>
                  </p:oleObj>
                </mc:Choice>
                <mc:Fallback>
                  <p:oleObj name="公式" r:id="rId5" imgW="1079280" imgH="2538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4" y="1830"/>
                          <a:ext cx="1797"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1598" name="Object 14"/>
          <p:cNvGraphicFramePr>
            <a:graphicFrameLocks noChangeAspect="1"/>
          </p:cNvGraphicFramePr>
          <p:nvPr/>
        </p:nvGraphicFramePr>
        <p:xfrm>
          <a:off x="2135189" y="4724400"/>
          <a:ext cx="4073525" cy="1619250"/>
        </p:xfrm>
        <a:graphic>
          <a:graphicData uri="http://schemas.openxmlformats.org/presentationml/2006/ole">
            <mc:AlternateContent xmlns:mc="http://schemas.openxmlformats.org/markup-compatibility/2006">
              <mc:Choice xmlns:v="urn:schemas-microsoft-com:vml" Requires="v">
                <p:oleObj spid="_x0000_s451676" name="图片" r:id="rId7" imgW="1486080" imgH="590400" progId="Word.Picture.8">
                  <p:embed/>
                </p:oleObj>
              </mc:Choice>
              <mc:Fallback>
                <p:oleObj name="图片" r:id="rId7" imgW="1486080" imgH="590400" progId="Word.Picture.8">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9" y="4724400"/>
                        <a:ext cx="4073525" cy="161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600" name="Rectangle 16"/>
          <p:cNvSpPr>
            <a:spLocks noChangeArrowheads="1"/>
          </p:cNvSpPr>
          <p:nvPr/>
        </p:nvSpPr>
        <p:spPr bwMode="auto">
          <a:xfrm>
            <a:off x="1524001" y="2434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tabLst>
                <a:tab pos="266700" algn="r"/>
                <a:tab pos="5256213" algn="r"/>
              </a:tabLst>
            </a:pPr>
            <a:endParaRPr lang="zh-CN" altLang="zh-CN" b="0">
              <a:latin typeface="Arial" charset="0"/>
            </a:endParaRPr>
          </a:p>
        </p:txBody>
      </p:sp>
      <p:grpSp>
        <p:nvGrpSpPr>
          <p:cNvPr id="451604" name="Group 20"/>
          <p:cNvGrpSpPr>
            <a:grpSpLocks/>
          </p:cNvGrpSpPr>
          <p:nvPr/>
        </p:nvGrpSpPr>
        <p:grpSpPr bwMode="auto">
          <a:xfrm>
            <a:off x="1524001" y="1916113"/>
            <a:ext cx="4841875" cy="2322512"/>
            <a:chOff x="0" y="1207"/>
            <a:chExt cx="3050" cy="1463"/>
          </a:xfrm>
        </p:grpSpPr>
        <p:graphicFrame>
          <p:nvGraphicFramePr>
            <p:cNvPr id="451588" name="Object 4"/>
            <p:cNvGraphicFramePr>
              <a:graphicFrameLocks noChangeAspect="1"/>
            </p:cNvGraphicFramePr>
            <p:nvPr/>
          </p:nvGraphicFramePr>
          <p:xfrm>
            <a:off x="1655" y="1434"/>
            <a:ext cx="1395" cy="855"/>
          </p:xfrm>
          <a:graphic>
            <a:graphicData uri="http://schemas.openxmlformats.org/presentationml/2006/ole">
              <mc:AlternateContent xmlns:mc="http://schemas.openxmlformats.org/markup-compatibility/2006">
                <mc:Choice xmlns:v="urn:schemas-microsoft-com:vml" Requires="v">
                  <p:oleObj spid="_x0000_s451677" name="图片" r:id="rId9" imgW="1171440" imgH="523800" progId="Word.Picture.8">
                    <p:embed/>
                  </p:oleObj>
                </mc:Choice>
                <mc:Fallback>
                  <p:oleObj name="图片" r:id="rId9" imgW="1171440" imgH="523800" progId="Word.Picture.8">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 y="1434"/>
                          <a:ext cx="1395" cy="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1589" name="Group 5"/>
            <p:cNvGrpSpPr>
              <a:grpSpLocks/>
            </p:cNvGrpSpPr>
            <p:nvPr/>
          </p:nvGrpSpPr>
          <p:grpSpPr bwMode="auto">
            <a:xfrm>
              <a:off x="884" y="1366"/>
              <a:ext cx="771" cy="907"/>
              <a:chOff x="589" y="1593"/>
              <a:chExt cx="635" cy="907"/>
            </a:xfrm>
          </p:grpSpPr>
          <p:sp>
            <p:nvSpPr>
              <p:cNvPr id="451590" name="Rectangle 6"/>
              <p:cNvSpPr>
                <a:spLocks noChangeArrowheads="1"/>
              </p:cNvSpPr>
              <p:nvPr/>
            </p:nvSpPr>
            <p:spPr bwMode="auto">
              <a:xfrm>
                <a:off x="698" y="1771"/>
                <a:ext cx="418" cy="52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0066"/>
                    </a:solidFill>
                    <a:latin typeface="Times New Roman" pitchFamily="18" charset="0"/>
                    <a:ea typeface="楷体_GB2312" pitchFamily="49" charset="-122"/>
                  </a:rPr>
                  <a:t>组合</a:t>
                </a:r>
              </a:p>
              <a:p>
                <a:r>
                  <a:rPr lang="zh-CN" altLang="en-US" sz="2400">
                    <a:solidFill>
                      <a:srgbClr val="000066"/>
                    </a:solidFill>
                    <a:latin typeface="Times New Roman" pitchFamily="18" charset="0"/>
                    <a:ea typeface="楷体_GB2312" pitchFamily="49" charset="-122"/>
                  </a:rPr>
                  <a:t>电路</a:t>
                </a:r>
              </a:p>
            </p:txBody>
          </p:sp>
          <p:sp>
            <p:nvSpPr>
              <p:cNvPr id="451591" name="AutoShape 7"/>
              <p:cNvSpPr>
                <a:spLocks noChangeArrowheads="1"/>
              </p:cNvSpPr>
              <p:nvPr/>
            </p:nvSpPr>
            <p:spPr bwMode="auto">
              <a:xfrm>
                <a:off x="589" y="1593"/>
                <a:ext cx="635" cy="907"/>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itchFamily="34" charset="0"/>
                  <a:ea typeface="楷体_GB2312" pitchFamily="49" charset="-122"/>
                </a:endParaRPr>
              </a:p>
            </p:txBody>
          </p:sp>
        </p:grpSp>
        <p:sp>
          <p:nvSpPr>
            <p:cNvPr id="451592" name="Rectangle 8"/>
            <p:cNvSpPr>
              <a:spLocks noChangeArrowheads="1"/>
            </p:cNvSpPr>
            <p:nvPr/>
          </p:nvSpPr>
          <p:spPr bwMode="auto">
            <a:xfrm>
              <a:off x="1678" y="141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itchFamily="18" charset="0"/>
                  <a:ea typeface="楷体_GB2312" pitchFamily="49" charset="-122"/>
                </a:rPr>
                <a:t>D</a:t>
              </a:r>
            </a:p>
          </p:txBody>
        </p:sp>
        <p:grpSp>
          <p:nvGrpSpPr>
            <p:cNvPr id="451593" name="Group 9"/>
            <p:cNvGrpSpPr>
              <a:grpSpLocks/>
            </p:cNvGrpSpPr>
            <p:nvPr/>
          </p:nvGrpSpPr>
          <p:grpSpPr bwMode="auto">
            <a:xfrm>
              <a:off x="295" y="1411"/>
              <a:ext cx="567" cy="288"/>
              <a:chOff x="431" y="1638"/>
              <a:chExt cx="567" cy="288"/>
            </a:xfrm>
          </p:grpSpPr>
          <p:sp>
            <p:nvSpPr>
              <p:cNvPr id="451594" name="Rectangle 10"/>
              <p:cNvSpPr>
                <a:spLocks noChangeArrowheads="1"/>
              </p:cNvSpPr>
              <p:nvPr/>
            </p:nvSpPr>
            <p:spPr bwMode="auto">
              <a:xfrm>
                <a:off x="431" y="163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66"/>
                    </a:solidFill>
                    <a:latin typeface="Times New Roman" pitchFamily="18" charset="0"/>
                    <a:ea typeface="楷体_GB2312" pitchFamily="49" charset="-122"/>
                  </a:rPr>
                  <a:t>T</a:t>
                </a:r>
              </a:p>
            </p:txBody>
          </p:sp>
          <p:sp>
            <p:nvSpPr>
              <p:cNvPr id="451595" name="Line 11"/>
              <p:cNvSpPr>
                <a:spLocks noChangeShapeType="1"/>
              </p:cNvSpPr>
              <p:nvPr/>
            </p:nvSpPr>
            <p:spPr bwMode="auto">
              <a:xfrm>
                <a:off x="612" y="1820"/>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1601" name="Rectangle 17"/>
            <p:cNvSpPr>
              <a:spLocks noChangeArrowheads="1"/>
            </p:cNvSpPr>
            <p:nvPr/>
          </p:nvSpPr>
          <p:spPr bwMode="auto">
            <a:xfrm>
              <a:off x="0" y="2004"/>
              <a:ext cx="2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1000" b="0">
                  <a:latin typeface="Times New Roman" pitchFamily="18" charset="0"/>
                  <a:cs typeface="Times New Roman" pitchFamily="18" charset="0"/>
                </a:rPr>
                <a:t>       </a:t>
              </a:r>
              <a:endParaRPr lang="en-US" altLang="zh-CN" b="0">
                <a:latin typeface="Arial" charset="0"/>
              </a:endParaRPr>
            </a:p>
          </p:txBody>
        </p:sp>
        <p:sp>
          <p:nvSpPr>
            <p:cNvPr id="451602" name="Rectangle 18"/>
            <p:cNvSpPr>
              <a:spLocks noChangeArrowheads="1"/>
            </p:cNvSpPr>
            <p:nvPr/>
          </p:nvSpPr>
          <p:spPr bwMode="auto">
            <a:xfrm>
              <a:off x="0" y="2506"/>
              <a:ext cx="14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zh-CN" sz="1100" b="0">
                  <a:latin typeface="Tahoma" pitchFamily="34" charset="0"/>
                  <a:ea typeface="楷体_GB2312" pitchFamily="49" charset="-122"/>
                </a:rPr>
                <a:t> </a:t>
              </a:r>
              <a:endParaRPr lang="en-US" altLang="zh-CN" b="0">
                <a:latin typeface="Arial" charset="0"/>
              </a:endParaRPr>
            </a:p>
          </p:txBody>
        </p:sp>
        <p:sp>
          <p:nvSpPr>
            <p:cNvPr id="451603" name="AutoShape 19"/>
            <p:cNvSpPr>
              <a:spLocks noChangeArrowheads="1"/>
            </p:cNvSpPr>
            <p:nvPr/>
          </p:nvSpPr>
          <p:spPr bwMode="auto">
            <a:xfrm>
              <a:off x="839" y="1207"/>
              <a:ext cx="1746" cy="1315"/>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0">
                <a:solidFill>
                  <a:srgbClr val="000066"/>
                </a:solidFill>
                <a:latin typeface="Tahoma" pitchFamily="34" charset="0"/>
                <a:ea typeface="楷体_GB2312" pitchFamily="49" charset="-122"/>
              </a:endParaRPr>
            </a:p>
          </p:txBody>
        </p:sp>
      </p:grpSp>
      <p:sp>
        <p:nvSpPr>
          <p:cNvPr id="21" name="Rectangle 2"/>
          <p:cNvSpPr>
            <a:spLocks noChangeArrowheads="1"/>
          </p:cNvSpPr>
          <p:nvPr/>
        </p:nvSpPr>
        <p:spPr bwMode="auto">
          <a:xfrm>
            <a:off x="1844676" y="65560"/>
            <a:ext cx="4467225" cy="49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26960" bIns="0" anchor="ctr">
            <a:spAutoFit/>
          </a:bodyPr>
          <a:lstStyle/>
          <a:p>
            <a:pPr algn="l"/>
            <a:r>
              <a:rPr lang="en-US" altLang="zh-CN" sz="2400" dirty="0">
                <a:solidFill>
                  <a:schemeClr val="accent2"/>
                </a:solidFill>
                <a:latin typeface="Times New Roman" pitchFamily="18" charset="0"/>
                <a:ea typeface="楷体_GB2312" pitchFamily="49" charset="-122"/>
              </a:rPr>
              <a:t>5.5.5   </a:t>
            </a:r>
            <a:r>
              <a:rPr lang="en-US" altLang="zh-CN" sz="2400" i="1" dirty="0">
                <a:solidFill>
                  <a:schemeClr val="accent2"/>
                </a:solidFill>
                <a:latin typeface="Times New Roman" pitchFamily="18" charset="0"/>
                <a:ea typeface="楷体_GB2312" pitchFamily="49" charset="-122"/>
              </a:rPr>
              <a:t>D</a:t>
            </a:r>
            <a:r>
              <a:rPr lang="zh-CN" altLang="en-US" sz="2400" dirty="0">
                <a:solidFill>
                  <a:schemeClr val="accent2"/>
                </a:solidFill>
                <a:latin typeface="Times New Roman" pitchFamily="18" charset="0"/>
                <a:ea typeface="楷体_GB2312" pitchFamily="49" charset="-122"/>
              </a:rPr>
              <a:t>触发器功能的转换</a:t>
            </a:r>
            <a:endParaRPr lang="zh-CN" altLang="en-US" sz="2400" dirty="0">
              <a:solidFill>
                <a:schemeClr val="accent2"/>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1604"/>
                                        </p:tgtEl>
                                        <p:attrNameLst>
                                          <p:attrName>style.visibility</p:attrName>
                                        </p:attrNameLst>
                                      </p:cBhvr>
                                      <p:to>
                                        <p:strVal val="visible"/>
                                      </p:to>
                                    </p:set>
                                    <p:animEffect transition="in" filter="box(in)">
                                      <p:cBhvr>
                                        <p:cTn id="7" dur="500"/>
                                        <p:tgtEl>
                                          <p:spTgt spid="45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51605"/>
                                        </p:tgtEl>
                                        <p:attrNameLst>
                                          <p:attrName>style.visibility</p:attrName>
                                        </p:attrNameLst>
                                      </p:cBhvr>
                                      <p:to>
                                        <p:strVal val="visible"/>
                                      </p:to>
                                    </p:set>
                                    <p:animEffect transition="in" filter="wipe(up)">
                                      <p:cBhvr>
                                        <p:cTn id="12" dur="500"/>
                                        <p:tgtEl>
                                          <p:spTgt spid="451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51587"/>
                                        </p:tgtEl>
                                        <p:attrNameLst>
                                          <p:attrName>style.visibility</p:attrName>
                                        </p:attrNameLst>
                                      </p:cBhvr>
                                      <p:to>
                                        <p:strVal val="visible"/>
                                      </p:to>
                                    </p:set>
                                    <p:animEffect transition="in" filter="strips(downRight)">
                                      <p:cBhvr>
                                        <p:cTn id="17" dur="500"/>
                                        <p:tgtEl>
                                          <p:spTgt spid="451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1598"/>
                                        </p:tgtEl>
                                        <p:attrNameLst>
                                          <p:attrName>style.visibility</p:attrName>
                                        </p:attrNameLst>
                                      </p:cBhvr>
                                      <p:to>
                                        <p:strVal val="visible"/>
                                      </p:to>
                                    </p:set>
                                    <p:animEffect transition="in" filter="wipe(left)">
                                      <p:cBhvr>
                                        <p:cTn id="22" dur="500"/>
                                        <p:tgtEl>
                                          <p:spTgt spid="451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ChangeArrowheads="1"/>
          </p:cNvSpPr>
          <p:nvPr/>
        </p:nvSpPr>
        <p:spPr bwMode="auto">
          <a:xfrm>
            <a:off x="2351088" y="620713"/>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tabLst>
                <a:tab pos="504825" algn="r"/>
                <a:tab pos="5256213" algn="r"/>
              </a:tabLst>
            </a:pPr>
            <a:r>
              <a:rPr lang="en-US" altLang="zh-CN" sz="2400">
                <a:solidFill>
                  <a:srgbClr val="000066"/>
                </a:solidFill>
                <a:latin typeface="Times New Roman" pitchFamily="18" charset="0"/>
                <a:ea typeface="楷体_GB2312" pitchFamily="49" charset="-122"/>
              </a:rPr>
              <a:t>3. D </a:t>
            </a:r>
            <a:r>
              <a:rPr lang="zh-CN" altLang="en-US" sz="2400">
                <a:solidFill>
                  <a:srgbClr val="000066"/>
                </a:solidFill>
                <a:latin typeface="Times New Roman" pitchFamily="18" charset="0"/>
                <a:ea typeface="楷体_GB2312" pitchFamily="49" charset="-122"/>
              </a:rPr>
              <a:t>触发器构成 </a:t>
            </a:r>
            <a:r>
              <a:rPr lang="en-US" altLang="zh-CN" sz="2400">
                <a:solidFill>
                  <a:srgbClr val="000066"/>
                </a:solidFill>
                <a:latin typeface="Times New Roman" pitchFamily="18" charset="0"/>
                <a:ea typeface="楷体_GB2312" pitchFamily="49" charset="-122"/>
              </a:rPr>
              <a:t>T' </a:t>
            </a:r>
            <a:r>
              <a:rPr lang="zh-CN" altLang="en-US" sz="2400">
                <a:solidFill>
                  <a:srgbClr val="000066"/>
                </a:solidFill>
                <a:latin typeface="Times New Roman" pitchFamily="18" charset="0"/>
                <a:ea typeface="楷体_GB2312" pitchFamily="49" charset="-122"/>
              </a:rPr>
              <a:t>触发器</a:t>
            </a:r>
          </a:p>
        </p:txBody>
      </p:sp>
      <p:graphicFrame>
        <p:nvGraphicFramePr>
          <p:cNvPr id="452612" name="Object 4"/>
          <p:cNvGraphicFramePr>
            <a:graphicFrameLocks noChangeAspect="1"/>
          </p:cNvGraphicFramePr>
          <p:nvPr/>
        </p:nvGraphicFramePr>
        <p:xfrm>
          <a:off x="1774826" y="3770313"/>
          <a:ext cx="3889375" cy="1879600"/>
        </p:xfrm>
        <a:graphic>
          <a:graphicData uri="http://schemas.openxmlformats.org/presentationml/2006/ole">
            <mc:AlternateContent xmlns:mc="http://schemas.openxmlformats.org/markup-compatibility/2006">
              <mc:Choice xmlns:v="urn:schemas-microsoft-com:vml" Requires="v">
                <p:oleObj spid="_x0000_s452714" name="图片" r:id="rId3" imgW="1162080" imgH="561960" progId="Word.Picture.8">
                  <p:embed/>
                </p:oleObj>
              </mc:Choice>
              <mc:Fallback>
                <p:oleObj name="图片" r:id="rId3" imgW="1162080" imgH="56196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6" y="3770313"/>
                        <a:ext cx="3889375"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2613" name="Rectangle 5"/>
          <p:cNvSpPr>
            <a:spLocks noChangeArrowheads="1"/>
          </p:cNvSpPr>
          <p:nvPr/>
        </p:nvSpPr>
        <p:spPr bwMode="auto">
          <a:xfrm>
            <a:off x="6003634" y="3017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52662" name="Group 54"/>
          <p:cNvGrpSpPr>
            <a:grpSpLocks/>
          </p:cNvGrpSpPr>
          <p:nvPr/>
        </p:nvGrpSpPr>
        <p:grpSpPr bwMode="auto">
          <a:xfrm>
            <a:off x="2640013" y="1268413"/>
            <a:ext cx="1871662" cy="1401762"/>
            <a:chOff x="703" y="799"/>
            <a:chExt cx="1179" cy="883"/>
          </a:xfrm>
        </p:grpSpPr>
        <p:sp>
          <p:nvSpPr>
            <p:cNvPr id="452611" name="Rectangle 3"/>
            <p:cNvSpPr>
              <a:spLocks noChangeArrowheads="1"/>
            </p:cNvSpPr>
            <p:nvPr/>
          </p:nvSpPr>
          <p:spPr bwMode="auto">
            <a:xfrm>
              <a:off x="703" y="799"/>
              <a:ext cx="1179" cy="365"/>
            </a:xfrm>
            <a:prstGeom prst="rect">
              <a:avLst/>
            </a:prstGeom>
            <a:solidFill>
              <a:srgbClr val="FFFFFF">
                <a:alpha val="3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tabLst>
                  <a:tab pos="5130800" algn="r"/>
                </a:tabLst>
              </a:pPr>
              <a:r>
                <a:rPr lang="en-US" altLang="zh-CN" sz="3200" i="1">
                  <a:solidFill>
                    <a:srgbClr val="000066"/>
                  </a:solidFill>
                  <a:latin typeface="Times New Roman" pitchFamily="18" charset="0"/>
                  <a:ea typeface="楷体_GB2312" pitchFamily="49" charset="-122"/>
                </a:rPr>
                <a:t>Q</a:t>
              </a:r>
              <a:r>
                <a:rPr lang="en-US" altLang="zh-CN" sz="3200" i="1" baseline="30000">
                  <a:solidFill>
                    <a:srgbClr val="000066"/>
                  </a:solidFill>
                  <a:latin typeface="Times New Roman" pitchFamily="18" charset="0"/>
                  <a:ea typeface="楷体_GB2312" pitchFamily="49" charset="-122"/>
                </a:rPr>
                <a:t>n</a:t>
              </a:r>
              <a:r>
                <a:rPr lang="en-US" altLang="zh-CN" sz="3200" baseline="30000">
                  <a:solidFill>
                    <a:srgbClr val="000066"/>
                  </a:solidFill>
                  <a:latin typeface="Times New Roman" pitchFamily="18" charset="0"/>
                  <a:ea typeface="楷体_GB2312" pitchFamily="49" charset="-122"/>
                </a:rPr>
                <a:t>+1</a:t>
              </a:r>
              <a:r>
                <a:rPr lang="en-US" altLang="zh-CN" sz="3200">
                  <a:solidFill>
                    <a:srgbClr val="000066"/>
                  </a:solidFill>
                  <a:latin typeface="Times New Roman" pitchFamily="18" charset="0"/>
                  <a:ea typeface="楷体_GB2312" pitchFamily="49" charset="-122"/>
                </a:rPr>
                <a:t> = </a:t>
              </a:r>
              <a:r>
                <a:rPr lang="en-US" altLang="zh-CN" sz="3200" i="1">
                  <a:solidFill>
                    <a:srgbClr val="000066"/>
                  </a:solidFill>
                  <a:latin typeface="Times New Roman" pitchFamily="18" charset="0"/>
                  <a:ea typeface="楷体_GB2312" pitchFamily="49" charset="-122"/>
                </a:rPr>
                <a:t>D</a:t>
              </a:r>
              <a:r>
                <a:rPr lang="en-US" altLang="zh-CN" sz="2400" b="0">
                  <a:latin typeface="Tahoma" pitchFamily="34" charset="0"/>
                  <a:ea typeface="楷体_GB2312" pitchFamily="49" charset="-122"/>
                </a:rPr>
                <a:t>	 </a:t>
              </a:r>
            </a:p>
          </p:txBody>
        </p:sp>
        <p:graphicFrame>
          <p:nvGraphicFramePr>
            <p:cNvPr id="452614" name="Object 6"/>
            <p:cNvGraphicFramePr>
              <a:graphicFrameLocks noChangeAspect="1"/>
            </p:cNvGraphicFramePr>
            <p:nvPr/>
          </p:nvGraphicFramePr>
          <p:xfrm>
            <a:off x="748" y="1253"/>
            <a:ext cx="1025" cy="429"/>
          </p:xfrm>
          <a:graphic>
            <a:graphicData uri="http://schemas.openxmlformats.org/presentationml/2006/ole">
              <mc:AlternateContent xmlns:mc="http://schemas.openxmlformats.org/markup-compatibility/2006">
                <mc:Choice xmlns:v="urn:schemas-microsoft-com:vml" Requires="v">
                  <p:oleObj spid="_x0000_s452715" name="公式" r:id="rId5" imgW="634680" imgH="253800" progId="Equation.3">
                    <p:embed/>
                  </p:oleObj>
                </mc:Choice>
                <mc:Fallback>
                  <p:oleObj name="公式" r:id="rId5" imgW="634680" imgH="253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1253"/>
                          <a:ext cx="1025" cy="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2615" name="Object 7"/>
          <p:cNvGraphicFramePr>
            <a:graphicFrameLocks noChangeAspect="1"/>
          </p:cNvGraphicFramePr>
          <p:nvPr/>
        </p:nvGraphicFramePr>
        <p:xfrm>
          <a:off x="2782888" y="2781300"/>
          <a:ext cx="1136650" cy="661988"/>
        </p:xfrm>
        <a:graphic>
          <a:graphicData uri="http://schemas.openxmlformats.org/presentationml/2006/ole">
            <mc:AlternateContent xmlns:mc="http://schemas.openxmlformats.org/markup-compatibility/2006">
              <mc:Choice xmlns:v="urn:schemas-microsoft-com:vml" Requires="v">
                <p:oleObj spid="_x0000_s452716" name="公式" r:id="rId7" imgW="457200" imgH="253800" progId="Equation.3">
                  <p:embed/>
                </p:oleObj>
              </mc:Choice>
              <mc:Fallback>
                <p:oleObj name="公式" r:id="rId7" imgW="457200" imgH="253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2888" y="2781300"/>
                        <a:ext cx="113665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2616" name="Group 8"/>
          <p:cNvGrpSpPr>
            <a:grpSpLocks/>
          </p:cNvGrpSpPr>
          <p:nvPr/>
        </p:nvGrpSpPr>
        <p:grpSpPr bwMode="auto">
          <a:xfrm>
            <a:off x="6600826" y="3070225"/>
            <a:ext cx="3059113" cy="1366838"/>
            <a:chOff x="3288" y="232"/>
            <a:chExt cx="1918" cy="1406"/>
          </a:xfrm>
        </p:grpSpPr>
        <p:grpSp>
          <p:nvGrpSpPr>
            <p:cNvPr id="452617" name="Group 9"/>
            <p:cNvGrpSpPr>
              <a:grpSpLocks/>
            </p:cNvGrpSpPr>
            <p:nvPr/>
          </p:nvGrpSpPr>
          <p:grpSpPr bwMode="auto">
            <a:xfrm>
              <a:off x="3288" y="255"/>
              <a:ext cx="1438" cy="1338"/>
              <a:chOff x="1440" y="1536"/>
              <a:chExt cx="1440" cy="1632"/>
            </a:xfrm>
          </p:grpSpPr>
          <p:sp>
            <p:nvSpPr>
              <p:cNvPr id="452618" name="Line 10"/>
              <p:cNvSpPr>
                <a:spLocks noChangeShapeType="1"/>
              </p:cNvSpPr>
              <p:nvPr/>
            </p:nvSpPr>
            <p:spPr bwMode="auto">
              <a:xfrm>
                <a:off x="1440" y="1536"/>
                <a:ext cx="0" cy="1632"/>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19" name="Line 11"/>
              <p:cNvSpPr>
                <a:spLocks noChangeShapeType="1"/>
              </p:cNvSpPr>
              <p:nvPr/>
            </p:nvSpPr>
            <p:spPr bwMode="auto">
              <a:xfrm>
                <a:off x="1920" y="1536"/>
                <a:ext cx="0" cy="1344"/>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20" name="Line 12"/>
              <p:cNvSpPr>
                <a:spLocks noChangeShapeType="1"/>
              </p:cNvSpPr>
              <p:nvPr/>
            </p:nvSpPr>
            <p:spPr bwMode="auto">
              <a:xfrm>
                <a:off x="2400" y="1536"/>
                <a:ext cx="0" cy="1344"/>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21" name="Line 13"/>
              <p:cNvSpPr>
                <a:spLocks noChangeShapeType="1"/>
              </p:cNvSpPr>
              <p:nvPr/>
            </p:nvSpPr>
            <p:spPr bwMode="auto">
              <a:xfrm>
                <a:off x="2880" y="1536"/>
                <a:ext cx="0" cy="1344"/>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sp>
          <p:nvSpPr>
            <p:cNvPr id="452622" name="Line 14"/>
            <p:cNvSpPr>
              <a:spLocks noChangeShapeType="1"/>
            </p:cNvSpPr>
            <p:nvPr/>
          </p:nvSpPr>
          <p:spPr bwMode="auto">
            <a:xfrm>
              <a:off x="5206" y="232"/>
              <a:ext cx="0" cy="1406"/>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grpSp>
        <p:nvGrpSpPr>
          <p:cNvPr id="452623" name="Group 15"/>
          <p:cNvGrpSpPr>
            <a:grpSpLocks/>
          </p:cNvGrpSpPr>
          <p:nvPr/>
        </p:nvGrpSpPr>
        <p:grpSpPr bwMode="auto">
          <a:xfrm>
            <a:off x="5683251" y="2744788"/>
            <a:ext cx="4733925" cy="457200"/>
            <a:chOff x="2704" y="1999"/>
            <a:chExt cx="2982" cy="288"/>
          </a:xfrm>
        </p:grpSpPr>
        <p:sp>
          <p:nvSpPr>
            <p:cNvPr id="452624" name="Line 16"/>
            <p:cNvSpPr>
              <a:spLocks noChangeShapeType="1"/>
            </p:cNvSpPr>
            <p:nvPr/>
          </p:nvSpPr>
          <p:spPr bwMode="auto">
            <a:xfrm>
              <a:off x="299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25" name="Line 17"/>
            <p:cNvSpPr>
              <a:spLocks noChangeShapeType="1"/>
            </p:cNvSpPr>
            <p:nvPr/>
          </p:nvSpPr>
          <p:spPr bwMode="auto">
            <a:xfrm flipV="1">
              <a:off x="328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26" name="Line 18"/>
            <p:cNvSpPr>
              <a:spLocks noChangeShapeType="1"/>
            </p:cNvSpPr>
            <p:nvPr/>
          </p:nvSpPr>
          <p:spPr bwMode="auto">
            <a:xfrm>
              <a:off x="328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27" name="Line 19"/>
            <p:cNvSpPr>
              <a:spLocks noChangeShapeType="1"/>
            </p:cNvSpPr>
            <p:nvPr/>
          </p:nvSpPr>
          <p:spPr bwMode="auto">
            <a:xfrm flipV="1">
              <a:off x="347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28" name="Line 20"/>
            <p:cNvSpPr>
              <a:spLocks noChangeShapeType="1"/>
            </p:cNvSpPr>
            <p:nvPr/>
          </p:nvSpPr>
          <p:spPr bwMode="auto">
            <a:xfrm>
              <a:off x="347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29" name="Line 21"/>
            <p:cNvSpPr>
              <a:spLocks noChangeShapeType="1"/>
            </p:cNvSpPr>
            <p:nvPr/>
          </p:nvSpPr>
          <p:spPr bwMode="auto">
            <a:xfrm flipV="1">
              <a:off x="376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0" name="Line 22"/>
            <p:cNvSpPr>
              <a:spLocks noChangeShapeType="1"/>
            </p:cNvSpPr>
            <p:nvPr/>
          </p:nvSpPr>
          <p:spPr bwMode="auto">
            <a:xfrm>
              <a:off x="376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1" name="Line 23"/>
            <p:cNvSpPr>
              <a:spLocks noChangeShapeType="1"/>
            </p:cNvSpPr>
            <p:nvPr/>
          </p:nvSpPr>
          <p:spPr bwMode="auto">
            <a:xfrm flipV="1">
              <a:off x="395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2" name="Line 24"/>
            <p:cNvSpPr>
              <a:spLocks noChangeShapeType="1"/>
            </p:cNvSpPr>
            <p:nvPr/>
          </p:nvSpPr>
          <p:spPr bwMode="auto">
            <a:xfrm>
              <a:off x="395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3" name="Line 25"/>
            <p:cNvSpPr>
              <a:spLocks noChangeShapeType="1"/>
            </p:cNvSpPr>
            <p:nvPr/>
          </p:nvSpPr>
          <p:spPr bwMode="auto">
            <a:xfrm flipV="1">
              <a:off x="424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4" name="Line 26"/>
            <p:cNvSpPr>
              <a:spLocks noChangeShapeType="1"/>
            </p:cNvSpPr>
            <p:nvPr/>
          </p:nvSpPr>
          <p:spPr bwMode="auto">
            <a:xfrm>
              <a:off x="424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5" name="Line 27"/>
            <p:cNvSpPr>
              <a:spLocks noChangeShapeType="1"/>
            </p:cNvSpPr>
            <p:nvPr/>
          </p:nvSpPr>
          <p:spPr bwMode="auto">
            <a:xfrm flipV="1">
              <a:off x="443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6" name="Line 28"/>
            <p:cNvSpPr>
              <a:spLocks noChangeShapeType="1"/>
            </p:cNvSpPr>
            <p:nvPr/>
          </p:nvSpPr>
          <p:spPr bwMode="auto">
            <a:xfrm>
              <a:off x="443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7" name="Line 29"/>
            <p:cNvSpPr>
              <a:spLocks noChangeShapeType="1"/>
            </p:cNvSpPr>
            <p:nvPr/>
          </p:nvSpPr>
          <p:spPr bwMode="auto">
            <a:xfrm flipV="1">
              <a:off x="472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8" name="Line 30"/>
            <p:cNvSpPr>
              <a:spLocks noChangeShapeType="1"/>
            </p:cNvSpPr>
            <p:nvPr/>
          </p:nvSpPr>
          <p:spPr bwMode="auto">
            <a:xfrm>
              <a:off x="472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39" name="Line 31"/>
            <p:cNvSpPr>
              <a:spLocks noChangeShapeType="1"/>
            </p:cNvSpPr>
            <p:nvPr/>
          </p:nvSpPr>
          <p:spPr bwMode="auto">
            <a:xfrm flipV="1">
              <a:off x="491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40" name="Line 32"/>
            <p:cNvSpPr>
              <a:spLocks noChangeShapeType="1"/>
            </p:cNvSpPr>
            <p:nvPr/>
          </p:nvSpPr>
          <p:spPr bwMode="auto">
            <a:xfrm>
              <a:off x="491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41" name="Line 33"/>
            <p:cNvSpPr>
              <a:spLocks noChangeShapeType="1"/>
            </p:cNvSpPr>
            <p:nvPr/>
          </p:nvSpPr>
          <p:spPr bwMode="auto">
            <a:xfrm flipV="1">
              <a:off x="520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42" name="Line 34"/>
            <p:cNvSpPr>
              <a:spLocks noChangeShapeType="1"/>
            </p:cNvSpPr>
            <p:nvPr/>
          </p:nvSpPr>
          <p:spPr bwMode="auto">
            <a:xfrm>
              <a:off x="520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43" name="Line 35"/>
            <p:cNvSpPr>
              <a:spLocks noChangeShapeType="1"/>
            </p:cNvSpPr>
            <p:nvPr/>
          </p:nvSpPr>
          <p:spPr bwMode="auto">
            <a:xfrm flipV="1">
              <a:off x="539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44" name="Line 36"/>
            <p:cNvSpPr>
              <a:spLocks noChangeShapeType="1"/>
            </p:cNvSpPr>
            <p:nvPr/>
          </p:nvSpPr>
          <p:spPr bwMode="auto">
            <a:xfrm>
              <a:off x="539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45" name="Text Box 37"/>
            <p:cNvSpPr txBox="1">
              <a:spLocks noChangeArrowheads="1"/>
            </p:cNvSpPr>
            <p:nvPr/>
          </p:nvSpPr>
          <p:spPr bwMode="auto">
            <a:xfrm>
              <a:off x="2704" y="2095"/>
              <a:ext cx="192" cy="14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sz="1600" i="1">
                  <a:latin typeface="Times New Roman" pitchFamily="18" charset="0"/>
                  <a:ea typeface="宋体-方正超大字符集" pitchFamily="65" charset="-122"/>
                </a:rPr>
                <a:t>CP</a:t>
              </a:r>
              <a:endParaRPr kumimoji="1" lang="en-US" altLang="zh-CN" sz="1600" i="1" baseline="-25000">
                <a:latin typeface="Times New Roman" pitchFamily="18" charset="0"/>
                <a:ea typeface="宋体-方正超大字符集" pitchFamily="65" charset="-122"/>
              </a:endParaRPr>
            </a:p>
          </p:txBody>
        </p:sp>
      </p:grpSp>
      <p:grpSp>
        <p:nvGrpSpPr>
          <p:cNvPr id="452647" name="Group 39"/>
          <p:cNvGrpSpPr>
            <a:grpSpLocks/>
          </p:cNvGrpSpPr>
          <p:nvPr/>
        </p:nvGrpSpPr>
        <p:grpSpPr bwMode="auto">
          <a:xfrm>
            <a:off x="5675313" y="4090989"/>
            <a:ext cx="4741862" cy="554037"/>
            <a:chOff x="2704" y="2825"/>
            <a:chExt cx="2987" cy="349"/>
          </a:xfrm>
        </p:grpSpPr>
        <p:sp>
          <p:nvSpPr>
            <p:cNvPr id="452648" name="Line 40"/>
            <p:cNvSpPr>
              <a:spLocks noChangeShapeType="1"/>
            </p:cNvSpPr>
            <p:nvPr/>
          </p:nvSpPr>
          <p:spPr bwMode="auto">
            <a:xfrm>
              <a:off x="3766" y="3158"/>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49" name="Line 41"/>
            <p:cNvSpPr>
              <a:spLocks noChangeShapeType="1"/>
            </p:cNvSpPr>
            <p:nvPr/>
          </p:nvSpPr>
          <p:spPr bwMode="auto">
            <a:xfrm flipV="1">
              <a:off x="3288" y="28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0" name="Line 42"/>
            <p:cNvSpPr>
              <a:spLocks noChangeShapeType="1"/>
            </p:cNvSpPr>
            <p:nvPr/>
          </p:nvSpPr>
          <p:spPr bwMode="auto">
            <a:xfrm>
              <a:off x="3094" y="3174"/>
              <a:ext cx="1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1" name="Line 43"/>
            <p:cNvSpPr>
              <a:spLocks noChangeShapeType="1"/>
            </p:cNvSpPr>
            <p:nvPr/>
          </p:nvSpPr>
          <p:spPr bwMode="auto">
            <a:xfrm flipV="1">
              <a:off x="4726" y="2863"/>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2" name="Line 44"/>
            <p:cNvSpPr>
              <a:spLocks noChangeShapeType="1"/>
            </p:cNvSpPr>
            <p:nvPr/>
          </p:nvSpPr>
          <p:spPr bwMode="auto">
            <a:xfrm>
              <a:off x="2998" y="317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3" name="Text Box 45"/>
            <p:cNvSpPr txBox="1">
              <a:spLocks noChangeArrowheads="1"/>
            </p:cNvSpPr>
            <p:nvPr/>
          </p:nvSpPr>
          <p:spPr bwMode="auto">
            <a:xfrm>
              <a:off x="2704" y="2982"/>
              <a:ext cx="192" cy="140"/>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0000"/>
                </a:lnSpc>
                <a:spcBef>
                  <a:spcPct val="50000"/>
                </a:spcBef>
              </a:pPr>
              <a:r>
                <a:rPr kumimoji="1" lang="en-US" altLang="zh-CN" sz="1600" i="1">
                  <a:latin typeface="Times New Roman" pitchFamily="18" charset="0"/>
                  <a:ea typeface="宋体-方正超大字符集" pitchFamily="65" charset="-122"/>
                </a:rPr>
                <a:t>Q</a:t>
              </a:r>
              <a:endParaRPr kumimoji="1" lang="en-US" altLang="zh-CN" sz="1600" i="1" baseline="-25000">
                <a:latin typeface="Times New Roman" pitchFamily="18" charset="0"/>
                <a:ea typeface="宋体-方正超大字符集" pitchFamily="65" charset="-122"/>
              </a:endParaRPr>
            </a:p>
          </p:txBody>
        </p:sp>
        <p:sp>
          <p:nvSpPr>
            <p:cNvPr id="452654" name="Line 46"/>
            <p:cNvSpPr>
              <a:spLocks noChangeShapeType="1"/>
            </p:cNvSpPr>
            <p:nvPr/>
          </p:nvSpPr>
          <p:spPr bwMode="auto">
            <a:xfrm>
              <a:off x="3288" y="2886"/>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5" name="Line 47"/>
            <p:cNvSpPr>
              <a:spLocks noChangeShapeType="1"/>
            </p:cNvSpPr>
            <p:nvPr/>
          </p:nvSpPr>
          <p:spPr bwMode="auto">
            <a:xfrm flipV="1">
              <a:off x="3765" y="28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6" name="Line 48"/>
            <p:cNvSpPr>
              <a:spLocks noChangeShapeType="1"/>
            </p:cNvSpPr>
            <p:nvPr/>
          </p:nvSpPr>
          <p:spPr bwMode="auto">
            <a:xfrm flipV="1">
              <a:off x="4241" y="284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7" name="Line 49"/>
            <p:cNvSpPr>
              <a:spLocks noChangeShapeType="1"/>
            </p:cNvSpPr>
            <p:nvPr/>
          </p:nvSpPr>
          <p:spPr bwMode="auto">
            <a:xfrm flipV="1">
              <a:off x="5216" y="282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8" name="Line 50"/>
            <p:cNvSpPr>
              <a:spLocks noChangeShapeType="1"/>
            </p:cNvSpPr>
            <p:nvPr/>
          </p:nvSpPr>
          <p:spPr bwMode="auto">
            <a:xfrm>
              <a:off x="4263" y="2863"/>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59" name="Line 51"/>
            <p:cNvSpPr>
              <a:spLocks noChangeShapeType="1"/>
            </p:cNvSpPr>
            <p:nvPr/>
          </p:nvSpPr>
          <p:spPr bwMode="auto">
            <a:xfrm>
              <a:off x="4740" y="3135"/>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452660" name="Line 52"/>
            <p:cNvSpPr>
              <a:spLocks noChangeShapeType="1"/>
            </p:cNvSpPr>
            <p:nvPr/>
          </p:nvSpPr>
          <p:spPr bwMode="auto">
            <a:xfrm>
              <a:off x="5216" y="2841"/>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sp>
        <p:nvSpPr>
          <p:cNvPr id="452661" name="Rectangle 53"/>
          <p:cNvSpPr>
            <a:spLocks noChangeArrowheads="1"/>
          </p:cNvSpPr>
          <p:nvPr/>
        </p:nvSpPr>
        <p:spPr bwMode="auto">
          <a:xfrm>
            <a:off x="7391401" y="5121276"/>
            <a:ext cx="197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00066"/>
                </a:solidFill>
                <a:latin typeface="Times New Roman" pitchFamily="18" charset="0"/>
                <a:ea typeface="楷体_GB2312" pitchFamily="49" charset="-122"/>
              </a:rPr>
              <a:t>二分频</a:t>
            </a:r>
          </a:p>
        </p:txBody>
      </p:sp>
      <p:sp>
        <p:nvSpPr>
          <p:cNvPr id="55" name="Rectangle 2"/>
          <p:cNvSpPr>
            <a:spLocks noChangeArrowheads="1"/>
          </p:cNvSpPr>
          <p:nvPr/>
        </p:nvSpPr>
        <p:spPr bwMode="auto">
          <a:xfrm>
            <a:off x="1844676" y="65560"/>
            <a:ext cx="4467225" cy="49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26960" bIns="0" anchor="ctr">
            <a:spAutoFit/>
          </a:bodyPr>
          <a:lstStyle/>
          <a:p>
            <a:pPr algn="l"/>
            <a:r>
              <a:rPr lang="en-US" altLang="zh-CN" sz="2400" dirty="0">
                <a:solidFill>
                  <a:schemeClr val="accent2"/>
                </a:solidFill>
                <a:latin typeface="Times New Roman" pitchFamily="18" charset="0"/>
                <a:ea typeface="楷体_GB2312" pitchFamily="49" charset="-122"/>
              </a:rPr>
              <a:t>5.5.5   </a:t>
            </a:r>
            <a:r>
              <a:rPr lang="en-US" altLang="zh-CN" sz="2400" i="1" dirty="0">
                <a:solidFill>
                  <a:schemeClr val="accent2"/>
                </a:solidFill>
                <a:latin typeface="Times New Roman" pitchFamily="18" charset="0"/>
                <a:ea typeface="楷体_GB2312" pitchFamily="49" charset="-122"/>
              </a:rPr>
              <a:t>D</a:t>
            </a:r>
            <a:r>
              <a:rPr lang="zh-CN" altLang="en-US" sz="2400" dirty="0">
                <a:solidFill>
                  <a:schemeClr val="accent2"/>
                </a:solidFill>
                <a:latin typeface="Times New Roman" pitchFamily="18" charset="0"/>
                <a:ea typeface="楷体_GB2312" pitchFamily="49" charset="-122"/>
              </a:rPr>
              <a:t>触发器功能的转换</a:t>
            </a:r>
            <a:endParaRPr lang="zh-CN" altLang="en-US" sz="2400" dirty="0">
              <a:solidFill>
                <a:schemeClr val="accent2"/>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2662"/>
                                        </p:tgtEl>
                                        <p:attrNameLst>
                                          <p:attrName>style.visibility</p:attrName>
                                        </p:attrNameLst>
                                      </p:cBhvr>
                                      <p:to>
                                        <p:strVal val="visible"/>
                                      </p:to>
                                    </p:set>
                                    <p:animEffect transition="in" filter="wipe(up)">
                                      <p:cBhvr>
                                        <p:cTn id="7" dur="500"/>
                                        <p:tgtEl>
                                          <p:spTgt spid="4526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52615"/>
                                        </p:tgtEl>
                                        <p:attrNameLst>
                                          <p:attrName>style.visibility</p:attrName>
                                        </p:attrNameLst>
                                      </p:cBhvr>
                                      <p:to>
                                        <p:strVal val="visible"/>
                                      </p:to>
                                    </p:set>
                                    <p:animEffect transition="in" filter="strips(downRight)">
                                      <p:cBhvr>
                                        <p:cTn id="12" dur="500"/>
                                        <p:tgtEl>
                                          <p:spTgt spid="452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2612"/>
                                        </p:tgtEl>
                                        <p:attrNameLst>
                                          <p:attrName>style.visibility</p:attrName>
                                        </p:attrNameLst>
                                      </p:cBhvr>
                                      <p:to>
                                        <p:strVal val="visible"/>
                                      </p:to>
                                    </p:set>
                                    <p:animEffect transition="in" filter="wipe(left)">
                                      <p:cBhvr>
                                        <p:cTn id="17" dur="500"/>
                                        <p:tgtEl>
                                          <p:spTgt spid="452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2623"/>
                                        </p:tgtEl>
                                        <p:attrNameLst>
                                          <p:attrName>style.visibility</p:attrName>
                                        </p:attrNameLst>
                                      </p:cBhvr>
                                      <p:to>
                                        <p:strVal val="visible"/>
                                      </p:to>
                                    </p:set>
                                    <p:animEffect transition="in" filter="wipe(left)">
                                      <p:cBhvr>
                                        <p:cTn id="22" dur="500"/>
                                        <p:tgtEl>
                                          <p:spTgt spid="4526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52616"/>
                                        </p:tgtEl>
                                        <p:attrNameLst>
                                          <p:attrName>style.visibility</p:attrName>
                                        </p:attrNameLst>
                                      </p:cBhvr>
                                      <p:to>
                                        <p:strVal val="visible"/>
                                      </p:to>
                                    </p:set>
                                    <p:animEffect transition="in" filter="wipe(up)">
                                      <p:cBhvr>
                                        <p:cTn id="27" dur="500"/>
                                        <p:tgtEl>
                                          <p:spTgt spid="4526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52647"/>
                                        </p:tgtEl>
                                        <p:attrNameLst>
                                          <p:attrName>style.visibility</p:attrName>
                                        </p:attrNameLst>
                                      </p:cBhvr>
                                      <p:to>
                                        <p:strVal val="visible"/>
                                      </p:to>
                                    </p:set>
                                    <p:animEffect transition="in" filter="strips(downRight)">
                                      <p:cBhvr>
                                        <p:cTn id="32" dur="3000"/>
                                        <p:tgtEl>
                                          <p:spTgt spid="4526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52661"/>
                                        </p:tgtEl>
                                        <p:attrNameLst>
                                          <p:attrName>style.visibility</p:attrName>
                                        </p:attrNameLst>
                                      </p:cBhvr>
                                      <p:to>
                                        <p:strVal val="visible"/>
                                      </p:to>
                                    </p:set>
                                    <p:animEffect transition="in" filter="strips(downRight)">
                                      <p:cBhvr>
                                        <p:cTn id="37" dur="500"/>
                                        <p:tgtEl>
                                          <p:spTgt spid="45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0" name="Rectangle 8"/>
          <p:cNvSpPr>
            <a:spLocks noChangeArrowheads="1"/>
          </p:cNvSpPr>
          <p:nvPr/>
        </p:nvSpPr>
        <p:spPr bwMode="auto">
          <a:xfrm>
            <a:off x="1055300" y="1412720"/>
            <a:ext cx="9756409" cy="436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276225" algn="l">
              <a:lnSpc>
                <a:spcPct val="130000"/>
              </a:lnSpc>
              <a:tabLst>
                <a:tab pos="5130800" algn="r"/>
              </a:tabLst>
            </a:pPr>
            <a:r>
              <a:rPr kumimoji="1" lang="en-US" altLang="zh-CN" sz="2400" dirty="0">
                <a:solidFill>
                  <a:srgbClr val="000066"/>
                </a:solidFill>
                <a:latin typeface="Times New Roman" pitchFamily="18" charset="0"/>
                <a:cs typeface="Times New Roman" pitchFamily="18" charset="0"/>
                <a:sym typeface="Marlett" pitchFamily="2" charset="2"/>
              </a:rPr>
              <a:t></a:t>
            </a:r>
            <a:r>
              <a:rPr kumimoji="1" lang="zh-CN" altLang="en-US" sz="2400" dirty="0">
                <a:solidFill>
                  <a:srgbClr val="000066"/>
                </a:solidFill>
                <a:latin typeface="Times New Roman" pitchFamily="18" charset="0"/>
                <a:ea typeface="楷体_GB2312" pitchFamily="49" charset="-122"/>
                <a:cs typeface="Times New Roman" pitchFamily="18" charset="0"/>
              </a:rPr>
              <a:t>锁存器和触发器都是具有存储功能的逻辑电路，是构成时序电路的基本逻辑单元。每个锁存器或触发器都能存储</a:t>
            </a:r>
            <a:r>
              <a:rPr kumimoji="1" lang="en-US" altLang="zh-CN" sz="2400" dirty="0">
                <a:solidFill>
                  <a:srgbClr val="000066"/>
                </a:solidFill>
                <a:latin typeface="Times New Roman" pitchFamily="18" charset="0"/>
                <a:ea typeface="楷体_GB2312" pitchFamily="49" charset="-122"/>
                <a:cs typeface="Times New Roman" pitchFamily="18" charset="0"/>
                <a:sym typeface="Marlett" pitchFamily="2" charset="2"/>
              </a:rPr>
              <a:t>1</a:t>
            </a:r>
            <a:r>
              <a:rPr kumimoji="1" lang="zh-CN" altLang="en-US" sz="2400" dirty="0">
                <a:solidFill>
                  <a:srgbClr val="000066"/>
                </a:solidFill>
                <a:latin typeface="Times New Roman" pitchFamily="18" charset="0"/>
                <a:ea typeface="楷体_GB2312" pitchFamily="49" charset="-122"/>
                <a:cs typeface="Times New Roman" pitchFamily="18" charset="0"/>
                <a:sym typeface="Marlett" pitchFamily="2" charset="2"/>
              </a:rPr>
              <a:t>位二值信息。 </a:t>
            </a:r>
            <a:endParaRPr kumimoji="1" lang="zh-CN" altLang="en-US" sz="2400" dirty="0">
              <a:solidFill>
                <a:srgbClr val="000066"/>
              </a:solidFill>
              <a:sym typeface="Marlett" pitchFamily="2" charset="2"/>
            </a:endParaRPr>
          </a:p>
          <a:p>
            <a:pPr indent="276225" algn="l" eaLnBrk="0" hangingPunct="0">
              <a:lnSpc>
                <a:spcPct val="130000"/>
              </a:lnSpc>
              <a:tabLst>
                <a:tab pos="5130800" algn="r"/>
              </a:tabLst>
            </a:pPr>
            <a:r>
              <a:rPr kumimoji="1" lang="zh-CN" altLang="en-US" sz="2400" dirty="0">
                <a:solidFill>
                  <a:srgbClr val="000066"/>
                </a:solidFill>
                <a:latin typeface="Times New Roman" pitchFamily="18" charset="0"/>
                <a:ea typeface="楷体_GB2312" pitchFamily="49" charset="-122"/>
                <a:sym typeface="Marlett" pitchFamily="2" charset="2"/>
              </a:rPr>
              <a:t></a:t>
            </a:r>
            <a:r>
              <a:rPr kumimoji="1" lang="zh-CN" altLang="en-US" sz="2400" dirty="0">
                <a:solidFill>
                  <a:srgbClr val="000066"/>
                </a:solidFill>
                <a:latin typeface="Times New Roman" pitchFamily="18" charset="0"/>
                <a:ea typeface="楷体_GB2312" pitchFamily="49" charset="-122"/>
              </a:rPr>
              <a:t>锁存器是对脉冲电平敏感的电路，它们在一定电平作用下改变状态。</a:t>
            </a:r>
            <a:endParaRPr kumimoji="1" lang="zh-CN" altLang="en-US" sz="2400" dirty="0">
              <a:solidFill>
                <a:srgbClr val="000066"/>
              </a:solidFill>
              <a:sym typeface="Marlett" pitchFamily="2" charset="2"/>
            </a:endParaRPr>
          </a:p>
          <a:p>
            <a:pPr indent="276225" algn="l" eaLnBrk="0" hangingPunct="0">
              <a:lnSpc>
                <a:spcPct val="130000"/>
              </a:lnSpc>
              <a:tabLst>
                <a:tab pos="5130800" algn="r"/>
              </a:tabLst>
            </a:pPr>
            <a:r>
              <a:rPr kumimoji="1" lang="zh-CN" altLang="en-US" sz="2400" dirty="0">
                <a:solidFill>
                  <a:srgbClr val="000066"/>
                </a:solidFill>
                <a:latin typeface="Times New Roman" pitchFamily="18" charset="0"/>
                <a:ea typeface="楷体_GB2312" pitchFamily="49" charset="-122"/>
                <a:sym typeface="Marlett" pitchFamily="2" charset="2"/>
              </a:rPr>
              <a:t></a:t>
            </a:r>
            <a:r>
              <a:rPr kumimoji="1" lang="zh-CN" altLang="en-US" sz="2400" dirty="0">
                <a:solidFill>
                  <a:srgbClr val="000066"/>
                </a:solidFill>
                <a:latin typeface="Times New Roman" pitchFamily="18" charset="0"/>
                <a:ea typeface="楷体_GB2312" pitchFamily="49" charset="-122"/>
              </a:rPr>
              <a:t>触发器是对时钟脉冲边沿敏感的电路，它们在时钟脉冲的上升沿或下降沿作用下改变状态。</a:t>
            </a:r>
          </a:p>
          <a:p>
            <a:pPr indent="276225" algn="l" eaLnBrk="0" hangingPunct="0">
              <a:lnSpc>
                <a:spcPct val="130000"/>
              </a:lnSpc>
              <a:tabLst>
                <a:tab pos="5130800" algn="r"/>
              </a:tabLst>
            </a:pPr>
            <a:r>
              <a:rPr kumimoji="1" lang="zh-CN" altLang="en-US" sz="2400" dirty="0">
                <a:solidFill>
                  <a:srgbClr val="000066"/>
                </a:solidFill>
                <a:latin typeface="Times New Roman" pitchFamily="18" charset="0"/>
                <a:ea typeface="楷体_GB2312" pitchFamily="49" charset="-122"/>
                <a:sym typeface="Marlett" pitchFamily="2" charset="2"/>
              </a:rPr>
              <a:t></a:t>
            </a:r>
            <a:r>
              <a:rPr kumimoji="1" lang="zh-CN" altLang="en-US" sz="2400" dirty="0">
                <a:solidFill>
                  <a:srgbClr val="000066"/>
                </a:solidFill>
                <a:latin typeface="Times New Roman" pitchFamily="18" charset="0"/>
                <a:ea typeface="楷体_GB2312" pitchFamily="49" charset="-122"/>
              </a:rPr>
              <a:t>触发器按逻辑功能分类有</a:t>
            </a:r>
            <a:r>
              <a:rPr kumimoji="1" lang="en-US" altLang="zh-CN" sz="2400" dirty="0">
                <a:solidFill>
                  <a:srgbClr val="000066"/>
                </a:solidFill>
                <a:latin typeface="Times New Roman" pitchFamily="18" charset="0"/>
                <a:ea typeface="楷体_GB2312" pitchFamily="49" charset="-122"/>
                <a:sym typeface="Marlett" pitchFamily="2" charset="2"/>
              </a:rPr>
              <a:t>D</a:t>
            </a:r>
            <a:r>
              <a:rPr kumimoji="1" lang="zh-CN" altLang="en-US" sz="2400" dirty="0">
                <a:solidFill>
                  <a:srgbClr val="000066"/>
                </a:solidFill>
                <a:latin typeface="Times New Roman" pitchFamily="18" charset="0"/>
                <a:ea typeface="楷体_GB2312" pitchFamily="49" charset="-122"/>
                <a:sym typeface="Marlett" pitchFamily="2" charset="2"/>
              </a:rPr>
              <a:t>触发器、</a:t>
            </a:r>
            <a:r>
              <a:rPr kumimoji="1" lang="en-US" altLang="zh-CN" sz="2400" dirty="0">
                <a:solidFill>
                  <a:srgbClr val="000066"/>
                </a:solidFill>
                <a:latin typeface="Times New Roman" pitchFamily="18" charset="0"/>
                <a:ea typeface="楷体_GB2312" pitchFamily="49" charset="-122"/>
                <a:sym typeface="Marlett" pitchFamily="2" charset="2"/>
              </a:rPr>
              <a:t>JK</a:t>
            </a:r>
            <a:r>
              <a:rPr kumimoji="1" lang="zh-CN" altLang="en-US" sz="2400" dirty="0">
                <a:solidFill>
                  <a:srgbClr val="000066"/>
                </a:solidFill>
                <a:latin typeface="Times New Roman" pitchFamily="18" charset="0"/>
                <a:ea typeface="楷体_GB2312" pitchFamily="49" charset="-122"/>
                <a:sym typeface="Marlett" pitchFamily="2" charset="2"/>
              </a:rPr>
              <a:t>触发器、</a:t>
            </a:r>
            <a:r>
              <a:rPr kumimoji="1" lang="en-US" altLang="zh-CN" sz="2400" dirty="0">
                <a:solidFill>
                  <a:srgbClr val="000066"/>
                </a:solidFill>
                <a:latin typeface="Times New Roman" pitchFamily="18" charset="0"/>
                <a:ea typeface="楷体_GB2312" pitchFamily="49" charset="-122"/>
                <a:sym typeface="Marlett" pitchFamily="2" charset="2"/>
              </a:rPr>
              <a:t>T</a:t>
            </a:r>
            <a:r>
              <a:rPr kumimoji="1" lang="zh-CN" altLang="en-US" sz="2400" dirty="0">
                <a:solidFill>
                  <a:srgbClr val="000066"/>
                </a:solidFill>
                <a:latin typeface="Times New Roman" pitchFamily="18" charset="0"/>
                <a:ea typeface="楷体_GB2312" pitchFamily="49" charset="-122"/>
                <a:sym typeface="Marlett" pitchFamily="2" charset="2"/>
              </a:rPr>
              <a:t>（</a:t>
            </a:r>
            <a:r>
              <a:rPr kumimoji="1" lang="en-US" altLang="zh-CN" sz="2400" dirty="0">
                <a:solidFill>
                  <a:srgbClr val="000066"/>
                </a:solidFill>
                <a:latin typeface="Times New Roman" pitchFamily="18" charset="0"/>
                <a:ea typeface="楷体_GB2312" pitchFamily="49" charset="-122"/>
                <a:sym typeface="Marlett" pitchFamily="2" charset="2"/>
              </a:rPr>
              <a:t>T'</a:t>
            </a:r>
            <a:r>
              <a:rPr kumimoji="1" lang="zh-CN" altLang="en-US" sz="2400" dirty="0">
                <a:solidFill>
                  <a:srgbClr val="000066"/>
                </a:solidFill>
                <a:latin typeface="Times New Roman" pitchFamily="18" charset="0"/>
                <a:ea typeface="楷体_GB2312" pitchFamily="49" charset="-122"/>
                <a:sym typeface="Marlett" pitchFamily="2" charset="2"/>
              </a:rPr>
              <a:t>）触发器和</a:t>
            </a:r>
            <a:r>
              <a:rPr kumimoji="1" lang="en-US" altLang="zh-CN" sz="2400" dirty="0">
                <a:solidFill>
                  <a:srgbClr val="000066"/>
                </a:solidFill>
                <a:latin typeface="Times New Roman" pitchFamily="18" charset="0"/>
                <a:ea typeface="楷体_GB2312" pitchFamily="49" charset="-122"/>
                <a:sym typeface="Marlett" pitchFamily="2" charset="2"/>
              </a:rPr>
              <a:t>SR</a:t>
            </a:r>
            <a:r>
              <a:rPr kumimoji="1" lang="zh-CN" altLang="en-US" sz="2400" dirty="0">
                <a:solidFill>
                  <a:srgbClr val="000066"/>
                </a:solidFill>
                <a:latin typeface="Times New Roman" pitchFamily="18" charset="0"/>
                <a:ea typeface="楷体_GB2312" pitchFamily="49" charset="-122"/>
                <a:sym typeface="Marlett" pitchFamily="2" charset="2"/>
              </a:rPr>
              <a:t>触发器。它们的功能可用特性表、特性方程和状态图来描述。触发器的电路结构与逻辑功能没有必然联系。</a:t>
            </a:r>
          </a:p>
        </p:txBody>
      </p:sp>
      <p:sp>
        <p:nvSpPr>
          <p:cNvPr id="453641" name="Rectangle 9"/>
          <p:cNvSpPr>
            <a:spLocks noChangeArrowheads="1"/>
          </p:cNvSpPr>
          <p:nvPr/>
        </p:nvSpPr>
        <p:spPr bwMode="auto">
          <a:xfrm>
            <a:off x="2598739" y="377825"/>
            <a:ext cx="23447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a:solidFill>
                  <a:schemeClr val="accent2"/>
                </a:solidFill>
                <a:latin typeface="楷体_GB2312" pitchFamily="49" charset="-122"/>
                <a:ea typeface="楷体_GB2312" pitchFamily="49" charset="-122"/>
              </a:rPr>
              <a:t>小  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3640"/>
                                        </p:tgtEl>
                                        <p:attrNameLst>
                                          <p:attrName>style.visibility</p:attrName>
                                        </p:attrNameLst>
                                      </p:cBhvr>
                                      <p:to>
                                        <p:strVal val="visible"/>
                                      </p:to>
                                    </p:set>
                                    <p:animEffect transition="in" filter="wipe(up)">
                                      <p:cBhvr>
                                        <p:cTn id="7" dur="500"/>
                                        <p:tgtEl>
                                          <p:spTgt spid="453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Text Box 2"/>
          <p:cNvSpPr txBox="1">
            <a:spLocks noChangeArrowheads="1"/>
          </p:cNvSpPr>
          <p:nvPr/>
        </p:nvSpPr>
        <p:spPr bwMode="auto">
          <a:xfrm>
            <a:off x="4259264" y="357189"/>
            <a:ext cx="22240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spcBef>
                <a:spcPct val="50000"/>
              </a:spcBef>
            </a:pPr>
            <a:r>
              <a:rPr kumimoji="1" lang="zh-CN" altLang="en-US" sz="4000">
                <a:latin typeface="Times New Roman" pitchFamily="18" charset="0"/>
              </a:rPr>
              <a:t>课堂练习</a:t>
            </a:r>
          </a:p>
        </p:txBody>
      </p:sp>
      <p:sp>
        <p:nvSpPr>
          <p:cNvPr id="502787" name="Text Box 3"/>
          <p:cNvSpPr txBox="1">
            <a:spLocks noChangeArrowheads="1"/>
          </p:cNvSpPr>
          <p:nvPr/>
        </p:nvSpPr>
        <p:spPr bwMode="auto">
          <a:xfrm>
            <a:off x="2038350" y="1173163"/>
            <a:ext cx="8090210" cy="180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spcBef>
                <a:spcPct val="50000"/>
              </a:spcBef>
            </a:pPr>
            <a:r>
              <a:rPr kumimoji="1" lang="zh-CN" altLang="en-US" sz="2800" dirty="0">
                <a:latin typeface="Times New Roman" pitchFamily="18" charset="0"/>
              </a:rPr>
              <a:t>题目</a:t>
            </a:r>
            <a:r>
              <a:rPr kumimoji="1" lang="en-US" altLang="zh-CN" sz="2800" dirty="0">
                <a:latin typeface="Times New Roman" pitchFamily="18" charset="0"/>
              </a:rPr>
              <a:t>:</a:t>
            </a:r>
            <a:r>
              <a:rPr kumimoji="1" lang="zh-CN" altLang="en-US" sz="2800" dirty="0">
                <a:latin typeface="Times New Roman" pitchFamily="18" charset="0"/>
              </a:rPr>
              <a:t>时钟</a:t>
            </a:r>
            <a:r>
              <a:rPr kumimoji="1" lang="en-US" altLang="zh-CN" sz="2800" dirty="0">
                <a:latin typeface="Times New Roman" pitchFamily="18" charset="0"/>
              </a:rPr>
              <a:t>CP</a:t>
            </a:r>
            <a:r>
              <a:rPr kumimoji="1" lang="zh-CN" altLang="en-US" sz="2800" dirty="0">
                <a:latin typeface="Times New Roman" pitchFamily="18" charset="0"/>
              </a:rPr>
              <a:t>及输入信号</a:t>
            </a:r>
            <a:r>
              <a:rPr kumimoji="1" lang="en-US" altLang="zh-CN" sz="2800" dirty="0">
                <a:latin typeface="Times New Roman" pitchFamily="18" charset="0"/>
              </a:rPr>
              <a:t>D </a:t>
            </a:r>
            <a:r>
              <a:rPr kumimoji="1" lang="zh-CN" altLang="en-US" sz="2800" dirty="0">
                <a:latin typeface="Times New Roman" pitchFamily="18" charset="0"/>
              </a:rPr>
              <a:t>的波形如图所示</a:t>
            </a:r>
            <a:r>
              <a:rPr kumimoji="1" lang="en-US" altLang="zh-CN" sz="2800" dirty="0">
                <a:latin typeface="Times New Roman" pitchFamily="18" charset="0"/>
              </a:rPr>
              <a:t>,</a:t>
            </a:r>
            <a:r>
              <a:rPr kumimoji="1" lang="zh-CN" altLang="en-US" sz="2800" dirty="0">
                <a:latin typeface="Times New Roman" pitchFamily="18" charset="0"/>
              </a:rPr>
              <a:t>试画</a:t>
            </a:r>
          </a:p>
          <a:p>
            <a:pPr algn="l">
              <a:spcBef>
                <a:spcPct val="50000"/>
              </a:spcBef>
            </a:pPr>
            <a:r>
              <a:rPr kumimoji="1" lang="zh-CN" altLang="en-US" sz="2800" dirty="0">
                <a:latin typeface="Times New Roman" pitchFamily="18" charset="0"/>
              </a:rPr>
              <a:t>        出各触发器输出端</a:t>
            </a:r>
            <a:r>
              <a:rPr kumimoji="1" lang="en-US" altLang="zh-CN" sz="2800" dirty="0">
                <a:latin typeface="Times New Roman" pitchFamily="18" charset="0"/>
              </a:rPr>
              <a:t>Q</a:t>
            </a:r>
            <a:r>
              <a:rPr kumimoji="1" lang="zh-CN" altLang="en-US" sz="2800" dirty="0">
                <a:latin typeface="Times New Roman" pitchFamily="18" charset="0"/>
              </a:rPr>
              <a:t>的波形</a:t>
            </a:r>
            <a:r>
              <a:rPr kumimoji="1" lang="en-US" altLang="zh-CN" sz="2800" dirty="0">
                <a:latin typeface="Times New Roman" pitchFamily="18" charset="0"/>
              </a:rPr>
              <a:t>,</a:t>
            </a:r>
            <a:r>
              <a:rPr kumimoji="1" lang="zh-CN" altLang="en-US" sz="2800" dirty="0">
                <a:latin typeface="Times New Roman" pitchFamily="18" charset="0"/>
              </a:rPr>
              <a:t>设各输出端</a:t>
            </a:r>
            <a:r>
              <a:rPr kumimoji="1" lang="en-US" altLang="zh-CN" sz="2800" dirty="0">
                <a:latin typeface="Times New Roman" pitchFamily="18" charset="0"/>
              </a:rPr>
              <a:t>Q</a:t>
            </a:r>
            <a:r>
              <a:rPr kumimoji="1" lang="zh-CN" altLang="en-US" sz="2800" dirty="0">
                <a:latin typeface="Times New Roman" pitchFamily="18" charset="0"/>
              </a:rPr>
              <a:t>的</a:t>
            </a:r>
          </a:p>
          <a:p>
            <a:pPr algn="l">
              <a:spcBef>
                <a:spcPct val="50000"/>
              </a:spcBef>
            </a:pPr>
            <a:r>
              <a:rPr kumimoji="1" lang="zh-CN" altLang="en-US" sz="2800" dirty="0">
                <a:latin typeface="Times New Roman" pitchFamily="18" charset="0"/>
              </a:rPr>
              <a:t>        初始状态</a:t>
            </a:r>
            <a:r>
              <a:rPr kumimoji="1" lang="en-US" altLang="zh-CN" sz="2800" dirty="0">
                <a:latin typeface="Times New Roman" pitchFamily="18" charset="0"/>
              </a:rPr>
              <a:t>=0.</a:t>
            </a:r>
          </a:p>
        </p:txBody>
      </p:sp>
      <p:grpSp>
        <p:nvGrpSpPr>
          <p:cNvPr id="502788" name="Group 4"/>
          <p:cNvGrpSpPr>
            <a:grpSpLocks/>
          </p:cNvGrpSpPr>
          <p:nvPr/>
        </p:nvGrpSpPr>
        <p:grpSpPr bwMode="auto">
          <a:xfrm>
            <a:off x="2143125" y="3800476"/>
            <a:ext cx="3841750" cy="1554163"/>
            <a:chOff x="126" y="2490"/>
            <a:chExt cx="2420" cy="979"/>
          </a:xfrm>
        </p:grpSpPr>
        <p:grpSp>
          <p:nvGrpSpPr>
            <p:cNvPr id="502789" name="Group 5"/>
            <p:cNvGrpSpPr>
              <a:grpSpLocks/>
            </p:cNvGrpSpPr>
            <p:nvPr/>
          </p:nvGrpSpPr>
          <p:grpSpPr bwMode="auto">
            <a:xfrm>
              <a:off x="504" y="2501"/>
              <a:ext cx="1596" cy="968"/>
              <a:chOff x="288" y="2483"/>
              <a:chExt cx="1596" cy="968"/>
            </a:xfrm>
          </p:grpSpPr>
          <p:grpSp>
            <p:nvGrpSpPr>
              <p:cNvPr id="502790" name="Group 6"/>
              <p:cNvGrpSpPr>
                <a:grpSpLocks/>
              </p:cNvGrpSpPr>
              <p:nvPr/>
            </p:nvGrpSpPr>
            <p:grpSpPr bwMode="auto">
              <a:xfrm>
                <a:off x="288" y="2487"/>
                <a:ext cx="1596" cy="964"/>
                <a:chOff x="288" y="2508"/>
                <a:chExt cx="1596" cy="964"/>
              </a:xfrm>
            </p:grpSpPr>
            <p:sp>
              <p:nvSpPr>
                <p:cNvPr id="502791" name="Rectangle 7"/>
                <p:cNvSpPr>
                  <a:spLocks noChangeArrowheads="1"/>
                </p:cNvSpPr>
                <p:nvPr/>
              </p:nvSpPr>
              <p:spPr bwMode="auto">
                <a:xfrm>
                  <a:off x="818" y="2508"/>
                  <a:ext cx="782" cy="964"/>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92" name="Line 8"/>
                <p:cNvSpPr>
                  <a:spLocks noChangeShapeType="1"/>
                </p:cNvSpPr>
                <p:nvPr/>
              </p:nvSpPr>
              <p:spPr bwMode="auto">
                <a:xfrm>
                  <a:off x="300" y="2652"/>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93" name="Line 9"/>
                <p:cNvSpPr>
                  <a:spLocks noChangeShapeType="1"/>
                </p:cNvSpPr>
                <p:nvPr/>
              </p:nvSpPr>
              <p:spPr bwMode="auto">
                <a:xfrm>
                  <a:off x="288" y="3012"/>
                  <a:ext cx="52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94" name="Line 10"/>
                <p:cNvSpPr>
                  <a:spLocks noChangeShapeType="1"/>
                </p:cNvSpPr>
                <p:nvPr/>
              </p:nvSpPr>
              <p:spPr bwMode="auto">
                <a:xfrm>
                  <a:off x="816" y="2880"/>
                  <a:ext cx="132" cy="1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95" name="Line 11"/>
                <p:cNvSpPr>
                  <a:spLocks noChangeShapeType="1"/>
                </p:cNvSpPr>
                <p:nvPr/>
              </p:nvSpPr>
              <p:spPr bwMode="auto">
                <a:xfrm flipH="1">
                  <a:off x="816" y="3006"/>
                  <a:ext cx="126" cy="1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96" name="Line 12"/>
                <p:cNvSpPr>
                  <a:spLocks noChangeShapeType="1"/>
                </p:cNvSpPr>
                <p:nvPr/>
              </p:nvSpPr>
              <p:spPr bwMode="auto">
                <a:xfrm>
                  <a:off x="1602" y="2754"/>
                  <a:ext cx="2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797" name="Text Box 13"/>
              <p:cNvSpPr txBox="1">
                <a:spLocks noChangeArrowheads="1"/>
              </p:cNvSpPr>
              <p:nvPr/>
            </p:nvSpPr>
            <p:spPr bwMode="auto">
              <a:xfrm>
                <a:off x="818" y="248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a:latin typeface="Times New Roman" pitchFamily="18" charset="0"/>
                  </a:rPr>
                  <a:t>D</a:t>
                </a:r>
              </a:p>
            </p:txBody>
          </p:sp>
          <p:sp>
            <p:nvSpPr>
              <p:cNvPr id="502798" name="Text Box 14"/>
              <p:cNvSpPr txBox="1">
                <a:spLocks noChangeArrowheads="1"/>
              </p:cNvSpPr>
              <p:nvPr/>
            </p:nvSpPr>
            <p:spPr bwMode="auto">
              <a:xfrm>
                <a:off x="1310" y="258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a:latin typeface="Times New Roman" pitchFamily="18" charset="0"/>
                  </a:rPr>
                  <a:t>Q</a:t>
                </a:r>
              </a:p>
            </p:txBody>
          </p:sp>
        </p:grpSp>
        <p:sp>
          <p:nvSpPr>
            <p:cNvPr id="502799" name="Text Box 15"/>
            <p:cNvSpPr txBox="1">
              <a:spLocks noChangeArrowheads="1"/>
            </p:cNvSpPr>
            <p:nvPr/>
          </p:nvSpPr>
          <p:spPr bwMode="auto">
            <a:xfrm>
              <a:off x="236" y="2490"/>
              <a:ext cx="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D</a:t>
              </a:r>
            </a:p>
          </p:txBody>
        </p:sp>
        <p:sp>
          <p:nvSpPr>
            <p:cNvPr id="502800" name="Text Box 16"/>
            <p:cNvSpPr txBox="1">
              <a:spLocks noChangeArrowheads="1"/>
            </p:cNvSpPr>
            <p:nvPr/>
          </p:nvSpPr>
          <p:spPr bwMode="auto">
            <a:xfrm>
              <a:off x="126" y="285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CP</a:t>
              </a:r>
            </a:p>
          </p:txBody>
        </p:sp>
        <p:sp>
          <p:nvSpPr>
            <p:cNvPr id="502801" name="Text Box 17"/>
            <p:cNvSpPr txBox="1">
              <a:spLocks noChangeArrowheads="1"/>
            </p:cNvSpPr>
            <p:nvPr/>
          </p:nvSpPr>
          <p:spPr bwMode="auto">
            <a:xfrm>
              <a:off x="2091" y="2581"/>
              <a:ext cx="4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Q1</a:t>
              </a:r>
            </a:p>
          </p:txBody>
        </p:sp>
      </p:grpSp>
      <p:grpSp>
        <p:nvGrpSpPr>
          <p:cNvPr id="502802" name="Group 18"/>
          <p:cNvGrpSpPr>
            <a:grpSpLocks/>
          </p:cNvGrpSpPr>
          <p:nvPr/>
        </p:nvGrpSpPr>
        <p:grpSpPr bwMode="auto">
          <a:xfrm>
            <a:off x="6105525" y="3819526"/>
            <a:ext cx="3822700" cy="1554163"/>
            <a:chOff x="2886" y="2406"/>
            <a:chExt cx="2408" cy="979"/>
          </a:xfrm>
        </p:grpSpPr>
        <p:sp>
          <p:nvSpPr>
            <p:cNvPr id="502803" name="Text Box 19"/>
            <p:cNvSpPr txBox="1">
              <a:spLocks noChangeArrowheads="1"/>
            </p:cNvSpPr>
            <p:nvPr/>
          </p:nvSpPr>
          <p:spPr bwMode="auto">
            <a:xfrm>
              <a:off x="4839" y="2485"/>
              <a:ext cx="4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Q2</a:t>
              </a:r>
            </a:p>
          </p:txBody>
        </p:sp>
        <p:grpSp>
          <p:nvGrpSpPr>
            <p:cNvPr id="502804" name="Group 20"/>
            <p:cNvGrpSpPr>
              <a:grpSpLocks/>
            </p:cNvGrpSpPr>
            <p:nvPr/>
          </p:nvGrpSpPr>
          <p:grpSpPr bwMode="auto">
            <a:xfrm>
              <a:off x="2886" y="2406"/>
              <a:ext cx="1974" cy="979"/>
              <a:chOff x="2862" y="2430"/>
              <a:chExt cx="1974" cy="979"/>
            </a:xfrm>
          </p:grpSpPr>
          <p:sp>
            <p:nvSpPr>
              <p:cNvPr id="502805" name="Rectangle 21"/>
              <p:cNvSpPr>
                <a:spLocks noChangeArrowheads="1"/>
              </p:cNvSpPr>
              <p:nvPr/>
            </p:nvSpPr>
            <p:spPr bwMode="auto">
              <a:xfrm>
                <a:off x="3770" y="2445"/>
                <a:ext cx="782" cy="964"/>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06" name="Line 22"/>
              <p:cNvSpPr>
                <a:spLocks noChangeShapeType="1"/>
              </p:cNvSpPr>
              <p:nvPr/>
            </p:nvSpPr>
            <p:spPr bwMode="auto">
              <a:xfrm>
                <a:off x="3252" y="2589"/>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07" name="Line 23"/>
              <p:cNvSpPr>
                <a:spLocks noChangeShapeType="1"/>
              </p:cNvSpPr>
              <p:nvPr/>
            </p:nvSpPr>
            <p:spPr bwMode="auto">
              <a:xfrm flipV="1">
                <a:off x="3264" y="2949"/>
                <a:ext cx="42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08" name="Line 24"/>
              <p:cNvSpPr>
                <a:spLocks noChangeShapeType="1"/>
              </p:cNvSpPr>
              <p:nvPr/>
            </p:nvSpPr>
            <p:spPr bwMode="auto">
              <a:xfrm>
                <a:off x="3768" y="2817"/>
                <a:ext cx="132" cy="1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09" name="Line 25"/>
              <p:cNvSpPr>
                <a:spLocks noChangeShapeType="1"/>
              </p:cNvSpPr>
              <p:nvPr/>
            </p:nvSpPr>
            <p:spPr bwMode="auto">
              <a:xfrm flipH="1">
                <a:off x="3768" y="2943"/>
                <a:ext cx="126" cy="1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10" name="Line 26"/>
              <p:cNvSpPr>
                <a:spLocks noChangeShapeType="1"/>
              </p:cNvSpPr>
              <p:nvPr/>
            </p:nvSpPr>
            <p:spPr bwMode="auto">
              <a:xfrm>
                <a:off x="4554" y="2691"/>
                <a:ext cx="2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811" name="Text Box 27"/>
              <p:cNvSpPr txBox="1">
                <a:spLocks noChangeArrowheads="1"/>
              </p:cNvSpPr>
              <p:nvPr/>
            </p:nvSpPr>
            <p:spPr bwMode="auto">
              <a:xfrm>
                <a:off x="3770" y="244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a:latin typeface="Times New Roman" pitchFamily="18" charset="0"/>
                  </a:rPr>
                  <a:t>D</a:t>
                </a:r>
              </a:p>
            </p:txBody>
          </p:sp>
          <p:sp>
            <p:nvSpPr>
              <p:cNvPr id="502812" name="Text Box 28"/>
              <p:cNvSpPr txBox="1">
                <a:spLocks noChangeArrowheads="1"/>
              </p:cNvSpPr>
              <p:nvPr/>
            </p:nvSpPr>
            <p:spPr bwMode="auto">
              <a:xfrm>
                <a:off x="4262" y="254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a:latin typeface="Times New Roman" pitchFamily="18" charset="0"/>
                  </a:rPr>
                  <a:t>Q</a:t>
                </a:r>
              </a:p>
            </p:txBody>
          </p:sp>
          <p:sp>
            <p:nvSpPr>
              <p:cNvPr id="502813" name="Text Box 29"/>
              <p:cNvSpPr txBox="1">
                <a:spLocks noChangeArrowheads="1"/>
              </p:cNvSpPr>
              <p:nvPr/>
            </p:nvSpPr>
            <p:spPr bwMode="auto">
              <a:xfrm>
                <a:off x="2972" y="2430"/>
                <a:ext cx="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D</a:t>
                </a:r>
              </a:p>
            </p:txBody>
          </p:sp>
          <p:sp>
            <p:nvSpPr>
              <p:cNvPr id="502814" name="Text Box 30"/>
              <p:cNvSpPr txBox="1">
                <a:spLocks noChangeArrowheads="1"/>
              </p:cNvSpPr>
              <p:nvPr/>
            </p:nvSpPr>
            <p:spPr bwMode="auto">
              <a:xfrm>
                <a:off x="2862" y="279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CP</a:t>
                </a:r>
              </a:p>
            </p:txBody>
          </p:sp>
          <p:sp>
            <p:nvSpPr>
              <p:cNvPr id="502815" name="Oval 31"/>
              <p:cNvSpPr>
                <a:spLocks noChangeArrowheads="1"/>
              </p:cNvSpPr>
              <p:nvPr/>
            </p:nvSpPr>
            <p:spPr bwMode="auto">
              <a:xfrm>
                <a:off x="3684" y="2904"/>
                <a:ext cx="84" cy="84"/>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3810" name="Group 2"/>
          <p:cNvGrpSpPr>
            <a:grpSpLocks/>
          </p:cNvGrpSpPr>
          <p:nvPr/>
        </p:nvGrpSpPr>
        <p:grpSpPr bwMode="auto">
          <a:xfrm>
            <a:off x="1101147" y="1538707"/>
            <a:ext cx="3841750" cy="1554163"/>
            <a:chOff x="126" y="2490"/>
            <a:chExt cx="2420" cy="979"/>
          </a:xfrm>
        </p:grpSpPr>
        <p:grpSp>
          <p:nvGrpSpPr>
            <p:cNvPr id="503811" name="Group 3"/>
            <p:cNvGrpSpPr>
              <a:grpSpLocks/>
            </p:cNvGrpSpPr>
            <p:nvPr/>
          </p:nvGrpSpPr>
          <p:grpSpPr bwMode="auto">
            <a:xfrm>
              <a:off x="504" y="2501"/>
              <a:ext cx="1596" cy="968"/>
              <a:chOff x="288" y="2483"/>
              <a:chExt cx="1596" cy="968"/>
            </a:xfrm>
          </p:grpSpPr>
          <p:grpSp>
            <p:nvGrpSpPr>
              <p:cNvPr id="503812" name="Group 4"/>
              <p:cNvGrpSpPr>
                <a:grpSpLocks/>
              </p:cNvGrpSpPr>
              <p:nvPr/>
            </p:nvGrpSpPr>
            <p:grpSpPr bwMode="auto">
              <a:xfrm>
                <a:off x="288" y="2487"/>
                <a:ext cx="1596" cy="964"/>
                <a:chOff x="288" y="2508"/>
                <a:chExt cx="1596" cy="964"/>
              </a:xfrm>
            </p:grpSpPr>
            <p:sp>
              <p:nvSpPr>
                <p:cNvPr id="503813" name="Rectangle 5"/>
                <p:cNvSpPr>
                  <a:spLocks noChangeArrowheads="1"/>
                </p:cNvSpPr>
                <p:nvPr/>
              </p:nvSpPr>
              <p:spPr bwMode="auto">
                <a:xfrm>
                  <a:off x="818" y="2508"/>
                  <a:ext cx="782" cy="964"/>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4" name="Line 6"/>
                <p:cNvSpPr>
                  <a:spLocks noChangeShapeType="1"/>
                </p:cNvSpPr>
                <p:nvPr/>
              </p:nvSpPr>
              <p:spPr bwMode="auto">
                <a:xfrm>
                  <a:off x="300" y="2652"/>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5" name="Line 7"/>
                <p:cNvSpPr>
                  <a:spLocks noChangeShapeType="1"/>
                </p:cNvSpPr>
                <p:nvPr/>
              </p:nvSpPr>
              <p:spPr bwMode="auto">
                <a:xfrm>
                  <a:off x="288" y="3012"/>
                  <a:ext cx="52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6" name="Line 8"/>
                <p:cNvSpPr>
                  <a:spLocks noChangeShapeType="1"/>
                </p:cNvSpPr>
                <p:nvPr/>
              </p:nvSpPr>
              <p:spPr bwMode="auto">
                <a:xfrm>
                  <a:off x="816" y="2880"/>
                  <a:ext cx="132" cy="1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7" name="Line 9"/>
                <p:cNvSpPr>
                  <a:spLocks noChangeShapeType="1"/>
                </p:cNvSpPr>
                <p:nvPr/>
              </p:nvSpPr>
              <p:spPr bwMode="auto">
                <a:xfrm flipH="1">
                  <a:off x="816" y="3006"/>
                  <a:ext cx="126" cy="1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8" name="Line 10"/>
                <p:cNvSpPr>
                  <a:spLocks noChangeShapeType="1"/>
                </p:cNvSpPr>
                <p:nvPr/>
              </p:nvSpPr>
              <p:spPr bwMode="auto">
                <a:xfrm>
                  <a:off x="1602" y="2754"/>
                  <a:ext cx="2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3819" name="Text Box 11"/>
              <p:cNvSpPr txBox="1">
                <a:spLocks noChangeArrowheads="1"/>
              </p:cNvSpPr>
              <p:nvPr/>
            </p:nvSpPr>
            <p:spPr bwMode="auto">
              <a:xfrm>
                <a:off x="818" y="248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a:latin typeface="Times New Roman" pitchFamily="18" charset="0"/>
                  </a:rPr>
                  <a:t>D</a:t>
                </a:r>
              </a:p>
            </p:txBody>
          </p:sp>
          <p:sp>
            <p:nvSpPr>
              <p:cNvPr id="503820" name="Text Box 12"/>
              <p:cNvSpPr txBox="1">
                <a:spLocks noChangeArrowheads="1"/>
              </p:cNvSpPr>
              <p:nvPr/>
            </p:nvSpPr>
            <p:spPr bwMode="auto">
              <a:xfrm>
                <a:off x="1310" y="258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a:latin typeface="Times New Roman" pitchFamily="18" charset="0"/>
                  </a:rPr>
                  <a:t>Q</a:t>
                </a:r>
              </a:p>
            </p:txBody>
          </p:sp>
        </p:grpSp>
        <p:sp>
          <p:nvSpPr>
            <p:cNvPr id="503821" name="Text Box 13"/>
            <p:cNvSpPr txBox="1">
              <a:spLocks noChangeArrowheads="1"/>
            </p:cNvSpPr>
            <p:nvPr/>
          </p:nvSpPr>
          <p:spPr bwMode="auto">
            <a:xfrm>
              <a:off x="236" y="2490"/>
              <a:ext cx="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D</a:t>
              </a:r>
            </a:p>
          </p:txBody>
        </p:sp>
        <p:sp>
          <p:nvSpPr>
            <p:cNvPr id="503822" name="Text Box 14"/>
            <p:cNvSpPr txBox="1">
              <a:spLocks noChangeArrowheads="1"/>
            </p:cNvSpPr>
            <p:nvPr/>
          </p:nvSpPr>
          <p:spPr bwMode="auto">
            <a:xfrm>
              <a:off x="126" y="285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CP</a:t>
              </a:r>
            </a:p>
          </p:txBody>
        </p:sp>
        <p:sp>
          <p:nvSpPr>
            <p:cNvPr id="503823" name="Text Box 15"/>
            <p:cNvSpPr txBox="1">
              <a:spLocks noChangeArrowheads="1"/>
            </p:cNvSpPr>
            <p:nvPr/>
          </p:nvSpPr>
          <p:spPr bwMode="auto">
            <a:xfrm>
              <a:off x="2091" y="2581"/>
              <a:ext cx="4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Q1</a:t>
              </a:r>
            </a:p>
          </p:txBody>
        </p:sp>
      </p:grpSp>
      <p:sp>
        <p:nvSpPr>
          <p:cNvPr id="503824" name="Text Box 16"/>
          <p:cNvSpPr txBox="1">
            <a:spLocks noChangeArrowheads="1"/>
          </p:cNvSpPr>
          <p:nvPr/>
        </p:nvSpPr>
        <p:spPr bwMode="auto">
          <a:xfrm>
            <a:off x="1379368" y="443091"/>
            <a:ext cx="22161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zh-CN" altLang="en-US" sz="2800" dirty="0">
                <a:latin typeface="Times New Roman" pitchFamily="18" charset="0"/>
              </a:rPr>
              <a:t>课堂练习</a:t>
            </a:r>
            <a:r>
              <a:rPr kumimoji="1" lang="en-US" altLang="zh-CN" sz="2800" dirty="0">
                <a:latin typeface="Times New Roman" pitchFamily="18" charset="0"/>
              </a:rPr>
              <a:t>(</a:t>
            </a:r>
            <a:r>
              <a:rPr kumimoji="1" lang="zh-CN" altLang="en-US" sz="2800" dirty="0">
                <a:latin typeface="Times New Roman" pitchFamily="18" charset="0"/>
              </a:rPr>
              <a:t>续</a:t>
            </a:r>
            <a:r>
              <a:rPr kumimoji="1" lang="en-US" altLang="zh-CN" sz="2800" dirty="0">
                <a:latin typeface="Times New Roman" pitchFamily="18" charset="0"/>
              </a:rPr>
              <a:t>)</a:t>
            </a:r>
          </a:p>
        </p:txBody>
      </p:sp>
      <p:grpSp>
        <p:nvGrpSpPr>
          <p:cNvPr id="503825" name="Group 17"/>
          <p:cNvGrpSpPr>
            <a:grpSpLocks/>
          </p:cNvGrpSpPr>
          <p:nvPr/>
        </p:nvGrpSpPr>
        <p:grpSpPr bwMode="auto">
          <a:xfrm>
            <a:off x="5591930" y="1521408"/>
            <a:ext cx="762000" cy="2728912"/>
            <a:chOff x="949" y="1893"/>
            <a:chExt cx="480" cy="1719"/>
          </a:xfrm>
        </p:grpSpPr>
        <p:sp>
          <p:nvSpPr>
            <p:cNvPr id="503826" name="Text Box 18"/>
            <p:cNvSpPr txBox="1">
              <a:spLocks noChangeArrowheads="1"/>
            </p:cNvSpPr>
            <p:nvPr/>
          </p:nvSpPr>
          <p:spPr bwMode="auto">
            <a:xfrm>
              <a:off x="949" y="1893"/>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CP</a:t>
              </a:r>
            </a:p>
          </p:txBody>
        </p:sp>
        <p:sp>
          <p:nvSpPr>
            <p:cNvPr id="503827" name="Text Box 19"/>
            <p:cNvSpPr txBox="1">
              <a:spLocks noChangeArrowheads="1"/>
            </p:cNvSpPr>
            <p:nvPr/>
          </p:nvSpPr>
          <p:spPr bwMode="auto">
            <a:xfrm>
              <a:off x="1045" y="2547"/>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D</a:t>
              </a:r>
            </a:p>
          </p:txBody>
        </p:sp>
        <p:sp>
          <p:nvSpPr>
            <p:cNvPr id="503828" name="Text Box 20"/>
            <p:cNvSpPr txBox="1">
              <a:spLocks noChangeArrowheads="1"/>
            </p:cNvSpPr>
            <p:nvPr/>
          </p:nvSpPr>
          <p:spPr bwMode="auto">
            <a:xfrm>
              <a:off x="997" y="3285"/>
              <a:ext cx="43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Q1</a:t>
              </a:r>
            </a:p>
          </p:txBody>
        </p:sp>
      </p:grpSp>
      <p:grpSp>
        <p:nvGrpSpPr>
          <p:cNvPr id="503829" name="Group 21"/>
          <p:cNvGrpSpPr>
            <a:grpSpLocks/>
          </p:cNvGrpSpPr>
          <p:nvPr/>
        </p:nvGrpSpPr>
        <p:grpSpPr bwMode="auto">
          <a:xfrm>
            <a:off x="7015919" y="1441018"/>
            <a:ext cx="3049587" cy="3416300"/>
            <a:chOff x="1846" y="1853"/>
            <a:chExt cx="1921" cy="2116"/>
          </a:xfrm>
        </p:grpSpPr>
        <p:sp>
          <p:nvSpPr>
            <p:cNvPr id="503830" name="Line 22"/>
            <p:cNvSpPr>
              <a:spLocks noChangeShapeType="1"/>
            </p:cNvSpPr>
            <p:nvPr/>
          </p:nvSpPr>
          <p:spPr bwMode="auto">
            <a:xfrm>
              <a:off x="1846" y="1853"/>
              <a:ext cx="0" cy="2037"/>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1" name="Line 23"/>
            <p:cNvSpPr>
              <a:spLocks noChangeShapeType="1"/>
            </p:cNvSpPr>
            <p:nvPr/>
          </p:nvSpPr>
          <p:spPr bwMode="auto">
            <a:xfrm>
              <a:off x="2508" y="1867"/>
              <a:ext cx="0" cy="2037"/>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2" name="Line 24"/>
            <p:cNvSpPr>
              <a:spLocks noChangeShapeType="1"/>
            </p:cNvSpPr>
            <p:nvPr/>
          </p:nvSpPr>
          <p:spPr bwMode="auto">
            <a:xfrm>
              <a:off x="3134" y="1881"/>
              <a:ext cx="0" cy="2037"/>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3" name="Line 25"/>
            <p:cNvSpPr>
              <a:spLocks noChangeShapeType="1"/>
            </p:cNvSpPr>
            <p:nvPr/>
          </p:nvSpPr>
          <p:spPr bwMode="auto">
            <a:xfrm>
              <a:off x="3767" y="1932"/>
              <a:ext cx="0" cy="2037"/>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34" name="Group 26"/>
          <p:cNvGrpSpPr>
            <a:grpSpLocks/>
          </p:cNvGrpSpPr>
          <p:nvPr/>
        </p:nvGrpSpPr>
        <p:grpSpPr bwMode="auto">
          <a:xfrm>
            <a:off x="6371394" y="1369009"/>
            <a:ext cx="4859337" cy="3322637"/>
            <a:chOff x="1681" y="1961"/>
            <a:chExt cx="3061" cy="2093"/>
          </a:xfrm>
        </p:grpSpPr>
        <p:sp>
          <p:nvSpPr>
            <p:cNvPr id="503835" name="Line 27"/>
            <p:cNvSpPr>
              <a:spLocks noChangeShapeType="1"/>
            </p:cNvSpPr>
            <p:nvPr/>
          </p:nvSpPr>
          <p:spPr bwMode="auto">
            <a:xfrm>
              <a:off x="1705" y="2486"/>
              <a:ext cx="30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6" name="Line 28"/>
            <p:cNvSpPr>
              <a:spLocks noChangeShapeType="1"/>
            </p:cNvSpPr>
            <p:nvPr/>
          </p:nvSpPr>
          <p:spPr bwMode="auto">
            <a:xfrm>
              <a:off x="1681" y="3161"/>
              <a:ext cx="30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7" name="Line 29"/>
            <p:cNvSpPr>
              <a:spLocks noChangeShapeType="1"/>
            </p:cNvSpPr>
            <p:nvPr/>
          </p:nvSpPr>
          <p:spPr bwMode="auto">
            <a:xfrm>
              <a:off x="1681" y="3833"/>
              <a:ext cx="30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38" name="Line 30"/>
            <p:cNvSpPr>
              <a:spLocks noChangeShapeType="1"/>
            </p:cNvSpPr>
            <p:nvPr/>
          </p:nvSpPr>
          <p:spPr bwMode="auto">
            <a:xfrm flipV="1">
              <a:off x="1777" y="1961"/>
              <a:ext cx="0" cy="209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39" name="Group 31"/>
          <p:cNvGrpSpPr>
            <a:grpSpLocks/>
          </p:cNvGrpSpPr>
          <p:nvPr/>
        </p:nvGrpSpPr>
        <p:grpSpPr bwMode="auto">
          <a:xfrm>
            <a:off x="6536494" y="1540458"/>
            <a:ext cx="4560887" cy="1712912"/>
            <a:chOff x="1543" y="1905"/>
            <a:chExt cx="2873" cy="1079"/>
          </a:xfrm>
        </p:grpSpPr>
        <p:grpSp>
          <p:nvGrpSpPr>
            <p:cNvPr id="503840" name="Group 32"/>
            <p:cNvGrpSpPr>
              <a:grpSpLocks/>
            </p:cNvGrpSpPr>
            <p:nvPr/>
          </p:nvGrpSpPr>
          <p:grpSpPr bwMode="auto">
            <a:xfrm>
              <a:off x="1543" y="1905"/>
              <a:ext cx="2873" cy="406"/>
              <a:chOff x="2293" y="851"/>
              <a:chExt cx="2873" cy="406"/>
            </a:xfrm>
          </p:grpSpPr>
          <p:sp>
            <p:nvSpPr>
              <p:cNvPr id="503841" name="Line 33"/>
              <p:cNvSpPr>
                <a:spLocks noChangeShapeType="1"/>
              </p:cNvSpPr>
              <p:nvPr/>
            </p:nvSpPr>
            <p:spPr bwMode="auto">
              <a:xfrm>
                <a:off x="2293" y="1240"/>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2" name="Line 34"/>
              <p:cNvSpPr>
                <a:spLocks noChangeShapeType="1"/>
              </p:cNvSpPr>
              <p:nvPr/>
            </p:nvSpPr>
            <p:spPr bwMode="auto">
              <a:xfrm>
                <a:off x="2602" y="851"/>
                <a:ext cx="0" cy="39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3" name="Line 35"/>
              <p:cNvSpPr>
                <a:spLocks noChangeShapeType="1"/>
              </p:cNvSpPr>
              <p:nvPr/>
            </p:nvSpPr>
            <p:spPr bwMode="auto">
              <a:xfrm>
                <a:off x="2611" y="854"/>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4" name="Line 36"/>
              <p:cNvSpPr>
                <a:spLocks noChangeShapeType="1"/>
              </p:cNvSpPr>
              <p:nvPr/>
            </p:nvSpPr>
            <p:spPr bwMode="auto">
              <a:xfrm>
                <a:off x="2935" y="1241"/>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5" name="Line 37"/>
              <p:cNvSpPr>
                <a:spLocks noChangeShapeType="1"/>
              </p:cNvSpPr>
              <p:nvPr/>
            </p:nvSpPr>
            <p:spPr bwMode="auto">
              <a:xfrm>
                <a:off x="3581" y="862"/>
                <a:ext cx="0" cy="39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6" name="Line 38"/>
              <p:cNvSpPr>
                <a:spLocks noChangeShapeType="1"/>
              </p:cNvSpPr>
              <p:nvPr/>
            </p:nvSpPr>
            <p:spPr bwMode="auto">
              <a:xfrm>
                <a:off x="3263" y="866"/>
                <a:ext cx="0" cy="39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7" name="Line 39"/>
              <p:cNvSpPr>
                <a:spLocks noChangeShapeType="1"/>
              </p:cNvSpPr>
              <p:nvPr/>
            </p:nvSpPr>
            <p:spPr bwMode="auto">
              <a:xfrm>
                <a:off x="3577" y="1240"/>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8" name="Line 40"/>
              <p:cNvSpPr>
                <a:spLocks noChangeShapeType="1"/>
              </p:cNvSpPr>
              <p:nvPr/>
            </p:nvSpPr>
            <p:spPr bwMode="auto">
              <a:xfrm>
                <a:off x="3269" y="869"/>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49" name="Line 41"/>
              <p:cNvSpPr>
                <a:spLocks noChangeShapeType="1"/>
              </p:cNvSpPr>
              <p:nvPr/>
            </p:nvSpPr>
            <p:spPr bwMode="auto">
              <a:xfrm>
                <a:off x="3886" y="855"/>
                <a:ext cx="0" cy="39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0" name="Line 42"/>
              <p:cNvSpPr>
                <a:spLocks noChangeShapeType="1"/>
              </p:cNvSpPr>
              <p:nvPr/>
            </p:nvSpPr>
            <p:spPr bwMode="auto">
              <a:xfrm>
                <a:off x="4209" y="1242"/>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1" name="Line 43"/>
              <p:cNvSpPr>
                <a:spLocks noChangeShapeType="1"/>
              </p:cNvSpPr>
              <p:nvPr/>
            </p:nvSpPr>
            <p:spPr bwMode="auto">
              <a:xfrm>
                <a:off x="3889" y="862"/>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2" name="Line 44"/>
              <p:cNvSpPr>
                <a:spLocks noChangeShapeType="1"/>
              </p:cNvSpPr>
              <p:nvPr/>
            </p:nvSpPr>
            <p:spPr bwMode="auto">
              <a:xfrm>
                <a:off x="4210" y="855"/>
                <a:ext cx="0" cy="39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3" name="Line 45"/>
              <p:cNvSpPr>
                <a:spLocks noChangeShapeType="1"/>
              </p:cNvSpPr>
              <p:nvPr/>
            </p:nvSpPr>
            <p:spPr bwMode="auto">
              <a:xfrm>
                <a:off x="4525" y="865"/>
                <a:ext cx="0" cy="39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4" name="Line 46"/>
              <p:cNvSpPr>
                <a:spLocks noChangeShapeType="1"/>
              </p:cNvSpPr>
              <p:nvPr/>
            </p:nvSpPr>
            <p:spPr bwMode="auto">
              <a:xfrm>
                <a:off x="4842" y="1246"/>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5" name="Line 47"/>
              <p:cNvSpPr>
                <a:spLocks noChangeShapeType="1"/>
              </p:cNvSpPr>
              <p:nvPr/>
            </p:nvSpPr>
            <p:spPr bwMode="auto">
              <a:xfrm>
                <a:off x="4522" y="869"/>
                <a:ext cx="32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6" name="Line 48"/>
              <p:cNvSpPr>
                <a:spLocks noChangeShapeType="1"/>
              </p:cNvSpPr>
              <p:nvPr/>
            </p:nvSpPr>
            <p:spPr bwMode="auto">
              <a:xfrm>
                <a:off x="4849" y="865"/>
                <a:ext cx="0" cy="39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57" name="Line 49"/>
              <p:cNvSpPr>
                <a:spLocks noChangeShapeType="1"/>
              </p:cNvSpPr>
              <p:nvPr/>
            </p:nvSpPr>
            <p:spPr bwMode="auto">
              <a:xfrm>
                <a:off x="2938" y="851"/>
                <a:ext cx="0" cy="39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58" name="Group 50"/>
            <p:cNvGrpSpPr>
              <a:grpSpLocks/>
            </p:cNvGrpSpPr>
            <p:nvPr/>
          </p:nvGrpSpPr>
          <p:grpSpPr bwMode="auto">
            <a:xfrm>
              <a:off x="1544" y="2583"/>
              <a:ext cx="2845" cy="401"/>
              <a:chOff x="1544" y="2583"/>
              <a:chExt cx="2845" cy="401"/>
            </a:xfrm>
          </p:grpSpPr>
          <p:sp>
            <p:nvSpPr>
              <p:cNvPr id="503859" name="Line 51"/>
              <p:cNvSpPr>
                <a:spLocks noChangeShapeType="1"/>
              </p:cNvSpPr>
              <p:nvPr/>
            </p:nvSpPr>
            <p:spPr bwMode="auto">
              <a:xfrm>
                <a:off x="1544" y="2966"/>
                <a:ext cx="148" cy="3"/>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0" name="Line 52"/>
              <p:cNvSpPr>
                <a:spLocks noChangeShapeType="1"/>
              </p:cNvSpPr>
              <p:nvPr/>
            </p:nvSpPr>
            <p:spPr bwMode="auto">
              <a:xfrm flipV="1">
                <a:off x="3604" y="2583"/>
                <a:ext cx="785" cy="4"/>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1" name="Line 53"/>
              <p:cNvSpPr>
                <a:spLocks noChangeShapeType="1"/>
              </p:cNvSpPr>
              <p:nvPr/>
            </p:nvSpPr>
            <p:spPr bwMode="auto">
              <a:xfrm>
                <a:off x="1684" y="2593"/>
                <a:ext cx="0" cy="391"/>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2" name="Line 54"/>
              <p:cNvSpPr>
                <a:spLocks noChangeShapeType="1"/>
              </p:cNvSpPr>
              <p:nvPr/>
            </p:nvSpPr>
            <p:spPr bwMode="auto">
              <a:xfrm>
                <a:off x="1691" y="2591"/>
                <a:ext cx="972" cy="5"/>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3" name="Line 55"/>
              <p:cNvSpPr>
                <a:spLocks noChangeShapeType="1"/>
              </p:cNvSpPr>
              <p:nvPr/>
            </p:nvSpPr>
            <p:spPr bwMode="auto">
              <a:xfrm>
                <a:off x="3608" y="2585"/>
                <a:ext cx="0" cy="391"/>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4" name="Line 56"/>
              <p:cNvSpPr>
                <a:spLocks noChangeShapeType="1"/>
              </p:cNvSpPr>
              <p:nvPr/>
            </p:nvSpPr>
            <p:spPr bwMode="auto">
              <a:xfrm flipV="1">
                <a:off x="2664" y="2961"/>
                <a:ext cx="943" cy="4"/>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5" name="Line 57"/>
              <p:cNvSpPr>
                <a:spLocks noChangeShapeType="1"/>
              </p:cNvSpPr>
              <p:nvPr/>
            </p:nvSpPr>
            <p:spPr bwMode="auto">
              <a:xfrm>
                <a:off x="2656" y="2587"/>
                <a:ext cx="0" cy="391"/>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03866" name="Line 58"/>
          <p:cNvSpPr>
            <a:spLocks noChangeShapeType="1"/>
          </p:cNvSpPr>
          <p:nvPr/>
        </p:nvSpPr>
        <p:spPr bwMode="auto">
          <a:xfrm>
            <a:off x="6528556" y="4296359"/>
            <a:ext cx="474663" cy="1587"/>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3867" name="Group 59"/>
          <p:cNvGrpSpPr>
            <a:grpSpLocks/>
          </p:cNvGrpSpPr>
          <p:nvPr/>
        </p:nvGrpSpPr>
        <p:grpSpPr bwMode="auto">
          <a:xfrm>
            <a:off x="9047919" y="3702633"/>
            <a:ext cx="1044575" cy="620712"/>
            <a:chOff x="3122" y="3265"/>
            <a:chExt cx="658" cy="391"/>
          </a:xfrm>
        </p:grpSpPr>
        <p:sp>
          <p:nvSpPr>
            <p:cNvPr id="503868" name="Line 60"/>
            <p:cNvSpPr>
              <a:spLocks noChangeShapeType="1"/>
            </p:cNvSpPr>
            <p:nvPr/>
          </p:nvSpPr>
          <p:spPr bwMode="auto">
            <a:xfrm flipV="1">
              <a:off x="3125" y="3265"/>
              <a:ext cx="0" cy="3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69" name="Line 61"/>
            <p:cNvSpPr>
              <a:spLocks noChangeShapeType="1"/>
            </p:cNvSpPr>
            <p:nvPr/>
          </p:nvSpPr>
          <p:spPr bwMode="auto">
            <a:xfrm flipV="1">
              <a:off x="3122" y="3636"/>
              <a:ext cx="658" cy="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70" name="Group 62"/>
          <p:cNvGrpSpPr>
            <a:grpSpLocks/>
          </p:cNvGrpSpPr>
          <p:nvPr/>
        </p:nvGrpSpPr>
        <p:grpSpPr bwMode="auto">
          <a:xfrm>
            <a:off x="7007981" y="3704221"/>
            <a:ext cx="1069975" cy="620713"/>
            <a:chOff x="2082" y="3432"/>
            <a:chExt cx="674" cy="391"/>
          </a:xfrm>
        </p:grpSpPr>
        <p:sp>
          <p:nvSpPr>
            <p:cNvPr id="503871" name="Line 63"/>
            <p:cNvSpPr>
              <a:spLocks noChangeShapeType="1"/>
            </p:cNvSpPr>
            <p:nvPr/>
          </p:nvSpPr>
          <p:spPr bwMode="auto">
            <a:xfrm flipV="1">
              <a:off x="2087" y="3432"/>
              <a:ext cx="0" cy="3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2" name="Line 64"/>
            <p:cNvSpPr>
              <a:spLocks noChangeShapeType="1"/>
            </p:cNvSpPr>
            <p:nvPr/>
          </p:nvSpPr>
          <p:spPr bwMode="auto">
            <a:xfrm>
              <a:off x="2082" y="3435"/>
              <a:ext cx="674" cy="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3873" name="Group 65"/>
          <p:cNvGrpSpPr>
            <a:grpSpLocks/>
          </p:cNvGrpSpPr>
          <p:nvPr/>
        </p:nvGrpSpPr>
        <p:grpSpPr bwMode="auto">
          <a:xfrm>
            <a:off x="10070269" y="3707395"/>
            <a:ext cx="896937" cy="603250"/>
            <a:chOff x="4011" y="3434"/>
            <a:chExt cx="565" cy="380"/>
          </a:xfrm>
        </p:grpSpPr>
        <p:sp>
          <p:nvSpPr>
            <p:cNvPr id="503874" name="Line 66"/>
            <p:cNvSpPr>
              <a:spLocks noChangeShapeType="1"/>
            </p:cNvSpPr>
            <p:nvPr/>
          </p:nvSpPr>
          <p:spPr bwMode="auto">
            <a:xfrm>
              <a:off x="4011" y="3440"/>
              <a:ext cx="565" cy="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75" name="Line 67"/>
            <p:cNvSpPr>
              <a:spLocks noChangeShapeType="1"/>
            </p:cNvSpPr>
            <p:nvPr/>
          </p:nvSpPr>
          <p:spPr bwMode="auto">
            <a:xfrm flipV="1">
              <a:off x="4012" y="3434"/>
              <a:ext cx="2" cy="3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3876" name="Line 68"/>
          <p:cNvSpPr>
            <a:spLocks noChangeShapeType="1"/>
          </p:cNvSpPr>
          <p:nvPr/>
        </p:nvSpPr>
        <p:spPr bwMode="auto">
          <a:xfrm>
            <a:off x="8074780" y="3707396"/>
            <a:ext cx="984250" cy="1111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9" name="Group 3">
            <a:extLst>
              <a:ext uri="{FF2B5EF4-FFF2-40B4-BE49-F238E27FC236}">
                <a16:creationId xmlns:a16="http://schemas.microsoft.com/office/drawing/2014/main" id="{208A0CDA-8C28-46C4-A795-7479AF0E0050}"/>
              </a:ext>
            </a:extLst>
          </p:cNvPr>
          <p:cNvGrpSpPr>
            <a:grpSpLocks/>
          </p:cNvGrpSpPr>
          <p:nvPr/>
        </p:nvGrpSpPr>
        <p:grpSpPr bwMode="auto">
          <a:xfrm>
            <a:off x="1097971" y="3731207"/>
            <a:ext cx="3822700" cy="1554163"/>
            <a:chOff x="2886" y="2406"/>
            <a:chExt cx="2408" cy="979"/>
          </a:xfrm>
        </p:grpSpPr>
        <p:sp>
          <p:nvSpPr>
            <p:cNvPr id="70" name="Text Box 4">
              <a:extLst>
                <a:ext uri="{FF2B5EF4-FFF2-40B4-BE49-F238E27FC236}">
                  <a16:creationId xmlns:a16="http://schemas.microsoft.com/office/drawing/2014/main" id="{0165975F-E423-41C1-A82E-40DEA04BC801}"/>
                </a:ext>
              </a:extLst>
            </p:cNvPr>
            <p:cNvSpPr txBox="1">
              <a:spLocks noChangeArrowheads="1"/>
            </p:cNvSpPr>
            <p:nvPr/>
          </p:nvSpPr>
          <p:spPr bwMode="auto">
            <a:xfrm>
              <a:off x="4839" y="2485"/>
              <a:ext cx="4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Q2</a:t>
              </a:r>
            </a:p>
          </p:txBody>
        </p:sp>
        <p:grpSp>
          <p:nvGrpSpPr>
            <p:cNvPr id="71" name="Group 5">
              <a:extLst>
                <a:ext uri="{FF2B5EF4-FFF2-40B4-BE49-F238E27FC236}">
                  <a16:creationId xmlns:a16="http://schemas.microsoft.com/office/drawing/2014/main" id="{6FF40C9C-4AA1-4504-B45B-22219AB5AE47}"/>
                </a:ext>
              </a:extLst>
            </p:cNvPr>
            <p:cNvGrpSpPr>
              <a:grpSpLocks/>
            </p:cNvGrpSpPr>
            <p:nvPr/>
          </p:nvGrpSpPr>
          <p:grpSpPr bwMode="auto">
            <a:xfrm>
              <a:off x="2886" y="2406"/>
              <a:ext cx="1974" cy="979"/>
              <a:chOff x="2862" y="2430"/>
              <a:chExt cx="1974" cy="979"/>
            </a:xfrm>
          </p:grpSpPr>
          <p:sp>
            <p:nvSpPr>
              <p:cNvPr id="72" name="Rectangle 6">
                <a:extLst>
                  <a:ext uri="{FF2B5EF4-FFF2-40B4-BE49-F238E27FC236}">
                    <a16:creationId xmlns:a16="http://schemas.microsoft.com/office/drawing/2014/main" id="{481D5B8F-58BE-45B6-9201-37FFDEC4CA4D}"/>
                  </a:ext>
                </a:extLst>
              </p:cNvPr>
              <p:cNvSpPr>
                <a:spLocks noChangeArrowheads="1"/>
              </p:cNvSpPr>
              <p:nvPr/>
            </p:nvSpPr>
            <p:spPr bwMode="auto">
              <a:xfrm>
                <a:off x="3770" y="2445"/>
                <a:ext cx="782" cy="964"/>
              </a:xfrm>
              <a:prstGeom prst="rect">
                <a:avLst/>
              </a:prstGeom>
              <a:solidFill>
                <a:srgbClr val="CC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
                <a:extLst>
                  <a:ext uri="{FF2B5EF4-FFF2-40B4-BE49-F238E27FC236}">
                    <a16:creationId xmlns:a16="http://schemas.microsoft.com/office/drawing/2014/main" id="{ABD4C3D4-6778-44A3-935A-9FD3D3744C37}"/>
                  </a:ext>
                </a:extLst>
              </p:cNvPr>
              <p:cNvSpPr>
                <a:spLocks noChangeShapeType="1"/>
              </p:cNvSpPr>
              <p:nvPr/>
            </p:nvSpPr>
            <p:spPr bwMode="auto">
              <a:xfrm>
                <a:off x="3252" y="2589"/>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8">
                <a:extLst>
                  <a:ext uri="{FF2B5EF4-FFF2-40B4-BE49-F238E27FC236}">
                    <a16:creationId xmlns:a16="http://schemas.microsoft.com/office/drawing/2014/main" id="{E9431C5E-FA5E-4C16-BD30-9780A8289472}"/>
                  </a:ext>
                </a:extLst>
              </p:cNvPr>
              <p:cNvSpPr>
                <a:spLocks noChangeShapeType="1"/>
              </p:cNvSpPr>
              <p:nvPr/>
            </p:nvSpPr>
            <p:spPr bwMode="auto">
              <a:xfrm flipV="1">
                <a:off x="3264" y="2949"/>
                <a:ext cx="42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9">
                <a:extLst>
                  <a:ext uri="{FF2B5EF4-FFF2-40B4-BE49-F238E27FC236}">
                    <a16:creationId xmlns:a16="http://schemas.microsoft.com/office/drawing/2014/main" id="{42700B6F-BE5E-4A57-9D3C-56C36000A2A3}"/>
                  </a:ext>
                </a:extLst>
              </p:cNvPr>
              <p:cNvSpPr>
                <a:spLocks noChangeShapeType="1"/>
              </p:cNvSpPr>
              <p:nvPr/>
            </p:nvSpPr>
            <p:spPr bwMode="auto">
              <a:xfrm>
                <a:off x="3768" y="2817"/>
                <a:ext cx="132" cy="1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0">
                <a:extLst>
                  <a:ext uri="{FF2B5EF4-FFF2-40B4-BE49-F238E27FC236}">
                    <a16:creationId xmlns:a16="http://schemas.microsoft.com/office/drawing/2014/main" id="{F9B3DE9F-D132-486B-9B15-B76E2F1E5FFF}"/>
                  </a:ext>
                </a:extLst>
              </p:cNvPr>
              <p:cNvSpPr>
                <a:spLocks noChangeShapeType="1"/>
              </p:cNvSpPr>
              <p:nvPr/>
            </p:nvSpPr>
            <p:spPr bwMode="auto">
              <a:xfrm flipH="1">
                <a:off x="3768" y="2943"/>
                <a:ext cx="126" cy="1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11">
                <a:extLst>
                  <a:ext uri="{FF2B5EF4-FFF2-40B4-BE49-F238E27FC236}">
                    <a16:creationId xmlns:a16="http://schemas.microsoft.com/office/drawing/2014/main" id="{564D89DC-971A-45DE-8E36-3D0FFEE1E358}"/>
                  </a:ext>
                </a:extLst>
              </p:cNvPr>
              <p:cNvSpPr>
                <a:spLocks noChangeShapeType="1"/>
              </p:cNvSpPr>
              <p:nvPr/>
            </p:nvSpPr>
            <p:spPr bwMode="auto">
              <a:xfrm>
                <a:off x="4554" y="2691"/>
                <a:ext cx="28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Text Box 12">
                <a:extLst>
                  <a:ext uri="{FF2B5EF4-FFF2-40B4-BE49-F238E27FC236}">
                    <a16:creationId xmlns:a16="http://schemas.microsoft.com/office/drawing/2014/main" id="{3019218A-1286-484F-A900-2B4AE2DBC3BE}"/>
                  </a:ext>
                </a:extLst>
              </p:cNvPr>
              <p:cNvSpPr txBox="1">
                <a:spLocks noChangeArrowheads="1"/>
              </p:cNvSpPr>
              <p:nvPr/>
            </p:nvSpPr>
            <p:spPr bwMode="auto">
              <a:xfrm>
                <a:off x="3770" y="244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a:latin typeface="Times New Roman" pitchFamily="18" charset="0"/>
                  </a:rPr>
                  <a:t>D</a:t>
                </a:r>
              </a:p>
            </p:txBody>
          </p:sp>
          <p:sp>
            <p:nvSpPr>
              <p:cNvPr id="79" name="Text Box 13">
                <a:extLst>
                  <a:ext uri="{FF2B5EF4-FFF2-40B4-BE49-F238E27FC236}">
                    <a16:creationId xmlns:a16="http://schemas.microsoft.com/office/drawing/2014/main" id="{E5C3E718-4FAE-439A-B99D-A5EA66BFAB87}"/>
                  </a:ext>
                </a:extLst>
              </p:cNvPr>
              <p:cNvSpPr txBox="1">
                <a:spLocks noChangeArrowheads="1"/>
              </p:cNvSpPr>
              <p:nvPr/>
            </p:nvSpPr>
            <p:spPr bwMode="auto">
              <a:xfrm>
                <a:off x="4262" y="254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en-US" altLang="zh-CN" sz="2800" dirty="0">
                    <a:latin typeface="Times New Roman" pitchFamily="18" charset="0"/>
                  </a:rPr>
                  <a:t>Q</a:t>
                </a:r>
              </a:p>
            </p:txBody>
          </p:sp>
          <p:sp>
            <p:nvSpPr>
              <p:cNvPr id="80" name="Text Box 14">
                <a:extLst>
                  <a:ext uri="{FF2B5EF4-FFF2-40B4-BE49-F238E27FC236}">
                    <a16:creationId xmlns:a16="http://schemas.microsoft.com/office/drawing/2014/main" id="{6AD08612-A40E-4DAF-915A-D3894AD27D65}"/>
                  </a:ext>
                </a:extLst>
              </p:cNvPr>
              <p:cNvSpPr txBox="1">
                <a:spLocks noChangeArrowheads="1"/>
              </p:cNvSpPr>
              <p:nvPr/>
            </p:nvSpPr>
            <p:spPr bwMode="auto">
              <a:xfrm>
                <a:off x="2972" y="2430"/>
                <a:ext cx="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D</a:t>
                </a:r>
              </a:p>
            </p:txBody>
          </p:sp>
          <p:sp>
            <p:nvSpPr>
              <p:cNvPr id="81" name="Text Box 15">
                <a:extLst>
                  <a:ext uri="{FF2B5EF4-FFF2-40B4-BE49-F238E27FC236}">
                    <a16:creationId xmlns:a16="http://schemas.microsoft.com/office/drawing/2014/main" id="{7BB9C39D-B365-4EB8-9A7A-E922C2635E06}"/>
                  </a:ext>
                </a:extLst>
              </p:cNvPr>
              <p:cNvSpPr txBox="1">
                <a:spLocks noChangeArrowheads="1"/>
              </p:cNvSpPr>
              <p:nvPr/>
            </p:nvSpPr>
            <p:spPr bwMode="auto">
              <a:xfrm>
                <a:off x="2862" y="2794"/>
                <a:ext cx="41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CP</a:t>
                </a:r>
              </a:p>
            </p:txBody>
          </p:sp>
          <p:sp>
            <p:nvSpPr>
              <p:cNvPr id="82" name="Oval 16">
                <a:extLst>
                  <a:ext uri="{FF2B5EF4-FFF2-40B4-BE49-F238E27FC236}">
                    <a16:creationId xmlns:a16="http://schemas.microsoft.com/office/drawing/2014/main" id="{F9A7F2E2-A661-41CC-BB6E-569947A1BB4D}"/>
                  </a:ext>
                </a:extLst>
              </p:cNvPr>
              <p:cNvSpPr>
                <a:spLocks noChangeArrowheads="1"/>
              </p:cNvSpPr>
              <p:nvPr/>
            </p:nvSpPr>
            <p:spPr bwMode="auto">
              <a:xfrm>
                <a:off x="3684" y="2904"/>
                <a:ext cx="84" cy="84"/>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33" name="Text Box 20">
            <a:extLst>
              <a:ext uri="{FF2B5EF4-FFF2-40B4-BE49-F238E27FC236}">
                <a16:creationId xmlns:a16="http://schemas.microsoft.com/office/drawing/2014/main" id="{86D1EFCB-DC5D-4F6C-A922-94058A239A12}"/>
              </a:ext>
            </a:extLst>
          </p:cNvPr>
          <p:cNvSpPr txBox="1">
            <a:spLocks noChangeArrowheads="1"/>
          </p:cNvSpPr>
          <p:nvPr/>
        </p:nvSpPr>
        <p:spPr bwMode="auto">
          <a:xfrm>
            <a:off x="5627406" y="4829869"/>
            <a:ext cx="6858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dirty="0">
                <a:latin typeface="Times New Roman" pitchFamily="18" charset="0"/>
              </a:rPr>
              <a:t>Q2</a:t>
            </a:r>
          </a:p>
        </p:txBody>
      </p:sp>
      <p:grpSp>
        <p:nvGrpSpPr>
          <p:cNvPr id="134" name="Group 26">
            <a:extLst>
              <a:ext uri="{FF2B5EF4-FFF2-40B4-BE49-F238E27FC236}">
                <a16:creationId xmlns:a16="http://schemas.microsoft.com/office/drawing/2014/main" id="{0C4ADB93-239E-4737-A611-E13313D2697A}"/>
              </a:ext>
            </a:extLst>
          </p:cNvPr>
          <p:cNvGrpSpPr>
            <a:grpSpLocks/>
          </p:cNvGrpSpPr>
          <p:nvPr/>
        </p:nvGrpSpPr>
        <p:grpSpPr bwMode="auto">
          <a:xfrm>
            <a:off x="6339475" y="4588572"/>
            <a:ext cx="4821237" cy="1201738"/>
            <a:chOff x="1681" y="3297"/>
            <a:chExt cx="3037" cy="757"/>
          </a:xfrm>
        </p:grpSpPr>
        <p:sp>
          <p:nvSpPr>
            <p:cNvPr id="135" name="Line 29">
              <a:extLst>
                <a:ext uri="{FF2B5EF4-FFF2-40B4-BE49-F238E27FC236}">
                  <a16:creationId xmlns:a16="http://schemas.microsoft.com/office/drawing/2014/main" id="{700B5CBE-D5C9-4383-BF57-95D531BFCB00}"/>
                </a:ext>
              </a:extLst>
            </p:cNvPr>
            <p:cNvSpPr>
              <a:spLocks noChangeShapeType="1"/>
            </p:cNvSpPr>
            <p:nvPr/>
          </p:nvSpPr>
          <p:spPr bwMode="auto">
            <a:xfrm>
              <a:off x="1681" y="3833"/>
              <a:ext cx="30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Line 30">
              <a:extLst>
                <a:ext uri="{FF2B5EF4-FFF2-40B4-BE49-F238E27FC236}">
                  <a16:creationId xmlns:a16="http://schemas.microsoft.com/office/drawing/2014/main" id="{776984C3-48B5-4E05-9C9D-2784E87BC444}"/>
                </a:ext>
              </a:extLst>
            </p:cNvPr>
            <p:cNvSpPr>
              <a:spLocks noChangeShapeType="1"/>
            </p:cNvSpPr>
            <p:nvPr/>
          </p:nvSpPr>
          <p:spPr bwMode="auto">
            <a:xfrm flipV="1">
              <a:off x="1777" y="3297"/>
              <a:ext cx="13" cy="75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7" name="Group 58">
            <a:extLst>
              <a:ext uri="{FF2B5EF4-FFF2-40B4-BE49-F238E27FC236}">
                <a16:creationId xmlns:a16="http://schemas.microsoft.com/office/drawing/2014/main" id="{FDCB0F29-C1A0-4E63-837E-A8202C20D95A}"/>
              </a:ext>
            </a:extLst>
          </p:cNvPr>
          <p:cNvGrpSpPr>
            <a:grpSpLocks/>
          </p:cNvGrpSpPr>
          <p:nvPr/>
        </p:nvGrpSpPr>
        <p:grpSpPr bwMode="auto">
          <a:xfrm>
            <a:off x="6560693" y="4801293"/>
            <a:ext cx="4452937" cy="622300"/>
            <a:chOff x="1783" y="3431"/>
            <a:chExt cx="2805" cy="392"/>
          </a:xfrm>
        </p:grpSpPr>
        <p:sp>
          <p:nvSpPr>
            <p:cNvPr id="138" name="Line 59">
              <a:extLst>
                <a:ext uri="{FF2B5EF4-FFF2-40B4-BE49-F238E27FC236}">
                  <a16:creationId xmlns:a16="http://schemas.microsoft.com/office/drawing/2014/main" id="{B08DA29A-DCBD-4DE3-ABA8-21C80094684E}"/>
                </a:ext>
              </a:extLst>
            </p:cNvPr>
            <p:cNvSpPr>
              <a:spLocks noChangeShapeType="1"/>
            </p:cNvSpPr>
            <p:nvPr/>
          </p:nvSpPr>
          <p:spPr bwMode="auto">
            <a:xfrm flipV="1">
              <a:off x="3070" y="3431"/>
              <a:ext cx="0" cy="3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Line 60">
              <a:extLst>
                <a:ext uri="{FF2B5EF4-FFF2-40B4-BE49-F238E27FC236}">
                  <a16:creationId xmlns:a16="http://schemas.microsoft.com/office/drawing/2014/main" id="{3BC860EA-BFCB-4F75-851F-B1EE1B5CE02C}"/>
                </a:ext>
              </a:extLst>
            </p:cNvPr>
            <p:cNvSpPr>
              <a:spLocks noChangeShapeType="1"/>
            </p:cNvSpPr>
            <p:nvPr/>
          </p:nvSpPr>
          <p:spPr bwMode="auto">
            <a:xfrm>
              <a:off x="3079" y="3810"/>
              <a:ext cx="1270" cy="4"/>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Line 61">
              <a:extLst>
                <a:ext uri="{FF2B5EF4-FFF2-40B4-BE49-F238E27FC236}">
                  <a16:creationId xmlns:a16="http://schemas.microsoft.com/office/drawing/2014/main" id="{03363192-3B9A-4E27-A8F0-6CA4BD14A687}"/>
                </a:ext>
              </a:extLst>
            </p:cNvPr>
            <p:cNvSpPr>
              <a:spLocks noChangeShapeType="1"/>
            </p:cNvSpPr>
            <p:nvPr/>
          </p:nvSpPr>
          <p:spPr bwMode="auto">
            <a:xfrm flipV="1">
              <a:off x="2411" y="3432"/>
              <a:ext cx="0" cy="39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62">
              <a:extLst>
                <a:ext uri="{FF2B5EF4-FFF2-40B4-BE49-F238E27FC236}">
                  <a16:creationId xmlns:a16="http://schemas.microsoft.com/office/drawing/2014/main" id="{F67DFE49-A8CB-46B6-946F-D340FF8D5CFF}"/>
                </a:ext>
              </a:extLst>
            </p:cNvPr>
            <p:cNvSpPr>
              <a:spLocks noChangeShapeType="1"/>
            </p:cNvSpPr>
            <p:nvPr/>
          </p:nvSpPr>
          <p:spPr bwMode="auto">
            <a:xfrm>
              <a:off x="2406" y="3435"/>
              <a:ext cx="350" cy="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Line 63">
              <a:extLst>
                <a:ext uri="{FF2B5EF4-FFF2-40B4-BE49-F238E27FC236}">
                  <a16:creationId xmlns:a16="http://schemas.microsoft.com/office/drawing/2014/main" id="{D285C9A3-BBB2-4651-B6D9-B2A13175927C}"/>
                </a:ext>
              </a:extLst>
            </p:cNvPr>
            <p:cNvSpPr>
              <a:spLocks noChangeShapeType="1"/>
            </p:cNvSpPr>
            <p:nvPr/>
          </p:nvSpPr>
          <p:spPr bwMode="auto">
            <a:xfrm>
              <a:off x="4335" y="3440"/>
              <a:ext cx="253" cy="1"/>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Line 64">
              <a:extLst>
                <a:ext uri="{FF2B5EF4-FFF2-40B4-BE49-F238E27FC236}">
                  <a16:creationId xmlns:a16="http://schemas.microsoft.com/office/drawing/2014/main" id="{8CDBB6CF-118B-43CB-8BD2-9D1B386266BB}"/>
                </a:ext>
              </a:extLst>
            </p:cNvPr>
            <p:cNvSpPr>
              <a:spLocks noChangeShapeType="1"/>
            </p:cNvSpPr>
            <p:nvPr/>
          </p:nvSpPr>
          <p:spPr bwMode="auto">
            <a:xfrm flipV="1">
              <a:off x="4336" y="3434"/>
              <a:ext cx="2" cy="38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Line 65">
              <a:extLst>
                <a:ext uri="{FF2B5EF4-FFF2-40B4-BE49-F238E27FC236}">
                  <a16:creationId xmlns:a16="http://schemas.microsoft.com/office/drawing/2014/main" id="{90EBE009-D08A-4264-9859-947CD5DE974D}"/>
                </a:ext>
              </a:extLst>
            </p:cNvPr>
            <p:cNvSpPr>
              <a:spLocks noChangeShapeType="1"/>
            </p:cNvSpPr>
            <p:nvPr/>
          </p:nvSpPr>
          <p:spPr bwMode="auto">
            <a:xfrm>
              <a:off x="2754" y="3434"/>
              <a:ext cx="32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66">
              <a:extLst>
                <a:ext uri="{FF2B5EF4-FFF2-40B4-BE49-F238E27FC236}">
                  <a16:creationId xmlns:a16="http://schemas.microsoft.com/office/drawing/2014/main" id="{6C4F9ABF-EBAA-4E15-B961-149B5F706A7C}"/>
                </a:ext>
              </a:extLst>
            </p:cNvPr>
            <p:cNvSpPr>
              <a:spLocks noChangeShapeType="1"/>
            </p:cNvSpPr>
            <p:nvPr/>
          </p:nvSpPr>
          <p:spPr bwMode="auto">
            <a:xfrm flipV="1">
              <a:off x="1783" y="3814"/>
              <a:ext cx="634" cy="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6" name="Group 21">
            <a:extLst>
              <a:ext uri="{FF2B5EF4-FFF2-40B4-BE49-F238E27FC236}">
                <a16:creationId xmlns:a16="http://schemas.microsoft.com/office/drawing/2014/main" id="{2619B40C-20A7-493C-95D9-6B40DD318D64}"/>
              </a:ext>
            </a:extLst>
          </p:cNvPr>
          <p:cNvGrpSpPr>
            <a:grpSpLocks/>
          </p:cNvGrpSpPr>
          <p:nvPr/>
        </p:nvGrpSpPr>
        <p:grpSpPr bwMode="auto">
          <a:xfrm>
            <a:off x="7579390" y="2081591"/>
            <a:ext cx="3033236" cy="3409842"/>
            <a:chOff x="1846" y="1853"/>
            <a:chExt cx="1737" cy="2112"/>
          </a:xfrm>
        </p:grpSpPr>
        <p:sp>
          <p:nvSpPr>
            <p:cNvPr id="147" name="Line 22">
              <a:extLst>
                <a:ext uri="{FF2B5EF4-FFF2-40B4-BE49-F238E27FC236}">
                  <a16:creationId xmlns:a16="http://schemas.microsoft.com/office/drawing/2014/main" id="{C71605AE-7BEC-455C-9845-48CAF93D083C}"/>
                </a:ext>
              </a:extLst>
            </p:cNvPr>
            <p:cNvSpPr>
              <a:spLocks noChangeShapeType="1"/>
            </p:cNvSpPr>
            <p:nvPr/>
          </p:nvSpPr>
          <p:spPr bwMode="auto">
            <a:xfrm>
              <a:off x="1846" y="1853"/>
              <a:ext cx="0" cy="2037"/>
            </a:xfrm>
            <a:prstGeom prst="line">
              <a:avLst/>
            </a:prstGeom>
            <a:noFill/>
            <a:ln w="19050">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Line 23">
              <a:extLst>
                <a:ext uri="{FF2B5EF4-FFF2-40B4-BE49-F238E27FC236}">
                  <a16:creationId xmlns:a16="http://schemas.microsoft.com/office/drawing/2014/main" id="{EF84993D-CB9A-403B-9FC2-13E4B71D67B5}"/>
                </a:ext>
              </a:extLst>
            </p:cNvPr>
            <p:cNvSpPr>
              <a:spLocks noChangeShapeType="1"/>
            </p:cNvSpPr>
            <p:nvPr/>
          </p:nvSpPr>
          <p:spPr bwMode="auto">
            <a:xfrm>
              <a:off x="2432" y="1860"/>
              <a:ext cx="0" cy="2037"/>
            </a:xfrm>
            <a:prstGeom prst="line">
              <a:avLst/>
            </a:prstGeom>
            <a:noFill/>
            <a:ln w="19050">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24">
              <a:extLst>
                <a:ext uri="{FF2B5EF4-FFF2-40B4-BE49-F238E27FC236}">
                  <a16:creationId xmlns:a16="http://schemas.microsoft.com/office/drawing/2014/main" id="{4A86675D-74EA-49FF-BC4D-831B38E3AC09}"/>
                </a:ext>
              </a:extLst>
            </p:cNvPr>
            <p:cNvSpPr>
              <a:spLocks noChangeShapeType="1"/>
            </p:cNvSpPr>
            <p:nvPr/>
          </p:nvSpPr>
          <p:spPr bwMode="auto">
            <a:xfrm>
              <a:off x="3000" y="1885"/>
              <a:ext cx="0" cy="2037"/>
            </a:xfrm>
            <a:prstGeom prst="line">
              <a:avLst/>
            </a:prstGeom>
            <a:noFill/>
            <a:ln w="19050">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Line 25">
              <a:extLst>
                <a:ext uri="{FF2B5EF4-FFF2-40B4-BE49-F238E27FC236}">
                  <a16:creationId xmlns:a16="http://schemas.microsoft.com/office/drawing/2014/main" id="{FE69B9BC-610E-43D2-981A-79620703C84C}"/>
                </a:ext>
              </a:extLst>
            </p:cNvPr>
            <p:cNvSpPr>
              <a:spLocks noChangeShapeType="1"/>
            </p:cNvSpPr>
            <p:nvPr/>
          </p:nvSpPr>
          <p:spPr bwMode="auto">
            <a:xfrm>
              <a:off x="3583" y="1928"/>
              <a:ext cx="0" cy="2037"/>
            </a:xfrm>
            <a:prstGeom prst="line">
              <a:avLst/>
            </a:prstGeom>
            <a:noFill/>
            <a:ln w="19050">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03825"/>
                                        </p:tgtEl>
                                        <p:attrNameLst>
                                          <p:attrName>style.visibility</p:attrName>
                                        </p:attrNameLst>
                                      </p:cBhvr>
                                      <p:to>
                                        <p:strVal val="visible"/>
                                      </p:to>
                                    </p:set>
                                    <p:animEffect transition="in" filter="blinds(vertical)">
                                      <p:cBhvr>
                                        <p:cTn id="7" dur="500"/>
                                        <p:tgtEl>
                                          <p:spTgt spid="503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3834"/>
                                        </p:tgtEl>
                                        <p:attrNameLst>
                                          <p:attrName>style.visibility</p:attrName>
                                        </p:attrNameLst>
                                      </p:cBhvr>
                                      <p:to>
                                        <p:strVal val="visible"/>
                                      </p:to>
                                    </p:set>
                                    <p:animEffect transition="in" filter="wipe(left)">
                                      <p:cBhvr>
                                        <p:cTn id="12" dur="500"/>
                                        <p:tgtEl>
                                          <p:spTgt spid="5038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3839"/>
                                        </p:tgtEl>
                                        <p:attrNameLst>
                                          <p:attrName>style.visibility</p:attrName>
                                        </p:attrNameLst>
                                      </p:cBhvr>
                                      <p:to>
                                        <p:strVal val="visible"/>
                                      </p:to>
                                    </p:set>
                                    <p:animEffect transition="in" filter="wipe(left)">
                                      <p:cBhvr>
                                        <p:cTn id="17" dur="500"/>
                                        <p:tgtEl>
                                          <p:spTgt spid="5038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03829"/>
                                        </p:tgtEl>
                                        <p:attrNameLst>
                                          <p:attrName>style.visibility</p:attrName>
                                        </p:attrNameLst>
                                      </p:cBhvr>
                                      <p:to>
                                        <p:strVal val="visible"/>
                                      </p:to>
                                    </p:set>
                                    <p:animEffect transition="in" filter="wipe(up)">
                                      <p:cBhvr>
                                        <p:cTn id="22" dur="500"/>
                                        <p:tgtEl>
                                          <p:spTgt spid="5038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3866"/>
                                        </p:tgtEl>
                                        <p:attrNameLst>
                                          <p:attrName>style.visibility</p:attrName>
                                        </p:attrNameLst>
                                      </p:cBhvr>
                                      <p:to>
                                        <p:strVal val="visible"/>
                                      </p:to>
                                    </p:set>
                                    <p:animEffect transition="in" filter="wipe(left)">
                                      <p:cBhvr>
                                        <p:cTn id="27" dur="500"/>
                                        <p:tgtEl>
                                          <p:spTgt spid="5038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3870"/>
                                        </p:tgtEl>
                                        <p:attrNameLst>
                                          <p:attrName>style.visibility</p:attrName>
                                        </p:attrNameLst>
                                      </p:cBhvr>
                                      <p:to>
                                        <p:strVal val="visible"/>
                                      </p:to>
                                    </p:set>
                                    <p:animEffect transition="in" filter="wipe(left)">
                                      <p:cBhvr>
                                        <p:cTn id="32" dur="500"/>
                                        <p:tgtEl>
                                          <p:spTgt spid="5038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3876"/>
                                        </p:tgtEl>
                                        <p:attrNameLst>
                                          <p:attrName>style.visibility</p:attrName>
                                        </p:attrNameLst>
                                      </p:cBhvr>
                                      <p:to>
                                        <p:strVal val="visible"/>
                                      </p:to>
                                    </p:set>
                                    <p:animEffect transition="in" filter="wipe(left)">
                                      <p:cBhvr>
                                        <p:cTn id="37" dur="500"/>
                                        <p:tgtEl>
                                          <p:spTgt spid="5038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3867"/>
                                        </p:tgtEl>
                                        <p:attrNameLst>
                                          <p:attrName>style.visibility</p:attrName>
                                        </p:attrNameLst>
                                      </p:cBhvr>
                                      <p:to>
                                        <p:strVal val="visible"/>
                                      </p:to>
                                    </p:set>
                                    <p:animEffect transition="in" filter="wipe(left)">
                                      <p:cBhvr>
                                        <p:cTn id="42" dur="500"/>
                                        <p:tgtEl>
                                          <p:spTgt spid="5038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3873"/>
                                        </p:tgtEl>
                                        <p:attrNameLst>
                                          <p:attrName>style.visibility</p:attrName>
                                        </p:attrNameLst>
                                      </p:cBhvr>
                                      <p:to>
                                        <p:strVal val="visible"/>
                                      </p:to>
                                    </p:set>
                                    <p:animEffect transition="in" filter="wipe(left)">
                                      <p:cBhvr>
                                        <p:cTn id="47" dur="500"/>
                                        <p:tgtEl>
                                          <p:spTgt spid="5038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wipe(left)">
                                      <p:cBhvr>
                                        <p:cTn id="52" dur="500"/>
                                        <p:tgtEl>
                                          <p:spTgt spid="1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wipe(left)">
                                      <p:cBhvr>
                                        <p:cTn id="57" dur="500"/>
                                        <p:tgtEl>
                                          <p:spTgt spid="1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46"/>
                                        </p:tgtEl>
                                        <p:attrNameLst>
                                          <p:attrName>style.visibility</p:attrName>
                                        </p:attrNameLst>
                                      </p:cBhvr>
                                      <p:to>
                                        <p:strVal val="visible"/>
                                      </p:to>
                                    </p:set>
                                    <p:animEffect transition="in" filter="wipe(up)">
                                      <p:cBhvr>
                                        <p:cTn id="6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66" grpId="0" animBg="1"/>
      <p:bldP spid="50387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524001" y="285751"/>
            <a:ext cx="2303463" cy="550863"/>
          </a:xfrm>
        </p:spPr>
        <p:txBody>
          <a:bodyPr/>
          <a:lstStyle/>
          <a:p>
            <a:r>
              <a:rPr lang="en-US" altLang="zh-CN" sz="2800">
                <a:solidFill>
                  <a:srgbClr val="FF0000"/>
                </a:solidFill>
                <a:latin typeface="Georgia" pitchFamily="18" charset="0"/>
              </a:rPr>
              <a:t>T</a:t>
            </a:r>
            <a:r>
              <a:rPr lang="zh-CN" altLang="en-US" sz="2800">
                <a:solidFill>
                  <a:srgbClr val="FF0000"/>
                </a:solidFill>
                <a:latin typeface="Georgia" pitchFamily="18" charset="0"/>
              </a:rPr>
              <a:t>触发器应用</a:t>
            </a:r>
          </a:p>
        </p:txBody>
      </p:sp>
      <p:grpSp>
        <p:nvGrpSpPr>
          <p:cNvPr id="91139" name="Group 3"/>
          <p:cNvGrpSpPr>
            <a:grpSpLocks/>
          </p:cNvGrpSpPr>
          <p:nvPr/>
        </p:nvGrpSpPr>
        <p:grpSpPr bwMode="auto">
          <a:xfrm>
            <a:off x="2600326" y="3135314"/>
            <a:ext cx="7566025" cy="682625"/>
            <a:chOff x="215" y="2156"/>
            <a:chExt cx="4766" cy="430"/>
          </a:xfrm>
        </p:grpSpPr>
        <p:sp>
          <p:nvSpPr>
            <p:cNvPr id="93226" name="Freeform 4"/>
            <p:cNvSpPr>
              <a:spLocks/>
            </p:cNvSpPr>
            <p:nvPr/>
          </p:nvSpPr>
          <p:spPr bwMode="auto">
            <a:xfrm>
              <a:off x="761"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7" name="Line 5"/>
            <p:cNvSpPr>
              <a:spLocks noChangeShapeType="1"/>
            </p:cNvSpPr>
            <p:nvPr/>
          </p:nvSpPr>
          <p:spPr bwMode="auto">
            <a:xfrm flipH="1">
              <a:off x="596" y="2462"/>
              <a:ext cx="23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8" name="Freeform 6"/>
            <p:cNvSpPr>
              <a:spLocks/>
            </p:cNvSpPr>
            <p:nvPr/>
          </p:nvSpPr>
          <p:spPr bwMode="auto">
            <a:xfrm>
              <a:off x="1258"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9" name="Freeform 7"/>
            <p:cNvSpPr>
              <a:spLocks/>
            </p:cNvSpPr>
            <p:nvPr/>
          </p:nvSpPr>
          <p:spPr bwMode="auto">
            <a:xfrm>
              <a:off x="1755"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0" name="Freeform 8"/>
            <p:cNvSpPr>
              <a:spLocks/>
            </p:cNvSpPr>
            <p:nvPr/>
          </p:nvSpPr>
          <p:spPr bwMode="auto">
            <a:xfrm>
              <a:off x="2252"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1" name="Freeform 9"/>
            <p:cNvSpPr>
              <a:spLocks/>
            </p:cNvSpPr>
            <p:nvPr/>
          </p:nvSpPr>
          <p:spPr bwMode="auto">
            <a:xfrm>
              <a:off x="2749" y="2156"/>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2" name="Freeform 10"/>
            <p:cNvSpPr>
              <a:spLocks/>
            </p:cNvSpPr>
            <p:nvPr/>
          </p:nvSpPr>
          <p:spPr bwMode="auto">
            <a:xfrm>
              <a:off x="3257" y="2156"/>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3" name="Freeform 11"/>
            <p:cNvSpPr>
              <a:spLocks/>
            </p:cNvSpPr>
            <p:nvPr/>
          </p:nvSpPr>
          <p:spPr bwMode="auto">
            <a:xfrm>
              <a:off x="3754" y="2156"/>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4" name="Freeform 12"/>
            <p:cNvSpPr>
              <a:spLocks/>
            </p:cNvSpPr>
            <p:nvPr/>
          </p:nvSpPr>
          <p:spPr bwMode="auto">
            <a:xfrm>
              <a:off x="4251" y="2157"/>
              <a:ext cx="497" cy="305"/>
            </a:xfrm>
            <a:custGeom>
              <a:avLst/>
              <a:gdLst>
                <a:gd name="T0" fmla="*/ 0 w 497"/>
                <a:gd name="T1" fmla="*/ 305 h 305"/>
                <a:gd name="T2" fmla="*/ 238 w 497"/>
                <a:gd name="T3" fmla="*/ 305 h 305"/>
                <a:gd name="T4" fmla="*/ 238 w 497"/>
                <a:gd name="T5" fmla="*/ 0 h 305"/>
                <a:gd name="T6" fmla="*/ 497 w 497"/>
                <a:gd name="T7" fmla="*/ 0 h 305"/>
                <a:gd name="T8" fmla="*/ 497 w 497"/>
                <a:gd name="T9" fmla="*/ 305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7" h="305">
                  <a:moveTo>
                    <a:pt x="0" y="305"/>
                  </a:moveTo>
                  <a:lnTo>
                    <a:pt x="238" y="305"/>
                  </a:lnTo>
                  <a:lnTo>
                    <a:pt x="238" y="0"/>
                  </a:lnTo>
                  <a:lnTo>
                    <a:pt x="497" y="0"/>
                  </a:lnTo>
                  <a:lnTo>
                    <a:pt x="497"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5" name="Freeform 13"/>
            <p:cNvSpPr>
              <a:spLocks/>
            </p:cNvSpPr>
            <p:nvPr/>
          </p:nvSpPr>
          <p:spPr bwMode="auto">
            <a:xfrm>
              <a:off x="4733" y="2462"/>
              <a:ext cx="248" cy="1"/>
            </a:xfrm>
            <a:custGeom>
              <a:avLst/>
              <a:gdLst>
                <a:gd name="T0" fmla="*/ 0 w 248"/>
                <a:gd name="T1" fmla="*/ 0 h 1"/>
                <a:gd name="T2" fmla="*/ 248 w 248"/>
                <a:gd name="T3" fmla="*/ 0 h 1"/>
                <a:gd name="T4" fmla="*/ 0 60000 65536"/>
                <a:gd name="T5" fmla="*/ 0 60000 65536"/>
              </a:gdLst>
              <a:ahLst/>
              <a:cxnLst>
                <a:cxn ang="T4">
                  <a:pos x="T0" y="T1"/>
                </a:cxn>
                <a:cxn ang="T5">
                  <a:pos x="T2" y="T3"/>
                </a:cxn>
              </a:cxnLst>
              <a:rect l="0" t="0" r="r" b="b"/>
              <a:pathLst>
                <a:path w="248" h="1">
                  <a:moveTo>
                    <a:pt x="0" y="0"/>
                  </a:moveTo>
                  <a:cubicBezTo>
                    <a:pt x="83" y="0"/>
                    <a:pt x="165" y="0"/>
                    <a:pt x="248" y="0"/>
                  </a:cubicBez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36" name="Text Box 14"/>
            <p:cNvSpPr txBox="1">
              <a:spLocks noChangeArrowheads="1"/>
            </p:cNvSpPr>
            <p:nvPr/>
          </p:nvSpPr>
          <p:spPr bwMode="auto">
            <a:xfrm>
              <a:off x="215" y="2259"/>
              <a:ext cx="4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sz="2800">
                  <a:solidFill>
                    <a:srgbClr val="000000"/>
                  </a:solidFill>
                  <a:ea typeface="宋体" charset="-122"/>
                </a:rPr>
                <a:t>CP</a:t>
              </a:r>
            </a:p>
          </p:txBody>
        </p:sp>
      </p:grpSp>
      <p:grpSp>
        <p:nvGrpSpPr>
          <p:cNvPr id="91151" name="Group 15"/>
          <p:cNvGrpSpPr>
            <a:grpSpLocks/>
          </p:cNvGrpSpPr>
          <p:nvPr/>
        </p:nvGrpSpPr>
        <p:grpSpPr bwMode="auto">
          <a:xfrm>
            <a:off x="3282950" y="608014"/>
            <a:ext cx="5816600" cy="1863725"/>
            <a:chOff x="1198" y="394"/>
            <a:chExt cx="3664" cy="1174"/>
          </a:xfrm>
        </p:grpSpPr>
        <p:grpSp>
          <p:nvGrpSpPr>
            <p:cNvPr id="93206" name="Group 16"/>
            <p:cNvGrpSpPr>
              <a:grpSpLocks/>
            </p:cNvGrpSpPr>
            <p:nvPr/>
          </p:nvGrpSpPr>
          <p:grpSpPr bwMode="auto">
            <a:xfrm>
              <a:off x="1198" y="394"/>
              <a:ext cx="3664" cy="1174"/>
              <a:chOff x="486" y="428"/>
              <a:chExt cx="3664" cy="1174"/>
            </a:xfrm>
          </p:grpSpPr>
          <p:sp>
            <p:nvSpPr>
              <p:cNvPr id="93209" name="Rectangle 17"/>
              <p:cNvSpPr>
                <a:spLocks noChangeArrowheads="1"/>
              </p:cNvSpPr>
              <p:nvPr/>
            </p:nvSpPr>
            <p:spPr bwMode="auto">
              <a:xfrm>
                <a:off x="1548" y="913"/>
                <a:ext cx="486" cy="68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0" name="AutoShape 18"/>
              <p:cNvSpPr>
                <a:spLocks noChangeArrowheads="1"/>
              </p:cNvSpPr>
              <p:nvPr/>
            </p:nvSpPr>
            <p:spPr bwMode="auto">
              <a:xfrm rot="18900000" flipH="1">
                <a:off x="1483" y="1155"/>
                <a:ext cx="127" cy="127"/>
              </a:xfrm>
              <a:prstGeom prst="rtTriangle">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1" name="Text Box 19"/>
              <p:cNvSpPr txBox="1">
                <a:spLocks noChangeArrowheads="1"/>
              </p:cNvSpPr>
              <p:nvPr/>
            </p:nvSpPr>
            <p:spPr bwMode="auto">
              <a:xfrm>
                <a:off x="1526" y="880"/>
                <a:ext cx="4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sz="2400">
                    <a:solidFill>
                      <a:srgbClr val="000000"/>
                    </a:solidFill>
                    <a:ea typeface="宋体" charset="-122"/>
                  </a:rPr>
                  <a:t>T</a:t>
                </a:r>
                <a:r>
                  <a:rPr lang="en-US" altLang="zh-CN" sz="2400" baseline="-25000">
                    <a:solidFill>
                      <a:srgbClr val="000000"/>
                    </a:solidFill>
                    <a:ea typeface="宋体" charset="-122"/>
                  </a:rPr>
                  <a:t>0</a:t>
                </a:r>
              </a:p>
            </p:txBody>
          </p:sp>
          <p:sp>
            <p:nvSpPr>
              <p:cNvPr id="93212" name="Text Box 20"/>
              <p:cNvSpPr txBox="1">
                <a:spLocks noChangeArrowheads="1"/>
              </p:cNvSpPr>
              <p:nvPr/>
            </p:nvSpPr>
            <p:spPr bwMode="auto">
              <a:xfrm>
                <a:off x="2045" y="428"/>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solidFill>
                      <a:srgbClr val="000000"/>
                    </a:solidFill>
                    <a:ea typeface="宋体" charset="-122"/>
                  </a:rPr>
                  <a:t>Q</a:t>
                </a:r>
                <a:r>
                  <a:rPr lang="en-US" altLang="zh-CN" sz="2400" baseline="-25000" dirty="0">
                    <a:solidFill>
                      <a:srgbClr val="000000"/>
                    </a:solidFill>
                    <a:ea typeface="宋体" charset="-122"/>
                  </a:rPr>
                  <a:t>0</a:t>
                </a:r>
              </a:p>
            </p:txBody>
          </p:sp>
          <p:sp>
            <p:nvSpPr>
              <p:cNvPr id="93213" name="Rectangle 21"/>
              <p:cNvSpPr>
                <a:spLocks noChangeArrowheads="1"/>
              </p:cNvSpPr>
              <p:nvPr/>
            </p:nvSpPr>
            <p:spPr bwMode="auto">
              <a:xfrm>
                <a:off x="3173" y="903"/>
                <a:ext cx="486" cy="68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4" name="AutoShape 22"/>
              <p:cNvSpPr>
                <a:spLocks noChangeArrowheads="1"/>
              </p:cNvSpPr>
              <p:nvPr/>
            </p:nvSpPr>
            <p:spPr bwMode="auto">
              <a:xfrm rot="18900000" flipH="1">
                <a:off x="3108" y="1145"/>
                <a:ext cx="127" cy="127"/>
              </a:xfrm>
              <a:prstGeom prst="rtTriangle">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15" name="Text Box 23"/>
              <p:cNvSpPr txBox="1">
                <a:spLocks noChangeArrowheads="1"/>
              </p:cNvSpPr>
              <p:nvPr/>
            </p:nvSpPr>
            <p:spPr bwMode="auto">
              <a:xfrm>
                <a:off x="3151" y="870"/>
                <a:ext cx="4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sz="2400">
                    <a:solidFill>
                      <a:srgbClr val="000000"/>
                    </a:solidFill>
                    <a:ea typeface="宋体" charset="-122"/>
                  </a:rPr>
                  <a:t>T</a:t>
                </a:r>
                <a:r>
                  <a:rPr lang="en-US" altLang="zh-CN" sz="2400" baseline="-25000">
                    <a:solidFill>
                      <a:srgbClr val="000000"/>
                    </a:solidFill>
                    <a:ea typeface="宋体" charset="-122"/>
                  </a:rPr>
                  <a:t>1</a:t>
                </a:r>
              </a:p>
            </p:txBody>
          </p:sp>
          <p:sp>
            <p:nvSpPr>
              <p:cNvPr id="93216" name="Text Box 24"/>
              <p:cNvSpPr txBox="1">
                <a:spLocks noChangeArrowheads="1"/>
              </p:cNvSpPr>
              <p:nvPr/>
            </p:nvSpPr>
            <p:spPr bwMode="auto">
              <a:xfrm>
                <a:off x="3756" y="435"/>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sz="2400" dirty="0">
                    <a:solidFill>
                      <a:srgbClr val="000000"/>
                    </a:solidFill>
                    <a:ea typeface="宋体" charset="-122"/>
                  </a:rPr>
                  <a:t>Q</a:t>
                </a:r>
                <a:r>
                  <a:rPr lang="en-US" altLang="zh-CN" sz="2400" baseline="-25000" dirty="0">
                    <a:solidFill>
                      <a:srgbClr val="000000"/>
                    </a:solidFill>
                    <a:ea typeface="宋体" charset="-122"/>
                  </a:rPr>
                  <a:t>1</a:t>
                </a:r>
              </a:p>
            </p:txBody>
          </p:sp>
          <p:sp>
            <p:nvSpPr>
              <p:cNvPr id="93217" name="Line 25"/>
              <p:cNvSpPr>
                <a:spLocks noChangeShapeType="1"/>
              </p:cNvSpPr>
              <p:nvPr/>
            </p:nvSpPr>
            <p:spPr bwMode="auto">
              <a:xfrm flipH="1">
                <a:off x="1073" y="1005"/>
                <a:ext cx="4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8" name="Line 26"/>
              <p:cNvSpPr>
                <a:spLocks noChangeShapeType="1"/>
              </p:cNvSpPr>
              <p:nvPr/>
            </p:nvSpPr>
            <p:spPr bwMode="auto">
              <a:xfrm flipH="1">
                <a:off x="2710" y="1027"/>
                <a:ext cx="4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9" name="Line 27"/>
              <p:cNvSpPr>
                <a:spLocks noChangeShapeType="1"/>
              </p:cNvSpPr>
              <p:nvPr/>
            </p:nvSpPr>
            <p:spPr bwMode="auto">
              <a:xfrm flipH="1">
                <a:off x="881" y="1231"/>
                <a:ext cx="655"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0" name="Freeform 28"/>
              <p:cNvSpPr>
                <a:spLocks/>
              </p:cNvSpPr>
              <p:nvPr/>
            </p:nvSpPr>
            <p:spPr bwMode="auto">
              <a:xfrm>
                <a:off x="2033" y="1050"/>
                <a:ext cx="1141" cy="158"/>
              </a:xfrm>
              <a:custGeom>
                <a:avLst/>
                <a:gdLst>
                  <a:gd name="T0" fmla="*/ 0 w 1141"/>
                  <a:gd name="T1" fmla="*/ 0 h 158"/>
                  <a:gd name="T2" fmla="*/ 294 w 1141"/>
                  <a:gd name="T3" fmla="*/ 0 h 158"/>
                  <a:gd name="T4" fmla="*/ 294 w 1141"/>
                  <a:gd name="T5" fmla="*/ 158 h 158"/>
                  <a:gd name="T6" fmla="*/ 1141 w 1141"/>
                  <a:gd name="T7" fmla="*/ 158 h 1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1" h="158">
                    <a:moveTo>
                      <a:pt x="0" y="0"/>
                    </a:moveTo>
                    <a:lnTo>
                      <a:pt x="294" y="0"/>
                    </a:lnTo>
                    <a:lnTo>
                      <a:pt x="294" y="158"/>
                    </a:lnTo>
                    <a:lnTo>
                      <a:pt x="1141" y="158"/>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1" name="Line 29"/>
              <p:cNvSpPr>
                <a:spLocks noChangeShapeType="1"/>
              </p:cNvSpPr>
              <p:nvPr/>
            </p:nvSpPr>
            <p:spPr bwMode="auto">
              <a:xfrm flipV="1">
                <a:off x="2327" y="768"/>
                <a:ext cx="0" cy="28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2" name="Freeform 30"/>
              <p:cNvSpPr>
                <a:spLocks/>
              </p:cNvSpPr>
              <p:nvPr/>
            </p:nvSpPr>
            <p:spPr bwMode="auto">
              <a:xfrm>
                <a:off x="3659" y="757"/>
                <a:ext cx="294" cy="282"/>
              </a:xfrm>
              <a:custGeom>
                <a:avLst/>
                <a:gdLst>
                  <a:gd name="T0" fmla="*/ 0 w 294"/>
                  <a:gd name="T1" fmla="*/ 282 h 282"/>
                  <a:gd name="T2" fmla="*/ 294 w 294"/>
                  <a:gd name="T3" fmla="*/ 282 h 282"/>
                  <a:gd name="T4" fmla="*/ 294 w 294"/>
                  <a:gd name="T5" fmla="*/ 0 h 282"/>
                  <a:gd name="T6" fmla="*/ 0 60000 65536"/>
                  <a:gd name="T7" fmla="*/ 0 60000 65536"/>
                  <a:gd name="T8" fmla="*/ 0 60000 65536"/>
                </a:gdLst>
                <a:ahLst/>
                <a:cxnLst>
                  <a:cxn ang="T6">
                    <a:pos x="T0" y="T1"/>
                  </a:cxn>
                  <a:cxn ang="T7">
                    <a:pos x="T2" y="T3"/>
                  </a:cxn>
                  <a:cxn ang="T8">
                    <a:pos x="T4" y="T5"/>
                  </a:cxn>
                </a:cxnLst>
                <a:rect l="0" t="0" r="r" b="b"/>
                <a:pathLst>
                  <a:path w="294" h="282">
                    <a:moveTo>
                      <a:pt x="0" y="282"/>
                    </a:moveTo>
                    <a:lnTo>
                      <a:pt x="294" y="282"/>
                    </a:lnTo>
                    <a:lnTo>
                      <a:pt x="294" y="0"/>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23" name="Text Box 31"/>
              <p:cNvSpPr txBox="1">
                <a:spLocks noChangeArrowheads="1"/>
              </p:cNvSpPr>
              <p:nvPr/>
            </p:nvSpPr>
            <p:spPr bwMode="auto">
              <a:xfrm>
                <a:off x="622" y="790"/>
                <a:ext cx="4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dirty="0">
                    <a:solidFill>
                      <a:srgbClr val="000000"/>
                    </a:solidFill>
                    <a:ea typeface="宋体" charset="-122"/>
                  </a:rPr>
                  <a:t>“</a:t>
                </a:r>
                <a:r>
                  <a:rPr lang="en-US" altLang="zh-CN" sz="2400" dirty="0">
                    <a:solidFill>
                      <a:srgbClr val="000000"/>
                    </a:solidFill>
                    <a:ea typeface="宋体" charset="-122"/>
                  </a:rPr>
                  <a:t>1”</a:t>
                </a:r>
              </a:p>
            </p:txBody>
          </p:sp>
          <p:sp>
            <p:nvSpPr>
              <p:cNvPr id="93224" name="Text Box 32"/>
              <p:cNvSpPr txBox="1">
                <a:spLocks noChangeArrowheads="1"/>
              </p:cNvSpPr>
              <p:nvPr/>
            </p:nvSpPr>
            <p:spPr bwMode="auto">
              <a:xfrm>
                <a:off x="2315" y="847"/>
                <a:ext cx="4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zh-CN" altLang="en-US" sz="2400" dirty="0">
                    <a:solidFill>
                      <a:srgbClr val="000000"/>
                    </a:solidFill>
                    <a:ea typeface="宋体" charset="-122"/>
                  </a:rPr>
                  <a:t>“</a:t>
                </a:r>
                <a:r>
                  <a:rPr lang="en-US" altLang="zh-CN" sz="2400" dirty="0">
                    <a:solidFill>
                      <a:srgbClr val="000000"/>
                    </a:solidFill>
                    <a:ea typeface="宋体" charset="-122"/>
                  </a:rPr>
                  <a:t>1”</a:t>
                </a:r>
              </a:p>
            </p:txBody>
          </p:sp>
          <p:sp>
            <p:nvSpPr>
              <p:cNvPr id="93225" name="Text Box 33"/>
              <p:cNvSpPr txBox="1">
                <a:spLocks noChangeArrowheads="1"/>
              </p:cNvSpPr>
              <p:nvPr/>
            </p:nvSpPr>
            <p:spPr bwMode="auto">
              <a:xfrm>
                <a:off x="486" y="1073"/>
                <a:ext cx="6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sz="2800">
                    <a:solidFill>
                      <a:srgbClr val="000000"/>
                    </a:solidFill>
                    <a:ea typeface="宋体" charset="-122"/>
                  </a:rPr>
                  <a:t>CP</a:t>
                </a:r>
              </a:p>
            </p:txBody>
          </p:sp>
        </p:grpSp>
        <p:sp>
          <p:nvSpPr>
            <p:cNvPr id="93207" name="Oval 34"/>
            <p:cNvSpPr>
              <a:spLocks noChangeArrowheads="1"/>
            </p:cNvSpPr>
            <p:nvPr/>
          </p:nvSpPr>
          <p:spPr bwMode="auto">
            <a:xfrm>
              <a:off x="2191" y="1152"/>
              <a:ext cx="68" cy="68"/>
            </a:xfrm>
            <a:prstGeom prst="ellipse">
              <a:avLst/>
            </a:prstGeom>
            <a:solidFill>
              <a:srgbClr val="0000AA"/>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208" name="Oval 35"/>
            <p:cNvSpPr>
              <a:spLocks noChangeArrowheads="1"/>
            </p:cNvSpPr>
            <p:nvPr/>
          </p:nvSpPr>
          <p:spPr bwMode="auto">
            <a:xfrm>
              <a:off x="3817" y="1140"/>
              <a:ext cx="68" cy="68"/>
            </a:xfrm>
            <a:prstGeom prst="ellipse">
              <a:avLst/>
            </a:prstGeom>
            <a:solidFill>
              <a:srgbClr val="0000AA"/>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1172" name="Group 36"/>
          <p:cNvGrpSpPr>
            <a:grpSpLocks/>
          </p:cNvGrpSpPr>
          <p:nvPr/>
        </p:nvGrpSpPr>
        <p:grpSpPr bwMode="auto">
          <a:xfrm>
            <a:off x="4230689" y="3497264"/>
            <a:ext cx="5559425" cy="1647825"/>
            <a:chOff x="1242" y="2384"/>
            <a:chExt cx="3502" cy="1038"/>
          </a:xfrm>
        </p:grpSpPr>
        <p:sp>
          <p:nvSpPr>
            <p:cNvPr id="93198" name="Line 37"/>
            <p:cNvSpPr>
              <a:spLocks noChangeShapeType="1"/>
            </p:cNvSpPr>
            <p:nvPr/>
          </p:nvSpPr>
          <p:spPr bwMode="auto">
            <a:xfrm>
              <a:off x="1242" y="2440"/>
              <a:ext cx="0" cy="98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9" name="Line 38"/>
            <p:cNvSpPr>
              <a:spLocks noChangeShapeType="1"/>
            </p:cNvSpPr>
            <p:nvPr/>
          </p:nvSpPr>
          <p:spPr bwMode="auto">
            <a:xfrm>
              <a:off x="1751" y="2440"/>
              <a:ext cx="0" cy="98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0" name="Line 39"/>
            <p:cNvSpPr>
              <a:spLocks noChangeShapeType="1"/>
            </p:cNvSpPr>
            <p:nvPr/>
          </p:nvSpPr>
          <p:spPr bwMode="auto">
            <a:xfrm>
              <a:off x="2248" y="2429"/>
              <a:ext cx="0" cy="98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1" name="Line 40"/>
            <p:cNvSpPr>
              <a:spLocks noChangeShapeType="1"/>
            </p:cNvSpPr>
            <p:nvPr/>
          </p:nvSpPr>
          <p:spPr bwMode="auto">
            <a:xfrm>
              <a:off x="2744" y="2418"/>
              <a:ext cx="0" cy="98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2" name="Line 41"/>
            <p:cNvSpPr>
              <a:spLocks noChangeShapeType="1"/>
            </p:cNvSpPr>
            <p:nvPr/>
          </p:nvSpPr>
          <p:spPr bwMode="auto">
            <a:xfrm>
              <a:off x="3230" y="2418"/>
              <a:ext cx="0" cy="98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3" name="Line 42"/>
            <p:cNvSpPr>
              <a:spLocks noChangeShapeType="1"/>
            </p:cNvSpPr>
            <p:nvPr/>
          </p:nvSpPr>
          <p:spPr bwMode="auto">
            <a:xfrm>
              <a:off x="3750" y="2395"/>
              <a:ext cx="0" cy="98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4" name="Line 43"/>
            <p:cNvSpPr>
              <a:spLocks noChangeShapeType="1"/>
            </p:cNvSpPr>
            <p:nvPr/>
          </p:nvSpPr>
          <p:spPr bwMode="auto">
            <a:xfrm>
              <a:off x="4247" y="2384"/>
              <a:ext cx="0" cy="98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5" name="Line 44"/>
            <p:cNvSpPr>
              <a:spLocks noChangeShapeType="1"/>
            </p:cNvSpPr>
            <p:nvPr/>
          </p:nvSpPr>
          <p:spPr bwMode="auto">
            <a:xfrm>
              <a:off x="4744" y="2384"/>
              <a:ext cx="0" cy="982"/>
            </a:xfrm>
            <a:prstGeom prst="line">
              <a:avLst/>
            </a:prstGeom>
            <a:noFill/>
            <a:ln w="952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81" name="Group 45"/>
          <p:cNvGrpSpPr>
            <a:grpSpLocks/>
          </p:cNvGrpSpPr>
          <p:nvPr/>
        </p:nvGrpSpPr>
        <p:grpSpPr bwMode="auto">
          <a:xfrm>
            <a:off x="2312988" y="3836988"/>
            <a:ext cx="7853362" cy="590550"/>
            <a:chOff x="34" y="2598"/>
            <a:chExt cx="4947" cy="372"/>
          </a:xfrm>
        </p:grpSpPr>
        <p:sp>
          <p:nvSpPr>
            <p:cNvPr id="93196" name="Text Box 46"/>
            <p:cNvSpPr txBox="1">
              <a:spLocks noChangeArrowheads="1"/>
            </p:cNvSpPr>
            <p:nvPr/>
          </p:nvSpPr>
          <p:spPr bwMode="auto">
            <a:xfrm>
              <a:off x="34" y="2643"/>
              <a:ext cx="7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sz="2800">
                  <a:solidFill>
                    <a:srgbClr val="000000"/>
                  </a:solidFill>
                  <a:ea typeface="宋体" charset="-122"/>
                </a:rPr>
                <a:t>Q</a:t>
              </a:r>
              <a:r>
                <a:rPr lang="en-US" altLang="zh-CN" sz="2800" baseline="-25000">
                  <a:solidFill>
                    <a:srgbClr val="000000"/>
                  </a:solidFill>
                  <a:ea typeface="宋体" charset="-122"/>
                </a:rPr>
                <a:t>0</a:t>
              </a:r>
              <a:r>
                <a:rPr lang="en-US" altLang="zh-CN" sz="2800" baseline="30000">
                  <a:solidFill>
                    <a:srgbClr val="000000"/>
                  </a:solidFill>
                  <a:ea typeface="宋体" charset="-122"/>
                </a:rPr>
                <a:t>n+1</a:t>
              </a:r>
            </a:p>
          </p:txBody>
        </p:sp>
        <p:sp>
          <p:nvSpPr>
            <p:cNvPr id="93197" name="Freeform 47"/>
            <p:cNvSpPr>
              <a:spLocks/>
            </p:cNvSpPr>
            <p:nvPr/>
          </p:nvSpPr>
          <p:spPr bwMode="auto">
            <a:xfrm>
              <a:off x="587" y="2598"/>
              <a:ext cx="4394" cy="316"/>
            </a:xfrm>
            <a:custGeom>
              <a:avLst/>
              <a:gdLst>
                <a:gd name="T0" fmla="*/ 0 w 4394"/>
                <a:gd name="T1" fmla="*/ 305 h 316"/>
                <a:gd name="T2" fmla="*/ 655 w 4394"/>
                <a:gd name="T3" fmla="*/ 305 h 316"/>
                <a:gd name="T4" fmla="*/ 655 w 4394"/>
                <a:gd name="T5" fmla="*/ 0 h 316"/>
                <a:gd name="T6" fmla="*/ 1164 w 4394"/>
                <a:gd name="T7" fmla="*/ 0 h 316"/>
                <a:gd name="T8" fmla="*/ 1164 w 4394"/>
                <a:gd name="T9" fmla="*/ 305 h 316"/>
                <a:gd name="T10" fmla="*/ 1661 w 4394"/>
                <a:gd name="T11" fmla="*/ 305 h 316"/>
                <a:gd name="T12" fmla="*/ 1661 w 4394"/>
                <a:gd name="T13" fmla="*/ 0 h 316"/>
                <a:gd name="T14" fmla="*/ 2157 w 4394"/>
                <a:gd name="T15" fmla="*/ 0 h 316"/>
                <a:gd name="T16" fmla="*/ 2157 w 4394"/>
                <a:gd name="T17" fmla="*/ 305 h 316"/>
                <a:gd name="T18" fmla="*/ 2643 w 4394"/>
                <a:gd name="T19" fmla="*/ 305 h 316"/>
                <a:gd name="T20" fmla="*/ 2643 w 4394"/>
                <a:gd name="T21" fmla="*/ 0 h 316"/>
                <a:gd name="T22" fmla="*/ 3163 w 4394"/>
                <a:gd name="T23" fmla="*/ 0 h 316"/>
                <a:gd name="T24" fmla="*/ 3163 w 4394"/>
                <a:gd name="T25" fmla="*/ 305 h 316"/>
                <a:gd name="T26" fmla="*/ 3660 w 4394"/>
                <a:gd name="T27" fmla="*/ 305 h 316"/>
                <a:gd name="T28" fmla="*/ 3660 w 4394"/>
                <a:gd name="T29" fmla="*/ 0 h 316"/>
                <a:gd name="T30" fmla="*/ 4157 w 4394"/>
                <a:gd name="T31" fmla="*/ 0 h 316"/>
                <a:gd name="T32" fmla="*/ 4157 w 4394"/>
                <a:gd name="T33" fmla="*/ 305 h 316"/>
                <a:gd name="T34" fmla="*/ 4394 w 4394"/>
                <a:gd name="T35" fmla="*/ 316 h 3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94" h="316">
                  <a:moveTo>
                    <a:pt x="0" y="305"/>
                  </a:moveTo>
                  <a:lnTo>
                    <a:pt x="655" y="305"/>
                  </a:lnTo>
                  <a:lnTo>
                    <a:pt x="655" y="0"/>
                  </a:lnTo>
                  <a:lnTo>
                    <a:pt x="1164" y="0"/>
                  </a:lnTo>
                  <a:lnTo>
                    <a:pt x="1164" y="305"/>
                  </a:lnTo>
                  <a:lnTo>
                    <a:pt x="1661" y="305"/>
                  </a:lnTo>
                  <a:lnTo>
                    <a:pt x="1661" y="0"/>
                  </a:lnTo>
                  <a:lnTo>
                    <a:pt x="2157" y="0"/>
                  </a:lnTo>
                  <a:lnTo>
                    <a:pt x="2157" y="305"/>
                  </a:lnTo>
                  <a:lnTo>
                    <a:pt x="2643" y="305"/>
                  </a:lnTo>
                  <a:lnTo>
                    <a:pt x="2643" y="0"/>
                  </a:lnTo>
                  <a:lnTo>
                    <a:pt x="3163" y="0"/>
                  </a:lnTo>
                  <a:lnTo>
                    <a:pt x="3163" y="305"/>
                  </a:lnTo>
                  <a:lnTo>
                    <a:pt x="3660" y="305"/>
                  </a:lnTo>
                  <a:lnTo>
                    <a:pt x="3660" y="0"/>
                  </a:lnTo>
                  <a:lnTo>
                    <a:pt x="4157" y="0"/>
                  </a:lnTo>
                  <a:lnTo>
                    <a:pt x="4157" y="305"/>
                  </a:lnTo>
                  <a:lnTo>
                    <a:pt x="4394" y="316"/>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1184" name="Group 48"/>
          <p:cNvGrpSpPr>
            <a:grpSpLocks/>
          </p:cNvGrpSpPr>
          <p:nvPr/>
        </p:nvGrpSpPr>
        <p:grpSpPr bwMode="auto">
          <a:xfrm>
            <a:off x="2349500" y="4572000"/>
            <a:ext cx="7816850" cy="681038"/>
            <a:chOff x="57" y="3061"/>
            <a:chExt cx="4924" cy="429"/>
          </a:xfrm>
        </p:grpSpPr>
        <p:sp>
          <p:nvSpPr>
            <p:cNvPr id="93194" name="Text Box 49"/>
            <p:cNvSpPr txBox="1">
              <a:spLocks noChangeArrowheads="1"/>
            </p:cNvSpPr>
            <p:nvPr/>
          </p:nvSpPr>
          <p:spPr bwMode="auto">
            <a:xfrm>
              <a:off x="57" y="3163"/>
              <a:ext cx="7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sz="2800">
                  <a:solidFill>
                    <a:srgbClr val="000000"/>
                  </a:solidFill>
                  <a:ea typeface="宋体" charset="-122"/>
                </a:rPr>
                <a:t>Q</a:t>
              </a:r>
              <a:r>
                <a:rPr lang="en-US" altLang="zh-CN" sz="2800" baseline="-25000">
                  <a:solidFill>
                    <a:srgbClr val="000000"/>
                  </a:solidFill>
                  <a:ea typeface="宋体" charset="-122"/>
                </a:rPr>
                <a:t>1</a:t>
              </a:r>
              <a:r>
                <a:rPr lang="en-US" altLang="zh-CN" sz="2800" baseline="30000">
                  <a:solidFill>
                    <a:srgbClr val="000000"/>
                  </a:solidFill>
                  <a:ea typeface="宋体" charset="-122"/>
                </a:rPr>
                <a:t>n+1</a:t>
              </a:r>
            </a:p>
          </p:txBody>
        </p:sp>
        <p:sp>
          <p:nvSpPr>
            <p:cNvPr id="93195" name="Freeform 50"/>
            <p:cNvSpPr>
              <a:spLocks/>
            </p:cNvSpPr>
            <p:nvPr/>
          </p:nvSpPr>
          <p:spPr bwMode="auto">
            <a:xfrm>
              <a:off x="587" y="3061"/>
              <a:ext cx="4394" cy="305"/>
            </a:xfrm>
            <a:custGeom>
              <a:avLst/>
              <a:gdLst>
                <a:gd name="T0" fmla="*/ 0 w 4394"/>
                <a:gd name="T1" fmla="*/ 305 h 305"/>
                <a:gd name="T2" fmla="*/ 1164 w 4394"/>
                <a:gd name="T3" fmla="*/ 305 h 305"/>
                <a:gd name="T4" fmla="*/ 1164 w 4394"/>
                <a:gd name="T5" fmla="*/ 0 h 305"/>
                <a:gd name="T6" fmla="*/ 2157 w 4394"/>
                <a:gd name="T7" fmla="*/ 0 h 305"/>
                <a:gd name="T8" fmla="*/ 2157 w 4394"/>
                <a:gd name="T9" fmla="*/ 305 h 305"/>
                <a:gd name="T10" fmla="*/ 3163 w 4394"/>
                <a:gd name="T11" fmla="*/ 305 h 305"/>
                <a:gd name="T12" fmla="*/ 3163 w 4394"/>
                <a:gd name="T13" fmla="*/ 0 h 305"/>
                <a:gd name="T14" fmla="*/ 4157 w 4394"/>
                <a:gd name="T15" fmla="*/ 0 h 305"/>
                <a:gd name="T16" fmla="*/ 4157 w 4394"/>
                <a:gd name="T17" fmla="*/ 305 h 305"/>
                <a:gd name="T18" fmla="*/ 4394 w 4394"/>
                <a:gd name="T19" fmla="*/ 305 h 3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94" h="305">
                  <a:moveTo>
                    <a:pt x="0" y="305"/>
                  </a:moveTo>
                  <a:lnTo>
                    <a:pt x="1164" y="305"/>
                  </a:lnTo>
                  <a:lnTo>
                    <a:pt x="1164" y="0"/>
                  </a:lnTo>
                  <a:lnTo>
                    <a:pt x="2157" y="0"/>
                  </a:lnTo>
                  <a:lnTo>
                    <a:pt x="2157" y="305"/>
                  </a:lnTo>
                  <a:lnTo>
                    <a:pt x="3163" y="305"/>
                  </a:lnTo>
                  <a:lnTo>
                    <a:pt x="3163" y="0"/>
                  </a:lnTo>
                  <a:lnTo>
                    <a:pt x="4157" y="0"/>
                  </a:lnTo>
                  <a:lnTo>
                    <a:pt x="4157" y="305"/>
                  </a:lnTo>
                  <a:lnTo>
                    <a:pt x="4394" y="305"/>
                  </a:lnTo>
                </a:path>
              </a:pathLst>
            </a:custGeom>
            <a:noFill/>
            <a:ln w="381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1187" name="Text Box 51"/>
          <p:cNvSpPr txBox="1">
            <a:spLocks noChangeArrowheads="1"/>
          </p:cNvSpPr>
          <p:nvPr/>
        </p:nvSpPr>
        <p:spPr bwMode="auto">
          <a:xfrm>
            <a:off x="5989638" y="5594351"/>
            <a:ext cx="1522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zh-CN" altLang="en-US" sz="2800">
                <a:solidFill>
                  <a:srgbClr val="0000FF"/>
                </a:solidFill>
                <a:ea typeface="宋体" charset="-122"/>
              </a:rPr>
              <a:t>分频器</a:t>
            </a:r>
          </a:p>
        </p:txBody>
      </p:sp>
      <p:sp>
        <p:nvSpPr>
          <p:cNvPr id="93193" name="Text Box 52"/>
          <p:cNvSpPr txBox="1">
            <a:spLocks noChangeArrowheads="1"/>
          </p:cNvSpPr>
          <p:nvPr/>
        </p:nvSpPr>
        <p:spPr bwMode="auto">
          <a:xfrm>
            <a:off x="9409113" y="6237289"/>
            <a:ext cx="792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楷体_GB2312" pitchFamily="49" charset="-122"/>
              </a:defRPr>
            </a:lvl1pPr>
            <a:lvl2pPr marL="742950" indent="-285750" eaLnBrk="0" hangingPunct="0">
              <a:defRPr kumimoji="1" sz="2000">
                <a:solidFill>
                  <a:schemeClr val="tx1"/>
                </a:solidFill>
                <a:latin typeface="Times New Roman" pitchFamily="18" charset="0"/>
                <a:ea typeface="楷体_GB2312" pitchFamily="49" charset="-122"/>
              </a:defRPr>
            </a:lvl2pPr>
            <a:lvl3pPr marL="1143000" indent="-228600" eaLnBrk="0" hangingPunct="0">
              <a:defRPr kumimoji="1" sz="2000">
                <a:solidFill>
                  <a:schemeClr val="tx1"/>
                </a:solidFill>
                <a:latin typeface="Times New Roman" pitchFamily="18" charset="0"/>
                <a:ea typeface="楷体_GB2312" pitchFamily="49" charset="-122"/>
              </a:defRPr>
            </a:lvl3pPr>
            <a:lvl4pPr marL="1600200" indent="-228600" eaLnBrk="0" hangingPunct="0">
              <a:defRPr kumimoji="1" sz="2000">
                <a:solidFill>
                  <a:schemeClr val="tx1"/>
                </a:solidFill>
                <a:latin typeface="Times New Roman" pitchFamily="18" charset="0"/>
                <a:ea typeface="楷体_GB2312" pitchFamily="49" charset="-122"/>
              </a:defRPr>
            </a:lvl4pPr>
            <a:lvl5pPr marL="2057400" indent="-228600" eaLnBrk="0" hangingPunct="0">
              <a:defRPr kumimoji="1" sz="20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FF0000"/>
                </a:solidFill>
              </a:rPr>
              <a:t>END</a:t>
            </a:r>
          </a:p>
        </p:txBody>
      </p:sp>
    </p:spTree>
    <p:extLst>
      <p:ext uri="{BB962C8B-B14F-4D97-AF65-F5344CB8AC3E}">
        <p14:creationId xmlns:p14="http://schemas.microsoft.com/office/powerpoint/2010/main" val="190091487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500"/>
                                        <p:tgtEl>
                                          <p:spTgt spid="91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151"/>
                                        </p:tgtEl>
                                        <p:attrNameLst>
                                          <p:attrName>style.visibility</p:attrName>
                                        </p:attrNameLst>
                                      </p:cBhvr>
                                      <p:to>
                                        <p:strVal val="visible"/>
                                      </p:to>
                                    </p:set>
                                    <p:animEffect transition="in" filter="wipe(left)">
                                      <p:cBhvr>
                                        <p:cTn id="12" dur="500"/>
                                        <p:tgtEl>
                                          <p:spTgt spid="91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139"/>
                                        </p:tgtEl>
                                        <p:attrNameLst>
                                          <p:attrName>style.visibility</p:attrName>
                                        </p:attrNameLst>
                                      </p:cBhvr>
                                      <p:to>
                                        <p:strVal val="visible"/>
                                      </p:to>
                                    </p:set>
                                    <p:animEffect transition="in" filter="wipe(left)">
                                      <p:cBhvr>
                                        <p:cTn id="17" dur="500"/>
                                        <p:tgtEl>
                                          <p:spTgt spid="911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1172"/>
                                        </p:tgtEl>
                                        <p:attrNameLst>
                                          <p:attrName>style.visibility</p:attrName>
                                        </p:attrNameLst>
                                      </p:cBhvr>
                                      <p:to>
                                        <p:strVal val="visible"/>
                                      </p:to>
                                    </p:set>
                                    <p:animEffect transition="in" filter="wipe(up)">
                                      <p:cBhvr>
                                        <p:cTn id="22" dur="500"/>
                                        <p:tgtEl>
                                          <p:spTgt spid="911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1181"/>
                                        </p:tgtEl>
                                        <p:attrNameLst>
                                          <p:attrName>style.visibility</p:attrName>
                                        </p:attrNameLst>
                                      </p:cBhvr>
                                      <p:to>
                                        <p:strVal val="visible"/>
                                      </p:to>
                                    </p:set>
                                    <p:animEffect transition="in" filter="wipe(left)">
                                      <p:cBhvr>
                                        <p:cTn id="27" dur="500"/>
                                        <p:tgtEl>
                                          <p:spTgt spid="911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1184"/>
                                        </p:tgtEl>
                                        <p:attrNameLst>
                                          <p:attrName>style.visibility</p:attrName>
                                        </p:attrNameLst>
                                      </p:cBhvr>
                                      <p:to>
                                        <p:strVal val="visible"/>
                                      </p:to>
                                    </p:set>
                                    <p:animEffect transition="in" filter="wipe(left)">
                                      <p:cBhvr>
                                        <p:cTn id="32" dur="500"/>
                                        <p:tgtEl>
                                          <p:spTgt spid="911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1187"/>
                                        </p:tgtEl>
                                        <p:attrNameLst>
                                          <p:attrName>style.visibility</p:attrName>
                                        </p:attrNameLst>
                                      </p:cBhvr>
                                      <p:to>
                                        <p:strVal val="visible"/>
                                      </p:to>
                                    </p:set>
                                    <p:animEffect transition="in" filter="slide(fromBottom)">
                                      <p:cBhvr>
                                        <p:cTn id="37" dur="500"/>
                                        <p:tgtEl>
                                          <p:spTgt spid="91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8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Text Box 2"/>
          <p:cNvSpPr txBox="1">
            <a:spLocks noChangeArrowheads="1"/>
          </p:cNvSpPr>
          <p:nvPr/>
        </p:nvSpPr>
        <p:spPr bwMode="auto">
          <a:xfrm>
            <a:off x="719460" y="308830"/>
            <a:ext cx="672584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en-US" altLang="zh-CN" sz="2800" dirty="0">
                <a:latin typeface="Times New Roman" pitchFamily="18" charset="0"/>
              </a:rPr>
              <a:t>R-S</a:t>
            </a:r>
            <a:r>
              <a:rPr kumimoji="1" lang="zh-CN" altLang="en-US" sz="2800" dirty="0">
                <a:latin typeface="Times New Roman" pitchFamily="18" charset="0"/>
              </a:rPr>
              <a:t>触发器应用举例</a:t>
            </a:r>
            <a:r>
              <a:rPr kumimoji="1" lang="en-US" altLang="zh-CN" sz="2800" dirty="0">
                <a:latin typeface="Times New Roman" pitchFamily="18" charset="0"/>
              </a:rPr>
              <a:t>:   </a:t>
            </a:r>
            <a:r>
              <a:rPr kumimoji="1" lang="zh-CN" altLang="en-US" sz="3200" dirty="0">
                <a:solidFill>
                  <a:srgbClr val="FF0066"/>
                </a:solidFill>
                <a:latin typeface="Times New Roman" pitchFamily="18" charset="0"/>
              </a:rPr>
              <a:t>单脉冲发生器</a:t>
            </a:r>
            <a:endParaRPr kumimoji="1" lang="zh-CN" altLang="en-US" sz="6000" dirty="0">
              <a:solidFill>
                <a:srgbClr val="FF0066"/>
              </a:solidFill>
              <a:latin typeface="Times New Roman" pitchFamily="18" charset="0"/>
            </a:endParaRPr>
          </a:p>
        </p:txBody>
      </p:sp>
      <p:grpSp>
        <p:nvGrpSpPr>
          <p:cNvPr id="491523" name="Group 3"/>
          <p:cNvGrpSpPr>
            <a:grpSpLocks/>
          </p:cNvGrpSpPr>
          <p:nvPr/>
        </p:nvGrpSpPr>
        <p:grpSpPr bwMode="auto">
          <a:xfrm>
            <a:off x="380364" y="2053888"/>
            <a:ext cx="5632450" cy="3957638"/>
            <a:chOff x="962" y="1262"/>
            <a:chExt cx="3548" cy="2493"/>
          </a:xfrm>
        </p:grpSpPr>
        <p:sp>
          <p:nvSpPr>
            <p:cNvPr id="491524" name="Rectangle 4"/>
            <p:cNvSpPr>
              <a:spLocks noChangeArrowheads="1"/>
            </p:cNvSpPr>
            <p:nvPr/>
          </p:nvSpPr>
          <p:spPr bwMode="auto">
            <a:xfrm>
              <a:off x="1563" y="1262"/>
              <a:ext cx="2308" cy="1818"/>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1525" name="Group 5"/>
            <p:cNvGrpSpPr>
              <a:grpSpLocks/>
            </p:cNvGrpSpPr>
            <p:nvPr/>
          </p:nvGrpSpPr>
          <p:grpSpPr bwMode="auto">
            <a:xfrm>
              <a:off x="2012" y="1671"/>
              <a:ext cx="399" cy="860"/>
              <a:chOff x="941" y="2090"/>
              <a:chExt cx="399" cy="860"/>
            </a:xfrm>
          </p:grpSpPr>
          <p:sp>
            <p:nvSpPr>
              <p:cNvPr id="491526" name="Line 6"/>
              <p:cNvSpPr>
                <a:spLocks noChangeShapeType="1"/>
              </p:cNvSpPr>
              <p:nvPr/>
            </p:nvSpPr>
            <p:spPr bwMode="auto">
              <a:xfrm rot="-5400000">
                <a:off x="1169" y="2825"/>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27" name="Rectangle 7"/>
              <p:cNvSpPr>
                <a:spLocks noChangeArrowheads="1"/>
              </p:cNvSpPr>
              <p:nvPr/>
            </p:nvSpPr>
            <p:spPr bwMode="auto">
              <a:xfrm rot="-5400000">
                <a:off x="1005" y="2378"/>
                <a:ext cx="272" cy="399"/>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28" name="Oval 8"/>
              <p:cNvSpPr>
                <a:spLocks noChangeArrowheads="1"/>
              </p:cNvSpPr>
              <p:nvPr/>
            </p:nvSpPr>
            <p:spPr bwMode="auto">
              <a:xfrm rot="-5400000">
                <a:off x="1074" y="2332"/>
                <a:ext cx="109" cy="109"/>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29" name="Line 9"/>
              <p:cNvSpPr>
                <a:spLocks noChangeShapeType="1"/>
              </p:cNvSpPr>
              <p:nvPr/>
            </p:nvSpPr>
            <p:spPr bwMode="auto">
              <a:xfrm rot="-5400000">
                <a:off x="881" y="2832"/>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0" name="Line 10"/>
              <p:cNvSpPr>
                <a:spLocks noChangeShapeType="1"/>
              </p:cNvSpPr>
              <p:nvPr/>
            </p:nvSpPr>
            <p:spPr bwMode="auto">
              <a:xfrm rot="-5400000">
                <a:off x="1008" y="2209"/>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1" name="Text Box 11"/>
              <p:cNvSpPr txBox="1">
                <a:spLocks noChangeArrowheads="1"/>
              </p:cNvSpPr>
              <p:nvPr/>
            </p:nvSpPr>
            <p:spPr bwMode="auto">
              <a:xfrm>
                <a:off x="997" y="2410"/>
                <a:ext cx="2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&amp;</a:t>
                </a:r>
              </a:p>
            </p:txBody>
          </p:sp>
        </p:grpSp>
        <p:sp>
          <p:nvSpPr>
            <p:cNvPr id="491532" name="Line 12"/>
            <p:cNvSpPr>
              <a:spLocks noChangeShapeType="1"/>
            </p:cNvSpPr>
            <p:nvPr/>
          </p:nvSpPr>
          <p:spPr bwMode="auto">
            <a:xfrm>
              <a:off x="2362" y="2517"/>
              <a:ext cx="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3" name="Line 13"/>
            <p:cNvSpPr>
              <a:spLocks noChangeShapeType="1"/>
            </p:cNvSpPr>
            <p:nvPr/>
          </p:nvSpPr>
          <p:spPr bwMode="auto">
            <a:xfrm>
              <a:off x="2198" y="1791"/>
              <a:ext cx="3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4" name="Line 14"/>
            <p:cNvSpPr>
              <a:spLocks noChangeShapeType="1"/>
            </p:cNvSpPr>
            <p:nvPr/>
          </p:nvSpPr>
          <p:spPr bwMode="auto">
            <a:xfrm rot="-5400000">
              <a:off x="3296" y="2401"/>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5" name="Rectangle 15"/>
            <p:cNvSpPr>
              <a:spLocks noChangeArrowheads="1"/>
            </p:cNvSpPr>
            <p:nvPr/>
          </p:nvSpPr>
          <p:spPr bwMode="auto">
            <a:xfrm rot="-5400000">
              <a:off x="3132" y="1954"/>
              <a:ext cx="272" cy="399"/>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6" name="Oval 16"/>
            <p:cNvSpPr>
              <a:spLocks noChangeArrowheads="1"/>
            </p:cNvSpPr>
            <p:nvPr/>
          </p:nvSpPr>
          <p:spPr bwMode="auto">
            <a:xfrm rot="-5400000">
              <a:off x="3201" y="1908"/>
              <a:ext cx="109" cy="109"/>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7" name="Line 17"/>
            <p:cNvSpPr>
              <a:spLocks noChangeShapeType="1"/>
            </p:cNvSpPr>
            <p:nvPr/>
          </p:nvSpPr>
          <p:spPr bwMode="auto">
            <a:xfrm rot="-5400000">
              <a:off x="3008" y="2407"/>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8" name="Line 18"/>
            <p:cNvSpPr>
              <a:spLocks noChangeShapeType="1"/>
            </p:cNvSpPr>
            <p:nvPr/>
          </p:nvSpPr>
          <p:spPr bwMode="auto">
            <a:xfrm rot="-5400000">
              <a:off x="3135" y="1785"/>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39" name="Text Box 19"/>
            <p:cNvSpPr txBox="1">
              <a:spLocks noChangeArrowheads="1"/>
            </p:cNvSpPr>
            <p:nvPr/>
          </p:nvSpPr>
          <p:spPr bwMode="auto">
            <a:xfrm>
              <a:off x="3124" y="1986"/>
              <a:ext cx="2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&amp;</a:t>
              </a:r>
            </a:p>
          </p:txBody>
        </p:sp>
        <p:sp>
          <p:nvSpPr>
            <p:cNvPr id="491540" name="Line 20"/>
            <p:cNvSpPr>
              <a:spLocks noChangeShapeType="1"/>
            </p:cNvSpPr>
            <p:nvPr/>
          </p:nvSpPr>
          <p:spPr bwMode="auto">
            <a:xfrm flipV="1">
              <a:off x="2930" y="2517"/>
              <a:ext cx="209"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1" name="Line 21"/>
            <p:cNvSpPr>
              <a:spLocks noChangeShapeType="1"/>
            </p:cNvSpPr>
            <p:nvPr/>
          </p:nvSpPr>
          <p:spPr bwMode="auto">
            <a:xfrm>
              <a:off x="2920" y="1787"/>
              <a:ext cx="3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2" name="Line 22"/>
            <p:cNvSpPr>
              <a:spLocks noChangeShapeType="1"/>
            </p:cNvSpPr>
            <p:nvPr/>
          </p:nvSpPr>
          <p:spPr bwMode="auto">
            <a:xfrm>
              <a:off x="2507" y="1782"/>
              <a:ext cx="435" cy="7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3" name="Line 23"/>
            <p:cNvSpPr>
              <a:spLocks noChangeShapeType="1"/>
            </p:cNvSpPr>
            <p:nvPr/>
          </p:nvSpPr>
          <p:spPr bwMode="auto">
            <a:xfrm flipH="1">
              <a:off x="2535" y="1784"/>
              <a:ext cx="387" cy="7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4" name="Oval 24"/>
            <p:cNvSpPr>
              <a:spLocks noChangeArrowheads="1"/>
            </p:cNvSpPr>
            <p:nvPr/>
          </p:nvSpPr>
          <p:spPr bwMode="auto">
            <a:xfrm>
              <a:off x="2178" y="1764"/>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5" name="Oval 25"/>
            <p:cNvSpPr>
              <a:spLocks noChangeArrowheads="1"/>
            </p:cNvSpPr>
            <p:nvPr/>
          </p:nvSpPr>
          <p:spPr bwMode="auto">
            <a:xfrm>
              <a:off x="3228" y="1768"/>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6" name="Line 26"/>
            <p:cNvSpPr>
              <a:spLocks noChangeShapeType="1"/>
            </p:cNvSpPr>
            <p:nvPr/>
          </p:nvSpPr>
          <p:spPr bwMode="auto">
            <a:xfrm>
              <a:off x="2071" y="2500"/>
              <a:ext cx="0" cy="2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7" name="Line 27"/>
            <p:cNvSpPr>
              <a:spLocks noChangeShapeType="1"/>
            </p:cNvSpPr>
            <p:nvPr/>
          </p:nvSpPr>
          <p:spPr bwMode="auto">
            <a:xfrm>
              <a:off x="3418" y="2469"/>
              <a:ext cx="0" cy="2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48" name="Text Box 28"/>
            <p:cNvSpPr txBox="1">
              <a:spLocks noChangeArrowheads="1"/>
            </p:cNvSpPr>
            <p:nvPr/>
          </p:nvSpPr>
          <p:spPr bwMode="auto">
            <a:xfrm>
              <a:off x="1705" y="2473"/>
              <a:ext cx="4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R</a:t>
              </a:r>
              <a:r>
                <a:rPr kumimoji="1" lang="en-US" altLang="zh-CN" sz="2800" baseline="-25000">
                  <a:latin typeface="Times New Roman" pitchFamily="18" charset="0"/>
                </a:rPr>
                <a:t>D</a:t>
              </a:r>
              <a:endParaRPr kumimoji="1" lang="en-US" altLang="zh-CN" sz="2800">
                <a:latin typeface="Times New Roman" pitchFamily="18" charset="0"/>
              </a:endParaRPr>
            </a:p>
          </p:txBody>
        </p:sp>
        <p:sp>
          <p:nvSpPr>
            <p:cNvPr id="491549" name="Text Box 29"/>
            <p:cNvSpPr txBox="1">
              <a:spLocks noChangeArrowheads="1"/>
            </p:cNvSpPr>
            <p:nvPr/>
          </p:nvSpPr>
          <p:spPr bwMode="auto">
            <a:xfrm>
              <a:off x="3449" y="2446"/>
              <a:ext cx="4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S</a:t>
              </a:r>
              <a:r>
                <a:rPr kumimoji="1" lang="en-US" altLang="zh-CN" sz="2800" baseline="-25000">
                  <a:latin typeface="Times New Roman" pitchFamily="18" charset="0"/>
                </a:rPr>
                <a:t>D</a:t>
              </a:r>
              <a:endParaRPr kumimoji="1" lang="en-US" altLang="zh-CN" sz="2800">
                <a:latin typeface="Times New Roman" pitchFamily="18" charset="0"/>
              </a:endParaRPr>
            </a:p>
          </p:txBody>
        </p:sp>
        <p:grpSp>
          <p:nvGrpSpPr>
            <p:cNvPr id="491550" name="Group 30"/>
            <p:cNvGrpSpPr>
              <a:grpSpLocks/>
            </p:cNvGrpSpPr>
            <p:nvPr/>
          </p:nvGrpSpPr>
          <p:grpSpPr bwMode="auto">
            <a:xfrm>
              <a:off x="2034" y="1364"/>
              <a:ext cx="391" cy="327"/>
              <a:chOff x="909" y="1836"/>
              <a:chExt cx="391" cy="327"/>
            </a:xfrm>
          </p:grpSpPr>
          <p:sp>
            <p:nvSpPr>
              <p:cNvPr id="491551" name="Text Box 31"/>
              <p:cNvSpPr txBox="1">
                <a:spLocks noChangeArrowheads="1"/>
              </p:cNvSpPr>
              <p:nvPr/>
            </p:nvSpPr>
            <p:spPr bwMode="auto">
              <a:xfrm>
                <a:off x="909" y="1836"/>
                <a:ext cx="3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a:t>
                </a:r>
              </a:p>
            </p:txBody>
          </p:sp>
          <p:sp>
            <p:nvSpPr>
              <p:cNvPr id="491552" name="Line 32"/>
              <p:cNvSpPr>
                <a:spLocks noChangeShapeType="1"/>
              </p:cNvSpPr>
              <p:nvPr/>
            </p:nvSpPr>
            <p:spPr bwMode="auto">
              <a:xfrm>
                <a:off x="945" y="1882"/>
                <a:ext cx="2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553" name="Text Box 33"/>
            <p:cNvSpPr txBox="1">
              <a:spLocks noChangeArrowheads="1"/>
            </p:cNvSpPr>
            <p:nvPr/>
          </p:nvSpPr>
          <p:spPr bwMode="auto">
            <a:xfrm>
              <a:off x="3084" y="1332"/>
              <a:ext cx="3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a:t>
              </a:r>
            </a:p>
          </p:txBody>
        </p:sp>
        <p:sp>
          <p:nvSpPr>
            <p:cNvPr id="491554" name="Line 34"/>
            <p:cNvSpPr>
              <a:spLocks noChangeShapeType="1"/>
            </p:cNvSpPr>
            <p:nvPr/>
          </p:nvSpPr>
          <p:spPr bwMode="auto">
            <a:xfrm>
              <a:off x="2070" y="2712"/>
              <a:ext cx="1" cy="5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55" name="Line 35"/>
            <p:cNvSpPr>
              <a:spLocks noChangeShapeType="1"/>
            </p:cNvSpPr>
            <p:nvPr/>
          </p:nvSpPr>
          <p:spPr bwMode="auto">
            <a:xfrm>
              <a:off x="3414" y="2718"/>
              <a:ext cx="0" cy="5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56" name="Line 36"/>
            <p:cNvSpPr>
              <a:spLocks noChangeShapeType="1"/>
            </p:cNvSpPr>
            <p:nvPr/>
          </p:nvSpPr>
          <p:spPr bwMode="auto">
            <a:xfrm>
              <a:off x="2072" y="3217"/>
              <a:ext cx="5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57" name="Line 37"/>
            <p:cNvSpPr>
              <a:spLocks noChangeShapeType="1"/>
            </p:cNvSpPr>
            <p:nvPr/>
          </p:nvSpPr>
          <p:spPr bwMode="auto">
            <a:xfrm>
              <a:off x="2905" y="3223"/>
              <a:ext cx="50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58" name="Oval 38"/>
            <p:cNvSpPr>
              <a:spLocks noChangeArrowheads="1"/>
            </p:cNvSpPr>
            <p:nvPr/>
          </p:nvSpPr>
          <p:spPr bwMode="auto">
            <a:xfrm>
              <a:off x="2753" y="3401"/>
              <a:ext cx="47" cy="47"/>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59" name="Oval 39"/>
            <p:cNvSpPr>
              <a:spLocks noChangeArrowheads="1"/>
            </p:cNvSpPr>
            <p:nvPr/>
          </p:nvSpPr>
          <p:spPr bwMode="auto">
            <a:xfrm>
              <a:off x="3390" y="3209"/>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1560" name="Group 40"/>
            <p:cNvGrpSpPr>
              <a:grpSpLocks/>
            </p:cNvGrpSpPr>
            <p:nvPr/>
          </p:nvGrpSpPr>
          <p:grpSpPr bwMode="auto">
            <a:xfrm rot="-5400000">
              <a:off x="3715" y="2887"/>
              <a:ext cx="108" cy="687"/>
              <a:chOff x="588" y="1942"/>
              <a:chExt cx="108" cy="687"/>
            </a:xfrm>
          </p:grpSpPr>
          <p:sp>
            <p:nvSpPr>
              <p:cNvPr id="491561" name="Rectangle 41"/>
              <p:cNvSpPr>
                <a:spLocks noChangeArrowheads="1"/>
              </p:cNvSpPr>
              <p:nvPr/>
            </p:nvSpPr>
            <p:spPr bwMode="auto">
              <a:xfrm>
                <a:off x="588" y="2110"/>
                <a:ext cx="108" cy="348"/>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62" name="Line 42"/>
              <p:cNvSpPr>
                <a:spLocks noChangeShapeType="1"/>
              </p:cNvSpPr>
              <p:nvPr/>
            </p:nvSpPr>
            <p:spPr bwMode="auto">
              <a:xfrm>
                <a:off x="648" y="2461"/>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63" name="Line 43"/>
              <p:cNvSpPr>
                <a:spLocks noChangeShapeType="1"/>
              </p:cNvSpPr>
              <p:nvPr/>
            </p:nvSpPr>
            <p:spPr bwMode="auto">
              <a:xfrm>
                <a:off x="645" y="1942"/>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1564" name="Group 44"/>
            <p:cNvGrpSpPr>
              <a:grpSpLocks/>
            </p:cNvGrpSpPr>
            <p:nvPr/>
          </p:nvGrpSpPr>
          <p:grpSpPr bwMode="auto">
            <a:xfrm rot="-5400000">
              <a:off x="1693" y="2884"/>
              <a:ext cx="108" cy="687"/>
              <a:chOff x="588" y="1942"/>
              <a:chExt cx="108" cy="687"/>
            </a:xfrm>
          </p:grpSpPr>
          <p:sp>
            <p:nvSpPr>
              <p:cNvPr id="491565" name="Rectangle 45"/>
              <p:cNvSpPr>
                <a:spLocks noChangeArrowheads="1"/>
              </p:cNvSpPr>
              <p:nvPr/>
            </p:nvSpPr>
            <p:spPr bwMode="auto">
              <a:xfrm>
                <a:off x="588" y="2110"/>
                <a:ext cx="108" cy="348"/>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66" name="Line 46"/>
              <p:cNvSpPr>
                <a:spLocks noChangeShapeType="1"/>
              </p:cNvSpPr>
              <p:nvPr/>
            </p:nvSpPr>
            <p:spPr bwMode="auto">
              <a:xfrm>
                <a:off x="648" y="2461"/>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67" name="Line 47"/>
              <p:cNvSpPr>
                <a:spLocks noChangeShapeType="1"/>
              </p:cNvSpPr>
              <p:nvPr/>
            </p:nvSpPr>
            <p:spPr bwMode="auto">
              <a:xfrm>
                <a:off x="645" y="1942"/>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568" name="Line 48"/>
            <p:cNvSpPr>
              <a:spLocks noChangeShapeType="1"/>
            </p:cNvSpPr>
            <p:nvPr/>
          </p:nvSpPr>
          <p:spPr bwMode="auto">
            <a:xfrm>
              <a:off x="2781" y="3446"/>
              <a:ext cx="0" cy="2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69" name="Oval 49"/>
            <p:cNvSpPr>
              <a:spLocks noChangeArrowheads="1"/>
            </p:cNvSpPr>
            <p:nvPr/>
          </p:nvSpPr>
          <p:spPr bwMode="auto">
            <a:xfrm>
              <a:off x="2049" y="3186"/>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70" name="Text Box 50"/>
            <p:cNvSpPr txBox="1">
              <a:spLocks noChangeArrowheads="1"/>
            </p:cNvSpPr>
            <p:nvPr/>
          </p:nvSpPr>
          <p:spPr bwMode="auto">
            <a:xfrm>
              <a:off x="3955" y="2847"/>
              <a:ext cx="5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dirty="0">
                  <a:latin typeface="Times New Roman" pitchFamily="18" charset="0"/>
                </a:rPr>
                <a:t>+5V</a:t>
              </a:r>
            </a:p>
          </p:txBody>
        </p:sp>
        <p:sp>
          <p:nvSpPr>
            <p:cNvPr id="491571" name="Text Box 51"/>
            <p:cNvSpPr txBox="1">
              <a:spLocks noChangeArrowheads="1"/>
            </p:cNvSpPr>
            <p:nvPr/>
          </p:nvSpPr>
          <p:spPr bwMode="auto">
            <a:xfrm>
              <a:off x="962" y="2881"/>
              <a:ext cx="5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dirty="0">
                  <a:latin typeface="Times New Roman" pitchFamily="18" charset="0"/>
                </a:rPr>
                <a:t>+5V</a:t>
              </a:r>
            </a:p>
          </p:txBody>
        </p:sp>
        <p:sp>
          <p:nvSpPr>
            <p:cNvPr id="491572" name="Text Box 52"/>
            <p:cNvSpPr txBox="1">
              <a:spLocks noChangeArrowheads="1"/>
            </p:cNvSpPr>
            <p:nvPr/>
          </p:nvSpPr>
          <p:spPr bwMode="auto">
            <a:xfrm>
              <a:off x="3536" y="3255"/>
              <a:ext cx="7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rPr>
                <a:t>4.7k</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491573" name="Text Box 53"/>
            <p:cNvSpPr txBox="1">
              <a:spLocks noChangeArrowheads="1"/>
            </p:cNvSpPr>
            <p:nvPr/>
          </p:nvSpPr>
          <p:spPr bwMode="auto">
            <a:xfrm>
              <a:off x="1468" y="3278"/>
              <a:ext cx="7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rPr>
                <a:t>4.7k</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grpSp>
          <p:nvGrpSpPr>
            <p:cNvPr id="491574" name="Group 54"/>
            <p:cNvGrpSpPr>
              <a:grpSpLocks/>
            </p:cNvGrpSpPr>
            <p:nvPr/>
          </p:nvGrpSpPr>
          <p:grpSpPr bwMode="auto">
            <a:xfrm>
              <a:off x="2648" y="3535"/>
              <a:ext cx="282" cy="220"/>
              <a:chOff x="2839" y="3835"/>
              <a:chExt cx="282" cy="220"/>
            </a:xfrm>
          </p:grpSpPr>
          <p:sp>
            <p:nvSpPr>
              <p:cNvPr id="491575" name="Line 55"/>
              <p:cNvSpPr>
                <a:spLocks noChangeShapeType="1"/>
              </p:cNvSpPr>
              <p:nvPr/>
            </p:nvSpPr>
            <p:spPr bwMode="auto">
              <a:xfrm>
                <a:off x="2976" y="3835"/>
                <a:ext cx="0" cy="2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76" name="Line 56"/>
              <p:cNvSpPr>
                <a:spLocks noChangeShapeType="1"/>
              </p:cNvSpPr>
              <p:nvPr/>
            </p:nvSpPr>
            <p:spPr bwMode="auto">
              <a:xfrm>
                <a:off x="2839" y="4055"/>
                <a:ext cx="28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577" name="Text Box 57"/>
            <p:cNvSpPr txBox="1">
              <a:spLocks noChangeArrowheads="1"/>
            </p:cNvSpPr>
            <p:nvPr/>
          </p:nvSpPr>
          <p:spPr bwMode="auto">
            <a:xfrm>
              <a:off x="2872" y="3317"/>
              <a:ext cx="34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K</a:t>
              </a:r>
            </a:p>
          </p:txBody>
        </p:sp>
      </p:grpSp>
      <p:grpSp>
        <p:nvGrpSpPr>
          <p:cNvPr id="491578" name="Group 58"/>
          <p:cNvGrpSpPr>
            <a:grpSpLocks/>
          </p:cNvGrpSpPr>
          <p:nvPr/>
        </p:nvGrpSpPr>
        <p:grpSpPr bwMode="auto">
          <a:xfrm>
            <a:off x="1351913" y="1496677"/>
            <a:ext cx="3873500" cy="479425"/>
            <a:chOff x="1614" y="903"/>
            <a:chExt cx="2440" cy="302"/>
          </a:xfrm>
        </p:grpSpPr>
        <p:sp>
          <p:nvSpPr>
            <p:cNvPr id="491579" name="Line 59"/>
            <p:cNvSpPr>
              <a:spLocks noChangeShapeType="1"/>
            </p:cNvSpPr>
            <p:nvPr/>
          </p:nvSpPr>
          <p:spPr bwMode="auto">
            <a:xfrm>
              <a:off x="1618" y="903"/>
              <a:ext cx="2436"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80" name="Line 60"/>
            <p:cNvSpPr>
              <a:spLocks noChangeShapeType="1"/>
            </p:cNvSpPr>
            <p:nvPr/>
          </p:nvSpPr>
          <p:spPr bwMode="auto">
            <a:xfrm>
              <a:off x="1614" y="1205"/>
              <a:ext cx="2436"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1581" name="Group 61"/>
          <p:cNvGrpSpPr>
            <a:grpSpLocks/>
          </p:cNvGrpSpPr>
          <p:nvPr/>
        </p:nvGrpSpPr>
        <p:grpSpPr bwMode="auto">
          <a:xfrm>
            <a:off x="2028188" y="1498263"/>
            <a:ext cx="1816100" cy="471488"/>
            <a:chOff x="1973" y="912"/>
            <a:chExt cx="1180" cy="297"/>
          </a:xfrm>
        </p:grpSpPr>
        <p:sp>
          <p:nvSpPr>
            <p:cNvPr id="491582" name="Line 62"/>
            <p:cNvSpPr>
              <a:spLocks noChangeShapeType="1"/>
            </p:cNvSpPr>
            <p:nvPr/>
          </p:nvSpPr>
          <p:spPr bwMode="auto">
            <a:xfrm>
              <a:off x="1973" y="912"/>
              <a:ext cx="22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83" name="Line 63"/>
            <p:cNvSpPr>
              <a:spLocks noChangeShapeType="1"/>
            </p:cNvSpPr>
            <p:nvPr/>
          </p:nvSpPr>
          <p:spPr bwMode="auto">
            <a:xfrm>
              <a:off x="2926" y="1209"/>
              <a:ext cx="22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584" name="Line 64"/>
          <p:cNvSpPr>
            <a:spLocks noChangeShapeType="1"/>
          </p:cNvSpPr>
          <p:nvPr/>
        </p:nvSpPr>
        <p:spPr bwMode="auto">
          <a:xfrm flipH="1" flipV="1">
            <a:off x="3009263" y="5063789"/>
            <a:ext cx="230188" cy="398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 name="Group 3">
            <a:extLst>
              <a:ext uri="{FF2B5EF4-FFF2-40B4-BE49-F238E27FC236}">
                <a16:creationId xmlns:a16="http://schemas.microsoft.com/office/drawing/2014/main" id="{62C496CB-790B-4743-853E-D1C99007BF05}"/>
              </a:ext>
            </a:extLst>
          </p:cNvPr>
          <p:cNvGrpSpPr>
            <a:grpSpLocks/>
          </p:cNvGrpSpPr>
          <p:nvPr/>
        </p:nvGrpSpPr>
        <p:grpSpPr bwMode="auto">
          <a:xfrm>
            <a:off x="5992176" y="2040394"/>
            <a:ext cx="5753100" cy="3957638"/>
            <a:chOff x="918" y="1262"/>
            <a:chExt cx="3624" cy="2493"/>
          </a:xfrm>
        </p:grpSpPr>
        <p:sp>
          <p:nvSpPr>
            <p:cNvPr id="66" name="Rectangle 4">
              <a:extLst>
                <a:ext uri="{FF2B5EF4-FFF2-40B4-BE49-F238E27FC236}">
                  <a16:creationId xmlns:a16="http://schemas.microsoft.com/office/drawing/2014/main" id="{3D3DFCFB-B01B-4FFA-9499-83B8EF7115DA}"/>
                </a:ext>
              </a:extLst>
            </p:cNvPr>
            <p:cNvSpPr>
              <a:spLocks noChangeArrowheads="1"/>
            </p:cNvSpPr>
            <p:nvPr/>
          </p:nvSpPr>
          <p:spPr bwMode="auto">
            <a:xfrm>
              <a:off x="1563" y="1262"/>
              <a:ext cx="2308" cy="1818"/>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7" name="Group 5">
              <a:extLst>
                <a:ext uri="{FF2B5EF4-FFF2-40B4-BE49-F238E27FC236}">
                  <a16:creationId xmlns:a16="http://schemas.microsoft.com/office/drawing/2014/main" id="{AAC6D943-0F54-4F2E-957E-11E82885EFFB}"/>
                </a:ext>
              </a:extLst>
            </p:cNvPr>
            <p:cNvGrpSpPr>
              <a:grpSpLocks/>
            </p:cNvGrpSpPr>
            <p:nvPr/>
          </p:nvGrpSpPr>
          <p:grpSpPr bwMode="auto">
            <a:xfrm>
              <a:off x="2012" y="1671"/>
              <a:ext cx="399" cy="860"/>
              <a:chOff x="941" y="2090"/>
              <a:chExt cx="399" cy="860"/>
            </a:xfrm>
          </p:grpSpPr>
          <p:sp>
            <p:nvSpPr>
              <p:cNvPr id="114" name="Line 6">
                <a:extLst>
                  <a:ext uri="{FF2B5EF4-FFF2-40B4-BE49-F238E27FC236}">
                    <a16:creationId xmlns:a16="http://schemas.microsoft.com/office/drawing/2014/main" id="{0E06CA96-17BC-44AE-A499-1497A505DDCF}"/>
                  </a:ext>
                </a:extLst>
              </p:cNvPr>
              <p:cNvSpPr>
                <a:spLocks noChangeShapeType="1"/>
              </p:cNvSpPr>
              <p:nvPr/>
            </p:nvSpPr>
            <p:spPr bwMode="auto">
              <a:xfrm rot="-5400000">
                <a:off x="1169" y="2825"/>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Rectangle 7">
                <a:extLst>
                  <a:ext uri="{FF2B5EF4-FFF2-40B4-BE49-F238E27FC236}">
                    <a16:creationId xmlns:a16="http://schemas.microsoft.com/office/drawing/2014/main" id="{728CB5F7-FCC3-4F4C-8B61-F2F7F761D55C}"/>
                  </a:ext>
                </a:extLst>
              </p:cNvPr>
              <p:cNvSpPr>
                <a:spLocks noChangeArrowheads="1"/>
              </p:cNvSpPr>
              <p:nvPr/>
            </p:nvSpPr>
            <p:spPr bwMode="auto">
              <a:xfrm rot="-5400000">
                <a:off x="1005" y="2378"/>
                <a:ext cx="272" cy="399"/>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Oval 8">
                <a:extLst>
                  <a:ext uri="{FF2B5EF4-FFF2-40B4-BE49-F238E27FC236}">
                    <a16:creationId xmlns:a16="http://schemas.microsoft.com/office/drawing/2014/main" id="{A3567868-2DD4-4E1B-844C-8FDCA7934FFA}"/>
                  </a:ext>
                </a:extLst>
              </p:cNvPr>
              <p:cNvSpPr>
                <a:spLocks noChangeArrowheads="1"/>
              </p:cNvSpPr>
              <p:nvPr/>
            </p:nvSpPr>
            <p:spPr bwMode="auto">
              <a:xfrm rot="-5400000">
                <a:off x="1074" y="2332"/>
                <a:ext cx="109" cy="109"/>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Line 9">
                <a:extLst>
                  <a:ext uri="{FF2B5EF4-FFF2-40B4-BE49-F238E27FC236}">
                    <a16:creationId xmlns:a16="http://schemas.microsoft.com/office/drawing/2014/main" id="{C7913748-2061-4E2E-96A6-E2797C9E457A}"/>
                  </a:ext>
                </a:extLst>
              </p:cNvPr>
              <p:cNvSpPr>
                <a:spLocks noChangeShapeType="1"/>
              </p:cNvSpPr>
              <p:nvPr/>
            </p:nvSpPr>
            <p:spPr bwMode="auto">
              <a:xfrm rot="-5400000">
                <a:off x="881" y="2832"/>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10">
                <a:extLst>
                  <a:ext uri="{FF2B5EF4-FFF2-40B4-BE49-F238E27FC236}">
                    <a16:creationId xmlns:a16="http://schemas.microsoft.com/office/drawing/2014/main" id="{8DECBB90-BBA2-49BC-A873-1738F6967C48}"/>
                  </a:ext>
                </a:extLst>
              </p:cNvPr>
              <p:cNvSpPr>
                <a:spLocks noChangeShapeType="1"/>
              </p:cNvSpPr>
              <p:nvPr/>
            </p:nvSpPr>
            <p:spPr bwMode="auto">
              <a:xfrm rot="-5400000">
                <a:off x="1008" y="2209"/>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Text Box 11">
                <a:extLst>
                  <a:ext uri="{FF2B5EF4-FFF2-40B4-BE49-F238E27FC236}">
                    <a16:creationId xmlns:a16="http://schemas.microsoft.com/office/drawing/2014/main" id="{23FA0FE1-9A1B-4FB3-9431-9D765CB6C2B0}"/>
                  </a:ext>
                </a:extLst>
              </p:cNvPr>
              <p:cNvSpPr txBox="1">
                <a:spLocks noChangeArrowheads="1"/>
              </p:cNvSpPr>
              <p:nvPr/>
            </p:nvSpPr>
            <p:spPr bwMode="auto">
              <a:xfrm>
                <a:off x="997" y="2410"/>
                <a:ext cx="2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&amp;</a:t>
                </a:r>
              </a:p>
            </p:txBody>
          </p:sp>
        </p:grpSp>
        <p:sp>
          <p:nvSpPr>
            <p:cNvPr id="68" name="Line 12">
              <a:extLst>
                <a:ext uri="{FF2B5EF4-FFF2-40B4-BE49-F238E27FC236}">
                  <a16:creationId xmlns:a16="http://schemas.microsoft.com/office/drawing/2014/main" id="{4C695EAD-B757-4B58-8F62-1C3800DAE056}"/>
                </a:ext>
              </a:extLst>
            </p:cNvPr>
            <p:cNvSpPr>
              <a:spLocks noChangeShapeType="1"/>
            </p:cNvSpPr>
            <p:nvPr/>
          </p:nvSpPr>
          <p:spPr bwMode="auto">
            <a:xfrm>
              <a:off x="2362" y="2517"/>
              <a:ext cx="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3">
              <a:extLst>
                <a:ext uri="{FF2B5EF4-FFF2-40B4-BE49-F238E27FC236}">
                  <a16:creationId xmlns:a16="http://schemas.microsoft.com/office/drawing/2014/main" id="{A7240462-953F-464A-858C-3119F5753038}"/>
                </a:ext>
              </a:extLst>
            </p:cNvPr>
            <p:cNvSpPr>
              <a:spLocks noChangeShapeType="1"/>
            </p:cNvSpPr>
            <p:nvPr/>
          </p:nvSpPr>
          <p:spPr bwMode="auto">
            <a:xfrm>
              <a:off x="2198" y="1791"/>
              <a:ext cx="3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14">
              <a:extLst>
                <a:ext uri="{FF2B5EF4-FFF2-40B4-BE49-F238E27FC236}">
                  <a16:creationId xmlns:a16="http://schemas.microsoft.com/office/drawing/2014/main" id="{B3D68ED6-3F2F-486B-8B3E-A9FE53DE4E78}"/>
                </a:ext>
              </a:extLst>
            </p:cNvPr>
            <p:cNvSpPr>
              <a:spLocks noChangeShapeType="1"/>
            </p:cNvSpPr>
            <p:nvPr/>
          </p:nvSpPr>
          <p:spPr bwMode="auto">
            <a:xfrm rot="-5400000">
              <a:off x="3296" y="2401"/>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15">
              <a:extLst>
                <a:ext uri="{FF2B5EF4-FFF2-40B4-BE49-F238E27FC236}">
                  <a16:creationId xmlns:a16="http://schemas.microsoft.com/office/drawing/2014/main" id="{0352A197-0446-4054-A28E-45A36865A0F4}"/>
                </a:ext>
              </a:extLst>
            </p:cNvPr>
            <p:cNvSpPr>
              <a:spLocks noChangeArrowheads="1"/>
            </p:cNvSpPr>
            <p:nvPr/>
          </p:nvSpPr>
          <p:spPr bwMode="auto">
            <a:xfrm rot="-5400000">
              <a:off x="3132" y="1954"/>
              <a:ext cx="272" cy="399"/>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Oval 16">
              <a:extLst>
                <a:ext uri="{FF2B5EF4-FFF2-40B4-BE49-F238E27FC236}">
                  <a16:creationId xmlns:a16="http://schemas.microsoft.com/office/drawing/2014/main" id="{ABBB00A2-3F7F-4DAC-8F99-F5EA0E42FED5}"/>
                </a:ext>
              </a:extLst>
            </p:cNvPr>
            <p:cNvSpPr>
              <a:spLocks noChangeArrowheads="1"/>
            </p:cNvSpPr>
            <p:nvPr/>
          </p:nvSpPr>
          <p:spPr bwMode="auto">
            <a:xfrm rot="-5400000">
              <a:off x="3201" y="1908"/>
              <a:ext cx="109" cy="109"/>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17">
              <a:extLst>
                <a:ext uri="{FF2B5EF4-FFF2-40B4-BE49-F238E27FC236}">
                  <a16:creationId xmlns:a16="http://schemas.microsoft.com/office/drawing/2014/main" id="{3B374B16-C94C-40FD-9C48-974C1820EEFA}"/>
                </a:ext>
              </a:extLst>
            </p:cNvPr>
            <p:cNvSpPr>
              <a:spLocks noChangeShapeType="1"/>
            </p:cNvSpPr>
            <p:nvPr/>
          </p:nvSpPr>
          <p:spPr bwMode="auto">
            <a:xfrm rot="-5400000">
              <a:off x="3008" y="2407"/>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18">
              <a:extLst>
                <a:ext uri="{FF2B5EF4-FFF2-40B4-BE49-F238E27FC236}">
                  <a16:creationId xmlns:a16="http://schemas.microsoft.com/office/drawing/2014/main" id="{8B8FB41E-F97C-448F-8181-CF4F3E8711CB}"/>
                </a:ext>
              </a:extLst>
            </p:cNvPr>
            <p:cNvSpPr>
              <a:spLocks noChangeShapeType="1"/>
            </p:cNvSpPr>
            <p:nvPr/>
          </p:nvSpPr>
          <p:spPr bwMode="auto">
            <a:xfrm rot="-5400000">
              <a:off x="3135" y="1785"/>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Text Box 19">
              <a:extLst>
                <a:ext uri="{FF2B5EF4-FFF2-40B4-BE49-F238E27FC236}">
                  <a16:creationId xmlns:a16="http://schemas.microsoft.com/office/drawing/2014/main" id="{5F87C54A-56D8-4C5E-9D52-56F269B5AADC}"/>
                </a:ext>
              </a:extLst>
            </p:cNvPr>
            <p:cNvSpPr txBox="1">
              <a:spLocks noChangeArrowheads="1"/>
            </p:cNvSpPr>
            <p:nvPr/>
          </p:nvSpPr>
          <p:spPr bwMode="auto">
            <a:xfrm>
              <a:off x="3124" y="1986"/>
              <a:ext cx="2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&amp;</a:t>
              </a:r>
            </a:p>
          </p:txBody>
        </p:sp>
        <p:sp>
          <p:nvSpPr>
            <p:cNvPr id="76" name="Line 20">
              <a:extLst>
                <a:ext uri="{FF2B5EF4-FFF2-40B4-BE49-F238E27FC236}">
                  <a16:creationId xmlns:a16="http://schemas.microsoft.com/office/drawing/2014/main" id="{DFB7A143-858D-4CB3-AE5B-75A0805851F3}"/>
                </a:ext>
              </a:extLst>
            </p:cNvPr>
            <p:cNvSpPr>
              <a:spLocks noChangeShapeType="1"/>
            </p:cNvSpPr>
            <p:nvPr/>
          </p:nvSpPr>
          <p:spPr bwMode="auto">
            <a:xfrm flipV="1">
              <a:off x="2930" y="2517"/>
              <a:ext cx="209"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21">
              <a:extLst>
                <a:ext uri="{FF2B5EF4-FFF2-40B4-BE49-F238E27FC236}">
                  <a16:creationId xmlns:a16="http://schemas.microsoft.com/office/drawing/2014/main" id="{E850E56D-C5D1-4C16-9E04-31F868810195}"/>
                </a:ext>
              </a:extLst>
            </p:cNvPr>
            <p:cNvSpPr>
              <a:spLocks noChangeShapeType="1"/>
            </p:cNvSpPr>
            <p:nvPr/>
          </p:nvSpPr>
          <p:spPr bwMode="auto">
            <a:xfrm>
              <a:off x="2920" y="1787"/>
              <a:ext cx="3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22">
              <a:extLst>
                <a:ext uri="{FF2B5EF4-FFF2-40B4-BE49-F238E27FC236}">
                  <a16:creationId xmlns:a16="http://schemas.microsoft.com/office/drawing/2014/main" id="{06C96104-DE22-47CB-8EF0-6A4B3863A5D2}"/>
                </a:ext>
              </a:extLst>
            </p:cNvPr>
            <p:cNvSpPr>
              <a:spLocks noChangeShapeType="1"/>
            </p:cNvSpPr>
            <p:nvPr/>
          </p:nvSpPr>
          <p:spPr bwMode="auto">
            <a:xfrm>
              <a:off x="2507" y="1782"/>
              <a:ext cx="435" cy="7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23">
              <a:extLst>
                <a:ext uri="{FF2B5EF4-FFF2-40B4-BE49-F238E27FC236}">
                  <a16:creationId xmlns:a16="http://schemas.microsoft.com/office/drawing/2014/main" id="{F07F8667-A0AF-4C72-8171-C74847E6224B}"/>
                </a:ext>
              </a:extLst>
            </p:cNvPr>
            <p:cNvSpPr>
              <a:spLocks noChangeShapeType="1"/>
            </p:cNvSpPr>
            <p:nvPr/>
          </p:nvSpPr>
          <p:spPr bwMode="auto">
            <a:xfrm flipH="1">
              <a:off x="2535" y="1784"/>
              <a:ext cx="387" cy="7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Oval 24">
              <a:extLst>
                <a:ext uri="{FF2B5EF4-FFF2-40B4-BE49-F238E27FC236}">
                  <a16:creationId xmlns:a16="http://schemas.microsoft.com/office/drawing/2014/main" id="{2C39FE65-4A97-4854-8F84-5E579D9A1C0C}"/>
                </a:ext>
              </a:extLst>
            </p:cNvPr>
            <p:cNvSpPr>
              <a:spLocks noChangeArrowheads="1"/>
            </p:cNvSpPr>
            <p:nvPr/>
          </p:nvSpPr>
          <p:spPr bwMode="auto">
            <a:xfrm>
              <a:off x="2178" y="1764"/>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Oval 25">
              <a:extLst>
                <a:ext uri="{FF2B5EF4-FFF2-40B4-BE49-F238E27FC236}">
                  <a16:creationId xmlns:a16="http://schemas.microsoft.com/office/drawing/2014/main" id="{14949419-DFA4-40D3-B37E-9C9E75FD473E}"/>
                </a:ext>
              </a:extLst>
            </p:cNvPr>
            <p:cNvSpPr>
              <a:spLocks noChangeArrowheads="1"/>
            </p:cNvSpPr>
            <p:nvPr/>
          </p:nvSpPr>
          <p:spPr bwMode="auto">
            <a:xfrm>
              <a:off x="3228" y="1768"/>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26">
              <a:extLst>
                <a:ext uri="{FF2B5EF4-FFF2-40B4-BE49-F238E27FC236}">
                  <a16:creationId xmlns:a16="http://schemas.microsoft.com/office/drawing/2014/main" id="{A43FDF47-665A-4BAD-9E34-2B1A07247C40}"/>
                </a:ext>
              </a:extLst>
            </p:cNvPr>
            <p:cNvSpPr>
              <a:spLocks noChangeShapeType="1"/>
            </p:cNvSpPr>
            <p:nvPr/>
          </p:nvSpPr>
          <p:spPr bwMode="auto">
            <a:xfrm>
              <a:off x="2071" y="2500"/>
              <a:ext cx="0" cy="2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27">
              <a:extLst>
                <a:ext uri="{FF2B5EF4-FFF2-40B4-BE49-F238E27FC236}">
                  <a16:creationId xmlns:a16="http://schemas.microsoft.com/office/drawing/2014/main" id="{44D06C96-C7EA-4726-A356-BEDF44C5550F}"/>
                </a:ext>
              </a:extLst>
            </p:cNvPr>
            <p:cNvSpPr>
              <a:spLocks noChangeShapeType="1"/>
            </p:cNvSpPr>
            <p:nvPr/>
          </p:nvSpPr>
          <p:spPr bwMode="auto">
            <a:xfrm>
              <a:off x="3418" y="2469"/>
              <a:ext cx="0" cy="2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Text Box 28">
              <a:extLst>
                <a:ext uri="{FF2B5EF4-FFF2-40B4-BE49-F238E27FC236}">
                  <a16:creationId xmlns:a16="http://schemas.microsoft.com/office/drawing/2014/main" id="{78EA92A0-B232-4619-93E8-96BFC535B975}"/>
                </a:ext>
              </a:extLst>
            </p:cNvPr>
            <p:cNvSpPr txBox="1">
              <a:spLocks noChangeArrowheads="1"/>
            </p:cNvSpPr>
            <p:nvPr/>
          </p:nvSpPr>
          <p:spPr bwMode="auto">
            <a:xfrm>
              <a:off x="1705" y="2473"/>
              <a:ext cx="4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R</a:t>
              </a:r>
              <a:r>
                <a:rPr kumimoji="1" lang="en-US" altLang="zh-CN" sz="2800" baseline="-25000">
                  <a:latin typeface="Times New Roman" pitchFamily="18" charset="0"/>
                </a:rPr>
                <a:t>D</a:t>
              </a:r>
              <a:endParaRPr kumimoji="1" lang="en-US" altLang="zh-CN" sz="2800">
                <a:latin typeface="Times New Roman" pitchFamily="18" charset="0"/>
              </a:endParaRPr>
            </a:p>
          </p:txBody>
        </p:sp>
        <p:sp>
          <p:nvSpPr>
            <p:cNvPr id="85" name="Text Box 29">
              <a:extLst>
                <a:ext uri="{FF2B5EF4-FFF2-40B4-BE49-F238E27FC236}">
                  <a16:creationId xmlns:a16="http://schemas.microsoft.com/office/drawing/2014/main" id="{547BE9E2-D927-43F5-9D8D-A58489468693}"/>
                </a:ext>
              </a:extLst>
            </p:cNvPr>
            <p:cNvSpPr txBox="1">
              <a:spLocks noChangeArrowheads="1"/>
            </p:cNvSpPr>
            <p:nvPr/>
          </p:nvSpPr>
          <p:spPr bwMode="auto">
            <a:xfrm>
              <a:off x="3449" y="2446"/>
              <a:ext cx="4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S</a:t>
              </a:r>
              <a:r>
                <a:rPr kumimoji="1" lang="en-US" altLang="zh-CN" sz="2800" baseline="-25000">
                  <a:latin typeface="Times New Roman" pitchFamily="18" charset="0"/>
                </a:rPr>
                <a:t>D</a:t>
              </a:r>
              <a:endParaRPr kumimoji="1" lang="en-US" altLang="zh-CN" sz="2800">
                <a:latin typeface="Times New Roman" pitchFamily="18" charset="0"/>
              </a:endParaRPr>
            </a:p>
          </p:txBody>
        </p:sp>
        <p:grpSp>
          <p:nvGrpSpPr>
            <p:cNvPr id="86" name="Group 30">
              <a:extLst>
                <a:ext uri="{FF2B5EF4-FFF2-40B4-BE49-F238E27FC236}">
                  <a16:creationId xmlns:a16="http://schemas.microsoft.com/office/drawing/2014/main" id="{52E9FF03-7578-4E69-9559-8DE0796ED77C}"/>
                </a:ext>
              </a:extLst>
            </p:cNvPr>
            <p:cNvGrpSpPr>
              <a:grpSpLocks/>
            </p:cNvGrpSpPr>
            <p:nvPr/>
          </p:nvGrpSpPr>
          <p:grpSpPr bwMode="auto">
            <a:xfrm>
              <a:off x="2034" y="1364"/>
              <a:ext cx="391" cy="327"/>
              <a:chOff x="909" y="1836"/>
              <a:chExt cx="391" cy="327"/>
            </a:xfrm>
          </p:grpSpPr>
          <p:sp>
            <p:nvSpPr>
              <p:cNvPr id="112" name="Text Box 31">
                <a:extLst>
                  <a:ext uri="{FF2B5EF4-FFF2-40B4-BE49-F238E27FC236}">
                    <a16:creationId xmlns:a16="http://schemas.microsoft.com/office/drawing/2014/main" id="{CDF72A30-0651-44D9-A030-5FEBE4CC63B7}"/>
                  </a:ext>
                </a:extLst>
              </p:cNvPr>
              <p:cNvSpPr txBox="1">
                <a:spLocks noChangeArrowheads="1"/>
              </p:cNvSpPr>
              <p:nvPr/>
            </p:nvSpPr>
            <p:spPr bwMode="auto">
              <a:xfrm>
                <a:off x="909" y="1836"/>
                <a:ext cx="3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a:t>
                </a:r>
              </a:p>
            </p:txBody>
          </p:sp>
          <p:sp>
            <p:nvSpPr>
              <p:cNvPr id="113" name="Line 32">
                <a:extLst>
                  <a:ext uri="{FF2B5EF4-FFF2-40B4-BE49-F238E27FC236}">
                    <a16:creationId xmlns:a16="http://schemas.microsoft.com/office/drawing/2014/main" id="{01B0B7A3-EF0E-4226-B2C0-9BCF8537B499}"/>
                  </a:ext>
                </a:extLst>
              </p:cNvPr>
              <p:cNvSpPr>
                <a:spLocks noChangeShapeType="1"/>
              </p:cNvSpPr>
              <p:nvPr/>
            </p:nvSpPr>
            <p:spPr bwMode="auto">
              <a:xfrm>
                <a:off x="945" y="1882"/>
                <a:ext cx="2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 name="Text Box 33">
              <a:extLst>
                <a:ext uri="{FF2B5EF4-FFF2-40B4-BE49-F238E27FC236}">
                  <a16:creationId xmlns:a16="http://schemas.microsoft.com/office/drawing/2014/main" id="{9AD9BB6E-0A7C-43B8-83AE-670429FA844A}"/>
                </a:ext>
              </a:extLst>
            </p:cNvPr>
            <p:cNvSpPr txBox="1">
              <a:spLocks noChangeArrowheads="1"/>
            </p:cNvSpPr>
            <p:nvPr/>
          </p:nvSpPr>
          <p:spPr bwMode="auto">
            <a:xfrm>
              <a:off x="3084" y="1332"/>
              <a:ext cx="3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a:t>
              </a:r>
            </a:p>
          </p:txBody>
        </p:sp>
        <p:sp>
          <p:nvSpPr>
            <p:cNvPr id="88" name="Line 34">
              <a:extLst>
                <a:ext uri="{FF2B5EF4-FFF2-40B4-BE49-F238E27FC236}">
                  <a16:creationId xmlns:a16="http://schemas.microsoft.com/office/drawing/2014/main" id="{07F9B8F6-DD66-4BF0-893C-CB8E6C497037}"/>
                </a:ext>
              </a:extLst>
            </p:cNvPr>
            <p:cNvSpPr>
              <a:spLocks noChangeShapeType="1"/>
            </p:cNvSpPr>
            <p:nvPr/>
          </p:nvSpPr>
          <p:spPr bwMode="auto">
            <a:xfrm>
              <a:off x="2070" y="2712"/>
              <a:ext cx="1" cy="5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35">
              <a:extLst>
                <a:ext uri="{FF2B5EF4-FFF2-40B4-BE49-F238E27FC236}">
                  <a16:creationId xmlns:a16="http://schemas.microsoft.com/office/drawing/2014/main" id="{D7886582-2951-4A91-AF6B-4AB9D06AE840}"/>
                </a:ext>
              </a:extLst>
            </p:cNvPr>
            <p:cNvSpPr>
              <a:spLocks noChangeShapeType="1"/>
            </p:cNvSpPr>
            <p:nvPr/>
          </p:nvSpPr>
          <p:spPr bwMode="auto">
            <a:xfrm>
              <a:off x="3414" y="2718"/>
              <a:ext cx="0" cy="5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36">
              <a:extLst>
                <a:ext uri="{FF2B5EF4-FFF2-40B4-BE49-F238E27FC236}">
                  <a16:creationId xmlns:a16="http://schemas.microsoft.com/office/drawing/2014/main" id="{26BCBC0B-7052-4403-82FA-D65C783A793B}"/>
                </a:ext>
              </a:extLst>
            </p:cNvPr>
            <p:cNvSpPr>
              <a:spLocks noChangeShapeType="1"/>
            </p:cNvSpPr>
            <p:nvPr/>
          </p:nvSpPr>
          <p:spPr bwMode="auto">
            <a:xfrm>
              <a:off x="2072" y="3217"/>
              <a:ext cx="5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37">
              <a:extLst>
                <a:ext uri="{FF2B5EF4-FFF2-40B4-BE49-F238E27FC236}">
                  <a16:creationId xmlns:a16="http://schemas.microsoft.com/office/drawing/2014/main" id="{2C98B9C5-2272-4500-AAE8-81B64054198E}"/>
                </a:ext>
              </a:extLst>
            </p:cNvPr>
            <p:cNvSpPr>
              <a:spLocks noChangeShapeType="1"/>
            </p:cNvSpPr>
            <p:nvPr/>
          </p:nvSpPr>
          <p:spPr bwMode="auto">
            <a:xfrm>
              <a:off x="2905" y="3223"/>
              <a:ext cx="50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Oval 38">
              <a:extLst>
                <a:ext uri="{FF2B5EF4-FFF2-40B4-BE49-F238E27FC236}">
                  <a16:creationId xmlns:a16="http://schemas.microsoft.com/office/drawing/2014/main" id="{C5BAF760-7160-40EC-9A7D-4DFC4509C763}"/>
                </a:ext>
              </a:extLst>
            </p:cNvPr>
            <p:cNvSpPr>
              <a:spLocks noChangeArrowheads="1"/>
            </p:cNvSpPr>
            <p:nvPr/>
          </p:nvSpPr>
          <p:spPr bwMode="auto">
            <a:xfrm>
              <a:off x="2753" y="3401"/>
              <a:ext cx="47" cy="47"/>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Oval 39">
              <a:extLst>
                <a:ext uri="{FF2B5EF4-FFF2-40B4-BE49-F238E27FC236}">
                  <a16:creationId xmlns:a16="http://schemas.microsoft.com/office/drawing/2014/main" id="{CC0A2F72-E43B-4CFF-BF61-BA4813D41FA3}"/>
                </a:ext>
              </a:extLst>
            </p:cNvPr>
            <p:cNvSpPr>
              <a:spLocks noChangeArrowheads="1"/>
            </p:cNvSpPr>
            <p:nvPr/>
          </p:nvSpPr>
          <p:spPr bwMode="auto">
            <a:xfrm>
              <a:off x="3390" y="3209"/>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 name="Group 40">
              <a:extLst>
                <a:ext uri="{FF2B5EF4-FFF2-40B4-BE49-F238E27FC236}">
                  <a16:creationId xmlns:a16="http://schemas.microsoft.com/office/drawing/2014/main" id="{27043489-78A7-478D-A030-A6094C36BDF8}"/>
                </a:ext>
              </a:extLst>
            </p:cNvPr>
            <p:cNvGrpSpPr>
              <a:grpSpLocks/>
            </p:cNvGrpSpPr>
            <p:nvPr/>
          </p:nvGrpSpPr>
          <p:grpSpPr bwMode="auto">
            <a:xfrm rot="-5400000">
              <a:off x="3715" y="2887"/>
              <a:ext cx="108" cy="687"/>
              <a:chOff x="588" y="1942"/>
              <a:chExt cx="108" cy="687"/>
            </a:xfrm>
          </p:grpSpPr>
          <p:sp>
            <p:nvSpPr>
              <p:cNvPr id="109" name="Rectangle 41">
                <a:extLst>
                  <a:ext uri="{FF2B5EF4-FFF2-40B4-BE49-F238E27FC236}">
                    <a16:creationId xmlns:a16="http://schemas.microsoft.com/office/drawing/2014/main" id="{7B097A8D-7235-418E-B5D2-D124C6BF3C0D}"/>
                  </a:ext>
                </a:extLst>
              </p:cNvPr>
              <p:cNvSpPr>
                <a:spLocks noChangeArrowheads="1"/>
              </p:cNvSpPr>
              <p:nvPr/>
            </p:nvSpPr>
            <p:spPr bwMode="auto">
              <a:xfrm>
                <a:off x="588" y="2110"/>
                <a:ext cx="108" cy="348"/>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 name="Line 42">
                <a:extLst>
                  <a:ext uri="{FF2B5EF4-FFF2-40B4-BE49-F238E27FC236}">
                    <a16:creationId xmlns:a16="http://schemas.microsoft.com/office/drawing/2014/main" id="{41A15213-AB92-4419-BE4B-82D4E2B73569}"/>
                  </a:ext>
                </a:extLst>
              </p:cNvPr>
              <p:cNvSpPr>
                <a:spLocks noChangeShapeType="1"/>
              </p:cNvSpPr>
              <p:nvPr/>
            </p:nvSpPr>
            <p:spPr bwMode="auto">
              <a:xfrm>
                <a:off x="648" y="2461"/>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43">
                <a:extLst>
                  <a:ext uri="{FF2B5EF4-FFF2-40B4-BE49-F238E27FC236}">
                    <a16:creationId xmlns:a16="http://schemas.microsoft.com/office/drawing/2014/main" id="{ABF25308-EEC1-41CB-B9A7-9B8AA093139B}"/>
                  </a:ext>
                </a:extLst>
              </p:cNvPr>
              <p:cNvSpPr>
                <a:spLocks noChangeShapeType="1"/>
              </p:cNvSpPr>
              <p:nvPr/>
            </p:nvSpPr>
            <p:spPr bwMode="auto">
              <a:xfrm>
                <a:off x="645" y="1942"/>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5" name="Group 44">
              <a:extLst>
                <a:ext uri="{FF2B5EF4-FFF2-40B4-BE49-F238E27FC236}">
                  <a16:creationId xmlns:a16="http://schemas.microsoft.com/office/drawing/2014/main" id="{A9BB3877-CFDE-4B3E-8189-01248FF98F6F}"/>
                </a:ext>
              </a:extLst>
            </p:cNvPr>
            <p:cNvGrpSpPr>
              <a:grpSpLocks/>
            </p:cNvGrpSpPr>
            <p:nvPr/>
          </p:nvGrpSpPr>
          <p:grpSpPr bwMode="auto">
            <a:xfrm rot="-5400000">
              <a:off x="1693" y="2884"/>
              <a:ext cx="108" cy="687"/>
              <a:chOff x="588" y="1942"/>
              <a:chExt cx="108" cy="687"/>
            </a:xfrm>
          </p:grpSpPr>
          <p:sp>
            <p:nvSpPr>
              <p:cNvPr id="106" name="Rectangle 45">
                <a:extLst>
                  <a:ext uri="{FF2B5EF4-FFF2-40B4-BE49-F238E27FC236}">
                    <a16:creationId xmlns:a16="http://schemas.microsoft.com/office/drawing/2014/main" id="{1C002F3D-DC05-450E-B48E-7732C123131A}"/>
                  </a:ext>
                </a:extLst>
              </p:cNvPr>
              <p:cNvSpPr>
                <a:spLocks noChangeArrowheads="1"/>
              </p:cNvSpPr>
              <p:nvPr/>
            </p:nvSpPr>
            <p:spPr bwMode="auto">
              <a:xfrm>
                <a:off x="588" y="2110"/>
                <a:ext cx="108" cy="348"/>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46">
                <a:extLst>
                  <a:ext uri="{FF2B5EF4-FFF2-40B4-BE49-F238E27FC236}">
                    <a16:creationId xmlns:a16="http://schemas.microsoft.com/office/drawing/2014/main" id="{93F0A0A7-7D61-407B-BC1A-F687B091D5A8}"/>
                  </a:ext>
                </a:extLst>
              </p:cNvPr>
              <p:cNvSpPr>
                <a:spLocks noChangeShapeType="1"/>
              </p:cNvSpPr>
              <p:nvPr/>
            </p:nvSpPr>
            <p:spPr bwMode="auto">
              <a:xfrm>
                <a:off x="648" y="2461"/>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47">
                <a:extLst>
                  <a:ext uri="{FF2B5EF4-FFF2-40B4-BE49-F238E27FC236}">
                    <a16:creationId xmlns:a16="http://schemas.microsoft.com/office/drawing/2014/main" id="{C92507CC-071F-4DE1-A32D-4375F8E7C2D6}"/>
                  </a:ext>
                </a:extLst>
              </p:cNvPr>
              <p:cNvSpPr>
                <a:spLocks noChangeShapeType="1"/>
              </p:cNvSpPr>
              <p:nvPr/>
            </p:nvSpPr>
            <p:spPr bwMode="auto">
              <a:xfrm>
                <a:off x="645" y="1942"/>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6" name="Line 48">
              <a:extLst>
                <a:ext uri="{FF2B5EF4-FFF2-40B4-BE49-F238E27FC236}">
                  <a16:creationId xmlns:a16="http://schemas.microsoft.com/office/drawing/2014/main" id="{91762BD8-2C3F-497C-8E9C-267F3DE5BED6}"/>
                </a:ext>
              </a:extLst>
            </p:cNvPr>
            <p:cNvSpPr>
              <a:spLocks noChangeShapeType="1"/>
            </p:cNvSpPr>
            <p:nvPr/>
          </p:nvSpPr>
          <p:spPr bwMode="auto">
            <a:xfrm>
              <a:off x="2781" y="3446"/>
              <a:ext cx="0" cy="2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Oval 49">
              <a:extLst>
                <a:ext uri="{FF2B5EF4-FFF2-40B4-BE49-F238E27FC236}">
                  <a16:creationId xmlns:a16="http://schemas.microsoft.com/office/drawing/2014/main" id="{F80269CD-48CC-4F1A-82ED-AAEF1B16E3BC}"/>
                </a:ext>
              </a:extLst>
            </p:cNvPr>
            <p:cNvSpPr>
              <a:spLocks noChangeArrowheads="1"/>
            </p:cNvSpPr>
            <p:nvPr/>
          </p:nvSpPr>
          <p:spPr bwMode="auto">
            <a:xfrm>
              <a:off x="2049" y="3186"/>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Text Box 50">
              <a:extLst>
                <a:ext uri="{FF2B5EF4-FFF2-40B4-BE49-F238E27FC236}">
                  <a16:creationId xmlns:a16="http://schemas.microsoft.com/office/drawing/2014/main" id="{067D1999-E484-4804-BDF6-369B6164640B}"/>
                </a:ext>
              </a:extLst>
            </p:cNvPr>
            <p:cNvSpPr txBox="1">
              <a:spLocks noChangeArrowheads="1"/>
            </p:cNvSpPr>
            <p:nvPr/>
          </p:nvSpPr>
          <p:spPr bwMode="auto">
            <a:xfrm>
              <a:off x="3987" y="2848"/>
              <a:ext cx="5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dirty="0">
                  <a:latin typeface="Times New Roman" pitchFamily="18" charset="0"/>
                </a:rPr>
                <a:t>+5V</a:t>
              </a:r>
            </a:p>
          </p:txBody>
        </p:sp>
        <p:sp>
          <p:nvSpPr>
            <p:cNvPr id="99" name="Text Box 51">
              <a:extLst>
                <a:ext uri="{FF2B5EF4-FFF2-40B4-BE49-F238E27FC236}">
                  <a16:creationId xmlns:a16="http://schemas.microsoft.com/office/drawing/2014/main" id="{BB7DA372-C75D-4179-8638-1138BDB7ADB1}"/>
                </a:ext>
              </a:extLst>
            </p:cNvPr>
            <p:cNvSpPr txBox="1">
              <a:spLocks noChangeArrowheads="1"/>
            </p:cNvSpPr>
            <p:nvPr/>
          </p:nvSpPr>
          <p:spPr bwMode="auto">
            <a:xfrm>
              <a:off x="918" y="2867"/>
              <a:ext cx="5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dirty="0">
                  <a:latin typeface="Times New Roman" pitchFamily="18" charset="0"/>
                </a:rPr>
                <a:t>+5V</a:t>
              </a:r>
            </a:p>
          </p:txBody>
        </p:sp>
        <p:sp>
          <p:nvSpPr>
            <p:cNvPr id="100" name="Text Box 52">
              <a:extLst>
                <a:ext uri="{FF2B5EF4-FFF2-40B4-BE49-F238E27FC236}">
                  <a16:creationId xmlns:a16="http://schemas.microsoft.com/office/drawing/2014/main" id="{BB5AAA42-2D6E-4BDA-A9F0-6CA6897B9500}"/>
                </a:ext>
              </a:extLst>
            </p:cNvPr>
            <p:cNvSpPr txBox="1">
              <a:spLocks noChangeArrowheads="1"/>
            </p:cNvSpPr>
            <p:nvPr/>
          </p:nvSpPr>
          <p:spPr bwMode="auto">
            <a:xfrm>
              <a:off x="3536" y="3255"/>
              <a:ext cx="7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rPr>
                <a:t>4.7k</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101" name="Text Box 53">
              <a:extLst>
                <a:ext uri="{FF2B5EF4-FFF2-40B4-BE49-F238E27FC236}">
                  <a16:creationId xmlns:a16="http://schemas.microsoft.com/office/drawing/2014/main" id="{3C0C3C0B-4529-49E9-B907-0CF973081BD0}"/>
                </a:ext>
              </a:extLst>
            </p:cNvPr>
            <p:cNvSpPr txBox="1">
              <a:spLocks noChangeArrowheads="1"/>
            </p:cNvSpPr>
            <p:nvPr/>
          </p:nvSpPr>
          <p:spPr bwMode="auto">
            <a:xfrm>
              <a:off x="1468" y="3278"/>
              <a:ext cx="7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rPr>
                <a:t>4.7k</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grpSp>
          <p:nvGrpSpPr>
            <p:cNvPr id="102" name="Group 54">
              <a:extLst>
                <a:ext uri="{FF2B5EF4-FFF2-40B4-BE49-F238E27FC236}">
                  <a16:creationId xmlns:a16="http://schemas.microsoft.com/office/drawing/2014/main" id="{97796F14-CF21-4C10-8C44-3FEAF9957456}"/>
                </a:ext>
              </a:extLst>
            </p:cNvPr>
            <p:cNvGrpSpPr>
              <a:grpSpLocks/>
            </p:cNvGrpSpPr>
            <p:nvPr/>
          </p:nvGrpSpPr>
          <p:grpSpPr bwMode="auto">
            <a:xfrm>
              <a:off x="2648" y="3535"/>
              <a:ext cx="282" cy="220"/>
              <a:chOff x="2839" y="3835"/>
              <a:chExt cx="282" cy="220"/>
            </a:xfrm>
          </p:grpSpPr>
          <p:sp>
            <p:nvSpPr>
              <p:cNvPr id="104" name="Line 55">
                <a:extLst>
                  <a:ext uri="{FF2B5EF4-FFF2-40B4-BE49-F238E27FC236}">
                    <a16:creationId xmlns:a16="http://schemas.microsoft.com/office/drawing/2014/main" id="{632C6966-BB38-4CA0-B12C-29DFCDFF4DBE}"/>
                  </a:ext>
                </a:extLst>
              </p:cNvPr>
              <p:cNvSpPr>
                <a:spLocks noChangeShapeType="1"/>
              </p:cNvSpPr>
              <p:nvPr/>
            </p:nvSpPr>
            <p:spPr bwMode="auto">
              <a:xfrm>
                <a:off x="2976" y="3835"/>
                <a:ext cx="0" cy="2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56">
                <a:extLst>
                  <a:ext uri="{FF2B5EF4-FFF2-40B4-BE49-F238E27FC236}">
                    <a16:creationId xmlns:a16="http://schemas.microsoft.com/office/drawing/2014/main" id="{421AC530-F726-4779-8CDD-EA700DF9CBE2}"/>
                  </a:ext>
                </a:extLst>
              </p:cNvPr>
              <p:cNvSpPr>
                <a:spLocks noChangeShapeType="1"/>
              </p:cNvSpPr>
              <p:nvPr/>
            </p:nvSpPr>
            <p:spPr bwMode="auto">
              <a:xfrm>
                <a:off x="2839" y="4055"/>
                <a:ext cx="28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Text Box 57">
              <a:extLst>
                <a:ext uri="{FF2B5EF4-FFF2-40B4-BE49-F238E27FC236}">
                  <a16:creationId xmlns:a16="http://schemas.microsoft.com/office/drawing/2014/main" id="{493AA71F-9A04-49BA-B78C-69CDFF7F073C}"/>
                </a:ext>
              </a:extLst>
            </p:cNvPr>
            <p:cNvSpPr txBox="1">
              <a:spLocks noChangeArrowheads="1"/>
            </p:cNvSpPr>
            <p:nvPr/>
          </p:nvSpPr>
          <p:spPr bwMode="auto">
            <a:xfrm>
              <a:off x="2872" y="3317"/>
              <a:ext cx="34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K</a:t>
              </a:r>
            </a:p>
          </p:txBody>
        </p:sp>
      </p:grpSp>
      <p:grpSp>
        <p:nvGrpSpPr>
          <p:cNvPr id="120" name="Group 58">
            <a:extLst>
              <a:ext uri="{FF2B5EF4-FFF2-40B4-BE49-F238E27FC236}">
                <a16:creationId xmlns:a16="http://schemas.microsoft.com/office/drawing/2014/main" id="{CFE048CF-E095-4019-B88D-8C07AD8D85DA}"/>
              </a:ext>
            </a:extLst>
          </p:cNvPr>
          <p:cNvGrpSpPr>
            <a:grpSpLocks/>
          </p:cNvGrpSpPr>
          <p:nvPr/>
        </p:nvGrpSpPr>
        <p:grpSpPr bwMode="auto">
          <a:xfrm>
            <a:off x="7033575" y="1483183"/>
            <a:ext cx="3873500" cy="479425"/>
            <a:chOff x="1614" y="903"/>
            <a:chExt cx="2440" cy="302"/>
          </a:xfrm>
        </p:grpSpPr>
        <p:sp>
          <p:nvSpPr>
            <p:cNvPr id="121" name="Line 59">
              <a:extLst>
                <a:ext uri="{FF2B5EF4-FFF2-40B4-BE49-F238E27FC236}">
                  <a16:creationId xmlns:a16="http://schemas.microsoft.com/office/drawing/2014/main" id="{DB137F13-ED3F-4856-96AF-339245FED959}"/>
                </a:ext>
              </a:extLst>
            </p:cNvPr>
            <p:cNvSpPr>
              <a:spLocks noChangeShapeType="1"/>
            </p:cNvSpPr>
            <p:nvPr/>
          </p:nvSpPr>
          <p:spPr bwMode="auto">
            <a:xfrm>
              <a:off x="1618" y="903"/>
              <a:ext cx="2436"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60">
              <a:extLst>
                <a:ext uri="{FF2B5EF4-FFF2-40B4-BE49-F238E27FC236}">
                  <a16:creationId xmlns:a16="http://schemas.microsoft.com/office/drawing/2014/main" id="{E1B842BA-57F9-4CBB-96B6-C680704413B3}"/>
                </a:ext>
              </a:extLst>
            </p:cNvPr>
            <p:cNvSpPr>
              <a:spLocks noChangeShapeType="1"/>
            </p:cNvSpPr>
            <p:nvPr/>
          </p:nvSpPr>
          <p:spPr bwMode="auto">
            <a:xfrm>
              <a:off x="1614" y="1205"/>
              <a:ext cx="2436"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3" name="Group 61">
            <a:extLst>
              <a:ext uri="{FF2B5EF4-FFF2-40B4-BE49-F238E27FC236}">
                <a16:creationId xmlns:a16="http://schemas.microsoft.com/office/drawing/2014/main" id="{070564AC-0856-4B41-9765-17DF0F2549E8}"/>
              </a:ext>
            </a:extLst>
          </p:cNvPr>
          <p:cNvGrpSpPr>
            <a:grpSpLocks/>
          </p:cNvGrpSpPr>
          <p:nvPr/>
        </p:nvGrpSpPr>
        <p:grpSpPr bwMode="auto">
          <a:xfrm>
            <a:off x="7709850" y="1484769"/>
            <a:ext cx="1816100" cy="471488"/>
            <a:chOff x="1973" y="912"/>
            <a:chExt cx="1180" cy="297"/>
          </a:xfrm>
        </p:grpSpPr>
        <p:sp>
          <p:nvSpPr>
            <p:cNvPr id="124" name="Line 62">
              <a:extLst>
                <a:ext uri="{FF2B5EF4-FFF2-40B4-BE49-F238E27FC236}">
                  <a16:creationId xmlns:a16="http://schemas.microsoft.com/office/drawing/2014/main" id="{0B856441-6E6C-4753-9D54-173624E37E8B}"/>
                </a:ext>
              </a:extLst>
            </p:cNvPr>
            <p:cNvSpPr>
              <a:spLocks noChangeShapeType="1"/>
            </p:cNvSpPr>
            <p:nvPr/>
          </p:nvSpPr>
          <p:spPr bwMode="auto">
            <a:xfrm>
              <a:off x="1973" y="912"/>
              <a:ext cx="22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Line 63">
              <a:extLst>
                <a:ext uri="{FF2B5EF4-FFF2-40B4-BE49-F238E27FC236}">
                  <a16:creationId xmlns:a16="http://schemas.microsoft.com/office/drawing/2014/main" id="{C5427955-AFC9-43C0-BB92-93C9C5EECFB9}"/>
                </a:ext>
              </a:extLst>
            </p:cNvPr>
            <p:cNvSpPr>
              <a:spLocks noChangeShapeType="1"/>
            </p:cNvSpPr>
            <p:nvPr/>
          </p:nvSpPr>
          <p:spPr bwMode="auto">
            <a:xfrm>
              <a:off x="2926" y="1209"/>
              <a:ext cx="22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6" name="Group 64">
            <a:extLst>
              <a:ext uri="{FF2B5EF4-FFF2-40B4-BE49-F238E27FC236}">
                <a16:creationId xmlns:a16="http://schemas.microsoft.com/office/drawing/2014/main" id="{7ECBA200-CB8D-4224-8829-0EBB3DA37928}"/>
              </a:ext>
            </a:extLst>
          </p:cNvPr>
          <p:cNvGrpSpPr>
            <a:grpSpLocks/>
          </p:cNvGrpSpPr>
          <p:nvPr/>
        </p:nvGrpSpPr>
        <p:grpSpPr bwMode="auto">
          <a:xfrm>
            <a:off x="8028938" y="1480008"/>
            <a:ext cx="368300" cy="504825"/>
            <a:chOff x="665" y="1215"/>
            <a:chExt cx="232" cy="318"/>
          </a:xfrm>
        </p:grpSpPr>
        <p:sp>
          <p:nvSpPr>
            <p:cNvPr id="127" name="Line 65">
              <a:extLst>
                <a:ext uri="{FF2B5EF4-FFF2-40B4-BE49-F238E27FC236}">
                  <a16:creationId xmlns:a16="http://schemas.microsoft.com/office/drawing/2014/main" id="{BEDB0C32-4EA4-4629-8D10-36CE0DC0B7A5}"/>
                </a:ext>
              </a:extLst>
            </p:cNvPr>
            <p:cNvSpPr>
              <a:spLocks noChangeShapeType="1"/>
            </p:cNvSpPr>
            <p:nvPr/>
          </p:nvSpPr>
          <p:spPr bwMode="auto">
            <a:xfrm>
              <a:off x="665" y="1215"/>
              <a:ext cx="0" cy="31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66">
              <a:extLst>
                <a:ext uri="{FF2B5EF4-FFF2-40B4-BE49-F238E27FC236}">
                  <a16:creationId xmlns:a16="http://schemas.microsoft.com/office/drawing/2014/main" id="{232FC94E-75DD-4B24-9F68-D6FF940926BD}"/>
                </a:ext>
              </a:extLst>
            </p:cNvPr>
            <p:cNvSpPr>
              <a:spLocks noChangeShapeType="1"/>
            </p:cNvSpPr>
            <p:nvPr/>
          </p:nvSpPr>
          <p:spPr bwMode="auto">
            <a:xfrm>
              <a:off x="670" y="1517"/>
              <a:ext cx="22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9" name="Group 67">
            <a:extLst>
              <a:ext uri="{FF2B5EF4-FFF2-40B4-BE49-F238E27FC236}">
                <a16:creationId xmlns:a16="http://schemas.microsoft.com/office/drawing/2014/main" id="{9950BC53-1977-4946-B506-95F9A2996C9F}"/>
              </a:ext>
            </a:extLst>
          </p:cNvPr>
          <p:cNvGrpSpPr>
            <a:grpSpLocks/>
          </p:cNvGrpSpPr>
          <p:nvPr/>
        </p:nvGrpSpPr>
        <p:grpSpPr bwMode="auto">
          <a:xfrm>
            <a:off x="9529126" y="1460958"/>
            <a:ext cx="360363" cy="504825"/>
            <a:chOff x="4721" y="1269"/>
            <a:chExt cx="227" cy="318"/>
          </a:xfrm>
        </p:grpSpPr>
        <p:sp>
          <p:nvSpPr>
            <p:cNvPr id="130" name="Line 68">
              <a:extLst>
                <a:ext uri="{FF2B5EF4-FFF2-40B4-BE49-F238E27FC236}">
                  <a16:creationId xmlns:a16="http://schemas.microsoft.com/office/drawing/2014/main" id="{B2A90A79-27D3-4E96-9308-9F595D1D647F}"/>
                </a:ext>
              </a:extLst>
            </p:cNvPr>
            <p:cNvSpPr>
              <a:spLocks noChangeShapeType="1"/>
            </p:cNvSpPr>
            <p:nvPr/>
          </p:nvSpPr>
          <p:spPr bwMode="auto">
            <a:xfrm>
              <a:off x="4724" y="1269"/>
              <a:ext cx="0" cy="31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Line 69">
              <a:extLst>
                <a:ext uri="{FF2B5EF4-FFF2-40B4-BE49-F238E27FC236}">
                  <a16:creationId xmlns:a16="http://schemas.microsoft.com/office/drawing/2014/main" id="{1CA1E688-F710-4340-8EA3-36FB754F3A8B}"/>
                </a:ext>
              </a:extLst>
            </p:cNvPr>
            <p:cNvSpPr>
              <a:spLocks noChangeShapeType="1"/>
            </p:cNvSpPr>
            <p:nvPr/>
          </p:nvSpPr>
          <p:spPr bwMode="auto">
            <a:xfrm>
              <a:off x="4721" y="1275"/>
              <a:ext cx="22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2" name="Group 70">
            <a:extLst>
              <a:ext uri="{FF2B5EF4-FFF2-40B4-BE49-F238E27FC236}">
                <a16:creationId xmlns:a16="http://schemas.microsoft.com/office/drawing/2014/main" id="{0868694B-3DDF-4CA0-9916-9CA2C43AC4C2}"/>
              </a:ext>
            </a:extLst>
          </p:cNvPr>
          <p:cNvGrpSpPr>
            <a:grpSpLocks/>
          </p:cNvGrpSpPr>
          <p:nvPr/>
        </p:nvGrpSpPr>
        <p:grpSpPr bwMode="auto">
          <a:xfrm>
            <a:off x="8690926" y="5031245"/>
            <a:ext cx="561975" cy="403225"/>
            <a:chOff x="2618" y="3146"/>
            <a:chExt cx="354" cy="254"/>
          </a:xfrm>
        </p:grpSpPr>
        <p:sp>
          <p:nvSpPr>
            <p:cNvPr id="133" name="Line 71">
              <a:extLst>
                <a:ext uri="{FF2B5EF4-FFF2-40B4-BE49-F238E27FC236}">
                  <a16:creationId xmlns:a16="http://schemas.microsoft.com/office/drawing/2014/main" id="{FDB1742B-2E7D-4B66-8263-9318ABC9DF90}"/>
                </a:ext>
              </a:extLst>
            </p:cNvPr>
            <p:cNvSpPr>
              <a:spLocks noChangeShapeType="1"/>
            </p:cNvSpPr>
            <p:nvPr/>
          </p:nvSpPr>
          <p:spPr bwMode="auto">
            <a:xfrm flipV="1">
              <a:off x="2791" y="3146"/>
              <a:ext cx="147" cy="2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72">
              <a:extLst>
                <a:ext uri="{FF2B5EF4-FFF2-40B4-BE49-F238E27FC236}">
                  <a16:creationId xmlns:a16="http://schemas.microsoft.com/office/drawing/2014/main" id="{A82A6A92-1394-4D99-9640-787CF0F37665}"/>
                </a:ext>
              </a:extLst>
            </p:cNvPr>
            <p:cNvSpPr>
              <a:spLocks noChangeShapeType="1"/>
            </p:cNvSpPr>
            <p:nvPr/>
          </p:nvSpPr>
          <p:spPr bwMode="auto">
            <a:xfrm>
              <a:off x="2618" y="3155"/>
              <a:ext cx="354" cy="18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491523"/>
                                        </p:tgtEl>
                                        <p:attrNameLst>
                                          <p:attrName>style.visibility</p:attrName>
                                        </p:attrNameLst>
                                      </p:cBhvr>
                                      <p:to>
                                        <p:strVal val="visible"/>
                                      </p:to>
                                    </p:set>
                                    <p:animEffect transition="in" filter="barn(outHorizontal)">
                                      <p:cBhvr>
                                        <p:cTn id="7" dur="500"/>
                                        <p:tgtEl>
                                          <p:spTgt spid="491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491584"/>
                                        </p:tgtEl>
                                        <p:attrNameLst>
                                          <p:attrName>style.visibility</p:attrName>
                                        </p:attrNameLst>
                                      </p:cBhvr>
                                      <p:to>
                                        <p:strVal val="visible"/>
                                      </p:to>
                                    </p:set>
                                    <p:animEffect transition="in" filter="strips(upLeft)">
                                      <p:cBhvr>
                                        <p:cTn id="12" dur="500"/>
                                        <p:tgtEl>
                                          <p:spTgt spid="491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91578"/>
                                        </p:tgtEl>
                                        <p:attrNameLst>
                                          <p:attrName>style.visibility</p:attrName>
                                        </p:attrNameLst>
                                      </p:cBhvr>
                                      <p:to>
                                        <p:strVal val="visible"/>
                                      </p:to>
                                    </p:set>
                                    <p:animEffect transition="in" filter="strips(downRight)">
                                      <p:cBhvr>
                                        <p:cTn id="17" dur="500"/>
                                        <p:tgtEl>
                                          <p:spTgt spid="4915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91581"/>
                                        </p:tgtEl>
                                        <p:attrNameLst>
                                          <p:attrName>style.visibility</p:attrName>
                                        </p:attrNameLst>
                                      </p:cBhvr>
                                      <p:to>
                                        <p:strVal val="visible"/>
                                      </p:to>
                                    </p:set>
                                    <p:animEffect transition="in" filter="strips(downRight)">
                                      <p:cBhvr>
                                        <p:cTn id="22" dur="500"/>
                                        <p:tgtEl>
                                          <p:spTgt spid="49158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strips(downRight)">
                                      <p:cBhvr>
                                        <p:cTn id="27" dur="500"/>
                                        <p:tgtEl>
                                          <p:spTgt spid="1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down)">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wipe(up)">
                                      <p:cBhvr>
                                        <p:cTn id="3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Text Box 2"/>
          <p:cNvSpPr txBox="1">
            <a:spLocks noChangeArrowheads="1"/>
          </p:cNvSpPr>
          <p:nvPr/>
        </p:nvSpPr>
        <p:spPr bwMode="auto">
          <a:xfrm>
            <a:off x="958856" y="316636"/>
            <a:ext cx="61769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dirty="0">
                <a:latin typeface="Times New Roman" pitchFamily="18" charset="0"/>
              </a:rPr>
              <a:t>R-S</a:t>
            </a:r>
            <a:r>
              <a:rPr kumimoji="1" lang="zh-CN" altLang="en-US" sz="2800" dirty="0">
                <a:latin typeface="Times New Roman" pitchFamily="18" charset="0"/>
              </a:rPr>
              <a:t>触发器应用举例</a:t>
            </a:r>
            <a:r>
              <a:rPr kumimoji="1" lang="en-US" altLang="zh-CN" sz="2800" dirty="0">
                <a:latin typeface="Times New Roman" pitchFamily="18" charset="0"/>
              </a:rPr>
              <a:t>:   </a:t>
            </a:r>
            <a:r>
              <a:rPr kumimoji="1" lang="zh-CN" altLang="en-US" sz="3200" dirty="0">
                <a:solidFill>
                  <a:srgbClr val="FF0066"/>
                </a:solidFill>
                <a:latin typeface="Times New Roman" pitchFamily="18" charset="0"/>
              </a:rPr>
              <a:t>单脉冲发生器</a:t>
            </a:r>
            <a:endParaRPr kumimoji="1" lang="zh-CN" altLang="en-US" sz="6000" dirty="0">
              <a:solidFill>
                <a:srgbClr val="FF0066"/>
              </a:solidFill>
              <a:latin typeface="Times New Roman" pitchFamily="18" charset="0"/>
            </a:endParaRPr>
          </a:p>
        </p:txBody>
      </p:sp>
      <p:grpSp>
        <p:nvGrpSpPr>
          <p:cNvPr id="495619" name="Group 3"/>
          <p:cNvGrpSpPr>
            <a:grpSpLocks/>
          </p:cNvGrpSpPr>
          <p:nvPr/>
        </p:nvGrpSpPr>
        <p:grpSpPr bwMode="auto">
          <a:xfrm>
            <a:off x="1338265" y="2060810"/>
            <a:ext cx="6024562" cy="3957637"/>
            <a:chOff x="870" y="1262"/>
            <a:chExt cx="3795" cy="2493"/>
          </a:xfrm>
        </p:grpSpPr>
        <p:sp>
          <p:nvSpPr>
            <p:cNvPr id="495620" name="Rectangle 4"/>
            <p:cNvSpPr>
              <a:spLocks noChangeArrowheads="1"/>
            </p:cNvSpPr>
            <p:nvPr/>
          </p:nvSpPr>
          <p:spPr bwMode="auto">
            <a:xfrm>
              <a:off x="1563" y="1262"/>
              <a:ext cx="2308" cy="1818"/>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5621" name="Group 5"/>
            <p:cNvGrpSpPr>
              <a:grpSpLocks/>
            </p:cNvGrpSpPr>
            <p:nvPr/>
          </p:nvGrpSpPr>
          <p:grpSpPr bwMode="auto">
            <a:xfrm>
              <a:off x="2012" y="1671"/>
              <a:ext cx="399" cy="860"/>
              <a:chOff x="941" y="2090"/>
              <a:chExt cx="399" cy="860"/>
            </a:xfrm>
          </p:grpSpPr>
          <p:sp>
            <p:nvSpPr>
              <p:cNvPr id="495622" name="Line 6"/>
              <p:cNvSpPr>
                <a:spLocks noChangeShapeType="1"/>
              </p:cNvSpPr>
              <p:nvPr/>
            </p:nvSpPr>
            <p:spPr bwMode="auto">
              <a:xfrm rot="-5400000">
                <a:off x="1169" y="2825"/>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3" name="Rectangle 7"/>
              <p:cNvSpPr>
                <a:spLocks noChangeArrowheads="1"/>
              </p:cNvSpPr>
              <p:nvPr/>
            </p:nvSpPr>
            <p:spPr bwMode="auto">
              <a:xfrm rot="-5400000">
                <a:off x="1005" y="2378"/>
                <a:ext cx="272" cy="399"/>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4" name="Oval 8"/>
              <p:cNvSpPr>
                <a:spLocks noChangeArrowheads="1"/>
              </p:cNvSpPr>
              <p:nvPr/>
            </p:nvSpPr>
            <p:spPr bwMode="auto">
              <a:xfrm rot="-5400000">
                <a:off x="1074" y="2332"/>
                <a:ext cx="109" cy="109"/>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5" name="Line 9"/>
              <p:cNvSpPr>
                <a:spLocks noChangeShapeType="1"/>
              </p:cNvSpPr>
              <p:nvPr/>
            </p:nvSpPr>
            <p:spPr bwMode="auto">
              <a:xfrm rot="-5400000">
                <a:off x="881" y="2832"/>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6" name="Line 10"/>
              <p:cNvSpPr>
                <a:spLocks noChangeShapeType="1"/>
              </p:cNvSpPr>
              <p:nvPr/>
            </p:nvSpPr>
            <p:spPr bwMode="auto">
              <a:xfrm rot="-5400000">
                <a:off x="1008" y="2209"/>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7" name="Text Box 11"/>
              <p:cNvSpPr txBox="1">
                <a:spLocks noChangeArrowheads="1"/>
              </p:cNvSpPr>
              <p:nvPr/>
            </p:nvSpPr>
            <p:spPr bwMode="auto">
              <a:xfrm>
                <a:off x="997" y="2410"/>
                <a:ext cx="2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&amp;</a:t>
                </a:r>
              </a:p>
            </p:txBody>
          </p:sp>
        </p:grpSp>
        <p:sp>
          <p:nvSpPr>
            <p:cNvPr id="495628" name="Line 12"/>
            <p:cNvSpPr>
              <a:spLocks noChangeShapeType="1"/>
            </p:cNvSpPr>
            <p:nvPr/>
          </p:nvSpPr>
          <p:spPr bwMode="auto">
            <a:xfrm>
              <a:off x="2362" y="2517"/>
              <a:ext cx="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9" name="Line 13"/>
            <p:cNvSpPr>
              <a:spLocks noChangeShapeType="1"/>
            </p:cNvSpPr>
            <p:nvPr/>
          </p:nvSpPr>
          <p:spPr bwMode="auto">
            <a:xfrm>
              <a:off x="2198" y="1791"/>
              <a:ext cx="3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0" name="Line 14"/>
            <p:cNvSpPr>
              <a:spLocks noChangeShapeType="1"/>
            </p:cNvSpPr>
            <p:nvPr/>
          </p:nvSpPr>
          <p:spPr bwMode="auto">
            <a:xfrm rot="-5400000">
              <a:off x="3296" y="2401"/>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1" name="Rectangle 15"/>
            <p:cNvSpPr>
              <a:spLocks noChangeArrowheads="1"/>
            </p:cNvSpPr>
            <p:nvPr/>
          </p:nvSpPr>
          <p:spPr bwMode="auto">
            <a:xfrm rot="-5400000">
              <a:off x="3132" y="1954"/>
              <a:ext cx="272" cy="399"/>
            </a:xfrm>
            <a:prstGeom prst="rect">
              <a:avLst/>
            </a:prstGeom>
            <a:solidFill>
              <a:srgbClr val="66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2" name="Oval 16"/>
            <p:cNvSpPr>
              <a:spLocks noChangeArrowheads="1"/>
            </p:cNvSpPr>
            <p:nvPr/>
          </p:nvSpPr>
          <p:spPr bwMode="auto">
            <a:xfrm rot="-5400000">
              <a:off x="3201" y="1908"/>
              <a:ext cx="109" cy="109"/>
            </a:xfrm>
            <a:prstGeom prst="ellipse">
              <a:avLst/>
            </a:prstGeom>
            <a:solidFill>
              <a:srgbClr val="66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3" name="Line 17"/>
            <p:cNvSpPr>
              <a:spLocks noChangeShapeType="1"/>
            </p:cNvSpPr>
            <p:nvPr/>
          </p:nvSpPr>
          <p:spPr bwMode="auto">
            <a:xfrm rot="-5400000">
              <a:off x="3008" y="2407"/>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4" name="Line 18"/>
            <p:cNvSpPr>
              <a:spLocks noChangeShapeType="1"/>
            </p:cNvSpPr>
            <p:nvPr/>
          </p:nvSpPr>
          <p:spPr bwMode="auto">
            <a:xfrm rot="-5400000">
              <a:off x="3135" y="1785"/>
              <a:ext cx="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5" name="Text Box 19"/>
            <p:cNvSpPr txBox="1">
              <a:spLocks noChangeArrowheads="1"/>
            </p:cNvSpPr>
            <p:nvPr/>
          </p:nvSpPr>
          <p:spPr bwMode="auto">
            <a:xfrm>
              <a:off x="3124" y="1986"/>
              <a:ext cx="2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&amp;</a:t>
              </a:r>
            </a:p>
          </p:txBody>
        </p:sp>
        <p:sp>
          <p:nvSpPr>
            <p:cNvPr id="495636" name="Line 20"/>
            <p:cNvSpPr>
              <a:spLocks noChangeShapeType="1"/>
            </p:cNvSpPr>
            <p:nvPr/>
          </p:nvSpPr>
          <p:spPr bwMode="auto">
            <a:xfrm flipV="1">
              <a:off x="2930" y="2517"/>
              <a:ext cx="209"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7" name="Line 21"/>
            <p:cNvSpPr>
              <a:spLocks noChangeShapeType="1"/>
            </p:cNvSpPr>
            <p:nvPr/>
          </p:nvSpPr>
          <p:spPr bwMode="auto">
            <a:xfrm>
              <a:off x="2920" y="1787"/>
              <a:ext cx="3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8" name="Line 22"/>
            <p:cNvSpPr>
              <a:spLocks noChangeShapeType="1"/>
            </p:cNvSpPr>
            <p:nvPr/>
          </p:nvSpPr>
          <p:spPr bwMode="auto">
            <a:xfrm>
              <a:off x="2507" y="1782"/>
              <a:ext cx="435" cy="7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39" name="Line 23"/>
            <p:cNvSpPr>
              <a:spLocks noChangeShapeType="1"/>
            </p:cNvSpPr>
            <p:nvPr/>
          </p:nvSpPr>
          <p:spPr bwMode="auto">
            <a:xfrm flipH="1">
              <a:off x="2535" y="1784"/>
              <a:ext cx="387" cy="7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40" name="Oval 24"/>
            <p:cNvSpPr>
              <a:spLocks noChangeArrowheads="1"/>
            </p:cNvSpPr>
            <p:nvPr/>
          </p:nvSpPr>
          <p:spPr bwMode="auto">
            <a:xfrm>
              <a:off x="2178" y="1764"/>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41" name="Oval 25"/>
            <p:cNvSpPr>
              <a:spLocks noChangeArrowheads="1"/>
            </p:cNvSpPr>
            <p:nvPr/>
          </p:nvSpPr>
          <p:spPr bwMode="auto">
            <a:xfrm>
              <a:off x="3228" y="1768"/>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42" name="Line 26"/>
            <p:cNvSpPr>
              <a:spLocks noChangeShapeType="1"/>
            </p:cNvSpPr>
            <p:nvPr/>
          </p:nvSpPr>
          <p:spPr bwMode="auto">
            <a:xfrm>
              <a:off x="2071" y="2500"/>
              <a:ext cx="0" cy="2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43" name="Line 27"/>
            <p:cNvSpPr>
              <a:spLocks noChangeShapeType="1"/>
            </p:cNvSpPr>
            <p:nvPr/>
          </p:nvSpPr>
          <p:spPr bwMode="auto">
            <a:xfrm>
              <a:off x="3418" y="2469"/>
              <a:ext cx="0" cy="2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44" name="Text Box 28"/>
            <p:cNvSpPr txBox="1">
              <a:spLocks noChangeArrowheads="1"/>
            </p:cNvSpPr>
            <p:nvPr/>
          </p:nvSpPr>
          <p:spPr bwMode="auto">
            <a:xfrm>
              <a:off x="1705" y="2473"/>
              <a:ext cx="4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R</a:t>
              </a:r>
              <a:r>
                <a:rPr kumimoji="1" lang="en-US" altLang="zh-CN" sz="2800" baseline="-25000">
                  <a:latin typeface="Times New Roman" pitchFamily="18" charset="0"/>
                </a:rPr>
                <a:t>D</a:t>
              </a:r>
              <a:endParaRPr kumimoji="1" lang="en-US" altLang="zh-CN" sz="2800">
                <a:latin typeface="Times New Roman" pitchFamily="18" charset="0"/>
              </a:endParaRPr>
            </a:p>
          </p:txBody>
        </p:sp>
        <p:sp>
          <p:nvSpPr>
            <p:cNvPr id="495645" name="Text Box 29"/>
            <p:cNvSpPr txBox="1">
              <a:spLocks noChangeArrowheads="1"/>
            </p:cNvSpPr>
            <p:nvPr/>
          </p:nvSpPr>
          <p:spPr bwMode="auto">
            <a:xfrm>
              <a:off x="3449" y="2446"/>
              <a:ext cx="4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S</a:t>
              </a:r>
              <a:r>
                <a:rPr kumimoji="1" lang="en-US" altLang="zh-CN" sz="2800" baseline="-25000">
                  <a:latin typeface="Times New Roman" pitchFamily="18" charset="0"/>
                </a:rPr>
                <a:t>D</a:t>
              </a:r>
              <a:endParaRPr kumimoji="1" lang="en-US" altLang="zh-CN" sz="2800">
                <a:latin typeface="Times New Roman" pitchFamily="18" charset="0"/>
              </a:endParaRPr>
            </a:p>
          </p:txBody>
        </p:sp>
        <p:grpSp>
          <p:nvGrpSpPr>
            <p:cNvPr id="495646" name="Group 30"/>
            <p:cNvGrpSpPr>
              <a:grpSpLocks/>
            </p:cNvGrpSpPr>
            <p:nvPr/>
          </p:nvGrpSpPr>
          <p:grpSpPr bwMode="auto">
            <a:xfrm>
              <a:off x="2034" y="1364"/>
              <a:ext cx="391" cy="327"/>
              <a:chOff x="909" y="1836"/>
              <a:chExt cx="391" cy="327"/>
            </a:xfrm>
          </p:grpSpPr>
          <p:sp>
            <p:nvSpPr>
              <p:cNvPr id="495647" name="Text Box 31"/>
              <p:cNvSpPr txBox="1">
                <a:spLocks noChangeArrowheads="1"/>
              </p:cNvSpPr>
              <p:nvPr/>
            </p:nvSpPr>
            <p:spPr bwMode="auto">
              <a:xfrm>
                <a:off x="909" y="1836"/>
                <a:ext cx="3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a:t>
                </a:r>
              </a:p>
            </p:txBody>
          </p:sp>
          <p:sp>
            <p:nvSpPr>
              <p:cNvPr id="495648" name="Line 32"/>
              <p:cNvSpPr>
                <a:spLocks noChangeShapeType="1"/>
              </p:cNvSpPr>
              <p:nvPr/>
            </p:nvSpPr>
            <p:spPr bwMode="auto">
              <a:xfrm>
                <a:off x="945" y="1882"/>
                <a:ext cx="2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5649" name="Text Box 33"/>
            <p:cNvSpPr txBox="1">
              <a:spLocks noChangeArrowheads="1"/>
            </p:cNvSpPr>
            <p:nvPr/>
          </p:nvSpPr>
          <p:spPr bwMode="auto">
            <a:xfrm>
              <a:off x="3084" y="1332"/>
              <a:ext cx="39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Q</a:t>
              </a:r>
            </a:p>
          </p:txBody>
        </p:sp>
        <p:sp>
          <p:nvSpPr>
            <p:cNvPr id="495650" name="Line 34"/>
            <p:cNvSpPr>
              <a:spLocks noChangeShapeType="1"/>
            </p:cNvSpPr>
            <p:nvPr/>
          </p:nvSpPr>
          <p:spPr bwMode="auto">
            <a:xfrm>
              <a:off x="2070" y="2712"/>
              <a:ext cx="1" cy="5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1" name="Line 35"/>
            <p:cNvSpPr>
              <a:spLocks noChangeShapeType="1"/>
            </p:cNvSpPr>
            <p:nvPr/>
          </p:nvSpPr>
          <p:spPr bwMode="auto">
            <a:xfrm>
              <a:off x="3414" y="2718"/>
              <a:ext cx="0" cy="5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2" name="Line 36"/>
            <p:cNvSpPr>
              <a:spLocks noChangeShapeType="1"/>
            </p:cNvSpPr>
            <p:nvPr/>
          </p:nvSpPr>
          <p:spPr bwMode="auto">
            <a:xfrm>
              <a:off x="2072" y="3217"/>
              <a:ext cx="5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3" name="Line 37"/>
            <p:cNvSpPr>
              <a:spLocks noChangeShapeType="1"/>
            </p:cNvSpPr>
            <p:nvPr/>
          </p:nvSpPr>
          <p:spPr bwMode="auto">
            <a:xfrm>
              <a:off x="2905" y="3223"/>
              <a:ext cx="50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4" name="Oval 38"/>
            <p:cNvSpPr>
              <a:spLocks noChangeArrowheads="1"/>
            </p:cNvSpPr>
            <p:nvPr/>
          </p:nvSpPr>
          <p:spPr bwMode="auto">
            <a:xfrm>
              <a:off x="2753" y="3401"/>
              <a:ext cx="47" cy="47"/>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5" name="Oval 39"/>
            <p:cNvSpPr>
              <a:spLocks noChangeArrowheads="1"/>
            </p:cNvSpPr>
            <p:nvPr/>
          </p:nvSpPr>
          <p:spPr bwMode="auto">
            <a:xfrm>
              <a:off x="3390" y="3209"/>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5656" name="Group 40"/>
            <p:cNvGrpSpPr>
              <a:grpSpLocks/>
            </p:cNvGrpSpPr>
            <p:nvPr/>
          </p:nvGrpSpPr>
          <p:grpSpPr bwMode="auto">
            <a:xfrm rot="-5400000">
              <a:off x="3715" y="2887"/>
              <a:ext cx="108" cy="687"/>
              <a:chOff x="588" y="1942"/>
              <a:chExt cx="108" cy="687"/>
            </a:xfrm>
          </p:grpSpPr>
          <p:sp>
            <p:nvSpPr>
              <p:cNvPr id="495657" name="Rectangle 41"/>
              <p:cNvSpPr>
                <a:spLocks noChangeArrowheads="1"/>
              </p:cNvSpPr>
              <p:nvPr/>
            </p:nvSpPr>
            <p:spPr bwMode="auto">
              <a:xfrm>
                <a:off x="588" y="2110"/>
                <a:ext cx="108" cy="348"/>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8" name="Line 42"/>
              <p:cNvSpPr>
                <a:spLocks noChangeShapeType="1"/>
              </p:cNvSpPr>
              <p:nvPr/>
            </p:nvSpPr>
            <p:spPr bwMode="auto">
              <a:xfrm>
                <a:off x="648" y="2461"/>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9" name="Line 43"/>
              <p:cNvSpPr>
                <a:spLocks noChangeShapeType="1"/>
              </p:cNvSpPr>
              <p:nvPr/>
            </p:nvSpPr>
            <p:spPr bwMode="auto">
              <a:xfrm>
                <a:off x="645" y="1942"/>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5660" name="Group 44"/>
            <p:cNvGrpSpPr>
              <a:grpSpLocks/>
            </p:cNvGrpSpPr>
            <p:nvPr/>
          </p:nvGrpSpPr>
          <p:grpSpPr bwMode="auto">
            <a:xfrm rot="-5400000">
              <a:off x="1693" y="2884"/>
              <a:ext cx="108" cy="687"/>
              <a:chOff x="588" y="1942"/>
              <a:chExt cx="108" cy="687"/>
            </a:xfrm>
          </p:grpSpPr>
          <p:sp>
            <p:nvSpPr>
              <p:cNvPr id="495661" name="Rectangle 45"/>
              <p:cNvSpPr>
                <a:spLocks noChangeArrowheads="1"/>
              </p:cNvSpPr>
              <p:nvPr/>
            </p:nvSpPr>
            <p:spPr bwMode="auto">
              <a:xfrm>
                <a:off x="588" y="2110"/>
                <a:ext cx="108" cy="348"/>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2" name="Line 46"/>
              <p:cNvSpPr>
                <a:spLocks noChangeShapeType="1"/>
              </p:cNvSpPr>
              <p:nvPr/>
            </p:nvSpPr>
            <p:spPr bwMode="auto">
              <a:xfrm>
                <a:off x="648" y="2461"/>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3" name="Line 47"/>
              <p:cNvSpPr>
                <a:spLocks noChangeShapeType="1"/>
              </p:cNvSpPr>
              <p:nvPr/>
            </p:nvSpPr>
            <p:spPr bwMode="auto">
              <a:xfrm>
                <a:off x="645" y="1942"/>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5664" name="Line 48"/>
            <p:cNvSpPr>
              <a:spLocks noChangeShapeType="1"/>
            </p:cNvSpPr>
            <p:nvPr/>
          </p:nvSpPr>
          <p:spPr bwMode="auto">
            <a:xfrm>
              <a:off x="2781" y="3446"/>
              <a:ext cx="0" cy="2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5" name="Oval 49"/>
            <p:cNvSpPr>
              <a:spLocks noChangeArrowheads="1"/>
            </p:cNvSpPr>
            <p:nvPr/>
          </p:nvSpPr>
          <p:spPr bwMode="auto">
            <a:xfrm>
              <a:off x="2049" y="3186"/>
              <a:ext cx="47" cy="4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6" name="Text Box 50"/>
            <p:cNvSpPr txBox="1">
              <a:spLocks noChangeArrowheads="1"/>
            </p:cNvSpPr>
            <p:nvPr/>
          </p:nvSpPr>
          <p:spPr bwMode="auto">
            <a:xfrm>
              <a:off x="4110" y="3056"/>
              <a:ext cx="5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+5V</a:t>
              </a:r>
            </a:p>
          </p:txBody>
        </p:sp>
        <p:sp>
          <p:nvSpPr>
            <p:cNvPr id="495667" name="Text Box 51"/>
            <p:cNvSpPr txBox="1">
              <a:spLocks noChangeArrowheads="1"/>
            </p:cNvSpPr>
            <p:nvPr/>
          </p:nvSpPr>
          <p:spPr bwMode="auto">
            <a:xfrm>
              <a:off x="870" y="3052"/>
              <a:ext cx="5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+5V</a:t>
              </a:r>
            </a:p>
          </p:txBody>
        </p:sp>
        <p:sp>
          <p:nvSpPr>
            <p:cNvPr id="495668" name="Text Box 52"/>
            <p:cNvSpPr txBox="1">
              <a:spLocks noChangeArrowheads="1"/>
            </p:cNvSpPr>
            <p:nvPr/>
          </p:nvSpPr>
          <p:spPr bwMode="auto">
            <a:xfrm>
              <a:off x="3536" y="3255"/>
              <a:ext cx="7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rPr>
                <a:t>4.7k</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sp>
          <p:nvSpPr>
            <p:cNvPr id="495669" name="Text Box 53"/>
            <p:cNvSpPr txBox="1">
              <a:spLocks noChangeArrowheads="1"/>
            </p:cNvSpPr>
            <p:nvPr/>
          </p:nvSpPr>
          <p:spPr bwMode="auto">
            <a:xfrm>
              <a:off x="1468" y="3278"/>
              <a:ext cx="7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rPr>
                <a:t>4.7k</a:t>
              </a:r>
              <a:r>
                <a:rPr kumimoji="1" lang="en-US" altLang="zh-CN" sz="2400">
                  <a:latin typeface="Times New Roman" pitchFamily="18" charset="0"/>
                  <a:sym typeface="Symbol" pitchFamily="18" charset="2"/>
                </a:rPr>
                <a:t></a:t>
              </a:r>
              <a:endParaRPr kumimoji="1" lang="en-US" altLang="zh-CN" sz="2400">
                <a:latin typeface="Times New Roman" pitchFamily="18" charset="0"/>
              </a:endParaRPr>
            </a:p>
          </p:txBody>
        </p:sp>
        <p:grpSp>
          <p:nvGrpSpPr>
            <p:cNvPr id="495670" name="Group 54"/>
            <p:cNvGrpSpPr>
              <a:grpSpLocks/>
            </p:cNvGrpSpPr>
            <p:nvPr/>
          </p:nvGrpSpPr>
          <p:grpSpPr bwMode="auto">
            <a:xfrm>
              <a:off x="2648" y="3535"/>
              <a:ext cx="282" cy="220"/>
              <a:chOff x="2839" y="3835"/>
              <a:chExt cx="282" cy="220"/>
            </a:xfrm>
          </p:grpSpPr>
          <p:sp>
            <p:nvSpPr>
              <p:cNvPr id="495671" name="Line 55"/>
              <p:cNvSpPr>
                <a:spLocks noChangeShapeType="1"/>
              </p:cNvSpPr>
              <p:nvPr/>
            </p:nvSpPr>
            <p:spPr bwMode="auto">
              <a:xfrm>
                <a:off x="2976" y="3835"/>
                <a:ext cx="0" cy="2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72" name="Line 56"/>
              <p:cNvSpPr>
                <a:spLocks noChangeShapeType="1"/>
              </p:cNvSpPr>
              <p:nvPr/>
            </p:nvSpPr>
            <p:spPr bwMode="auto">
              <a:xfrm>
                <a:off x="2839" y="4055"/>
                <a:ext cx="28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5673" name="Text Box 57"/>
            <p:cNvSpPr txBox="1">
              <a:spLocks noChangeArrowheads="1"/>
            </p:cNvSpPr>
            <p:nvPr/>
          </p:nvSpPr>
          <p:spPr bwMode="auto">
            <a:xfrm>
              <a:off x="2872" y="3317"/>
              <a:ext cx="34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rPr>
                <a:t>K</a:t>
              </a:r>
            </a:p>
          </p:txBody>
        </p:sp>
      </p:grpSp>
      <p:grpSp>
        <p:nvGrpSpPr>
          <p:cNvPr id="495674" name="Group 58"/>
          <p:cNvGrpSpPr>
            <a:grpSpLocks/>
          </p:cNvGrpSpPr>
          <p:nvPr/>
        </p:nvGrpSpPr>
        <p:grpSpPr bwMode="auto">
          <a:xfrm>
            <a:off x="2441577" y="1517885"/>
            <a:ext cx="3873500" cy="479425"/>
            <a:chOff x="1614" y="903"/>
            <a:chExt cx="2440" cy="302"/>
          </a:xfrm>
        </p:grpSpPr>
        <p:sp>
          <p:nvSpPr>
            <p:cNvPr id="495675" name="Line 59"/>
            <p:cNvSpPr>
              <a:spLocks noChangeShapeType="1"/>
            </p:cNvSpPr>
            <p:nvPr/>
          </p:nvSpPr>
          <p:spPr bwMode="auto">
            <a:xfrm>
              <a:off x="1618" y="903"/>
              <a:ext cx="2436"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76" name="Line 60"/>
            <p:cNvSpPr>
              <a:spLocks noChangeShapeType="1"/>
            </p:cNvSpPr>
            <p:nvPr/>
          </p:nvSpPr>
          <p:spPr bwMode="auto">
            <a:xfrm>
              <a:off x="1614" y="1205"/>
              <a:ext cx="2436"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5677" name="Group 61"/>
          <p:cNvGrpSpPr>
            <a:grpSpLocks/>
          </p:cNvGrpSpPr>
          <p:nvPr/>
        </p:nvGrpSpPr>
        <p:grpSpPr bwMode="auto">
          <a:xfrm>
            <a:off x="3117852" y="1519471"/>
            <a:ext cx="1816100" cy="471488"/>
            <a:chOff x="1973" y="912"/>
            <a:chExt cx="1180" cy="297"/>
          </a:xfrm>
        </p:grpSpPr>
        <p:sp>
          <p:nvSpPr>
            <p:cNvPr id="495678" name="Line 62"/>
            <p:cNvSpPr>
              <a:spLocks noChangeShapeType="1"/>
            </p:cNvSpPr>
            <p:nvPr/>
          </p:nvSpPr>
          <p:spPr bwMode="auto">
            <a:xfrm>
              <a:off x="1973" y="912"/>
              <a:ext cx="22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79" name="Line 63"/>
            <p:cNvSpPr>
              <a:spLocks noChangeShapeType="1"/>
            </p:cNvSpPr>
            <p:nvPr/>
          </p:nvSpPr>
          <p:spPr bwMode="auto">
            <a:xfrm>
              <a:off x="2926" y="1209"/>
              <a:ext cx="22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5680" name="Group 64"/>
          <p:cNvGrpSpPr>
            <a:grpSpLocks/>
          </p:cNvGrpSpPr>
          <p:nvPr/>
        </p:nvGrpSpPr>
        <p:grpSpPr bwMode="auto">
          <a:xfrm>
            <a:off x="3436940" y="1495660"/>
            <a:ext cx="1860550" cy="523875"/>
            <a:chOff x="2201" y="897"/>
            <a:chExt cx="1172" cy="330"/>
          </a:xfrm>
        </p:grpSpPr>
        <p:grpSp>
          <p:nvGrpSpPr>
            <p:cNvPr id="495681" name="Group 65"/>
            <p:cNvGrpSpPr>
              <a:grpSpLocks/>
            </p:cNvGrpSpPr>
            <p:nvPr/>
          </p:nvGrpSpPr>
          <p:grpSpPr bwMode="auto">
            <a:xfrm>
              <a:off x="2201" y="909"/>
              <a:ext cx="232" cy="318"/>
              <a:chOff x="665" y="1215"/>
              <a:chExt cx="232" cy="318"/>
            </a:xfrm>
          </p:grpSpPr>
          <p:sp>
            <p:nvSpPr>
              <p:cNvPr id="495682" name="Line 66"/>
              <p:cNvSpPr>
                <a:spLocks noChangeShapeType="1"/>
              </p:cNvSpPr>
              <p:nvPr/>
            </p:nvSpPr>
            <p:spPr bwMode="auto">
              <a:xfrm>
                <a:off x="665" y="1215"/>
                <a:ext cx="0" cy="31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83" name="Line 67"/>
              <p:cNvSpPr>
                <a:spLocks noChangeShapeType="1"/>
              </p:cNvSpPr>
              <p:nvPr/>
            </p:nvSpPr>
            <p:spPr bwMode="auto">
              <a:xfrm>
                <a:off x="670" y="1517"/>
                <a:ext cx="22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5684" name="Group 68"/>
            <p:cNvGrpSpPr>
              <a:grpSpLocks/>
            </p:cNvGrpSpPr>
            <p:nvPr/>
          </p:nvGrpSpPr>
          <p:grpSpPr bwMode="auto">
            <a:xfrm>
              <a:off x="3146" y="897"/>
              <a:ext cx="227" cy="318"/>
              <a:chOff x="4721" y="1269"/>
              <a:chExt cx="227" cy="318"/>
            </a:xfrm>
          </p:grpSpPr>
          <p:sp>
            <p:nvSpPr>
              <p:cNvPr id="495685" name="Line 69"/>
              <p:cNvSpPr>
                <a:spLocks noChangeShapeType="1"/>
              </p:cNvSpPr>
              <p:nvPr/>
            </p:nvSpPr>
            <p:spPr bwMode="auto">
              <a:xfrm>
                <a:off x="4724" y="1269"/>
                <a:ext cx="0" cy="31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86" name="Line 70"/>
              <p:cNvSpPr>
                <a:spLocks noChangeShapeType="1"/>
              </p:cNvSpPr>
              <p:nvPr/>
            </p:nvSpPr>
            <p:spPr bwMode="auto">
              <a:xfrm>
                <a:off x="4721" y="1275"/>
                <a:ext cx="22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95687" name="Group 71"/>
          <p:cNvGrpSpPr>
            <a:grpSpLocks/>
          </p:cNvGrpSpPr>
          <p:nvPr/>
        </p:nvGrpSpPr>
        <p:grpSpPr bwMode="auto">
          <a:xfrm>
            <a:off x="5284790" y="1497247"/>
            <a:ext cx="366712" cy="504825"/>
            <a:chOff x="4441" y="911"/>
            <a:chExt cx="231" cy="318"/>
          </a:xfrm>
        </p:grpSpPr>
        <p:sp>
          <p:nvSpPr>
            <p:cNvPr id="495688" name="Line 72"/>
            <p:cNvSpPr>
              <a:spLocks noChangeShapeType="1"/>
            </p:cNvSpPr>
            <p:nvPr/>
          </p:nvSpPr>
          <p:spPr bwMode="auto">
            <a:xfrm>
              <a:off x="4445" y="1217"/>
              <a:ext cx="227"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89" name="Line 73"/>
            <p:cNvSpPr>
              <a:spLocks noChangeShapeType="1"/>
            </p:cNvSpPr>
            <p:nvPr/>
          </p:nvSpPr>
          <p:spPr bwMode="auto">
            <a:xfrm>
              <a:off x="4441" y="911"/>
              <a:ext cx="0" cy="318"/>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5690" name="Group 74"/>
          <p:cNvGrpSpPr>
            <a:grpSpLocks/>
          </p:cNvGrpSpPr>
          <p:nvPr/>
        </p:nvGrpSpPr>
        <p:grpSpPr bwMode="auto">
          <a:xfrm>
            <a:off x="3808415" y="1521060"/>
            <a:ext cx="366712" cy="504825"/>
            <a:chOff x="3243" y="897"/>
            <a:chExt cx="231" cy="318"/>
          </a:xfrm>
        </p:grpSpPr>
        <p:sp>
          <p:nvSpPr>
            <p:cNvPr id="495691" name="Line 75"/>
            <p:cNvSpPr>
              <a:spLocks noChangeShapeType="1"/>
            </p:cNvSpPr>
            <p:nvPr/>
          </p:nvSpPr>
          <p:spPr bwMode="auto">
            <a:xfrm>
              <a:off x="3247" y="901"/>
              <a:ext cx="227" cy="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92" name="Line 76"/>
            <p:cNvSpPr>
              <a:spLocks noChangeShapeType="1"/>
            </p:cNvSpPr>
            <p:nvPr/>
          </p:nvSpPr>
          <p:spPr bwMode="auto">
            <a:xfrm>
              <a:off x="3243" y="897"/>
              <a:ext cx="0" cy="318"/>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5693" name="Group 77"/>
          <p:cNvGrpSpPr>
            <a:grpSpLocks/>
          </p:cNvGrpSpPr>
          <p:nvPr/>
        </p:nvGrpSpPr>
        <p:grpSpPr bwMode="auto">
          <a:xfrm>
            <a:off x="8170864" y="2295526"/>
            <a:ext cx="1800225" cy="1431925"/>
            <a:chOff x="4199" y="1458"/>
            <a:chExt cx="1134" cy="902"/>
          </a:xfrm>
        </p:grpSpPr>
        <p:sp>
          <p:nvSpPr>
            <p:cNvPr id="495694" name="Line 78"/>
            <p:cNvSpPr>
              <a:spLocks noChangeShapeType="1"/>
            </p:cNvSpPr>
            <p:nvPr/>
          </p:nvSpPr>
          <p:spPr bwMode="auto">
            <a:xfrm>
              <a:off x="4579" y="1770"/>
              <a:ext cx="366" cy="9"/>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95" name="Line 79"/>
            <p:cNvSpPr>
              <a:spLocks noChangeShapeType="1"/>
            </p:cNvSpPr>
            <p:nvPr/>
          </p:nvSpPr>
          <p:spPr bwMode="auto">
            <a:xfrm flipV="1">
              <a:off x="4958" y="2345"/>
              <a:ext cx="366" cy="3"/>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96" name="Line 80"/>
            <p:cNvSpPr>
              <a:spLocks noChangeShapeType="1"/>
            </p:cNvSpPr>
            <p:nvPr/>
          </p:nvSpPr>
          <p:spPr bwMode="auto">
            <a:xfrm>
              <a:off x="4217" y="1462"/>
              <a:ext cx="366" cy="9"/>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97" name="Line 81"/>
            <p:cNvSpPr>
              <a:spLocks noChangeShapeType="1"/>
            </p:cNvSpPr>
            <p:nvPr/>
          </p:nvSpPr>
          <p:spPr bwMode="auto">
            <a:xfrm>
              <a:off x="4575" y="2021"/>
              <a:ext cx="366" cy="9"/>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98" name="Line 82"/>
            <p:cNvSpPr>
              <a:spLocks noChangeShapeType="1"/>
            </p:cNvSpPr>
            <p:nvPr/>
          </p:nvSpPr>
          <p:spPr bwMode="auto">
            <a:xfrm>
              <a:off x="4199" y="2345"/>
              <a:ext cx="366" cy="9"/>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99" name="Line 83"/>
            <p:cNvSpPr>
              <a:spLocks noChangeShapeType="1"/>
            </p:cNvSpPr>
            <p:nvPr/>
          </p:nvSpPr>
          <p:spPr bwMode="auto">
            <a:xfrm>
              <a:off x="4955" y="1458"/>
              <a:ext cx="378" cy="9"/>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00" name="Line 84"/>
            <p:cNvSpPr>
              <a:spLocks noChangeShapeType="1"/>
            </p:cNvSpPr>
            <p:nvPr/>
          </p:nvSpPr>
          <p:spPr bwMode="auto">
            <a:xfrm>
              <a:off x="4572" y="1464"/>
              <a:ext cx="0" cy="31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01" name="Line 85"/>
            <p:cNvSpPr>
              <a:spLocks noChangeShapeType="1"/>
            </p:cNvSpPr>
            <p:nvPr/>
          </p:nvSpPr>
          <p:spPr bwMode="auto">
            <a:xfrm>
              <a:off x="4574" y="2022"/>
              <a:ext cx="0" cy="33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02" name="Line 86"/>
            <p:cNvSpPr>
              <a:spLocks noChangeShapeType="1"/>
            </p:cNvSpPr>
            <p:nvPr/>
          </p:nvSpPr>
          <p:spPr bwMode="auto">
            <a:xfrm>
              <a:off x="4952" y="2016"/>
              <a:ext cx="0" cy="33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03" name="Line 87"/>
            <p:cNvSpPr>
              <a:spLocks noChangeShapeType="1"/>
            </p:cNvSpPr>
            <p:nvPr/>
          </p:nvSpPr>
          <p:spPr bwMode="auto">
            <a:xfrm>
              <a:off x="4951" y="1458"/>
              <a:ext cx="0" cy="324"/>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5704" name="Group 88"/>
          <p:cNvGrpSpPr>
            <a:grpSpLocks/>
          </p:cNvGrpSpPr>
          <p:nvPr/>
        </p:nvGrpSpPr>
        <p:grpSpPr bwMode="auto">
          <a:xfrm>
            <a:off x="7775576" y="1760539"/>
            <a:ext cx="2911475" cy="2511425"/>
            <a:chOff x="3938" y="1109"/>
            <a:chExt cx="1834" cy="1582"/>
          </a:xfrm>
        </p:grpSpPr>
        <p:grpSp>
          <p:nvGrpSpPr>
            <p:cNvPr id="495705" name="Group 89"/>
            <p:cNvGrpSpPr>
              <a:grpSpLocks/>
            </p:cNvGrpSpPr>
            <p:nvPr/>
          </p:nvGrpSpPr>
          <p:grpSpPr bwMode="auto">
            <a:xfrm>
              <a:off x="3938" y="1109"/>
              <a:ext cx="1693" cy="1327"/>
              <a:chOff x="3941" y="1109"/>
              <a:chExt cx="1693" cy="1327"/>
            </a:xfrm>
          </p:grpSpPr>
          <p:grpSp>
            <p:nvGrpSpPr>
              <p:cNvPr id="495706" name="Group 90"/>
              <p:cNvGrpSpPr>
                <a:grpSpLocks/>
              </p:cNvGrpSpPr>
              <p:nvPr/>
            </p:nvGrpSpPr>
            <p:grpSpPr bwMode="auto">
              <a:xfrm>
                <a:off x="4195" y="1109"/>
                <a:ext cx="1439" cy="1327"/>
                <a:chOff x="4195" y="1109"/>
                <a:chExt cx="1439" cy="1327"/>
              </a:xfrm>
            </p:grpSpPr>
            <p:sp>
              <p:nvSpPr>
                <p:cNvPr id="495707" name="Line 91"/>
                <p:cNvSpPr>
                  <a:spLocks noChangeShapeType="1"/>
                </p:cNvSpPr>
                <p:nvPr/>
              </p:nvSpPr>
              <p:spPr bwMode="auto">
                <a:xfrm>
                  <a:off x="4201" y="2381"/>
                  <a:ext cx="143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08" name="Line 92"/>
                <p:cNvSpPr>
                  <a:spLocks noChangeShapeType="1"/>
                </p:cNvSpPr>
                <p:nvPr/>
              </p:nvSpPr>
              <p:spPr bwMode="auto">
                <a:xfrm flipV="1">
                  <a:off x="4200" y="1109"/>
                  <a:ext cx="0" cy="1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09" name="Line 93"/>
                <p:cNvSpPr>
                  <a:spLocks noChangeShapeType="1"/>
                </p:cNvSpPr>
                <p:nvPr/>
              </p:nvSpPr>
              <p:spPr bwMode="auto">
                <a:xfrm>
                  <a:off x="4195" y="1805"/>
                  <a:ext cx="143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10" name="Line 94"/>
                <p:cNvSpPr>
                  <a:spLocks noChangeShapeType="1"/>
                </p:cNvSpPr>
                <p:nvPr/>
              </p:nvSpPr>
              <p:spPr bwMode="auto">
                <a:xfrm>
                  <a:off x="4560" y="1188"/>
                  <a:ext cx="0" cy="124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11" name="Line 95"/>
                <p:cNvSpPr>
                  <a:spLocks noChangeShapeType="1"/>
                </p:cNvSpPr>
                <p:nvPr/>
              </p:nvSpPr>
              <p:spPr bwMode="auto">
                <a:xfrm>
                  <a:off x="4944" y="1152"/>
                  <a:ext cx="0" cy="124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12" name="Line 96"/>
                <p:cNvSpPr>
                  <a:spLocks noChangeShapeType="1"/>
                </p:cNvSpPr>
                <p:nvPr/>
              </p:nvSpPr>
              <p:spPr bwMode="auto">
                <a:xfrm>
                  <a:off x="5328" y="1152"/>
                  <a:ext cx="0" cy="124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5713" name="Text Box 97"/>
              <p:cNvSpPr txBox="1">
                <a:spLocks noChangeArrowheads="1"/>
              </p:cNvSpPr>
              <p:nvPr/>
            </p:nvSpPr>
            <p:spPr bwMode="auto">
              <a:xfrm>
                <a:off x="3945" y="1857"/>
                <a:ext cx="2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rPr>
                  <a:t>Q</a:t>
                </a:r>
              </a:p>
            </p:txBody>
          </p:sp>
          <p:grpSp>
            <p:nvGrpSpPr>
              <p:cNvPr id="495714" name="Group 98"/>
              <p:cNvGrpSpPr>
                <a:grpSpLocks/>
              </p:cNvGrpSpPr>
              <p:nvPr/>
            </p:nvGrpSpPr>
            <p:grpSpPr bwMode="auto">
              <a:xfrm>
                <a:off x="3941" y="1343"/>
                <a:ext cx="227" cy="288"/>
                <a:chOff x="3941" y="1343"/>
                <a:chExt cx="227" cy="288"/>
              </a:xfrm>
            </p:grpSpPr>
            <p:sp>
              <p:nvSpPr>
                <p:cNvPr id="495715" name="Text Box 99"/>
                <p:cNvSpPr txBox="1">
                  <a:spLocks noChangeArrowheads="1"/>
                </p:cNvSpPr>
                <p:nvPr/>
              </p:nvSpPr>
              <p:spPr bwMode="auto">
                <a:xfrm>
                  <a:off x="3941" y="1343"/>
                  <a:ext cx="2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itchFamily="18" charset="0"/>
                    </a:rPr>
                    <a:t>Q</a:t>
                  </a:r>
                </a:p>
              </p:txBody>
            </p:sp>
            <p:sp>
              <p:nvSpPr>
                <p:cNvPr id="495716" name="Line 100"/>
                <p:cNvSpPr>
                  <a:spLocks noChangeShapeType="1"/>
                </p:cNvSpPr>
                <p:nvPr/>
              </p:nvSpPr>
              <p:spPr bwMode="auto">
                <a:xfrm>
                  <a:off x="3981" y="1391"/>
                  <a:ext cx="15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95717" name="Text Box 101"/>
            <p:cNvSpPr txBox="1">
              <a:spLocks noChangeArrowheads="1"/>
            </p:cNvSpPr>
            <p:nvPr/>
          </p:nvSpPr>
          <p:spPr bwMode="auto">
            <a:xfrm>
              <a:off x="5484" y="2364"/>
              <a:ext cx="28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a:latin typeface="Times New Roman" pitchFamily="18" charset="0"/>
                  <a:ea typeface="楷体_GB2312" pitchFamily="49" charset="-122"/>
                </a:rPr>
                <a:t>t</a:t>
              </a:r>
            </a:p>
          </p:txBody>
        </p:sp>
      </p:grpSp>
      <p:grpSp>
        <p:nvGrpSpPr>
          <p:cNvPr id="495718" name="Group 102"/>
          <p:cNvGrpSpPr>
            <a:grpSpLocks/>
          </p:cNvGrpSpPr>
          <p:nvPr/>
        </p:nvGrpSpPr>
        <p:grpSpPr bwMode="auto">
          <a:xfrm>
            <a:off x="3968752" y="5051659"/>
            <a:ext cx="533400" cy="431800"/>
            <a:chOff x="2536" y="3137"/>
            <a:chExt cx="336" cy="272"/>
          </a:xfrm>
        </p:grpSpPr>
        <p:sp>
          <p:nvSpPr>
            <p:cNvPr id="495719" name="Line 103"/>
            <p:cNvSpPr>
              <a:spLocks noChangeShapeType="1"/>
            </p:cNvSpPr>
            <p:nvPr/>
          </p:nvSpPr>
          <p:spPr bwMode="auto">
            <a:xfrm flipH="1" flipV="1">
              <a:off x="2618" y="3158"/>
              <a:ext cx="145" cy="25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720" name="Line 104"/>
            <p:cNvSpPr>
              <a:spLocks noChangeShapeType="1"/>
            </p:cNvSpPr>
            <p:nvPr/>
          </p:nvSpPr>
          <p:spPr bwMode="auto">
            <a:xfrm flipH="1">
              <a:off x="2536" y="3137"/>
              <a:ext cx="336" cy="17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5721" name="Text Box 105"/>
          <p:cNvSpPr txBox="1">
            <a:spLocks noChangeArrowheads="1"/>
          </p:cNvSpPr>
          <p:nvPr/>
        </p:nvSpPr>
        <p:spPr bwMode="auto">
          <a:xfrm>
            <a:off x="5481706" y="1220555"/>
            <a:ext cx="1266692" cy="523220"/>
          </a:xfrm>
          <a:prstGeom prst="rect">
            <a:avLst/>
          </a:prstGeom>
          <a:solidFill>
            <a:schemeClr val="bg1"/>
          </a:solidFill>
          <a:ln w="571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zh-CN" altLang="en-US" sz="2800">
                <a:latin typeface="Times New Roman" pitchFamily="18" charset="0"/>
              </a:rPr>
              <a:t>正脉冲</a:t>
            </a:r>
          </a:p>
        </p:txBody>
      </p:sp>
      <p:sp>
        <p:nvSpPr>
          <p:cNvPr id="495722" name="Text Box 106"/>
          <p:cNvSpPr txBox="1">
            <a:spLocks noChangeArrowheads="1"/>
          </p:cNvSpPr>
          <p:nvPr/>
        </p:nvSpPr>
        <p:spPr bwMode="auto">
          <a:xfrm>
            <a:off x="1709806" y="1211030"/>
            <a:ext cx="1266692" cy="523220"/>
          </a:xfrm>
          <a:prstGeom prst="rect">
            <a:avLst/>
          </a:prstGeom>
          <a:solidFill>
            <a:schemeClr val="bg1"/>
          </a:solidFill>
          <a:ln w="571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kumimoji="1" lang="zh-CN" altLang="en-US" sz="2800">
                <a:latin typeface="Times New Roman" pitchFamily="18" charset="0"/>
              </a:rPr>
              <a:t>负脉冲</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95718"/>
                                        </p:tgtEl>
                                        <p:attrNameLst>
                                          <p:attrName>style.visibility</p:attrName>
                                        </p:attrNameLst>
                                      </p:cBhvr>
                                      <p:to>
                                        <p:strVal val="visible"/>
                                      </p:to>
                                    </p:set>
                                    <p:animEffect transition="in" filter="strips(downLeft)">
                                      <p:cBhvr>
                                        <p:cTn id="7" dur="500"/>
                                        <p:tgtEl>
                                          <p:spTgt spid="4957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95687"/>
                                        </p:tgtEl>
                                        <p:attrNameLst>
                                          <p:attrName>style.visibility</p:attrName>
                                        </p:attrNameLst>
                                      </p:cBhvr>
                                      <p:to>
                                        <p:strVal val="visible"/>
                                      </p:to>
                                    </p:set>
                                    <p:animEffect transition="in" filter="wipe(up)">
                                      <p:cBhvr>
                                        <p:cTn id="12" dur="500"/>
                                        <p:tgtEl>
                                          <p:spTgt spid="4956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95690"/>
                                        </p:tgtEl>
                                        <p:attrNameLst>
                                          <p:attrName>style.visibility</p:attrName>
                                        </p:attrNameLst>
                                      </p:cBhvr>
                                      <p:to>
                                        <p:strVal val="visible"/>
                                      </p:to>
                                    </p:set>
                                    <p:animEffect transition="in" filter="wipe(down)">
                                      <p:cBhvr>
                                        <p:cTn id="17" dur="500"/>
                                        <p:tgtEl>
                                          <p:spTgt spid="4956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95704"/>
                                        </p:tgtEl>
                                        <p:attrNameLst>
                                          <p:attrName>style.visibility</p:attrName>
                                        </p:attrNameLst>
                                      </p:cBhvr>
                                      <p:to>
                                        <p:strVal val="visible"/>
                                      </p:to>
                                    </p:set>
                                    <p:animEffect transition="in" filter="strips(downRight)">
                                      <p:cBhvr>
                                        <p:cTn id="22" dur="500"/>
                                        <p:tgtEl>
                                          <p:spTgt spid="4957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5693"/>
                                        </p:tgtEl>
                                        <p:attrNameLst>
                                          <p:attrName>style.visibility</p:attrName>
                                        </p:attrNameLst>
                                      </p:cBhvr>
                                      <p:to>
                                        <p:strVal val="visible"/>
                                      </p:to>
                                    </p:set>
                                    <p:animEffect transition="in" filter="wipe(left)">
                                      <p:cBhvr>
                                        <p:cTn id="27" dur="500"/>
                                        <p:tgtEl>
                                          <p:spTgt spid="4956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5721"/>
                                        </p:tgtEl>
                                        <p:attrNameLst>
                                          <p:attrName>style.visibility</p:attrName>
                                        </p:attrNameLst>
                                      </p:cBhvr>
                                      <p:to>
                                        <p:strVal val="visible"/>
                                      </p:to>
                                    </p:set>
                                    <p:animEffect transition="in" filter="wipe(left)">
                                      <p:cBhvr>
                                        <p:cTn id="32" dur="500"/>
                                        <p:tgtEl>
                                          <p:spTgt spid="4957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95722"/>
                                        </p:tgtEl>
                                        <p:attrNameLst>
                                          <p:attrName>style.visibility</p:attrName>
                                        </p:attrNameLst>
                                      </p:cBhvr>
                                      <p:to>
                                        <p:strVal val="visible"/>
                                      </p:to>
                                    </p:set>
                                    <p:animEffect transition="in" filter="wipe(right)">
                                      <p:cBhvr>
                                        <p:cTn id="37" dur="500"/>
                                        <p:tgtEl>
                                          <p:spTgt spid="495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721" grpId="0" animBg="1" autoUpdateAnimBg="0"/>
      <p:bldP spid="49572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3" name="Text Box 5" descr="花束"/>
          <p:cNvSpPr txBox="1">
            <a:spLocks noChangeArrowheads="1"/>
          </p:cNvSpPr>
          <p:nvPr/>
        </p:nvSpPr>
        <p:spPr bwMode="auto">
          <a:xfrm>
            <a:off x="1246441" y="1193440"/>
            <a:ext cx="6075767" cy="83317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298450" indent="-298450" algn="l">
              <a:defRPr kumimoji="1" sz="2400">
                <a:solidFill>
                  <a:schemeClr val="tx1"/>
                </a:solidFill>
                <a:latin typeface="Times New Roman" pitchFamily="18" charset="0"/>
                <a:ea typeface="宋体" pitchFamily="2" charset="-122"/>
              </a:defRPr>
            </a:lvl1pPr>
            <a:lvl2pPr marL="755650" algn="l">
              <a:defRPr kumimoji="1" sz="2400">
                <a:solidFill>
                  <a:schemeClr val="tx1"/>
                </a:solidFill>
                <a:latin typeface="Times New Roman" pitchFamily="18" charset="0"/>
                <a:ea typeface="宋体" pitchFamily="2" charset="-122"/>
              </a:defRPr>
            </a:lvl2pPr>
            <a:lvl3pPr marL="946150"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dirty="0"/>
              <a:t>1. </a:t>
            </a:r>
            <a:r>
              <a:rPr lang="zh-CN" altLang="en-US" dirty="0"/>
              <a:t>当</a:t>
            </a:r>
            <a:r>
              <a:rPr lang="en-US" altLang="zh-CN" dirty="0"/>
              <a:t>CP = 0 </a:t>
            </a:r>
            <a:r>
              <a:rPr lang="zh-CN" altLang="en-US" dirty="0"/>
              <a:t>时</a:t>
            </a:r>
            <a:r>
              <a:rPr lang="en-US" altLang="zh-CN" dirty="0"/>
              <a:t>,</a:t>
            </a:r>
            <a:r>
              <a:rPr lang="zh-CN" altLang="en-US" dirty="0"/>
              <a:t>无论</a:t>
            </a:r>
            <a:r>
              <a:rPr lang="en-US" altLang="zh-CN" dirty="0"/>
              <a:t>R</a:t>
            </a:r>
            <a:r>
              <a:rPr lang="zh-CN" altLang="en-US" dirty="0"/>
              <a:t>、</a:t>
            </a:r>
            <a:r>
              <a:rPr lang="en-US" altLang="zh-CN" dirty="0"/>
              <a:t>S</a:t>
            </a:r>
            <a:r>
              <a:rPr lang="zh-CN" altLang="en-US" dirty="0"/>
              <a:t>取何种值组合，输出端均“保持原态”；   </a:t>
            </a:r>
          </a:p>
        </p:txBody>
      </p:sp>
      <p:sp>
        <p:nvSpPr>
          <p:cNvPr id="498694" name="Text Box 6" descr="花束"/>
          <p:cNvSpPr txBox="1">
            <a:spLocks noChangeArrowheads="1"/>
          </p:cNvSpPr>
          <p:nvPr/>
        </p:nvSpPr>
        <p:spPr bwMode="auto">
          <a:xfrm>
            <a:off x="1239341" y="2050449"/>
            <a:ext cx="9825343" cy="89473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marL="298450" indent="-298450" algn="l">
              <a:defRPr kumimoji="1" sz="2400">
                <a:solidFill>
                  <a:schemeClr val="tx1"/>
                </a:solidFill>
                <a:latin typeface="Times New Roman" pitchFamily="18" charset="0"/>
                <a:ea typeface="宋体" pitchFamily="2" charset="-122"/>
              </a:defRPr>
            </a:lvl1pPr>
            <a:lvl2pPr marL="488950"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dirty="0"/>
              <a:t>2.</a:t>
            </a:r>
            <a:r>
              <a:rPr lang="zh-CN" altLang="en-US" dirty="0"/>
              <a:t>只有当</a:t>
            </a:r>
            <a:r>
              <a:rPr lang="en-US" altLang="zh-CN" dirty="0"/>
              <a:t>CP=1 </a:t>
            </a:r>
            <a:r>
              <a:rPr lang="zh-CN" altLang="en-US" dirty="0"/>
              <a:t>时</a:t>
            </a:r>
            <a:r>
              <a:rPr lang="en-US" altLang="zh-CN" dirty="0"/>
              <a:t>,</a:t>
            </a:r>
            <a:r>
              <a:rPr lang="zh-CN" altLang="en-US" dirty="0"/>
              <a:t>将</a:t>
            </a:r>
            <a:r>
              <a:rPr lang="en-US" altLang="zh-CN" dirty="0"/>
              <a:t>c</a:t>
            </a:r>
            <a:r>
              <a:rPr lang="zh-CN" altLang="en-US" dirty="0"/>
              <a:t>门和</a:t>
            </a:r>
            <a:r>
              <a:rPr lang="en-US" altLang="zh-CN" dirty="0"/>
              <a:t>d</a:t>
            </a:r>
            <a:r>
              <a:rPr lang="zh-CN" altLang="en-US" dirty="0"/>
              <a:t>门打开，控制端</a:t>
            </a:r>
            <a:r>
              <a:rPr lang="en-US" altLang="zh-CN" dirty="0"/>
              <a:t>R</a:t>
            </a:r>
            <a:r>
              <a:rPr lang="zh-CN" altLang="en-US" dirty="0"/>
              <a:t>、</a:t>
            </a:r>
            <a:r>
              <a:rPr lang="en-US" altLang="zh-CN" dirty="0"/>
              <a:t>S</a:t>
            </a:r>
            <a:r>
              <a:rPr lang="zh-CN" altLang="en-US" dirty="0"/>
              <a:t>的取值组合才会在输出端有所反映，即有所谓“功能表”。</a:t>
            </a:r>
            <a:r>
              <a:rPr lang="zh-CN" altLang="en-US" sz="2800" dirty="0"/>
              <a:t>   </a:t>
            </a:r>
          </a:p>
        </p:txBody>
      </p:sp>
      <p:sp>
        <p:nvSpPr>
          <p:cNvPr id="498695" name="Rectangle 7"/>
          <p:cNvSpPr>
            <a:spLocks noGrp="1" noChangeArrowheads="1"/>
          </p:cNvSpPr>
          <p:nvPr>
            <p:ph type="title"/>
          </p:nvPr>
        </p:nvSpPr>
        <p:spPr>
          <a:xfrm>
            <a:off x="646350" y="421298"/>
            <a:ext cx="5510213" cy="517891"/>
          </a:xfrm>
          <a:noFill/>
          <a:ln/>
        </p:spPr>
        <p:txBody>
          <a:bodyPr/>
          <a:lstStyle/>
          <a:p>
            <a:pPr>
              <a:tabLst>
                <a:tab pos="5256213" algn="r"/>
              </a:tabLst>
            </a:pPr>
            <a:r>
              <a:rPr lang="zh-CN" altLang="en-US" sz="3200" dirty="0"/>
              <a:t>逻辑门控</a:t>
            </a:r>
            <a:r>
              <a:rPr lang="en-US" altLang="zh-CN" sz="3200" i="1" dirty="0"/>
              <a:t>SR</a:t>
            </a:r>
            <a:r>
              <a:rPr lang="zh-CN" altLang="en-US" sz="3200" dirty="0"/>
              <a:t>锁存器</a:t>
            </a:r>
          </a:p>
        </p:txBody>
      </p:sp>
      <p:graphicFrame>
        <p:nvGraphicFramePr>
          <p:cNvPr id="498697" name="Object 9"/>
          <p:cNvGraphicFramePr>
            <a:graphicFrameLocks noChangeAspect="1"/>
          </p:cNvGraphicFramePr>
          <p:nvPr/>
        </p:nvGraphicFramePr>
        <p:xfrm>
          <a:off x="7391401" y="333376"/>
          <a:ext cx="2557463" cy="1573213"/>
        </p:xfrm>
        <a:graphic>
          <a:graphicData uri="http://schemas.openxmlformats.org/presentationml/2006/ole">
            <mc:AlternateContent xmlns:mc="http://schemas.openxmlformats.org/markup-compatibility/2006">
              <mc:Choice xmlns:v="urn:schemas-microsoft-com:vml" Requires="v">
                <p:oleObj spid="_x0000_s498770" name="图片" r:id="rId4" imgW="1343160" imgH="828720" progId="Word.Picture.8">
                  <p:embed/>
                </p:oleObj>
              </mc:Choice>
              <mc:Fallback>
                <p:oleObj name="图片" r:id="rId4" imgW="1343160" imgH="82872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1" y="333376"/>
                        <a:ext cx="2557463"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3399FF"/>
                            </a:solidFill>
                            <a:miter lim="800000"/>
                            <a:headEnd/>
                            <a:tailEnd/>
                          </a14:hiddenLine>
                        </a:ext>
                      </a:extLst>
                    </p:spPr>
                  </p:pic>
                </p:oleObj>
              </mc:Fallback>
            </mc:AlternateContent>
          </a:graphicData>
        </a:graphic>
      </p:graphicFrame>
      <p:sp>
        <p:nvSpPr>
          <p:cNvPr id="57" name="Text Box 13">
            <a:extLst>
              <a:ext uri="{FF2B5EF4-FFF2-40B4-BE49-F238E27FC236}">
                <a16:creationId xmlns:a16="http://schemas.microsoft.com/office/drawing/2014/main" id="{14E3E5CC-3524-44F1-B3C8-5311DDBA3443}"/>
              </a:ext>
            </a:extLst>
          </p:cNvPr>
          <p:cNvSpPr txBox="1">
            <a:spLocks noChangeArrowheads="1"/>
          </p:cNvSpPr>
          <p:nvPr/>
        </p:nvSpPr>
        <p:spPr bwMode="auto">
          <a:xfrm>
            <a:off x="8325114" y="3151957"/>
            <a:ext cx="2530475" cy="3013075"/>
          </a:xfrm>
          <a:prstGeom prst="rect">
            <a:avLst/>
          </a:prstGeom>
          <a:gradFill rotWithShape="1">
            <a:gsLst>
              <a:gs pos="0">
                <a:srgbClr val="FF9900"/>
              </a:gs>
              <a:gs pos="50000">
                <a:srgbClr val="CC3300"/>
              </a:gs>
              <a:gs pos="100000">
                <a:srgbClr val="FF9900"/>
              </a:gs>
            </a:gsLst>
            <a:lin ang="540000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pPr>
            <a:r>
              <a:rPr kumimoji="1" lang="zh-CN" altLang="en-US" sz="2400">
                <a:latin typeface="Times New Roman" pitchFamily="18" charset="0"/>
              </a:rPr>
              <a:t>绿颜色线表示：“</a:t>
            </a:r>
            <a:r>
              <a:rPr kumimoji="1" lang="zh-CN" altLang="en-US" sz="2400">
                <a:solidFill>
                  <a:schemeClr val="bg1"/>
                </a:solidFill>
                <a:latin typeface="Times New Roman" pitchFamily="18" charset="0"/>
              </a:rPr>
              <a:t>低电平有效”，即 “ 只有在时钟 </a:t>
            </a:r>
            <a:r>
              <a:rPr kumimoji="1" lang="en-US" altLang="zh-CN" sz="2400">
                <a:solidFill>
                  <a:schemeClr val="bg1"/>
                </a:solidFill>
                <a:latin typeface="Times New Roman" pitchFamily="18" charset="0"/>
              </a:rPr>
              <a:t>CP</a:t>
            </a:r>
            <a:r>
              <a:rPr kumimoji="1" lang="zh-CN" altLang="en-US" sz="2400">
                <a:solidFill>
                  <a:schemeClr val="bg1"/>
                </a:solidFill>
                <a:latin typeface="Times New Roman" pitchFamily="18" charset="0"/>
              </a:rPr>
              <a:t>＝</a:t>
            </a:r>
            <a:r>
              <a:rPr kumimoji="1" lang="en-US" altLang="zh-CN" sz="2400">
                <a:solidFill>
                  <a:schemeClr val="bg1"/>
                </a:solidFill>
                <a:latin typeface="Times New Roman" pitchFamily="18" charset="0"/>
              </a:rPr>
              <a:t>0 </a:t>
            </a:r>
            <a:r>
              <a:rPr kumimoji="1" lang="zh-CN" altLang="en-US" sz="2400">
                <a:solidFill>
                  <a:schemeClr val="bg1"/>
                </a:solidFill>
                <a:latin typeface="Times New Roman" pitchFamily="18" charset="0"/>
              </a:rPr>
              <a:t>时，</a:t>
            </a:r>
            <a:r>
              <a:rPr kumimoji="1" lang="zh-CN" altLang="en-US" sz="2400">
                <a:latin typeface="Times New Roman" pitchFamily="18" charset="0"/>
              </a:rPr>
              <a:t>它才表现出应有的逻辑功能；如果</a:t>
            </a:r>
            <a:r>
              <a:rPr kumimoji="1" lang="en-US" altLang="zh-CN" sz="2400">
                <a:latin typeface="Times New Roman" pitchFamily="18" charset="0"/>
              </a:rPr>
              <a:t>CP</a:t>
            </a: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，输出端 </a:t>
            </a:r>
            <a:r>
              <a:rPr kumimoji="1" lang="en-US" altLang="zh-CN" sz="2400">
                <a:latin typeface="Times New Roman" pitchFamily="18" charset="0"/>
              </a:rPr>
              <a:t>Q </a:t>
            </a:r>
            <a:r>
              <a:rPr kumimoji="1" lang="zh-CN" altLang="en-US" sz="2400">
                <a:latin typeface="Times New Roman" pitchFamily="18" charset="0"/>
              </a:rPr>
              <a:t>则保持原状态”。</a:t>
            </a:r>
          </a:p>
        </p:txBody>
      </p:sp>
      <p:grpSp>
        <p:nvGrpSpPr>
          <p:cNvPr id="58" name="Group 14">
            <a:extLst>
              <a:ext uri="{FF2B5EF4-FFF2-40B4-BE49-F238E27FC236}">
                <a16:creationId xmlns:a16="http://schemas.microsoft.com/office/drawing/2014/main" id="{3C8492E7-67AF-4889-AD7C-7AD3D4F24B99}"/>
              </a:ext>
            </a:extLst>
          </p:cNvPr>
          <p:cNvGrpSpPr>
            <a:grpSpLocks/>
          </p:cNvGrpSpPr>
          <p:nvPr/>
        </p:nvGrpSpPr>
        <p:grpSpPr bwMode="auto">
          <a:xfrm>
            <a:off x="6524889" y="3007495"/>
            <a:ext cx="1871662" cy="1810622"/>
            <a:chOff x="3320" y="367"/>
            <a:chExt cx="1277" cy="1219"/>
          </a:xfrm>
        </p:grpSpPr>
        <p:sp>
          <p:nvSpPr>
            <p:cNvPr id="59" name="Line 15">
              <a:extLst>
                <a:ext uri="{FF2B5EF4-FFF2-40B4-BE49-F238E27FC236}">
                  <a16:creationId xmlns:a16="http://schemas.microsoft.com/office/drawing/2014/main" id="{26D5BCC2-D9D3-460C-9279-E63B7D52F394}"/>
                </a:ext>
              </a:extLst>
            </p:cNvPr>
            <p:cNvSpPr>
              <a:spLocks noChangeShapeType="1"/>
            </p:cNvSpPr>
            <p:nvPr/>
          </p:nvSpPr>
          <p:spPr bwMode="auto">
            <a:xfrm flipH="1">
              <a:off x="3911" y="1306"/>
              <a:ext cx="7" cy="28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60" name="Oval 16">
              <a:extLst>
                <a:ext uri="{FF2B5EF4-FFF2-40B4-BE49-F238E27FC236}">
                  <a16:creationId xmlns:a16="http://schemas.microsoft.com/office/drawing/2014/main" id="{CFB8270E-68D6-4E73-8EAA-6AB9C515C848}"/>
                </a:ext>
              </a:extLst>
            </p:cNvPr>
            <p:cNvSpPr>
              <a:spLocks noChangeArrowheads="1"/>
            </p:cNvSpPr>
            <p:nvPr/>
          </p:nvSpPr>
          <p:spPr bwMode="auto">
            <a:xfrm>
              <a:off x="3864" y="1304"/>
              <a:ext cx="77" cy="71"/>
            </a:xfrm>
            <a:prstGeom prst="ellipse">
              <a:avLst/>
            </a:prstGeom>
            <a:solidFill>
              <a:schemeClr val="bg1"/>
            </a:solidFill>
            <a:ln w="38100">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zh-CN" altLang="en-US"/>
            </a:p>
          </p:txBody>
        </p:sp>
        <p:sp>
          <p:nvSpPr>
            <p:cNvPr id="61" name="Rectangle 17" descr="花束">
              <a:extLst>
                <a:ext uri="{FF2B5EF4-FFF2-40B4-BE49-F238E27FC236}">
                  <a16:creationId xmlns:a16="http://schemas.microsoft.com/office/drawing/2014/main" id="{D0987F5D-ACBA-48AA-90C5-1B975CA9D1E5}"/>
                </a:ext>
              </a:extLst>
            </p:cNvPr>
            <p:cNvSpPr>
              <a:spLocks noChangeArrowheads="1"/>
            </p:cNvSpPr>
            <p:nvPr/>
          </p:nvSpPr>
          <p:spPr bwMode="auto">
            <a:xfrm>
              <a:off x="3320" y="629"/>
              <a:ext cx="1181" cy="655"/>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2" name="Oval 18" descr="花束">
              <a:extLst>
                <a:ext uri="{FF2B5EF4-FFF2-40B4-BE49-F238E27FC236}">
                  <a16:creationId xmlns:a16="http://schemas.microsoft.com/office/drawing/2014/main" id="{F80CE2F1-7E01-41B2-A4B3-D3F8CD1770F6}"/>
                </a:ext>
              </a:extLst>
            </p:cNvPr>
            <p:cNvSpPr>
              <a:spLocks noChangeArrowheads="1"/>
            </p:cNvSpPr>
            <p:nvPr/>
          </p:nvSpPr>
          <p:spPr bwMode="auto">
            <a:xfrm>
              <a:off x="3510" y="531"/>
              <a:ext cx="73" cy="73"/>
            </a:xfrm>
            <a:prstGeom prst="ellipse">
              <a:avLst/>
            </a:prstGeom>
            <a:noFill/>
            <a:ln w="38100">
              <a:solidFill>
                <a:schemeClr val="tx1"/>
              </a:solidFill>
              <a:round/>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3" name="Oval 19" descr="花束">
              <a:extLst>
                <a:ext uri="{FF2B5EF4-FFF2-40B4-BE49-F238E27FC236}">
                  <a16:creationId xmlns:a16="http://schemas.microsoft.com/office/drawing/2014/main" id="{1298FEF2-B105-4DAE-8408-791188BA44C8}"/>
                </a:ext>
              </a:extLst>
            </p:cNvPr>
            <p:cNvSpPr>
              <a:spLocks noChangeArrowheads="1"/>
            </p:cNvSpPr>
            <p:nvPr/>
          </p:nvSpPr>
          <p:spPr bwMode="auto">
            <a:xfrm>
              <a:off x="3435" y="1302"/>
              <a:ext cx="73" cy="73"/>
            </a:xfrm>
            <a:prstGeom prst="ellipse">
              <a:avLst/>
            </a:prstGeom>
            <a:noFill/>
            <a:ln w="38100">
              <a:solidFill>
                <a:schemeClr val="tx1"/>
              </a:solidFill>
              <a:round/>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4" name="Oval 20" descr="花束">
              <a:extLst>
                <a:ext uri="{FF2B5EF4-FFF2-40B4-BE49-F238E27FC236}">
                  <a16:creationId xmlns:a16="http://schemas.microsoft.com/office/drawing/2014/main" id="{AA5A2A67-C8BE-47EF-A437-AF982EFBDAE0}"/>
                </a:ext>
              </a:extLst>
            </p:cNvPr>
            <p:cNvSpPr>
              <a:spLocks noChangeArrowheads="1"/>
            </p:cNvSpPr>
            <p:nvPr/>
          </p:nvSpPr>
          <p:spPr bwMode="auto">
            <a:xfrm>
              <a:off x="4314" y="1308"/>
              <a:ext cx="73" cy="73"/>
            </a:xfrm>
            <a:prstGeom prst="ellipse">
              <a:avLst/>
            </a:prstGeom>
            <a:noFill/>
            <a:ln w="38100">
              <a:solidFill>
                <a:schemeClr val="tx1"/>
              </a:solidFill>
              <a:round/>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5" name="Text Box 21" descr="花束">
              <a:extLst>
                <a:ext uri="{FF2B5EF4-FFF2-40B4-BE49-F238E27FC236}">
                  <a16:creationId xmlns:a16="http://schemas.microsoft.com/office/drawing/2014/main" id="{2EAB4C42-CAAC-4FF6-A97B-809A2F650BFB}"/>
                </a:ext>
              </a:extLst>
            </p:cNvPr>
            <p:cNvSpPr txBox="1">
              <a:spLocks noChangeArrowheads="1"/>
            </p:cNvSpPr>
            <p:nvPr/>
          </p:nvSpPr>
          <p:spPr bwMode="auto">
            <a:xfrm>
              <a:off x="4146" y="614"/>
              <a:ext cx="291" cy="30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rPr>
                <a:t>Q</a:t>
              </a:r>
            </a:p>
          </p:txBody>
        </p:sp>
        <p:sp>
          <p:nvSpPr>
            <p:cNvPr id="66" name="Text Box 22" descr="花束">
              <a:extLst>
                <a:ext uri="{FF2B5EF4-FFF2-40B4-BE49-F238E27FC236}">
                  <a16:creationId xmlns:a16="http://schemas.microsoft.com/office/drawing/2014/main" id="{9DE8AAB1-B02B-4939-BFBD-9FE444FE527A}"/>
                </a:ext>
              </a:extLst>
            </p:cNvPr>
            <p:cNvSpPr txBox="1">
              <a:spLocks noChangeArrowheads="1"/>
            </p:cNvSpPr>
            <p:nvPr/>
          </p:nvSpPr>
          <p:spPr bwMode="auto">
            <a:xfrm>
              <a:off x="3414" y="647"/>
              <a:ext cx="291" cy="30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rPr>
                <a:t>Q</a:t>
              </a:r>
            </a:p>
          </p:txBody>
        </p:sp>
        <p:sp>
          <p:nvSpPr>
            <p:cNvPr id="67" name="Line 23">
              <a:extLst>
                <a:ext uri="{FF2B5EF4-FFF2-40B4-BE49-F238E27FC236}">
                  <a16:creationId xmlns:a16="http://schemas.microsoft.com/office/drawing/2014/main" id="{A30BF5EE-7CF5-4127-8900-2BC2E48EBCEF}"/>
                </a:ext>
              </a:extLst>
            </p:cNvPr>
            <p:cNvSpPr>
              <a:spLocks noChangeShapeType="1"/>
            </p:cNvSpPr>
            <p:nvPr/>
          </p:nvSpPr>
          <p:spPr bwMode="auto">
            <a:xfrm>
              <a:off x="3492" y="686"/>
              <a:ext cx="1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8" name="Text Box 24" descr="花束">
              <a:extLst>
                <a:ext uri="{FF2B5EF4-FFF2-40B4-BE49-F238E27FC236}">
                  <a16:creationId xmlns:a16="http://schemas.microsoft.com/office/drawing/2014/main" id="{270519CC-B114-4AA2-8B92-43CD23940721}"/>
                </a:ext>
              </a:extLst>
            </p:cNvPr>
            <p:cNvSpPr txBox="1">
              <a:spLocks noChangeArrowheads="1"/>
            </p:cNvSpPr>
            <p:nvPr/>
          </p:nvSpPr>
          <p:spPr bwMode="auto">
            <a:xfrm>
              <a:off x="3338" y="1022"/>
              <a:ext cx="373" cy="267"/>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000">
                  <a:latin typeface="Times New Roman" pitchFamily="18" charset="0"/>
                </a:rPr>
                <a:t>R</a:t>
              </a:r>
              <a:r>
                <a:rPr kumimoji="1" lang="en-US" altLang="zh-CN" sz="2000" baseline="-25000">
                  <a:latin typeface="Times New Roman" pitchFamily="18" charset="0"/>
                </a:rPr>
                <a:t>D</a:t>
              </a:r>
              <a:endParaRPr kumimoji="1" lang="en-US" altLang="zh-CN" sz="2000">
                <a:latin typeface="Times New Roman" pitchFamily="18" charset="0"/>
              </a:endParaRPr>
            </a:p>
          </p:txBody>
        </p:sp>
        <p:sp>
          <p:nvSpPr>
            <p:cNvPr id="69" name="Text Box 25" descr="花束">
              <a:extLst>
                <a:ext uri="{FF2B5EF4-FFF2-40B4-BE49-F238E27FC236}">
                  <a16:creationId xmlns:a16="http://schemas.microsoft.com/office/drawing/2014/main" id="{5C676A7D-9656-4FC2-8AC7-3C196F6BCEB4}"/>
                </a:ext>
              </a:extLst>
            </p:cNvPr>
            <p:cNvSpPr txBox="1">
              <a:spLocks noChangeArrowheads="1"/>
            </p:cNvSpPr>
            <p:nvPr/>
          </p:nvSpPr>
          <p:spPr bwMode="auto">
            <a:xfrm>
              <a:off x="4224" y="1025"/>
              <a:ext cx="373" cy="26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000">
                  <a:latin typeface="Times New Roman" pitchFamily="18" charset="0"/>
                </a:rPr>
                <a:t>S</a:t>
              </a:r>
              <a:r>
                <a:rPr kumimoji="1" lang="en-US" altLang="zh-CN" sz="2000" baseline="-25000">
                  <a:latin typeface="Times New Roman" pitchFamily="18" charset="0"/>
                </a:rPr>
                <a:t>D</a:t>
              </a:r>
              <a:endParaRPr kumimoji="1" lang="en-US" altLang="zh-CN" sz="2000">
                <a:latin typeface="Times New Roman" pitchFamily="18" charset="0"/>
              </a:endParaRPr>
            </a:p>
          </p:txBody>
        </p:sp>
        <p:sp>
          <p:nvSpPr>
            <p:cNvPr id="70" name="Text Box 26" descr="花束">
              <a:extLst>
                <a:ext uri="{FF2B5EF4-FFF2-40B4-BE49-F238E27FC236}">
                  <a16:creationId xmlns:a16="http://schemas.microsoft.com/office/drawing/2014/main" id="{E3434077-2295-4A75-8275-54A89BE292EF}"/>
                </a:ext>
              </a:extLst>
            </p:cNvPr>
            <p:cNvSpPr txBox="1">
              <a:spLocks noChangeArrowheads="1"/>
            </p:cNvSpPr>
            <p:nvPr/>
          </p:nvSpPr>
          <p:spPr bwMode="auto">
            <a:xfrm>
              <a:off x="3583" y="1030"/>
              <a:ext cx="281" cy="307"/>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rPr>
                <a:t>R</a:t>
              </a:r>
            </a:p>
          </p:txBody>
        </p:sp>
        <p:sp>
          <p:nvSpPr>
            <p:cNvPr id="71" name="Text Box 27" descr="花束">
              <a:extLst>
                <a:ext uri="{FF2B5EF4-FFF2-40B4-BE49-F238E27FC236}">
                  <a16:creationId xmlns:a16="http://schemas.microsoft.com/office/drawing/2014/main" id="{C957AEDE-92C1-494C-BB79-F572BC2E0C2A}"/>
                </a:ext>
              </a:extLst>
            </p:cNvPr>
            <p:cNvSpPr txBox="1">
              <a:spLocks noChangeArrowheads="1"/>
            </p:cNvSpPr>
            <p:nvPr/>
          </p:nvSpPr>
          <p:spPr bwMode="auto">
            <a:xfrm>
              <a:off x="4025" y="1026"/>
              <a:ext cx="281" cy="30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rPr>
                <a:t>S</a:t>
              </a:r>
            </a:p>
          </p:txBody>
        </p:sp>
        <p:sp>
          <p:nvSpPr>
            <p:cNvPr id="72" name="Line 28">
              <a:extLst>
                <a:ext uri="{FF2B5EF4-FFF2-40B4-BE49-F238E27FC236}">
                  <a16:creationId xmlns:a16="http://schemas.microsoft.com/office/drawing/2014/main" id="{C5048228-6DFA-4C9C-9653-E0C350E1D7A1}"/>
                </a:ext>
              </a:extLst>
            </p:cNvPr>
            <p:cNvSpPr>
              <a:spLocks noChangeShapeType="1"/>
            </p:cNvSpPr>
            <p:nvPr/>
          </p:nvSpPr>
          <p:spPr bwMode="auto">
            <a:xfrm>
              <a:off x="3547" y="367"/>
              <a:ext cx="0" cy="1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3" name="Line 29">
              <a:extLst>
                <a:ext uri="{FF2B5EF4-FFF2-40B4-BE49-F238E27FC236}">
                  <a16:creationId xmlns:a16="http://schemas.microsoft.com/office/drawing/2014/main" id="{16A964F9-F6F1-4592-9CDC-B0FB12A77F67}"/>
                </a:ext>
              </a:extLst>
            </p:cNvPr>
            <p:cNvSpPr>
              <a:spLocks noChangeShapeType="1"/>
            </p:cNvSpPr>
            <p:nvPr/>
          </p:nvSpPr>
          <p:spPr bwMode="auto">
            <a:xfrm>
              <a:off x="4274" y="367"/>
              <a:ext cx="0" cy="2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74" name="Line 30">
              <a:extLst>
                <a:ext uri="{FF2B5EF4-FFF2-40B4-BE49-F238E27FC236}">
                  <a16:creationId xmlns:a16="http://schemas.microsoft.com/office/drawing/2014/main" id="{25A2DD9E-351D-4741-9FD5-4098E0C10472}"/>
                </a:ext>
              </a:extLst>
            </p:cNvPr>
            <p:cNvSpPr>
              <a:spLocks noChangeShapeType="1"/>
            </p:cNvSpPr>
            <p:nvPr/>
          </p:nvSpPr>
          <p:spPr bwMode="auto">
            <a:xfrm>
              <a:off x="3474" y="1376"/>
              <a:ext cx="0" cy="1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5" name="Line 31">
              <a:extLst>
                <a:ext uri="{FF2B5EF4-FFF2-40B4-BE49-F238E27FC236}">
                  <a16:creationId xmlns:a16="http://schemas.microsoft.com/office/drawing/2014/main" id="{4865EFDB-7BFB-4596-BFA7-6252F97384AD}"/>
                </a:ext>
              </a:extLst>
            </p:cNvPr>
            <p:cNvSpPr>
              <a:spLocks noChangeShapeType="1"/>
            </p:cNvSpPr>
            <p:nvPr/>
          </p:nvSpPr>
          <p:spPr bwMode="auto">
            <a:xfrm>
              <a:off x="3702" y="1295"/>
              <a:ext cx="0" cy="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6" name="Line 32">
              <a:extLst>
                <a:ext uri="{FF2B5EF4-FFF2-40B4-BE49-F238E27FC236}">
                  <a16:creationId xmlns:a16="http://schemas.microsoft.com/office/drawing/2014/main" id="{4F0AA232-FCC5-47B1-ADFA-0EBBD3BC1D91}"/>
                </a:ext>
              </a:extLst>
            </p:cNvPr>
            <p:cNvSpPr>
              <a:spLocks noChangeShapeType="1"/>
            </p:cNvSpPr>
            <p:nvPr/>
          </p:nvSpPr>
          <p:spPr bwMode="auto">
            <a:xfrm>
              <a:off x="4129" y="1286"/>
              <a:ext cx="0"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7" name="Line 33">
              <a:extLst>
                <a:ext uri="{FF2B5EF4-FFF2-40B4-BE49-F238E27FC236}">
                  <a16:creationId xmlns:a16="http://schemas.microsoft.com/office/drawing/2014/main" id="{5D60A057-4CFE-4E82-A77C-4B91D9CC67FD}"/>
                </a:ext>
              </a:extLst>
            </p:cNvPr>
            <p:cNvSpPr>
              <a:spLocks noChangeShapeType="1"/>
            </p:cNvSpPr>
            <p:nvPr/>
          </p:nvSpPr>
          <p:spPr bwMode="auto">
            <a:xfrm>
              <a:off x="4350" y="1376"/>
              <a:ext cx="0" cy="1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78" name="Line 34">
              <a:extLst>
                <a:ext uri="{FF2B5EF4-FFF2-40B4-BE49-F238E27FC236}">
                  <a16:creationId xmlns:a16="http://schemas.microsoft.com/office/drawing/2014/main" id="{0B9BB404-9BDD-466B-B20A-AEB80F96E596}"/>
                </a:ext>
              </a:extLst>
            </p:cNvPr>
            <p:cNvSpPr>
              <a:spLocks noChangeShapeType="1"/>
            </p:cNvSpPr>
            <p:nvPr/>
          </p:nvSpPr>
          <p:spPr bwMode="auto">
            <a:xfrm>
              <a:off x="3398" y="1042"/>
              <a:ext cx="10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 name="Line 35">
              <a:extLst>
                <a:ext uri="{FF2B5EF4-FFF2-40B4-BE49-F238E27FC236}">
                  <a16:creationId xmlns:a16="http://schemas.microsoft.com/office/drawing/2014/main" id="{872BAA97-731D-4649-B910-D42C1C2AC0B9}"/>
                </a:ext>
              </a:extLst>
            </p:cNvPr>
            <p:cNvSpPr>
              <a:spLocks noChangeShapeType="1"/>
            </p:cNvSpPr>
            <p:nvPr/>
          </p:nvSpPr>
          <p:spPr bwMode="auto">
            <a:xfrm>
              <a:off x="4267" y="1057"/>
              <a:ext cx="10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80" name="Group 36">
              <a:extLst>
                <a:ext uri="{FF2B5EF4-FFF2-40B4-BE49-F238E27FC236}">
                  <a16:creationId xmlns:a16="http://schemas.microsoft.com/office/drawing/2014/main" id="{6F27A5DD-ED6E-48E6-9C2F-F29D1F76174D}"/>
                </a:ext>
              </a:extLst>
            </p:cNvPr>
            <p:cNvGrpSpPr>
              <a:grpSpLocks/>
            </p:cNvGrpSpPr>
            <p:nvPr/>
          </p:nvGrpSpPr>
          <p:grpSpPr bwMode="auto">
            <a:xfrm>
              <a:off x="3792" y="1200"/>
              <a:ext cx="192" cy="96"/>
              <a:chOff x="3744" y="3456"/>
              <a:chExt cx="192" cy="96"/>
            </a:xfrm>
          </p:grpSpPr>
          <p:sp>
            <p:nvSpPr>
              <p:cNvPr id="81" name="Line 37">
                <a:extLst>
                  <a:ext uri="{FF2B5EF4-FFF2-40B4-BE49-F238E27FC236}">
                    <a16:creationId xmlns:a16="http://schemas.microsoft.com/office/drawing/2014/main" id="{07763604-98C4-4B0D-9FC9-7AF01C9A6FD6}"/>
                  </a:ext>
                </a:extLst>
              </p:cNvPr>
              <p:cNvSpPr>
                <a:spLocks noChangeShapeType="1"/>
              </p:cNvSpPr>
              <p:nvPr/>
            </p:nvSpPr>
            <p:spPr bwMode="auto">
              <a:xfrm flipV="1">
                <a:off x="3744" y="3456"/>
                <a:ext cx="9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38">
                <a:extLst>
                  <a:ext uri="{FF2B5EF4-FFF2-40B4-BE49-F238E27FC236}">
                    <a16:creationId xmlns:a16="http://schemas.microsoft.com/office/drawing/2014/main" id="{1FD4AED4-F107-4C88-9CB2-C0185954C713}"/>
                  </a:ext>
                </a:extLst>
              </p:cNvPr>
              <p:cNvSpPr>
                <a:spLocks noChangeShapeType="1"/>
              </p:cNvSpPr>
              <p:nvPr/>
            </p:nvSpPr>
            <p:spPr bwMode="auto">
              <a:xfrm>
                <a:off x="3840" y="3456"/>
                <a:ext cx="9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3" name="Text Box 40">
            <a:extLst>
              <a:ext uri="{FF2B5EF4-FFF2-40B4-BE49-F238E27FC236}">
                <a16:creationId xmlns:a16="http://schemas.microsoft.com/office/drawing/2014/main" id="{5B4B90DF-493F-40E7-83DC-8FF5955DD959}"/>
              </a:ext>
            </a:extLst>
          </p:cNvPr>
          <p:cNvSpPr txBox="1">
            <a:spLocks noChangeArrowheads="1"/>
          </p:cNvSpPr>
          <p:nvPr/>
        </p:nvSpPr>
        <p:spPr bwMode="auto">
          <a:xfrm>
            <a:off x="3144707" y="3284907"/>
            <a:ext cx="2592388" cy="3013075"/>
          </a:xfrm>
          <a:prstGeom prst="rect">
            <a:avLst/>
          </a:prstGeom>
          <a:gradFill rotWithShape="1">
            <a:gsLst>
              <a:gs pos="0">
                <a:srgbClr val="FF9900"/>
              </a:gs>
              <a:gs pos="50000">
                <a:srgbClr val="CC3300"/>
              </a:gs>
              <a:gs pos="100000">
                <a:srgbClr val="FF9900"/>
              </a:gs>
            </a:gsLst>
            <a:lin ang="5400000" scaled="1"/>
          </a:gra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l">
              <a:spcBef>
                <a:spcPct val="50000"/>
              </a:spcBef>
            </a:pPr>
            <a:r>
              <a:rPr kumimoji="1" lang="zh-CN" altLang="en-US" sz="2400">
                <a:latin typeface="黑体" pitchFamily="2" charset="-122"/>
                <a:ea typeface="黑体" pitchFamily="2" charset="-122"/>
              </a:rPr>
              <a:t>红颜色线表示</a:t>
            </a:r>
            <a:r>
              <a:rPr kumimoji="1" lang="zh-CN" altLang="en-US" sz="2400">
                <a:solidFill>
                  <a:schemeClr val="bg1"/>
                </a:solidFill>
                <a:latin typeface="黑体" pitchFamily="2" charset="-122"/>
                <a:ea typeface="黑体" pitchFamily="2" charset="-122"/>
              </a:rPr>
              <a:t>：</a:t>
            </a:r>
            <a:r>
              <a:rPr kumimoji="1" lang="zh-CN" altLang="en-US" sz="2400">
                <a:solidFill>
                  <a:schemeClr val="bg1"/>
                </a:solidFill>
                <a:latin typeface="Times New Roman"/>
                <a:ea typeface="黑体" pitchFamily="2" charset="-122"/>
              </a:rPr>
              <a:t>“</a:t>
            </a:r>
            <a:r>
              <a:rPr kumimoji="1" lang="zh-CN" altLang="en-US" sz="2400">
                <a:solidFill>
                  <a:schemeClr val="bg1"/>
                </a:solidFill>
                <a:latin typeface="黑体" pitchFamily="2" charset="-122"/>
                <a:ea typeface="黑体" pitchFamily="2" charset="-122"/>
              </a:rPr>
              <a:t>高电平有效</a:t>
            </a:r>
            <a:r>
              <a:rPr kumimoji="1" lang="zh-CN" altLang="en-US" sz="2400">
                <a:solidFill>
                  <a:schemeClr val="bg1"/>
                </a:solidFill>
                <a:latin typeface="Times New Roman"/>
                <a:ea typeface="黑体" pitchFamily="2" charset="-122"/>
              </a:rPr>
              <a:t>”</a:t>
            </a:r>
            <a:r>
              <a:rPr kumimoji="1" lang="zh-CN" altLang="en-US" sz="2400">
                <a:solidFill>
                  <a:schemeClr val="bg1"/>
                </a:solidFill>
                <a:latin typeface="黑体" pitchFamily="2" charset="-122"/>
                <a:ea typeface="黑体" pitchFamily="2" charset="-122"/>
              </a:rPr>
              <a:t>，即 </a:t>
            </a:r>
            <a:r>
              <a:rPr kumimoji="1" lang="zh-CN" altLang="en-US" sz="2400">
                <a:solidFill>
                  <a:schemeClr val="bg1"/>
                </a:solidFill>
                <a:latin typeface="Times New Roman"/>
                <a:ea typeface="黑体" pitchFamily="2" charset="-122"/>
              </a:rPr>
              <a:t>“</a:t>
            </a:r>
            <a:r>
              <a:rPr kumimoji="1" lang="zh-CN" altLang="en-US" sz="2400">
                <a:solidFill>
                  <a:schemeClr val="bg1"/>
                </a:solidFill>
                <a:latin typeface="黑体" pitchFamily="2" charset="-122"/>
                <a:ea typeface="黑体" pitchFamily="2" charset="-122"/>
              </a:rPr>
              <a:t> 只有在时钟 </a:t>
            </a:r>
            <a:r>
              <a:rPr kumimoji="1" lang="en-US" altLang="zh-CN" sz="2400">
                <a:solidFill>
                  <a:schemeClr val="bg1"/>
                </a:solidFill>
                <a:latin typeface="黑体" pitchFamily="2" charset="-122"/>
                <a:ea typeface="黑体" pitchFamily="2" charset="-122"/>
              </a:rPr>
              <a:t>CP</a:t>
            </a:r>
            <a:r>
              <a:rPr kumimoji="1" lang="zh-CN" altLang="en-US" sz="2400">
                <a:solidFill>
                  <a:schemeClr val="bg1"/>
                </a:solidFill>
                <a:latin typeface="黑体" pitchFamily="2" charset="-122"/>
                <a:ea typeface="黑体" pitchFamily="2" charset="-122"/>
              </a:rPr>
              <a:t>＝</a:t>
            </a:r>
            <a:r>
              <a:rPr kumimoji="1" lang="en-US" altLang="zh-CN" sz="2400">
                <a:solidFill>
                  <a:schemeClr val="bg1"/>
                </a:solidFill>
                <a:latin typeface="黑体" pitchFamily="2" charset="-122"/>
                <a:ea typeface="黑体" pitchFamily="2" charset="-122"/>
              </a:rPr>
              <a:t>1</a:t>
            </a:r>
            <a:r>
              <a:rPr kumimoji="1" lang="en-US" altLang="zh-CN" sz="2400">
                <a:solidFill>
                  <a:schemeClr val="accent1"/>
                </a:solidFill>
                <a:latin typeface="黑体" pitchFamily="2" charset="-122"/>
                <a:ea typeface="黑体" pitchFamily="2" charset="-122"/>
              </a:rPr>
              <a:t> </a:t>
            </a:r>
            <a:r>
              <a:rPr kumimoji="1" lang="zh-CN" altLang="en-US" sz="2400">
                <a:latin typeface="黑体" pitchFamily="2" charset="-122"/>
                <a:ea typeface="黑体" pitchFamily="2" charset="-122"/>
              </a:rPr>
              <a:t>时，它才表现出应有的逻辑功能；如果</a:t>
            </a:r>
            <a:r>
              <a:rPr kumimoji="1" lang="en-US" altLang="zh-CN" sz="2400">
                <a:latin typeface="黑体" pitchFamily="2" charset="-122"/>
                <a:ea typeface="黑体" pitchFamily="2" charset="-122"/>
              </a:rPr>
              <a:t>CP</a:t>
            </a:r>
            <a:r>
              <a:rPr kumimoji="1" lang="zh-CN" altLang="en-US" sz="2400">
                <a:latin typeface="黑体" pitchFamily="2" charset="-122"/>
                <a:ea typeface="黑体" pitchFamily="2" charset="-122"/>
              </a:rPr>
              <a:t>＝</a:t>
            </a:r>
            <a:r>
              <a:rPr kumimoji="1" lang="en-US" altLang="zh-CN" sz="2400">
                <a:latin typeface="黑体" pitchFamily="2" charset="-122"/>
                <a:ea typeface="黑体" pitchFamily="2" charset="-122"/>
              </a:rPr>
              <a:t>0</a:t>
            </a:r>
            <a:r>
              <a:rPr kumimoji="1" lang="zh-CN" altLang="en-US" sz="2400">
                <a:latin typeface="黑体" pitchFamily="2" charset="-122"/>
                <a:ea typeface="黑体" pitchFamily="2" charset="-122"/>
              </a:rPr>
              <a:t>，输出端 </a:t>
            </a:r>
            <a:r>
              <a:rPr kumimoji="1" lang="en-US" altLang="zh-CN" sz="2400">
                <a:latin typeface="黑体" pitchFamily="2" charset="-122"/>
                <a:ea typeface="黑体" pitchFamily="2" charset="-122"/>
              </a:rPr>
              <a:t>Q </a:t>
            </a:r>
            <a:r>
              <a:rPr kumimoji="1" lang="zh-CN" altLang="en-US" sz="2400">
                <a:latin typeface="黑体" pitchFamily="2" charset="-122"/>
                <a:ea typeface="黑体" pitchFamily="2" charset="-122"/>
              </a:rPr>
              <a:t>则保持原状态</a:t>
            </a:r>
            <a:r>
              <a:rPr kumimoji="1" lang="zh-CN" altLang="en-US" sz="2400">
                <a:latin typeface="Times New Roman"/>
                <a:ea typeface="黑体" pitchFamily="2" charset="-122"/>
              </a:rPr>
              <a:t>”</a:t>
            </a:r>
            <a:r>
              <a:rPr kumimoji="1" lang="zh-CN" altLang="en-US" sz="2400">
                <a:latin typeface="黑体" pitchFamily="2" charset="-122"/>
                <a:ea typeface="黑体" pitchFamily="2" charset="-122"/>
              </a:rPr>
              <a:t>。</a:t>
            </a:r>
          </a:p>
        </p:txBody>
      </p:sp>
      <p:grpSp>
        <p:nvGrpSpPr>
          <p:cNvPr id="84" name="Group 41">
            <a:extLst>
              <a:ext uri="{FF2B5EF4-FFF2-40B4-BE49-F238E27FC236}">
                <a16:creationId xmlns:a16="http://schemas.microsoft.com/office/drawing/2014/main" id="{EBE00FD3-057B-43D5-A81B-DAE2F6222E79}"/>
              </a:ext>
            </a:extLst>
          </p:cNvPr>
          <p:cNvGrpSpPr>
            <a:grpSpLocks/>
          </p:cNvGrpSpPr>
          <p:nvPr/>
        </p:nvGrpSpPr>
        <p:grpSpPr bwMode="auto">
          <a:xfrm>
            <a:off x="1415920" y="3245220"/>
            <a:ext cx="1871662" cy="1800225"/>
            <a:chOff x="452" y="379"/>
            <a:chExt cx="1277" cy="1191"/>
          </a:xfrm>
        </p:grpSpPr>
        <p:sp>
          <p:nvSpPr>
            <p:cNvPr id="85" name="Rectangle 42" descr="花束">
              <a:extLst>
                <a:ext uri="{FF2B5EF4-FFF2-40B4-BE49-F238E27FC236}">
                  <a16:creationId xmlns:a16="http://schemas.microsoft.com/office/drawing/2014/main" id="{4257CEA8-2F96-4C16-8C31-350619076343}"/>
                </a:ext>
              </a:extLst>
            </p:cNvPr>
            <p:cNvSpPr>
              <a:spLocks noChangeArrowheads="1"/>
            </p:cNvSpPr>
            <p:nvPr/>
          </p:nvSpPr>
          <p:spPr bwMode="auto">
            <a:xfrm>
              <a:off x="452" y="641"/>
              <a:ext cx="1181" cy="655"/>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86" name="Oval 43" descr="花束">
              <a:extLst>
                <a:ext uri="{FF2B5EF4-FFF2-40B4-BE49-F238E27FC236}">
                  <a16:creationId xmlns:a16="http://schemas.microsoft.com/office/drawing/2014/main" id="{B24BD32C-6142-4F2E-ABC8-84E329A69B6B}"/>
                </a:ext>
              </a:extLst>
            </p:cNvPr>
            <p:cNvSpPr>
              <a:spLocks noChangeArrowheads="1"/>
            </p:cNvSpPr>
            <p:nvPr/>
          </p:nvSpPr>
          <p:spPr bwMode="auto">
            <a:xfrm>
              <a:off x="642" y="543"/>
              <a:ext cx="73" cy="73"/>
            </a:xfrm>
            <a:prstGeom prst="ellipse">
              <a:avLst/>
            </a:prstGeom>
            <a:noFill/>
            <a:ln w="38100">
              <a:solidFill>
                <a:schemeClr val="tx1"/>
              </a:solidFill>
              <a:round/>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7" name="Oval 44" descr="花束">
              <a:extLst>
                <a:ext uri="{FF2B5EF4-FFF2-40B4-BE49-F238E27FC236}">
                  <a16:creationId xmlns:a16="http://schemas.microsoft.com/office/drawing/2014/main" id="{08929FBF-8DB7-4096-89F0-222BC3749E76}"/>
                </a:ext>
              </a:extLst>
            </p:cNvPr>
            <p:cNvSpPr>
              <a:spLocks noChangeArrowheads="1"/>
            </p:cNvSpPr>
            <p:nvPr/>
          </p:nvSpPr>
          <p:spPr bwMode="auto">
            <a:xfrm>
              <a:off x="567" y="1314"/>
              <a:ext cx="73" cy="73"/>
            </a:xfrm>
            <a:prstGeom prst="ellipse">
              <a:avLst/>
            </a:prstGeom>
            <a:noFill/>
            <a:ln w="38100">
              <a:solidFill>
                <a:schemeClr val="tx1"/>
              </a:solidFill>
              <a:round/>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8" name="Oval 45" descr="花束">
              <a:extLst>
                <a:ext uri="{FF2B5EF4-FFF2-40B4-BE49-F238E27FC236}">
                  <a16:creationId xmlns:a16="http://schemas.microsoft.com/office/drawing/2014/main" id="{5A33CF8C-FE81-4752-9F66-6A650D5C23FD}"/>
                </a:ext>
              </a:extLst>
            </p:cNvPr>
            <p:cNvSpPr>
              <a:spLocks noChangeArrowheads="1"/>
            </p:cNvSpPr>
            <p:nvPr/>
          </p:nvSpPr>
          <p:spPr bwMode="auto">
            <a:xfrm>
              <a:off x="1446" y="1320"/>
              <a:ext cx="73" cy="73"/>
            </a:xfrm>
            <a:prstGeom prst="ellipse">
              <a:avLst/>
            </a:prstGeom>
            <a:noFill/>
            <a:ln w="38100">
              <a:solidFill>
                <a:schemeClr val="tx1"/>
              </a:solidFill>
              <a:round/>
              <a:headEnd/>
              <a:tailEn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89" name="Text Box 46" descr="花束">
              <a:extLst>
                <a:ext uri="{FF2B5EF4-FFF2-40B4-BE49-F238E27FC236}">
                  <a16:creationId xmlns:a16="http://schemas.microsoft.com/office/drawing/2014/main" id="{09EA5E66-8CA1-4CF0-9B11-361452960231}"/>
                </a:ext>
              </a:extLst>
            </p:cNvPr>
            <p:cNvSpPr txBox="1">
              <a:spLocks noChangeArrowheads="1"/>
            </p:cNvSpPr>
            <p:nvPr/>
          </p:nvSpPr>
          <p:spPr bwMode="auto">
            <a:xfrm>
              <a:off x="1278" y="626"/>
              <a:ext cx="291" cy="30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rPr>
                <a:t>Q</a:t>
              </a:r>
            </a:p>
          </p:txBody>
        </p:sp>
        <p:sp>
          <p:nvSpPr>
            <p:cNvPr id="90" name="Text Box 47" descr="花束">
              <a:extLst>
                <a:ext uri="{FF2B5EF4-FFF2-40B4-BE49-F238E27FC236}">
                  <a16:creationId xmlns:a16="http://schemas.microsoft.com/office/drawing/2014/main" id="{603DA5C8-BBEA-412A-B30E-4CA47BC13972}"/>
                </a:ext>
              </a:extLst>
            </p:cNvPr>
            <p:cNvSpPr txBox="1">
              <a:spLocks noChangeArrowheads="1"/>
            </p:cNvSpPr>
            <p:nvPr/>
          </p:nvSpPr>
          <p:spPr bwMode="auto">
            <a:xfrm>
              <a:off x="546" y="659"/>
              <a:ext cx="291" cy="30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rPr>
                <a:t>Q</a:t>
              </a:r>
            </a:p>
          </p:txBody>
        </p:sp>
        <p:sp>
          <p:nvSpPr>
            <p:cNvPr id="91" name="Line 48">
              <a:extLst>
                <a:ext uri="{FF2B5EF4-FFF2-40B4-BE49-F238E27FC236}">
                  <a16:creationId xmlns:a16="http://schemas.microsoft.com/office/drawing/2014/main" id="{A1FBC8F0-77C2-405D-84D2-E3488C49A3C3}"/>
                </a:ext>
              </a:extLst>
            </p:cNvPr>
            <p:cNvSpPr>
              <a:spLocks noChangeShapeType="1"/>
            </p:cNvSpPr>
            <p:nvPr/>
          </p:nvSpPr>
          <p:spPr bwMode="auto">
            <a:xfrm>
              <a:off x="624" y="698"/>
              <a:ext cx="1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2" name="Text Box 49" descr="花束">
              <a:extLst>
                <a:ext uri="{FF2B5EF4-FFF2-40B4-BE49-F238E27FC236}">
                  <a16:creationId xmlns:a16="http://schemas.microsoft.com/office/drawing/2014/main" id="{AF5EDE23-828A-44E1-AA21-CE8DC44AC81A}"/>
                </a:ext>
              </a:extLst>
            </p:cNvPr>
            <p:cNvSpPr txBox="1">
              <a:spLocks noChangeArrowheads="1"/>
            </p:cNvSpPr>
            <p:nvPr/>
          </p:nvSpPr>
          <p:spPr bwMode="auto">
            <a:xfrm>
              <a:off x="470" y="1034"/>
              <a:ext cx="373" cy="26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000">
                  <a:latin typeface="Times New Roman" pitchFamily="18" charset="0"/>
                </a:rPr>
                <a:t>R</a:t>
              </a:r>
              <a:r>
                <a:rPr kumimoji="1" lang="en-US" altLang="zh-CN" sz="2000" baseline="-25000">
                  <a:latin typeface="Times New Roman" pitchFamily="18" charset="0"/>
                </a:rPr>
                <a:t>D</a:t>
              </a:r>
              <a:endParaRPr kumimoji="1" lang="en-US" altLang="zh-CN" sz="2000">
                <a:latin typeface="Times New Roman" pitchFamily="18" charset="0"/>
              </a:endParaRPr>
            </a:p>
          </p:txBody>
        </p:sp>
        <p:sp>
          <p:nvSpPr>
            <p:cNvPr id="93" name="Text Box 50" descr="花束">
              <a:extLst>
                <a:ext uri="{FF2B5EF4-FFF2-40B4-BE49-F238E27FC236}">
                  <a16:creationId xmlns:a16="http://schemas.microsoft.com/office/drawing/2014/main" id="{0ED25013-A43D-488E-8260-C840A4196760}"/>
                </a:ext>
              </a:extLst>
            </p:cNvPr>
            <p:cNvSpPr txBox="1">
              <a:spLocks noChangeArrowheads="1"/>
            </p:cNvSpPr>
            <p:nvPr/>
          </p:nvSpPr>
          <p:spPr bwMode="auto">
            <a:xfrm>
              <a:off x="1356" y="1038"/>
              <a:ext cx="373" cy="26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000">
                  <a:latin typeface="Times New Roman" pitchFamily="18" charset="0"/>
                </a:rPr>
                <a:t>S</a:t>
              </a:r>
              <a:r>
                <a:rPr kumimoji="1" lang="en-US" altLang="zh-CN" sz="2000" baseline="-25000">
                  <a:latin typeface="Times New Roman" pitchFamily="18" charset="0"/>
                </a:rPr>
                <a:t>D</a:t>
              </a:r>
              <a:endParaRPr kumimoji="1" lang="en-US" altLang="zh-CN" sz="2000">
                <a:latin typeface="Times New Roman" pitchFamily="18" charset="0"/>
              </a:endParaRPr>
            </a:p>
          </p:txBody>
        </p:sp>
        <p:sp>
          <p:nvSpPr>
            <p:cNvPr id="94" name="Text Box 51" descr="花束">
              <a:extLst>
                <a:ext uri="{FF2B5EF4-FFF2-40B4-BE49-F238E27FC236}">
                  <a16:creationId xmlns:a16="http://schemas.microsoft.com/office/drawing/2014/main" id="{75812029-18CC-475D-B152-61B97FFD8D23}"/>
                </a:ext>
              </a:extLst>
            </p:cNvPr>
            <p:cNvSpPr txBox="1">
              <a:spLocks noChangeArrowheads="1"/>
            </p:cNvSpPr>
            <p:nvPr/>
          </p:nvSpPr>
          <p:spPr bwMode="auto">
            <a:xfrm>
              <a:off x="715" y="1042"/>
              <a:ext cx="281" cy="30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rPr>
                <a:t>R</a:t>
              </a:r>
            </a:p>
          </p:txBody>
        </p:sp>
        <p:sp>
          <p:nvSpPr>
            <p:cNvPr id="95" name="Text Box 52" descr="花束">
              <a:extLst>
                <a:ext uri="{FF2B5EF4-FFF2-40B4-BE49-F238E27FC236}">
                  <a16:creationId xmlns:a16="http://schemas.microsoft.com/office/drawing/2014/main" id="{A9351086-6189-4187-BA41-25EAB0E6651B}"/>
                </a:ext>
              </a:extLst>
            </p:cNvPr>
            <p:cNvSpPr txBox="1">
              <a:spLocks noChangeArrowheads="1"/>
            </p:cNvSpPr>
            <p:nvPr/>
          </p:nvSpPr>
          <p:spPr bwMode="auto">
            <a:xfrm>
              <a:off x="1157" y="1038"/>
              <a:ext cx="281" cy="30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rPr>
                <a:t>S</a:t>
              </a:r>
            </a:p>
          </p:txBody>
        </p:sp>
        <p:sp>
          <p:nvSpPr>
            <p:cNvPr id="96" name="Line 53">
              <a:extLst>
                <a:ext uri="{FF2B5EF4-FFF2-40B4-BE49-F238E27FC236}">
                  <a16:creationId xmlns:a16="http://schemas.microsoft.com/office/drawing/2014/main" id="{177D49A8-1FB9-4457-BA0B-1A901CDDC77A}"/>
                </a:ext>
              </a:extLst>
            </p:cNvPr>
            <p:cNvSpPr>
              <a:spLocks noChangeShapeType="1"/>
            </p:cNvSpPr>
            <p:nvPr/>
          </p:nvSpPr>
          <p:spPr bwMode="auto">
            <a:xfrm>
              <a:off x="679" y="379"/>
              <a:ext cx="0" cy="15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7" name="Line 54">
              <a:extLst>
                <a:ext uri="{FF2B5EF4-FFF2-40B4-BE49-F238E27FC236}">
                  <a16:creationId xmlns:a16="http://schemas.microsoft.com/office/drawing/2014/main" id="{ABA5A6C9-C83F-4817-8397-C1130BCF0844}"/>
                </a:ext>
              </a:extLst>
            </p:cNvPr>
            <p:cNvSpPr>
              <a:spLocks noChangeShapeType="1"/>
            </p:cNvSpPr>
            <p:nvPr/>
          </p:nvSpPr>
          <p:spPr bwMode="auto">
            <a:xfrm>
              <a:off x="1406" y="379"/>
              <a:ext cx="0" cy="2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98" name="Line 55">
              <a:extLst>
                <a:ext uri="{FF2B5EF4-FFF2-40B4-BE49-F238E27FC236}">
                  <a16:creationId xmlns:a16="http://schemas.microsoft.com/office/drawing/2014/main" id="{01DF9380-9C63-4184-AD77-4568193DD0A5}"/>
                </a:ext>
              </a:extLst>
            </p:cNvPr>
            <p:cNvSpPr>
              <a:spLocks noChangeShapeType="1"/>
            </p:cNvSpPr>
            <p:nvPr/>
          </p:nvSpPr>
          <p:spPr bwMode="auto">
            <a:xfrm>
              <a:off x="606" y="1388"/>
              <a:ext cx="0" cy="1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9" name="Line 56">
              <a:extLst>
                <a:ext uri="{FF2B5EF4-FFF2-40B4-BE49-F238E27FC236}">
                  <a16:creationId xmlns:a16="http://schemas.microsoft.com/office/drawing/2014/main" id="{214425C5-B77F-49CF-887A-DDE74A0F5BA4}"/>
                </a:ext>
              </a:extLst>
            </p:cNvPr>
            <p:cNvSpPr>
              <a:spLocks noChangeShapeType="1"/>
            </p:cNvSpPr>
            <p:nvPr/>
          </p:nvSpPr>
          <p:spPr bwMode="auto">
            <a:xfrm>
              <a:off x="834" y="1307"/>
              <a:ext cx="0" cy="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0" name="Line 57">
              <a:extLst>
                <a:ext uri="{FF2B5EF4-FFF2-40B4-BE49-F238E27FC236}">
                  <a16:creationId xmlns:a16="http://schemas.microsoft.com/office/drawing/2014/main" id="{C802F4FA-D54B-40A4-9AC4-5500B5BDA1C1}"/>
                </a:ext>
              </a:extLst>
            </p:cNvPr>
            <p:cNvSpPr>
              <a:spLocks noChangeShapeType="1"/>
            </p:cNvSpPr>
            <p:nvPr/>
          </p:nvSpPr>
          <p:spPr bwMode="auto">
            <a:xfrm>
              <a:off x="1261" y="1298"/>
              <a:ext cx="0"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1" name="Line 58">
              <a:extLst>
                <a:ext uri="{FF2B5EF4-FFF2-40B4-BE49-F238E27FC236}">
                  <a16:creationId xmlns:a16="http://schemas.microsoft.com/office/drawing/2014/main" id="{D793EF71-815B-4073-A97E-3694853E3FD4}"/>
                </a:ext>
              </a:extLst>
            </p:cNvPr>
            <p:cNvSpPr>
              <a:spLocks noChangeShapeType="1"/>
            </p:cNvSpPr>
            <p:nvPr/>
          </p:nvSpPr>
          <p:spPr bwMode="auto">
            <a:xfrm>
              <a:off x="1482" y="1388"/>
              <a:ext cx="0" cy="1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2" name="Line 59">
              <a:extLst>
                <a:ext uri="{FF2B5EF4-FFF2-40B4-BE49-F238E27FC236}">
                  <a16:creationId xmlns:a16="http://schemas.microsoft.com/office/drawing/2014/main" id="{826D8B99-BAA6-4F7B-805F-03AEE301A0B6}"/>
                </a:ext>
              </a:extLst>
            </p:cNvPr>
            <p:cNvSpPr>
              <a:spLocks noChangeShapeType="1"/>
            </p:cNvSpPr>
            <p:nvPr/>
          </p:nvSpPr>
          <p:spPr bwMode="auto">
            <a:xfrm>
              <a:off x="1058" y="1282"/>
              <a:ext cx="0" cy="27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03" name="Line 60">
              <a:extLst>
                <a:ext uri="{FF2B5EF4-FFF2-40B4-BE49-F238E27FC236}">
                  <a16:creationId xmlns:a16="http://schemas.microsoft.com/office/drawing/2014/main" id="{D062133D-8ECE-44A4-977E-8FA1C783FCF4}"/>
                </a:ext>
              </a:extLst>
            </p:cNvPr>
            <p:cNvSpPr>
              <a:spLocks noChangeShapeType="1"/>
            </p:cNvSpPr>
            <p:nvPr/>
          </p:nvSpPr>
          <p:spPr bwMode="auto">
            <a:xfrm>
              <a:off x="521" y="1064"/>
              <a:ext cx="10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4" name="Line 61">
              <a:extLst>
                <a:ext uri="{FF2B5EF4-FFF2-40B4-BE49-F238E27FC236}">
                  <a16:creationId xmlns:a16="http://schemas.microsoft.com/office/drawing/2014/main" id="{86B771C1-ABC0-4BBB-B928-088DE57AC913}"/>
                </a:ext>
              </a:extLst>
            </p:cNvPr>
            <p:cNvSpPr>
              <a:spLocks noChangeShapeType="1"/>
            </p:cNvSpPr>
            <p:nvPr/>
          </p:nvSpPr>
          <p:spPr bwMode="auto">
            <a:xfrm>
              <a:off x="1398" y="1060"/>
              <a:ext cx="10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5" name="Group 62">
              <a:extLst>
                <a:ext uri="{FF2B5EF4-FFF2-40B4-BE49-F238E27FC236}">
                  <a16:creationId xmlns:a16="http://schemas.microsoft.com/office/drawing/2014/main" id="{784334E1-0CD7-4BDC-A007-40B95B417B68}"/>
                </a:ext>
              </a:extLst>
            </p:cNvPr>
            <p:cNvGrpSpPr>
              <a:grpSpLocks/>
            </p:cNvGrpSpPr>
            <p:nvPr/>
          </p:nvGrpSpPr>
          <p:grpSpPr bwMode="auto">
            <a:xfrm>
              <a:off x="960" y="1200"/>
              <a:ext cx="192" cy="96"/>
              <a:chOff x="3744" y="3456"/>
              <a:chExt cx="192" cy="96"/>
            </a:xfrm>
          </p:grpSpPr>
          <p:sp>
            <p:nvSpPr>
              <p:cNvPr id="106" name="Line 63">
                <a:extLst>
                  <a:ext uri="{FF2B5EF4-FFF2-40B4-BE49-F238E27FC236}">
                    <a16:creationId xmlns:a16="http://schemas.microsoft.com/office/drawing/2014/main" id="{FD1F4209-504A-4EB0-BA6D-ABC9B7ADD716}"/>
                  </a:ext>
                </a:extLst>
              </p:cNvPr>
              <p:cNvSpPr>
                <a:spLocks noChangeShapeType="1"/>
              </p:cNvSpPr>
              <p:nvPr/>
            </p:nvSpPr>
            <p:spPr bwMode="auto">
              <a:xfrm flipV="1">
                <a:off x="3744" y="3456"/>
                <a:ext cx="9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64">
                <a:extLst>
                  <a:ext uri="{FF2B5EF4-FFF2-40B4-BE49-F238E27FC236}">
                    <a16:creationId xmlns:a16="http://schemas.microsoft.com/office/drawing/2014/main" id="{D0B47525-0A84-4FC3-8395-7EF23970C130}"/>
                  </a:ext>
                </a:extLst>
              </p:cNvPr>
              <p:cNvSpPr>
                <a:spLocks noChangeShapeType="1"/>
              </p:cNvSpPr>
              <p:nvPr/>
            </p:nvSpPr>
            <p:spPr bwMode="auto">
              <a:xfrm>
                <a:off x="3840" y="3456"/>
                <a:ext cx="96"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1080265" y="328940"/>
            <a:ext cx="9209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55638" indent="-655638" algn="l">
              <a:defRPr kumimoji="1" sz="2400">
                <a:solidFill>
                  <a:schemeClr val="tx1"/>
                </a:solidFill>
                <a:latin typeface="Times New Roman" pitchFamily="18" charset="0"/>
                <a:ea typeface="宋体" pitchFamily="2" charset="-122"/>
              </a:defRPr>
            </a:lvl1pPr>
            <a:lvl2pPr marL="965200" algn="l">
              <a:defRPr kumimoji="1" sz="2400">
                <a:solidFill>
                  <a:schemeClr val="tx1"/>
                </a:solidFill>
                <a:latin typeface="Times New Roman" pitchFamily="18" charset="0"/>
                <a:ea typeface="宋体" pitchFamily="2" charset="-122"/>
              </a:defRPr>
            </a:lvl2pPr>
            <a:lvl3pPr marL="1155700"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u="sng" dirty="0">
                <a:solidFill>
                  <a:srgbClr val="FF0000"/>
                </a:solidFill>
              </a:rPr>
              <a:t>例：</a:t>
            </a:r>
            <a:r>
              <a:rPr lang="zh-CN" altLang="en-US" sz="2800" dirty="0"/>
              <a:t>画出</a:t>
            </a:r>
            <a:r>
              <a:rPr lang="en-US" altLang="zh-CN" sz="2800" dirty="0"/>
              <a:t>RS</a:t>
            </a:r>
            <a:r>
              <a:rPr lang="zh-CN" altLang="en-US" sz="2800" dirty="0"/>
              <a:t>触发器的输出波形 。假设</a:t>
            </a:r>
            <a:r>
              <a:rPr lang="en-US" altLang="zh-CN" sz="2800" dirty="0"/>
              <a:t>Q</a:t>
            </a:r>
            <a:r>
              <a:rPr lang="zh-CN" altLang="en-US" sz="2800" dirty="0"/>
              <a:t>的初始状态为 </a:t>
            </a:r>
            <a:r>
              <a:rPr lang="en-US" altLang="zh-CN" sz="2800" dirty="0"/>
              <a:t>0</a:t>
            </a:r>
            <a:r>
              <a:rPr lang="zh-CN" altLang="en-US" sz="2800" dirty="0"/>
              <a:t>。</a:t>
            </a:r>
          </a:p>
        </p:txBody>
      </p:sp>
      <p:grpSp>
        <p:nvGrpSpPr>
          <p:cNvPr id="497667" name="Group 3"/>
          <p:cNvGrpSpPr>
            <a:grpSpLocks/>
          </p:cNvGrpSpPr>
          <p:nvPr/>
        </p:nvGrpSpPr>
        <p:grpSpPr bwMode="auto">
          <a:xfrm>
            <a:off x="2743200" y="2565400"/>
            <a:ext cx="5575300" cy="2211388"/>
            <a:chOff x="768" y="1387"/>
            <a:chExt cx="3512" cy="1393"/>
          </a:xfrm>
        </p:grpSpPr>
        <p:grpSp>
          <p:nvGrpSpPr>
            <p:cNvPr id="497668" name="Group 4"/>
            <p:cNvGrpSpPr>
              <a:grpSpLocks/>
            </p:cNvGrpSpPr>
            <p:nvPr/>
          </p:nvGrpSpPr>
          <p:grpSpPr bwMode="auto">
            <a:xfrm>
              <a:off x="1258" y="1425"/>
              <a:ext cx="2971" cy="253"/>
              <a:chOff x="1258" y="1140"/>
              <a:chExt cx="2971" cy="253"/>
            </a:xfrm>
          </p:grpSpPr>
          <p:sp>
            <p:nvSpPr>
              <p:cNvPr id="497669" name="Line 5"/>
              <p:cNvSpPr>
                <a:spLocks noChangeShapeType="1"/>
              </p:cNvSpPr>
              <p:nvPr/>
            </p:nvSpPr>
            <p:spPr bwMode="auto">
              <a:xfrm>
                <a:off x="1258" y="1393"/>
                <a:ext cx="4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0" name="Line 6"/>
              <p:cNvSpPr>
                <a:spLocks noChangeShapeType="1"/>
              </p:cNvSpPr>
              <p:nvPr/>
            </p:nvSpPr>
            <p:spPr bwMode="auto">
              <a:xfrm flipV="1">
                <a:off x="1703" y="1140"/>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1" name="Line 7"/>
              <p:cNvSpPr>
                <a:spLocks noChangeShapeType="1"/>
              </p:cNvSpPr>
              <p:nvPr/>
            </p:nvSpPr>
            <p:spPr bwMode="auto">
              <a:xfrm rot="5400000" flipV="1">
                <a:off x="1821" y="1018"/>
                <a:ext cx="0" cy="2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2" name="Line 8"/>
              <p:cNvSpPr>
                <a:spLocks noChangeShapeType="1"/>
              </p:cNvSpPr>
              <p:nvPr/>
            </p:nvSpPr>
            <p:spPr bwMode="auto">
              <a:xfrm flipH="1">
                <a:off x="1919" y="1393"/>
                <a:ext cx="4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3" name="Line 9"/>
              <p:cNvSpPr>
                <a:spLocks noChangeShapeType="1"/>
              </p:cNvSpPr>
              <p:nvPr/>
            </p:nvSpPr>
            <p:spPr bwMode="auto">
              <a:xfrm flipH="1" flipV="1">
                <a:off x="1931" y="1140"/>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4" name="Line 10"/>
              <p:cNvSpPr>
                <a:spLocks noChangeShapeType="1"/>
              </p:cNvSpPr>
              <p:nvPr/>
            </p:nvSpPr>
            <p:spPr bwMode="auto">
              <a:xfrm>
                <a:off x="1935" y="1393"/>
                <a:ext cx="4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5" name="Line 11"/>
              <p:cNvSpPr>
                <a:spLocks noChangeShapeType="1"/>
              </p:cNvSpPr>
              <p:nvPr/>
            </p:nvSpPr>
            <p:spPr bwMode="auto">
              <a:xfrm flipV="1">
                <a:off x="2388" y="1140"/>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6" name="Line 12"/>
              <p:cNvSpPr>
                <a:spLocks noChangeShapeType="1"/>
              </p:cNvSpPr>
              <p:nvPr/>
            </p:nvSpPr>
            <p:spPr bwMode="auto">
              <a:xfrm rot="5400000" flipV="1">
                <a:off x="2519" y="1017"/>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7" name="Line 13"/>
              <p:cNvSpPr>
                <a:spLocks noChangeShapeType="1"/>
              </p:cNvSpPr>
              <p:nvPr/>
            </p:nvSpPr>
            <p:spPr bwMode="auto">
              <a:xfrm flipH="1">
                <a:off x="2613" y="1393"/>
                <a:ext cx="43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8" name="Line 14"/>
              <p:cNvSpPr>
                <a:spLocks noChangeShapeType="1"/>
              </p:cNvSpPr>
              <p:nvPr/>
            </p:nvSpPr>
            <p:spPr bwMode="auto">
              <a:xfrm flipH="1" flipV="1">
                <a:off x="2621" y="1140"/>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79" name="Line 15"/>
              <p:cNvSpPr>
                <a:spLocks noChangeShapeType="1"/>
              </p:cNvSpPr>
              <p:nvPr/>
            </p:nvSpPr>
            <p:spPr bwMode="auto">
              <a:xfrm rot="-5400000" flipH="1" flipV="1">
                <a:off x="2511" y="1017"/>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0" name="Line 16"/>
              <p:cNvSpPr>
                <a:spLocks noChangeShapeType="1"/>
              </p:cNvSpPr>
              <p:nvPr/>
            </p:nvSpPr>
            <p:spPr bwMode="auto">
              <a:xfrm flipV="1">
                <a:off x="3042" y="1140"/>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1" name="Line 17"/>
              <p:cNvSpPr>
                <a:spLocks noChangeShapeType="1"/>
              </p:cNvSpPr>
              <p:nvPr/>
            </p:nvSpPr>
            <p:spPr bwMode="auto">
              <a:xfrm rot="5400000" flipV="1">
                <a:off x="3164" y="1018"/>
                <a:ext cx="0" cy="2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2" name="Line 18"/>
              <p:cNvSpPr>
                <a:spLocks noChangeShapeType="1"/>
              </p:cNvSpPr>
              <p:nvPr/>
            </p:nvSpPr>
            <p:spPr bwMode="auto">
              <a:xfrm flipH="1" flipV="1">
                <a:off x="3270" y="1380"/>
                <a:ext cx="428"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3" name="Line 19"/>
              <p:cNvSpPr>
                <a:spLocks noChangeShapeType="1"/>
              </p:cNvSpPr>
              <p:nvPr/>
            </p:nvSpPr>
            <p:spPr bwMode="auto">
              <a:xfrm flipH="1" flipV="1">
                <a:off x="3274" y="1140"/>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4" name="Line 20"/>
              <p:cNvSpPr>
                <a:spLocks noChangeShapeType="1"/>
              </p:cNvSpPr>
              <p:nvPr/>
            </p:nvSpPr>
            <p:spPr bwMode="auto">
              <a:xfrm flipV="1">
                <a:off x="3690" y="1140"/>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5" name="Line 21"/>
              <p:cNvSpPr>
                <a:spLocks noChangeShapeType="1"/>
              </p:cNvSpPr>
              <p:nvPr/>
            </p:nvSpPr>
            <p:spPr bwMode="auto">
              <a:xfrm rot="5400000" flipV="1">
                <a:off x="3813" y="1017"/>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6" name="Line 22"/>
              <p:cNvSpPr>
                <a:spLocks noChangeShapeType="1"/>
              </p:cNvSpPr>
              <p:nvPr/>
            </p:nvSpPr>
            <p:spPr bwMode="auto">
              <a:xfrm flipH="1">
                <a:off x="3935" y="1380"/>
                <a:ext cx="294" cy="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7" name="Line 23"/>
              <p:cNvSpPr>
                <a:spLocks noChangeShapeType="1"/>
              </p:cNvSpPr>
              <p:nvPr/>
            </p:nvSpPr>
            <p:spPr bwMode="auto">
              <a:xfrm flipH="1" flipV="1">
                <a:off x="3935" y="1140"/>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88" name="Line 24"/>
              <p:cNvSpPr>
                <a:spLocks noChangeShapeType="1"/>
              </p:cNvSpPr>
              <p:nvPr/>
            </p:nvSpPr>
            <p:spPr bwMode="auto">
              <a:xfrm rot="-5400000" flipH="1" flipV="1">
                <a:off x="3825" y="1017"/>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7689" name="Text Box 25"/>
            <p:cNvSpPr txBox="1">
              <a:spLocks noChangeArrowheads="1"/>
            </p:cNvSpPr>
            <p:nvPr/>
          </p:nvSpPr>
          <p:spPr bwMode="auto">
            <a:xfrm>
              <a:off x="768" y="1387"/>
              <a:ext cx="6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a:latin typeface="Times New Roman" pitchFamily="18" charset="0"/>
                  <a:ea typeface="楷体_GB2312" pitchFamily="49" charset="-122"/>
                </a:rPr>
                <a:t>CP</a:t>
              </a:r>
            </a:p>
          </p:txBody>
        </p:sp>
        <p:sp>
          <p:nvSpPr>
            <p:cNvPr id="497690" name="Line 26"/>
            <p:cNvSpPr>
              <a:spLocks noChangeShapeType="1"/>
            </p:cNvSpPr>
            <p:nvPr/>
          </p:nvSpPr>
          <p:spPr bwMode="auto">
            <a:xfrm>
              <a:off x="1253" y="2171"/>
              <a:ext cx="8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1" name="Line 27"/>
            <p:cNvSpPr>
              <a:spLocks noChangeShapeType="1"/>
            </p:cNvSpPr>
            <p:nvPr/>
          </p:nvSpPr>
          <p:spPr bwMode="auto">
            <a:xfrm flipV="1">
              <a:off x="2061" y="1928"/>
              <a:ext cx="0" cy="2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2" name="Line 28"/>
            <p:cNvSpPr>
              <a:spLocks noChangeShapeType="1"/>
            </p:cNvSpPr>
            <p:nvPr/>
          </p:nvSpPr>
          <p:spPr bwMode="auto">
            <a:xfrm rot="5400000" flipV="1">
              <a:off x="2181" y="1795"/>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3" name="Line 29"/>
            <p:cNvSpPr>
              <a:spLocks noChangeShapeType="1"/>
            </p:cNvSpPr>
            <p:nvPr/>
          </p:nvSpPr>
          <p:spPr bwMode="auto">
            <a:xfrm flipH="1">
              <a:off x="2511" y="2171"/>
              <a:ext cx="4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4" name="Line 30"/>
            <p:cNvSpPr>
              <a:spLocks noChangeShapeType="1"/>
            </p:cNvSpPr>
            <p:nvPr/>
          </p:nvSpPr>
          <p:spPr bwMode="auto">
            <a:xfrm flipH="1" flipV="1">
              <a:off x="2514" y="1918"/>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5" name="Line 31"/>
            <p:cNvSpPr>
              <a:spLocks noChangeShapeType="1"/>
            </p:cNvSpPr>
            <p:nvPr/>
          </p:nvSpPr>
          <p:spPr bwMode="auto">
            <a:xfrm rot="-5400000" flipH="1" flipV="1">
              <a:off x="2404" y="1796"/>
              <a:ext cx="0" cy="2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6" name="Line 32"/>
            <p:cNvSpPr>
              <a:spLocks noChangeShapeType="1"/>
            </p:cNvSpPr>
            <p:nvPr/>
          </p:nvSpPr>
          <p:spPr bwMode="auto">
            <a:xfrm>
              <a:off x="2930" y="2171"/>
              <a:ext cx="4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7" name="Line 33"/>
            <p:cNvSpPr>
              <a:spLocks noChangeShapeType="1"/>
            </p:cNvSpPr>
            <p:nvPr/>
          </p:nvSpPr>
          <p:spPr bwMode="auto">
            <a:xfrm flipV="1">
              <a:off x="3383" y="1928"/>
              <a:ext cx="0" cy="2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8" name="Line 34"/>
            <p:cNvSpPr>
              <a:spLocks noChangeShapeType="1"/>
            </p:cNvSpPr>
            <p:nvPr/>
          </p:nvSpPr>
          <p:spPr bwMode="auto">
            <a:xfrm rot="5400000" flipV="1">
              <a:off x="3503" y="1795"/>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699" name="Line 35"/>
            <p:cNvSpPr>
              <a:spLocks noChangeShapeType="1"/>
            </p:cNvSpPr>
            <p:nvPr/>
          </p:nvSpPr>
          <p:spPr bwMode="auto">
            <a:xfrm flipH="1">
              <a:off x="3814" y="1916"/>
              <a:ext cx="46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0" name="Line 36"/>
            <p:cNvSpPr>
              <a:spLocks noChangeShapeType="1"/>
            </p:cNvSpPr>
            <p:nvPr/>
          </p:nvSpPr>
          <p:spPr bwMode="auto">
            <a:xfrm rot="-5400000" flipH="1" flipV="1">
              <a:off x="3726" y="1795"/>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1" name="Text Box 37"/>
            <p:cNvSpPr txBox="1">
              <a:spLocks noChangeArrowheads="1"/>
            </p:cNvSpPr>
            <p:nvPr/>
          </p:nvSpPr>
          <p:spPr bwMode="auto">
            <a:xfrm>
              <a:off x="872" y="1899"/>
              <a:ext cx="57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a:latin typeface="Times New Roman" pitchFamily="18" charset="0"/>
                  <a:ea typeface="楷体_GB2312" pitchFamily="49" charset="-122"/>
                </a:rPr>
                <a:t>R</a:t>
              </a:r>
            </a:p>
          </p:txBody>
        </p:sp>
        <p:sp>
          <p:nvSpPr>
            <p:cNvPr id="497702" name="Line 38"/>
            <p:cNvSpPr>
              <a:spLocks noChangeShapeType="1"/>
            </p:cNvSpPr>
            <p:nvPr/>
          </p:nvSpPr>
          <p:spPr bwMode="auto">
            <a:xfrm>
              <a:off x="1249" y="2508"/>
              <a:ext cx="820" cy="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3" name="Line 39"/>
            <p:cNvSpPr>
              <a:spLocks noChangeShapeType="1"/>
            </p:cNvSpPr>
            <p:nvPr/>
          </p:nvSpPr>
          <p:spPr bwMode="auto">
            <a:xfrm rot="5400000" flipV="1">
              <a:off x="2177" y="2648"/>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4" name="Line 40"/>
            <p:cNvSpPr>
              <a:spLocks noChangeShapeType="1"/>
            </p:cNvSpPr>
            <p:nvPr/>
          </p:nvSpPr>
          <p:spPr bwMode="auto">
            <a:xfrm flipH="1">
              <a:off x="2507" y="2771"/>
              <a:ext cx="4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5" name="Line 41"/>
            <p:cNvSpPr>
              <a:spLocks noChangeShapeType="1"/>
            </p:cNvSpPr>
            <p:nvPr/>
          </p:nvSpPr>
          <p:spPr bwMode="auto">
            <a:xfrm flipH="1" flipV="1">
              <a:off x="2057" y="2518"/>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6" name="Line 42"/>
            <p:cNvSpPr>
              <a:spLocks noChangeShapeType="1"/>
            </p:cNvSpPr>
            <p:nvPr/>
          </p:nvSpPr>
          <p:spPr bwMode="auto">
            <a:xfrm rot="-5400000" flipH="1" flipV="1">
              <a:off x="2400" y="2648"/>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7" name="Line 43"/>
            <p:cNvSpPr>
              <a:spLocks noChangeShapeType="1"/>
            </p:cNvSpPr>
            <p:nvPr/>
          </p:nvSpPr>
          <p:spPr bwMode="auto">
            <a:xfrm>
              <a:off x="2926" y="2771"/>
              <a:ext cx="4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8" name="Line 44"/>
            <p:cNvSpPr>
              <a:spLocks noChangeShapeType="1"/>
            </p:cNvSpPr>
            <p:nvPr/>
          </p:nvSpPr>
          <p:spPr bwMode="auto">
            <a:xfrm flipV="1">
              <a:off x="3379" y="2527"/>
              <a:ext cx="0" cy="25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09" name="Line 45"/>
            <p:cNvSpPr>
              <a:spLocks noChangeShapeType="1"/>
            </p:cNvSpPr>
            <p:nvPr/>
          </p:nvSpPr>
          <p:spPr bwMode="auto">
            <a:xfrm rot="5400000" flipV="1">
              <a:off x="3499" y="2395"/>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10" name="Line 46"/>
            <p:cNvSpPr>
              <a:spLocks noChangeShapeType="1"/>
            </p:cNvSpPr>
            <p:nvPr/>
          </p:nvSpPr>
          <p:spPr bwMode="auto">
            <a:xfrm flipH="1">
              <a:off x="3810" y="2519"/>
              <a:ext cx="46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11" name="Line 47"/>
            <p:cNvSpPr>
              <a:spLocks noChangeShapeType="1"/>
            </p:cNvSpPr>
            <p:nvPr/>
          </p:nvSpPr>
          <p:spPr bwMode="auto">
            <a:xfrm rot="-5400000" flipH="1" flipV="1">
              <a:off x="3722" y="2395"/>
              <a:ext cx="0" cy="2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12" name="Text Box 48"/>
            <p:cNvSpPr txBox="1">
              <a:spLocks noChangeArrowheads="1"/>
            </p:cNvSpPr>
            <p:nvPr/>
          </p:nvSpPr>
          <p:spPr bwMode="auto">
            <a:xfrm>
              <a:off x="872" y="2272"/>
              <a:ext cx="31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a:latin typeface="Times New Roman" pitchFamily="18" charset="0"/>
                  <a:ea typeface="楷体_GB2312" pitchFamily="49" charset="-122"/>
                </a:rPr>
                <a:t>S</a:t>
              </a:r>
            </a:p>
          </p:txBody>
        </p:sp>
      </p:grpSp>
      <p:grpSp>
        <p:nvGrpSpPr>
          <p:cNvPr id="497713" name="Group 49"/>
          <p:cNvGrpSpPr>
            <a:grpSpLocks/>
          </p:cNvGrpSpPr>
          <p:nvPr/>
        </p:nvGrpSpPr>
        <p:grpSpPr bwMode="auto">
          <a:xfrm>
            <a:off x="2835276" y="4951413"/>
            <a:ext cx="1408113" cy="1611312"/>
            <a:chOff x="826" y="3119"/>
            <a:chExt cx="887" cy="1015"/>
          </a:xfrm>
        </p:grpSpPr>
        <p:sp>
          <p:nvSpPr>
            <p:cNvPr id="497714" name="Text Box 50"/>
            <p:cNvSpPr txBox="1">
              <a:spLocks noChangeArrowheads="1"/>
            </p:cNvSpPr>
            <p:nvPr/>
          </p:nvSpPr>
          <p:spPr bwMode="auto">
            <a:xfrm>
              <a:off x="826" y="3119"/>
              <a:ext cx="34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a:latin typeface="Times New Roman" pitchFamily="18" charset="0"/>
                  <a:ea typeface="楷体_GB2312" pitchFamily="49" charset="-122"/>
                </a:rPr>
                <a:t>Q</a:t>
              </a:r>
            </a:p>
          </p:txBody>
        </p:sp>
        <p:graphicFrame>
          <p:nvGraphicFramePr>
            <p:cNvPr id="497715" name="Object 51"/>
            <p:cNvGraphicFramePr>
              <a:graphicFrameLocks noChangeAspect="1"/>
            </p:cNvGraphicFramePr>
            <p:nvPr/>
          </p:nvGraphicFramePr>
          <p:xfrm>
            <a:off x="900" y="3799"/>
            <a:ext cx="239" cy="335"/>
          </p:xfrm>
          <a:graphic>
            <a:graphicData uri="http://schemas.openxmlformats.org/presentationml/2006/ole">
              <mc:AlternateContent xmlns:mc="http://schemas.openxmlformats.org/markup-compatibility/2006">
                <mc:Choice xmlns:v="urn:schemas-microsoft-com:vml" Requires="v">
                  <p:oleObj spid="_x0000_s497789" name="公式" r:id="rId3" imgW="164880" imgH="228600" progId="Equation.3">
                    <p:embed/>
                  </p:oleObj>
                </mc:Choice>
                <mc:Fallback>
                  <p:oleObj name="公式" r:id="rId3" imgW="164880" imgH="22860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 y="3799"/>
                          <a:ext cx="23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7716" name="Group 52"/>
            <p:cNvGrpSpPr>
              <a:grpSpLocks/>
            </p:cNvGrpSpPr>
            <p:nvPr/>
          </p:nvGrpSpPr>
          <p:grpSpPr bwMode="auto">
            <a:xfrm>
              <a:off x="1217" y="3493"/>
              <a:ext cx="496" cy="428"/>
              <a:chOff x="1217" y="2979"/>
              <a:chExt cx="496" cy="428"/>
            </a:xfrm>
          </p:grpSpPr>
          <p:sp>
            <p:nvSpPr>
              <p:cNvPr id="497717" name="Line 53"/>
              <p:cNvSpPr>
                <a:spLocks noChangeShapeType="1"/>
              </p:cNvSpPr>
              <p:nvPr/>
            </p:nvSpPr>
            <p:spPr bwMode="auto">
              <a:xfrm>
                <a:off x="1217" y="2979"/>
                <a:ext cx="4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18" name="Line 54"/>
              <p:cNvSpPr>
                <a:spLocks noChangeShapeType="1"/>
              </p:cNvSpPr>
              <p:nvPr/>
            </p:nvSpPr>
            <p:spPr bwMode="auto">
              <a:xfrm>
                <a:off x="1217" y="3407"/>
                <a:ext cx="4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97719" name="Line 55"/>
          <p:cNvSpPr>
            <a:spLocks noChangeShapeType="1"/>
          </p:cNvSpPr>
          <p:nvPr/>
        </p:nvSpPr>
        <p:spPr bwMode="auto">
          <a:xfrm flipH="1">
            <a:off x="7377113" y="2587626"/>
            <a:ext cx="0" cy="4041775"/>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7720" name="Group 56"/>
          <p:cNvGrpSpPr>
            <a:grpSpLocks/>
          </p:cNvGrpSpPr>
          <p:nvPr/>
        </p:nvGrpSpPr>
        <p:grpSpPr bwMode="auto">
          <a:xfrm>
            <a:off x="3919539" y="1768476"/>
            <a:ext cx="923925" cy="4759325"/>
            <a:chOff x="1509" y="600"/>
            <a:chExt cx="582" cy="2998"/>
          </a:xfrm>
        </p:grpSpPr>
        <p:sp>
          <p:nvSpPr>
            <p:cNvPr id="497721" name="Line 57"/>
            <p:cNvSpPr>
              <a:spLocks noChangeShapeType="1"/>
            </p:cNvSpPr>
            <p:nvPr/>
          </p:nvSpPr>
          <p:spPr bwMode="auto">
            <a:xfrm>
              <a:off x="1713" y="1116"/>
              <a:ext cx="0" cy="2482"/>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22" name="AutoShape 58"/>
            <p:cNvSpPr>
              <a:spLocks noChangeArrowheads="1"/>
            </p:cNvSpPr>
            <p:nvPr/>
          </p:nvSpPr>
          <p:spPr bwMode="auto">
            <a:xfrm>
              <a:off x="1509" y="600"/>
              <a:ext cx="582" cy="391"/>
            </a:xfrm>
            <a:prstGeom prst="wedgeRoundRectCallout">
              <a:avLst>
                <a:gd name="adj1" fmla="val -14088"/>
                <a:gd name="adj2" fmla="val 81458"/>
                <a:gd name="adj3" fmla="val 16667"/>
              </a:avLst>
            </a:prstGeom>
            <a:solidFill>
              <a:srgbClr val="99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3200">
                  <a:latin typeface="Times New Roman" pitchFamily="18" charset="0"/>
                  <a:ea typeface="楷体_GB2312" pitchFamily="49" charset="-122"/>
                </a:rPr>
                <a:t>Set</a:t>
              </a:r>
            </a:p>
          </p:txBody>
        </p:sp>
      </p:grpSp>
      <p:sp>
        <p:nvSpPr>
          <p:cNvPr id="497723" name="AutoShape 59"/>
          <p:cNvSpPr>
            <a:spLocks noChangeArrowheads="1"/>
          </p:cNvSpPr>
          <p:nvPr/>
        </p:nvSpPr>
        <p:spPr bwMode="auto">
          <a:xfrm>
            <a:off x="7633494" y="1758844"/>
            <a:ext cx="2452688" cy="720725"/>
          </a:xfrm>
          <a:prstGeom prst="wedgeRoundRectCallout">
            <a:avLst>
              <a:gd name="adj1" fmla="val -47088"/>
              <a:gd name="adj2" fmla="val 50440"/>
              <a:gd name="adj3" fmla="val 16667"/>
            </a:avLst>
          </a:prstGeom>
          <a:solidFill>
            <a:srgbClr val="99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a:latin typeface="Times New Roman" pitchFamily="18" charset="0"/>
                <a:ea typeface="楷体_GB2312" pitchFamily="49" charset="-122"/>
              </a:rPr>
              <a:t>使输出全为</a:t>
            </a:r>
            <a:r>
              <a:rPr kumimoji="1" lang="en-US" altLang="zh-CN" sz="2800">
                <a:latin typeface="Times New Roman" pitchFamily="18" charset="0"/>
                <a:ea typeface="楷体_GB2312" pitchFamily="49" charset="-122"/>
              </a:rPr>
              <a:t>1</a:t>
            </a:r>
          </a:p>
        </p:txBody>
      </p:sp>
      <p:sp>
        <p:nvSpPr>
          <p:cNvPr id="497724" name="Line 60"/>
          <p:cNvSpPr>
            <a:spLocks noChangeShapeType="1"/>
          </p:cNvSpPr>
          <p:nvPr/>
        </p:nvSpPr>
        <p:spPr bwMode="auto">
          <a:xfrm flipH="1">
            <a:off x="7770813" y="2587626"/>
            <a:ext cx="0" cy="4041775"/>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25" name="AutoShape 61"/>
          <p:cNvSpPr>
            <a:spLocks noChangeArrowheads="1"/>
          </p:cNvSpPr>
          <p:nvPr/>
        </p:nvSpPr>
        <p:spPr bwMode="auto">
          <a:xfrm>
            <a:off x="8458200" y="3540125"/>
            <a:ext cx="1924050" cy="1238250"/>
          </a:xfrm>
          <a:prstGeom prst="wedgeRoundRectCallout">
            <a:avLst>
              <a:gd name="adj1" fmla="val -82509"/>
              <a:gd name="adj2" fmla="val 54231"/>
              <a:gd name="adj3" fmla="val 16667"/>
            </a:avLst>
          </a:prstGeom>
          <a:solidFill>
            <a:srgbClr val="99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ea typeface="楷体_GB2312" pitchFamily="49" charset="-122"/>
              </a:rPr>
              <a:t>CP</a:t>
            </a:r>
            <a:r>
              <a:rPr kumimoji="1" lang="zh-CN" altLang="en-US" sz="2400">
                <a:latin typeface="Times New Roman" pitchFamily="18" charset="0"/>
                <a:ea typeface="楷体_GB2312" pitchFamily="49" charset="-122"/>
              </a:rPr>
              <a:t>撤去后</a:t>
            </a:r>
          </a:p>
          <a:p>
            <a:r>
              <a:rPr kumimoji="1" lang="zh-CN" altLang="en-US" sz="2400">
                <a:latin typeface="Times New Roman" pitchFamily="18" charset="0"/>
                <a:ea typeface="楷体_GB2312" pitchFamily="49" charset="-122"/>
              </a:rPr>
              <a:t>状态不定</a:t>
            </a:r>
          </a:p>
        </p:txBody>
      </p:sp>
      <p:grpSp>
        <p:nvGrpSpPr>
          <p:cNvPr id="497726" name="Group 62"/>
          <p:cNvGrpSpPr>
            <a:grpSpLocks/>
          </p:cNvGrpSpPr>
          <p:nvPr/>
        </p:nvGrpSpPr>
        <p:grpSpPr bwMode="auto">
          <a:xfrm>
            <a:off x="4243388" y="5229225"/>
            <a:ext cx="1090612" cy="1322388"/>
            <a:chOff x="1713" y="3294"/>
            <a:chExt cx="687" cy="833"/>
          </a:xfrm>
        </p:grpSpPr>
        <p:sp>
          <p:nvSpPr>
            <p:cNvPr id="497727" name="Line 63"/>
            <p:cNvSpPr>
              <a:spLocks noChangeShapeType="1"/>
            </p:cNvSpPr>
            <p:nvPr/>
          </p:nvSpPr>
          <p:spPr bwMode="auto">
            <a:xfrm>
              <a:off x="1713" y="3294"/>
              <a:ext cx="0" cy="20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28" name="Line 64"/>
            <p:cNvSpPr>
              <a:spLocks noChangeShapeType="1"/>
            </p:cNvSpPr>
            <p:nvPr/>
          </p:nvSpPr>
          <p:spPr bwMode="auto">
            <a:xfrm>
              <a:off x="1713" y="3298"/>
              <a:ext cx="6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29" name="Line 65"/>
            <p:cNvSpPr>
              <a:spLocks noChangeShapeType="1"/>
            </p:cNvSpPr>
            <p:nvPr/>
          </p:nvSpPr>
          <p:spPr bwMode="auto">
            <a:xfrm flipV="1">
              <a:off x="1713" y="3918"/>
              <a:ext cx="0" cy="20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0" name="Line 66"/>
            <p:cNvSpPr>
              <a:spLocks noChangeShapeType="1"/>
            </p:cNvSpPr>
            <p:nvPr/>
          </p:nvSpPr>
          <p:spPr bwMode="auto">
            <a:xfrm flipV="1">
              <a:off x="1713" y="4111"/>
              <a:ext cx="687" cy="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7731" name="Group 67"/>
          <p:cNvGrpSpPr>
            <a:grpSpLocks/>
          </p:cNvGrpSpPr>
          <p:nvPr/>
        </p:nvGrpSpPr>
        <p:grpSpPr bwMode="auto">
          <a:xfrm>
            <a:off x="5310188" y="5241925"/>
            <a:ext cx="1090612" cy="1296988"/>
            <a:chOff x="2385" y="3302"/>
            <a:chExt cx="687" cy="817"/>
          </a:xfrm>
        </p:grpSpPr>
        <p:sp>
          <p:nvSpPr>
            <p:cNvPr id="497732" name="Line 68"/>
            <p:cNvSpPr>
              <a:spLocks noChangeShapeType="1"/>
            </p:cNvSpPr>
            <p:nvPr/>
          </p:nvSpPr>
          <p:spPr bwMode="auto">
            <a:xfrm>
              <a:off x="2385" y="3302"/>
              <a:ext cx="0" cy="20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3" name="Line 69"/>
            <p:cNvSpPr>
              <a:spLocks noChangeShapeType="1"/>
            </p:cNvSpPr>
            <p:nvPr/>
          </p:nvSpPr>
          <p:spPr bwMode="auto">
            <a:xfrm>
              <a:off x="2388" y="3495"/>
              <a:ext cx="6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4" name="Line 70"/>
            <p:cNvSpPr>
              <a:spLocks noChangeShapeType="1"/>
            </p:cNvSpPr>
            <p:nvPr/>
          </p:nvSpPr>
          <p:spPr bwMode="auto">
            <a:xfrm flipV="1">
              <a:off x="2385" y="3910"/>
              <a:ext cx="0" cy="20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5" name="Line 71"/>
            <p:cNvSpPr>
              <a:spLocks noChangeShapeType="1"/>
            </p:cNvSpPr>
            <p:nvPr/>
          </p:nvSpPr>
          <p:spPr bwMode="auto">
            <a:xfrm>
              <a:off x="2388" y="3888"/>
              <a:ext cx="6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7736" name="Group 72"/>
          <p:cNvGrpSpPr>
            <a:grpSpLocks/>
          </p:cNvGrpSpPr>
          <p:nvPr/>
        </p:nvGrpSpPr>
        <p:grpSpPr bwMode="auto">
          <a:xfrm>
            <a:off x="7715250" y="5216525"/>
            <a:ext cx="1428750" cy="1328738"/>
            <a:chOff x="3900" y="3286"/>
            <a:chExt cx="900" cy="837"/>
          </a:xfrm>
        </p:grpSpPr>
        <p:sp>
          <p:nvSpPr>
            <p:cNvPr id="497737" name="Line 73"/>
            <p:cNvSpPr>
              <a:spLocks noChangeShapeType="1"/>
            </p:cNvSpPr>
            <p:nvPr/>
          </p:nvSpPr>
          <p:spPr bwMode="auto">
            <a:xfrm>
              <a:off x="3900" y="3286"/>
              <a:ext cx="888"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8" name="Line 74"/>
            <p:cNvSpPr>
              <a:spLocks noChangeShapeType="1"/>
            </p:cNvSpPr>
            <p:nvPr/>
          </p:nvSpPr>
          <p:spPr bwMode="auto">
            <a:xfrm>
              <a:off x="3900" y="3495"/>
              <a:ext cx="888"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39" name="Line 75"/>
            <p:cNvSpPr>
              <a:spLocks noChangeShapeType="1"/>
            </p:cNvSpPr>
            <p:nvPr/>
          </p:nvSpPr>
          <p:spPr bwMode="auto">
            <a:xfrm flipV="1">
              <a:off x="3912" y="4123"/>
              <a:ext cx="888"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0" name="Line 76"/>
            <p:cNvSpPr>
              <a:spLocks noChangeShapeType="1"/>
            </p:cNvSpPr>
            <p:nvPr/>
          </p:nvSpPr>
          <p:spPr bwMode="auto">
            <a:xfrm flipV="1">
              <a:off x="3936" y="3888"/>
              <a:ext cx="852"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7741" name="Group 77"/>
          <p:cNvGrpSpPr>
            <a:grpSpLocks/>
          </p:cNvGrpSpPr>
          <p:nvPr/>
        </p:nvGrpSpPr>
        <p:grpSpPr bwMode="auto">
          <a:xfrm>
            <a:off x="4999038" y="1716088"/>
            <a:ext cx="1154112" cy="4889500"/>
            <a:chOff x="2273" y="555"/>
            <a:chExt cx="727" cy="3080"/>
          </a:xfrm>
        </p:grpSpPr>
        <p:sp>
          <p:nvSpPr>
            <p:cNvPr id="497742" name="Line 78"/>
            <p:cNvSpPr>
              <a:spLocks noChangeShapeType="1"/>
            </p:cNvSpPr>
            <p:nvPr/>
          </p:nvSpPr>
          <p:spPr bwMode="auto">
            <a:xfrm>
              <a:off x="2468" y="1089"/>
              <a:ext cx="9" cy="2546"/>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43" name="AutoShape 79"/>
            <p:cNvSpPr>
              <a:spLocks noChangeArrowheads="1"/>
            </p:cNvSpPr>
            <p:nvPr/>
          </p:nvSpPr>
          <p:spPr bwMode="auto">
            <a:xfrm>
              <a:off x="2273" y="555"/>
              <a:ext cx="727" cy="400"/>
            </a:xfrm>
            <a:prstGeom prst="wedgeRoundRectCallout">
              <a:avLst>
                <a:gd name="adj1" fmla="val -21250"/>
                <a:gd name="adj2" fmla="val 78500"/>
                <a:gd name="adj3" fmla="val 16667"/>
              </a:avLst>
            </a:prstGeom>
            <a:solidFill>
              <a:srgbClr val="99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3200">
                  <a:latin typeface="Times New Roman" pitchFamily="18" charset="0"/>
                  <a:ea typeface="楷体_GB2312" pitchFamily="49" charset="-122"/>
                </a:rPr>
                <a:t>Reset</a:t>
              </a:r>
            </a:p>
          </p:txBody>
        </p:sp>
      </p:grpSp>
      <p:sp>
        <p:nvSpPr>
          <p:cNvPr id="497763" name="Line 99"/>
          <p:cNvSpPr>
            <a:spLocks noChangeShapeType="1"/>
          </p:cNvSpPr>
          <p:nvPr/>
        </p:nvSpPr>
        <p:spPr bwMode="auto">
          <a:xfrm flipH="1">
            <a:off x="6400800" y="2667001"/>
            <a:ext cx="0" cy="4041775"/>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7764" name="Group 100"/>
          <p:cNvGrpSpPr>
            <a:grpSpLocks/>
          </p:cNvGrpSpPr>
          <p:nvPr/>
        </p:nvGrpSpPr>
        <p:grpSpPr bwMode="auto">
          <a:xfrm>
            <a:off x="6305550" y="5562600"/>
            <a:ext cx="1085850" cy="609600"/>
            <a:chOff x="3012" y="3504"/>
            <a:chExt cx="684" cy="384"/>
          </a:xfrm>
        </p:grpSpPr>
        <p:sp>
          <p:nvSpPr>
            <p:cNvPr id="497765" name="Line 101"/>
            <p:cNvSpPr>
              <a:spLocks noChangeShapeType="1"/>
            </p:cNvSpPr>
            <p:nvPr/>
          </p:nvSpPr>
          <p:spPr bwMode="auto">
            <a:xfrm>
              <a:off x="3012" y="3504"/>
              <a:ext cx="6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66" name="Line 102"/>
            <p:cNvSpPr>
              <a:spLocks noChangeShapeType="1"/>
            </p:cNvSpPr>
            <p:nvPr/>
          </p:nvSpPr>
          <p:spPr bwMode="auto">
            <a:xfrm>
              <a:off x="3012" y="3888"/>
              <a:ext cx="68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7767" name="Group 103"/>
          <p:cNvGrpSpPr>
            <a:grpSpLocks/>
          </p:cNvGrpSpPr>
          <p:nvPr/>
        </p:nvGrpSpPr>
        <p:grpSpPr bwMode="auto">
          <a:xfrm>
            <a:off x="7367588" y="5216526"/>
            <a:ext cx="385762" cy="955675"/>
            <a:chOff x="3681" y="3286"/>
            <a:chExt cx="243" cy="602"/>
          </a:xfrm>
        </p:grpSpPr>
        <p:sp>
          <p:nvSpPr>
            <p:cNvPr id="497768" name="Line 104"/>
            <p:cNvSpPr>
              <a:spLocks noChangeShapeType="1"/>
            </p:cNvSpPr>
            <p:nvPr/>
          </p:nvSpPr>
          <p:spPr bwMode="auto">
            <a:xfrm>
              <a:off x="3681" y="3286"/>
              <a:ext cx="0" cy="20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7769" name="Group 105"/>
            <p:cNvGrpSpPr>
              <a:grpSpLocks/>
            </p:cNvGrpSpPr>
            <p:nvPr/>
          </p:nvGrpSpPr>
          <p:grpSpPr bwMode="auto">
            <a:xfrm>
              <a:off x="3696" y="3286"/>
              <a:ext cx="228" cy="602"/>
              <a:chOff x="3696" y="3286"/>
              <a:chExt cx="228" cy="602"/>
            </a:xfrm>
          </p:grpSpPr>
          <p:sp>
            <p:nvSpPr>
              <p:cNvPr id="497770" name="Line 106"/>
              <p:cNvSpPr>
                <a:spLocks noChangeShapeType="1"/>
              </p:cNvSpPr>
              <p:nvPr/>
            </p:nvSpPr>
            <p:spPr bwMode="auto">
              <a:xfrm>
                <a:off x="3696" y="3286"/>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7771" name="Line 107"/>
              <p:cNvSpPr>
                <a:spLocks noChangeShapeType="1"/>
              </p:cNvSpPr>
              <p:nvPr/>
            </p:nvSpPr>
            <p:spPr bwMode="auto">
              <a:xfrm>
                <a:off x="3696" y="3888"/>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8" name="AutoShape 80">
            <a:extLst>
              <a:ext uri="{FF2B5EF4-FFF2-40B4-BE49-F238E27FC236}">
                <a16:creationId xmlns:a16="http://schemas.microsoft.com/office/drawing/2014/main" id="{F0B79138-F315-459E-B98C-385814331780}"/>
              </a:ext>
            </a:extLst>
          </p:cNvPr>
          <p:cNvSpPr>
            <a:spLocks noChangeArrowheads="1"/>
          </p:cNvSpPr>
          <p:nvPr/>
        </p:nvSpPr>
        <p:spPr bwMode="auto">
          <a:xfrm>
            <a:off x="1781175" y="2482850"/>
            <a:ext cx="261938" cy="279400"/>
          </a:xfrm>
          <a:prstGeom prst="upArrow">
            <a:avLst>
              <a:gd name="adj1" fmla="val 50000"/>
              <a:gd name="adj2" fmla="val 2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09" name="AutoShape 81">
            <a:extLst>
              <a:ext uri="{FF2B5EF4-FFF2-40B4-BE49-F238E27FC236}">
                <a16:creationId xmlns:a16="http://schemas.microsoft.com/office/drawing/2014/main" id="{77A3367F-5893-49A7-A741-32FFFCBE4E5B}"/>
              </a:ext>
            </a:extLst>
          </p:cNvPr>
          <p:cNvSpPr>
            <a:spLocks noChangeArrowheads="1"/>
          </p:cNvSpPr>
          <p:nvPr/>
        </p:nvSpPr>
        <p:spPr bwMode="auto">
          <a:xfrm>
            <a:off x="647700" y="2543175"/>
            <a:ext cx="295275" cy="246063"/>
          </a:xfrm>
          <a:prstGeom prst="up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10" name="Group 82">
            <a:extLst>
              <a:ext uri="{FF2B5EF4-FFF2-40B4-BE49-F238E27FC236}">
                <a16:creationId xmlns:a16="http://schemas.microsoft.com/office/drawing/2014/main" id="{B878564E-9A8D-467E-BB36-3F9F61A39907}"/>
              </a:ext>
            </a:extLst>
          </p:cNvPr>
          <p:cNvGrpSpPr>
            <a:grpSpLocks/>
          </p:cNvGrpSpPr>
          <p:nvPr/>
        </p:nvGrpSpPr>
        <p:grpSpPr bwMode="auto">
          <a:xfrm>
            <a:off x="412750" y="1416050"/>
            <a:ext cx="1874838" cy="2611438"/>
            <a:chOff x="3602" y="1055"/>
            <a:chExt cx="1181" cy="1645"/>
          </a:xfrm>
        </p:grpSpPr>
        <p:sp>
          <p:nvSpPr>
            <p:cNvPr id="111" name="Text Box 83" descr="花束">
              <a:extLst>
                <a:ext uri="{FF2B5EF4-FFF2-40B4-BE49-F238E27FC236}">
                  <a16:creationId xmlns:a16="http://schemas.microsoft.com/office/drawing/2014/main" id="{E02E8409-CD7B-4AB2-AA3D-8265A6F98641}"/>
                </a:ext>
              </a:extLst>
            </p:cNvPr>
            <p:cNvSpPr txBox="1">
              <a:spLocks noChangeArrowheads="1"/>
            </p:cNvSpPr>
            <p:nvPr/>
          </p:nvSpPr>
          <p:spPr bwMode="auto">
            <a:xfrm>
              <a:off x="3696" y="1499"/>
              <a:ext cx="291" cy="288"/>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ea typeface="长城楷体" pitchFamily="49" charset="-122"/>
                </a:rPr>
                <a:t>Q</a:t>
              </a:r>
            </a:p>
          </p:txBody>
        </p:sp>
        <p:sp>
          <p:nvSpPr>
            <p:cNvPr id="112" name="Text Box 84" descr="花束">
              <a:extLst>
                <a:ext uri="{FF2B5EF4-FFF2-40B4-BE49-F238E27FC236}">
                  <a16:creationId xmlns:a16="http://schemas.microsoft.com/office/drawing/2014/main" id="{C13B0503-1D28-4D48-8C2C-8B1B0C57D7E9}"/>
                </a:ext>
              </a:extLst>
            </p:cNvPr>
            <p:cNvSpPr txBox="1">
              <a:spLocks noChangeArrowheads="1"/>
            </p:cNvSpPr>
            <p:nvPr/>
          </p:nvSpPr>
          <p:spPr bwMode="auto">
            <a:xfrm>
              <a:off x="4451" y="1878"/>
              <a:ext cx="281" cy="288"/>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ea typeface="长城楷体" pitchFamily="49" charset="-122"/>
                </a:rPr>
                <a:t>S</a:t>
              </a:r>
            </a:p>
          </p:txBody>
        </p:sp>
        <p:sp>
          <p:nvSpPr>
            <p:cNvPr id="113" name="Text Box 85">
              <a:extLst>
                <a:ext uri="{FF2B5EF4-FFF2-40B4-BE49-F238E27FC236}">
                  <a16:creationId xmlns:a16="http://schemas.microsoft.com/office/drawing/2014/main" id="{6A0E4981-7E22-4B23-997D-ACA9E5D8D3E6}"/>
                </a:ext>
              </a:extLst>
            </p:cNvPr>
            <p:cNvSpPr txBox="1">
              <a:spLocks noChangeArrowheads="1"/>
            </p:cNvSpPr>
            <p:nvPr/>
          </p:nvSpPr>
          <p:spPr bwMode="auto">
            <a:xfrm>
              <a:off x="3981" y="2373"/>
              <a:ext cx="41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spcBef>
                  <a:spcPct val="50000"/>
                </a:spcBef>
              </a:pPr>
              <a:r>
                <a:rPr kumimoji="1" lang="en-US" altLang="zh-CN" sz="2800">
                  <a:latin typeface="Times New Roman" pitchFamily="18" charset="0"/>
                  <a:ea typeface="长城楷体" pitchFamily="49" charset="-122"/>
                </a:rPr>
                <a:t>CP</a:t>
              </a:r>
            </a:p>
          </p:txBody>
        </p:sp>
        <p:sp>
          <p:nvSpPr>
            <p:cNvPr id="114" name="Rectangle 86" descr="花束">
              <a:extLst>
                <a:ext uri="{FF2B5EF4-FFF2-40B4-BE49-F238E27FC236}">
                  <a16:creationId xmlns:a16="http://schemas.microsoft.com/office/drawing/2014/main" id="{A1A02D0E-8315-42ED-A738-01978B4C7768}"/>
                </a:ext>
              </a:extLst>
            </p:cNvPr>
            <p:cNvSpPr>
              <a:spLocks noChangeArrowheads="1"/>
            </p:cNvSpPr>
            <p:nvPr/>
          </p:nvSpPr>
          <p:spPr bwMode="auto">
            <a:xfrm>
              <a:off x="3602" y="1481"/>
              <a:ext cx="1181" cy="655"/>
            </a:xfrm>
            <a:prstGeom prst="rect">
              <a:avLst/>
            </a:prstGeom>
            <a:noFill/>
            <a:ln w="38100">
              <a:solidFill>
                <a:schemeClr val="tx1"/>
              </a:solidFill>
              <a:miter lim="800000"/>
              <a:headEnd/>
              <a:tailEnd/>
            </a:ln>
            <a:effectLst/>
            <a:extLst>
              <a:ext uri="{909E8E84-426E-40DD-AFC4-6F175D3DCCD1}">
                <a14:hiddenFill xmlns:a14="http://schemas.microsoft.com/office/drawing/2010/main">
                  <a:blipFill dpi="0" rotWithShape="0">
                    <a:blip r:embed="rId5"/>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15" name="Oval 87" descr="花束">
              <a:extLst>
                <a:ext uri="{FF2B5EF4-FFF2-40B4-BE49-F238E27FC236}">
                  <a16:creationId xmlns:a16="http://schemas.microsoft.com/office/drawing/2014/main" id="{983BB8CF-76FB-4FE1-A188-1166188E7A92}"/>
                </a:ext>
              </a:extLst>
            </p:cNvPr>
            <p:cNvSpPr>
              <a:spLocks noChangeArrowheads="1"/>
            </p:cNvSpPr>
            <p:nvPr/>
          </p:nvSpPr>
          <p:spPr bwMode="auto">
            <a:xfrm>
              <a:off x="3792" y="1383"/>
              <a:ext cx="73" cy="73"/>
            </a:xfrm>
            <a:prstGeom prst="ellipse">
              <a:avLst/>
            </a:prstGeom>
            <a:noFill/>
            <a:ln w="38100">
              <a:solidFill>
                <a:schemeClr val="tx1"/>
              </a:solidFill>
              <a:round/>
              <a:headEnd/>
              <a:tailEnd/>
            </a:ln>
            <a:effectLst/>
            <a:extLst>
              <a:ext uri="{909E8E84-426E-40DD-AFC4-6F175D3DCCD1}">
                <a14:hiddenFill xmlns:a14="http://schemas.microsoft.com/office/drawing/2010/main">
                  <a:blipFill dpi="0" rotWithShape="0">
                    <a:blip r:embed="rId5"/>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6" name="Text Box 88" descr="花束">
              <a:extLst>
                <a:ext uri="{FF2B5EF4-FFF2-40B4-BE49-F238E27FC236}">
                  <a16:creationId xmlns:a16="http://schemas.microsoft.com/office/drawing/2014/main" id="{11A7DD5C-98BD-41C3-B805-DD820B19BB69}"/>
                </a:ext>
              </a:extLst>
            </p:cNvPr>
            <p:cNvSpPr txBox="1">
              <a:spLocks noChangeArrowheads="1"/>
            </p:cNvSpPr>
            <p:nvPr/>
          </p:nvSpPr>
          <p:spPr bwMode="auto">
            <a:xfrm>
              <a:off x="4428" y="1466"/>
              <a:ext cx="291" cy="288"/>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ea typeface="长城楷体" pitchFamily="49" charset="-122"/>
                </a:rPr>
                <a:t>Q</a:t>
              </a:r>
            </a:p>
          </p:txBody>
        </p:sp>
        <p:sp>
          <p:nvSpPr>
            <p:cNvPr id="117" name="Line 89">
              <a:extLst>
                <a:ext uri="{FF2B5EF4-FFF2-40B4-BE49-F238E27FC236}">
                  <a16:creationId xmlns:a16="http://schemas.microsoft.com/office/drawing/2014/main" id="{563D61C7-C880-4F29-AA7D-0BB487D210DC}"/>
                </a:ext>
              </a:extLst>
            </p:cNvPr>
            <p:cNvSpPr>
              <a:spLocks noChangeShapeType="1"/>
            </p:cNvSpPr>
            <p:nvPr/>
          </p:nvSpPr>
          <p:spPr bwMode="auto">
            <a:xfrm>
              <a:off x="3774" y="1538"/>
              <a:ext cx="1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18" name="Text Box 90" descr="花束">
              <a:extLst>
                <a:ext uri="{FF2B5EF4-FFF2-40B4-BE49-F238E27FC236}">
                  <a16:creationId xmlns:a16="http://schemas.microsoft.com/office/drawing/2014/main" id="{AF8BD76F-1290-4FDB-BAAA-84B95BB0537A}"/>
                </a:ext>
              </a:extLst>
            </p:cNvPr>
            <p:cNvSpPr txBox="1">
              <a:spLocks noChangeArrowheads="1"/>
            </p:cNvSpPr>
            <p:nvPr/>
          </p:nvSpPr>
          <p:spPr bwMode="auto">
            <a:xfrm>
              <a:off x="3739" y="1882"/>
              <a:ext cx="281" cy="288"/>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en-US" altLang="zh-CN" sz="2400">
                  <a:latin typeface="Times New Roman" pitchFamily="18" charset="0"/>
                  <a:ea typeface="长城楷体" pitchFamily="49" charset="-122"/>
                </a:rPr>
                <a:t>R</a:t>
              </a:r>
            </a:p>
          </p:txBody>
        </p:sp>
        <p:sp>
          <p:nvSpPr>
            <p:cNvPr id="119" name="Line 91">
              <a:extLst>
                <a:ext uri="{FF2B5EF4-FFF2-40B4-BE49-F238E27FC236}">
                  <a16:creationId xmlns:a16="http://schemas.microsoft.com/office/drawing/2014/main" id="{7A6425D7-0EF0-4869-B61C-77BC269E7270}"/>
                </a:ext>
              </a:extLst>
            </p:cNvPr>
            <p:cNvSpPr>
              <a:spLocks noChangeShapeType="1"/>
            </p:cNvSpPr>
            <p:nvPr/>
          </p:nvSpPr>
          <p:spPr bwMode="auto">
            <a:xfrm>
              <a:off x="3829" y="1064"/>
              <a:ext cx="0" cy="3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0" name="Line 92">
              <a:extLst>
                <a:ext uri="{FF2B5EF4-FFF2-40B4-BE49-F238E27FC236}">
                  <a16:creationId xmlns:a16="http://schemas.microsoft.com/office/drawing/2014/main" id="{042E27D0-8272-4CEA-8505-FB5D484115C0}"/>
                </a:ext>
              </a:extLst>
            </p:cNvPr>
            <p:cNvSpPr>
              <a:spLocks noChangeShapeType="1"/>
            </p:cNvSpPr>
            <p:nvPr/>
          </p:nvSpPr>
          <p:spPr bwMode="auto">
            <a:xfrm>
              <a:off x="4555" y="1055"/>
              <a:ext cx="1" cy="4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1" name="Line 93">
              <a:extLst>
                <a:ext uri="{FF2B5EF4-FFF2-40B4-BE49-F238E27FC236}">
                  <a16:creationId xmlns:a16="http://schemas.microsoft.com/office/drawing/2014/main" id="{89543FD1-116A-473B-85CC-0D2E29E9A607}"/>
                </a:ext>
              </a:extLst>
            </p:cNvPr>
            <p:cNvSpPr>
              <a:spLocks noChangeShapeType="1"/>
            </p:cNvSpPr>
            <p:nvPr/>
          </p:nvSpPr>
          <p:spPr bwMode="auto">
            <a:xfrm>
              <a:off x="3858" y="2138"/>
              <a:ext cx="0" cy="1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22" name="Line 94">
              <a:extLst>
                <a:ext uri="{FF2B5EF4-FFF2-40B4-BE49-F238E27FC236}">
                  <a16:creationId xmlns:a16="http://schemas.microsoft.com/office/drawing/2014/main" id="{1F7B071B-E2DD-440A-AC04-9BE22FE4B718}"/>
                </a:ext>
              </a:extLst>
            </p:cNvPr>
            <p:cNvSpPr>
              <a:spLocks noChangeShapeType="1"/>
            </p:cNvSpPr>
            <p:nvPr/>
          </p:nvSpPr>
          <p:spPr bwMode="auto">
            <a:xfrm>
              <a:off x="4193" y="2147"/>
              <a:ext cx="0" cy="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23" name="Line 95">
              <a:extLst>
                <a:ext uri="{FF2B5EF4-FFF2-40B4-BE49-F238E27FC236}">
                  <a16:creationId xmlns:a16="http://schemas.microsoft.com/office/drawing/2014/main" id="{CF753CAB-7D6E-4B24-A93A-0B45AC9F14B3}"/>
                </a:ext>
              </a:extLst>
            </p:cNvPr>
            <p:cNvSpPr>
              <a:spLocks noChangeShapeType="1"/>
            </p:cNvSpPr>
            <p:nvPr/>
          </p:nvSpPr>
          <p:spPr bwMode="auto">
            <a:xfrm>
              <a:off x="4528" y="2129"/>
              <a:ext cx="0" cy="2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124" name="Group 96">
              <a:extLst>
                <a:ext uri="{FF2B5EF4-FFF2-40B4-BE49-F238E27FC236}">
                  <a16:creationId xmlns:a16="http://schemas.microsoft.com/office/drawing/2014/main" id="{31C26897-2E75-4E18-84D4-3A5B75ACFC77}"/>
                </a:ext>
              </a:extLst>
            </p:cNvPr>
            <p:cNvGrpSpPr>
              <a:grpSpLocks/>
            </p:cNvGrpSpPr>
            <p:nvPr/>
          </p:nvGrpSpPr>
          <p:grpSpPr bwMode="auto">
            <a:xfrm>
              <a:off x="4128" y="2016"/>
              <a:ext cx="192" cy="96"/>
              <a:chOff x="3744" y="3456"/>
              <a:chExt cx="192" cy="96"/>
            </a:xfrm>
          </p:grpSpPr>
          <p:sp>
            <p:nvSpPr>
              <p:cNvPr id="125" name="Line 97">
                <a:extLst>
                  <a:ext uri="{FF2B5EF4-FFF2-40B4-BE49-F238E27FC236}">
                    <a16:creationId xmlns:a16="http://schemas.microsoft.com/office/drawing/2014/main" id="{673AB930-DC6D-4093-967C-B23E2A51054A}"/>
                  </a:ext>
                </a:extLst>
              </p:cNvPr>
              <p:cNvSpPr>
                <a:spLocks noChangeShapeType="1"/>
              </p:cNvSpPr>
              <p:nvPr/>
            </p:nvSpPr>
            <p:spPr bwMode="auto">
              <a:xfrm flipV="1">
                <a:off x="3744" y="3456"/>
                <a:ext cx="96" cy="96"/>
              </a:xfrm>
              <a:prstGeom prst="line">
                <a:avLst/>
              </a:prstGeom>
              <a:noFill/>
              <a:ln w="38100">
                <a:solidFill>
                  <a:schemeClr val="tx2">
                    <a:lumMod val="85000"/>
                    <a:lumOff val="1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98">
                <a:extLst>
                  <a:ext uri="{FF2B5EF4-FFF2-40B4-BE49-F238E27FC236}">
                    <a16:creationId xmlns:a16="http://schemas.microsoft.com/office/drawing/2014/main" id="{947F2BB0-023E-4F82-9F5D-9F0026555928}"/>
                  </a:ext>
                </a:extLst>
              </p:cNvPr>
              <p:cNvSpPr>
                <a:spLocks noChangeShapeType="1"/>
              </p:cNvSpPr>
              <p:nvPr/>
            </p:nvSpPr>
            <p:spPr bwMode="auto">
              <a:xfrm>
                <a:off x="3840" y="3456"/>
                <a:ext cx="96" cy="96"/>
              </a:xfrm>
              <a:prstGeom prst="line">
                <a:avLst/>
              </a:prstGeom>
              <a:noFill/>
              <a:ln w="38100">
                <a:solidFill>
                  <a:schemeClr val="tx2">
                    <a:lumMod val="85000"/>
                    <a:lumOff val="1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7666">
                                            <p:txEl>
                                              <p:pRg st="0" end="0"/>
                                            </p:txEl>
                                          </p:spTgt>
                                        </p:tgtEl>
                                        <p:attrNameLst>
                                          <p:attrName>style.visibility</p:attrName>
                                        </p:attrNameLst>
                                      </p:cBhvr>
                                      <p:to>
                                        <p:strVal val="visible"/>
                                      </p:to>
                                    </p:set>
                                    <p:animEffect transition="in" filter="wipe(left)">
                                      <p:cBhvr>
                                        <p:cTn id="7" dur="500"/>
                                        <p:tgtEl>
                                          <p:spTgt spid="4976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7667"/>
                                        </p:tgtEl>
                                        <p:attrNameLst>
                                          <p:attrName>style.visibility</p:attrName>
                                        </p:attrNameLst>
                                      </p:cBhvr>
                                      <p:to>
                                        <p:strVal val="visible"/>
                                      </p:to>
                                    </p:set>
                                    <p:animEffect transition="in" filter="wipe(left)">
                                      <p:cBhvr>
                                        <p:cTn id="12" dur="500"/>
                                        <p:tgtEl>
                                          <p:spTgt spid="497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7713"/>
                                        </p:tgtEl>
                                        <p:attrNameLst>
                                          <p:attrName>style.visibility</p:attrName>
                                        </p:attrNameLst>
                                      </p:cBhvr>
                                      <p:to>
                                        <p:strVal val="visible"/>
                                      </p:to>
                                    </p:set>
                                    <p:animEffect transition="in" filter="dissolve">
                                      <p:cBhvr>
                                        <p:cTn id="17" dur="500"/>
                                        <p:tgtEl>
                                          <p:spTgt spid="4977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97720"/>
                                        </p:tgtEl>
                                        <p:attrNameLst>
                                          <p:attrName>style.visibility</p:attrName>
                                        </p:attrNameLst>
                                      </p:cBhvr>
                                      <p:to>
                                        <p:strVal val="visible"/>
                                      </p:to>
                                    </p:set>
                                    <p:animEffect transition="in" filter="wipe(down)">
                                      <p:cBhvr>
                                        <p:cTn id="22" dur="500"/>
                                        <p:tgtEl>
                                          <p:spTgt spid="497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7726"/>
                                        </p:tgtEl>
                                        <p:attrNameLst>
                                          <p:attrName>style.visibility</p:attrName>
                                        </p:attrNameLst>
                                      </p:cBhvr>
                                      <p:to>
                                        <p:strVal val="visible"/>
                                      </p:to>
                                    </p:set>
                                    <p:animEffect transition="in" filter="wipe(left)">
                                      <p:cBhvr>
                                        <p:cTn id="27" dur="500"/>
                                        <p:tgtEl>
                                          <p:spTgt spid="497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97741"/>
                                        </p:tgtEl>
                                        <p:attrNameLst>
                                          <p:attrName>style.visibility</p:attrName>
                                        </p:attrNameLst>
                                      </p:cBhvr>
                                      <p:to>
                                        <p:strVal val="visible"/>
                                      </p:to>
                                    </p:set>
                                    <p:animEffect transition="in" filter="wipe(down)">
                                      <p:cBhvr>
                                        <p:cTn id="32" dur="500"/>
                                        <p:tgtEl>
                                          <p:spTgt spid="4977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97731"/>
                                        </p:tgtEl>
                                        <p:attrNameLst>
                                          <p:attrName>style.visibility</p:attrName>
                                        </p:attrNameLst>
                                      </p:cBhvr>
                                      <p:to>
                                        <p:strVal val="visible"/>
                                      </p:to>
                                    </p:set>
                                    <p:animEffect transition="in" filter="wipe(left)">
                                      <p:cBhvr>
                                        <p:cTn id="37" dur="500"/>
                                        <p:tgtEl>
                                          <p:spTgt spid="4977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97763"/>
                                        </p:tgtEl>
                                        <p:attrNameLst>
                                          <p:attrName>style.visibility</p:attrName>
                                        </p:attrNameLst>
                                      </p:cBhvr>
                                      <p:to>
                                        <p:strVal val="visible"/>
                                      </p:to>
                                    </p:set>
                                    <p:animEffect transition="in" filter="wipe(down)">
                                      <p:cBhvr>
                                        <p:cTn id="42" dur="500"/>
                                        <p:tgtEl>
                                          <p:spTgt spid="4977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97764"/>
                                        </p:tgtEl>
                                        <p:attrNameLst>
                                          <p:attrName>style.visibility</p:attrName>
                                        </p:attrNameLst>
                                      </p:cBhvr>
                                      <p:to>
                                        <p:strVal val="visible"/>
                                      </p:to>
                                    </p:set>
                                    <p:animEffect transition="in" filter="wipe(left)">
                                      <p:cBhvr>
                                        <p:cTn id="47" dur="500"/>
                                        <p:tgtEl>
                                          <p:spTgt spid="49776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97719"/>
                                        </p:tgtEl>
                                        <p:attrNameLst>
                                          <p:attrName>style.visibility</p:attrName>
                                        </p:attrNameLst>
                                      </p:cBhvr>
                                      <p:to>
                                        <p:strVal val="visible"/>
                                      </p:to>
                                    </p:set>
                                    <p:animEffect transition="in" filter="wipe(down)">
                                      <p:cBhvr>
                                        <p:cTn id="52" dur="500"/>
                                        <p:tgtEl>
                                          <p:spTgt spid="4977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7723"/>
                                        </p:tgtEl>
                                        <p:attrNameLst>
                                          <p:attrName>style.visibility</p:attrName>
                                        </p:attrNameLst>
                                      </p:cBhvr>
                                      <p:to>
                                        <p:strVal val="visible"/>
                                      </p:to>
                                    </p:set>
                                    <p:animEffect transition="in" filter="blinds(horizontal)">
                                      <p:cBhvr>
                                        <p:cTn id="57" dur="500"/>
                                        <p:tgtEl>
                                          <p:spTgt spid="4977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97767"/>
                                        </p:tgtEl>
                                        <p:attrNameLst>
                                          <p:attrName>style.visibility</p:attrName>
                                        </p:attrNameLst>
                                      </p:cBhvr>
                                      <p:to>
                                        <p:strVal val="visible"/>
                                      </p:to>
                                    </p:set>
                                    <p:animEffect transition="in" filter="wipe(left)">
                                      <p:cBhvr>
                                        <p:cTn id="62" dur="500"/>
                                        <p:tgtEl>
                                          <p:spTgt spid="49776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97724"/>
                                        </p:tgtEl>
                                        <p:attrNameLst>
                                          <p:attrName>style.visibility</p:attrName>
                                        </p:attrNameLst>
                                      </p:cBhvr>
                                      <p:to>
                                        <p:strVal val="visible"/>
                                      </p:to>
                                    </p:set>
                                    <p:animEffect transition="in" filter="wipe(down)">
                                      <p:cBhvr>
                                        <p:cTn id="67" dur="500"/>
                                        <p:tgtEl>
                                          <p:spTgt spid="4977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grpId="0" nodeType="clickEffect">
                                  <p:stCondLst>
                                    <p:cond delay="0"/>
                                  </p:stCondLst>
                                  <p:childTnLst>
                                    <p:set>
                                      <p:cBhvr>
                                        <p:cTn id="71" dur="1" fill="hold">
                                          <p:stCondLst>
                                            <p:cond delay="0"/>
                                          </p:stCondLst>
                                        </p:cTn>
                                        <p:tgtEl>
                                          <p:spTgt spid="497725"/>
                                        </p:tgtEl>
                                        <p:attrNameLst>
                                          <p:attrName>style.visibility</p:attrName>
                                        </p:attrNameLst>
                                      </p:cBhvr>
                                      <p:to>
                                        <p:strVal val="visible"/>
                                      </p:to>
                                    </p:set>
                                    <p:animEffect transition="in" filter="blinds(vertical)">
                                      <p:cBhvr>
                                        <p:cTn id="72" dur="500"/>
                                        <p:tgtEl>
                                          <p:spTgt spid="4977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97736"/>
                                        </p:tgtEl>
                                        <p:attrNameLst>
                                          <p:attrName>style.visibility</p:attrName>
                                        </p:attrNameLst>
                                      </p:cBhvr>
                                      <p:to>
                                        <p:strVal val="visible"/>
                                      </p:to>
                                    </p:set>
                                    <p:animEffect transition="in" filter="wipe(left)">
                                      <p:cBhvr>
                                        <p:cTn id="77" dur="500"/>
                                        <p:tgtEl>
                                          <p:spTgt spid="497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build="p" autoUpdateAnimBg="0"/>
      <p:bldP spid="497719" grpId="0" animBg="1"/>
      <p:bldP spid="497723" grpId="0" animBg="1" autoUpdateAnimBg="0"/>
      <p:bldP spid="497724" grpId="0" animBg="1"/>
      <p:bldP spid="497725" grpId="0" animBg="1" autoUpdateAnimBg="0"/>
      <p:bldP spid="4977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6" name="Rectangle 4"/>
          <p:cNvSpPr>
            <a:spLocks noChangeArrowheads="1"/>
          </p:cNvSpPr>
          <p:nvPr/>
        </p:nvSpPr>
        <p:spPr bwMode="auto">
          <a:xfrm>
            <a:off x="2640014" y="2414589"/>
            <a:ext cx="29162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rgbClr val="000066"/>
                </a:solidFill>
                <a:latin typeface="Times New Roman" panose="02020603050405020304" pitchFamily="18" charset="0"/>
                <a:ea typeface="楷体_GB2312" pitchFamily="49" charset="-122"/>
                <a:hlinkClick r:id="rId2" action="ppaction://hlinksldjump"/>
              </a:rPr>
              <a:t>5.5.1  </a:t>
            </a:r>
            <a:r>
              <a:rPr lang="en-US" altLang="zh-CN" sz="3200" i="1">
                <a:solidFill>
                  <a:srgbClr val="000066"/>
                </a:solidFill>
                <a:latin typeface="Times New Roman" panose="02020603050405020304" pitchFamily="18" charset="0"/>
                <a:ea typeface="楷体_GB2312" pitchFamily="49" charset="-122"/>
                <a:hlinkClick r:id="rId2" action="ppaction://hlinksldjump"/>
              </a:rPr>
              <a:t>D </a:t>
            </a:r>
            <a:r>
              <a:rPr lang="zh-CN" altLang="en-US" sz="3200">
                <a:solidFill>
                  <a:srgbClr val="000066"/>
                </a:solidFill>
                <a:latin typeface="Times New Roman" panose="02020603050405020304" pitchFamily="18" charset="0"/>
                <a:ea typeface="楷体_GB2312" pitchFamily="49" charset="-122"/>
                <a:hlinkClick r:id="rId2" action="ppaction://hlinksldjump"/>
              </a:rPr>
              <a:t>触发器 </a:t>
            </a:r>
            <a:endParaRPr lang="zh-CN" altLang="en-US" sz="3200">
              <a:solidFill>
                <a:srgbClr val="000066"/>
              </a:solidFill>
              <a:latin typeface="Tahoma" panose="020B0604030504040204" pitchFamily="34" charset="0"/>
              <a:ea typeface="楷体_GB2312" pitchFamily="49" charset="-122"/>
            </a:endParaRPr>
          </a:p>
        </p:txBody>
      </p:sp>
      <p:sp>
        <p:nvSpPr>
          <p:cNvPr id="484357" name="Rectangle 5"/>
          <p:cNvSpPr>
            <a:spLocks noChangeArrowheads="1"/>
          </p:cNvSpPr>
          <p:nvPr/>
        </p:nvSpPr>
        <p:spPr bwMode="auto">
          <a:xfrm>
            <a:off x="2640013" y="1236664"/>
            <a:ext cx="48704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65048" bIns="0" anchor="ctr">
            <a:spAutoFit/>
          </a:bodyPr>
          <a:lstStyle/>
          <a:p>
            <a:pPr algn="l"/>
            <a:r>
              <a:rPr lang="en-US" altLang="zh-CN" sz="3600">
                <a:solidFill>
                  <a:schemeClr val="accent2"/>
                </a:solidFill>
                <a:latin typeface="Times New Roman" panose="02020603050405020304" pitchFamily="18" charset="0"/>
                <a:ea typeface="楷体_GB2312" pitchFamily="49" charset="-122"/>
              </a:rPr>
              <a:t>5.5</a:t>
            </a:r>
            <a:r>
              <a:rPr lang="en-US" altLang="zh-CN" sz="3600">
                <a:solidFill>
                  <a:schemeClr val="accent2"/>
                </a:solidFill>
                <a:latin typeface="楷体_GB2312" pitchFamily="49" charset="-122"/>
                <a:ea typeface="楷体_GB2312" pitchFamily="49" charset="-122"/>
              </a:rPr>
              <a:t>  </a:t>
            </a:r>
            <a:r>
              <a:rPr lang="zh-CN" altLang="en-US" sz="3600">
                <a:solidFill>
                  <a:schemeClr val="accent2"/>
                </a:solidFill>
                <a:latin typeface="楷体_GB2312" pitchFamily="49" charset="-122"/>
                <a:ea typeface="楷体_GB2312" pitchFamily="49" charset="-122"/>
              </a:rPr>
              <a:t>触发器的逻辑功能</a:t>
            </a:r>
          </a:p>
        </p:txBody>
      </p:sp>
      <p:sp>
        <p:nvSpPr>
          <p:cNvPr id="484358" name="Rectangle 6"/>
          <p:cNvSpPr>
            <a:spLocks noChangeArrowheads="1"/>
          </p:cNvSpPr>
          <p:nvPr/>
        </p:nvSpPr>
        <p:spPr bwMode="auto">
          <a:xfrm>
            <a:off x="2640013" y="3067050"/>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a:solidFill>
                  <a:srgbClr val="000066"/>
                </a:solidFill>
                <a:latin typeface="Times New Roman" panose="02020603050405020304" pitchFamily="18" charset="0"/>
                <a:ea typeface="楷体_GB2312" pitchFamily="49" charset="-122"/>
                <a:hlinkClick r:id="rId3" action="ppaction://hlinksldjump"/>
              </a:rPr>
              <a:t>5.5.2  </a:t>
            </a:r>
            <a:r>
              <a:rPr lang="en-US" altLang="zh-CN" sz="3200" i="1">
                <a:solidFill>
                  <a:srgbClr val="000066"/>
                </a:solidFill>
                <a:latin typeface="Times New Roman" panose="02020603050405020304" pitchFamily="18" charset="0"/>
                <a:ea typeface="楷体_GB2312" pitchFamily="49" charset="-122"/>
                <a:hlinkClick r:id="rId3" action="ppaction://hlinksldjump"/>
              </a:rPr>
              <a:t>JK </a:t>
            </a:r>
            <a:r>
              <a:rPr lang="zh-CN" altLang="en-US" sz="3200">
                <a:solidFill>
                  <a:srgbClr val="000066"/>
                </a:solidFill>
                <a:latin typeface="Times New Roman" panose="02020603050405020304" pitchFamily="18" charset="0"/>
                <a:ea typeface="楷体_GB2312" pitchFamily="49" charset="-122"/>
                <a:hlinkClick r:id="rId3" action="ppaction://hlinksldjump"/>
              </a:rPr>
              <a:t>触发器 </a:t>
            </a:r>
            <a:endParaRPr lang="zh-CN" altLang="en-US" sz="3200">
              <a:solidFill>
                <a:srgbClr val="000066"/>
              </a:solidFill>
              <a:latin typeface="Tahoma" panose="020B0604030504040204" pitchFamily="34" charset="0"/>
              <a:ea typeface="楷体_GB2312" pitchFamily="49" charset="-122"/>
            </a:endParaRPr>
          </a:p>
        </p:txBody>
      </p:sp>
      <p:sp>
        <p:nvSpPr>
          <p:cNvPr id="484359" name="Rectangle 7"/>
          <p:cNvSpPr>
            <a:spLocks noChangeArrowheads="1"/>
          </p:cNvSpPr>
          <p:nvPr/>
        </p:nvSpPr>
        <p:spPr bwMode="auto">
          <a:xfrm>
            <a:off x="2640014" y="4359276"/>
            <a:ext cx="31534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dirty="0">
                <a:solidFill>
                  <a:srgbClr val="000066"/>
                </a:solidFill>
                <a:latin typeface="Times New Roman" panose="02020603050405020304" pitchFamily="18" charset="0"/>
                <a:ea typeface="楷体_GB2312" pitchFamily="49" charset="-122"/>
                <a:hlinkClick r:id="rId4" action="ppaction://hlinksldjump"/>
              </a:rPr>
              <a:t>5.5.4  </a:t>
            </a:r>
            <a:r>
              <a:rPr lang="en-US" altLang="zh-CN" sz="3200" i="1" dirty="0">
                <a:solidFill>
                  <a:srgbClr val="000066"/>
                </a:solidFill>
                <a:latin typeface="Times New Roman" panose="02020603050405020304" pitchFamily="18" charset="0"/>
                <a:ea typeface="楷体_GB2312" pitchFamily="49" charset="-122"/>
                <a:hlinkClick r:id="rId4" action="ppaction://hlinksldjump"/>
              </a:rPr>
              <a:t>SR</a:t>
            </a:r>
            <a:r>
              <a:rPr lang="en-US" altLang="zh-CN" sz="3200" dirty="0">
                <a:solidFill>
                  <a:srgbClr val="000066"/>
                </a:solidFill>
                <a:latin typeface="Times New Roman" panose="02020603050405020304" pitchFamily="18" charset="0"/>
                <a:ea typeface="楷体_GB2312" pitchFamily="49" charset="-122"/>
                <a:hlinkClick r:id="rId4" action="ppaction://hlinksldjump"/>
              </a:rPr>
              <a:t> </a:t>
            </a:r>
            <a:r>
              <a:rPr lang="zh-CN" altLang="en-US" sz="3200" dirty="0">
                <a:solidFill>
                  <a:srgbClr val="000066"/>
                </a:solidFill>
                <a:latin typeface="Times New Roman" panose="02020603050405020304" pitchFamily="18" charset="0"/>
                <a:ea typeface="楷体_GB2312" pitchFamily="49" charset="-122"/>
                <a:hlinkClick r:id="rId4" action="ppaction://hlinksldjump"/>
              </a:rPr>
              <a:t>触发器 </a:t>
            </a:r>
            <a:endParaRPr lang="zh-CN" altLang="en-US" sz="3200" dirty="0">
              <a:solidFill>
                <a:srgbClr val="000066"/>
              </a:solidFill>
              <a:latin typeface="Tahoma" panose="020B0604030504040204" pitchFamily="34" charset="0"/>
              <a:ea typeface="楷体_GB2312" pitchFamily="49" charset="-122"/>
            </a:endParaRPr>
          </a:p>
        </p:txBody>
      </p:sp>
      <p:sp>
        <p:nvSpPr>
          <p:cNvPr id="484360" name="Rectangle 8"/>
          <p:cNvSpPr>
            <a:spLocks noChangeArrowheads="1"/>
          </p:cNvSpPr>
          <p:nvPr/>
        </p:nvSpPr>
        <p:spPr bwMode="auto">
          <a:xfrm>
            <a:off x="2640013" y="5010151"/>
            <a:ext cx="50081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dirty="0">
                <a:solidFill>
                  <a:srgbClr val="000066"/>
                </a:solidFill>
                <a:latin typeface="Times New Roman" panose="02020603050405020304" pitchFamily="18" charset="0"/>
                <a:ea typeface="楷体_GB2312" pitchFamily="49" charset="-122"/>
                <a:hlinkClick r:id="rId5" action="ppaction://hlinksldjump"/>
              </a:rPr>
              <a:t>5.5.5  </a:t>
            </a:r>
            <a:r>
              <a:rPr lang="en-US" altLang="zh-CN" sz="3200" i="1" dirty="0">
                <a:solidFill>
                  <a:srgbClr val="000066"/>
                </a:solidFill>
                <a:latin typeface="Times New Roman" panose="02020603050405020304" pitchFamily="18" charset="0"/>
                <a:ea typeface="楷体_GB2312" pitchFamily="49" charset="-122"/>
                <a:hlinkClick r:id="rId5" action="ppaction://hlinksldjump"/>
              </a:rPr>
              <a:t>D</a:t>
            </a:r>
            <a:r>
              <a:rPr lang="en-US" altLang="zh-CN" sz="3200" dirty="0">
                <a:solidFill>
                  <a:srgbClr val="000066"/>
                </a:solidFill>
                <a:latin typeface="Times New Roman" panose="02020603050405020304" pitchFamily="18" charset="0"/>
                <a:ea typeface="楷体_GB2312" pitchFamily="49" charset="-122"/>
                <a:hlinkClick r:id="rId5" action="ppaction://hlinksldjump"/>
              </a:rPr>
              <a:t> </a:t>
            </a:r>
            <a:r>
              <a:rPr lang="zh-CN" altLang="en-US" sz="3200" dirty="0">
                <a:solidFill>
                  <a:srgbClr val="000066"/>
                </a:solidFill>
                <a:latin typeface="Times New Roman" panose="02020603050405020304" pitchFamily="18" charset="0"/>
                <a:ea typeface="楷体_GB2312" pitchFamily="49" charset="-122"/>
                <a:hlinkClick r:id="rId5" action="ppaction://hlinksldjump"/>
              </a:rPr>
              <a:t>触发器功能的转换 </a:t>
            </a:r>
            <a:endParaRPr lang="zh-CN" altLang="en-US" sz="3200" dirty="0">
              <a:solidFill>
                <a:srgbClr val="000066"/>
              </a:solidFill>
              <a:latin typeface="Tahoma" panose="020B0604030504040204" pitchFamily="34" charset="0"/>
              <a:ea typeface="楷体_GB2312" pitchFamily="49" charset="-122"/>
            </a:endParaRPr>
          </a:p>
        </p:txBody>
      </p:sp>
      <p:sp>
        <p:nvSpPr>
          <p:cNvPr id="484361" name="Rectangle 9"/>
          <p:cNvSpPr>
            <a:spLocks noChangeArrowheads="1"/>
          </p:cNvSpPr>
          <p:nvPr/>
        </p:nvSpPr>
        <p:spPr bwMode="auto">
          <a:xfrm>
            <a:off x="2640013" y="3714751"/>
            <a:ext cx="29017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200" dirty="0">
                <a:solidFill>
                  <a:srgbClr val="000066"/>
                </a:solidFill>
                <a:latin typeface="Times New Roman" panose="02020603050405020304" pitchFamily="18" charset="0"/>
                <a:ea typeface="楷体_GB2312" pitchFamily="49" charset="-122"/>
                <a:hlinkClick r:id="rId6" action="ppaction://hlinksldjump"/>
              </a:rPr>
              <a:t>5.5.3  </a:t>
            </a:r>
            <a:r>
              <a:rPr lang="en-US" altLang="zh-CN" sz="3200" i="1" dirty="0">
                <a:solidFill>
                  <a:srgbClr val="000066"/>
                </a:solidFill>
                <a:latin typeface="Times New Roman" panose="02020603050405020304" pitchFamily="18" charset="0"/>
                <a:ea typeface="楷体_GB2312" pitchFamily="49" charset="-122"/>
                <a:hlinkClick r:id="rId6" action="ppaction://hlinksldjump"/>
              </a:rPr>
              <a:t>T </a:t>
            </a:r>
            <a:r>
              <a:rPr lang="zh-CN" altLang="en-US" sz="3200" dirty="0">
                <a:solidFill>
                  <a:srgbClr val="000066"/>
                </a:solidFill>
                <a:latin typeface="Times New Roman" panose="02020603050405020304" pitchFamily="18" charset="0"/>
                <a:ea typeface="楷体_GB2312" pitchFamily="49" charset="-122"/>
                <a:hlinkClick r:id="rId6" action="ppaction://hlinksldjump"/>
              </a:rPr>
              <a:t>触发器 </a:t>
            </a:r>
            <a:endParaRPr lang="zh-CN" altLang="en-US" sz="3200" dirty="0">
              <a:solidFill>
                <a:srgbClr val="000066"/>
              </a:solidFill>
              <a:latin typeface="Tahoma" panose="020B0604030504040204" pitchFamily="34" charset="0"/>
              <a:ea typeface="楷体_GB2312" pitchFamily="49" charset="-122"/>
            </a:endParaRPr>
          </a:p>
        </p:txBody>
      </p:sp>
    </p:spTree>
    <p:extLst>
      <p:ext uri="{BB962C8B-B14F-4D97-AF65-F5344CB8AC3E}">
        <p14:creationId xmlns:p14="http://schemas.microsoft.com/office/powerpoint/2010/main" val="3083151027"/>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Text Box 2" descr="花束"/>
          <p:cNvSpPr txBox="1">
            <a:spLocks noChangeArrowheads="1"/>
          </p:cNvSpPr>
          <p:nvPr/>
        </p:nvSpPr>
        <p:spPr bwMode="auto">
          <a:xfrm>
            <a:off x="1774826" y="333376"/>
            <a:ext cx="6207125" cy="52540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zh-CN" altLang="en-US" sz="2800">
                <a:latin typeface="Times New Roman" pitchFamily="18" charset="0"/>
                <a:ea typeface="长城楷体" pitchFamily="49" charset="-122"/>
              </a:rPr>
              <a:t>触发器按功能分类时的定义 </a:t>
            </a:r>
          </a:p>
        </p:txBody>
      </p:sp>
      <p:sp>
        <p:nvSpPr>
          <p:cNvPr id="500739" name="Text Box 3"/>
          <p:cNvSpPr txBox="1">
            <a:spLocks noChangeArrowheads="1"/>
          </p:cNvSpPr>
          <p:nvPr/>
        </p:nvSpPr>
        <p:spPr bwMode="auto">
          <a:xfrm>
            <a:off x="1774826" y="1340710"/>
            <a:ext cx="907383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en-US" altLang="zh-CN" sz="2400" dirty="0">
                <a:latin typeface="Times New Roman" pitchFamily="18" charset="0"/>
                <a:cs typeface="Times New Roman" pitchFamily="18" charset="0"/>
              </a:rPr>
              <a:t>1</a:t>
            </a:r>
            <a:r>
              <a:rPr kumimoji="1" lang="zh-CN" altLang="en-US" sz="2400" dirty="0">
                <a:latin typeface="Times New Roman" pitchFamily="18" charset="0"/>
              </a:rPr>
              <a:t>、</a:t>
            </a:r>
            <a:r>
              <a:rPr kumimoji="1" lang="en-US" altLang="zh-CN" sz="2400" dirty="0">
                <a:latin typeface="Times New Roman" pitchFamily="18" charset="0"/>
                <a:cs typeface="Times New Roman" pitchFamily="18" charset="0"/>
              </a:rPr>
              <a:t>RS</a:t>
            </a:r>
            <a:r>
              <a:rPr kumimoji="1" lang="zh-CN" altLang="en-US" sz="2400" dirty="0">
                <a:latin typeface="Times New Roman" pitchFamily="18" charset="0"/>
              </a:rPr>
              <a:t>触发器</a:t>
            </a:r>
          </a:p>
          <a:p>
            <a:pPr algn="just">
              <a:spcBef>
                <a:spcPct val="50000"/>
              </a:spcBef>
            </a:pPr>
            <a:r>
              <a:rPr kumimoji="1" lang="zh-CN" altLang="en-US" sz="2400" dirty="0">
                <a:latin typeface="Times New Roman" pitchFamily="18" charset="0"/>
                <a:cs typeface="Times New Roman" pitchFamily="18" charset="0"/>
              </a:rPr>
              <a:t>	</a:t>
            </a:r>
            <a:r>
              <a:rPr kumimoji="1" lang="zh-CN" altLang="en-US" sz="2400" dirty="0">
                <a:latin typeface="Times New Roman" pitchFamily="18" charset="0"/>
              </a:rPr>
              <a:t>在</a:t>
            </a:r>
            <a:r>
              <a:rPr kumimoji="1" lang="en-US" altLang="zh-CN" sz="2400" dirty="0">
                <a:latin typeface="Times New Roman" pitchFamily="18" charset="0"/>
                <a:cs typeface="Times New Roman" pitchFamily="18" charset="0"/>
              </a:rPr>
              <a:t>CP</a:t>
            </a:r>
            <a:r>
              <a:rPr kumimoji="1" lang="zh-CN" altLang="en-US" sz="2400" dirty="0">
                <a:latin typeface="Times New Roman" pitchFamily="18" charset="0"/>
              </a:rPr>
              <a:t>的操作下，根据输入信号</a:t>
            </a:r>
            <a:r>
              <a:rPr kumimoji="1" lang="en-US" altLang="zh-CN" sz="2400" dirty="0">
                <a:latin typeface="Times New Roman" pitchFamily="18" charset="0"/>
                <a:cs typeface="Times New Roman" pitchFamily="18" charset="0"/>
              </a:rPr>
              <a:t>RS</a:t>
            </a:r>
            <a:r>
              <a:rPr kumimoji="1" lang="zh-CN" altLang="en-US" sz="2400" dirty="0">
                <a:latin typeface="Times New Roman" pitchFamily="18" charset="0"/>
              </a:rPr>
              <a:t>的情况不同，具有置</a:t>
            </a:r>
            <a:r>
              <a:rPr kumimoji="1" lang="en-US" altLang="zh-CN" sz="2400" dirty="0">
                <a:latin typeface="Times New Roman" pitchFamily="18" charset="0"/>
                <a:cs typeface="Times New Roman" pitchFamily="18" charset="0"/>
              </a:rPr>
              <a:t>0</a:t>
            </a:r>
            <a:r>
              <a:rPr kumimoji="1" lang="zh-CN" altLang="en-US" sz="2400" dirty="0">
                <a:latin typeface="Times New Roman" pitchFamily="18" charset="0"/>
              </a:rPr>
              <a:t>、置</a:t>
            </a:r>
            <a:r>
              <a:rPr kumimoji="1" lang="en-US" altLang="zh-CN" sz="2400" dirty="0">
                <a:latin typeface="Times New Roman" pitchFamily="18" charset="0"/>
                <a:cs typeface="Times New Roman" pitchFamily="18" charset="0"/>
              </a:rPr>
              <a:t>1</a:t>
            </a:r>
            <a:r>
              <a:rPr kumimoji="1" lang="zh-CN" altLang="en-US" sz="2400" dirty="0">
                <a:latin typeface="Times New Roman" pitchFamily="18" charset="0"/>
              </a:rPr>
              <a:t>和保持功能的电路。</a:t>
            </a:r>
          </a:p>
          <a:p>
            <a:pPr algn="just">
              <a:spcBef>
                <a:spcPct val="50000"/>
              </a:spcBef>
            </a:pPr>
            <a:r>
              <a:rPr kumimoji="1" lang="en-US" altLang="zh-CN" sz="2400" dirty="0">
                <a:latin typeface="Times New Roman" pitchFamily="18" charset="0"/>
                <a:cs typeface="Times New Roman" pitchFamily="18" charset="0"/>
              </a:rPr>
              <a:t>2</a:t>
            </a:r>
            <a:r>
              <a:rPr kumimoji="1" lang="zh-CN" altLang="en-US" sz="2400" dirty="0">
                <a:latin typeface="Times New Roman" pitchFamily="18" charset="0"/>
              </a:rPr>
              <a:t>、</a:t>
            </a:r>
            <a:r>
              <a:rPr kumimoji="1" lang="en-US" altLang="zh-CN" sz="2400" dirty="0">
                <a:latin typeface="Times New Roman" pitchFamily="18" charset="0"/>
                <a:cs typeface="Times New Roman" pitchFamily="18" charset="0"/>
              </a:rPr>
              <a:t>JK</a:t>
            </a:r>
            <a:r>
              <a:rPr kumimoji="1" lang="zh-CN" altLang="en-US" sz="2400" dirty="0">
                <a:latin typeface="Times New Roman" pitchFamily="18" charset="0"/>
              </a:rPr>
              <a:t>触发器</a:t>
            </a:r>
          </a:p>
          <a:p>
            <a:pPr algn="just">
              <a:spcBef>
                <a:spcPct val="50000"/>
              </a:spcBef>
            </a:pPr>
            <a:r>
              <a:rPr kumimoji="1" lang="zh-CN" altLang="en-US" sz="2400" dirty="0">
                <a:latin typeface="Times New Roman" pitchFamily="18" charset="0"/>
                <a:cs typeface="Times New Roman" pitchFamily="18" charset="0"/>
              </a:rPr>
              <a:t>	</a:t>
            </a:r>
            <a:r>
              <a:rPr kumimoji="1" lang="zh-CN" altLang="en-US" sz="2400" dirty="0">
                <a:latin typeface="Times New Roman" pitchFamily="18" charset="0"/>
              </a:rPr>
              <a:t>在</a:t>
            </a:r>
            <a:r>
              <a:rPr kumimoji="1" lang="en-US" altLang="zh-CN" sz="2400" dirty="0">
                <a:latin typeface="Times New Roman" pitchFamily="18" charset="0"/>
                <a:cs typeface="Times New Roman" pitchFamily="18" charset="0"/>
              </a:rPr>
              <a:t>CP</a:t>
            </a:r>
            <a:r>
              <a:rPr kumimoji="1" lang="zh-CN" altLang="en-US" sz="2400" dirty="0">
                <a:latin typeface="Times New Roman" pitchFamily="18" charset="0"/>
              </a:rPr>
              <a:t>的操作下，根据输入信号</a:t>
            </a:r>
            <a:r>
              <a:rPr kumimoji="1" lang="en-US" altLang="zh-CN" sz="2400" dirty="0">
                <a:latin typeface="Times New Roman" pitchFamily="18" charset="0"/>
                <a:cs typeface="Times New Roman" pitchFamily="18" charset="0"/>
              </a:rPr>
              <a:t>JK</a:t>
            </a:r>
            <a:r>
              <a:rPr kumimoji="1" lang="zh-CN" altLang="en-US" sz="2400" dirty="0">
                <a:latin typeface="Times New Roman" pitchFamily="18" charset="0"/>
              </a:rPr>
              <a:t>的情况不同，具有置</a:t>
            </a:r>
            <a:r>
              <a:rPr kumimoji="1" lang="en-US" altLang="zh-CN" sz="2400" dirty="0">
                <a:latin typeface="Times New Roman" pitchFamily="18" charset="0"/>
                <a:cs typeface="Times New Roman" pitchFamily="18" charset="0"/>
              </a:rPr>
              <a:t>0</a:t>
            </a:r>
            <a:r>
              <a:rPr kumimoji="1" lang="zh-CN" altLang="en-US" sz="2400" dirty="0">
                <a:latin typeface="Times New Roman" pitchFamily="18" charset="0"/>
              </a:rPr>
              <a:t>、置</a:t>
            </a:r>
            <a:r>
              <a:rPr kumimoji="1" lang="en-US" altLang="zh-CN" sz="2400" dirty="0">
                <a:latin typeface="Times New Roman" pitchFamily="18" charset="0"/>
                <a:cs typeface="Times New Roman" pitchFamily="18" charset="0"/>
              </a:rPr>
              <a:t>1</a:t>
            </a:r>
            <a:r>
              <a:rPr kumimoji="1" lang="zh-CN" altLang="en-US" sz="2400" dirty="0">
                <a:latin typeface="Times New Roman" pitchFamily="18" charset="0"/>
              </a:rPr>
              <a:t>、翻转和保持功能的电路。</a:t>
            </a:r>
          </a:p>
          <a:p>
            <a:pPr algn="just">
              <a:spcBef>
                <a:spcPct val="50000"/>
              </a:spcBef>
            </a:pPr>
            <a:r>
              <a:rPr kumimoji="1" lang="zh-CN" altLang="en-US" sz="2400" dirty="0">
                <a:latin typeface="Times New Roman" pitchFamily="18" charset="0"/>
                <a:cs typeface="Times New Roman" pitchFamily="18" charset="0"/>
              </a:rPr>
              <a:t>	</a:t>
            </a:r>
            <a:r>
              <a:rPr kumimoji="1" lang="en-US" altLang="zh-CN" sz="2400" dirty="0">
                <a:latin typeface="Times New Roman" pitchFamily="18" charset="0"/>
                <a:cs typeface="Times New Roman" pitchFamily="18" charset="0"/>
              </a:rPr>
              <a:t>JK</a:t>
            </a:r>
            <a:r>
              <a:rPr kumimoji="1" lang="zh-CN" altLang="en-US" sz="2400" dirty="0">
                <a:latin typeface="Times New Roman" pitchFamily="18" charset="0"/>
              </a:rPr>
              <a:t>均为</a:t>
            </a:r>
            <a:r>
              <a:rPr kumimoji="1" lang="en-US" altLang="zh-CN" sz="2400" dirty="0">
                <a:latin typeface="Times New Roman" pitchFamily="18" charset="0"/>
                <a:cs typeface="Times New Roman" pitchFamily="18" charset="0"/>
              </a:rPr>
              <a:t>0</a:t>
            </a:r>
            <a:r>
              <a:rPr kumimoji="1" lang="zh-CN" altLang="en-US" sz="2400" dirty="0">
                <a:latin typeface="Times New Roman" pitchFamily="18" charset="0"/>
              </a:rPr>
              <a:t>时，输出状态不变；</a:t>
            </a:r>
            <a:r>
              <a:rPr kumimoji="1" lang="en-US" altLang="zh-CN" sz="2400" dirty="0">
                <a:latin typeface="Times New Roman" pitchFamily="18" charset="0"/>
                <a:cs typeface="Times New Roman" pitchFamily="18" charset="0"/>
              </a:rPr>
              <a:t>JK</a:t>
            </a:r>
            <a:r>
              <a:rPr kumimoji="1" lang="zh-CN" altLang="en-US" sz="2400" dirty="0">
                <a:latin typeface="Times New Roman" pitchFamily="18" charset="0"/>
              </a:rPr>
              <a:t>不同时，输出状态与</a:t>
            </a:r>
            <a:r>
              <a:rPr kumimoji="1" lang="en-US" altLang="zh-CN" sz="2400" dirty="0">
                <a:latin typeface="Times New Roman" pitchFamily="18" charset="0"/>
                <a:cs typeface="Times New Roman" pitchFamily="18" charset="0"/>
              </a:rPr>
              <a:t>J</a:t>
            </a:r>
            <a:r>
              <a:rPr kumimoji="1" lang="zh-CN" altLang="en-US" sz="2400" dirty="0">
                <a:latin typeface="Times New Roman" pitchFamily="18" charset="0"/>
              </a:rPr>
              <a:t>相同；</a:t>
            </a:r>
            <a:r>
              <a:rPr kumimoji="1" lang="en-US" altLang="zh-CN" sz="2400" dirty="0">
                <a:latin typeface="Times New Roman" pitchFamily="18" charset="0"/>
                <a:cs typeface="Times New Roman" pitchFamily="18" charset="0"/>
              </a:rPr>
              <a:t>JK</a:t>
            </a:r>
            <a:r>
              <a:rPr kumimoji="1" lang="zh-CN" altLang="en-US" sz="2400" dirty="0">
                <a:latin typeface="Times New Roman" pitchFamily="18" charset="0"/>
              </a:rPr>
              <a:t>均为</a:t>
            </a:r>
            <a:r>
              <a:rPr kumimoji="1" lang="en-US" altLang="zh-CN" sz="2400" dirty="0">
                <a:latin typeface="Times New Roman" pitchFamily="18" charset="0"/>
                <a:cs typeface="Times New Roman" pitchFamily="18" charset="0"/>
              </a:rPr>
              <a:t>1</a:t>
            </a:r>
            <a:r>
              <a:rPr kumimoji="1" lang="zh-CN" altLang="en-US" sz="2400" dirty="0">
                <a:latin typeface="Times New Roman" pitchFamily="18" charset="0"/>
              </a:rPr>
              <a:t>时，输出状态翻转。</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0738">
                                            <p:txEl>
                                              <p:pRg st="0" end="0"/>
                                            </p:txEl>
                                          </p:spTgt>
                                        </p:tgtEl>
                                        <p:attrNameLst>
                                          <p:attrName>style.visibility</p:attrName>
                                        </p:attrNameLst>
                                      </p:cBhvr>
                                      <p:to>
                                        <p:strVal val="visible"/>
                                      </p:to>
                                    </p:set>
                                    <p:animEffect transition="in" filter="wipe(left)">
                                      <p:cBhvr>
                                        <p:cTn id="7" dur="500"/>
                                        <p:tgtEl>
                                          <p:spTgt spid="5007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00739">
                                            <p:txEl>
                                              <p:pRg st="0" end="0"/>
                                            </p:txEl>
                                          </p:spTgt>
                                        </p:tgtEl>
                                        <p:attrNameLst>
                                          <p:attrName>style.visibility</p:attrName>
                                        </p:attrNameLst>
                                      </p:cBhvr>
                                      <p:to>
                                        <p:strVal val="visible"/>
                                      </p:to>
                                    </p:set>
                                    <p:anim calcmode="lin" valueType="num">
                                      <p:cBhvr additive="base">
                                        <p:cTn id="12" dur="500" fill="hold"/>
                                        <p:tgtEl>
                                          <p:spTgt spid="5007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007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00739">
                                            <p:txEl>
                                              <p:pRg st="1" end="1"/>
                                            </p:txEl>
                                          </p:spTgt>
                                        </p:tgtEl>
                                        <p:attrNameLst>
                                          <p:attrName>style.visibility</p:attrName>
                                        </p:attrNameLst>
                                      </p:cBhvr>
                                      <p:to>
                                        <p:strVal val="visible"/>
                                      </p:to>
                                    </p:set>
                                    <p:anim calcmode="lin" valueType="num">
                                      <p:cBhvr additive="base">
                                        <p:cTn id="18" dur="500" fill="hold"/>
                                        <p:tgtEl>
                                          <p:spTgt spid="50073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5007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00739">
                                            <p:txEl>
                                              <p:pRg st="2" end="2"/>
                                            </p:txEl>
                                          </p:spTgt>
                                        </p:tgtEl>
                                        <p:attrNameLst>
                                          <p:attrName>style.visibility</p:attrName>
                                        </p:attrNameLst>
                                      </p:cBhvr>
                                      <p:to>
                                        <p:strVal val="visible"/>
                                      </p:to>
                                    </p:set>
                                    <p:anim calcmode="lin" valueType="num">
                                      <p:cBhvr additive="base">
                                        <p:cTn id="24" dur="500" fill="hold"/>
                                        <p:tgtEl>
                                          <p:spTgt spid="50073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007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00739">
                                            <p:txEl>
                                              <p:pRg st="3" end="3"/>
                                            </p:txEl>
                                          </p:spTgt>
                                        </p:tgtEl>
                                        <p:attrNameLst>
                                          <p:attrName>style.visibility</p:attrName>
                                        </p:attrNameLst>
                                      </p:cBhvr>
                                      <p:to>
                                        <p:strVal val="visible"/>
                                      </p:to>
                                    </p:set>
                                    <p:anim calcmode="lin" valueType="num">
                                      <p:cBhvr additive="base">
                                        <p:cTn id="30" dur="500" fill="hold"/>
                                        <p:tgtEl>
                                          <p:spTgt spid="50073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007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00739">
                                            <p:txEl>
                                              <p:pRg st="4" end="4"/>
                                            </p:txEl>
                                          </p:spTgt>
                                        </p:tgtEl>
                                        <p:attrNameLst>
                                          <p:attrName>style.visibility</p:attrName>
                                        </p:attrNameLst>
                                      </p:cBhvr>
                                      <p:to>
                                        <p:strVal val="visible"/>
                                      </p:to>
                                    </p:set>
                                    <p:anim calcmode="lin" valueType="num">
                                      <p:cBhvr additive="base">
                                        <p:cTn id="36" dur="500" fill="hold"/>
                                        <p:tgtEl>
                                          <p:spTgt spid="500739">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007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build="p" autoUpdateAnimBg="0"/>
      <p:bldP spid="50073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descr="花束"/>
          <p:cNvSpPr txBox="1">
            <a:spLocks noChangeArrowheads="1"/>
          </p:cNvSpPr>
          <p:nvPr/>
        </p:nvSpPr>
        <p:spPr bwMode="auto">
          <a:xfrm>
            <a:off x="1847851" y="333376"/>
            <a:ext cx="5559425" cy="52540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kumimoji="1" lang="zh-CN" altLang="en-US" sz="2800">
                <a:latin typeface="Times New Roman" pitchFamily="18" charset="0"/>
                <a:ea typeface="长城楷体" pitchFamily="49" charset="-122"/>
              </a:rPr>
              <a:t>触发器按功能分类时的定义 </a:t>
            </a:r>
          </a:p>
        </p:txBody>
      </p:sp>
      <p:sp>
        <p:nvSpPr>
          <p:cNvPr id="501763" name="Text Box 3"/>
          <p:cNvSpPr txBox="1">
            <a:spLocks noChangeArrowheads="1"/>
          </p:cNvSpPr>
          <p:nvPr/>
        </p:nvSpPr>
        <p:spPr bwMode="auto">
          <a:xfrm>
            <a:off x="1775400" y="1124680"/>
            <a:ext cx="885723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en-US" altLang="zh-CN" sz="2400" dirty="0">
                <a:latin typeface="Times New Roman" pitchFamily="18" charset="0"/>
                <a:cs typeface="Times New Roman" pitchFamily="18" charset="0"/>
              </a:rPr>
              <a:t>3</a:t>
            </a:r>
            <a:r>
              <a:rPr kumimoji="1" lang="zh-CN" altLang="en-US" sz="2400" dirty="0">
                <a:latin typeface="Times New Roman" pitchFamily="18" charset="0"/>
              </a:rPr>
              <a:t>、</a:t>
            </a:r>
            <a:r>
              <a:rPr kumimoji="1" lang="en-US" altLang="zh-CN" sz="2400" dirty="0">
                <a:latin typeface="Times New Roman" pitchFamily="18" charset="0"/>
                <a:cs typeface="Times New Roman" pitchFamily="18" charset="0"/>
              </a:rPr>
              <a:t>T</a:t>
            </a:r>
            <a:r>
              <a:rPr kumimoji="1" lang="zh-CN" altLang="en-US" sz="2400" dirty="0">
                <a:latin typeface="Times New Roman" pitchFamily="18" charset="0"/>
              </a:rPr>
              <a:t>触发器</a:t>
            </a:r>
          </a:p>
          <a:p>
            <a:pPr algn="just">
              <a:spcBef>
                <a:spcPct val="50000"/>
              </a:spcBef>
            </a:pPr>
            <a:r>
              <a:rPr kumimoji="1" lang="zh-CN" altLang="en-US" sz="2400" dirty="0">
                <a:latin typeface="Times New Roman" pitchFamily="18" charset="0"/>
                <a:cs typeface="Times New Roman" pitchFamily="18" charset="0"/>
              </a:rPr>
              <a:t>	</a:t>
            </a:r>
            <a:r>
              <a:rPr kumimoji="1" lang="zh-CN" altLang="en-US" sz="2400" dirty="0">
                <a:latin typeface="Times New Roman" pitchFamily="18" charset="0"/>
              </a:rPr>
              <a:t>在</a:t>
            </a:r>
            <a:r>
              <a:rPr kumimoji="1" lang="en-US" altLang="zh-CN" sz="2400" dirty="0">
                <a:latin typeface="Times New Roman" pitchFamily="18" charset="0"/>
                <a:cs typeface="Times New Roman" pitchFamily="18" charset="0"/>
              </a:rPr>
              <a:t>CP</a:t>
            </a:r>
            <a:r>
              <a:rPr kumimoji="1" lang="zh-CN" altLang="en-US" sz="2400" dirty="0">
                <a:latin typeface="Times New Roman" pitchFamily="18" charset="0"/>
              </a:rPr>
              <a:t>的操作下，根据输入信号</a:t>
            </a:r>
            <a:r>
              <a:rPr kumimoji="1" lang="en-US" altLang="zh-CN" sz="2400" dirty="0">
                <a:latin typeface="Times New Roman" pitchFamily="18" charset="0"/>
                <a:cs typeface="Times New Roman" pitchFamily="18" charset="0"/>
              </a:rPr>
              <a:t>T</a:t>
            </a:r>
            <a:r>
              <a:rPr kumimoji="1" lang="zh-CN" altLang="en-US" sz="2400" dirty="0">
                <a:latin typeface="Times New Roman" pitchFamily="18" charset="0"/>
              </a:rPr>
              <a:t>的情况不同，具有保持和翻转功能的电路。</a:t>
            </a:r>
          </a:p>
          <a:p>
            <a:pPr algn="just">
              <a:spcBef>
                <a:spcPct val="50000"/>
              </a:spcBef>
            </a:pPr>
            <a:r>
              <a:rPr kumimoji="1" lang="zh-CN" altLang="en-US" sz="2400" dirty="0">
                <a:latin typeface="Times New Roman" pitchFamily="18" charset="0"/>
                <a:cs typeface="Times New Roman" pitchFamily="18" charset="0"/>
              </a:rPr>
              <a:t>	</a:t>
            </a:r>
            <a:r>
              <a:rPr kumimoji="1" lang="en-US" altLang="zh-CN" sz="2400" dirty="0">
                <a:latin typeface="Times New Roman" pitchFamily="18" charset="0"/>
                <a:cs typeface="Times New Roman" pitchFamily="18" charset="0"/>
              </a:rPr>
              <a:t>T</a:t>
            </a:r>
            <a:r>
              <a:rPr kumimoji="1" lang="zh-CN" altLang="en-US" sz="2400" dirty="0">
                <a:latin typeface="Times New Roman" pitchFamily="18" charset="0"/>
              </a:rPr>
              <a:t>、</a:t>
            </a:r>
            <a:r>
              <a:rPr kumimoji="1" lang="en-US" altLang="zh-CN" sz="2400" dirty="0">
                <a:latin typeface="Times New Roman" pitchFamily="18" charset="0"/>
                <a:cs typeface="Times New Roman" pitchFamily="18" charset="0"/>
              </a:rPr>
              <a:t>Q</a:t>
            </a:r>
            <a:r>
              <a:rPr kumimoji="1" lang="zh-CN" altLang="en-US" sz="2400" dirty="0">
                <a:latin typeface="Times New Roman" pitchFamily="18" charset="0"/>
              </a:rPr>
              <a:t>相同时，输出为</a:t>
            </a:r>
            <a:r>
              <a:rPr kumimoji="1" lang="en-US" altLang="zh-CN" sz="2400" dirty="0">
                <a:latin typeface="Times New Roman" pitchFamily="18" charset="0"/>
                <a:cs typeface="Times New Roman" pitchFamily="18" charset="0"/>
              </a:rPr>
              <a:t>0</a:t>
            </a:r>
            <a:r>
              <a:rPr kumimoji="1" lang="zh-CN" altLang="en-US" sz="2400" dirty="0">
                <a:latin typeface="Times New Roman" pitchFamily="18" charset="0"/>
              </a:rPr>
              <a:t>；</a:t>
            </a:r>
            <a:r>
              <a:rPr kumimoji="1" lang="en-US" altLang="zh-CN" sz="2400" dirty="0">
                <a:latin typeface="Times New Roman" pitchFamily="18" charset="0"/>
                <a:cs typeface="Times New Roman" pitchFamily="18" charset="0"/>
              </a:rPr>
              <a:t>T</a:t>
            </a:r>
            <a:r>
              <a:rPr kumimoji="1" lang="zh-CN" altLang="en-US" sz="2400" dirty="0">
                <a:latin typeface="Times New Roman" pitchFamily="18" charset="0"/>
              </a:rPr>
              <a:t>、</a:t>
            </a:r>
            <a:r>
              <a:rPr kumimoji="1" lang="en-US" altLang="zh-CN" sz="2400" dirty="0">
                <a:latin typeface="Times New Roman" pitchFamily="18" charset="0"/>
                <a:cs typeface="Times New Roman" pitchFamily="18" charset="0"/>
              </a:rPr>
              <a:t>Q</a:t>
            </a:r>
            <a:r>
              <a:rPr kumimoji="1" lang="zh-CN" altLang="en-US" sz="2400" dirty="0">
                <a:latin typeface="Times New Roman" pitchFamily="18" charset="0"/>
              </a:rPr>
              <a:t>不同时，输出状态为</a:t>
            </a:r>
            <a:r>
              <a:rPr kumimoji="1" lang="en-US" altLang="zh-CN" sz="2400" dirty="0">
                <a:latin typeface="Times New Roman" pitchFamily="18" charset="0"/>
                <a:cs typeface="Times New Roman" pitchFamily="18" charset="0"/>
              </a:rPr>
              <a:t>1</a:t>
            </a:r>
            <a:r>
              <a:rPr kumimoji="1" lang="zh-CN" altLang="en-US" sz="2400" dirty="0">
                <a:latin typeface="Times New Roman" pitchFamily="18" charset="0"/>
              </a:rPr>
              <a:t>。</a:t>
            </a:r>
          </a:p>
          <a:p>
            <a:pPr algn="just">
              <a:spcBef>
                <a:spcPct val="50000"/>
              </a:spcBef>
            </a:pPr>
            <a:r>
              <a:rPr kumimoji="1" lang="en-US" altLang="zh-CN" sz="2400" dirty="0">
                <a:latin typeface="Times New Roman" pitchFamily="18" charset="0"/>
                <a:cs typeface="Times New Roman" pitchFamily="18" charset="0"/>
              </a:rPr>
              <a:t>4</a:t>
            </a:r>
            <a:r>
              <a:rPr kumimoji="1" lang="zh-CN" altLang="en-US" sz="2400" dirty="0">
                <a:latin typeface="Times New Roman" pitchFamily="18" charset="0"/>
              </a:rPr>
              <a:t>、</a:t>
            </a:r>
            <a:r>
              <a:rPr kumimoji="1" lang="en-US" altLang="zh-CN" sz="2400" dirty="0">
                <a:latin typeface="Times New Roman" pitchFamily="18" charset="0"/>
                <a:cs typeface="Times New Roman" pitchFamily="18" charset="0"/>
              </a:rPr>
              <a:t>T'</a:t>
            </a:r>
            <a:r>
              <a:rPr kumimoji="1" lang="zh-CN" altLang="en-US" sz="2400" dirty="0">
                <a:latin typeface="Times New Roman" pitchFamily="18" charset="0"/>
              </a:rPr>
              <a:t>触发器</a:t>
            </a:r>
          </a:p>
          <a:p>
            <a:pPr algn="just">
              <a:spcBef>
                <a:spcPct val="50000"/>
              </a:spcBef>
            </a:pPr>
            <a:r>
              <a:rPr kumimoji="1" lang="zh-CN" altLang="en-US" sz="2400" dirty="0">
                <a:latin typeface="Times New Roman" pitchFamily="18" charset="0"/>
                <a:cs typeface="Times New Roman" pitchFamily="18" charset="0"/>
              </a:rPr>
              <a:t>	</a:t>
            </a:r>
            <a:r>
              <a:rPr kumimoji="1" lang="zh-CN" altLang="en-US" sz="2400" dirty="0">
                <a:latin typeface="Times New Roman" pitchFamily="18" charset="0"/>
              </a:rPr>
              <a:t>在</a:t>
            </a:r>
            <a:r>
              <a:rPr kumimoji="1" lang="en-US" altLang="zh-CN" sz="2400" dirty="0">
                <a:latin typeface="Times New Roman" pitchFamily="18" charset="0"/>
                <a:cs typeface="Times New Roman" pitchFamily="18" charset="0"/>
              </a:rPr>
              <a:t>CP</a:t>
            </a:r>
            <a:r>
              <a:rPr kumimoji="1" lang="zh-CN" altLang="en-US" sz="2400" dirty="0">
                <a:latin typeface="Times New Roman" pitchFamily="18" charset="0"/>
              </a:rPr>
              <a:t>的操作下，只具有翻转功能的电路。</a:t>
            </a:r>
          </a:p>
          <a:p>
            <a:pPr algn="just">
              <a:spcBef>
                <a:spcPct val="50000"/>
              </a:spcBef>
            </a:pPr>
            <a:r>
              <a:rPr kumimoji="1" lang="en-US" altLang="zh-CN" sz="2400" dirty="0">
                <a:latin typeface="Times New Roman" pitchFamily="18" charset="0"/>
                <a:cs typeface="Times New Roman" pitchFamily="18" charset="0"/>
              </a:rPr>
              <a:t>5</a:t>
            </a:r>
            <a:r>
              <a:rPr kumimoji="1" lang="zh-CN" altLang="en-US" sz="2400" dirty="0">
                <a:latin typeface="Times New Roman" pitchFamily="18" charset="0"/>
              </a:rPr>
              <a:t>、</a:t>
            </a:r>
            <a:r>
              <a:rPr kumimoji="1" lang="en-US" altLang="zh-CN" sz="2400" dirty="0">
                <a:latin typeface="Times New Roman" pitchFamily="18" charset="0"/>
                <a:cs typeface="Times New Roman" pitchFamily="18" charset="0"/>
              </a:rPr>
              <a:t>D</a:t>
            </a:r>
            <a:r>
              <a:rPr kumimoji="1" lang="zh-CN" altLang="en-US" sz="2400" dirty="0">
                <a:latin typeface="Times New Roman" pitchFamily="18" charset="0"/>
              </a:rPr>
              <a:t>触发器</a:t>
            </a:r>
          </a:p>
          <a:p>
            <a:pPr algn="just">
              <a:spcBef>
                <a:spcPct val="50000"/>
              </a:spcBef>
            </a:pPr>
            <a:r>
              <a:rPr kumimoji="1" lang="zh-CN" altLang="en-US" sz="2400" dirty="0">
                <a:latin typeface="Times New Roman" pitchFamily="18" charset="0"/>
                <a:cs typeface="Times New Roman" pitchFamily="18" charset="0"/>
              </a:rPr>
              <a:t>	</a:t>
            </a:r>
            <a:r>
              <a:rPr kumimoji="1" lang="zh-CN" altLang="en-US" sz="2400" dirty="0">
                <a:latin typeface="Times New Roman" pitchFamily="18" charset="0"/>
              </a:rPr>
              <a:t>在</a:t>
            </a:r>
            <a:r>
              <a:rPr kumimoji="1" lang="en-US" altLang="zh-CN" sz="2400" dirty="0">
                <a:latin typeface="Times New Roman" pitchFamily="18" charset="0"/>
                <a:cs typeface="Times New Roman" pitchFamily="18" charset="0"/>
              </a:rPr>
              <a:t>CP</a:t>
            </a:r>
            <a:r>
              <a:rPr kumimoji="1" lang="zh-CN" altLang="en-US" sz="2400" dirty="0">
                <a:latin typeface="Times New Roman" pitchFamily="18" charset="0"/>
              </a:rPr>
              <a:t>的操作下，根据输入信号</a:t>
            </a:r>
            <a:r>
              <a:rPr kumimoji="1" lang="en-US" altLang="zh-CN" sz="2400" dirty="0">
                <a:latin typeface="Times New Roman" pitchFamily="18" charset="0"/>
                <a:cs typeface="Times New Roman" pitchFamily="18" charset="0"/>
              </a:rPr>
              <a:t>D</a:t>
            </a:r>
            <a:r>
              <a:rPr kumimoji="1" lang="zh-CN" altLang="en-US" sz="2400" dirty="0">
                <a:latin typeface="Times New Roman" pitchFamily="18" charset="0"/>
              </a:rPr>
              <a:t>的情况不同，具有置</a:t>
            </a:r>
            <a:r>
              <a:rPr kumimoji="1" lang="en-US" altLang="zh-CN" sz="2400" dirty="0">
                <a:latin typeface="Times New Roman" pitchFamily="18" charset="0"/>
                <a:cs typeface="Times New Roman" pitchFamily="18" charset="0"/>
              </a:rPr>
              <a:t>0</a:t>
            </a:r>
            <a:r>
              <a:rPr kumimoji="1" lang="zh-CN" altLang="en-US" sz="2400" dirty="0">
                <a:latin typeface="Times New Roman" pitchFamily="18" charset="0"/>
              </a:rPr>
              <a:t>、置</a:t>
            </a:r>
            <a:r>
              <a:rPr kumimoji="1" lang="en-US" altLang="zh-CN" sz="2400" dirty="0">
                <a:latin typeface="Times New Roman" pitchFamily="18" charset="0"/>
                <a:cs typeface="Times New Roman" pitchFamily="18" charset="0"/>
              </a:rPr>
              <a:t>1</a:t>
            </a:r>
            <a:r>
              <a:rPr kumimoji="1" lang="zh-CN" altLang="en-US" sz="2400" dirty="0">
                <a:latin typeface="Times New Roman" pitchFamily="18" charset="0"/>
              </a:rPr>
              <a:t>功能的电路。</a:t>
            </a:r>
          </a:p>
          <a:p>
            <a:pPr algn="just">
              <a:spcBef>
                <a:spcPct val="50000"/>
              </a:spcBef>
            </a:pPr>
            <a:r>
              <a:rPr kumimoji="1" lang="zh-CN" altLang="en-US" sz="2400" dirty="0">
                <a:latin typeface="Times New Roman" pitchFamily="18" charset="0"/>
                <a:cs typeface="Times New Roman" pitchFamily="18" charset="0"/>
              </a:rPr>
              <a:t>	</a:t>
            </a:r>
            <a:r>
              <a:rPr kumimoji="1" lang="zh-CN" altLang="en-US" sz="2400" dirty="0">
                <a:latin typeface="Times New Roman" pitchFamily="18" charset="0"/>
              </a:rPr>
              <a:t>输出状态与</a:t>
            </a:r>
            <a:r>
              <a:rPr kumimoji="1" lang="en-US" altLang="zh-CN" sz="2400" dirty="0">
                <a:latin typeface="Times New Roman" pitchFamily="18" charset="0"/>
                <a:cs typeface="Times New Roman" pitchFamily="18" charset="0"/>
              </a:rPr>
              <a:t>D</a:t>
            </a:r>
            <a:r>
              <a:rPr kumimoji="1" lang="zh-CN" altLang="en-US" sz="2400" dirty="0">
                <a:latin typeface="Times New Roman" pitchFamily="18" charset="0"/>
              </a:rPr>
              <a:t>相同。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 calcmode="lin" valueType="num">
                                      <p:cBhvr additive="base">
                                        <p:cTn id="7" dur="500" fill="hold"/>
                                        <p:tgtEl>
                                          <p:spTgt spid="501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63">
                                            <p:txEl>
                                              <p:pRg st="1" end="1"/>
                                            </p:txEl>
                                          </p:spTgt>
                                        </p:tgtEl>
                                        <p:attrNameLst>
                                          <p:attrName>style.visibility</p:attrName>
                                        </p:attrNameLst>
                                      </p:cBhvr>
                                      <p:to>
                                        <p:strVal val="visible"/>
                                      </p:to>
                                    </p:set>
                                    <p:anim calcmode="lin" valueType="num">
                                      <p:cBhvr additive="base">
                                        <p:cTn id="13" dur="500" fill="hold"/>
                                        <p:tgtEl>
                                          <p:spTgt spid="501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763">
                                            <p:txEl>
                                              <p:pRg st="2" end="2"/>
                                            </p:txEl>
                                          </p:spTgt>
                                        </p:tgtEl>
                                        <p:attrNameLst>
                                          <p:attrName>style.visibility</p:attrName>
                                        </p:attrNameLst>
                                      </p:cBhvr>
                                      <p:to>
                                        <p:strVal val="visible"/>
                                      </p:to>
                                    </p:set>
                                    <p:anim calcmode="lin" valueType="num">
                                      <p:cBhvr additive="base">
                                        <p:cTn id="19" dur="500" fill="hold"/>
                                        <p:tgtEl>
                                          <p:spTgt spid="501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7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763">
                                            <p:txEl>
                                              <p:pRg st="3" end="3"/>
                                            </p:txEl>
                                          </p:spTgt>
                                        </p:tgtEl>
                                        <p:attrNameLst>
                                          <p:attrName>style.visibility</p:attrName>
                                        </p:attrNameLst>
                                      </p:cBhvr>
                                      <p:to>
                                        <p:strVal val="visible"/>
                                      </p:to>
                                    </p:set>
                                    <p:anim calcmode="lin" valueType="num">
                                      <p:cBhvr additive="base">
                                        <p:cTn id="25" dur="500" fill="hold"/>
                                        <p:tgtEl>
                                          <p:spTgt spid="501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17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763">
                                            <p:txEl>
                                              <p:pRg st="4" end="4"/>
                                            </p:txEl>
                                          </p:spTgt>
                                        </p:tgtEl>
                                        <p:attrNameLst>
                                          <p:attrName>style.visibility</p:attrName>
                                        </p:attrNameLst>
                                      </p:cBhvr>
                                      <p:to>
                                        <p:strVal val="visible"/>
                                      </p:to>
                                    </p:set>
                                    <p:anim calcmode="lin" valueType="num">
                                      <p:cBhvr additive="base">
                                        <p:cTn id="31" dur="500" fill="hold"/>
                                        <p:tgtEl>
                                          <p:spTgt spid="501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7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1763">
                                            <p:txEl>
                                              <p:pRg st="5" end="5"/>
                                            </p:txEl>
                                          </p:spTgt>
                                        </p:tgtEl>
                                        <p:attrNameLst>
                                          <p:attrName>style.visibility</p:attrName>
                                        </p:attrNameLst>
                                      </p:cBhvr>
                                      <p:to>
                                        <p:strVal val="visible"/>
                                      </p:to>
                                    </p:set>
                                    <p:anim calcmode="lin" valueType="num">
                                      <p:cBhvr additive="base">
                                        <p:cTn id="37" dur="500" fill="hold"/>
                                        <p:tgtEl>
                                          <p:spTgt spid="5017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176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01763">
                                            <p:txEl>
                                              <p:pRg st="6" end="6"/>
                                            </p:txEl>
                                          </p:spTgt>
                                        </p:tgtEl>
                                        <p:attrNameLst>
                                          <p:attrName>style.visibility</p:attrName>
                                        </p:attrNameLst>
                                      </p:cBhvr>
                                      <p:to>
                                        <p:strVal val="visible"/>
                                      </p:to>
                                    </p:set>
                                    <p:anim calcmode="lin" valueType="num">
                                      <p:cBhvr additive="base">
                                        <p:cTn id="43" dur="500" fill="hold"/>
                                        <p:tgtEl>
                                          <p:spTgt spid="5017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017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1763">
                                            <p:txEl>
                                              <p:pRg st="7" end="7"/>
                                            </p:txEl>
                                          </p:spTgt>
                                        </p:tgtEl>
                                        <p:attrNameLst>
                                          <p:attrName>style.visibility</p:attrName>
                                        </p:attrNameLst>
                                      </p:cBhvr>
                                      <p:to>
                                        <p:strVal val="visible"/>
                                      </p:to>
                                    </p:set>
                                    <p:anim calcmode="lin" valueType="num">
                                      <p:cBhvr additive="base">
                                        <p:cTn id="49" dur="500" fill="hold"/>
                                        <p:tgtEl>
                                          <p:spTgt spid="5017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0176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16773</TotalTime>
  <Words>1138</Words>
  <Application>Microsoft Office PowerPoint</Application>
  <PresentationFormat>宽屏</PresentationFormat>
  <Paragraphs>386</Paragraphs>
  <Slides>28</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28</vt:i4>
      </vt:variant>
    </vt:vector>
  </HeadingPairs>
  <TitlesOfParts>
    <vt:vector size="47" baseType="lpstr">
      <vt:lpstr>黑体</vt:lpstr>
      <vt:lpstr>楷体_GB2312</vt:lpstr>
      <vt:lpstr>隶书</vt:lpstr>
      <vt:lpstr>宋体</vt:lpstr>
      <vt:lpstr>宋体-方正超大字符集</vt:lpstr>
      <vt:lpstr>长城楷体</vt:lpstr>
      <vt:lpstr>Arial</vt:lpstr>
      <vt:lpstr>Arial Narrow</vt:lpstr>
      <vt:lpstr>Georgia</vt:lpstr>
      <vt:lpstr>Marlett</vt:lpstr>
      <vt:lpstr>Symbol</vt:lpstr>
      <vt:lpstr>Tahoma</vt:lpstr>
      <vt:lpstr>Times New Roman</vt:lpstr>
      <vt:lpstr>Verdana</vt:lpstr>
      <vt:lpstr>Wingdings</vt:lpstr>
      <vt:lpstr>Profile</vt:lpstr>
      <vt:lpstr>公式</vt:lpstr>
      <vt:lpstr>图片</vt:lpstr>
      <vt:lpstr>Equation</vt:lpstr>
      <vt:lpstr>基本RS触发器</vt:lpstr>
      <vt:lpstr>PowerPoint 演示文稿</vt:lpstr>
      <vt:lpstr>PowerPoint 演示文稿</vt:lpstr>
      <vt:lpstr>PowerPoint 演示文稿</vt:lpstr>
      <vt:lpstr>逻辑门控SR锁存器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画出JK触发器的工作波形</vt:lpstr>
      <vt:lpstr>PowerPoint 演示文稿</vt:lpstr>
      <vt:lpstr>PowerPoint 演示文稿</vt:lpstr>
      <vt:lpstr>PowerPoint 演示文稿</vt:lpstr>
      <vt:lpstr>PowerPoint 演示文稿</vt:lpstr>
      <vt:lpstr>PowerPoint 演示文稿</vt:lpstr>
      <vt:lpstr>PowerPoint 演示文稿</vt:lpstr>
      <vt:lpstr>5.5.5触发器逻辑功能的转换</vt:lpstr>
      <vt:lpstr>PowerPoint 演示文稿</vt:lpstr>
      <vt:lpstr>PowerPoint 演示文稿</vt:lpstr>
      <vt:lpstr>PowerPoint 演示文稿</vt:lpstr>
      <vt:lpstr>PowerPoint 演示文稿</vt:lpstr>
      <vt:lpstr>PowerPoint 演示文稿</vt:lpstr>
      <vt:lpstr>PowerPoint 演示文稿</vt:lpstr>
      <vt:lpstr>T触发器应用</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dubin</cp:lastModifiedBy>
  <cp:revision>1711</cp:revision>
  <dcterms:created xsi:type="dcterms:W3CDTF">2004-08-29T02:51:05Z</dcterms:created>
  <dcterms:modified xsi:type="dcterms:W3CDTF">2019-10-27T13:21:18Z</dcterms:modified>
</cp:coreProperties>
</file>