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8" r:id="rId2"/>
  </p:sldMasterIdLst>
  <p:notesMasterIdLst>
    <p:notesMasterId r:id="rId35"/>
  </p:notesMasterIdLst>
  <p:sldIdLst>
    <p:sldId id="553" r:id="rId3"/>
    <p:sldId id="554" r:id="rId4"/>
    <p:sldId id="528" r:id="rId5"/>
    <p:sldId id="556" r:id="rId6"/>
    <p:sldId id="531" r:id="rId7"/>
    <p:sldId id="532" r:id="rId8"/>
    <p:sldId id="533" r:id="rId9"/>
    <p:sldId id="462" r:id="rId10"/>
    <p:sldId id="527" r:id="rId11"/>
    <p:sldId id="555" r:id="rId12"/>
    <p:sldId id="557" r:id="rId13"/>
    <p:sldId id="558" r:id="rId14"/>
    <p:sldId id="559" r:id="rId15"/>
    <p:sldId id="560" r:id="rId16"/>
    <p:sldId id="561" r:id="rId17"/>
    <p:sldId id="562" r:id="rId18"/>
    <p:sldId id="563" r:id="rId19"/>
    <p:sldId id="564" r:id="rId20"/>
    <p:sldId id="541" r:id="rId21"/>
    <p:sldId id="542" r:id="rId22"/>
    <p:sldId id="565" r:id="rId23"/>
    <p:sldId id="566" r:id="rId24"/>
    <p:sldId id="567" r:id="rId25"/>
    <p:sldId id="568" r:id="rId26"/>
    <p:sldId id="576" r:id="rId27"/>
    <p:sldId id="569" r:id="rId28"/>
    <p:sldId id="570" r:id="rId29"/>
    <p:sldId id="571" r:id="rId30"/>
    <p:sldId id="572" r:id="rId31"/>
    <p:sldId id="573" r:id="rId32"/>
    <p:sldId id="575" r:id="rId33"/>
    <p:sldId id="552" r:id="rId34"/>
  </p:sldIdLst>
  <p:sldSz cx="12192000" cy="6858000"/>
  <p:notesSz cx="6858000" cy="9144000"/>
  <p:defaultTextStyle>
    <a:defPPr>
      <a:defRPr lang="zh-CN"/>
    </a:defPPr>
    <a:lvl1pPr algn="ctr" rtl="0" fontAlgn="base">
      <a:spcBef>
        <a:spcPct val="0"/>
      </a:spcBef>
      <a:spcAft>
        <a:spcPct val="0"/>
      </a:spcAft>
      <a:defRPr b="1" kern="1200">
        <a:solidFill>
          <a:schemeClr val="tx1"/>
        </a:solidFill>
        <a:latin typeface="Arial Narrow" pitchFamily="34" charset="0"/>
        <a:ea typeface="宋体" pitchFamily="2" charset="-122"/>
        <a:cs typeface="+mn-cs"/>
      </a:defRPr>
    </a:lvl1pPr>
    <a:lvl2pPr marL="457200" algn="ctr" rtl="0" fontAlgn="base">
      <a:spcBef>
        <a:spcPct val="0"/>
      </a:spcBef>
      <a:spcAft>
        <a:spcPct val="0"/>
      </a:spcAft>
      <a:defRPr b="1" kern="1200">
        <a:solidFill>
          <a:schemeClr val="tx1"/>
        </a:solidFill>
        <a:latin typeface="Arial Narrow" pitchFamily="34" charset="0"/>
        <a:ea typeface="宋体" pitchFamily="2" charset="-122"/>
        <a:cs typeface="+mn-cs"/>
      </a:defRPr>
    </a:lvl2pPr>
    <a:lvl3pPr marL="914400" algn="ctr" rtl="0" fontAlgn="base">
      <a:spcBef>
        <a:spcPct val="0"/>
      </a:spcBef>
      <a:spcAft>
        <a:spcPct val="0"/>
      </a:spcAft>
      <a:defRPr b="1" kern="1200">
        <a:solidFill>
          <a:schemeClr val="tx1"/>
        </a:solidFill>
        <a:latin typeface="Arial Narrow" pitchFamily="34" charset="0"/>
        <a:ea typeface="宋体" pitchFamily="2" charset="-122"/>
        <a:cs typeface="+mn-cs"/>
      </a:defRPr>
    </a:lvl3pPr>
    <a:lvl4pPr marL="1371600" algn="ctr" rtl="0" fontAlgn="base">
      <a:spcBef>
        <a:spcPct val="0"/>
      </a:spcBef>
      <a:spcAft>
        <a:spcPct val="0"/>
      </a:spcAft>
      <a:defRPr b="1" kern="1200">
        <a:solidFill>
          <a:schemeClr val="tx1"/>
        </a:solidFill>
        <a:latin typeface="Arial Narrow" pitchFamily="34" charset="0"/>
        <a:ea typeface="宋体" pitchFamily="2" charset="-122"/>
        <a:cs typeface="+mn-cs"/>
      </a:defRPr>
    </a:lvl4pPr>
    <a:lvl5pPr marL="1828800" algn="ctr" rtl="0" fontAlgn="base">
      <a:spcBef>
        <a:spcPct val="0"/>
      </a:spcBef>
      <a:spcAft>
        <a:spcPct val="0"/>
      </a:spcAft>
      <a:defRPr b="1" kern="1200">
        <a:solidFill>
          <a:schemeClr val="tx1"/>
        </a:solidFill>
        <a:latin typeface="Arial Narrow" pitchFamily="34" charset="0"/>
        <a:ea typeface="宋体" pitchFamily="2" charset="-122"/>
        <a:cs typeface="+mn-cs"/>
      </a:defRPr>
    </a:lvl5pPr>
    <a:lvl6pPr marL="2286000" algn="l" defTabSz="914400" rtl="0" eaLnBrk="1" latinLnBrk="0" hangingPunct="1">
      <a:defRPr b="1" kern="1200">
        <a:solidFill>
          <a:schemeClr val="tx1"/>
        </a:solidFill>
        <a:latin typeface="Arial Narrow" pitchFamily="34" charset="0"/>
        <a:ea typeface="宋体" pitchFamily="2" charset="-122"/>
        <a:cs typeface="+mn-cs"/>
      </a:defRPr>
    </a:lvl6pPr>
    <a:lvl7pPr marL="2743200" algn="l" defTabSz="914400" rtl="0" eaLnBrk="1" latinLnBrk="0" hangingPunct="1">
      <a:defRPr b="1" kern="1200">
        <a:solidFill>
          <a:schemeClr val="tx1"/>
        </a:solidFill>
        <a:latin typeface="Arial Narrow" pitchFamily="34" charset="0"/>
        <a:ea typeface="宋体" pitchFamily="2" charset="-122"/>
        <a:cs typeface="+mn-cs"/>
      </a:defRPr>
    </a:lvl7pPr>
    <a:lvl8pPr marL="3200400" algn="l" defTabSz="914400" rtl="0" eaLnBrk="1" latinLnBrk="0" hangingPunct="1">
      <a:defRPr b="1" kern="1200">
        <a:solidFill>
          <a:schemeClr val="tx1"/>
        </a:solidFill>
        <a:latin typeface="Arial Narrow" pitchFamily="34" charset="0"/>
        <a:ea typeface="宋体" pitchFamily="2" charset="-122"/>
        <a:cs typeface="+mn-cs"/>
      </a:defRPr>
    </a:lvl8pPr>
    <a:lvl9pPr marL="3657600" algn="l" defTabSz="914400" rtl="0" eaLnBrk="1" latinLnBrk="0" hangingPunct="1">
      <a:defRPr b="1" kern="1200">
        <a:solidFill>
          <a:schemeClr val="tx1"/>
        </a:solidFill>
        <a:latin typeface="Arial Narrow"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FF"/>
    <a:srgbClr val="0000CC"/>
    <a:srgbClr val="FFFF66"/>
    <a:srgbClr val="FFFF99"/>
    <a:srgbClr val="FFFF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94731" autoAdjust="0"/>
  </p:normalViewPr>
  <p:slideViewPr>
    <p:cSldViewPr>
      <p:cViewPr varScale="1">
        <p:scale>
          <a:sx n="108" d="100"/>
          <a:sy n="108" d="100"/>
        </p:scale>
        <p:origin x="624" y="102"/>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5.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atin typeface="Verdana" pitchFamily="34" charset="0"/>
              </a:defRPr>
            </a:lvl1pPr>
          </a:lstStyle>
          <a:p>
            <a:endParaRPr lang="en-US" altLang="zh-CN"/>
          </a:p>
        </p:txBody>
      </p:sp>
      <p:sp>
        <p:nvSpPr>
          <p:cNvPr id="1822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Verdana" pitchFamily="34" charset="0"/>
              </a:defRPr>
            </a:lvl1pPr>
          </a:lstStyle>
          <a:p>
            <a:endParaRPr lang="en-US" altLang="zh-CN"/>
          </a:p>
        </p:txBody>
      </p:sp>
      <p:sp>
        <p:nvSpPr>
          <p:cNvPr id="1822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22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atin typeface="Verdana" pitchFamily="34" charset="0"/>
              </a:defRPr>
            </a:lvl1pPr>
          </a:lstStyle>
          <a:p>
            <a:endParaRPr lang="en-US" altLang="zh-CN"/>
          </a:p>
        </p:txBody>
      </p:sp>
      <p:sp>
        <p:nvSpPr>
          <p:cNvPr id="1822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Verdana" pitchFamily="34" charset="0"/>
              </a:defRPr>
            </a:lvl1pPr>
          </a:lstStyle>
          <a:p>
            <a:fld id="{10A00C15-BE06-4A69-A57A-738AD555B6E2}" type="slidenum">
              <a:rPr lang="en-US" altLang="zh-CN"/>
              <a:pPr/>
              <a:t>‹#›</a:t>
            </a:fld>
            <a:endParaRPr lang="en-US" altLang="zh-CN"/>
          </a:p>
        </p:txBody>
      </p:sp>
    </p:spTree>
    <p:extLst>
      <p:ext uri="{BB962C8B-B14F-4D97-AF65-F5344CB8AC3E}">
        <p14:creationId xmlns:p14="http://schemas.microsoft.com/office/powerpoint/2010/main" val="36656564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92357FB-A49F-4E22-B31D-5B804D80A603}" type="slidenum">
              <a:rPr kumimoji="0"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
        <p:nvSpPr>
          <p:cNvPr id="410626" name="Rectangle 2"/>
          <p:cNvSpPr>
            <a:spLocks noGrp="1" noRot="1" noChangeAspect="1" noChangeArrowheads="1" noTextEdit="1"/>
          </p:cNvSpPr>
          <p:nvPr>
            <p:ph type="sldImg"/>
          </p:nvPr>
        </p:nvSpPr>
        <p:spPr>
          <a:xfrm>
            <a:off x="381000" y="685800"/>
            <a:ext cx="6096000" cy="3429000"/>
          </a:xfrm>
          <a:ln/>
        </p:spPr>
      </p:sp>
      <p:sp>
        <p:nvSpPr>
          <p:cNvPr id="410627" name="Rectangle 3"/>
          <p:cNvSpPr>
            <a:spLocks noGrp="1" noChangeArrowheads="1"/>
          </p:cNvSpPr>
          <p:nvPr>
            <p:ph type="body" idx="1"/>
          </p:nvPr>
        </p:nvSpPr>
        <p:spPr>
          <a:xfrm>
            <a:off x="685800" y="4343400"/>
            <a:ext cx="5486400" cy="4114800"/>
          </a:xfrm>
        </p:spPr>
        <p:txBody>
          <a:bodyPr/>
          <a:lstStyle/>
          <a:p>
            <a:r>
              <a:rPr lang="en-US" altLang="zh-CN"/>
              <a:t> </a:t>
            </a:r>
          </a:p>
        </p:txBody>
      </p:sp>
    </p:spTree>
    <p:extLst>
      <p:ext uri="{BB962C8B-B14F-4D97-AF65-F5344CB8AC3E}">
        <p14:creationId xmlns:p14="http://schemas.microsoft.com/office/powerpoint/2010/main" val="2311823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3186" name="Rectangle 2"/>
          <p:cNvSpPr>
            <a:spLocks noGrp="1" noChangeArrowheads="1"/>
          </p:cNvSpPr>
          <p:nvPr>
            <p:ph type="ctrTitle"/>
          </p:nvPr>
        </p:nvSpPr>
        <p:spPr>
          <a:xfrm>
            <a:off x="762528" y="260560"/>
            <a:ext cx="6413622" cy="782170"/>
          </a:xfrm>
        </p:spPr>
        <p:txBody>
          <a:bodyPr/>
          <a:lstStyle>
            <a:lvl1pPr>
              <a:defRPr sz="4000">
                <a:ea typeface="隶书" pitchFamily="49" charset="-122"/>
              </a:defRPr>
            </a:lvl1pPr>
          </a:lstStyle>
          <a:p>
            <a:pPr lvl="0"/>
            <a:r>
              <a:rPr lang="en-US" altLang="zh-CN" noProof="0" dirty="0" err="1"/>
              <a:t>abcd</a:t>
            </a:r>
            <a:endParaRPr lang="en-US" altLang="zh-CN" noProof="0" dirty="0"/>
          </a:p>
        </p:txBody>
      </p:sp>
      <p:sp>
        <p:nvSpPr>
          <p:cNvPr id="93187" name="Rectangle 3"/>
          <p:cNvSpPr>
            <a:spLocks noGrp="1" noChangeArrowheads="1"/>
          </p:cNvSpPr>
          <p:nvPr>
            <p:ph type="subTitle" idx="1"/>
          </p:nvPr>
        </p:nvSpPr>
        <p:spPr>
          <a:xfrm>
            <a:off x="912284" y="3141663"/>
            <a:ext cx="9347200" cy="1600200"/>
          </a:xfrm>
        </p:spPr>
        <p:txBody>
          <a:bodyPr/>
          <a:lstStyle>
            <a:lvl1pPr marL="0" indent="0">
              <a:buFont typeface="Wingdings" pitchFamily="2" charset="2"/>
              <a:buNone/>
              <a:defRPr sz="2800"/>
            </a:lvl1pPr>
          </a:lstStyle>
          <a:p>
            <a:pPr lvl="0"/>
            <a:r>
              <a:rPr lang="en-US" altLang="zh-CN" noProof="0"/>
              <a:t>abcdefg</a:t>
            </a:r>
          </a:p>
        </p:txBody>
      </p:sp>
      <p:sp>
        <p:nvSpPr>
          <p:cNvPr id="93188" name="Rectangle 4"/>
          <p:cNvSpPr>
            <a:spLocks noGrp="1" noChangeArrowheads="1"/>
          </p:cNvSpPr>
          <p:nvPr>
            <p:ph type="dt" sz="half" idx="2"/>
          </p:nvPr>
        </p:nvSpPr>
        <p:spPr>
          <a:xfrm>
            <a:off x="914400" y="6248400"/>
            <a:ext cx="2540000" cy="457200"/>
          </a:xfrm>
        </p:spPr>
        <p:txBody>
          <a:bodyPr/>
          <a:lstStyle>
            <a:lvl1pPr>
              <a:defRPr/>
            </a:lvl1pPr>
          </a:lstStyle>
          <a:p>
            <a:endParaRPr lang="en-US" altLang="zh-CN"/>
          </a:p>
        </p:txBody>
      </p:sp>
      <p:sp>
        <p:nvSpPr>
          <p:cNvPr id="93189" name="Rectangle 5"/>
          <p:cNvSpPr>
            <a:spLocks noGrp="1" noChangeArrowheads="1"/>
          </p:cNvSpPr>
          <p:nvPr>
            <p:ph type="ftr" sz="quarter" idx="3"/>
          </p:nvPr>
        </p:nvSpPr>
        <p:spPr bwMode="auto">
          <a:xfrm>
            <a:off x="41656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Verdana" pitchFamily="34" charset="0"/>
              </a:defRPr>
            </a:lvl1pPr>
          </a:lstStyle>
          <a:p>
            <a:endParaRPr lang="en-US" altLang="zh-CN"/>
          </a:p>
        </p:txBody>
      </p:sp>
      <p:sp>
        <p:nvSpPr>
          <p:cNvPr id="93190" name="Rectangle 6"/>
          <p:cNvSpPr>
            <a:spLocks noGrp="1" noChangeArrowheads="1"/>
          </p:cNvSpPr>
          <p:nvPr>
            <p:ph type="sldNum" sz="quarter" idx="4"/>
          </p:nvPr>
        </p:nvSpPr>
        <p:spPr>
          <a:xfrm>
            <a:off x="8737600" y="6248400"/>
            <a:ext cx="2540000" cy="457200"/>
          </a:xfrm>
        </p:spPr>
        <p:txBody>
          <a:bodyPr/>
          <a:lstStyle>
            <a:lvl1pPr>
              <a:defRPr/>
            </a:lvl1pPr>
          </a:lstStyle>
          <a:p>
            <a:fld id="{219A2F0F-4263-46F0-A12A-9DDE6CABF8AE}" type="slidenum">
              <a:rPr lang="en-US" altLang="zh-CN"/>
              <a:pPr/>
              <a:t>‹#›</a:t>
            </a:fld>
            <a:endParaRPr lang="en-US" altLang="zh-CN"/>
          </a:p>
        </p:txBody>
      </p:sp>
      <p:pic>
        <p:nvPicPr>
          <p:cNvPr id="93192" name="Picture 8"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70067"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3" name="Picture 9"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82351"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4" name="Picture 10"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357785"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6" name="Picture 12"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45501"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7" name="Picture 13" descr="未标题-3 拷贝"/>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91117" y="6521450"/>
            <a:ext cx="355600" cy="255588"/>
          </a:xfrm>
          <a:prstGeom prst="rect">
            <a:avLst/>
          </a:prstGeom>
          <a:noFill/>
          <a:extLst>
            <a:ext uri="{909E8E84-426E-40DD-AFC4-6F175D3DCCD1}">
              <a14:hiddenFill xmlns:a14="http://schemas.microsoft.com/office/drawing/2010/main">
                <a:solidFill>
                  <a:srgbClr val="FFFFFF"/>
                </a:solidFill>
              </a14:hiddenFill>
            </a:ext>
          </a:extLst>
        </p:spPr>
      </p:pic>
      <p:pic>
        <p:nvPicPr>
          <p:cNvPr id="93198"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39700" y="6483350"/>
            <a:ext cx="618067"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14" name="圆角矩形 13"/>
          <p:cNvSpPr/>
          <p:nvPr userDrawn="1"/>
        </p:nvSpPr>
        <p:spPr bwMode="auto">
          <a:xfrm>
            <a:off x="0" y="6381410"/>
            <a:ext cx="1775400" cy="476590"/>
          </a:xfrm>
          <a:prstGeom prst="roundRect">
            <a:avLst/>
          </a:prstGeom>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Narrow" pitchFamily="34" charset="0"/>
              <a:ea typeface="宋体" pitchFamily="2" charset="-122"/>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90722E7-4668-48DC-9156-3991C2101E86}" type="slidenum">
              <a:rPr lang="en-US" altLang="zh-CN"/>
              <a:pPr/>
              <a:t>‹#›</a:t>
            </a:fld>
            <a:endParaRPr lang="en-US" altLang="zh-CN"/>
          </a:p>
        </p:txBody>
      </p:sp>
      <p:cxnSp>
        <p:nvCxnSpPr>
          <p:cNvPr id="6" name="直接连接符 5"/>
          <p:cNvCxnSpPr/>
          <p:nvPr userDrawn="1"/>
        </p:nvCxnSpPr>
        <p:spPr bwMode="auto">
          <a:xfrm>
            <a:off x="911280" y="6309400"/>
            <a:ext cx="10800000" cy="0"/>
          </a:xfrm>
          <a:prstGeom prst="line">
            <a:avLst/>
          </a:prstGeom>
          <a:ln w="38100">
            <a:solidFill>
              <a:schemeClr val="accent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2788490"/>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5333" y="260351"/>
            <a:ext cx="2677584" cy="5635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6234" y="260351"/>
            <a:ext cx="7835900" cy="5635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21559CAC-0C77-4434-9813-862C8D1FDB9A}" type="slidenum">
              <a:rPr lang="en-US" altLang="zh-CN"/>
              <a:pPr/>
              <a:t>‹#›</a:t>
            </a:fld>
            <a:endParaRPr lang="en-US" altLang="zh-CN"/>
          </a:p>
        </p:txBody>
      </p:sp>
      <p:cxnSp>
        <p:nvCxnSpPr>
          <p:cNvPr id="6" name="直接连接符 5"/>
          <p:cNvCxnSpPr/>
          <p:nvPr userDrawn="1"/>
        </p:nvCxnSpPr>
        <p:spPr bwMode="auto">
          <a:xfrm>
            <a:off x="911280" y="6309400"/>
            <a:ext cx="10800000" cy="0"/>
          </a:xfrm>
          <a:prstGeom prst="line">
            <a:avLst/>
          </a:prstGeom>
          <a:ln w="38100">
            <a:solidFill>
              <a:schemeClr val="accent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0858466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3186" name="Rectangle 2"/>
          <p:cNvSpPr>
            <a:spLocks noGrp="1" noChangeArrowheads="1"/>
          </p:cNvSpPr>
          <p:nvPr>
            <p:ph type="ctrTitle"/>
          </p:nvPr>
        </p:nvSpPr>
        <p:spPr>
          <a:xfrm>
            <a:off x="914400" y="990600"/>
            <a:ext cx="10363200" cy="1371600"/>
          </a:xfrm>
        </p:spPr>
        <p:txBody>
          <a:bodyPr/>
          <a:lstStyle>
            <a:lvl1pPr>
              <a:defRPr sz="4000">
                <a:ea typeface="隶书" pitchFamily="49" charset="-122"/>
              </a:defRPr>
            </a:lvl1pPr>
          </a:lstStyle>
          <a:p>
            <a:pPr lvl="0"/>
            <a:r>
              <a:rPr lang="en-US" altLang="zh-CN" noProof="0"/>
              <a:t>abcd</a:t>
            </a:r>
          </a:p>
        </p:txBody>
      </p:sp>
      <p:sp>
        <p:nvSpPr>
          <p:cNvPr id="93187" name="Rectangle 3"/>
          <p:cNvSpPr>
            <a:spLocks noGrp="1" noChangeArrowheads="1"/>
          </p:cNvSpPr>
          <p:nvPr>
            <p:ph type="subTitle" idx="1"/>
          </p:nvPr>
        </p:nvSpPr>
        <p:spPr>
          <a:xfrm>
            <a:off x="912284" y="3141663"/>
            <a:ext cx="9347200" cy="1600200"/>
          </a:xfrm>
        </p:spPr>
        <p:txBody>
          <a:bodyPr/>
          <a:lstStyle>
            <a:lvl1pPr marL="0" indent="0">
              <a:buFont typeface="Wingdings" pitchFamily="2" charset="2"/>
              <a:buNone/>
              <a:defRPr sz="2800"/>
            </a:lvl1pPr>
          </a:lstStyle>
          <a:p>
            <a:pPr lvl="0"/>
            <a:r>
              <a:rPr lang="en-US" altLang="zh-CN" noProof="0"/>
              <a:t>abcdefg</a:t>
            </a:r>
          </a:p>
        </p:txBody>
      </p:sp>
      <p:sp>
        <p:nvSpPr>
          <p:cNvPr id="93188" name="Rectangle 4"/>
          <p:cNvSpPr>
            <a:spLocks noGrp="1" noChangeArrowheads="1"/>
          </p:cNvSpPr>
          <p:nvPr>
            <p:ph type="dt" sz="half" idx="2"/>
          </p:nvPr>
        </p:nvSpPr>
        <p:spPr>
          <a:xfrm>
            <a:off x="914400" y="6248400"/>
            <a:ext cx="2540000" cy="457200"/>
          </a:xfrm>
        </p:spPr>
        <p:txBody>
          <a:bodyPr/>
          <a:lstStyle>
            <a:lvl1pPr>
              <a:defRPr/>
            </a:lvl1pPr>
          </a:lstStyle>
          <a:p>
            <a:endParaRPr lang="en-US" altLang="zh-CN"/>
          </a:p>
        </p:txBody>
      </p:sp>
      <p:sp>
        <p:nvSpPr>
          <p:cNvPr id="93189" name="Rectangle 5"/>
          <p:cNvSpPr>
            <a:spLocks noGrp="1" noChangeArrowheads="1"/>
          </p:cNvSpPr>
          <p:nvPr>
            <p:ph type="ftr" sz="quarter" idx="3"/>
          </p:nvPr>
        </p:nvSpPr>
        <p:spPr bwMode="auto">
          <a:xfrm>
            <a:off x="41656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0" sz="1200" b="0">
                <a:latin typeface="Verdana" pitchFamily="34" charset="0"/>
              </a:defRPr>
            </a:lvl1pPr>
          </a:lstStyle>
          <a:p>
            <a:endParaRPr lang="en-US" altLang="zh-CN"/>
          </a:p>
        </p:txBody>
      </p:sp>
      <p:sp>
        <p:nvSpPr>
          <p:cNvPr id="93190" name="Rectangle 6"/>
          <p:cNvSpPr>
            <a:spLocks noGrp="1" noChangeArrowheads="1"/>
          </p:cNvSpPr>
          <p:nvPr>
            <p:ph type="sldNum" sz="quarter" idx="4"/>
          </p:nvPr>
        </p:nvSpPr>
        <p:spPr>
          <a:xfrm>
            <a:off x="8737600" y="6248400"/>
            <a:ext cx="2540000" cy="457200"/>
          </a:xfrm>
        </p:spPr>
        <p:txBody>
          <a:bodyPr/>
          <a:lstStyle>
            <a:lvl1pPr>
              <a:defRPr/>
            </a:lvl1pPr>
          </a:lstStyle>
          <a:p>
            <a:fld id="{81C54D78-6BF1-41A9-B3E9-FFCCAA3FA8E4}" type="slidenum">
              <a:rPr lang="en-US" altLang="zh-CN"/>
              <a:pPr/>
              <a:t>‹#›</a:t>
            </a:fld>
            <a:endParaRPr lang="en-US" altLang="zh-CN"/>
          </a:p>
        </p:txBody>
      </p:sp>
      <p:sp>
        <p:nvSpPr>
          <p:cNvPr id="93191" name="AutoShape 7"/>
          <p:cNvSpPr>
            <a:spLocks noChangeArrowheads="1"/>
          </p:cNvSpPr>
          <p:nvPr/>
        </p:nvSpPr>
        <p:spPr bwMode="auto">
          <a:xfrm>
            <a:off x="914400" y="2133600"/>
            <a:ext cx="103632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spcBef>
                <a:spcPct val="0"/>
              </a:spcBef>
            </a:pPr>
            <a:endParaRPr kumimoji="0" lang="zh-CN" altLang="zh-CN" sz="2400" b="0"/>
          </a:p>
        </p:txBody>
      </p:sp>
      <p:pic>
        <p:nvPicPr>
          <p:cNvPr id="93192" name="Picture 8"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70067"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3" name="Picture 9"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82351"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4" name="Picture 10"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357785" y="6594475"/>
            <a:ext cx="825500"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536844"/>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D39B7D9-042C-48BA-BCBC-8350D7ACA379}" type="slidenum">
              <a:rPr lang="en-US" altLang="zh-CN"/>
              <a:pPr/>
              <a:t>‹#›</a:t>
            </a:fld>
            <a:endParaRPr lang="en-US" altLang="zh-CN"/>
          </a:p>
        </p:txBody>
      </p:sp>
    </p:spTree>
    <p:extLst>
      <p:ext uri="{BB962C8B-B14F-4D97-AF65-F5344CB8AC3E}">
        <p14:creationId xmlns:p14="http://schemas.microsoft.com/office/powerpoint/2010/main" val="3184659282"/>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DD33CFA3-9D80-4EB9-9D2E-1375AD6815DC}" type="slidenum">
              <a:rPr lang="en-US" altLang="zh-CN"/>
              <a:pPr/>
              <a:t>‹#›</a:t>
            </a:fld>
            <a:endParaRPr lang="en-US" altLang="zh-CN"/>
          </a:p>
        </p:txBody>
      </p:sp>
    </p:spTree>
    <p:extLst>
      <p:ext uri="{BB962C8B-B14F-4D97-AF65-F5344CB8AC3E}">
        <p14:creationId xmlns:p14="http://schemas.microsoft.com/office/powerpoint/2010/main" val="220515324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E8262D6-CE28-4A1E-8EA7-8252A81BFAA4}" type="slidenum">
              <a:rPr lang="en-US" altLang="zh-CN"/>
              <a:pPr/>
              <a:t>‹#›</a:t>
            </a:fld>
            <a:endParaRPr lang="en-US" altLang="zh-CN"/>
          </a:p>
        </p:txBody>
      </p:sp>
    </p:spTree>
    <p:extLst>
      <p:ext uri="{BB962C8B-B14F-4D97-AF65-F5344CB8AC3E}">
        <p14:creationId xmlns:p14="http://schemas.microsoft.com/office/powerpoint/2010/main" val="1515303616"/>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F79F18D-2A8A-492F-8F67-32CFA449368A}" type="slidenum">
              <a:rPr lang="en-US" altLang="zh-CN"/>
              <a:pPr/>
              <a:t>‹#›</a:t>
            </a:fld>
            <a:endParaRPr lang="en-US" altLang="zh-CN"/>
          </a:p>
        </p:txBody>
      </p:sp>
    </p:spTree>
    <p:extLst>
      <p:ext uri="{BB962C8B-B14F-4D97-AF65-F5344CB8AC3E}">
        <p14:creationId xmlns:p14="http://schemas.microsoft.com/office/powerpoint/2010/main" val="45967694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917" y="1628775"/>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50517" y="1628775"/>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BC7BFD0-9330-4D92-A459-3A0A97634183}" type="slidenum">
              <a:rPr lang="en-US" altLang="zh-CN"/>
              <a:pPr/>
              <a:t>‹#›</a:t>
            </a:fld>
            <a:endParaRPr lang="en-US" altLang="zh-CN"/>
          </a:p>
        </p:txBody>
      </p:sp>
    </p:spTree>
    <p:extLst>
      <p:ext uri="{BB962C8B-B14F-4D97-AF65-F5344CB8AC3E}">
        <p14:creationId xmlns:p14="http://schemas.microsoft.com/office/powerpoint/2010/main" val="2181864956"/>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1B7E2CFB-D612-4EB2-9B9C-63F96780F0B7}" type="slidenum">
              <a:rPr lang="en-US" altLang="zh-CN"/>
              <a:pPr/>
              <a:t>‹#›</a:t>
            </a:fld>
            <a:endParaRPr lang="en-US" altLang="zh-CN"/>
          </a:p>
        </p:txBody>
      </p:sp>
    </p:spTree>
    <p:extLst>
      <p:ext uri="{BB962C8B-B14F-4D97-AF65-F5344CB8AC3E}">
        <p14:creationId xmlns:p14="http://schemas.microsoft.com/office/powerpoint/2010/main" val="214680263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A0007D6E-CFC0-4BFB-883E-F53FECE1B09D}" type="slidenum">
              <a:rPr lang="en-US" altLang="zh-CN"/>
              <a:pPr/>
              <a:t>‹#›</a:t>
            </a:fld>
            <a:endParaRPr lang="en-US" altLang="zh-CN"/>
          </a:p>
        </p:txBody>
      </p:sp>
    </p:spTree>
    <p:extLst>
      <p:ext uri="{BB962C8B-B14F-4D97-AF65-F5344CB8AC3E}">
        <p14:creationId xmlns:p14="http://schemas.microsoft.com/office/powerpoint/2010/main" val="234159847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DE32B256-7886-47B2-9390-BCF63B74B124}" type="slidenum">
              <a:rPr lang="en-US" altLang="zh-CN"/>
              <a:pPr/>
              <a:t>‹#›</a:t>
            </a:fld>
            <a:endParaRPr lang="en-US" altLang="zh-CN"/>
          </a:p>
        </p:txBody>
      </p:sp>
      <p:cxnSp>
        <p:nvCxnSpPr>
          <p:cNvPr id="5" name="直接连接符 4"/>
          <p:cNvCxnSpPr/>
          <p:nvPr userDrawn="1"/>
        </p:nvCxnSpPr>
        <p:spPr bwMode="auto">
          <a:xfrm>
            <a:off x="911280" y="6309400"/>
            <a:ext cx="10800000" cy="0"/>
          </a:xfrm>
          <a:prstGeom prst="line">
            <a:avLst/>
          </a:prstGeom>
          <a:ln w="38100">
            <a:solidFill>
              <a:schemeClr val="accent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矩形 6"/>
          <p:cNvSpPr/>
          <p:nvPr userDrawn="1"/>
        </p:nvSpPr>
        <p:spPr bwMode="auto">
          <a:xfrm>
            <a:off x="815267" y="1053262"/>
            <a:ext cx="7008973" cy="108000"/>
          </a:xfrm>
          <a:prstGeom prst="rect">
            <a:avLst/>
          </a:prstGeom>
          <a:solidFill>
            <a:schemeClr val="accent2"/>
          </a:solid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Narrow" pitchFamily="34" charset="0"/>
              <a:ea typeface="宋体" pitchFamily="2" charset="-122"/>
            </a:endParaRPr>
          </a:p>
        </p:txBody>
      </p:sp>
      <p:cxnSp>
        <p:nvCxnSpPr>
          <p:cNvPr id="8" name="直接连接符 7"/>
          <p:cNvCxnSpPr/>
          <p:nvPr userDrawn="1"/>
        </p:nvCxnSpPr>
        <p:spPr bwMode="auto">
          <a:xfrm>
            <a:off x="815267" y="1053262"/>
            <a:ext cx="10800000" cy="0"/>
          </a:xfrm>
          <a:prstGeom prst="line">
            <a:avLst/>
          </a:prstGeom>
          <a:ln w="38100">
            <a:solidFill>
              <a:schemeClr val="accent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useBgFill="1">
        <p:nvSpPr>
          <p:cNvPr id="9" name="圆角矩形 8"/>
          <p:cNvSpPr/>
          <p:nvPr userDrawn="1"/>
        </p:nvSpPr>
        <p:spPr bwMode="auto">
          <a:xfrm>
            <a:off x="0" y="6381410"/>
            <a:ext cx="1775400" cy="476590"/>
          </a:xfrm>
          <a:prstGeom prst="roundRect">
            <a:avLst/>
          </a:prstGeom>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Narrow" pitchFamily="34" charset="0"/>
              <a:ea typeface="宋体" pitchFamily="2" charset="-122"/>
            </a:endParaRPr>
          </a:p>
        </p:txBody>
      </p:sp>
    </p:spTree>
    <p:extLst>
      <p:ext uri="{BB962C8B-B14F-4D97-AF65-F5344CB8AC3E}">
        <p14:creationId xmlns:p14="http://schemas.microsoft.com/office/powerpoint/2010/main" val="286209214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4C5506AB-BD6D-47BA-B3EE-F9DAB3701235}" type="slidenum">
              <a:rPr lang="en-US" altLang="zh-CN"/>
              <a:pPr/>
              <a:t>‹#›</a:t>
            </a:fld>
            <a:endParaRPr lang="en-US" altLang="zh-CN"/>
          </a:p>
        </p:txBody>
      </p:sp>
      <p:cxnSp>
        <p:nvCxnSpPr>
          <p:cNvPr id="7" name="直接连接符 6"/>
          <p:cNvCxnSpPr/>
          <p:nvPr userDrawn="1"/>
        </p:nvCxnSpPr>
        <p:spPr bwMode="auto">
          <a:xfrm>
            <a:off x="911280" y="6309400"/>
            <a:ext cx="10800000" cy="0"/>
          </a:xfrm>
          <a:prstGeom prst="line">
            <a:avLst/>
          </a:prstGeom>
          <a:ln w="38100">
            <a:solidFill>
              <a:schemeClr val="accent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57247955"/>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17FF21BF-EB63-46A3-8260-0218D73F3799}" type="slidenum">
              <a:rPr lang="en-US" altLang="zh-CN"/>
              <a:pPr/>
              <a:t>‹#›</a:t>
            </a:fld>
            <a:endParaRPr lang="en-US" altLang="zh-CN"/>
          </a:p>
        </p:txBody>
      </p:sp>
      <p:cxnSp>
        <p:nvCxnSpPr>
          <p:cNvPr id="7" name="直接连接符 6"/>
          <p:cNvCxnSpPr/>
          <p:nvPr userDrawn="1"/>
        </p:nvCxnSpPr>
        <p:spPr bwMode="auto">
          <a:xfrm>
            <a:off x="911280" y="6309400"/>
            <a:ext cx="10800000" cy="0"/>
          </a:xfrm>
          <a:prstGeom prst="line">
            <a:avLst/>
          </a:prstGeom>
          <a:ln w="38100">
            <a:solidFill>
              <a:schemeClr val="accent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6630356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jpe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0E0E0"/>
          </a:fgClr>
          <a:bgClr>
            <a:schemeClr val="bg1"/>
          </a:bgClr>
        </a:patt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766233" y="260350"/>
            <a:ext cx="10668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92163" name="Rectangle 3"/>
          <p:cNvSpPr>
            <a:spLocks noGrp="1" noChangeArrowheads="1"/>
          </p:cNvSpPr>
          <p:nvPr>
            <p:ph type="body" idx="1"/>
          </p:nvPr>
        </p:nvSpPr>
        <p:spPr bwMode="auto">
          <a:xfrm>
            <a:off x="814917" y="1628775"/>
            <a:ext cx="10668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164" name="AutoShape 4"/>
          <p:cNvSpPr>
            <a:spLocks noChangeArrowheads="1"/>
          </p:cNvSpPr>
          <p:nvPr/>
        </p:nvSpPr>
        <p:spPr bwMode="auto">
          <a:xfrm>
            <a:off x="812800" y="1052514"/>
            <a:ext cx="10610851"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endParaRPr lang="zh-CN" altLang="zh-CN" sz="2400" b="0">
              <a:latin typeface="Times New Roman" pitchFamily="18" charset="0"/>
            </a:endParaRPr>
          </a:p>
        </p:txBody>
      </p:sp>
      <p:sp>
        <p:nvSpPr>
          <p:cNvPr id="92165" name="Line 5"/>
          <p:cNvSpPr>
            <a:spLocks noChangeShapeType="1"/>
          </p:cNvSpPr>
          <p:nvPr/>
        </p:nvSpPr>
        <p:spPr bwMode="auto">
          <a:xfrm flipV="1">
            <a:off x="812800" y="6308725"/>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atin typeface="Verdana" pitchFamily="34" charset="0"/>
              </a:defRPr>
            </a:lvl1pPr>
          </a:lstStyle>
          <a:p>
            <a:endParaRPr lang="en-US" altLang="zh-CN"/>
          </a:p>
        </p:txBody>
      </p:sp>
      <p:sp>
        <p:nvSpPr>
          <p:cNvPr id="92168"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Verdana" pitchFamily="34" charset="0"/>
              </a:defRPr>
            </a:lvl1pPr>
          </a:lstStyle>
          <a:p>
            <a:fld id="{F4030DFE-8597-4730-99C5-9A72F8A16722}" type="slidenum">
              <a:rPr lang="en-US" altLang="zh-CN"/>
              <a:pPr/>
              <a:t>‹#›</a:t>
            </a:fld>
            <a:endParaRPr lang="en-US" altLang="zh-CN"/>
          </a:p>
        </p:txBody>
      </p:sp>
      <p:pic>
        <p:nvPicPr>
          <p:cNvPr id="92172" name="Picture 12" descr="前进">
            <a:hlinkClick r:id="" action="ppaction://hlinkshowjump?jump=nextslide"/>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70067"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3" name="Picture 13" descr="播放">
            <a:hlinkClick r:id="" action="ppaction://hlinkshowjump?jump=endshow"/>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82351"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4" name="Picture 14" descr="后退">
            <a:hlinkClick r:id="" action="ppaction://hlinkshowjump?jump=previousslide"/>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57785"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8" name="Picture 18" descr="机动">
            <a:hlinkClick r:id="" action="ppaction://hlinkshowjump?jump=first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45501"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9" name="Picture 19" descr="未标题-3 拷贝"/>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91117" y="6521450"/>
            <a:ext cx="355600" cy="255588"/>
          </a:xfrm>
          <a:prstGeom prst="rect">
            <a:avLst/>
          </a:prstGeom>
          <a:noFill/>
          <a:extLst>
            <a:ext uri="{909E8E84-426E-40DD-AFC4-6F175D3DCCD1}">
              <a14:hiddenFill xmlns:a14="http://schemas.microsoft.com/office/drawing/2010/main">
                <a:solidFill>
                  <a:srgbClr val="FFFFFF"/>
                </a:solidFill>
              </a14:hiddenFill>
            </a:ext>
          </a:extLst>
        </p:spPr>
      </p:pic>
      <p:pic>
        <p:nvPicPr>
          <p:cNvPr id="92180" name="Picture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700" y="6483350"/>
            <a:ext cx="618067"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14" name="圆角矩形 13"/>
          <p:cNvSpPr/>
          <p:nvPr userDrawn="1"/>
        </p:nvSpPr>
        <p:spPr bwMode="auto">
          <a:xfrm>
            <a:off x="0" y="6381410"/>
            <a:ext cx="1775400" cy="476590"/>
          </a:xfrm>
          <a:prstGeom prst="roundRect">
            <a:avLst/>
          </a:prstGeom>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Narrow"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random/>
  </p:transition>
  <p:txStyles>
    <p:titleStyle>
      <a:lvl1pPr algn="l" rtl="0" fontAlgn="base">
        <a:spcBef>
          <a:spcPct val="0"/>
        </a:spcBef>
        <a:spcAft>
          <a:spcPct val="0"/>
        </a:spcAft>
        <a:defRPr sz="3800" b="1">
          <a:solidFill>
            <a:schemeClr val="tx2"/>
          </a:solidFill>
          <a:latin typeface="+mj-lt"/>
          <a:ea typeface="+mj-ea"/>
          <a:cs typeface="+mj-cs"/>
        </a:defRPr>
      </a:lvl1pPr>
      <a:lvl2pPr algn="l" rtl="0" fontAlgn="base">
        <a:spcBef>
          <a:spcPct val="0"/>
        </a:spcBef>
        <a:spcAft>
          <a:spcPct val="0"/>
        </a:spcAft>
        <a:defRPr sz="3800" b="1">
          <a:solidFill>
            <a:schemeClr val="tx2"/>
          </a:solidFill>
          <a:latin typeface="Arial Narrow" pitchFamily="34" charset="0"/>
          <a:ea typeface="楷体_GB2312" pitchFamily="49" charset="-122"/>
        </a:defRPr>
      </a:lvl2pPr>
      <a:lvl3pPr algn="l" rtl="0" fontAlgn="base">
        <a:spcBef>
          <a:spcPct val="0"/>
        </a:spcBef>
        <a:spcAft>
          <a:spcPct val="0"/>
        </a:spcAft>
        <a:defRPr sz="3800" b="1">
          <a:solidFill>
            <a:schemeClr val="tx2"/>
          </a:solidFill>
          <a:latin typeface="Arial Narrow" pitchFamily="34" charset="0"/>
          <a:ea typeface="楷体_GB2312" pitchFamily="49" charset="-122"/>
        </a:defRPr>
      </a:lvl3pPr>
      <a:lvl4pPr algn="l" rtl="0" fontAlgn="base">
        <a:spcBef>
          <a:spcPct val="0"/>
        </a:spcBef>
        <a:spcAft>
          <a:spcPct val="0"/>
        </a:spcAft>
        <a:defRPr sz="3800" b="1">
          <a:solidFill>
            <a:schemeClr val="tx2"/>
          </a:solidFill>
          <a:latin typeface="Arial Narrow" pitchFamily="34" charset="0"/>
          <a:ea typeface="楷体_GB2312" pitchFamily="49" charset="-122"/>
        </a:defRPr>
      </a:lvl4pPr>
      <a:lvl5pPr algn="l" rtl="0" fontAlgn="base">
        <a:spcBef>
          <a:spcPct val="0"/>
        </a:spcBef>
        <a:spcAft>
          <a:spcPct val="0"/>
        </a:spcAft>
        <a:defRPr sz="3800" b="1">
          <a:solidFill>
            <a:schemeClr val="tx2"/>
          </a:solidFill>
          <a:latin typeface="Arial Narrow"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itchFamily="34" charset="0"/>
          <a:ea typeface="楷体_GB2312" pitchFamily="49"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3000" b="1">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800" b="1">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400" b="1">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rgbClr val="E0E0E0"/>
          </a:fgClr>
          <a:bgClr>
            <a:schemeClr val="bg1"/>
          </a:bgClr>
        </a:patt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766233" y="260350"/>
            <a:ext cx="10668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92163" name="Rectangle 3"/>
          <p:cNvSpPr>
            <a:spLocks noGrp="1" noChangeArrowheads="1"/>
          </p:cNvSpPr>
          <p:nvPr>
            <p:ph type="body" idx="1"/>
          </p:nvPr>
        </p:nvSpPr>
        <p:spPr bwMode="auto">
          <a:xfrm>
            <a:off x="814917" y="1628775"/>
            <a:ext cx="10668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164" name="AutoShape 4"/>
          <p:cNvSpPr>
            <a:spLocks noChangeArrowheads="1"/>
          </p:cNvSpPr>
          <p:nvPr/>
        </p:nvSpPr>
        <p:spPr bwMode="auto">
          <a:xfrm>
            <a:off x="812800" y="1052514"/>
            <a:ext cx="10610851"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spcBef>
                <a:spcPct val="0"/>
              </a:spcBef>
            </a:pPr>
            <a:endParaRPr kumimoji="0" lang="zh-CN" altLang="zh-CN" sz="2400" b="0"/>
          </a:p>
        </p:txBody>
      </p:sp>
      <p:sp>
        <p:nvSpPr>
          <p:cNvPr id="92165" name="Line 5"/>
          <p:cNvSpPr>
            <a:spLocks noChangeShapeType="1"/>
          </p:cNvSpPr>
          <p:nvPr/>
        </p:nvSpPr>
        <p:spPr bwMode="auto">
          <a:xfrm flipV="1">
            <a:off x="812800" y="6308725"/>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kumimoji="0" sz="1200" b="0">
                <a:latin typeface="Verdana" pitchFamily="34" charset="0"/>
              </a:defRPr>
            </a:lvl1pPr>
          </a:lstStyle>
          <a:p>
            <a:endParaRPr lang="en-US" altLang="zh-CN"/>
          </a:p>
        </p:txBody>
      </p:sp>
      <p:sp>
        <p:nvSpPr>
          <p:cNvPr id="92168"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0" sz="1200" b="0">
                <a:latin typeface="Verdana" pitchFamily="34" charset="0"/>
              </a:defRPr>
            </a:lvl1pPr>
          </a:lstStyle>
          <a:p>
            <a:fld id="{F3C11A22-04E8-49EE-A21B-280645957DC7}" type="slidenum">
              <a:rPr lang="en-US" altLang="zh-CN"/>
              <a:pPr/>
              <a:t>‹#›</a:t>
            </a:fld>
            <a:endParaRPr lang="en-US" altLang="zh-CN"/>
          </a:p>
        </p:txBody>
      </p:sp>
      <p:pic>
        <p:nvPicPr>
          <p:cNvPr id="92172" name="Picture 12" descr="前进">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0067"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3" name="Picture 13" descr="播放">
            <a:hlinkClick r:id="" action="ppaction://hlinkshowjump?jump=endshow"/>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2351"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4" name="Picture 14" descr="后退">
            <a:hlinkClick r:id="" action="ppaction://hlinkshowjump?jump=previousslide"/>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7785"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7" name="Picture 17" descr="未标题-3 拷贝"/>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8567" y="6589713"/>
            <a:ext cx="201084" cy="14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5187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5" r:id="rId3"/>
  </p:sldLayoutIdLst>
  <p:transition>
    <p:random/>
  </p:transition>
  <p:txStyles>
    <p:titleStyle>
      <a:lvl1pPr algn="l" rtl="0" fontAlgn="base">
        <a:spcBef>
          <a:spcPct val="0"/>
        </a:spcBef>
        <a:spcAft>
          <a:spcPct val="0"/>
        </a:spcAft>
        <a:defRPr sz="3800" b="1">
          <a:solidFill>
            <a:schemeClr val="tx2"/>
          </a:solidFill>
          <a:latin typeface="+mj-lt"/>
          <a:ea typeface="+mj-ea"/>
          <a:cs typeface="+mj-cs"/>
        </a:defRPr>
      </a:lvl1pPr>
      <a:lvl2pPr algn="l" rtl="0" fontAlgn="base">
        <a:spcBef>
          <a:spcPct val="0"/>
        </a:spcBef>
        <a:spcAft>
          <a:spcPct val="0"/>
        </a:spcAft>
        <a:defRPr sz="3800" b="1">
          <a:solidFill>
            <a:schemeClr val="tx2"/>
          </a:solidFill>
          <a:latin typeface="Arial Narrow" pitchFamily="34" charset="0"/>
          <a:ea typeface="楷体_GB2312" pitchFamily="49" charset="-122"/>
        </a:defRPr>
      </a:lvl2pPr>
      <a:lvl3pPr algn="l" rtl="0" fontAlgn="base">
        <a:spcBef>
          <a:spcPct val="0"/>
        </a:spcBef>
        <a:spcAft>
          <a:spcPct val="0"/>
        </a:spcAft>
        <a:defRPr sz="3800" b="1">
          <a:solidFill>
            <a:schemeClr val="tx2"/>
          </a:solidFill>
          <a:latin typeface="Arial Narrow" pitchFamily="34" charset="0"/>
          <a:ea typeface="楷体_GB2312" pitchFamily="49" charset="-122"/>
        </a:defRPr>
      </a:lvl3pPr>
      <a:lvl4pPr algn="l" rtl="0" fontAlgn="base">
        <a:spcBef>
          <a:spcPct val="0"/>
        </a:spcBef>
        <a:spcAft>
          <a:spcPct val="0"/>
        </a:spcAft>
        <a:defRPr sz="3800" b="1">
          <a:solidFill>
            <a:schemeClr val="tx2"/>
          </a:solidFill>
          <a:latin typeface="Arial Narrow" pitchFamily="34" charset="0"/>
          <a:ea typeface="楷体_GB2312" pitchFamily="49" charset="-122"/>
        </a:defRPr>
      </a:lvl4pPr>
      <a:lvl5pPr algn="l" rtl="0" fontAlgn="base">
        <a:spcBef>
          <a:spcPct val="0"/>
        </a:spcBef>
        <a:spcAft>
          <a:spcPct val="0"/>
        </a:spcAft>
        <a:defRPr sz="3800" b="1">
          <a:solidFill>
            <a:schemeClr val="tx2"/>
          </a:solidFill>
          <a:latin typeface="Arial Narrow"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itchFamily="34" charset="0"/>
          <a:ea typeface="楷体_GB2312" pitchFamily="49"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3000" b="1">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800" b="1">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400" b="1">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ch05-6.ppt" TargetMode="External"/><Relationship Id="rId3" Type="http://schemas.openxmlformats.org/officeDocument/2006/relationships/slide" Target="slide5.xml"/><Relationship Id="rId7" Type="http://schemas.openxmlformats.org/officeDocument/2006/relationships/hyperlink" Target="ch05-3.ppt" TargetMode="External"/><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hyperlink" Target="ch05-5.ppt" TargetMode="External"/><Relationship Id="rId5" Type="http://schemas.openxmlformats.org/officeDocument/2006/relationships/hyperlink" Target="ch05-4.ppt" TargetMode="External"/><Relationship Id="rId4" Type="http://schemas.openxmlformats.org/officeDocument/2006/relationships/hyperlink" Target="ch05-2.ppt"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2.xml"/><Relationship Id="rId1" Type="http://schemas.openxmlformats.org/officeDocument/2006/relationships/slideLayout" Target="../slideLayouts/slideLayout12.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3.bin"/><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8.vml"/><Relationship Id="rId5" Type="http://schemas.openxmlformats.org/officeDocument/2006/relationships/oleObject" Target="../embeddings/oleObject15.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6.wmf"/><Relationship Id="rId11" Type="http://schemas.openxmlformats.org/officeDocument/2006/relationships/oleObject" Target="../embeddings/oleObject20.bin"/><Relationship Id="rId5" Type="http://schemas.openxmlformats.org/officeDocument/2006/relationships/oleObject" Target="../embeddings/oleObject22.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4.xml"/><Relationship Id="rId1" Type="http://schemas.openxmlformats.org/officeDocument/2006/relationships/vmlDrawing" Target="../drawings/vmlDrawing12.vml"/><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1.wmf"/><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30.wmf"/><Relationship Id="rId4"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33.wmf"/><Relationship Id="rId5" Type="http://schemas.openxmlformats.org/officeDocument/2006/relationships/oleObject" Target="../embeddings/oleObject29.bin"/><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image" Target="../media/image33.wmf"/><Relationship Id="rId5" Type="http://schemas.openxmlformats.org/officeDocument/2006/relationships/oleObject" Target="../embeddings/oleObject29.bin"/><Relationship Id="rId4" Type="http://schemas.openxmlformats.org/officeDocument/2006/relationships/image" Target="../media/image32.wmf"/></Relationships>
</file>

<file path=ppt/slides/_rels/slide2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1.bin"/><Relationship Id="rId7" Type="http://schemas.openxmlformats.org/officeDocument/2006/relationships/oleObject" Target="../embeddings/oleObject29.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35.wmf"/><Relationship Id="rId5" Type="http://schemas.openxmlformats.org/officeDocument/2006/relationships/oleObject" Target="../embeddings/oleObject32.bin"/><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6.xml"/><Relationship Id="rId1" Type="http://schemas.openxmlformats.org/officeDocument/2006/relationships/slideLayout" Target="../slideLayouts/slideLayout12.xml"/><Relationship Id="rId4" Type="http://schemas.openxmlformats.org/officeDocument/2006/relationships/slide" Target="slide9.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38.wmf"/><Relationship Id="rId5" Type="http://schemas.openxmlformats.org/officeDocument/2006/relationships/oleObject" Target="../embeddings/oleObject35.bin"/><Relationship Id="rId4" Type="http://schemas.openxmlformats.org/officeDocument/2006/relationships/image" Target="../media/image37.wmf"/></Relationships>
</file>

<file path=ppt/slides/_rels/slide27.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40.wmf"/><Relationship Id="rId5" Type="http://schemas.openxmlformats.org/officeDocument/2006/relationships/oleObject" Target="../embeddings/oleObject37.bin"/><Relationship Id="rId4" Type="http://schemas.openxmlformats.org/officeDocument/2006/relationships/image" Target="../media/image3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4.xml"/><Relationship Id="rId1" Type="http://schemas.openxmlformats.org/officeDocument/2006/relationships/vmlDrawing" Target="../drawings/vmlDrawing20.vml"/><Relationship Id="rId4" Type="http://schemas.openxmlformats.org/officeDocument/2006/relationships/image" Target="../media/image3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4.xml"/><Relationship Id="rId1" Type="http://schemas.openxmlformats.org/officeDocument/2006/relationships/vmlDrawing" Target="../drawings/vmlDrawing21.vml"/><Relationship Id="rId6" Type="http://schemas.openxmlformats.org/officeDocument/2006/relationships/image" Target="../media/image37.wmf"/><Relationship Id="rId5" Type="http://schemas.openxmlformats.org/officeDocument/2006/relationships/oleObject" Target="../embeddings/oleObject34.bin"/><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4.xml"/><Relationship Id="rId1" Type="http://schemas.openxmlformats.org/officeDocument/2006/relationships/vmlDrawing" Target="../drawings/vmlDrawing22.vml"/><Relationship Id="rId4" Type="http://schemas.openxmlformats.org/officeDocument/2006/relationships/image" Target="../media/image4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4.xml"/><Relationship Id="rId1" Type="http://schemas.openxmlformats.org/officeDocument/2006/relationships/vmlDrawing" Target="../drawings/vmlDrawing23.vml"/><Relationship Id="rId4" Type="http://schemas.openxmlformats.org/officeDocument/2006/relationships/image" Target="../media/image44.wmf"/></Relationships>
</file>

<file path=ppt/slides/_rels/slide3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46.wmf"/><Relationship Id="rId5" Type="http://schemas.openxmlformats.org/officeDocument/2006/relationships/oleObject" Target="../embeddings/oleObject43.bin"/><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66" name="Rectangle 22"/>
          <p:cNvSpPr>
            <a:spLocks noChangeArrowheads="1"/>
          </p:cNvSpPr>
          <p:nvPr/>
        </p:nvSpPr>
        <p:spPr bwMode="auto">
          <a:xfrm>
            <a:off x="1379525" y="188550"/>
            <a:ext cx="4969082"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000" b="1">
                <a:solidFill>
                  <a:schemeClr val="tx2"/>
                </a:solidFill>
                <a:latin typeface="Arial Narrow" panose="020B0606020202030204" pitchFamily="34" charset="0"/>
                <a:ea typeface="隶书" panose="02010509060101010101" pitchFamily="49" charset="-122"/>
              </a:defRPr>
            </a:lvl1pPr>
            <a:lvl2pPr algn="l">
              <a:defRPr sz="4000" b="1">
                <a:solidFill>
                  <a:schemeClr val="tx2"/>
                </a:solidFill>
                <a:latin typeface="Arial Narrow" panose="020B0606020202030204" pitchFamily="34" charset="0"/>
                <a:ea typeface="隶书" panose="02010509060101010101" pitchFamily="49" charset="-122"/>
              </a:defRPr>
            </a:lvl2pPr>
            <a:lvl3pPr algn="l">
              <a:defRPr sz="4000" b="1">
                <a:solidFill>
                  <a:schemeClr val="tx2"/>
                </a:solidFill>
                <a:latin typeface="Arial Narrow" panose="020B0606020202030204" pitchFamily="34" charset="0"/>
                <a:ea typeface="隶书" panose="02010509060101010101" pitchFamily="49" charset="-122"/>
              </a:defRPr>
            </a:lvl3pPr>
            <a:lvl4pPr algn="l">
              <a:defRPr sz="4000" b="1">
                <a:solidFill>
                  <a:schemeClr val="tx2"/>
                </a:solidFill>
                <a:latin typeface="Arial Narrow" panose="020B0606020202030204" pitchFamily="34" charset="0"/>
                <a:ea typeface="隶书" panose="02010509060101010101" pitchFamily="49" charset="-122"/>
              </a:defRPr>
            </a:lvl4pPr>
            <a:lvl5pPr algn="l">
              <a:defRPr sz="4000" b="1">
                <a:solidFill>
                  <a:schemeClr val="tx2"/>
                </a:solidFill>
                <a:latin typeface="Arial Narrow" panose="020B0606020202030204" pitchFamily="34" charset="0"/>
                <a:ea typeface="隶书" panose="02010509060101010101" pitchFamily="49" charset="-122"/>
              </a:defRPr>
            </a:lvl5pPr>
            <a:lvl6pPr marL="4572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6pPr>
            <a:lvl7pPr marL="9144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7pPr>
            <a:lvl8pPr marL="13716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8pPr>
            <a:lvl9pPr marL="18288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9pPr>
          </a:lstStyle>
          <a:p>
            <a:pPr>
              <a:defRPr/>
            </a:pPr>
            <a:r>
              <a:rPr lang="en-US" altLang="zh-CN" sz="3600" dirty="0">
                <a:solidFill>
                  <a:srgbClr val="CC0000"/>
                </a:solidFill>
                <a:latin typeface="Times New Roman" panose="02020603050405020304" pitchFamily="18" charset="0"/>
                <a:ea typeface="楷体_GB2312" pitchFamily="49" charset="-122"/>
              </a:rPr>
              <a:t>5  </a:t>
            </a:r>
            <a:r>
              <a:rPr lang="zh-CN" altLang="en-US" sz="3600" dirty="0">
                <a:solidFill>
                  <a:srgbClr val="CC0000"/>
                </a:solidFill>
                <a:latin typeface="Times New Roman" panose="02020603050405020304" pitchFamily="18" charset="0"/>
                <a:ea typeface="楷体_GB2312" pitchFamily="49" charset="-122"/>
              </a:rPr>
              <a:t>锁存器和触发器</a:t>
            </a:r>
          </a:p>
        </p:txBody>
      </p:sp>
      <p:sp>
        <p:nvSpPr>
          <p:cNvPr id="364567" name="Rectangle 23"/>
          <p:cNvSpPr>
            <a:spLocks noChangeArrowheads="1"/>
          </p:cNvSpPr>
          <p:nvPr/>
        </p:nvSpPr>
        <p:spPr bwMode="auto">
          <a:xfrm>
            <a:off x="1884740" y="1165042"/>
            <a:ext cx="3311707" cy="72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228528" bIns="0" anchor="ctr">
            <a:spAutoFit/>
          </a:bodyPr>
          <a:lstStyle/>
          <a:p>
            <a:pPr algn="l">
              <a:defRPr/>
            </a:pPr>
            <a:r>
              <a:rPr kumimoji="1" lang="en-US" altLang="zh-CN" sz="3200" dirty="0">
                <a:solidFill>
                  <a:srgbClr val="000066"/>
                </a:solidFill>
                <a:latin typeface="Times New Roman" panose="02020603050405020304" pitchFamily="18" charset="0"/>
                <a:ea typeface="楷体_GB2312" pitchFamily="49" charset="-122"/>
                <a:hlinkClick r:id="rId3" action="ppaction://hlinksldjump"/>
              </a:rPr>
              <a:t>5.1  </a:t>
            </a:r>
            <a:r>
              <a:rPr kumimoji="1" lang="zh-CN" altLang="en-US" sz="3200" dirty="0">
                <a:solidFill>
                  <a:srgbClr val="000066"/>
                </a:solidFill>
                <a:latin typeface="Times New Roman" panose="02020603050405020304" pitchFamily="18" charset="0"/>
                <a:ea typeface="楷体_GB2312" pitchFamily="49" charset="-122"/>
                <a:hlinkClick r:id="rId3" action="ppaction://hlinksldjump"/>
              </a:rPr>
              <a:t>双稳态电路</a:t>
            </a:r>
            <a:endParaRPr kumimoji="1" lang="zh-CN" altLang="en-US" sz="3200" dirty="0">
              <a:solidFill>
                <a:srgbClr val="000066"/>
              </a:solidFill>
              <a:latin typeface="Times New Roman" panose="02020603050405020304" pitchFamily="18" charset="0"/>
              <a:ea typeface="楷体_GB2312" pitchFamily="49" charset="-122"/>
            </a:endParaRPr>
          </a:p>
        </p:txBody>
      </p:sp>
      <p:sp>
        <p:nvSpPr>
          <p:cNvPr id="364569" name="Rectangle 25"/>
          <p:cNvSpPr>
            <a:spLocks noChangeArrowheads="1"/>
          </p:cNvSpPr>
          <p:nvPr/>
        </p:nvSpPr>
        <p:spPr bwMode="auto">
          <a:xfrm>
            <a:off x="1884740" y="1957205"/>
            <a:ext cx="2951657" cy="72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228528" bIns="0" anchor="ctr">
            <a:spAutoFit/>
          </a:bodyPr>
          <a:lstStyle/>
          <a:p>
            <a:pPr algn="l">
              <a:defRPr/>
            </a:pPr>
            <a:r>
              <a:rPr kumimoji="1" lang="en-US" altLang="zh-CN" sz="3200">
                <a:solidFill>
                  <a:srgbClr val="000066"/>
                </a:solidFill>
                <a:latin typeface="Times New Roman" panose="02020603050405020304" pitchFamily="18" charset="0"/>
                <a:ea typeface="楷体_GB2312" pitchFamily="49" charset="-122"/>
                <a:hlinkClick r:id="rId4" action="ppaction://hlinkpres?slideindex=1&amp;slidetitle="/>
              </a:rPr>
              <a:t>5.2  SR</a:t>
            </a:r>
            <a:r>
              <a:rPr kumimoji="1" lang="zh-CN" altLang="en-US" sz="3200">
                <a:solidFill>
                  <a:srgbClr val="000066"/>
                </a:solidFill>
                <a:latin typeface="Times New Roman" panose="02020603050405020304" pitchFamily="18" charset="0"/>
                <a:ea typeface="楷体_GB2312" pitchFamily="49" charset="-122"/>
                <a:hlinkClick r:id="rId4" action="ppaction://hlinkpres?slideindex=1&amp;slidetitle="/>
              </a:rPr>
              <a:t>锁存器</a:t>
            </a:r>
            <a:endParaRPr kumimoji="1" lang="zh-CN" altLang="en-US" sz="3200">
              <a:solidFill>
                <a:srgbClr val="000066"/>
              </a:solidFill>
              <a:latin typeface="Times New Roman" panose="02020603050405020304" pitchFamily="18" charset="0"/>
              <a:ea typeface="楷体_GB2312" pitchFamily="49" charset="-122"/>
            </a:endParaRPr>
          </a:p>
        </p:txBody>
      </p:sp>
      <p:sp>
        <p:nvSpPr>
          <p:cNvPr id="364572" name="Rectangle 28"/>
          <p:cNvSpPr>
            <a:spLocks noChangeArrowheads="1"/>
          </p:cNvSpPr>
          <p:nvPr/>
        </p:nvSpPr>
        <p:spPr bwMode="auto">
          <a:xfrm>
            <a:off x="1884741" y="3357380"/>
            <a:ext cx="7077075" cy="72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528" bIns="0" anchor="ctr">
            <a:spAutoFit/>
          </a:bodyPr>
          <a:lstStyle/>
          <a:p>
            <a:pPr algn="l">
              <a:defRPr/>
            </a:pPr>
            <a:r>
              <a:rPr kumimoji="1" lang="en-US" altLang="zh-CN" sz="3200" dirty="0">
                <a:solidFill>
                  <a:schemeClr val="bg1">
                    <a:lumMod val="50000"/>
                  </a:schemeClr>
                </a:solidFill>
                <a:latin typeface="Times New Roman" panose="02020603050405020304" pitchFamily="18" charset="0"/>
                <a:ea typeface="楷体_GB2312" pitchFamily="49" charset="-122"/>
                <a:hlinkClick r:id="rId5" action="ppaction://hlinkpres?slideindex=1&amp;slidetitle=">
                  <a:extLst>
                    <a:ext uri="{A12FA001-AC4F-418D-AE19-62706E023703}">
                      <ahyp:hlinkClr xmlns:ahyp="http://schemas.microsoft.com/office/drawing/2018/hyperlinkcolor" val="tx"/>
                    </a:ext>
                  </a:extLst>
                </a:hlinkClick>
              </a:rPr>
              <a:t>5.4  </a:t>
            </a:r>
            <a:r>
              <a:rPr kumimoji="1" lang="zh-CN" altLang="en-US" sz="3200" dirty="0">
                <a:solidFill>
                  <a:schemeClr val="bg1">
                    <a:lumMod val="50000"/>
                  </a:schemeClr>
                </a:solidFill>
                <a:latin typeface="Times New Roman" panose="02020603050405020304" pitchFamily="18" charset="0"/>
                <a:ea typeface="楷体_GB2312" pitchFamily="49" charset="-122"/>
                <a:hlinkClick r:id="rId5" action="ppaction://hlinkpres?slideindex=1&amp;slidetitle=">
                  <a:extLst>
                    <a:ext uri="{A12FA001-AC4F-418D-AE19-62706E023703}">
                      <ahyp:hlinkClr xmlns:ahyp="http://schemas.microsoft.com/office/drawing/2018/hyperlinkcolor" val="tx"/>
                    </a:ext>
                  </a:extLst>
                </a:hlinkClick>
              </a:rPr>
              <a:t>触发器的电路结构和工作原理</a:t>
            </a:r>
            <a:endParaRPr kumimoji="1" lang="zh-CN" altLang="en-US" sz="3200" dirty="0">
              <a:solidFill>
                <a:schemeClr val="bg1">
                  <a:lumMod val="50000"/>
                </a:schemeClr>
              </a:solidFill>
              <a:latin typeface="Times New Roman" panose="02020603050405020304" pitchFamily="18" charset="0"/>
              <a:ea typeface="楷体_GB2312" pitchFamily="49" charset="-122"/>
            </a:endParaRPr>
          </a:p>
        </p:txBody>
      </p:sp>
      <p:sp>
        <p:nvSpPr>
          <p:cNvPr id="364577" name="Rectangle 33"/>
          <p:cNvSpPr>
            <a:spLocks noChangeArrowheads="1"/>
          </p:cNvSpPr>
          <p:nvPr/>
        </p:nvSpPr>
        <p:spPr bwMode="auto">
          <a:xfrm>
            <a:off x="1913315" y="4005080"/>
            <a:ext cx="4435292" cy="72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228528" bIns="0" anchor="ctr">
            <a:spAutoFit/>
          </a:bodyPr>
          <a:lstStyle/>
          <a:p>
            <a:pPr algn="l">
              <a:defRPr/>
            </a:pPr>
            <a:r>
              <a:rPr kumimoji="1" lang="en-US" altLang="zh-CN" sz="3200" dirty="0">
                <a:solidFill>
                  <a:srgbClr val="000066"/>
                </a:solidFill>
                <a:latin typeface="Times New Roman" panose="02020603050405020304" pitchFamily="18" charset="0"/>
                <a:ea typeface="楷体_GB2312" pitchFamily="49" charset="-122"/>
                <a:hlinkClick r:id="rId6" action="ppaction://hlinkpres?slideindex=1&amp;slidetitle="/>
              </a:rPr>
              <a:t>5.5  </a:t>
            </a:r>
            <a:r>
              <a:rPr kumimoji="1" lang="zh-CN" altLang="en-US" sz="3200" dirty="0">
                <a:solidFill>
                  <a:srgbClr val="000066"/>
                </a:solidFill>
                <a:latin typeface="Times New Roman" panose="02020603050405020304" pitchFamily="18" charset="0"/>
                <a:ea typeface="楷体_GB2312" pitchFamily="49" charset="-122"/>
                <a:hlinkClick r:id="rId6" action="ppaction://hlinkpres?slideindex=1&amp;slidetitle="/>
              </a:rPr>
              <a:t>触发器的逻辑功能</a:t>
            </a:r>
            <a:endParaRPr kumimoji="1" lang="zh-CN" altLang="en-US" sz="3200" dirty="0">
              <a:solidFill>
                <a:srgbClr val="000066"/>
              </a:solidFill>
              <a:latin typeface="Times New Roman" panose="02020603050405020304" pitchFamily="18" charset="0"/>
              <a:ea typeface="楷体_GB2312" pitchFamily="49" charset="-122"/>
            </a:endParaRPr>
          </a:p>
        </p:txBody>
      </p:sp>
      <p:sp>
        <p:nvSpPr>
          <p:cNvPr id="364584" name="Rectangle 40"/>
          <p:cNvSpPr>
            <a:spLocks noChangeArrowheads="1"/>
          </p:cNvSpPr>
          <p:nvPr/>
        </p:nvSpPr>
        <p:spPr bwMode="auto">
          <a:xfrm>
            <a:off x="1884741" y="2636655"/>
            <a:ext cx="2807637" cy="72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228528" bIns="0" anchor="ctr">
            <a:spAutoFit/>
          </a:bodyPr>
          <a:lstStyle/>
          <a:p>
            <a:pPr algn="l">
              <a:defRPr/>
            </a:pPr>
            <a:r>
              <a:rPr kumimoji="1" lang="en-US" altLang="zh-CN" sz="3200" dirty="0">
                <a:solidFill>
                  <a:srgbClr val="000066"/>
                </a:solidFill>
                <a:latin typeface="Times New Roman" panose="02020603050405020304" pitchFamily="18" charset="0"/>
                <a:ea typeface="楷体_GB2312" pitchFamily="49" charset="-122"/>
                <a:hlinkClick r:id="rId7" action="ppaction://hlinkpres?slideindex=1&amp;slidetitle="/>
              </a:rPr>
              <a:t>5.3  D</a:t>
            </a:r>
            <a:r>
              <a:rPr kumimoji="1" lang="zh-CN" altLang="en-US" sz="3200" dirty="0">
                <a:solidFill>
                  <a:srgbClr val="000066"/>
                </a:solidFill>
                <a:latin typeface="Times New Roman" panose="02020603050405020304" pitchFamily="18" charset="0"/>
                <a:ea typeface="楷体_GB2312" pitchFamily="49" charset="-122"/>
                <a:hlinkClick r:id="rId7" action="ppaction://hlinkpres?slideindex=1&amp;slidetitle="/>
              </a:rPr>
              <a:t>锁存器</a:t>
            </a:r>
            <a:endParaRPr kumimoji="1" lang="zh-CN" altLang="en-US" sz="3200" dirty="0">
              <a:solidFill>
                <a:srgbClr val="000066"/>
              </a:solidFill>
              <a:latin typeface="Times New Roman" panose="02020603050405020304" pitchFamily="18" charset="0"/>
              <a:ea typeface="楷体_GB2312" pitchFamily="49" charset="-122"/>
            </a:endParaRPr>
          </a:p>
        </p:txBody>
      </p:sp>
      <p:sp>
        <p:nvSpPr>
          <p:cNvPr id="364585" name="Rectangle 41"/>
          <p:cNvSpPr>
            <a:spLocks noChangeArrowheads="1"/>
          </p:cNvSpPr>
          <p:nvPr/>
        </p:nvSpPr>
        <p:spPr bwMode="auto">
          <a:xfrm>
            <a:off x="1884739" y="4649161"/>
            <a:ext cx="7488860" cy="72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228528" bIns="0" anchor="ctr">
            <a:spAutoFit/>
          </a:bodyPr>
          <a:lstStyle/>
          <a:p>
            <a:pPr algn="l">
              <a:defRPr/>
            </a:pPr>
            <a:r>
              <a:rPr kumimoji="1" lang="en-US" altLang="zh-CN" sz="3200" dirty="0">
                <a:solidFill>
                  <a:schemeClr val="bg1">
                    <a:lumMod val="50000"/>
                  </a:schemeClr>
                </a:solidFill>
                <a:latin typeface="Times New Roman" panose="02020603050405020304" pitchFamily="18" charset="0"/>
                <a:ea typeface="楷体_GB2312" pitchFamily="49" charset="-122"/>
                <a:hlinkClick r:id="rId8" action="ppaction://hlinkpres?slideindex=1&amp;slidetitle=">
                  <a:extLst>
                    <a:ext uri="{A12FA001-AC4F-418D-AE19-62706E023703}">
                      <ahyp:hlinkClr xmlns:ahyp="http://schemas.microsoft.com/office/drawing/2018/hyperlinkcolor" val="tx"/>
                    </a:ext>
                  </a:extLst>
                </a:hlinkClick>
              </a:rPr>
              <a:t>5.6  </a:t>
            </a:r>
            <a:r>
              <a:rPr kumimoji="1" lang="zh-CN" altLang="en-US" sz="3200" dirty="0">
                <a:solidFill>
                  <a:schemeClr val="bg1">
                    <a:lumMod val="50000"/>
                  </a:schemeClr>
                </a:solidFill>
                <a:latin typeface="Times New Roman" panose="02020603050405020304" pitchFamily="18" charset="0"/>
                <a:ea typeface="楷体_GB2312" pitchFamily="49" charset="-122"/>
                <a:hlinkClick r:id="rId8" action="ppaction://hlinkpres?slideindex=1&amp;slidetitle=">
                  <a:extLst>
                    <a:ext uri="{A12FA001-AC4F-418D-AE19-62706E023703}">
                      <ahyp:hlinkClr xmlns:ahyp="http://schemas.microsoft.com/office/drawing/2018/hyperlinkcolor" val="tx"/>
                    </a:ext>
                  </a:extLst>
                </a:hlinkClick>
              </a:rPr>
              <a:t>用</a:t>
            </a:r>
            <a:r>
              <a:rPr kumimoji="1" lang="en-US" altLang="zh-CN" sz="3200" dirty="0">
                <a:solidFill>
                  <a:schemeClr val="bg1">
                    <a:lumMod val="50000"/>
                  </a:schemeClr>
                </a:solidFill>
                <a:latin typeface="Times New Roman" panose="02020603050405020304" pitchFamily="18" charset="0"/>
                <a:ea typeface="楷体_GB2312" pitchFamily="49" charset="-122"/>
                <a:hlinkClick r:id="rId8" action="ppaction://hlinkpres?slideindex=1&amp;slidetitle=">
                  <a:extLst>
                    <a:ext uri="{A12FA001-AC4F-418D-AE19-62706E023703}">
                      <ahyp:hlinkClr xmlns:ahyp="http://schemas.microsoft.com/office/drawing/2018/hyperlinkcolor" val="tx"/>
                    </a:ext>
                  </a:extLst>
                </a:hlinkClick>
              </a:rPr>
              <a:t>Verilog HDL</a:t>
            </a:r>
            <a:r>
              <a:rPr kumimoji="1" lang="zh-CN" altLang="en-US" sz="3200" dirty="0">
                <a:solidFill>
                  <a:schemeClr val="bg1">
                    <a:lumMod val="50000"/>
                  </a:schemeClr>
                </a:solidFill>
                <a:latin typeface="Times New Roman" panose="02020603050405020304" pitchFamily="18" charset="0"/>
                <a:ea typeface="楷体_GB2312" pitchFamily="49" charset="-122"/>
                <a:hlinkClick r:id="rId8" action="ppaction://hlinkpres?slideindex=1&amp;slidetitle=">
                  <a:extLst>
                    <a:ext uri="{A12FA001-AC4F-418D-AE19-62706E023703}">
                      <ahyp:hlinkClr xmlns:ahyp="http://schemas.microsoft.com/office/drawing/2018/hyperlinkcolor" val="tx"/>
                    </a:ext>
                  </a:extLst>
                </a:hlinkClick>
              </a:rPr>
              <a:t>描述锁存器和触发器</a:t>
            </a:r>
            <a:endParaRPr kumimoji="1" lang="zh-CN" altLang="en-US" sz="3200" dirty="0">
              <a:solidFill>
                <a:schemeClr val="bg1">
                  <a:lumMod val="50000"/>
                </a:schemeClr>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794397834"/>
      </p:ext>
    </p:extLst>
  </p:cSld>
  <p:clrMapOvr>
    <a:masterClrMapping/>
  </p:clrMapOvr>
  <p:transition>
    <p:wipe dir="r"/>
    <p:sndAc>
      <p:stSnd>
        <p:snd r:embed="rId2" name="PROJCTOR.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p:cNvSpPr>
            <a:spLocks noChangeArrowheads="1"/>
          </p:cNvSpPr>
          <p:nvPr/>
        </p:nvSpPr>
        <p:spPr bwMode="auto">
          <a:xfrm>
            <a:off x="982851" y="385918"/>
            <a:ext cx="3348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zh-CN" altLang="en-US" sz="2800" dirty="0">
                <a:solidFill>
                  <a:srgbClr val="000066"/>
                </a:solidFill>
                <a:latin typeface="Times New Roman" panose="02020603050405020304" pitchFamily="18" charset="0"/>
                <a:ea typeface="楷体_GB2312" pitchFamily="49" charset="-122"/>
              </a:rPr>
              <a:t>锁存器与触发器</a:t>
            </a:r>
          </a:p>
        </p:txBody>
      </p:sp>
      <p:sp>
        <p:nvSpPr>
          <p:cNvPr id="464901" name="Rectangle 5"/>
          <p:cNvSpPr>
            <a:spLocks noChangeArrowheads="1"/>
          </p:cNvSpPr>
          <p:nvPr/>
        </p:nvSpPr>
        <p:spPr bwMode="auto">
          <a:xfrm>
            <a:off x="910708" y="1303195"/>
            <a:ext cx="86417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defRPr/>
            </a:pPr>
            <a:r>
              <a:rPr lang="zh-CN" altLang="en-US" sz="2400" dirty="0">
                <a:solidFill>
                  <a:srgbClr val="000066"/>
                </a:solidFill>
                <a:latin typeface="楷体_GB2312" pitchFamily="49" charset="-122"/>
                <a:ea typeface="楷体_GB2312" pitchFamily="49" charset="-122"/>
              </a:rPr>
              <a:t>共同点：</a:t>
            </a:r>
            <a:r>
              <a:rPr lang="zh-CN" altLang="en-US" sz="2400" dirty="0">
                <a:latin typeface="Times New Roman" panose="02020603050405020304" pitchFamily="18" charset="0"/>
                <a:ea typeface="楷体_GB2312" pitchFamily="49" charset="-122"/>
              </a:rPr>
              <a:t>具有</a:t>
            </a:r>
            <a:r>
              <a:rPr lang="en-US" altLang="zh-CN" sz="2400" dirty="0">
                <a:latin typeface="Times New Roman" panose="02020603050405020304" pitchFamily="18" charset="0"/>
                <a:ea typeface="楷体_GB2312" pitchFamily="49" charset="-122"/>
              </a:rPr>
              <a:t>0 </a:t>
            </a:r>
            <a:r>
              <a:rPr lang="zh-CN" altLang="en-US" sz="2400" dirty="0">
                <a:latin typeface="Times New Roman" panose="02020603050405020304" pitchFamily="18" charset="0"/>
                <a:ea typeface="楷体_GB2312" pitchFamily="49" charset="-122"/>
              </a:rPr>
              <a:t>和</a:t>
            </a:r>
            <a:r>
              <a:rPr lang="en-US" altLang="zh-CN" sz="2400" dirty="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两个稳定状态，一旦状态被确定，就能自行保持。一个锁存器或触发器能存储一位二进制码。</a:t>
            </a:r>
          </a:p>
          <a:p>
            <a:pPr algn="l">
              <a:defRPr/>
            </a:pPr>
            <a:endParaRPr lang="en-US" altLang="zh-CN" sz="2400" dirty="0">
              <a:solidFill>
                <a:srgbClr val="000066"/>
              </a:solidFill>
              <a:latin typeface="Times New Roman" panose="02020603050405020304" pitchFamily="18" charset="0"/>
              <a:ea typeface="楷体_GB2312" pitchFamily="49" charset="-122"/>
            </a:endParaRPr>
          </a:p>
        </p:txBody>
      </p:sp>
      <p:sp>
        <p:nvSpPr>
          <p:cNvPr id="464902" name="Rectangle 6"/>
          <p:cNvSpPr>
            <a:spLocks noChangeArrowheads="1"/>
          </p:cNvSpPr>
          <p:nvPr/>
        </p:nvSpPr>
        <p:spPr bwMode="auto">
          <a:xfrm>
            <a:off x="694810" y="2410168"/>
            <a:ext cx="219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2400" b="0" dirty="0">
                <a:solidFill>
                  <a:srgbClr val="000000"/>
                </a:solidFill>
                <a:latin typeface="Tahoma" panose="020B0604030504040204" pitchFamily="34" charset="0"/>
                <a:ea typeface="楷体_GB2312" pitchFamily="49" charset="-122"/>
              </a:rPr>
              <a:t> </a:t>
            </a:r>
            <a:r>
              <a:rPr lang="zh-CN" altLang="en-US" sz="2400" dirty="0">
                <a:solidFill>
                  <a:srgbClr val="000066"/>
                </a:solidFill>
                <a:latin typeface="Tahoma" panose="020B0604030504040204" pitchFamily="34" charset="0"/>
                <a:ea typeface="楷体_GB2312" pitchFamily="49" charset="-122"/>
              </a:rPr>
              <a:t>不同点：</a:t>
            </a:r>
          </a:p>
        </p:txBody>
      </p:sp>
      <p:sp>
        <p:nvSpPr>
          <p:cNvPr id="464903" name="Rectangle 7"/>
          <p:cNvSpPr>
            <a:spLocks noChangeArrowheads="1"/>
          </p:cNvSpPr>
          <p:nvPr/>
        </p:nvSpPr>
        <p:spPr bwMode="auto">
          <a:xfrm>
            <a:off x="767832" y="2997849"/>
            <a:ext cx="4928459"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defRPr/>
            </a:pPr>
            <a:r>
              <a:rPr lang="zh-CN" altLang="en-US" sz="2400" dirty="0">
                <a:solidFill>
                  <a:srgbClr val="000066"/>
                </a:solidFill>
                <a:latin typeface="Tahoma" panose="020B0604030504040204" pitchFamily="34" charset="0"/>
                <a:ea typeface="楷体_GB2312" pitchFamily="49" charset="-122"/>
              </a:rPr>
              <a:t>锁存器</a:t>
            </a:r>
            <a:r>
              <a:rPr lang="en-US" altLang="zh-CN" sz="2400" dirty="0">
                <a:solidFill>
                  <a:srgbClr val="000066"/>
                </a:solidFill>
                <a:latin typeface="Tahoma" panose="020B0604030504040204" pitchFamily="34" charset="0"/>
                <a:ea typeface="楷体_GB2312" pitchFamily="49" charset="-122"/>
              </a:rPr>
              <a:t>---</a:t>
            </a:r>
            <a:r>
              <a:rPr lang="zh-CN" altLang="en-US" sz="2400" dirty="0">
                <a:solidFill>
                  <a:srgbClr val="CC0000"/>
                </a:solidFill>
                <a:latin typeface="Tahoma" panose="020B0604030504040204" pitchFamily="34" charset="0"/>
                <a:ea typeface="楷体_GB2312" pitchFamily="49" charset="-122"/>
              </a:rPr>
              <a:t>对脉冲电平敏感的</a:t>
            </a:r>
            <a:r>
              <a:rPr lang="zh-CN" altLang="en-US" sz="2400" dirty="0">
                <a:latin typeface="Tahoma" panose="020B0604030504040204" pitchFamily="34" charset="0"/>
                <a:ea typeface="楷体_GB2312" pitchFamily="49" charset="-122"/>
              </a:rPr>
              <a:t>存储电路，在特定输入脉冲电平</a:t>
            </a:r>
            <a:r>
              <a:rPr lang="en-US" altLang="zh-CN" sz="2400" dirty="0">
                <a:latin typeface="Tahoma" panose="020B0604030504040204" pitchFamily="34" charset="0"/>
                <a:ea typeface="楷体_GB2312" pitchFamily="49" charset="-122"/>
              </a:rPr>
              <a:t>(</a:t>
            </a:r>
            <a:r>
              <a:rPr lang="zh-CN" altLang="en-US" sz="2400" dirty="0">
                <a:latin typeface="Tahoma" panose="020B0604030504040204" pitchFamily="34" charset="0"/>
                <a:ea typeface="楷体_GB2312" pitchFamily="49" charset="-122"/>
              </a:rPr>
              <a:t>高或低电平</a:t>
            </a:r>
            <a:r>
              <a:rPr lang="en-US" altLang="zh-CN" sz="2400" dirty="0">
                <a:latin typeface="Tahoma" panose="020B0604030504040204" pitchFamily="34" charset="0"/>
                <a:ea typeface="楷体_GB2312" pitchFamily="49" charset="-122"/>
              </a:rPr>
              <a:t>)</a:t>
            </a:r>
            <a:r>
              <a:rPr lang="zh-CN" altLang="en-US" sz="2400" dirty="0">
                <a:latin typeface="Tahoma" panose="020B0604030504040204" pitchFamily="34" charset="0"/>
                <a:ea typeface="楷体_GB2312" pitchFamily="49" charset="-122"/>
              </a:rPr>
              <a:t>作用下改变状态。</a:t>
            </a:r>
          </a:p>
        </p:txBody>
      </p:sp>
      <p:sp>
        <p:nvSpPr>
          <p:cNvPr id="464904" name="Rectangle 8"/>
          <p:cNvSpPr>
            <a:spLocks noChangeArrowheads="1"/>
          </p:cNvSpPr>
          <p:nvPr/>
        </p:nvSpPr>
        <p:spPr bwMode="auto">
          <a:xfrm>
            <a:off x="839270" y="4509150"/>
            <a:ext cx="4967288"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defRPr/>
            </a:pPr>
            <a:r>
              <a:rPr lang="zh-CN" altLang="en-US" sz="2400" dirty="0">
                <a:solidFill>
                  <a:srgbClr val="000066"/>
                </a:solidFill>
                <a:latin typeface="Tahoma" panose="020B0604030504040204" pitchFamily="34" charset="0"/>
                <a:ea typeface="楷体_GB2312" pitchFamily="49" charset="-122"/>
              </a:rPr>
              <a:t>触发器</a:t>
            </a:r>
            <a:r>
              <a:rPr lang="en-US" altLang="zh-CN" sz="2400" dirty="0">
                <a:solidFill>
                  <a:srgbClr val="000066"/>
                </a:solidFill>
                <a:latin typeface="Tahoma" panose="020B0604030504040204" pitchFamily="34" charset="0"/>
                <a:ea typeface="楷体_GB2312" pitchFamily="49" charset="-122"/>
              </a:rPr>
              <a:t>---</a:t>
            </a:r>
            <a:r>
              <a:rPr lang="zh-CN" altLang="en-US" sz="2400" dirty="0">
                <a:solidFill>
                  <a:srgbClr val="CC0000"/>
                </a:solidFill>
                <a:latin typeface="Tahoma" panose="020B0604030504040204" pitchFamily="34" charset="0"/>
                <a:ea typeface="楷体_GB2312" pitchFamily="49" charset="-122"/>
              </a:rPr>
              <a:t>对脉冲边沿敏感</a:t>
            </a:r>
            <a:r>
              <a:rPr lang="zh-CN" altLang="en-US" sz="2400" dirty="0">
                <a:latin typeface="Tahoma" panose="020B0604030504040204" pitchFamily="34" charset="0"/>
                <a:ea typeface="楷体_GB2312" pitchFamily="49" charset="-122"/>
              </a:rPr>
              <a:t>的存储电路，在时钟脉冲的上升沿或下降沿的变化瞬间改变状态。</a:t>
            </a:r>
          </a:p>
        </p:txBody>
      </p:sp>
      <p:grpSp>
        <p:nvGrpSpPr>
          <p:cNvPr id="464905" name="Group 9"/>
          <p:cNvGrpSpPr>
            <a:grpSpLocks/>
          </p:cNvGrpSpPr>
          <p:nvPr/>
        </p:nvGrpSpPr>
        <p:grpSpPr bwMode="auto">
          <a:xfrm>
            <a:off x="5796304" y="2774012"/>
            <a:ext cx="3635375" cy="1117600"/>
            <a:chOff x="3334" y="1902"/>
            <a:chExt cx="2268" cy="780"/>
          </a:xfrm>
        </p:grpSpPr>
        <p:graphicFrame>
          <p:nvGraphicFramePr>
            <p:cNvPr id="464906" name="Object 10"/>
            <p:cNvGraphicFramePr>
              <a:graphicFrameLocks noChangeAspect="1"/>
            </p:cNvGraphicFramePr>
            <p:nvPr/>
          </p:nvGraphicFramePr>
          <p:xfrm>
            <a:off x="3334" y="2356"/>
            <a:ext cx="2245" cy="326"/>
          </p:xfrm>
          <a:graphic>
            <a:graphicData uri="http://schemas.openxmlformats.org/presentationml/2006/ole">
              <mc:AlternateContent xmlns:mc="http://schemas.openxmlformats.org/markup-compatibility/2006">
                <mc:Choice xmlns:v="urn:schemas-microsoft-com:vml" Requires="v">
                  <p:oleObj spid="_x0000_s487488" name="图片" r:id="rId3" imgW="1647720" imgH="237960" progId="Word.Picture.8">
                    <p:embed/>
                  </p:oleObj>
                </mc:Choice>
                <mc:Fallback>
                  <p:oleObj name="图片" r:id="rId3" imgW="1647720" imgH="237960" progId="Word.Picture.8">
                    <p:embed/>
                    <p:pic>
                      <p:nvPicPr>
                        <p:cNvPr id="46490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4" y="2356"/>
                          <a:ext cx="2245"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4907" name="Object 11"/>
            <p:cNvGraphicFramePr>
              <a:graphicFrameLocks noChangeAspect="1"/>
            </p:cNvGraphicFramePr>
            <p:nvPr/>
          </p:nvGraphicFramePr>
          <p:xfrm>
            <a:off x="3357" y="1902"/>
            <a:ext cx="2245" cy="326"/>
          </p:xfrm>
          <a:graphic>
            <a:graphicData uri="http://schemas.openxmlformats.org/presentationml/2006/ole">
              <mc:AlternateContent xmlns:mc="http://schemas.openxmlformats.org/markup-compatibility/2006">
                <mc:Choice xmlns:v="urn:schemas-microsoft-com:vml" Requires="v">
                  <p:oleObj spid="_x0000_s487489" name="图片" r:id="rId5" imgW="1647720" imgH="237960" progId="Word.Picture.8">
                    <p:embed/>
                  </p:oleObj>
                </mc:Choice>
                <mc:Fallback>
                  <p:oleObj name="图片" r:id="rId5" imgW="1647720" imgH="237960" progId="Word.Picture.8">
                    <p:embed/>
                    <p:pic>
                      <p:nvPicPr>
                        <p:cNvPr id="46490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7" y="1902"/>
                          <a:ext cx="2245"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64908" name="Group 12"/>
          <p:cNvGrpSpPr>
            <a:grpSpLocks/>
          </p:cNvGrpSpPr>
          <p:nvPr/>
        </p:nvGrpSpPr>
        <p:grpSpPr bwMode="auto">
          <a:xfrm>
            <a:off x="5805829" y="2939114"/>
            <a:ext cx="3444875" cy="2438399"/>
            <a:chOff x="3408" y="2117"/>
            <a:chExt cx="2170" cy="1536"/>
          </a:xfrm>
        </p:grpSpPr>
        <p:sp>
          <p:nvSpPr>
            <p:cNvPr id="464909" name="Rectangle 13"/>
            <p:cNvSpPr>
              <a:spLocks noChangeArrowheads="1"/>
            </p:cNvSpPr>
            <p:nvPr/>
          </p:nvSpPr>
          <p:spPr bwMode="auto">
            <a:xfrm>
              <a:off x="3424" y="2918"/>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200" b="0">
                  <a:solidFill>
                    <a:srgbClr val="000000"/>
                  </a:solidFill>
                  <a:latin typeface="Times New Roman" panose="02020603050405020304" pitchFamily="18" charset="0"/>
                </a:rPr>
                <a:t> </a:t>
              </a:r>
              <a:endParaRPr lang="en-US" altLang="zh-CN" sz="2400" b="0">
                <a:solidFill>
                  <a:srgbClr val="000000"/>
                </a:solidFill>
                <a:latin typeface="Verdana" panose="020B0604030504040204" pitchFamily="34" charset="0"/>
              </a:endParaRPr>
            </a:p>
          </p:txBody>
        </p:sp>
        <p:sp>
          <p:nvSpPr>
            <p:cNvPr id="464910" name="Freeform 14"/>
            <p:cNvSpPr>
              <a:spLocks/>
            </p:cNvSpPr>
            <p:nvPr/>
          </p:nvSpPr>
          <p:spPr bwMode="auto">
            <a:xfrm>
              <a:off x="3637" y="2898"/>
              <a:ext cx="1941" cy="259"/>
            </a:xfrm>
            <a:custGeom>
              <a:avLst/>
              <a:gdLst>
                <a:gd name="T0" fmla="*/ 0 w 1941"/>
                <a:gd name="T1" fmla="*/ 259 h 259"/>
                <a:gd name="T2" fmla="*/ 254 w 1941"/>
                <a:gd name="T3" fmla="*/ 259 h 259"/>
                <a:gd name="T4" fmla="*/ 254 w 1941"/>
                <a:gd name="T5" fmla="*/ 4 h 259"/>
                <a:gd name="T6" fmla="*/ 536 w 1941"/>
                <a:gd name="T7" fmla="*/ 4 h 259"/>
                <a:gd name="T8" fmla="*/ 536 w 1941"/>
                <a:gd name="T9" fmla="*/ 251 h 259"/>
                <a:gd name="T10" fmla="*/ 822 w 1941"/>
                <a:gd name="T11" fmla="*/ 251 h 259"/>
                <a:gd name="T12" fmla="*/ 822 w 1941"/>
                <a:gd name="T13" fmla="*/ 4 h 259"/>
                <a:gd name="T14" fmla="*/ 1095 w 1941"/>
                <a:gd name="T15" fmla="*/ 4 h 259"/>
                <a:gd name="T16" fmla="*/ 1095 w 1941"/>
                <a:gd name="T17" fmla="*/ 251 h 259"/>
                <a:gd name="T18" fmla="*/ 1377 w 1941"/>
                <a:gd name="T19" fmla="*/ 251 h 259"/>
                <a:gd name="T20" fmla="*/ 1377 w 1941"/>
                <a:gd name="T21" fmla="*/ 0 h 259"/>
                <a:gd name="T22" fmla="*/ 1655 w 1941"/>
                <a:gd name="T23" fmla="*/ 0 h 259"/>
                <a:gd name="T24" fmla="*/ 1655 w 1941"/>
                <a:gd name="T25" fmla="*/ 251 h 259"/>
                <a:gd name="T26" fmla="*/ 1941 w 1941"/>
                <a:gd name="T27" fmla="*/ 25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1" h="259">
                  <a:moveTo>
                    <a:pt x="0" y="259"/>
                  </a:moveTo>
                  <a:lnTo>
                    <a:pt x="254" y="259"/>
                  </a:lnTo>
                  <a:lnTo>
                    <a:pt x="254" y="4"/>
                  </a:lnTo>
                  <a:lnTo>
                    <a:pt x="536" y="4"/>
                  </a:lnTo>
                  <a:lnTo>
                    <a:pt x="536" y="251"/>
                  </a:lnTo>
                  <a:lnTo>
                    <a:pt x="822" y="251"/>
                  </a:lnTo>
                  <a:lnTo>
                    <a:pt x="822" y="4"/>
                  </a:lnTo>
                  <a:lnTo>
                    <a:pt x="1095" y="4"/>
                  </a:lnTo>
                  <a:lnTo>
                    <a:pt x="1095" y="251"/>
                  </a:lnTo>
                  <a:lnTo>
                    <a:pt x="1377" y="251"/>
                  </a:lnTo>
                  <a:lnTo>
                    <a:pt x="1377" y="0"/>
                  </a:lnTo>
                  <a:lnTo>
                    <a:pt x="1655" y="0"/>
                  </a:lnTo>
                  <a:lnTo>
                    <a:pt x="1655" y="251"/>
                  </a:lnTo>
                  <a:lnTo>
                    <a:pt x="1941" y="25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rgbClr val="000000"/>
                </a:solidFill>
              </a:endParaRPr>
            </a:p>
          </p:txBody>
        </p:sp>
        <p:sp>
          <p:nvSpPr>
            <p:cNvPr id="464911" name="Freeform 15"/>
            <p:cNvSpPr>
              <a:spLocks/>
            </p:cNvSpPr>
            <p:nvPr/>
          </p:nvSpPr>
          <p:spPr bwMode="auto">
            <a:xfrm>
              <a:off x="3871" y="2935"/>
              <a:ext cx="36" cy="121"/>
            </a:xfrm>
            <a:custGeom>
              <a:avLst/>
              <a:gdLst>
                <a:gd name="T0" fmla="*/ 16 w 36"/>
                <a:gd name="T1" fmla="*/ 0 h 121"/>
                <a:gd name="T2" fmla="*/ 0 w 36"/>
                <a:gd name="T3" fmla="*/ 121 h 121"/>
                <a:gd name="T4" fmla="*/ 36 w 36"/>
                <a:gd name="T5" fmla="*/ 121 h 121"/>
                <a:gd name="T6" fmla="*/ 16 w 36"/>
                <a:gd name="T7" fmla="*/ 0 h 121"/>
              </a:gdLst>
              <a:ahLst/>
              <a:cxnLst>
                <a:cxn ang="0">
                  <a:pos x="T0" y="T1"/>
                </a:cxn>
                <a:cxn ang="0">
                  <a:pos x="T2" y="T3"/>
                </a:cxn>
                <a:cxn ang="0">
                  <a:pos x="T4" y="T5"/>
                </a:cxn>
                <a:cxn ang="0">
                  <a:pos x="T6" y="T7"/>
                </a:cxn>
              </a:cxnLst>
              <a:rect l="0" t="0" r="r" b="b"/>
              <a:pathLst>
                <a:path w="36" h="121">
                  <a:moveTo>
                    <a:pt x="16" y="0"/>
                  </a:moveTo>
                  <a:lnTo>
                    <a:pt x="0" y="121"/>
                  </a:lnTo>
                  <a:lnTo>
                    <a:pt x="36" y="121"/>
                  </a:lnTo>
                  <a:lnTo>
                    <a:pt x="16"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srgbClr val="000000"/>
                </a:solidFill>
              </a:endParaRPr>
            </a:p>
          </p:txBody>
        </p:sp>
        <p:sp>
          <p:nvSpPr>
            <p:cNvPr id="464912" name="Freeform 16"/>
            <p:cNvSpPr>
              <a:spLocks/>
            </p:cNvSpPr>
            <p:nvPr/>
          </p:nvSpPr>
          <p:spPr bwMode="auto">
            <a:xfrm>
              <a:off x="3871" y="2935"/>
              <a:ext cx="36" cy="121"/>
            </a:xfrm>
            <a:custGeom>
              <a:avLst/>
              <a:gdLst>
                <a:gd name="T0" fmla="*/ 16 w 36"/>
                <a:gd name="T1" fmla="*/ 0 h 121"/>
                <a:gd name="T2" fmla="*/ 0 w 36"/>
                <a:gd name="T3" fmla="*/ 121 h 121"/>
                <a:gd name="T4" fmla="*/ 36 w 36"/>
                <a:gd name="T5" fmla="*/ 121 h 121"/>
                <a:gd name="T6" fmla="*/ 16 w 36"/>
                <a:gd name="T7" fmla="*/ 0 h 121"/>
              </a:gdLst>
              <a:ahLst/>
              <a:cxnLst>
                <a:cxn ang="0">
                  <a:pos x="T0" y="T1"/>
                </a:cxn>
                <a:cxn ang="0">
                  <a:pos x="T2" y="T3"/>
                </a:cxn>
                <a:cxn ang="0">
                  <a:pos x="T4" y="T5"/>
                </a:cxn>
                <a:cxn ang="0">
                  <a:pos x="T6" y="T7"/>
                </a:cxn>
              </a:cxnLst>
              <a:rect l="0" t="0" r="r" b="b"/>
              <a:pathLst>
                <a:path w="36" h="121">
                  <a:moveTo>
                    <a:pt x="16" y="0"/>
                  </a:moveTo>
                  <a:lnTo>
                    <a:pt x="0" y="121"/>
                  </a:lnTo>
                  <a:lnTo>
                    <a:pt x="36" y="121"/>
                  </a:lnTo>
                  <a:lnTo>
                    <a:pt x="16" y="0"/>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rgbClr val="000000"/>
                </a:solidFill>
              </a:endParaRPr>
            </a:p>
          </p:txBody>
        </p:sp>
        <p:sp>
          <p:nvSpPr>
            <p:cNvPr id="464913" name="Freeform 17"/>
            <p:cNvSpPr>
              <a:spLocks/>
            </p:cNvSpPr>
            <p:nvPr/>
          </p:nvSpPr>
          <p:spPr bwMode="auto">
            <a:xfrm>
              <a:off x="4439" y="2939"/>
              <a:ext cx="36" cy="117"/>
            </a:xfrm>
            <a:custGeom>
              <a:avLst/>
              <a:gdLst>
                <a:gd name="T0" fmla="*/ 20 w 36"/>
                <a:gd name="T1" fmla="*/ 0 h 117"/>
                <a:gd name="T2" fmla="*/ 0 w 36"/>
                <a:gd name="T3" fmla="*/ 117 h 117"/>
                <a:gd name="T4" fmla="*/ 36 w 36"/>
                <a:gd name="T5" fmla="*/ 117 h 117"/>
                <a:gd name="T6" fmla="*/ 20 w 36"/>
                <a:gd name="T7" fmla="*/ 0 h 117"/>
              </a:gdLst>
              <a:ahLst/>
              <a:cxnLst>
                <a:cxn ang="0">
                  <a:pos x="T0" y="T1"/>
                </a:cxn>
                <a:cxn ang="0">
                  <a:pos x="T2" y="T3"/>
                </a:cxn>
                <a:cxn ang="0">
                  <a:pos x="T4" y="T5"/>
                </a:cxn>
                <a:cxn ang="0">
                  <a:pos x="T6" y="T7"/>
                </a:cxn>
              </a:cxnLst>
              <a:rect l="0" t="0" r="r" b="b"/>
              <a:pathLst>
                <a:path w="36" h="117">
                  <a:moveTo>
                    <a:pt x="20" y="0"/>
                  </a:moveTo>
                  <a:lnTo>
                    <a:pt x="0" y="117"/>
                  </a:lnTo>
                  <a:lnTo>
                    <a:pt x="36" y="117"/>
                  </a:lnTo>
                  <a:lnTo>
                    <a:pt x="2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srgbClr val="000000"/>
                </a:solidFill>
              </a:endParaRPr>
            </a:p>
          </p:txBody>
        </p:sp>
        <p:sp>
          <p:nvSpPr>
            <p:cNvPr id="464914" name="Freeform 18"/>
            <p:cNvSpPr>
              <a:spLocks/>
            </p:cNvSpPr>
            <p:nvPr/>
          </p:nvSpPr>
          <p:spPr bwMode="auto">
            <a:xfrm>
              <a:off x="4439" y="2939"/>
              <a:ext cx="36" cy="117"/>
            </a:xfrm>
            <a:custGeom>
              <a:avLst/>
              <a:gdLst>
                <a:gd name="T0" fmla="*/ 20 w 36"/>
                <a:gd name="T1" fmla="*/ 0 h 117"/>
                <a:gd name="T2" fmla="*/ 0 w 36"/>
                <a:gd name="T3" fmla="*/ 117 h 117"/>
                <a:gd name="T4" fmla="*/ 36 w 36"/>
                <a:gd name="T5" fmla="*/ 117 h 117"/>
                <a:gd name="T6" fmla="*/ 20 w 36"/>
                <a:gd name="T7" fmla="*/ 0 h 117"/>
              </a:gdLst>
              <a:ahLst/>
              <a:cxnLst>
                <a:cxn ang="0">
                  <a:pos x="T0" y="T1"/>
                </a:cxn>
                <a:cxn ang="0">
                  <a:pos x="T2" y="T3"/>
                </a:cxn>
                <a:cxn ang="0">
                  <a:pos x="T4" y="T5"/>
                </a:cxn>
                <a:cxn ang="0">
                  <a:pos x="T6" y="T7"/>
                </a:cxn>
              </a:cxnLst>
              <a:rect l="0" t="0" r="r" b="b"/>
              <a:pathLst>
                <a:path w="36" h="117">
                  <a:moveTo>
                    <a:pt x="20" y="0"/>
                  </a:moveTo>
                  <a:lnTo>
                    <a:pt x="0" y="117"/>
                  </a:lnTo>
                  <a:lnTo>
                    <a:pt x="36" y="117"/>
                  </a:lnTo>
                  <a:lnTo>
                    <a:pt x="20" y="0"/>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rgbClr val="000000"/>
                </a:solidFill>
              </a:endParaRPr>
            </a:p>
          </p:txBody>
        </p:sp>
        <p:sp>
          <p:nvSpPr>
            <p:cNvPr id="464915" name="Freeform 19"/>
            <p:cNvSpPr>
              <a:spLocks/>
            </p:cNvSpPr>
            <p:nvPr/>
          </p:nvSpPr>
          <p:spPr bwMode="auto">
            <a:xfrm>
              <a:off x="4994" y="2939"/>
              <a:ext cx="40" cy="117"/>
            </a:xfrm>
            <a:custGeom>
              <a:avLst/>
              <a:gdLst>
                <a:gd name="T0" fmla="*/ 20 w 40"/>
                <a:gd name="T1" fmla="*/ 0 h 117"/>
                <a:gd name="T2" fmla="*/ 0 w 40"/>
                <a:gd name="T3" fmla="*/ 117 h 117"/>
                <a:gd name="T4" fmla="*/ 40 w 40"/>
                <a:gd name="T5" fmla="*/ 117 h 117"/>
                <a:gd name="T6" fmla="*/ 20 w 40"/>
                <a:gd name="T7" fmla="*/ 0 h 117"/>
              </a:gdLst>
              <a:ahLst/>
              <a:cxnLst>
                <a:cxn ang="0">
                  <a:pos x="T0" y="T1"/>
                </a:cxn>
                <a:cxn ang="0">
                  <a:pos x="T2" y="T3"/>
                </a:cxn>
                <a:cxn ang="0">
                  <a:pos x="T4" y="T5"/>
                </a:cxn>
                <a:cxn ang="0">
                  <a:pos x="T6" y="T7"/>
                </a:cxn>
              </a:cxnLst>
              <a:rect l="0" t="0" r="r" b="b"/>
              <a:pathLst>
                <a:path w="40" h="117">
                  <a:moveTo>
                    <a:pt x="20" y="0"/>
                  </a:moveTo>
                  <a:lnTo>
                    <a:pt x="0" y="117"/>
                  </a:lnTo>
                  <a:lnTo>
                    <a:pt x="40" y="117"/>
                  </a:lnTo>
                  <a:lnTo>
                    <a:pt x="2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srgbClr val="000000"/>
                </a:solidFill>
              </a:endParaRPr>
            </a:p>
          </p:txBody>
        </p:sp>
        <p:sp>
          <p:nvSpPr>
            <p:cNvPr id="464916" name="Freeform 20"/>
            <p:cNvSpPr>
              <a:spLocks/>
            </p:cNvSpPr>
            <p:nvPr/>
          </p:nvSpPr>
          <p:spPr bwMode="auto">
            <a:xfrm>
              <a:off x="4994" y="2939"/>
              <a:ext cx="40" cy="117"/>
            </a:xfrm>
            <a:custGeom>
              <a:avLst/>
              <a:gdLst>
                <a:gd name="T0" fmla="*/ 20 w 40"/>
                <a:gd name="T1" fmla="*/ 0 h 117"/>
                <a:gd name="T2" fmla="*/ 0 w 40"/>
                <a:gd name="T3" fmla="*/ 117 h 117"/>
                <a:gd name="T4" fmla="*/ 40 w 40"/>
                <a:gd name="T5" fmla="*/ 117 h 117"/>
                <a:gd name="T6" fmla="*/ 20 w 40"/>
                <a:gd name="T7" fmla="*/ 0 h 117"/>
              </a:gdLst>
              <a:ahLst/>
              <a:cxnLst>
                <a:cxn ang="0">
                  <a:pos x="T0" y="T1"/>
                </a:cxn>
                <a:cxn ang="0">
                  <a:pos x="T2" y="T3"/>
                </a:cxn>
                <a:cxn ang="0">
                  <a:pos x="T4" y="T5"/>
                </a:cxn>
                <a:cxn ang="0">
                  <a:pos x="T6" y="T7"/>
                </a:cxn>
              </a:cxnLst>
              <a:rect l="0" t="0" r="r" b="b"/>
              <a:pathLst>
                <a:path w="40" h="117">
                  <a:moveTo>
                    <a:pt x="20" y="0"/>
                  </a:moveTo>
                  <a:lnTo>
                    <a:pt x="0" y="117"/>
                  </a:lnTo>
                  <a:lnTo>
                    <a:pt x="40" y="117"/>
                  </a:lnTo>
                  <a:lnTo>
                    <a:pt x="20" y="0"/>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rgbClr val="000000"/>
                </a:solidFill>
              </a:endParaRPr>
            </a:p>
          </p:txBody>
        </p:sp>
        <p:sp>
          <p:nvSpPr>
            <p:cNvPr id="464917" name="Freeform 21"/>
            <p:cNvSpPr>
              <a:spLocks/>
            </p:cNvSpPr>
            <p:nvPr/>
          </p:nvSpPr>
          <p:spPr bwMode="auto">
            <a:xfrm>
              <a:off x="3637" y="3385"/>
              <a:ext cx="1941" cy="259"/>
            </a:xfrm>
            <a:custGeom>
              <a:avLst/>
              <a:gdLst>
                <a:gd name="T0" fmla="*/ 0 w 1941"/>
                <a:gd name="T1" fmla="*/ 259 h 259"/>
                <a:gd name="T2" fmla="*/ 254 w 1941"/>
                <a:gd name="T3" fmla="*/ 259 h 259"/>
                <a:gd name="T4" fmla="*/ 254 w 1941"/>
                <a:gd name="T5" fmla="*/ 4 h 259"/>
                <a:gd name="T6" fmla="*/ 536 w 1941"/>
                <a:gd name="T7" fmla="*/ 4 h 259"/>
                <a:gd name="T8" fmla="*/ 536 w 1941"/>
                <a:gd name="T9" fmla="*/ 251 h 259"/>
                <a:gd name="T10" fmla="*/ 822 w 1941"/>
                <a:gd name="T11" fmla="*/ 251 h 259"/>
                <a:gd name="T12" fmla="*/ 822 w 1941"/>
                <a:gd name="T13" fmla="*/ 4 h 259"/>
                <a:gd name="T14" fmla="*/ 1095 w 1941"/>
                <a:gd name="T15" fmla="*/ 4 h 259"/>
                <a:gd name="T16" fmla="*/ 1095 w 1941"/>
                <a:gd name="T17" fmla="*/ 251 h 259"/>
                <a:gd name="T18" fmla="*/ 1377 w 1941"/>
                <a:gd name="T19" fmla="*/ 251 h 259"/>
                <a:gd name="T20" fmla="*/ 1377 w 1941"/>
                <a:gd name="T21" fmla="*/ 0 h 259"/>
                <a:gd name="T22" fmla="*/ 1655 w 1941"/>
                <a:gd name="T23" fmla="*/ 0 h 259"/>
                <a:gd name="T24" fmla="*/ 1655 w 1941"/>
                <a:gd name="T25" fmla="*/ 251 h 259"/>
                <a:gd name="T26" fmla="*/ 1941 w 1941"/>
                <a:gd name="T27" fmla="*/ 25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1" h="259">
                  <a:moveTo>
                    <a:pt x="0" y="259"/>
                  </a:moveTo>
                  <a:lnTo>
                    <a:pt x="254" y="259"/>
                  </a:lnTo>
                  <a:lnTo>
                    <a:pt x="254" y="4"/>
                  </a:lnTo>
                  <a:lnTo>
                    <a:pt x="536" y="4"/>
                  </a:lnTo>
                  <a:lnTo>
                    <a:pt x="536" y="251"/>
                  </a:lnTo>
                  <a:lnTo>
                    <a:pt x="822" y="251"/>
                  </a:lnTo>
                  <a:lnTo>
                    <a:pt x="822" y="4"/>
                  </a:lnTo>
                  <a:lnTo>
                    <a:pt x="1095" y="4"/>
                  </a:lnTo>
                  <a:lnTo>
                    <a:pt x="1095" y="251"/>
                  </a:lnTo>
                  <a:lnTo>
                    <a:pt x="1377" y="251"/>
                  </a:lnTo>
                  <a:lnTo>
                    <a:pt x="1377" y="0"/>
                  </a:lnTo>
                  <a:lnTo>
                    <a:pt x="1655" y="0"/>
                  </a:lnTo>
                  <a:lnTo>
                    <a:pt x="1655" y="251"/>
                  </a:lnTo>
                  <a:lnTo>
                    <a:pt x="1941" y="25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rgbClr val="000000"/>
                </a:solidFill>
              </a:endParaRPr>
            </a:p>
          </p:txBody>
        </p:sp>
        <p:sp>
          <p:nvSpPr>
            <p:cNvPr id="464918" name="Freeform 22"/>
            <p:cNvSpPr>
              <a:spLocks/>
            </p:cNvSpPr>
            <p:nvPr/>
          </p:nvSpPr>
          <p:spPr bwMode="auto">
            <a:xfrm>
              <a:off x="4153" y="3478"/>
              <a:ext cx="40" cy="117"/>
            </a:xfrm>
            <a:custGeom>
              <a:avLst/>
              <a:gdLst>
                <a:gd name="T0" fmla="*/ 20 w 40"/>
                <a:gd name="T1" fmla="*/ 117 h 117"/>
                <a:gd name="T2" fmla="*/ 0 w 40"/>
                <a:gd name="T3" fmla="*/ 0 h 117"/>
                <a:gd name="T4" fmla="*/ 40 w 40"/>
                <a:gd name="T5" fmla="*/ 0 h 117"/>
                <a:gd name="T6" fmla="*/ 20 w 40"/>
                <a:gd name="T7" fmla="*/ 117 h 117"/>
              </a:gdLst>
              <a:ahLst/>
              <a:cxnLst>
                <a:cxn ang="0">
                  <a:pos x="T0" y="T1"/>
                </a:cxn>
                <a:cxn ang="0">
                  <a:pos x="T2" y="T3"/>
                </a:cxn>
                <a:cxn ang="0">
                  <a:pos x="T4" y="T5"/>
                </a:cxn>
                <a:cxn ang="0">
                  <a:pos x="T6" y="T7"/>
                </a:cxn>
              </a:cxnLst>
              <a:rect l="0" t="0" r="r" b="b"/>
              <a:pathLst>
                <a:path w="40" h="117">
                  <a:moveTo>
                    <a:pt x="20" y="117"/>
                  </a:moveTo>
                  <a:lnTo>
                    <a:pt x="0" y="0"/>
                  </a:lnTo>
                  <a:lnTo>
                    <a:pt x="40" y="0"/>
                  </a:lnTo>
                  <a:lnTo>
                    <a:pt x="20" y="117"/>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srgbClr val="000000"/>
                </a:solidFill>
              </a:endParaRPr>
            </a:p>
          </p:txBody>
        </p:sp>
        <p:sp>
          <p:nvSpPr>
            <p:cNvPr id="464919" name="Freeform 23"/>
            <p:cNvSpPr>
              <a:spLocks/>
            </p:cNvSpPr>
            <p:nvPr/>
          </p:nvSpPr>
          <p:spPr bwMode="auto">
            <a:xfrm>
              <a:off x="4153" y="3478"/>
              <a:ext cx="40" cy="117"/>
            </a:xfrm>
            <a:custGeom>
              <a:avLst/>
              <a:gdLst>
                <a:gd name="T0" fmla="*/ 20 w 40"/>
                <a:gd name="T1" fmla="*/ 117 h 117"/>
                <a:gd name="T2" fmla="*/ 0 w 40"/>
                <a:gd name="T3" fmla="*/ 0 h 117"/>
                <a:gd name="T4" fmla="*/ 40 w 40"/>
                <a:gd name="T5" fmla="*/ 0 h 117"/>
                <a:gd name="T6" fmla="*/ 20 w 40"/>
                <a:gd name="T7" fmla="*/ 117 h 117"/>
              </a:gdLst>
              <a:ahLst/>
              <a:cxnLst>
                <a:cxn ang="0">
                  <a:pos x="T0" y="T1"/>
                </a:cxn>
                <a:cxn ang="0">
                  <a:pos x="T2" y="T3"/>
                </a:cxn>
                <a:cxn ang="0">
                  <a:pos x="T4" y="T5"/>
                </a:cxn>
                <a:cxn ang="0">
                  <a:pos x="T6" y="T7"/>
                </a:cxn>
              </a:cxnLst>
              <a:rect l="0" t="0" r="r" b="b"/>
              <a:pathLst>
                <a:path w="40" h="117">
                  <a:moveTo>
                    <a:pt x="20" y="117"/>
                  </a:moveTo>
                  <a:lnTo>
                    <a:pt x="0" y="0"/>
                  </a:lnTo>
                  <a:lnTo>
                    <a:pt x="40" y="0"/>
                  </a:lnTo>
                  <a:lnTo>
                    <a:pt x="20" y="117"/>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rgbClr val="000000"/>
                </a:solidFill>
              </a:endParaRPr>
            </a:p>
          </p:txBody>
        </p:sp>
        <p:sp>
          <p:nvSpPr>
            <p:cNvPr id="464920" name="Freeform 24"/>
            <p:cNvSpPr>
              <a:spLocks/>
            </p:cNvSpPr>
            <p:nvPr/>
          </p:nvSpPr>
          <p:spPr bwMode="auto">
            <a:xfrm>
              <a:off x="4712" y="3478"/>
              <a:ext cx="37" cy="117"/>
            </a:xfrm>
            <a:custGeom>
              <a:avLst/>
              <a:gdLst>
                <a:gd name="T0" fmla="*/ 16 w 37"/>
                <a:gd name="T1" fmla="*/ 117 h 117"/>
                <a:gd name="T2" fmla="*/ 0 w 37"/>
                <a:gd name="T3" fmla="*/ 0 h 117"/>
                <a:gd name="T4" fmla="*/ 37 w 37"/>
                <a:gd name="T5" fmla="*/ 0 h 117"/>
                <a:gd name="T6" fmla="*/ 16 w 37"/>
                <a:gd name="T7" fmla="*/ 117 h 117"/>
              </a:gdLst>
              <a:ahLst/>
              <a:cxnLst>
                <a:cxn ang="0">
                  <a:pos x="T0" y="T1"/>
                </a:cxn>
                <a:cxn ang="0">
                  <a:pos x="T2" y="T3"/>
                </a:cxn>
                <a:cxn ang="0">
                  <a:pos x="T4" y="T5"/>
                </a:cxn>
                <a:cxn ang="0">
                  <a:pos x="T6" y="T7"/>
                </a:cxn>
              </a:cxnLst>
              <a:rect l="0" t="0" r="r" b="b"/>
              <a:pathLst>
                <a:path w="37" h="117">
                  <a:moveTo>
                    <a:pt x="16" y="117"/>
                  </a:moveTo>
                  <a:lnTo>
                    <a:pt x="0" y="0"/>
                  </a:lnTo>
                  <a:lnTo>
                    <a:pt x="37" y="0"/>
                  </a:lnTo>
                  <a:lnTo>
                    <a:pt x="16" y="117"/>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srgbClr val="000000"/>
                </a:solidFill>
              </a:endParaRPr>
            </a:p>
          </p:txBody>
        </p:sp>
        <p:sp>
          <p:nvSpPr>
            <p:cNvPr id="464921" name="Freeform 25"/>
            <p:cNvSpPr>
              <a:spLocks/>
            </p:cNvSpPr>
            <p:nvPr/>
          </p:nvSpPr>
          <p:spPr bwMode="auto">
            <a:xfrm>
              <a:off x="4712" y="3478"/>
              <a:ext cx="37" cy="117"/>
            </a:xfrm>
            <a:custGeom>
              <a:avLst/>
              <a:gdLst>
                <a:gd name="T0" fmla="*/ 16 w 37"/>
                <a:gd name="T1" fmla="*/ 117 h 117"/>
                <a:gd name="T2" fmla="*/ 0 w 37"/>
                <a:gd name="T3" fmla="*/ 0 h 117"/>
                <a:gd name="T4" fmla="*/ 37 w 37"/>
                <a:gd name="T5" fmla="*/ 0 h 117"/>
                <a:gd name="T6" fmla="*/ 16 w 37"/>
                <a:gd name="T7" fmla="*/ 117 h 117"/>
              </a:gdLst>
              <a:ahLst/>
              <a:cxnLst>
                <a:cxn ang="0">
                  <a:pos x="T0" y="T1"/>
                </a:cxn>
                <a:cxn ang="0">
                  <a:pos x="T2" y="T3"/>
                </a:cxn>
                <a:cxn ang="0">
                  <a:pos x="T4" y="T5"/>
                </a:cxn>
                <a:cxn ang="0">
                  <a:pos x="T6" y="T7"/>
                </a:cxn>
              </a:cxnLst>
              <a:rect l="0" t="0" r="r" b="b"/>
              <a:pathLst>
                <a:path w="37" h="117">
                  <a:moveTo>
                    <a:pt x="16" y="117"/>
                  </a:moveTo>
                  <a:lnTo>
                    <a:pt x="0" y="0"/>
                  </a:lnTo>
                  <a:lnTo>
                    <a:pt x="37" y="0"/>
                  </a:lnTo>
                  <a:lnTo>
                    <a:pt x="16" y="117"/>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rgbClr val="000000"/>
                </a:solidFill>
              </a:endParaRPr>
            </a:p>
          </p:txBody>
        </p:sp>
        <p:sp>
          <p:nvSpPr>
            <p:cNvPr id="464922" name="Freeform 26"/>
            <p:cNvSpPr>
              <a:spLocks/>
            </p:cNvSpPr>
            <p:nvPr/>
          </p:nvSpPr>
          <p:spPr bwMode="auto">
            <a:xfrm>
              <a:off x="5276" y="3478"/>
              <a:ext cx="36" cy="117"/>
            </a:xfrm>
            <a:custGeom>
              <a:avLst/>
              <a:gdLst>
                <a:gd name="T0" fmla="*/ 16 w 36"/>
                <a:gd name="T1" fmla="*/ 117 h 117"/>
                <a:gd name="T2" fmla="*/ 0 w 36"/>
                <a:gd name="T3" fmla="*/ 0 h 117"/>
                <a:gd name="T4" fmla="*/ 36 w 36"/>
                <a:gd name="T5" fmla="*/ 0 h 117"/>
                <a:gd name="T6" fmla="*/ 16 w 36"/>
                <a:gd name="T7" fmla="*/ 117 h 117"/>
              </a:gdLst>
              <a:ahLst/>
              <a:cxnLst>
                <a:cxn ang="0">
                  <a:pos x="T0" y="T1"/>
                </a:cxn>
                <a:cxn ang="0">
                  <a:pos x="T2" y="T3"/>
                </a:cxn>
                <a:cxn ang="0">
                  <a:pos x="T4" y="T5"/>
                </a:cxn>
                <a:cxn ang="0">
                  <a:pos x="T6" y="T7"/>
                </a:cxn>
              </a:cxnLst>
              <a:rect l="0" t="0" r="r" b="b"/>
              <a:pathLst>
                <a:path w="36" h="117">
                  <a:moveTo>
                    <a:pt x="16" y="117"/>
                  </a:moveTo>
                  <a:lnTo>
                    <a:pt x="0" y="0"/>
                  </a:lnTo>
                  <a:lnTo>
                    <a:pt x="36" y="0"/>
                  </a:lnTo>
                  <a:lnTo>
                    <a:pt x="16" y="117"/>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srgbClr val="000000"/>
                </a:solidFill>
              </a:endParaRPr>
            </a:p>
          </p:txBody>
        </p:sp>
        <p:sp>
          <p:nvSpPr>
            <p:cNvPr id="464923" name="Freeform 27"/>
            <p:cNvSpPr>
              <a:spLocks/>
            </p:cNvSpPr>
            <p:nvPr/>
          </p:nvSpPr>
          <p:spPr bwMode="auto">
            <a:xfrm>
              <a:off x="5276" y="3478"/>
              <a:ext cx="36" cy="117"/>
            </a:xfrm>
            <a:custGeom>
              <a:avLst/>
              <a:gdLst>
                <a:gd name="T0" fmla="*/ 16 w 36"/>
                <a:gd name="T1" fmla="*/ 117 h 117"/>
                <a:gd name="T2" fmla="*/ 0 w 36"/>
                <a:gd name="T3" fmla="*/ 0 h 117"/>
                <a:gd name="T4" fmla="*/ 36 w 36"/>
                <a:gd name="T5" fmla="*/ 0 h 117"/>
                <a:gd name="T6" fmla="*/ 16 w 36"/>
                <a:gd name="T7" fmla="*/ 117 h 117"/>
              </a:gdLst>
              <a:ahLst/>
              <a:cxnLst>
                <a:cxn ang="0">
                  <a:pos x="T0" y="T1"/>
                </a:cxn>
                <a:cxn ang="0">
                  <a:pos x="T2" y="T3"/>
                </a:cxn>
                <a:cxn ang="0">
                  <a:pos x="T4" y="T5"/>
                </a:cxn>
                <a:cxn ang="0">
                  <a:pos x="T6" y="T7"/>
                </a:cxn>
              </a:cxnLst>
              <a:rect l="0" t="0" r="r" b="b"/>
              <a:pathLst>
                <a:path w="36" h="117">
                  <a:moveTo>
                    <a:pt x="16" y="117"/>
                  </a:moveTo>
                  <a:lnTo>
                    <a:pt x="0" y="0"/>
                  </a:lnTo>
                  <a:lnTo>
                    <a:pt x="36" y="0"/>
                  </a:lnTo>
                  <a:lnTo>
                    <a:pt x="16" y="117"/>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rgbClr val="000000"/>
                </a:solidFill>
              </a:endParaRPr>
            </a:p>
          </p:txBody>
        </p:sp>
        <p:sp>
          <p:nvSpPr>
            <p:cNvPr id="464924" name="Rectangle 28"/>
            <p:cNvSpPr>
              <a:spLocks noChangeArrowheads="1"/>
            </p:cNvSpPr>
            <p:nvPr/>
          </p:nvSpPr>
          <p:spPr bwMode="auto">
            <a:xfrm>
              <a:off x="3424" y="2995"/>
              <a:ext cx="23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900" i="1">
                  <a:solidFill>
                    <a:srgbClr val="000000"/>
                  </a:solidFill>
                  <a:latin typeface="Times New Roman" panose="02020603050405020304" pitchFamily="18" charset="0"/>
                </a:rPr>
                <a:t>CP</a:t>
              </a:r>
              <a:r>
                <a:rPr lang="en-US" altLang="zh-CN" sz="1900" b="0" i="1">
                  <a:solidFill>
                    <a:srgbClr val="000000"/>
                  </a:solidFill>
                  <a:latin typeface="Times New Roman" panose="02020603050405020304" pitchFamily="18" charset="0"/>
                </a:rPr>
                <a:t> </a:t>
              </a:r>
              <a:endParaRPr lang="en-US" altLang="zh-CN" sz="2400" b="0">
                <a:solidFill>
                  <a:srgbClr val="000000"/>
                </a:solidFill>
                <a:latin typeface="Verdana" panose="020B0604030504040204" pitchFamily="34" charset="0"/>
              </a:endParaRPr>
            </a:p>
          </p:txBody>
        </p:sp>
        <p:sp>
          <p:nvSpPr>
            <p:cNvPr id="464925" name="Rectangle 29"/>
            <p:cNvSpPr>
              <a:spLocks noChangeArrowheads="1"/>
            </p:cNvSpPr>
            <p:nvPr/>
          </p:nvSpPr>
          <p:spPr bwMode="auto">
            <a:xfrm>
              <a:off x="3686" y="2995"/>
              <a:ext cx="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900" b="0" i="1">
                  <a:solidFill>
                    <a:srgbClr val="000000"/>
                  </a:solidFill>
                  <a:latin typeface="Times New Roman" panose="02020603050405020304" pitchFamily="18" charset="0"/>
                </a:rPr>
                <a:t> </a:t>
              </a:r>
              <a:endParaRPr lang="en-US" altLang="zh-CN" sz="2400" b="0">
                <a:solidFill>
                  <a:srgbClr val="000000"/>
                </a:solidFill>
                <a:latin typeface="Verdana" panose="020B0604030504040204" pitchFamily="34" charset="0"/>
              </a:endParaRPr>
            </a:p>
          </p:txBody>
        </p:sp>
        <p:sp>
          <p:nvSpPr>
            <p:cNvPr id="464926" name="Rectangle 30"/>
            <p:cNvSpPr>
              <a:spLocks noChangeArrowheads="1"/>
            </p:cNvSpPr>
            <p:nvPr/>
          </p:nvSpPr>
          <p:spPr bwMode="auto">
            <a:xfrm>
              <a:off x="3424" y="3469"/>
              <a:ext cx="23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900" i="1">
                  <a:solidFill>
                    <a:srgbClr val="000000"/>
                  </a:solidFill>
                  <a:latin typeface="Times New Roman" panose="02020603050405020304" pitchFamily="18" charset="0"/>
                </a:rPr>
                <a:t>CP</a:t>
              </a:r>
              <a:r>
                <a:rPr lang="en-US" altLang="zh-CN" sz="1900" b="0" i="1">
                  <a:solidFill>
                    <a:srgbClr val="000000"/>
                  </a:solidFill>
                  <a:latin typeface="Times New Roman" panose="02020603050405020304" pitchFamily="18" charset="0"/>
                </a:rPr>
                <a:t> </a:t>
              </a:r>
              <a:endParaRPr lang="en-US" altLang="zh-CN" sz="2400" b="0">
                <a:solidFill>
                  <a:srgbClr val="000000"/>
                </a:solidFill>
                <a:latin typeface="Verdana" panose="020B0604030504040204" pitchFamily="34" charset="0"/>
              </a:endParaRPr>
            </a:p>
          </p:txBody>
        </p:sp>
        <p:sp>
          <p:nvSpPr>
            <p:cNvPr id="464927" name="Rectangle 31"/>
            <p:cNvSpPr>
              <a:spLocks noChangeArrowheads="1"/>
            </p:cNvSpPr>
            <p:nvPr/>
          </p:nvSpPr>
          <p:spPr bwMode="auto">
            <a:xfrm>
              <a:off x="3686" y="3469"/>
              <a:ext cx="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900" b="0" i="1">
                  <a:solidFill>
                    <a:srgbClr val="000000"/>
                  </a:solidFill>
                  <a:latin typeface="Times New Roman" panose="02020603050405020304" pitchFamily="18" charset="0"/>
                </a:rPr>
                <a:t> </a:t>
              </a:r>
              <a:endParaRPr lang="en-US" altLang="zh-CN" sz="2400" b="0">
                <a:solidFill>
                  <a:srgbClr val="000000"/>
                </a:solidFill>
                <a:latin typeface="Verdana" panose="020B0604030504040204" pitchFamily="34" charset="0"/>
              </a:endParaRPr>
            </a:p>
          </p:txBody>
        </p:sp>
        <p:sp>
          <p:nvSpPr>
            <p:cNvPr id="464928" name="Line 32"/>
            <p:cNvSpPr>
              <a:spLocks noChangeShapeType="1"/>
            </p:cNvSpPr>
            <p:nvPr/>
          </p:nvSpPr>
          <p:spPr bwMode="auto">
            <a:xfrm>
              <a:off x="3452" y="3462"/>
              <a:ext cx="1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rgbClr val="000000"/>
                </a:solidFill>
              </a:endParaRPr>
            </a:p>
          </p:txBody>
        </p:sp>
        <p:sp>
          <p:nvSpPr>
            <p:cNvPr id="31" name="Line 32"/>
            <p:cNvSpPr>
              <a:spLocks noChangeShapeType="1"/>
            </p:cNvSpPr>
            <p:nvPr/>
          </p:nvSpPr>
          <p:spPr bwMode="auto">
            <a:xfrm>
              <a:off x="3408" y="2117"/>
              <a:ext cx="1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rgbClr val="000000"/>
                </a:solidFill>
              </a:endParaRPr>
            </a:p>
          </p:txBody>
        </p:sp>
      </p:grpSp>
    </p:spTree>
    <p:extLst>
      <p:ext uri="{BB962C8B-B14F-4D97-AF65-F5344CB8AC3E}">
        <p14:creationId xmlns:p14="http://schemas.microsoft.com/office/powerpoint/2010/main" val="370780132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4901"/>
                                        </p:tgtEl>
                                        <p:attrNameLst>
                                          <p:attrName>style.visibility</p:attrName>
                                        </p:attrNameLst>
                                      </p:cBhvr>
                                      <p:to>
                                        <p:strVal val="visible"/>
                                      </p:to>
                                    </p:set>
                                    <p:animEffect transition="in" filter="strips(downRight)">
                                      <p:cBhvr>
                                        <p:cTn id="7" dur="500"/>
                                        <p:tgtEl>
                                          <p:spTgt spid="464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4902"/>
                                        </p:tgtEl>
                                        <p:attrNameLst>
                                          <p:attrName>style.visibility</p:attrName>
                                        </p:attrNameLst>
                                      </p:cBhvr>
                                      <p:to>
                                        <p:strVal val="visible"/>
                                      </p:to>
                                    </p:set>
                                    <p:animEffect transition="in" filter="wipe(left)">
                                      <p:cBhvr>
                                        <p:cTn id="12" dur="500"/>
                                        <p:tgtEl>
                                          <p:spTgt spid="4649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4903"/>
                                        </p:tgtEl>
                                        <p:attrNameLst>
                                          <p:attrName>style.visibility</p:attrName>
                                        </p:attrNameLst>
                                      </p:cBhvr>
                                      <p:to>
                                        <p:strVal val="visible"/>
                                      </p:to>
                                    </p:set>
                                    <p:animEffect transition="in" filter="wipe(up)">
                                      <p:cBhvr>
                                        <p:cTn id="17" dur="500"/>
                                        <p:tgtEl>
                                          <p:spTgt spid="4649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4905"/>
                                        </p:tgtEl>
                                        <p:attrNameLst>
                                          <p:attrName>style.visibility</p:attrName>
                                        </p:attrNameLst>
                                      </p:cBhvr>
                                      <p:to>
                                        <p:strVal val="visible"/>
                                      </p:to>
                                    </p:set>
                                    <p:animEffect transition="in" filter="wipe(left)">
                                      <p:cBhvr>
                                        <p:cTn id="22" dur="500"/>
                                        <p:tgtEl>
                                          <p:spTgt spid="4649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64904"/>
                                        </p:tgtEl>
                                        <p:attrNameLst>
                                          <p:attrName>style.visibility</p:attrName>
                                        </p:attrNameLst>
                                      </p:cBhvr>
                                      <p:to>
                                        <p:strVal val="visible"/>
                                      </p:to>
                                    </p:set>
                                    <p:animEffect transition="in" filter="wipe(up)">
                                      <p:cBhvr>
                                        <p:cTn id="27" dur="500"/>
                                        <p:tgtEl>
                                          <p:spTgt spid="4649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4908"/>
                                        </p:tgtEl>
                                        <p:attrNameLst>
                                          <p:attrName>style.visibility</p:attrName>
                                        </p:attrNameLst>
                                      </p:cBhvr>
                                      <p:to>
                                        <p:strVal val="visible"/>
                                      </p:to>
                                    </p:set>
                                    <p:animEffect transition="in" filter="wipe(left)">
                                      <p:cBhvr>
                                        <p:cTn id="32" dur="500"/>
                                        <p:tgtEl>
                                          <p:spTgt spid="464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p:bldP spid="464902" grpId="0"/>
      <p:bldP spid="464903" grpId="0"/>
      <p:bldP spid="4649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p:cNvSpPr>
            <a:spLocks noChangeArrowheads="1"/>
          </p:cNvSpPr>
          <p:nvPr/>
        </p:nvSpPr>
        <p:spPr bwMode="auto">
          <a:xfrm>
            <a:off x="3647660" y="2564386"/>
            <a:ext cx="4392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dirty="0">
                <a:solidFill>
                  <a:srgbClr val="000066"/>
                </a:solidFill>
                <a:ea typeface="楷体_GB2312" pitchFamily="49" charset="-122"/>
                <a:hlinkClick r:id="rId2" action="ppaction://hlinksldjump"/>
              </a:rPr>
              <a:t>5.2.1 </a:t>
            </a:r>
            <a:r>
              <a:rPr kumimoji="0" lang="zh-CN" altLang="en-US" sz="3200" dirty="0">
                <a:solidFill>
                  <a:srgbClr val="000066"/>
                </a:solidFill>
                <a:ea typeface="楷体_GB2312" pitchFamily="49" charset="-122"/>
                <a:hlinkClick r:id="rId2" action="ppaction://hlinksldjump"/>
              </a:rPr>
              <a:t>基本</a:t>
            </a:r>
            <a:r>
              <a:rPr kumimoji="0" lang="en-US" altLang="zh-CN" sz="3200" i="1" dirty="0">
                <a:solidFill>
                  <a:srgbClr val="000066"/>
                </a:solidFill>
                <a:ea typeface="楷体_GB2312" pitchFamily="49" charset="-122"/>
                <a:hlinkClick r:id="rId2" action="ppaction://hlinksldjump"/>
              </a:rPr>
              <a:t>SR </a:t>
            </a:r>
            <a:r>
              <a:rPr kumimoji="0" lang="zh-CN" altLang="en-US" sz="3200" dirty="0">
                <a:solidFill>
                  <a:srgbClr val="000066"/>
                </a:solidFill>
                <a:ea typeface="楷体_GB2312" pitchFamily="49" charset="-122"/>
                <a:hlinkClick r:id="rId2" action="ppaction://hlinksldjump"/>
              </a:rPr>
              <a:t>锁存器</a:t>
            </a:r>
            <a:endParaRPr kumimoji="0" lang="zh-CN" altLang="en-US" sz="3200" dirty="0">
              <a:solidFill>
                <a:srgbClr val="000066"/>
              </a:solidFill>
              <a:ea typeface="楷体_GB2312" pitchFamily="49" charset="-122"/>
            </a:endParaRPr>
          </a:p>
        </p:txBody>
      </p:sp>
      <p:sp>
        <p:nvSpPr>
          <p:cNvPr id="484357" name="Rectangle 5"/>
          <p:cNvSpPr>
            <a:spLocks noChangeArrowheads="1"/>
          </p:cNvSpPr>
          <p:nvPr/>
        </p:nvSpPr>
        <p:spPr bwMode="auto">
          <a:xfrm>
            <a:off x="2927560" y="1371380"/>
            <a:ext cx="302442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26960" bIns="0" anchor="ctr">
            <a:spAutoFit/>
          </a:bodyPr>
          <a:lstStyle/>
          <a:p>
            <a:pPr algn="l"/>
            <a:r>
              <a:rPr lang="en-US" altLang="zh-CN" sz="3200" dirty="0">
                <a:solidFill>
                  <a:schemeClr val="accent2"/>
                </a:solidFill>
                <a:latin typeface="Times New Roman" panose="02020603050405020304" pitchFamily="18" charset="0"/>
                <a:ea typeface="楷体_GB2312" pitchFamily="49" charset="-122"/>
              </a:rPr>
              <a:t>5.2  SR</a:t>
            </a:r>
            <a:r>
              <a:rPr lang="zh-CN" altLang="en-US" sz="3600" dirty="0">
                <a:solidFill>
                  <a:schemeClr val="accent2"/>
                </a:solidFill>
                <a:latin typeface="Times New Roman" panose="02020603050405020304" pitchFamily="18" charset="0"/>
                <a:ea typeface="楷体_GB2312" pitchFamily="49" charset="-122"/>
              </a:rPr>
              <a:t>锁存器</a:t>
            </a:r>
            <a:endParaRPr lang="zh-CN" altLang="en-US" sz="3600" b="0" dirty="0">
              <a:solidFill>
                <a:schemeClr val="accent2"/>
              </a:solidFill>
              <a:latin typeface="Times New Roman" panose="02020603050405020304" pitchFamily="18" charset="0"/>
            </a:endParaRPr>
          </a:p>
        </p:txBody>
      </p:sp>
      <p:sp>
        <p:nvSpPr>
          <p:cNvPr id="484358" name="Rectangle 6"/>
          <p:cNvSpPr>
            <a:spLocks noChangeArrowheads="1"/>
          </p:cNvSpPr>
          <p:nvPr/>
        </p:nvSpPr>
        <p:spPr bwMode="auto">
          <a:xfrm>
            <a:off x="3647661" y="3501011"/>
            <a:ext cx="4103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dirty="0">
                <a:solidFill>
                  <a:srgbClr val="000066"/>
                </a:solidFill>
                <a:ea typeface="楷体_GB2312" pitchFamily="49" charset="-122"/>
                <a:hlinkClick r:id="rId3" action="ppaction://hlinksldjump"/>
              </a:rPr>
              <a:t>5.2.2</a:t>
            </a:r>
            <a:r>
              <a:rPr kumimoji="0" lang="en-US" altLang="zh-CN" sz="3200" dirty="0">
                <a:solidFill>
                  <a:srgbClr val="000066"/>
                </a:solidFill>
                <a:ea typeface="楷体_GB2312" pitchFamily="49" charset="-122"/>
              </a:rPr>
              <a:t> </a:t>
            </a:r>
            <a:r>
              <a:rPr kumimoji="0" lang="zh-CN" altLang="en-US" sz="3200" dirty="0">
                <a:solidFill>
                  <a:srgbClr val="000066"/>
                </a:solidFill>
                <a:ea typeface="楷体_GB2312" pitchFamily="49" charset="-122"/>
                <a:hlinkClick r:id="rId4" action="ppaction://hlinksldjump"/>
              </a:rPr>
              <a:t>门控</a:t>
            </a:r>
            <a:r>
              <a:rPr kumimoji="0" lang="en-US" altLang="zh-CN" sz="3200" i="1" dirty="0">
                <a:solidFill>
                  <a:srgbClr val="000066"/>
                </a:solidFill>
                <a:ea typeface="楷体_GB2312" pitchFamily="49" charset="-122"/>
                <a:hlinkClick r:id="rId3" action="ppaction://hlinksldjump"/>
              </a:rPr>
              <a:t>SR</a:t>
            </a:r>
            <a:r>
              <a:rPr kumimoji="0" lang="zh-CN" altLang="en-US" sz="3200" dirty="0">
                <a:solidFill>
                  <a:srgbClr val="000066"/>
                </a:solidFill>
                <a:ea typeface="楷体_GB2312" pitchFamily="49" charset="-122"/>
                <a:hlinkClick r:id="rId4" action="ppaction://hlinksldjump"/>
              </a:rPr>
              <a:t>锁存器</a:t>
            </a:r>
            <a:endParaRPr kumimoji="0" lang="zh-CN" altLang="en-US" sz="3200" dirty="0">
              <a:solidFill>
                <a:srgbClr val="000066"/>
              </a:solidFill>
              <a:ea typeface="楷体_GB2312" pitchFamily="49" charset="-122"/>
            </a:endParaRPr>
          </a:p>
        </p:txBody>
      </p:sp>
    </p:spTree>
    <p:extLst>
      <p:ext uri="{BB962C8B-B14F-4D97-AF65-F5344CB8AC3E}">
        <p14:creationId xmlns:p14="http://schemas.microsoft.com/office/powerpoint/2010/main" val="3937175533"/>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2381538" y="1189222"/>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dirty="0">
                <a:solidFill>
                  <a:schemeClr val="accent2"/>
                </a:solidFill>
                <a:ea typeface="楷体_GB2312" pitchFamily="49" charset="-122"/>
              </a:rPr>
              <a:t>5.2.1</a:t>
            </a:r>
            <a:r>
              <a:rPr kumimoji="0" lang="zh-CN" altLang="en-US" sz="2800" dirty="0">
                <a:solidFill>
                  <a:schemeClr val="accent2"/>
                </a:solidFill>
                <a:ea typeface="楷体_GB2312" pitchFamily="49" charset="-122"/>
              </a:rPr>
              <a:t>基本</a:t>
            </a:r>
            <a:r>
              <a:rPr kumimoji="0" lang="en-US" altLang="zh-CN" sz="2800" i="1" dirty="0">
                <a:solidFill>
                  <a:schemeClr val="accent2"/>
                </a:solidFill>
                <a:ea typeface="楷体_GB2312" pitchFamily="49" charset="-122"/>
              </a:rPr>
              <a:t>SR </a:t>
            </a:r>
            <a:r>
              <a:rPr kumimoji="0" lang="zh-CN" altLang="en-US" sz="2800" dirty="0">
                <a:solidFill>
                  <a:schemeClr val="accent2"/>
                </a:solidFill>
                <a:ea typeface="楷体_GB2312" pitchFamily="49" charset="-122"/>
              </a:rPr>
              <a:t>锁存器</a:t>
            </a:r>
          </a:p>
        </p:txBody>
      </p:sp>
      <p:sp>
        <p:nvSpPr>
          <p:cNvPr id="400387" name="Rectangle 3"/>
          <p:cNvSpPr>
            <a:spLocks noChangeArrowheads="1"/>
          </p:cNvSpPr>
          <p:nvPr/>
        </p:nvSpPr>
        <p:spPr bwMode="auto">
          <a:xfrm>
            <a:off x="1991431" y="243107"/>
            <a:ext cx="2808287" cy="62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bIns="0" anchor="ctr">
            <a:spAutoFit/>
          </a:bodyPr>
          <a:lstStyle/>
          <a:p>
            <a:pPr algn="l"/>
            <a:r>
              <a:rPr lang="en-US" altLang="zh-CN" sz="3200" dirty="0">
                <a:solidFill>
                  <a:schemeClr val="accent2"/>
                </a:solidFill>
                <a:latin typeface="Times New Roman" panose="02020603050405020304" pitchFamily="18" charset="0"/>
                <a:ea typeface="楷体_GB2312" pitchFamily="49" charset="-122"/>
              </a:rPr>
              <a:t>5.2  SR</a:t>
            </a:r>
            <a:r>
              <a:rPr lang="zh-CN" altLang="en-US" sz="3200" dirty="0">
                <a:solidFill>
                  <a:schemeClr val="accent2"/>
                </a:solidFill>
                <a:latin typeface="Times New Roman" panose="02020603050405020304" pitchFamily="18" charset="0"/>
                <a:ea typeface="楷体_GB2312" pitchFamily="49" charset="-122"/>
              </a:rPr>
              <a:t>锁存器</a:t>
            </a:r>
            <a:endParaRPr lang="zh-CN" altLang="en-US" sz="3200" b="0" dirty="0">
              <a:solidFill>
                <a:schemeClr val="accent2"/>
              </a:solidFill>
              <a:latin typeface="Times New Roman" panose="02020603050405020304" pitchFamily="18" charset="0"/>
            </a:endParaRPr>
          </a:p>
        </p:txBody>
      </p:sp>
      <p:graphicFrame>
        <p:nvGraphicFramePr>
          <p:cNvPr id="400388" name="Object 4"/>
          <p:cNvGraphicFramePr>
            <a:graphicFrameLocks noChangeAspect="1"/>
          </p:cNvGraphicFramePr>
          <p:nvPr>
            <p:extLst>
              <p:ext uri="{D42A27DB-BD31-4B8C-83A1-F6EECF244321}">
                <p14:modId xmlns:p14="http://schemas.microsoft.com/office/powerpoint/2010/main" val="1833670690"/>
              </p:ext>
            </p:extLst>
          </p:nvPr>
        </p:nvGraphicFramePr>
        <p:xfrm>
          <a:off x="3287610" y="2274081"/>
          <a:ext cx="2554288" cy="2593975"/>
        </p:xfrm>
        <a:graphic>
          <a:graphicData uri="http://schemas.openxmlformats.org/presentationml/2006/ole">
            <mc:AlternateContent xmlns:mc="http://schemas.openxmlformats.org/markup-compatibility/2006">
              <mc:Choice xmlns:v="urn:schemas-microsoft-com:vml" Requires="v">
                <p:oleObj spid="_x0000_s488506" name="图片" r:id="rId3" imgW="1666800" imgH="1695600" progId="Word.Picture.8">
                  <p:embed/>
                </p:oleObj>
              </mc:Choice>
              <mc:Fallback>
                <p:oleObj name="图片" r:id="rId3" imgW="1666800" imgH="1695600" progId="Word.Picture.8">
                  <p:embed/>
                  <p:pic>
                    <p:nvPicPr>
                      <p:cNvPr id="400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610" y="2274081"/>
                        <a:ext cx="2554288" cy="259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0390" name="Rectangle 6"/>
          <p:cNvSpPr>
            <a:spLocks noChangeArrowheads="1"/>
          </p:cNvSpPr>
          <p:nvPr/>
        </p:nvSpPr>
        <p:spPr bwMode="auto">
          <a:xfrm>
            <a:off x="2243138" y="1844675"/>
            <a:ext cx="306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a:solidFill>
                  <a:srgbClr val="000066"/>
                </a:solidFill>
                <a:latin typeface="楷体_GB2312" pitchFamily="49" charset="-122"/>
                <a:ea typeface="楷体_GB2312" pitchFamily="49" charset="-122"/>
              </a:rPr>
              <a:t>1. </a:t>
            </a:r>
            <a:r>
              <a:rPr kumimoji="0" lang="zh-CN" altLang="en-US" dirty="0">
                <a:solidFill>
                  <a:srgbClr val="000066"/>
                </a:solidFill>
                <a:latin typeface="楷体_GB2312" pitchFamily="49" charset="-122"/>
                <a:ea typeface="楷体_GB2312" pitchFamily="49" charset="-122"/>
              </a:rPr>
              <a:t>工作原理</a:t>
            </a:r>
            <a:endParaRPr kumimoji="0" lang="zh-CN" altLang="en-US" dirty="0">
              <a:solidFill>
                <a:srgbClr val="000066"/>
              </a:solidFill>
              <a:ea typeface="楷体_GB2312" pitchFamily="49" charset="-122"/>
            </a:endParaRPr>
          </a:p>
        </p:txBody>
      </p:sp>
      <p:sp>
        <p:nvSpPr>
          <p:cNvPr id="400392" name="Rectangle 8"/>
          <p:cNvSpPr>
            <a:spLocks noChangeArrowheads="1"/>
          </p:cNvSpPr>
          <p:nvPr/>
        </p:nvSpPr>
        <p:spPr bwMode="auto">
          <a:xfrm>
            <a:off x="1882776" y="5007302"/>
            <a:ext cx="4284663" cy="11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nSpc>
                <a:spcPct val="160000"/>
              </a:lnSpc>
            </a:pPr>
            <a:r>
              <a:rPr kumimoji="0" lang="zh-CN" altLang="en-US">
                <a:solidFill>
                  <a:srgbClr val="000066"/>
                </a:solidFill>
                <a:latin typeface="楷体_GB2312" pitchFamily="49" charset="-122"/>
                <a:ea typeface="楷体_GB2312" pitchFamily="49" charset="-122"/>
              </a:rPr>
              <a:t>现态：</a:t>
            </a:r>
            <a:r>
              <a:rPr kumimoji="0" lang="en-US" altLang="zh-CN" i="1">
                <a:solidFill>
                  <a:srgbClr val="000066"/>
                </a:solidFill>
                <a:ea typeface="楷体_GB2312" pitchFamily="49" charset="-122"/>
              </a:rPr>
              <a:t>R</a:t>
            </a:r>
            <a:r>
              <a:rPr kumimoji="0" lang="zh-CN" altLang="en-US" i="1">
                <a:solidFill>
                  <a:srgbClr val="000066"/>
                </a:solidFill>
                <a:ea typeface="楷体_GB2312" pitchFamily="49" charset="-122"/>
              </a:rPr>
              <a:t>、</a:t>
            </a:r>
            <a:r>
              <a:rPr kumimoji="0" lang="en-US" altLang="zh-CN" i="1">
                <a:solidFill>
                  <a:srgbClr val="000066"/>
                </a:solidFill>
                <a:ea typeface="楷体_GB2312" pitchFamily="49" charset="-122"/>
              </a:rPr>
              <a:t>S</a:t>
            </a:r>
            <a:r>
              <a:rPr kumimoji="0" lang="zh-CN" altLang="en-US">
                <a:solidFill>
                  <a:srgbClr val="000066"/>
                </a:solidFill>
                <a:latin typeface="楷体_GB2312" pitchFamily="49" charset="-122"/>
                <a:ea typeface="楷体_GB2312" pitchFamily="49" charset="-122"/>
              </a:rPr>
              <a:t>信号作用前</a:t>
            </a:r>
            <a:r>
              <a:rPr kumimoji="0" lang="en-US" altLang="zh-CN" i="1">
                <a:solidFill>
                  <a:srgbClr val="000066"/>
                </a:solidFill>
                <a:ea typeface="楷体_GB2312" pitchFamily="49" charset="-122"/>
              </a:rPr>
              <a:t>Q</a:t>
            </a:r>
            <a:r>
              <a:rPr kumimoji="0" lang="zh-CN" altLang="en-US">
                <a:solidFill>
                  <a:srgbClr val="000066"/>
                </a:solidFill>
                <a:ea typeface="楷体_GB2312" pitchFamily="49" charset="-122"/>
              </a:rPr>
              <a:t>端的</a:t>
            </a:r>
          </a:p>
          <a:p>
            <a:pPr>
              <a:lnSpc>
                <a:spcPct val="160000"/>
              </a:lnSpc>
            </a:pPr>
            <a:r>
              <a:rPr kumimoji="0" lang="zh-CN" altLang="en-US">
                <a:solidFill>
                  <a:srgbClr val="000066"/>
                </a:solidFill>
                <a:ea typeface="楷体_GB2312" pitchFamily="49" charset="-122"/>
              </a:rPr>
              <a:t>            状态，</a:t>
            </a:r>
            <a:r>
              <a:rPr kumimoji="0" lang="zh-CN" altLang="en-US">
                <a:solidFill>
                  <a:srgbClr val="000066"/>
                </a:solidFill>
                <a:latin typeface="楷体_GB2312" pitchFamily="49" charset="-122"/>
                <a:ea typeface="楷体_GB2312" pitchFamily="49" charset="-122"/>
              </a:rPr>
              <a:t>现态</a:t>
            </a:r>
            <a:r>
              <a:rPr kumimoji="0" lang="zh-CN" altLang="en-US">
                <a:solidFill>
                  <a:srgbClr val="000099"/>
                </a:solidFill>
                <a:ea typeface="楷体_GB2312" pitchFamily="49" charset="-122"/>
              </a:rPr>
              <a:t>用</a:t>
            </a:r>
            <a:r>
              <a:rPr kumimoji="0" lang="en-US" altLang="zh-CN" i="1">
                <a:solidFill>
                  <a:srgbClr val="000099"/>
                </a:solidFill>
              </a:rPr>
              <a:t>Q </a:t>
            </a:r>
            <a:r>
              <a:rPr kumimoji="0" lang="en-US" altLang="zh-CN" baseline="30000">
                <a:solidFill>
                  <a:srgbClr val="000099"/>
                </a:solidFill>
              </a:rPr>
              <a:t>n</a:t>
            </a:r>
            <a:r>
              <a:rPr kumimoji="0" lang="zh-CN" altLang="en-US">
                <a:solidFill>
                  <a:srgbClr val="000066"/>
                </a:solidFill>
                <a:latin typeface="楷体_GB2312" pitchFamily="49" charset="-122"/>
                <a:ea typeface="楷体_GB2312" pitchFamily="49" charset="-122"/>
              </a:rPr>
              <a:t>表示。</a:t>
            </a:r>
            <a:endParaRPr kumimoji="0" lang="zh-CN" altLang="en-US">
              <a:solidFill>
                <a:srgbClr val="000066"/>
              </a:solidFill>
              <a:ea typeface="楷体_GB2312" pitchFamily="49" charset="-122"/>
            </a:endParaRPr>
          </a:p>
        </p:txBody>
      </p:sp>
      <p:sp>
        <p:nvSpPr>
          <p:cNvPr id="400393" name="Rectangle 9"/>
          <p:cNvSpPr>
            <a:spLocks noChangeArrowheads="1"/>
          </p:cNvSpPr>
          <p:nvPr/>
        </p:nvSpPr>
        <p:spPr bwMode="auto">
          <a:xfrm>
            <a:off x="6096000" y="4972377"/>
            <a:ext cx="4572000" cy="11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nSpc>
                <a:spcPct val="160000"/>
              </a:lnSpc>
            </a:pPr>
            <a:r>
              <a:rPr kumimoji="0" lang="zh-CN" altLang="en-US" dirty="0">
                <a:solidFill>
                  <a:srgbClr val="000066"/>
                </a:solidFill>
                <a:latin typeface="楷体_GB2312" pitchFamily="49" charset="-122"/>
                <a:ea typeface="楷体_GB2312" pitchFamily="49" charset="-122"/>
              </a:rPr>
              <a:t>次态：</a:t>
            </a:r>
            <a:r>
              <a:rPr kumimoji="0" lang="en-US" altLang="zh-CN" i="1" dirty="0">
                <a:solidFill>
                  <a:srgbClr val="000066"/>
                </a:solidFill>
              </a:rPr>
              <a:t>R</a:t>
            </a:r>
            <a:r>
              <a:rPr kumimoji="0" lang="zh-CN" altLang="en-US" i="1" dirty="0">
                <a:solidFill>
                  <a:srgbClr val="000066"/>
                </a:solidFill>
              </a:rPr>
              <a:t>、</a:t>
            </a:r>
            <a:r>
              <a:rPr kumimoji="0" lang="en-US" altLang="zh-CN" i="1" dirty="0">
                <a:solidFill>
                  <a:srgbClr val="000066"/>
                </a:solidFill>
              </a:rPr>
              <a:t>S</a:t>
            </a:r>
            <a:r>
              <a:rPr kumimoji="0" lang="zh-CN" altLang="en-US" dirty="0">
                <a:solidFill>
                  <a:srgbClr val="000066"/>
                </a:solidFill>
                <a:latin typeface="楷体_GB2312" pitchFamily="49" charset="-122"/>
                <a:ea typeface="楷体_GB2312" pitchFamily="49" charset="-122"/>
              </a:rPr>
              <a:t>信号作用后</a:t>
            </a:r>
            <a:r>
              <a:rPr kumimoji="0" lang="en-US" altLang="zh-CN" i="1" dirty="0">
                <a:solidFill>
                  <a:srgbClr val="000066"/>
                </a:solidFill>
                <a:ea typeface="楷体_GB2312" pitchFamily="49" charset="-122"/>
              </a:rPr>
              <a:t>Q</a:t>
            </a:r>
            <a:r>
              <a:rPr kumimoji="0" lang="zh-CN" altLang="en-US" dirty="0">
                <a:solidFill>
                  <a:srgbClr val="000066"/>
                </a:solidFill>
                <a:ea typeface="楷体_GB2312" pitchFamily="49" charset="-122"/>
              </a:rPr>
              <a:t>端的</a:t>
            </a:r>
          </a:p>
          <a:p>
            <a:pPr>
              <a:lnSpc>
                <a:spcPct val="160000"/>
              </a:lnSpc>
            </a:pPr>
            <a:r>
              <a:rPr kumimoji="0" lang="zh-CN" altLang="en-US" dirty="0">
                <a:solidFill>
                  <a:srgbClr val="000066"/>
                </a:solidFill>
                <a:ea typeface="楷体_GB2312" pitchFamily="49" charset="-122"/>
              </a:rPr>
              <a:t>            状态，</a:t>
            </a:r>
            <a:r>
              <a:rPr kumimoji="0" lang="zh-CN" altLang="en-US" dirty="0">
                <a:solidFill>
                  <a:srgbClr val="000066"/>
                </a:solidFill>
                <a:latin typeface="楷体_GB2312" pitchFamily="49" charset="-122"/>
                <a:ea typeface="楷体_GB2312" pitchFamily="49" charset="-122"/>
              </a:rPr>
              <a:t>次态</a:t>
            </a:r>
            <a:r>
              <a:rPr kumimoji="0" lang="zh-CN" altLang="en-US" dirty="0">
                <a:solidFill>
                  <a:srgbClr val="000099"/>
                </a:solidFill>
                <a:ea typeface="楷体_GB2312" pitchFamily="49" charset="-122"/>
              </a:rPr>
              <a:t>用</a:t>
            </a:r>
            <a:r>
              <a:rPr kumimoji="0" lang="en-US" altLang="zh-CN" i="1" dirty="0">
                <a:solidFill>
                  <a:srgbClr val="000099"/>
                </a:solidFill>
              </a:rPr>
              <a:t>Q </a:t>
            </a:r>
            <a:r>
              <a:rPr kumimoji="0" lang="en-US" altLang="zh-CN" baseline="30000" dirty="0">
                <a:solidFill>
                  <a:srgbClr val="000099"/>
                </a:solidFill>
              </a:rPr>
              <a:t>n+1</a:t>
            </a:r>
            <a:r>
              <a:rPr kumimoji="0" lang="zh-CN" altLang="en-US" dirty="0">
                <a:solidFill>
                  <a:srgbClr val="000066"/>
                </a:solidFill>
                <a:latin typeface="楷体_GB2312" pitchFamily="49" charset="-122"/>
                <a:ea typeface="楷体_GB2312" pitchFamily="49" charset="-122"/>
              </a:rPr>
              <a:t>表示。</a:t>
            </a:r>
            <a:endParaRPr kumimoji="0" lang="zh-CN" altLang="en-US" dirty="0">
              <a:solidFill>
                <a:srgbClr val="000066"/>
              </a:solidFill>
              <a:ea typeface="楷体_GB2312" pitchFamily="49" charset="-122"/>
            </a:endParaRPr>
          </a:p>
        </p:txBody>
      </p:sp>
      <p:sp>
        <p:nvSpPr>
          <p:cNvPr id="400395" name="Rectangle 11"/>
          <p:cNvSpPr>
            <a:spLocks noChangeArrowheads="1"/>
          </p:cNvSpPr>
          <p:nvPr/>
        </p:nvSpPr>
        <p:spPr bwMode="auto">
          <a:xfrm>
            <a:off x="6003634" y="25775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 name="Object 4"/>
          <p:cNvGraphicFramePr>
            <a:graphicFrameLocks noChangeAspect="1"/>
          </p:cNvGraphicFramePr>
          <p:nvPr>
            <p:extLst>
              <p:ext uri="{D42A27DB-BD31-4B8C-83A1-F6EECF244321}">
                <p14:modId xmlns:p14="http://schemas.microsoft.com/office/powerpoint/2010/main" val="2147456604"/>
              </p:ext>
            </p:extLst>
          </p:nvPr>
        </p:nvGraphicFramePr>
        <p:xfrm>
          <a:off x="6886371" y="2204831"/>
          <a:ext cx="2554287" cy="2593975"/>
        </p:xfrm>
        <a:graphic>
          <a:graphicData uri="http://schemas.openxmlformats.org/presentationml/2006/ole">
            <mc:AlternateContent xmlns:mc="http://schemas.openxmlformats.org/markup-compatibility/2006">
              <mc:Choice xmlns:v="urn:schemas-microsoft-com:vml" Requires="v">
                <p:oleObj spid="_x0000_s488507" name="图片" r:id="rId5" imgW="1666800" imgH="1695600" progId="Word.Picture.8">
                  <p:embed/>
                </p:oleObj>
              </mc:Choice>
              <mc:Fallback>
                <p:oleObj name="图片" r:id="rId5" imgW="1666800" imgH="1695600" progId="Word.Picture.8">
                  <p:embed/>
                  <p:pic>
                    <p:nvPicPr>
                      <p:cNvPr id="40038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371" y="2204831"/>
                        <a:ext cx="2554287" cy="259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06543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0388"/>
                                        </p:tgtEl>
                                        <p:attrNameLst>
                                          <p:attrName>style.visibility</p:attrName>
                                        </p:attrNameLst>
                                      </p:cBhvr>
                                      <p:to>
                                        <p:strVal val="visible"/>
                                      </p:to>
                                    </p:set>
                                    <p:animEffect transition="in" filter="wipe(left)">
                                      <p:cBhvr>
                                        <p:cTn id="7" dur="500"/>
                                        <p:tgtEl>
                                          <p:spTgt spid="400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0392"/>
                                        </p:tgtEl>
                                        <p:attrNameLst>
                                          <p:attrName>style.visibility</p:attrName>
                                        </p:attrNameLst>
                                      </p:cBhvr>
                                      <p:to>
                                        <p:strVal val="visible"/>
                                      </p:to>
                                    </p:set>
                                    <p:animEffect transition="in" filter="strips(downRight)">
                                      <p:cBhvr>
                                        <p:cTn id="17" dur="500"/>
                                        <p:tgtEl>
                                          <p:spTgt spid="40039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00393"/>
                                        </p:tgtEl>
                                        <p:attrNameLst>
                                          <p:attrName>style.visibility</p:attrName>
                                        </p:attrNameLst>
                                      </p:cBhvr>
                                      <p:to>
                                        <p:strVal val="visible"/>
                                      </p:to>
                                    </p:set>
                                    <p:animEffect transition="in" filter="strips(downRight)">
                                      <p:cBhvr>
                                        <p:cTn id="22" dur="500"/>
                                        <p:tgtEl>
                                          <p:spTgt spid="400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2" grpId="0"/>
      <p:bldP spid="4003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43" name="Rectangle 35"/>
          <p:cNvSpPr>
            <a:spLocks noChangeArrowheads="1"/>
          </p:cNvSpPr>
          <p:nvPr/>
        </p:nvSpPr>
        <p:spPr bwMode="auto">
          <a:xfrm>
            <a:off x="1705759" y="1285030"/>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i="1" dirty="0">
                <a:latin typeface="Times New Roman" panose="02020603050405020304" pitchFamily="18" charset="0"/>
              </a:rPr>
              <a:t>R</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=0</a:t>
            </a:r>
          </a:p>
        </p:txBody>
      </p:sp>
      <p:sp>
        <p:nvSpPr>
          <p:cNvPr id="401444" name="Rectangle 36"/>
          <p:cNvSpPr>
            <a:spLocks noChangeArrowheads="1"/>
          </p:cNvSpPr>
          <p:nvPr/>
        </p:nvSpPr>
        <p:spPr bwMode="auto">
          <a:xfrm>
            <a:off x="3955661" y="1320149"/>
            <a:ext cx="194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accent2"/>
                </a:solidFill>
                <a:latin typeface="Tahoma" panose="020B0604030504040204" pitchFamily="34" charset="0"/>
                <a:ea typeface="楷体_GB2312" pitchFamily="49" charset="-122"/>
              </a:rPr>
              <a:t>状态不变</a:t>
            </a:r>
          </a:p>
        </p:txBody>
      </p:sp>
      <p:grpSp>
        <p:nvGrpSpPr>
          <p:cNvPr id="401447" name="Group 39"/>
          <p:cNvGrpSpPr>
            <a:grpSpLocks/>
          </p:cNvGrpSpPr>
          <p:nvPr/>
        </p:nvGrpSpPr>
        <p:grpSpPr bwMode="auto">
          <a:xfrm>
            <a:off x="1742686" y="2429812"/>
            <a:ext cx="3057525" cy="3400425"/>
            <a:chOff x="501" y="1508"/>
            <a:chExt cx="1926" cy="2142"/>
          </a:xfrm>
        </p:grpSpPr>
        <p:sp>
          <p:nvSpPr>
            <p:cNvPr id="401411" name="Oval 3"/>
            <p:cNvSpPr>
              <a:spLocks noChangeArrowheads="1"/>
            </p:cNvSpPr>
            <p:nvPr/>
          </p:nvSpPr>
          <p:spPr bwMode="auto">
            <a:xfrm>
              <a:off x="800" y="1508"/>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黑体" panose="02010609060101010101" pitchFamily="49" charset="-122"/>
                  <a:ea typeface="黑体" panose="02010609060101010101" pitchFamily="49" charset="-122"/>
                </a:rPr>
                <a:t>0</a:t>
              </a:r>
            </a:p>
          </p:txBody>
        </p:sp>
        <p:sp>
          <p:nvSpPr>
            <p:cNvPr id="401412" name="Oval 4"/>
            <p:cNvSpPr>
              <a:spLocks noChangeArrowheads="1"/>
            </p:cNvSpPr>
            <p:nvPr/>
          </p:nvSpPr>
          <p:spPr bwMode="auto">
            <a:xfrm>
              <a:off x="771" y="3039"/>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黑体" panose="02010609060101010101" pitchFamily="49" charset="-122"/>
                  <a:ea typeface="黑体" panose="02010609060101010101" pitchFamily="49" charset="-122"/>
                </a:rPr>
                <a:t>0</a:t>
              </a:r>
            </a:p>
          </p:txBody>
        </p:sp>
        <p:sp>
          <p:nvSpPr>
            <p:cNvPr id="401413" name="Rectangle 5"/>
            <p:cNvSpPr>
              <a:spLocks noChangeArrowheads="1"/>
            </p:cNvSpPr>
            <p:nvPr/>
          </p:nvSpPr>
          <p:spPr bwMode="auto">
            <a:xfrm>
              <a:off x="839" y="3362"/>
              <a:ext cx="15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99"/>
                  </a:solidFill>
                  <a:latin typeface="Times New Roman" panose="02020603050405020304" pitchFamily="18" charset="0"/>
                  <a:ea typeface="楷体_GB2312" pitchFamily="49" charset="-122"/>
                </a:rPr>
                <a:t>若现态 </a:t>
              </a:r>
              <a:r>
                <a:rPr lang="en-US" altLang="zh-CN" sz="2400" i="1">
                  <a:solidFill>
                    <a:srgbClr val="000099"/>
                  </a:solidFill>
                  <a:latin typeface="Times New Roman" panose="02020603050405020304" pitchFamily="18" charset="0"/>
                  <a:ea typeface="楷体_GB2312" pitchFamily="49" charset="-122"/>
                </a:rPr>
                <a:t>Q </a:t>
              </a:r>
              <a:r>
                <a:rPr lang="en-US" altLang="zh-CN" sz="2400" baseline="30000">
                  <a:solidFill>
                    <a:srgbClr val="000099"/>
                  </a:solidFill>
                  <a:latin typeface="Times New Roman" panose="02020603050405020304" pitchFamily="18" charset="0"/>
                  <a:ea typeface="楷体_GB2312" pitchFamily="49" charset="-122"/>
                </a:rPr>
                <a:t>n </a:t>
              </a:r>
              <a:r>
                <a:rPr lang="en-US" altLang="zh-CN" sz="2400">
                  <a:solidFill>
                    <a:srgbClr val="000099"/>
                  </a:solidFill>
                  <a:latin typeface="Times New Roman" panose="02020603050405020304" pitchFamily="18" charset="0"/>
                  <a:ea typeface="楷体_GB2312" pitchFamily="49" charset="-122"/>
                </a:rPr>
                <a:t>= 1</a:t>
              </a:r>
            </a:p>
          </p:txBody>
        </p:sp>
        <p:sp>
          <p:nvSpPr>
            <p:cNvPr id="401420" name="Oval 12"/>
            <p:cNvSpPr>
              <a:spLocks noChangeArrowheads="1"/>
            </p:cNvSpPr>
            <p:nvPr/>
          </p:nvSpPr>
          <p:spPr bwMode="auto">
            <a:xfrm>
              <a:off x="1849" y="1593"/>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黑体" panose="02010609060101010101" pitchFamily="49" charset="-122"/>
                  <a:ea typeface="黑体" panose="02010609060101010101" pitchFamily="49" charset="-122"/>
                </a:rPr>
                <a:t>1</a:t>
              </a:r>
            </a:p>
          </p:txBody>
        </p:sp>
        <p:grpSp>
          <p:nvGrpSpPr>
            <p:cNvPr id="401421" name="Group 13"/>
            <p:cNvGrpSpPr>
              <a:grpSpLocks/>
            </p:cNvGrpSpPr>
            <p:nvPr/>
          </p:nvGrpSpPr>
          <p:grpSpPr bwMode="auto">
            <a:xfrm>
              <a:off x="885" y="1905"/>
              <a:ext cx="881" cy="922"/>
              <a:chOff x="4014" y="3219"/>
              <a:chExt cx="544" cy="596"/>
            </a:xfrm>
          </p:grpSpPr>
          <p:sp>
            <p:nvSpPr>
              <p:cNvPr id="401422" name="Line 14"/>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23" name="Line 15"/>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24" name="Line 16"/>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25" name="Line 17"/>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1426" name="Oval 18"/>
            <p:cNvSpPr>
              <a:spLocks noChangeArrowheads="1"/>
            </p:cNvSpPr>
            <p:nvPr/>
          </p:nvSpPr>
          <p:spPr bwMode="auto">
            <a:xfrm>
              <a:off x="2167" y="2723"/>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黑体" panose="02010609060101010101" pitchFamily="49" charset="-122"/>
                  <a:ea typeface="黑体" panose="02010609060101010101" pitchFamily="49" charset="-122"/>
                </a:rPr>
                <a:t>0</a:t>
              </a:r>
            </a:p>
          </p:txBody>
        </p:sp>
        <p:grpSp>
          <p:nvGrpSpPr>
            <p:cNvPr id="401427" name="Group 19"/>
            <p:cNvGrpSpPr>
              <a:grpSpLocks/>
            </p:cNvGrpSpPr>
            <p:nvPr/>
          </p:nvGrpSpPr>
          <p:grpSpPr bwMode="auto">
            <a:xfrm>
              <a:off x="920" y="2042"/>
              <a:ext cx="849" cy="892"/>
              <a:chOff x="3078" y="2242"/>
              <a:chExt cx="546" cy="599"/>
            </a:xfrm>
          </p:grpSpPr>
          <p:sp>
            <p:nvSpPr>
              <p:cNvPr id="401428" name="Line 20"/>
              <p:cNvSpPr>
                <a:spLocks noChangeShapeType="1"/>
              </p:cNvSpPr>
              <p:nvPr/>
            </p:nvSpPr>
            <p:spPr bwMode="auto">
              <a:xfrm flipV="1">
                <a:off x="3078" y="2243"/>
                <a:ext cx="1" cy="118"/>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29" name="Line 21"/>
              <p:cNvSpPr>
                <a:spLocks noChangeShapeType="1"/>
              </p:cNvSpPr>
              <p:nvPr/>
            </p:nvSpPr>
            <p:spPr bwMode="auto">
              <a:xfrm flipH="1" flipV="1">
                <a:off x="3078" y="2358"/>
                <a:ext cx="546" cy="316"/>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30" name="Line 22"/>
              <p:cNvSpPr>
                <a:spLocks noChangeShapeType="1"/>
              </p:cNvSpPr>
              <p:nvPr/>
            </p:nvSpPr>
            <p:spPr bwMode="auto">
              <a:xfrm>
                <a:off x="3079" y="2242"/>
                <a:ext cx="152"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31" name="Line 23"/>
              <p:cNvSpPr>
                <a:spLocks noChangeShapeType="1"/>
              </p:cNvSpPr>
              <p:nvPr/>
            </p:nvSpPr>
            <p:spPr bwMode="auto">
              <a:xfrm flipV="1">
                <a:off x="3624" y="2672"/>
                <a:ext cx="0" cy="16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1432" name="Oval 24"/>
            <p:cNvSpPr>
              <a:spLocks noChangeArrowheads="1"/>
            </p:cNvSpPr>
            <p:nvPr/>
          </p:nvSpPr>
          <p:spPr bwMode="auto">
            <a:xfrm>
              <a:off x="2143" y="1600"/>
              <a:ext cx="256" cy="261"/>
            </a:xfrm>
            <a:prstGeom prst="ellipse">
              <a:avLst/>
            </a:prstGeom>
            <a:solidFill>
              <a:srgbClr val="FFCC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黑体" panose="02010609060101010101" pitchFamily="49" charset="-122"/>
                  <a:ea typeface="黑体" panose="02010609060101010101" pitchFamily="49" charset="-122"/>
                </a:rPr>
                <a:t>1</a:t>
              </a:r>
            </a:p>
          </p:txBody>
        </p:sp>
        <p:graphicFrame>
          <p:nvGraphicFramePr>
            <p:cNvPr id="401445" name="Object 37"/>
            <p:cNvGraphicFramePr>
              <a:graphicFrameLocks noChangeAspect="1"/>
            </p:cNvGraphicFramePr>
            <p:nvPr/>
          </p:nvGraphicFramePr>
          <p:xfrm>
            <a:off x="501" y="1528"/>
            <a:ext cx="1608" cy="1633"/>
          </p:xfrm>
          <a:graphic>
            <a:graphicData uri="http://schemas.openxmlformats.org/presentationml/2006/ole">
              <mc:AlternateContent xmlns:mc="http://schemas.openxmlformats.org/markup-compatibility/2006">
                <mc:Choice xmlns:v="urn:schemas-microsoft-com:vml" Requires="v">
                  <p:oleObj spid="_x0000_s489528" name="图片" r:id="rId3" imgW="1666800" imgH="1695600" progId="Word.Picture.8">
                    <p:embed/>
                  </p:oleObj>
                </mc:Choice>
                <mc:Fallback>
                  <p:oleObj name="图片" r:id="rId3" imgW="1666800" imgH="1695600" progId="Word.Picture.8">
                    <p:embed/>
                    <p:pic>
                      <p:nvPicPr>
                        <p:cNvPr id="401445"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 y="1528"/>
                          <a:ext cx="1608" cy="1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1448" name="Group 40"/>
          <p:cNvGrpSpPr>
            <a:grpSpLocks/>
          </p:cNvGrpSpPr>
          <p:nvPr/>
        </p:nvGrpSpPr>
        <p:grpSpPr bwMode="auto">
          <a:xfrm>
            <a:off x="5447910" y="2348850"/>
            <a:ext cx="3327400" cy="3552825"/>
            <a:chOff x="2835" y="1457"/>
            <a:chExt cx="2096" cy="2238"/>
          </a:xfrm>
        </p:grpSpPr>
        <p:sp>
          <p:nvSpPr>
            <p:cNvPr id="401414" name="Rectangle 6"/>
            <p:cNvSpPr>
              <a:spLocks noChangeArrowheads="1"/>
            </p:cNvSpPr>
            <p:nvPr/>
          </p:nvSpPr>
          <p:spPr bwMode="auto">
            <a:xfrm>
              <a:off x="3039" y="3407"/>
              <a:ext cx="1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99"/>
                  </a:solidFill>
                  <a:latin typeface="Times New Roman" panose="02020603050405020304" pitchFamily="18" charset="0"/>
                  <a:ea typeface="楷体_GB2312" pitchFamily="49" charset="-122"/>
                </a:rPr>
                <a:t>若现态</a:t>
              </a:r>
              <a:r>
                <a:rPr lang="zh-CN" altLang="en-US" sz="2400">
                  <a:latin typeface="Times New Roman" panose="02020603050405020304" pitchFamily="18" charset="0"/>
                  <a:ea typeface="楷体_GB2312" pitchFamily="49" charset="-122"/>
                </a:rPr>
                <a:t> </a:t>
              </a:r>
              <a:r>
                <a:rPr lang="en-US" altLang="zh-CN" sz="2400" i="1">
                  <a:solidFill>
                    <a:srgbClr val="000099"/>
                  </a:solidFill>
                  <a:latin typeface="Times New Roman" panose="02020603050405020304" pitchFamily="18" charset="0"/>
                  <a:ea typeface="楷体_GB2312" pitchFamily="49" charset="-122"/>
                </a:rPr>
                <a:t>Q </a:t>
              </a:r>
              <a:r>
                <a:rPr lang="en-US" altLang="zh-CN" sz="2400" baseline="30000">
                  <a:solidFill>
                    <a:srgbClr val="000099"/>
                  </a:solidFill>
                  <a:latin typeface="Times New Roman" panose="02020603050405020304" pitchFamily="18" charset="0"/>
                  <a:ea typeface="楷体_GB2312" pitchFamily="49" charset="-122"/>
                </a:rPr>
                <a:t>n </a:t>
              </a:r>
              <a:r>
                <a:rPr lang="en-US" altLang="zh-CN" sz="2400">
                  <a:solidFill>
                    <a:srgbClr val="000099"/>
                  </a:solidFill>
                  <a:latin typeface="Times New Roman" panose="02020603050405020304" pitchFamily="18" charset="0"/>
                  <a:ea typeface="楷体_GB2312" pitchFamily="49" charset="-122"/>
                </a:rPr>
                <a:t>= 0</a:t>
              </a:r>
            </a:p>
          </p:txBody>
        </p:sp>
        <p:grpSp>
          <p:nvGrpSpPr>
            <p:cNvPr id="401415" name="Group 7"/>
            <p:cNvGrpSpPr>
              <a:grpSpLocks/>
            </p:cNvGrpSpPr>
            <p:nvPr/>
          </p:nvGrpSpPr>
          <p:grpSpPr bwMode="auto">
            <a:xfrm>
              <a:off x="3238" y="1965"/>
              <a:ext cx="844" cy="924"/>
              <a:chOff x="3078" y="2242"/>
              <a:chExt cx="546" cy="599"/>
            </a:xfrm>
          </p:grpSpPr>
          <p:sp>
            <p:nvSpPr>
              <p:cNvPr id="401416" name="Line 8"/>
              <p:cNvSpPr>
                <a:spLocks noChangeShapeType="1"/>
              </p:cNvSpPr>
              <p:nvPr/>
            </p:nvSpPr>
            <p:spPr bwMode="auto">
              <a:xfrm flipV="1">
                <a:off x="3078" y="2243"/>
                <a:ext cx="1" cy="118"/>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17" name="Line 9"/>
              <p:cNvSpPr>
                <a:spLocks noChangeShapeType="1"/>
              </p:cNvSpPr>
              <p:nvPr/>
            </p:nvSpPr>
            <p:spPr bwMode="auto">
              <a:xfrm flipH="1" flipV="1">
                <a:off x="3078" y="2358"/>
                <a:ext cx="546" cy="316"/>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18" name="Line 10"/>
              <p:cNvSpPr>
                <a:spLocks noChangeShapeType="1"/>
              </p:cNvSpPr>
              <p:nvPr/>
            </p:nvSpPr>
            <p:spPr bwMode="auto">
              <a:xfrm>
                <a:off x="3079" y="2242"/>
                <a:ext cx="152"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19" name="Line 11"/>
              <p:cNvSpPr>
                <a:spLocks noChangeShapeType="1"/>
              </p:cNvSpPr>
              <p:nvPr/>
            </p:nvSpPr>
            <p:spPr bwMode="auto">
              <a:xfrm flipV="1">
                <a:off x="3624" y="2672"/>
                <a:ext cx="0" cy="16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1433" name="Oval 25"/>
            <p:cNvSpPr>
              <a:spLocks noChangeArrowheads="1"/>
            </p:cNvSpPr>
            <p:nvPr/>
          </p:nvSpPr>
          <p:spPr bwMode="auto">
            <a:xfrm>
              <a:off x="4173" y="1565"/>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黑体" panose="02010609060101010101" pitchFamily="49" charset="-122"/>
                  <a:ea typeface="黑体" panose="02010609060101010101" pitchFamily="49" charset="-122"/>
                </a:rPr>
                <a:t>0</a:t>
              </a:r>
            </a:p>
          </p:txBody>
        </p:sp>
        <p:grpSp>
          <p:nvGrpSpPr>
            <p:cNvPr id="401434" name="Group 26"/>
            <p:cNvGrpSpPr>
              <a:grpSpLocks/>
            </p:cNvGrpSpPr>
            <p:nvPr/>
          </p:nvGrpSpPr>
          <p:grpSpPr bwMode="auto">
            <a:xfrm>
              <a:off x="3238" y="1845"/>
              <a:ext cx="844" cy="955"/>
              <a:chOff x="4014" y="3219"/>
              <a:chExt cx="544" cy="596"/>
            </a:xfrm>
          </p:grpSpPr>
          <p:sp>
            <p:nvSpPr>
              <p:cNvPr id="401435" name="Line 27"/>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36" name="Line 28"/>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37" name="Line 29"/>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1438" name="Line 30"/>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1439" name="Oval 31"/>
            <p:cNvSpPr>
              <a:spLocks noChangeArrowheads="1"/>
            </p:cNvSpPr>
            <p:nvPr/>
          </p:nvSpPr>
          <p:spPr bwMode="auto">
            <a:xfrm>
              <a:off x="4495" y="2907"/>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黑体" panose="02010609060101010101" pitchFamily="49" charset="-122"/>
                  <a:ea typeface="黑体" panose="02010609060101010101" pitchFamily="49" charset="-122"/>
                </a:rPr>
                <a:t>1</a:t>
              </a:r>
            </a:p>
          </p:txBody>
        </p:sp>
        <p:sp>
          <p:nvSpPr>
            <p:cNvPr id="401440" name="Oval 32"/>
            <p:cNvSpPr>
              <a:spLocks noChangeArrowheads="1"/>
            </p:cNvSpPr>
            <p:nvPr/>
          </p:nvSpPr>
          <p:spPr bwMode="auto">
            <a:xfrm>
              <a:off x="4495" y="1542"/>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黑体" panose="02010609060101010101" pitchFamily="49" charset="-122"/>
                  <a:ea typeface="黑体" panose="02010609060101010101" pitchFamily="49" charset="-122"/>
                </a:rPr>
                <a:t>0</a:t>
              </a:r>
            </a:p>
          </p:txBody>
        </p:sp>
        <p:sp>
          <p:nvSpPr>
            <p:cNvPr id="401441" name="Oval 33"/>
            <p:cNvSpPr>
              <a:spLocks noChangeArrowheads="1"/>
            </p:cNvSpPr>
            <p:nvPr/>
          </p:nvSpPr>
          <p:spPr bwMode="auto">
            <a:xfrm>
              <a:off x="3152" y="1480"/>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黑体" panose="02010609060101010101" pitchFamily="49" charset="-122"/>
                  <a:ea typeface="黑体" panose="02010609060101010101" pitchFamily="49" charset="-122"/>
                </a:rPr>
                <a:t>0</a:t>
              </a:r>
            </a:p>
          </p:txBody>
        </p:sp>
        <p:sp>
          <p:nvSpPr>
            <p:cNvPr id="401442" name="Oval 34"/>
            <p:cNvSpPr>
              <a:spLocks noChangeArrowheads="1"/>
            </p:cNvSpPr>
            <p:nvPr/>
          </p:nvSpPr>
          <p:spPr bwMode="auto">
            <a:xfrm>
              <a:off x="3096" y="3039"/>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黑体" panose="02010609060101010101" pitchFamily="49" charset="-122"/>
                  <a:ea typeface="黑体" panose="02010609060101010101" pitchFamily="49" charset="-122"/>
                </a:rPr>
                <a:t>0</a:t>
              </a:r>
            </a:p>
          </p:txBody>
        </p:sp>
        <p:graphicFrame>
          <p:nvGraphicFramePr>
            <p:cNvPr id="401446" name="Object 38"/>
            <p:cNvGraphicFramePr>
              <a:graphicFrameLocks noChangeAspect="1"/>
            </p:cNvGraphicFramePr>
            <p:nvPr/>
          </p:nvGraphicFramePr>
          <p:xfrm>
            <a:off x="2835" y="1457"/>
            <a:ext cx="1608" cy="1633"/>
          </p:xfrm>
          <a:graphic>
            <a:graphicData uri="http://schemas.openxmlformats.org/presentationml/2006/ole">
              <mc:AlternateContent xmlns:mc="http://schemas.openxmlformats.org/markup-compatibility/2006">
                <mc:Choice xmlns:v="urn:schemas-microsoft-com:vml" Requires="v">
                  <p:oleObj spid="_x0000_s489529" name="图片" r:id="rId5" imgW="1666800" imgH="1695600" progId="Word.Picture.8">
                    <p:embed/>
                  </p:oleObj>
                </mc:Choice>
                <mc:Fallback>
                  <p:oleObj name="图片" r:id="rId5" imgW="1666800" imgH="1695600" progId="Word.Picture.8">
                    <p:embed/>
                    <p:pic>
                      <p:nvPicPr>
                        <p:cNvPr id="401446"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5" y="1457"/>
                          <a:ext cx="1608" cy="1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 name="Rectangle 2"/>
          <p:cNvSpPr>
            <a:spLocks noChangeArrowheads="1"/>
          </p:cNvSpPr>
          <p:nvPr/>
        </p:nvSpPr>
        <p:spPr bwMode="auto">
          <a:xfrm>
            <a:off x="1825237" y="629199"/>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defRPr/>
            </a:pPr>
            <a:r>
              <a:rPr lang="en-US" altLang="zh-CN" sz="2400" dirty="0">
                <a:solidFill>
                  <a:srgbClr val="000066"/>
                </a:solidFill>
                <a:latin typeface="Times New Roman" pitchFamily="18" charset="0"/>
                <a:ea typeface="楷体_GB2312" pitchFamily="49" charset="-122"/>
              </a:rPr>
              <a:t>1) </a:t>
            </a:r>
            <a:r>
              <a:rPr lang="zh-CN" altLang="en-US" sz="2400" dirty="0">
                <a:solidFill>
                  <a:srgbClr val="000066"/>
                </a:solidFill>
                <a:latin typeface="Times New Roman" pitchFamily="18" charset="0"/>
                <a:ea typeface="楷体_GB2312" pitchFamily="49" charset="-122"/>
              </a:rPr>
              <a:t>工作原理</a:t>
            </a:r>
            <a:endParaRPr lang="zh-CN" altLang="en-US" sz="2400" dirty="0">
              <a:solidFill>
                <a:srgbClr val="000099"/>
              </a:solidFill>
              <a:latin typeface="黑体" pitchFamily="2" charset="-122"/>
              <a:ea typeface="黑体" pitchFamily="2" charset="-122"/>
            </a:endParaRPr>
          </a:p>
        </p:txBody>
      </p:sp>
      <p:sp>
        <p:nvSpPr>
          <p:cNvPr id="42" name="Rectangle 2"/>
          <p:cNvSpPr>
            <a:spLocks noChangeArrowheads="1"/>
          </p:cNvSpPr>
          <p:nvPr/>
        </p:nvSpPr>
        <p:spPr bwMode="auto">
          <a:xfrm>
            <a:off x="1201348" y="186286"/>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solidFill>
                  <a:schemeClr val="accent2"/>
                </a:solidFill>
                <a:ea typeface="楷体_GB2312" pitchFamily="49" charset="-122"/>
              </a:rPr>
              <a:t>5.2.1</a:t>
            </a:r>
            <a:r>
              <a:rPr kumimoji="0" lang="zh-CN" altLang="en-US" dirty="0">
                <a:solidFill>
                  <a:schemeClr val="accent2"/>
                </a:solidFill>
                <a:ea typeface="楷体_GB2312" pitchFamily="49" charset="-122"/>
              </a:rPr>
              <a:t>基本</a:t>
            </a:r>
            <a:r>
              <a:rPr kumimoji="0" lang="en-US" altLang="zh-CN" i="1" dirty="0">
                <a:solidFill>
                  <a:schemeClr val="accent2"/>
                </a:solidFill>
                <a:ea typeface="楷体_GB2312" pitchFamily="49" charset="-122"/>
              </a:rPr>
              <a:t>SR </a:t>
            </a:r>
            <a:r>
              <a:rPr kumimoji="0" lang="zh-CN" altLang="en-US" dirty="0">
                <a:solidFill>
                  <a:schemeClr val="accent2"/>
                </a:solidFill>
                <a:ea typeface="楷体_GB2312" pitchFamily="49" charset="-122"/>
              </a:rPr>
              <a:t>锁存器</a:t>
            </a:r>
          </a:p>
        </p:txBody>
      </p:sp>
    </p:spTree>
    <p:extLst>
      <p:ext uri="{BB962C8B-B14F-4D97-AF65-F5344CB8AC3E}">
        <p14:creationId xmlns:p14="http://schemas.microsoft.com/office/powerpoint/2010/main" val="27171204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1443"/>
                                        </p:tgtEl>
                                        <p:attrNameLst>
                                          <p:attrName>style.visibility</p:attrName>
                                        </p:attrNameLst>
                                      </p:cBhvr>
                                      <p:to>
                                        <p:strVal val="visible"/>
                                      </p:to>
                                    </p:set>
                                    <p:animEffect transition="in" filter="strips(downRight)">
                                      <p:cBhvr>
                                        <p:cTn id="7" dur="500"/>
                                        <p:tgtEl>
                                          <p:spTgt spid="401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1447"/>
                                        </p:tgtEl>
                                        <p:attrNameLst>
                                          <p:attrName>style.visibility</p:attrName>
                                        </p:attrNameLst>
                                      </p:cBhvr>
                                      <p:to>
                                        <p:strVal val="visible"/>
                                      </p:to>
                                    </p:set>
                                    <p:animEffect transition="in" filter="wipe(left)">
                                      <p:cBhvr>
                                        <p:cTn id="12" dur="500"/>
                                        <p:tgtEl>
                                          <p:spTgt spid="4014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1448"/>
                                        </p:tgtEl>
                                        <p:attrNameLst>
                                          <p:attrName>style.visibility</p:attrName>
                                        </p:attrNameLst>
                                      </p:cBhvr>
                                      <p:to>
                                        <p:strVal val="visible"/>
                                      </p:to>
                                    </p:set>
                                    <p:animEffect transition="in" filter="wipe(left)">
                                      <p:cBhvr>
                                        <p:cTn id="17" dur="500"/>
                                        <p:tgtEl>
                                          <p:spTgt spid="401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01444"/>
                                        </p:tgtEl>
                                        <p:attrNameLst>
                                          <p:attrName>style.visibility</p:attrName>
                                        </p:attrNameLst>
                                      </p:cBhvr>
                                      <p:to>
                                        <p:strVal val="visible"/>
                                      </p:to>
                                    </p:set>
                                    <p:animEffect transition="in" filter="strips(downRight)">
                                      <p:cBhvr>
                                        <p:cTn id="22" dur="500"/>
                                        <p:tgtEl>
                                          <p:spTgt spid="40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43" grpId="0"/>
      <p:bldP spid="4014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4651061" y="1262950"/>
            <a:ext cx="44465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zh-CN" altLang="en-US" sz="2400" dirty="0">
                <a:solidFill>
                  <a:srgbClr val="000066"/>
                </a:solidFill>
                <a:latin typeface="Times New Roman" panose="02020603050405020304" pitchFamily="18" charset="0"/>
                <a:ea typeface="楷体_GB2312" pitchFamily="49" charset="-122"/>
              </a:rPr>
              <a:t>无论现态</a:t>
            </a:r>
            <a:r>
              <a:rPr lang="en-US" altLang="zh-CN" sz="2400" i="1" dirty="0">
                <a:solidFill>
                  <a:srgbClr val="000066"/>
                </a:solidFill>
                <a:latin typeface="Times New Roman" panose="02020603050405020304" pitchFamily="18" charset="0"/>
                <a:ea typeface="楷体_GB2312" pitchFamily="49" charset="-122"/>
              </a:rPr>
              <a:t>Q </a:t>
            </a:r>
            <a:r>
              <a:rPr lang="en-US" altLang="zh-CN" sz="2400" baseline="30000" dirty="0">
                <a:solidFill>
                  <a:srgbClr val="000066"/>
                </a:solidFill>
                <a:latin typeface="Times New Roman" panose="02020603050405020304" pitchFamily="18" charset="0"/>
                <a:ea typeface="楷体_GB2312" pitchFamily="49" charset="-122"/>
              </a:rPr>
              <a:t>n</a:t>
            </a:r>
            <a:r>
              <a:rPr lang="zh-CN" altLang="en-US" sz="2400" dirty="0">
                <a:solidFill>
                  <a:srgbClr val="000066"/>
                </a:solidFill>
                <a:latin typeface="Times New Roman" panose="02020603050405020304" pitchFamily="18" charset="0"/>
                <a:ea typeface="楷体_GB2312" pitchFamily="49" charset="-122"/>
              </a:rPr>
              <a:t>为</a:t>
            </a:r>
            <a:r>
              <a:rPr lang="en-US" altLang="zh-CN" sz="2400" dirty="0">
                <a:solidFill>
                  <a:srgbClr val="000066"/>
                </a:solidFill>
                <a:latin typeface="Times New Roman" panose="02020603050405020304" pitchFamily="18" charset="0"/>
                <a:ea typeface="楷体_GB2312" pitchFamily="49" charset="-122"/>
              </a:rPr>
              <a:t>0</a:t>
            </a:r>
            <a:r>
              <a:rPr lang="zh-CN" altLang="en-US" sz="2400" dirty="0">
                <a:solidFill>
                  <a:srgbClr val="000066"/>
                </a:solidFill>
                <a:latin typeface="Times New Roman" panose="02020603050405020304" pitchFamily="18" charset="0"/>
                <a:ea typeface="楷体_GB2312" pitchFamily="49" charset="-122"/>
              </a:rPr>
              <a:t>或</a:t>
            </a:r>
            <a:r>
              <a:rPr lang="en-US" altLang="zh-CN" sz="2400" dirty="0">
                <a:solidFill>
                  <a:srgbClr val="000066"/>
                </a:solidFill>
                <a:latin typeface="Times New Roman" panose="02020603050405020304" pitchFamily="18" charset="0"/>
                <a:ea typeface="楷体_GB2312" pitchFamily="49" charset="-122"/>
              </a:rPr>
              <a:t>1</a:t>
            </a:r>
            <a:r>
              <a:rPr lang="zh-CN" altLang="en-US" sz="2400" dirty="0">
                <a:solidFill>
                  <a:srgbClr val="000066"/>
                </a:solidFill>
                <a:latin typeface="Times New Roman" panose="02020603050405020304" pitchFamily="18" charset="0"/>
                <a:ea typeface="楷体_GB2312" pitchFamily="49" charset="-122"/>
              </a:rPr>
              <a:t>，锁存器的次态为</a:t>
            </a:r>
            <a:r>
              <a:rPr lang="en-US" altLang="zh-CN" sz="2400" dirty="0">
                <a:solidFill>
                  <a:srgbClr val="000066"/>
                </a:solidFill>
                <a:latin typeface="Times New Roman" panose="02020603050405020304" pitchFamily="18" charset="0"/>
                <a:ea typeface="楷体_GB2312" pitchFamily="49" charset="-122"/>
              </a:rPr>
              <a:t>1</a:t>
            </a:r>
            <a:r>
              <a:rPr lang="zh-CN" altLang="en-US" sz="2400" dirty="0">
                <a:solidFill>
                  <a:srgbClr val="000066"/>
                </a:solidFill>
                <a:latin typeface="Times New Roman" panose="02020603050405020304" pitchFamily="18" charset="0"/>
                <a:ea typeface="楷体_GB2312" pitchFamily="49" charset="-122"/>
              </a:rPr>
              <a:t>态。 信号消失后新的状态将被记忆下来。</a:t>
            </a:r>
          </a:p>
        </p:txBody>
      </p:sp>
      <p:grpSp>
        <p:nvGrpSpPr>
          <p:cNvPr id="402475" name="Group 43"/>
          <p:cNvGrpSpPr>
            <a:grpSpLocks/>
          </p:cNvGrpSpPr>
          <p:nvPr/>
        </p:nvGrpSpPr>
        <p:grpSpPr bwMode="auto">
          <a:xfrm>
            <a:off x="1334957" y="2564880"/>
            <a:ext cx="3311525" cy="3770313"/>
            <a:chOff x="476" y="1570"/>
            <a:chExt cx="2086" cy="2375"/>
          </a:xfrm>
        </p:grpSpPr>
        <p:sp>
          <p:nvSpPr>
            <p:cNvPr id="402434" name="AutoShape 2"/>
            <p:cNvSpPr>
              <a:spLocks noChangeArrowheads="1"/>
            </p:cNvSpPr>
            <p:nvPr/>
          </p:nvSpPr>
          <p:spPr bwMode="auto">
            <a:xfrm>
              <a:off x="476" y="1570"/>
              <a:ext cx="2086" cy="187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2435" name="Object 3"/>
            <p:cNvGraphicFramePr>
              <a:graphicFrameLocks noChangeAspect="1"/>
            </p:cNvGraphicFramePr>
            <p:nvPr/>
          </p:nvGraphicFramePr>
          <p:xfrm>
            <a:off x="560" y="1655"/>
            <a:ext cx="1492" cy="1700"/>
          </p:xfrm>
          <a:graphic>
            <a:graphicData uri="http://schemas.openxmlformats.org/presentationml/2006/ole">
              <mc:AlternateContent xmlns:mc="http://schemas.openxmlformats.org/markup-compatibility/2006">
                <mc:Choice xmlns:v="urn:schemas-microsoft-com:vml" Requires="v">
                  <p:oleObj spid="_x0000_s490552" name="图片" r:id="rId3" imgW="1676520" imgH="1914480" progId="Word.Picture.8">
                    <p:embed/>
                  </p:oleObj>
                </mc:Choice>
                <mc:Fallback>
                  <p:oleObj name="图片" r:id="rId3" imgW="1676520" imgH="1914480" progId="Word.Picture.8">
                    <p:embed/>
                    <p:pic>
                      <p:nvPicPr>
                        <p:cNvPr id="40243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1655"/>
                          <a:ext cx="1492" cy="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37" name="Oval 5"/>
            <p:cNvSpPr>
              <a:spLocks noChangeArrowheads="1"/>
            </p:cNvSpPr>
            <p:nvPr/>
          </p:nvSpPr>
          <p:spPr bwMode="auto">
            <a:xfrm>
              <a:off x="845" y="1626"/>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0</a:t>
              </a:r>
            </a:p>
          </p:txBody>
        </p:sp>
        <p:sp>
          <p:nvSpPr>
            <p:cNvPr id="402438" name="Oval 6"/>
            <p:cNvSpPr>
              <a:spLocks noChangeArrowheads="1"/>
            </p:cNvSpPr>
            <p:nvPr/>
          </p:nvSpPr>
          <p:spPr bwMode="auto">
            <a:xfrm>
              <a:off x="816" y="3157"/>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1</a:t>
              </a:r>
            </a:p>
          </p:txBody>
        </p:sp>
        <p:sp>
          <p:nvSpPr>
            <p:cNvPr id="402442" name="Rectangle 10"/>
            <p:cNvSpPr>
              <a:spLocks noChangeArrowheads="1"/>
            </p:cNvSpPr>
            <p:nvPr/>
          </p:nvSpPr>
          <p:spPr bwMode="auto">
            <a:xfrm>
              <a:off x="703" y="3657"/>
              <a:ext cx="1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66"/>
                  </a:solidFill>
                  <a:latin typeface="楷体_GB2312" pitchFamily="49" charset="-122"/>
                  <a:ea typeface="楷体_GB2312" pitchFamily="49" charset="-122"/>
                </a:rPr>
                <a:t>若</a:t>
              </a:r>
              <a:r>
                <a:rPr lang="zh-CN" altLang="en-US" sz="2400">
                  <a:solidFill>
                    <a:srgbClr val="000066"/>
                  </a:solidFill>
                  <a:latin typeface="Times New Roman" panose="02020603050405020304" pitchFamily="18" charset="0"/>
                  <a:ea typeface="楷体_GB2312" pitchFamily="49" charset="-122"/>
                </a:rPr>
                <a:t>现态 </a:t>
              </a:r>
              <a:r>
                <a:rPr lang="en-US" altLang="zh-CN" sz="2400" i="1">
                  <a:solidFill>
                    <a:srgbClr val="000066"/>
                  </a:solidFill>
                  <a:latin typeface="Times New Roman" panose="02020603050405020304" pitchFamily="18" charset="0"/>
                  <a:ea typeface="楷体_GB2312" pitchFamily="49" charset="-122"/>
                </a:rPr>
                <a:t>Q </a:t>
              </a:r>
              <a:r>
                <a:rPr lang="en-US" altLang="zh-CN" sz="2400" baseline="30000">
                  <a:solidFill>
                    <a:srgbClr val="000066"/>
                  </a:solidFill>
                  <a:latin typeface="Times New Roman" panose="02020603050405020304" pitchFamily="18" charset="0"/>
                  <a:ea typeface="楷体_GB2312" pitchFamily="49" charset="-122"/>
                </a:rPr>
                <a:t>n </a:t>
              </a:r>
              <a:r>
                <a:rPr lang="en-US" altLang="zh-CN" sz="2400">
                  <a:solidFill>
                    <a:srgbClr val="000066"/>
                  </a:solidFill>
                  <a:latin typeface="Times New Roman" panose="02020603050405020304" pitchFamily="18" charset="0"/>
                  <a:ea typeface="楷体_GB2312" pitchFamily="49" charset="-122"/>
                </a:rPr>
                <a:t>= 1</a:t>
              </a:r>
            </a:p>
          </p:txBody>
        </p:sp>
        <p:sp>
          <p:nvSpPr>
            <p:cNvPr id="402449" name="Oval 17"/>
            <p:cNvSpPr>
              <a:spLocks noChangeArrowheads="1"/>
            </p:cNvSpPr>
            <p:nvPr/>
          </p:nvSpPr>
          <p:spPr bwMode="auto">
            <a:xfrm>
              <a:off x="1894" y="1711"/>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1</a:t>
              </a:r>
            </a:p>
          </p:txBody>
        </p:sp>
        <p:grpSp>
          <p:nvGrpSpPr>
            <p:cNvPr id="402450" name="Group 18"/>
            <p:cNvGrpSpPr>
              <a:grpSpLocks/>
            </p:cNvGrpSpPr>
            <p:nvPr/>
          </p:nvGrpSpPr>
          <p:grpSpPr bwMode="auto">
            <a:xfrm>
              <a:off x="930" y="2023"/>
              <a:ext cx="765" cy="850"/>
              <a:chOff x="4014" y="3219"/>
              <a:chExt cx="544" cy="596"/>
            </a:xfrm>
          </p:grpSpPr>
          <p:sp>
            <p:nvSpPr>
              <p:cNvPr id="402451" name="Line 19"/>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52" name="Line 20"/>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53" name="Line 21"/>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54" name="Line 22"/>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2455" name="Oval 23"/>
            <p:cNvSpPr>
              <a:spLocks noChangeArrowheads="1"/>
            </p:cNvSpPr>
            <p:nvPr/>
          </p:nvSpPr>
          <p:spPr bwMode="auto">
            <a:xfrm>
              <a:off x="2235" y="3048"/>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0</a:t>
              </a:r>
            </a:p>
          </p:txBody>
        </p:sp>
        <p:grpSp>
          <p:nvGrpSpPr>
            <p:cNvPr id="402456" name="Group 24"/>
            <p:cNvGrpSpPr>
              <a:grpSpLocks/>
            </p:cNvGrpSpPr>
            <p:nvPr/>
          </p:nvGrpSpPr>
          <p:grpSpPr bwMode="auto">
            <a:xfrm>
              <a:off x="958" y="2165"/>
              <a:ext cx="737" cy="822"/>
              <a:chOff x="3078" y="2242"/>
              <a:chExt cx="546" cy="599"/>
            </a:xfrm>
          </p:grpSpPr>
          <p:sp>
            <p:nvSpPr>
              <p:cNvPr id="402457" name="Line 25"/>
              <p:cNvSpPr>
                <a:spLocks noChangeShapeType="1"/>
              </p:cNvSpPr>
              <p:nvPr/>
            </p:nvSpPr>
            <p:spPr bwMode="auto">
              <a:xfrm flipV="1">
                <a:off x="3078" y="2243"/>
                <a:ext cx="1" cy="118"/>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58" name="Line 26"/>
              <p:cNvSpPr>
                <a:spLocks noChangeShapeType="1"/>
              </p:cNvSpPr>
              <p:nvPr/>
            </p:nvSpPr>
            <p:spPr bwMode="auto">
              <a:xfrm flipH="1" flipV="1">
                <a:off x="3078" y="2358"/>
                <a:ext cx="546" cy="316"/>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59" name="Line 27"/>
              <p:cNvSpPr>
                <a:spLocks noChangeShapeType="1"/>
              </p:cNvSpPr>
              <p:nvPr/>
            </p:nvSpPr>
            <p:spPr bwMode="auto">
              <a:xfrm>
                <a:off x="3079" y="2242"/>
                <a:ext cx="152" cy="0"/>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60" name="Line 28"/>
              <p:cNvSpPr>
                <a:spLocks noChangeShapeType="1"/>
              </p:cNvSpPr>
              <p:nvPr/>
            </p:nvSpPr>
            <p:spPr bwMode="auto">
              <a:xfrm flipV="1">
                <a:off x="3624" y="2672"/>
                <a:ext cx="0" cy="169"/>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2461" name="Oval 29"/>
            <p:cNvSpPr>
              <a:spLocks noChangeArrowheads="1"/>
            </p:cNvSpPr>
            <p:nvPr/>
          </p:nvSpPr>
          <p:spPr bwMode="auto">
            <a:xfrm>
              <a:off x="2203" y="1704"/>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1</a:t>
              </a:r>
            </a:p>
          </p:txBody>
        </p:sp>
      </p:grpSp>
      <p:grpSp>
        <p:nvGrpSpPr>
          <p:cNvPr id="402476" name="Group 44"/>
          <p:cNvGrpSpPr>
            <a:grpSpLocks/>
          </p:cNvGrpSpPr>
          <p:nvPr/>
        </p:nvGrpSpPr>
        <p:grpSpPr bwMode="auto">
          <a:xfrm>
            <a:off x="5879970" y="2564880"/>
            <a:ext cx="3157537" cy="3770313"/>
            <a:chOff x="3339" y="1570"/>
            <a:chExt cx="1989" cy="2375"/>
          </a:xfrm>
        </p:grpSpPr>
        <p:grpSp>
          <p:nvGrpSpPr>
            <p:cNvPr id="402439" name="Group 7"/>
            <p:cNvGrpSpPr>
              <a:grpSpLocks/>
            </p:cNvGrpSpPr>
            <p:nvPr/>
          </p:nvGrpSpPr>
          <p:grpSpPr bwMode="auto">
            <a:xfrm>
              <a:off x="3339" y="1570"/>
              <a:ext cx="1673" cy="1872"/>
              <a:chOff x="612" y="2784"/>
              <a:chExt cx="1673" cy="1872"/>
            </a:xfrm>
          </p:grpSpPr>
          <p:sp>
            <p:nvSpPr>
              <p:cNvPr id="402440" name="AutoShape 8"/>
              <p:cNvSpPr>
                <a:spLocks noChangeArrowheads="1"/>
              </p:cNvSpPr>
              <p:nvPr/>
            </p:nvSpPr>
            <p:spPr bwMode="auto">
              <a:xfrm>
                <a:off x="612" y="2784"/>
                <a:ext cx="1673" cy="187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2441" name="Object 9"/>
              <p:cNvGraphicFramePr>
                <a:graphicFrameLocks noChangeAspect="1"/>
              </p:cNvGraphicFramePr>
              <p:nvPr/>
            </p:nvGraphicFramePr>
            <p:xfrm>
              <a:off x="681" y="2840"/>
              <a:ext cx="1492" cy="1700"/>
            </p:xfrm>
            <a:graphic>
              <a:graphicData uri="http://schemas.openxmlformats.org/presentationml/2006/ole">
                <mc:AlternateContent xmlns:mc="http://schemas.openxmlformats.org/markup-compatibility/2006">
                  <mc:Choice xmlns:v="urn:schemas-microsoft-com:vml" Requires="v">
                    <p:oleObj spid="_x0000_s490553" name="图片" r:id="rId5" imgW="1676520" imgH="1914480" progId="Word.Picture.8">
                      <p:embed/>
                    </p:oleObj>
                  </mc:Choice>
                  <mc:Fallback>
                    <p:oleObj name="图片" r:id="rId5" imgW="1676520" imgH="1914480" progId="Word.Picture.8">
                      <p:embed/>
                      <p:pic>
                        <p:nvPicPr>
                          <p:cNvPr id="40244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 y="2840"/>
                            <a:ext cx="1492" cy="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2443" name="Rectangle 11"/>
            <p:cNvSpPr>
              <a:spLocks noChangeArrowheads="1"/>
            </p:cNvSpPr>
            <p:nvPr/>
          </p:nvSpPr>
          <p:spPr bwMode="auto">
            <a:xfrm>
              <a:off x="3560" y="3657"/>
              <a:ext cx="17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66"/>
                  </a:solidFill>
                  <a:latin typeface="楷体_GB2312" pitchFamily="49" charset="-122"/>
                  <a:ea typeface="楷体_GB2312" pitchFamily="49" charset="-122"/>
                </a:rPr>
                <a:t>若现态 </a:t>
              </a:r>
              <a:r>
                <a:rPr lang="en-US" altLang="zh-CN" sz="2400" i="1">
                  <a:solidFill>
                    <a:srgbClr val="000066"/>
                  </a:solidFill>
                  <a:latin typeface="Times New Roman" panose="02020603050405020304" pitchFamily="18" charset="0"/>
                  <a:ea typeface="楷体_GB2312" pitchFamily="49" charset="-122"/>
                </a:rPr>
                <a:t>Q </a:t>
              </a:r>
              <a:r>
                <a:rPr lang="en-US" altLang="zh-CN" sz="2400" baseline="30000">
                  <a:solidFill>
                    <a:srgbClr val="000066"/>
                  </a:solidFill>
                  <a:latin typeface="Times New Roman" panose="02020603050405020304" pitchFamily="18" charset="0"/>
                  <a:ea typeface="楷体_GB2312" pitchFamily="49" charset="-122"/>
                </a:rPr>
                <a:t>n </a:t>
              </a:r>
              <a:r>
                <a:rPr lang="en-US" altLang="zh-CN" sz="2400">
                  <a:solidFill>
                    <a:srgbClr val="000066"/>
                  </a:solidFill>
                  <a:latin typeface="Times New Roman" panose="02020603050405020304" pitchFamily="18" charset="0"/>
                  <a:ea typeface="楷体_GB2312" pitchFamily="49" charset="-122"/>
                </a:rPr>
                <a:t>= 0</a:t>
              </a:r>
            </a:p>
          </p:txBody>
        </p:sp>
        <p:grpSp>
          <p:nvGrpSpPr>
            <p:cNvPr id="402444" name="Group 12"/>
            <p:cNvGrpSpPr>
              <a:grpSpLocks/>
            </p:cNvGrpSpPr>
            <p:nvPr/>
          </p:nvGrpSpPr>
          <p:grpSpPr bwMode="auto">
            <a:xfrm>
              <a:off x="3771" y="2125"/>
              <a:ext cx="765" cy="822"/>
              <a:chOff x="3078" y="2242"/>
              <a:chExt cx="546" cy="599"/>
            </a:xfrm>
          </p:grpSpPr>
          <p:sp>
            <p:nvSpPr>
              <p:cNvPr id="402445" name="Line 13"/>
              <p:cNvSpPr>
                <a:spLocks noChangeShapeType="1"/>
              </p:cNvSpPr>
              <p:nvPr/>
            </p:nvSpPr>
            <p:spPr bwMode="auto">
              <a:xfrm flipV="1">
                <a:off x="3078" y="2243"/>
                <a:ext cx="1" cy="118"/>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46" name="Line 14"/>
              <p:cNvSpPr>
                <a:spLocks noChangeShapeType="1"/>
              </p:cNvSpPr>
              <p:nvPr/>
            </p:nvSpPr>
            <p:spPr bwMode="auto">
              <a:xfrm flipH="1" flipV="1">
                <a:off x="3078" y="2358"/>
                <a:ext cx="546" cy="316"/>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47" name="Line 15"/>
              <p:cNvSpPr>
                <a:spLocks noChangeShapeType="1"/>
              </p:cNvSpPr>
              <p:nvPr/>
            </p:nvSpPr>
            <p:spPr bwMode="auto">
              <a:xfrm>
                <a:off x="3079" y="2242"/>
                <a:ext cx="152" cy="0"/>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48" name="Line 16"/>
              <p:cNvSpPr>
                <a:spLocks noChangeShapeType="1"/>
              </p:cNvSpPr>
              <p:nvPr/>
            </p:nvSpPr>
            <p:spPr bwMode="auto">
              <a:xfrm flipV="1">
                <a:off x="3624" y="2672"/>
                <a:ext cx="0" cy="169"/>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2462" name="Oval 30"/>
            <p:cNvSpPr>
              <a:spLocks noChangeArrowheads="1"/>
            </p:cNvSpPr>
            <p:nvPr/>
          </p:nvSpPr>
          <p:spPr bwMode="auto">
            <a:xfrm>
              <a:off x="3645" y="1608"/>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0</a:t>
              </a:r>
            </a:p>
          </p:txBody>
        </p:sp>
        <p:sp>
          <p:nvSpPr>
            <p:cNvPr id="402463" name="Oval 31"/>
            <p:cNvSpPr>
              <a:spLocks noChangeArrowheads="1"/>
            </p:cNvSpPr>
            <p:nvPr/>
          </p:nvSpPr>
          <p:spPr bwMode="auto">
            <a:xfrm>
              <a:off x="3589" y="3167"/>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1</a:t>
              </a:r>
            </a:p>
          </p:txBody>
        </p:sp>
        <p:sp>
          <p:nvSpPr>
            <p:cNvPr id="402464" name="Oval 32"/>
            <p:cNvSpPr>
              <a:spLocks noChangeArrowheads="1"/>
            </p:cNvSpPr>
            <p:nvPr/>
          </p:nvSpPr>
          <p:spPr bwMode="auto">
            <a:xfrm>
              <a:off x="4751" y="1693"/>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0</a:t>
              </a:r>
            </a:p>
          </p:txBody>
        </p:sp>
        <p:grpSp>
          <p:nvGrpSpPr>
            <p:cNvPr id="402465" name="Group 33"/>
            <p:cNvGrpSpPr>
              <a:grpSpLocks/>
            </p:cNvGrpSpPr>
            <p:nvPr/>
          </p:nvGrpSpPr>
          <p:grpSpPr bwMode="auto">
            <a:xfrm>
              <a:off x="3792" y="1994"/>
              <a:ext cx="765" cy="850"/>
              <a:chOff x="4014" y="3219"/>
              <a:chExt cx="544" cy="596"/>
            </a:xfrm>
          </p:grpSpPr>
          <p:sp>
            <p:nvSpPr>
              <p:cNvPr id="402466" name="Line 34"/>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67" name="Line 35"/>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68" name="Line 36"/>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2469" name="Line 37"/>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2470" name="Oval 38"/>
            <p:cNvSpPr>
              <a:spLocks noChangeArrowheads="1"/>
            </p:cNvSpPr>
            <p:nvPr/>
          </p:nvSpPr>
          <p:spPr bwMode="auto">
            <a:xfrm>
              <a:off x="4780" y="2985"/>
              <a:ext cx="256" cy="261"/>
            </a:xfrm>
            <a:prstGeom prst="ellipse">
              <a:avLst/>
            </a:prstGeom>
            <a:solidFill>
              <a:srgbClr val="33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0</a:t>
              </a:r>
            </a:p>
          </p:txBody>
        </p:sp>
        <p:sp>
          <p:nvSpPr>
            <p:cNvPr id="402471" name="Oval 39"/>
            <p:cNvSpPr>
              <a:spLocks noChangeArrowheads="1"/>
            </p:cNvSpPr>
            <p:nvPr/>
          </p:nvSpPr>
          <p:spPr bwMode="auto">
            <a:xfrm>
              <a:off x="5040" y="1688"/>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1</a:t>
              </a:r>
            </a:p>
          </p:txBody>
        </p:sp>
        <p:sp>
          <p:nvSpPr>
            <p:cNvPr id="402472" name="Oval 40"/>
            <p:cNvSpPr>
              <a:spLocks noChangeArrowheads="1"/>
            </p:cNvSpPr>
            <p:nvPr/>
          </p:nvSpPr>
          <p:spPr bwMode="auto">
            <a:xfrm>
              <a:off x="5072" y="2989"/>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0</a:t>
              </a:r>
            </a:p>
          </p:txBody>
        </p:sp>
      </p:grpSp>
      <p:sp>
        <p:nvSpPr>
          <p:cNvPr id="402473" name="Rectangle 41"/>
          <p:cNvSpPr>
            <a:spLocks noChangeArrowheads="1"/>
          </p:cNvSpPr>
          <p:nvPr/>
        </p:nvSpPr>
        <p:spPr bwMode="auto">
          <a:xfrm>
            <a:off x="1442908" y="1244080"/>
            <a:ext cx="2484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i="1" dirty="0">
                <a:latin typeface="Times New Roman" panose="02020603050405020304" pitchFamily="18" charset="0"/>
              </a:rPr>
              <a:t>R</a:t>
            </a:r>
            <a:r>
              <a:rPr lang="en-US" altLang="zh-CN" sz="2800" dirty="0">
                <a:latin typeface="Times New Roman" panose="02020603050405020304" pitchFamily="18" charset="0"/>
              </a:rPr>
              <a:t>=0</a:t>
            </a:r>
            <a:r>
              <a:rPr lang="zh-CN" altLang="en-US"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=1</a:t>
            </a:r>
          </a:p>
        </p:txBody>
      </p:sp>
      <p:sp>
        <p:nvSpPr>
          <p:cNvPr id="402474" name="Rectangle 42"/>
          <p:cNvSpPr>
            <a:spLocks noChangeArrowheads="1"/>
          </p:cNvSpPr>
          <p:nvPr/>
        </p:nvSpPr>
        <p:spPr bwMode="auto">
          <a:xfrm>
            <a:off x="1723135" y="1834629"/>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accent2"/>
                </a:solidFill>
                <a:latin typeface="Tahoma" panose="020B0604030504040204" pitchFamily="34" charset="0"/>
                <a:ea typeface="楷体_GB2312" pitchFamily="49" charset="-122"/>
              </a:rPr>
              <a:t>置</a:t>
            </a:r>
            <a:r>
              <a:rPr lang="en-US" altLang="zh-CN" sz="2400" dirty="0">
                <a:solidFill>
                  <a:schemeClr val="accent2"/>
                </a:solidFill>
                <a:latin typeface="Tahoma" panose="020B0604030504040204" pitchFamily="34" charset="0"/>
                <a:ea typeface="楷体_GB2312" pitchFamily="49" charset="-122"/>
              </a:rPr>
              <a:t>1</a:t>
            </a:r>
          </a:p>
        </p:txBody>
      </p:sp>
      <p:sp>
        <p:nvSpPr>
          <p:cNvPr id="45" name="Rectangle 2"/>
          <p:cNvSpPr>
            <a:spLocks noChangeArrowheads="1"/>
          </p:cNvSpPr>
          <p:nvPr/>
        </p:nvSpPr>
        <p:spPr bwMode="auto">
          <a:xfrm>
            <a:off x="1457196" y="665842"/>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defRPr/>
            </a:pPr>
            <a:r>
              <a:rPr lang="en-US" altLang="zh-CN" sz="2400" dirty="0">
                <a:solidFill>
                  <a:srgbClr val="000066"/>
                </a:solidFill>
                <a:latin typeface="Times New Roman" pitchFamily="18" charset="0"/>
                <a:ea typeface="楷体_GB2312" pitchFamily="49" charset="-122"/>
              </a:rPr>
              <a:t>1) </a:t>
            </a:r>
            <a:r>
              <a:rPr lang="zh-CN" altLang="en-US" sz="2400" dirty="0">
                <a:solidFill>
                  <a:srgbClr val="000066"/>
                </a:solidFill>
                <a:latin typeface="Times New Roman" pitchFamily="18" charset="0"/>
                <a:ea typeface="楷体_GB2312" pitchFamily="49" charset="-122"/>
              </a:rPr>
              <a:t>工作原理</a:t>
            </a:r>
            <a:endParaRPr lang="zh-CN" altLang="en-US" sz="2400" dirty="0">
              <a:solidFill>
                <a:srgbClr val="000099"/>
              </a:solidFill>
              <a:latin typeface="黑体" pitchFamily="2" charset="-122"/>
              <a:ea typeface="黑体" pitchFamily="2" charset="-122"/>
            </a:endParaRPr>
          </a:p>
        </p:txBody>
      </p:sp>
      <p:sp>
        <p:nvSpPr>
          <p:cNvPr id="46" name="Rectangle 2"/>
          <p:cNvSpPr>
            <a:spLocks noChangeArrowheads="1"/>
          </p:cNvSpPr>
          <p:nvPr/>
        </p:nvSpPr>
        <p:spPr bwMode="auto">
          <a:xfrm>
            <a:off x="833307" y="222929"/>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solidFill>
                  <a:schemeClr val="accent2"/>
                </a:solidFill>
                <a:ea typeface="楷体_GB2312" pitchFamily="49" charset="-122"/>
              </a:rPr>
              <a:t>5.2.1</a:t>
            </a:r>
            <a:r>
              <a:rPr kumimoji="0" lang="zh-CN" altLang="en-US" dirty="0">
                <a:solidFill>
                  <a:schemeClr val="accent2"/>
                </a:solidFill>
                <a:ea typeface="楷体_GB2312" pitchFamily="49" charset="-122"/>
              </a:rPr>
              <a:t>基本</a:t>
            </a:r>
            <a:r>
              <a:rPr kumimoji="0" lang="en-US" altLang="zh-CN" i="1" dirty="0">
                <a:solidFill>
                  <a:schemeClr val="accent2"/>
                </a:solidFill>
                <a:ea typeface="楷体_GB2312" pitchFamily="49" charset="-122"/>
              </a:rPr>
              <a:t>SR </a:t>
            </a:r>
            <a:r>
              <a:rPr kumimoji="0" lang="zh-CN" altLang="en-US" dirty="0">
                <a:solidFill>
                  <a:schemeClr val="accent2"/>
                </a:solidFill>
                <a:ea typeface="楷体_GB2312" pitchFamily="49" charset="-122"/>
              </a:rPr>
              <a:t>锁存器</a:t>
            </a:r>
          </a:p>
        </p:txBody>
      </p:sp>
    </p:spTree>
    <p:extLst>
      <p:ext uri="{BB962C8B-B14F-4D97-AF65-F5344CB8AC3E}">
        <p14:creationId xmlns:p14="http://schemas.microsoft.com/office/powerpoint/2010/main" val="407126443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2475"/>
                                        </p:tgtEl>
                                        <p:attrNameLst>
                                          <p:attrName>style.visibility</p:attrName>
                                        </p:attrNameLst>
                                      </p:cBhvr>
                                      <p:to>
                                        <p:strVal val="visible"/>
                                      </p:to>
                                    </p:set>
                                    <p:animEffect transition="in" filter="wipe(left)">
                                      <p:cBhvr>
                                        <p:cTn id="7" dur="500"/>
                                        <p:tgtEl>
                                          <p:spTgt spid="402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2476"/>
                                        </p:tgtEl>
                                        <p:attrNameLst>
                                          <p:attrName>style.visibility</p:attrName>
                                        </p:attrNameLst>
                                      </p:cBhvr>
                                      <p:to>
                                        <p:strVal val="visible"/>
                                      </p:to>
                                    </p:set>
                                    <p:animEffect transition="in" filter="wipe(left)">
                                      <p:cBhvr>
                                        <p:cTn id="12" dur="500"/>
                                        <p:tgtEl>
                                          <p:spTgt spid="4024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2436"/>
                                        </p:tgtEl>
                                        <p:attrNameLst>
                                          <p:attrName>style.visibility</p:attrName>
                                        </p:attrNameLst>
                                      </p:cBhvr>
                                      <p:to>
                                        <p:strVal val="visible"/>
                                      </p:to>
                                    </p:set>
                                    <p:animEffect transition="in" filter="blinds(horizontal)">
                                      <p:cBhvr>
                                        <p:cTn id="17" dur="500"/>
                                        <p:tgtEl>
                                          <p:spTgt spid="4024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2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p:bldP spid="4024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Rectangle 4"/>
          <p:cNvSpPr>
            <a:spLocks noChangeArrowheads="1"/>
          </p:cNvSpPr>
          <p:nvPr/>
        </p:nvSpPr>
        <p:spPr bwMode="auto">
          <a:xfrm>
            <a:off x="5447911" y="1280140"/>
            <a:ext cx="46660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zh-CN" altLang="en-US" sz="2400" dirty="0">
                <a:solidFill>
                  <a:srgbClr val="000066"/>
                </a:solidFill>
                <a:latin typeface="Times New Roman" panose="02020603050405020304" pitchFamily="18" charset="0"/>
                <a:ea typeface="楷体_GB2312" pitchFamily="49" charset="-122"/>
              </a:rPr>
              <a:t>无论现态</a:t>
            </a:r>
            <a:r>
              <a:rPr lang="en-US" altLang="zh-CN" sz="2400" i="1" dirty="0">
                <a:solidFill>
                  <a:srgbClr val="000066"/>
                </a:solidFill>
                <a:latin typeface="Times New Roman" panose="02020603050405020304" pitchFamily="18" charset="0"/>
                <a:ea typeface="楷体_GB2312" pitchFamily="49" charset="-122"/>
              </a:rPr>
              <a:t>Q </a:t>
            </a:r>
            <a:r>
              <a:rPr lang="en-US" altLang="zh-CN" sz="2400" baseline="30000" dirty="0">
                <a:solidFill>
                  <a:srgbClr val="000066"/>
                </a:solidFill>
                <a:latin typeface="Times New Roman" panose="02020603050405020304" pitchFamily="18" charset="0"/>
                <a:ea typeface="楷体_GB2312" pitchFamily="49" charset="-122"/>
              </a:rPr>
              <a:t>n</a:t>
            </a:r>
            <a:r>
              <a:rPr lang="zh-CN" altLang="en-US" sz="2400" dirty="0">
                <a:solidFill>
                  <a:srgbClr val="000066"/>
                </a:solidFill>
                <a:latin typeface="Times New Roman" panose="02020603050405020304" pitchFamily="18" charset="0"/>
                <a:ea typeface="楷体_GB2312" pitchFamily="49" charset="-122"/>
              </a:rPr>
              <a:t>为</a:t>
            </a:r>
            <a:r>
              <a:rPr lang="en-US" altLang="zh-CN" sz="2400" dirty="0">
                <a:solidFill>
                  <a:srgbClr val="000066"/>
                </a:solidFill>
                <a:latin typeface="Times New Roman" panose="02020603050405020304" pitchFamily="18" charset="0"/>
                <a:ea typeface="楷体_GB2312" pitchFamily="49" charset="-122"/>
              </a:rPr>
              <a:t>0</a:t>
            </a:r>
            <a:r>
              <a:rPr lang="zh-CN" altLang="en-US" sz="2400" dirty="0">
                <a:solidFill>
                  <a:srgbClr val="000066"/>
                </a:solidFill>
                <a:latin typeface="Times New Roman" panose="02020603050405020304" pitchFamily="18" charset="0"/>
                <a:ea typeface="楷体_GB2312" pitchFamily="49" charset="-122"/>
              </a:rPr>
              <a:t>或</a:t>
            </a:r>
            <a:r>
              <a:rPr lang="en-US" altLang="zh-CN" sz="2400" dirty="0">
                <a:solidFill>
                  <a:srgbClr val="000066"/>
                </a:solidFill>
                <a:latin typeface="Times New Roman" panose="02020603050405020304" pitchFamily="18" charset="0"/>
                <a:ea typeface="楷体_GB2312" pitchFamily="49" charset="-122"/>
              </a:rPr>
              <a:t>1</a:t>
            </a:r>
            <a:r>
              <a:rPr lang="zh-CN" altLang="en-US" sz="2400" dirty="0">
                <a:solidFill>
                  <a:srgbClr val="000066"/>
                </a:solidFill>
                <a:latin typeface="Times New Roman" panose="02020603050405020304" pitchFamily="18" charset="0"/>
                <a:ea typeface="楷体_GB2312" pitchFamily="49" charset="-122"/>
              </a:rPr>
              <a:t>，锁存器的次态为</a:t>
            </a:r>
            <a:r>
              <a:rPr lang="en-US" altLang="zh-CN" sz="2400" dirty="0">
                <a:solidFill>
                  <a:srgbClr val="000066"/>
                </a:solidFill>
                <a:latin typeface="Times New Roman" panose="02020603050405020304" pitchFamily="18" charset="0"/>
                <a:ea typeface="楷体_GB2312" pitchFamily="49" charset="-122"/>
              </a:rPr>
              <a:t>0</a:t>
            </a:r>
            <a:r>
              <a:rPr lang="zh-CN" altLang="en-US" sz="2400" dirty="0">
                <a:solidFill>
                  <a:srgbClr val="000066"/>
                </a:solidFill>
                <a:latin typeface="Times New Roman" panose="02020603050405020304" pitchFamily="18" charset="0"/>
                <a:ea typeface="楷体_GB2312" pitchFamily="49" charset="-122"/>
              </a:rPr>
              <a:t>态。 信号消失后新的状态将被记忆下来。</a:t>
            </a:r>
          </a:p>
        </p:txBody>
      </p:sp>
      <p:grpSp>
        <p:nvGrpSpPr>
          <p:cNvPr id="403499" name="Group 43"/>
          <p:cNvGrpSpPr>
            <a:grpSpLocks/>
          </p:cNvGrpSpPr>
          <p:nvPr/>
        </p:nvGrpSpPr>
        <p:grpSpPr bwMode="auto">
          <a:xfrm>
            <a:off x="2495551" y="2781301"/>
            <a:ext cx="3198813" cy="3533775"/>
            <a:chOff x="567" y="1882"/>
            <a:chExt cx="2015" cy="2226"/>
          </a:xfrm>
        </p:grpSpPr>
        <p:sp>
          <p:nvSpPr>
            <p:cNvPr id="403458" name="AutoShape 2"/>
            <p:cNvSpPr>
              <a:spLocks noChangeArrowheads="1"/>
            </p:cNvSpPr>
            <p:nvPr/>
          </p:nvSpPr>
          <p:spPr bwMode="auto">
            <a:xfrm>
              <a:off x="567" y="1882"/>
              <a:ext cx="1673" cy="187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3459" name="Object 3"/>
            <p:cNvGraphicFramePr>
              <a:graphicFrameLocks noChangeAspect="1"/>
            </p:cNvGraphicFramePr>
            <p:nvPr/>
          </p:nvGraphicFramePr>
          <p:xfrm>
            <a:off x="651" y="1967"/>
            <a:ext cx="1492" cy="1700"/>
          </p:xfrm>
          <a:graphic>
            <a:graphicData uri="http://schemas.openxmlformats.org/presentationml/2006/ole">
              <mc:AlternateContent xmlns:mc="http://schemas.openxmlformats.org/markup-compatibility/2006">
                <mc:Choice xmlns:v="urn:schemas-microsoft-com:vml" Requires="v">
                  <p:oleObj spid="_x0000_s491576" name="图片" r:id="rId3" imgW="1676520" imgH="1914480" progId="Word.Picture.8">
                    <p:embed/>
                  </p:oleObj>
                </mc:Choice>
                <mc:Fallback>
                  <p:oleObj name="图片" r:id="rId3" imgW="1676520" imgH="1914480" progId="Word.Picture.8">
                    <p:embed/>
                    <p:pic>
                      <p:nvPicPr>
                        <p:cNvPr id="4034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 y="1967"/>
                          <a:ext cx="1492" cy="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1" name="Oval 5"/>
            <p:cNvSpPr>
              <a:spLocks noChangeArrowheads="1"/>
            </p:cNvSpPr>
            <p:nvPr/>
          </p:nvSpPr>
          <p:spPr bwMode="auto">
            <a:xfrm>
              <a:off x="936" y="1938"/>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1</a:t>
              </a:r>
            </a:p>
          </p:txBody>
        </p:sp>
        <p:sp>
          <p:nvSpPr>
            <p:cNvPr id="403462" name="Oval 6"/>
            <p:cNvSpPr>
              <a:spLocks noChangeArrowheads="1"/>
            </p:cNvSpPr>
            <p:nvPr/>
          </p:nvSpPr>
          <p:spPr bwMode="auto">
            <a:xfrm>
              <a:off x="907" y="3469"/>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0</a:t>
              </a:r>
            </a:p>
          </p:txBody>
        </p:sp>
        <p:sp>
          <p:nvSpPr>
            <p:cNvPr id="403466" name="Rectangle 10"/>
            <p:cNvSpPr>
              <a:spLocks noChangeArrowheads="1"/>
            </p:cNvSpPr>
            <p:nvPr/>
          </p:nvSpPr>
          <p:spPr bwMode="auto">
            <a:xfrm>
              <a:off x="758" y="3820"/>
              <a:ext cx="15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66"/>
                  </a:solidFill>
                  <a:latin typeface="楷体_GB2312" pitchFamily="49" charset="-122"/>
                  <a:ea typeface="楷体_GB2312" pitchFamily="49" charset="-122"/>
                </a:rPr>
                <a:t>若</a:t>
              </a:r>
              <a:r>
                <a:rPr lang="zh-CN" altLang="en-US" sz="2400">
                  <a:solidFill>
                    <a:srgbClr val="000066"/>
                  </a:solidFill>
                  <a:latin typeface="Times New Roman" panose="02020603050405020304" pitchFamily="18" charset="0"/>
                  <a:ea typeface="楷体_GB2312" pitchFamily="49" charset="-122"/>
                </a:rPr>
                <a:t>现态 </a:t>
              </a:r>
              <a:r>
                <a:rPr lang="en-US" altLang="zh-CN" sz="2400" i="1">
                  <a:solidFill>
                    <a:srgbClr val="000066"/>
                  </a:solidFill>
                  <a:latin typeface="Times New Roman" panose="02020603050405020304" pitchFamily="18" charset="0"/>
                  <a:ea typeface="楷体_GB2312" pitchFamily="49" charset="-122"/>
                </a:rPr>
                <a:t>Q </a:t>
              </a:r>
              <a:r>
                <a:rPr lang="en-US" altLang="zh-CN" sz="2400" baseline="30000">
                  <a:solidFill>
                    <a:srgbClr val="000066"/>
                  </a:solidFill>
                  <a:latin typeface="Times New Roman" panose="02020603050405020304" pitchFamily="18" charset="0"/>
                  <a:ea typeface="楷体_GB2312" pitchFamily="49" charset="-122"/>
                </a:rPr>
                <a:t>n </a:t>
              </a:r>
              <a:r>
                <a:rPr lang="en-US" altLang="zh-CN" sz="2400">
                  <a:solidFill>
                    <a:srgbClr val="000066"/>
                  </a:solidFill>
                  <a:latin typeface="Times New Roman" panose="02020603050405020304" pitchFamily="18" charset="0"/>
                  <a:ea typeface="楷体_GB2312" pitchFamily="49" charset="-122"/>
                </a:rPr>
                <a:t>= 1</a:t>
              </a:r>
            </a:p>
          </p:txBody>
        </p:sp>
        <p:sp>
          <p:nvSpPr>
            <p:cNvPr id="403473" name="Oval 17"/>
            <p:cNvSpPr>
              <a:spLocks noChangeArrowheads="1"/>
            </p:cNvSpPr>
            <p:nvPr/>
          </p:nvSpPr>
          <p:spPr bwMode="auto">
            <a:xfrm>
              <a:off x="1985" y="2023"/>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1</a:t>
              </a:r>
            </a:p>
          </p:txBody>
        </p:sp>
        <p:grpSp>
          <p:nvGrpSpPr>
            <p:cNvPr id="403474" name="Group 18"/>
            <p:cNvGrpSpPr>
              <a:grpSpLocks/>
            </p:cNvGrpSpPr>
            <p:nvPr/>
          </p:nvGrpSpPr>
          <p:grpSpPr bwMode="auto">
            <a:xfrm>
              <a:off x="1021" y="2335"/>
              <a:ext cx="765" cy="850"/>
              <a:chOff x="4014" y="3219"/>
              <a:chExt cx="544" cy="596"/>
            </a:xfrm>
          </p:grpSpPr>
          <p:sp>
            <p:nvSpPr>
              <p:cNvPr id="403475" name="Line 19"/>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76" name="Line 20"/>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77" name="Line 21"/>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78" name="Line 22"/>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3479" name="Oval 23"/>
            <p:cNvSpPr>
              <a:spLocks noChangeArrowheads="1"/>
            </p:cNvSpPr>
            <p:nvPr/>
          </p:nvSpPr>
          <p:spPr bwMode="auto">
            <a:xfrm>
              <a:off x="2326" y="3360"/>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1</a:t>
              </a:r>
            </a:p>
          </p:txBody>
        </p:sp>
        <p:grpSp>
          <p:nvGrpSpPr>
            <p:cNvPr id="403480" name="Group 24"/>
            <p:cNvGrpSpPr>
              <a:grpSpLocks/>
            </p:cNvGrpSpPr>
            <p:nvPr/>
          </p:nvGrpSpPr>
          <p:grpSpPr bwMode="auto">
            <a:xfrm>
              <a:off x="1049" y="2477"/>
              <a:ext cx="737" cy="822"/>
              <a:chOff x="3078" y="2242"/>
              <a:chExt cx="546" cy="599"/>
            </a:xfrm>
          </p:grpSpPr>
          <p:sp>
            <p:nvSpPr>
              <p:cNvPr id="403481" name="Line 25"/>
              <p:cNvSpPr>
                <a:spLocks noChangeShapeType="1"/>
              </p:cNvSpPr>
              <p:nvPr/>
            </p:nvSpPr>
            <p:spPr bwMode="auto">
              <a:xfrm flipV="1">
                <a:off x="3078" y="2243"/>
                <a:ext cx="1" cy="118"/>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82" name="Line 26"/>
              <p:cNvSpPr>
                <a:spLocks noChangeShapeType="1"/>
              </p:cNvSpPr>
              <p:nvPr/>
            </p:nvSpPr>
            <p:spPr bwMode="auto">
              <a:xfrm flipH="1" flipV="1">
                <a:off x="3078" y="2358"/>
                <a:ext cx="546" cy="316"/>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83" name="Line 27"/>
              <p:cNvSpPr>
                <a:spLocks noChangeShapeType="1"/>
              </p:cNvSpPr>
              <p:nvPr/>
            </p:nvSpPr>
            <p:spPr bwMode="auto">
              <a:xfrm>
                <a:off x="3079" y="2242"/>
                <a:ext cx="152" cy="0"/>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84" name="Line 28"/>
              <p:cNvSpPr>
                <a:spLocks noChangeShapeType="1"/>
              </p:cNvSpPr>
              <p:nvPr/>
            </p:nvSpPr>
            <p:spPr bwMode="auto">
              <a:xfrm flipV="1">
                <a:off x="3624" y="2672"/>
                <a:ext cx="0" cy="169"/>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3485" name="Oval 29"/>
            <p:cNvSpPr>
              <a:spLocks noChangeArrowheads="1"/>
            </p:cNvSpPr>
            <p:nvPr/>
          </p:nvSpPr>
          <p:spPr bwMode="auto">
            <a:xfrm>
              <a:off x="2294" y="2016"/>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0</a:t>
              </a:r>
            </a:p>
          </p:txBody>
        </p:sp>
      </p:grpSp>
      <p:grpSp>
        <p:nvGrpSpPr>
          <p:cNvPr id="403501" name="Group 45"/>
          <p:cNvGrpSpPr>
            <a:grpSpLocks/>
          </p:cNvGrpSpPr>
          <p:nvPr/>
        </p:nvGrpSpPr>
        <p:grpSpPr bwMode="auto">
          <a:xfrm>
            <a:off x="6816725" y="2781301"/>
            <a:ext cx="3200400" cy="3552825"/>
            <a:chOff x="3334" y="1752"/>
            <a:chExt cx="2016" cy="2238"/>
          </a:xfrm>
        </p:grpSpPr>
        <p:sp>
          <p:nvSpPr>
            <p:cNvPr id="403467" name="Rectangle 11"/>
            <p:cNvSpPr>
              <a:spLocks noChangeArrowheads="1"/>
            </p:cNvSpPr>
            <p:nvPr/>
          </p:nvSpPr>
          <p:spPr bwMode="auto">
            <a:xfrm>
              <a:off x="3600" y="3702"/>
              <a:ext cx="1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66"/>
                  </a:solidFill>
                  <a:latin typeface="楷体_GB2312" pitchFamily="49" charset="-122"/>
                  <a:ea typeface="楷体_GB2312" pitchFamily="49" charset="-122"/>
                </a:rPr>
                <a:t>若现态 </a:t>
              </a:r>
              <a:r>
                <a:rPr lang="en-US" altLang="zh-CN" sz="2400" i="1">
                  <a:solidFill>
                    <a:srgbClr val="000066"/>
                  </a:solidFill>
                  <a:latin typeface="Times New Roman" panose="02020603050405020304" pitchFamily="18" charset="0"/>
                  <a:ea typeface="楷体_GB2312" pitchFamily="49" charset="-122"/>
                </a:rPr>
                <a:t>Q </a:t>
              </a:r>
              <a:r>
                <a:rPr lang="en-US" altLang="zh-CN" sz="2400" baseline="30000">
                  <a:solidFill>
                    <a:srgbClr val="000066"/>
                  </a:solidFill>
                  <a:latin typeface="Times New Roman" panose="02020603050405020304" pitchFamily="18" charset="0"/>
                  <a:ea typeface="楷体_GB2312" pitchFamily="49" charset="-122"/>
                </a:rPr>
                <a:t>n </a:t>
              </a:r>
              <a:r>
                <a:rPr lang="en-US" altLang="zh-CN" sz="2400">
                  <a:solidFill>
                    <a:srgbClr val="000066"/>
                  </a:solidFill>
                  <a:latin typeface="Times New Roman" panose="02020603050405020304" pitchFamily="18" charset="0"/>
                  <a:ea typeface="楷体_GB2312" pitchFamily="49" charset="-122"/>
                </a:rPr>
                <a:t>= 0</a:t>
              </a:r>
            </a:p>
          </p:txBody>
        </p:sp>
        <p:grpSp>
          <p:nvGrpSpPr>
            <p:cNvPr id="403500" name="Group 44"/>
            <p:cNvGrpSpPr>
              <a:grpSpLocks/>
            </p:cNvGrpSpPr>
            <p:nvPr/>
          </p:nvGrpSpPr>
          <p:grpSpPr bwMode="auto">
            <a:xfrm>
              <a:off x="3334" y="1752"/>
              <a:ext cx="2016" cy="1872"/>
              <a:chOff x="3312" y="1872"/>
              <a:chExt cx="2016" cy="1872"/>
            </a:xfrm>
          </p:grpSpPr>
          <p:grpSp>
            <p:nvGrpSpPr>
              <p:cNvPr id="403463" name="Group 7"/>
              <p:cNvGrpSpPr>
                <a:grpSpLocks/>
              </p:cNvGrpSpPr>
              <p:nvPr/>
            </p:nvGrpSpPr>
            <p:grpSpPr bwMode="auto">
              <a:xfrm>
                <a:off x="3312" y="1872"/>
                <a:ext cx="1673" cy="1872"/>
                <a:chOff x="612" y="2784"/>
                <a:chExt cx="1673" cy="1872"/>
              </a:xfrm>
            </p:grpSpPr>
            <p:sp>
              <p:nvSpPr>
                <p:cNvPr id="403464" name="AutoShape 8"/>
                <p:cNvSpPr>
                  <a:spLocks noChangeArrowheads="1"/>
                </p:cNvSpPr>
                <p:nvPr/>
              </p:nvSpPr>
              <p:spPr bwMode="auto">
                <a:xfrm>
                  <a:off x="612" y="2784"/>
                  <a:ext cx="1673" cy="187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3465" name="Object 9"/>
                <p:cNvGraphicFramePr>
                  <a:graphicFrameLocks noChangeAspect="1"/>
                </p:cNvGraphicFramePr>
                <p:nvPr/>
              </p:nvGraphicFramePr>
              <p:xfrm>
                <a:off x="681" y="2840"/>
                <a:ext cx="1492" cy="1700"/>
              </p:xfrm>
              <a:graphic>
                <a:graphicData uri="http://schemas.openxmlformats.org/presentationml/2006/ole">
                  <mc:AlternateContent xmlns:mc="http://schemas.openxmlformats.org/markup-compatibility/2006">
                    <mc:Choice xmlns:v="urn:schemas-microsoft-com:vml" Requires="v">
                      <p:oleObj spid="_x0000_s491577" name="图片" r:id="rId5" imgW="1676520" imgH="1914480" progId="Word.Picture.8">
                        <p:embed/>
                      </p:oleObj>
                    </mc:Choice>
                    <mc:Fallback>
                      <p:oleObj name="图片" r:id="rId5" imgW="1676520" imgH="1914480" progId="Word.Picture.8">
                        <p:embed/>
                        <p:pic>
                          <p:nvPicPr>
                            <p:cNvPr id="40346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 y="2840"/>
                              <a:ext cx="1492" cy="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3468" name="Group 12"/>
              <p:cNvGrpSpPr>
                <a:grpSpLocks/>
              </p:cNvGrpSpPr>
              <p:nvPr/>
            </p:nvGrpSpPr>
            <p:grpSpPr bwMode="auto">
              <a:xfrm>
                <a:off x="3742" y="2432"/>
                <a:ext cx="771" cy="839"/>
                <a:chOff x="3078" y="2242"/>
                <a:chExt cx="546" cy="599"/>
              </a:xfrm>
            </p:grpSpPr>
            <p:sp>
              <p:nvSpPr>
                <p:cNvPr id="403469" name="Line 13"/>
                <p:cNvSpPr>
                  <a:spLocks noChangeShapeType="1"/>
                </p:cNvSpPr>
                <p:nvPr/>
              </p:nvSpPr>
              <p:spPr bwMode="auto">
                <a:xfrm flipV="1">
                  <a:off x="3078" y="2243"/>
                  <a:ext cx="1" cy="118"/>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70" name="Line 14"/>
                <p:cNvSpPr>
                  <a:spLocks noChangeShapeType="1"/>
                </p:cNvSpPr>
                <p:nvPr/>
              </p:nvSpPr>
              <p:spPr bwMode="auto">
                <a:xfrm flipH="1" flipV="1">
                  <a:off x="3078" y="2358"/>
                  <a:ext cx="546" cy="316"/>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71" name="Line 15"/>
                <p:cNvSpPr>
                  <a:spLocks noChangeShapeType="1"/>
                </p:cNvSpPr>
                <p:nvPr/>
              </p:nvSpPr>
              <p:spPr bwMode="auto">
                <a:xfrm>
                  <a:off x="3079" y="2242"/>
                  <a:ext cx="152" cy="0"/>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72" name="Line 16"/>
                <p:cNvSpPr>
                  <a:spLocks noChangeShapeType="1"/>
                </p:cNvSpPr>
                <p:nvPr/>
              </p:nvSpPr>
              <p:spPr bwMode="auto">
                <a:xfrm flipV="1">
                  <a:off x="3624" y="2672"/>
                  <a:ext cx="0" cy="169"/>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3486" name="Oval 30"/>
              <p:cNvSpPr>
                <a:spLocks noChangeArrowheads="1"/>
              </p:cNvSpPr>
              <p:nvPr/>
            </p:nvSpPr>
            <p:spPr bwMode="auto">
              <a:xfrm>
                <a:off x="3645" y="1910"/>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1</a:t>
                </a:r>
              </a:p>
            </p:txBody>
          </p:sp>
          <p:sp>
            <p:nvSpPr>
              <p:cNvPr id="403487" name="Oval 31"/>
              <p:cNvSpPr>
                <a:spLocks noChangeArrowheads="1"/>
              </p:cNvSpPr>
              <p:nvPr/>
            </p:nvSpPr>
            <p:spPr bwMode="auto">
              <a:xfrm>
                <a:off x="3589" y="3469"/>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0</a:t>
                </a:r>
              </a:p>
            </p:txBody>
          </p:sp>
          <p:sp>
            <p:nvSpPr>
              <p:cNvPr id="403488" name="Oval 32"/>
              <p:cNvSpPr>
                <a:spLocks noChangeArrowheads="1"/>
              </p:cNvSpPr>
              <p:nvPr/>
            </p:nvSpPr>
            <p:spPr bwMode="auto">
              <a:xfrm>
                <a:off x="4751" y="1995"/>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0</a:t>
                </a:r>
              </a:p>
            </p:txBody>
          </p:sp>
          <p:grpSp>
            <p:nvGrpSpPr>
              <p:cNvPr id="403489" name="Group 33"/>
              <p:cNvGrpSpPr>
                <a:grpSpLocks/>
              </p:cNvGrpSpPr>
              <p:nvPr/>
            </p:nvGrpSpPr>
            <p:grpSpPr bwMode="auto">
              <a:xfrm>
                <a:off x="3765" y="2307"/>
                <a:ext cx="765" cy="850"/>
                <a:chOff x="4014" y="3219"/>
                <a:chExt cx="544" cy="596"/>
              </a:xfrm>
            </p:grpSpPr>
            <p:sp>
              <p:nvSpPr>
                <p:cNvPr id="403490" name="Line 34"/>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91" name="Line 35"/>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92" name="Line 36"/>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3493" name="Line 37"/>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3494" name="Oval 38"/>
              <p:cNvSpPr>
                <a:spLocks noChangeArrowheads="1"/>
              </p:cNvSpPr>
              <p:nvPr/>
            </p:nvSpPr>
            <p:spPr bwMode="auto">
              <a:xfrm>
                <a:off x="4780" y="3287"/>
                <a:ext cx="256" cy="261"/>
              </a:xfrm>
              <a:prstGeom prst="ellipse">
                <a:avLst/>
              </a:prstGeom>
              <a:solidFill>
                <a:srgbClr val="33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楷体_GB2312" pitchFamily="49" charset="-122"/>
                    <a:ea typeface="楷体_GB2312" pitchFamily="49" charset="-122"/>
                  </a:rPr>
                  <a:t>1</a:t>
                </a:r>
              </a:p>
            </p:txBody>
          </p:sp>
          <p:sp>
            <p:nvSpPr>
              <p:cNvPr id="403495" name="Oval 39"/>
              <p:cNvSpPr>
                <a:spLocks noChangeArrowheads="1"/>
              </p:cNvSpPr>
              <p:nvPr/>
            </p:nvSpPr>
            <p:spPr bwMode="auto">
              <a:xfrm>
                <a:off x="5040" y="1990"/>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0</a:t>
                </a:r>
              </a:p>
            </p:txBody>
          </p:sp>
          <p:sp>
            <p:nvSpPr>
              <p:cNvPr id="403496" name="Oval 40"/>
              <p:cNvSpPr>
                <a:spLocks noChangeArrowheads="1"/>
              </p:cNvSpPr>
              <p:nvPr/>
            </p:nvSpPr>
            <p:spPr bwMode="auto">
              <a:xfrm>
                <a:off x="5072" y="3291"/>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1</a:t>
                </a:r>
              </a:p>
            </p:txBody>
          </p:sp>
        </p:grpSp>
      </p:grpSp>
      <p:sp>
        <p:nvSpPr>
          <p:cNvPr id="403497" name="Rectangle 41"/>
          <p:cNvSpPr>
            <a:spLocks noChangeArrowheads="1"/>
          </p:cNvSpPr>
          <p:nvPr/>
        </p:nvSpPr>
        <p:spPr bwMode="auto">
          <a:xfrm>
            <a:off x="2441575" y="1184276"/>
            <a:ext cx="3492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i="1" dirty="0">
                <a:latin typeface="Times New Roman" panose="02020603050405020304" pitchFamily="18" charset="0"/>
              </a:rPr>
              <a:t>R</a:t>
            </a:r>
            <a:r>
              <a:rPr lang="en-US" altLang="zh-CN" sz="2800" dirty="0">
                <a:latin typeface="Times New Roman" panose="02020603050405020304" pitchFamily="18" charset="0"/>
              </a:rPr>
              <a:t>=1 </a:t>
            </a:r>
            <a:r>
              <a:rPr lang="zh-CN" altLang="en-US" sz="2800" dirty="0">
                <a:latin typeface="Times New Roman" panose="02020603050405020304" pitchFamily="18" charset="0"/>
              </a:rPr>
              <a:t>、 </a:t>
            </a:r>
            <a:r>
              <a:rPr lang="en-US" altLang="zh-CN" sz="2800" i="1" dirty="0">
                <a:latin typeface="Times New Roman" panose="02020603050405020304" pitchFamily="18" charset="0"/>
              </a:rPr>
              <a:t>S</a:t>
            </a:r>
            <a:r>
              <a:rPr lang="en-US" altLang="zh-CN" sz="2800" dirty="0">
                <a:latin typeface="Times New Roman" panose="02020603050405020304" pitchFamily="18" charset="0"/>
              </a:rPr>
              <a:t>=0</a:t>
            </a:r>
          </a:p>
        </p:txBody>
      </p:sp>
      <p:sp>
        <p:nvSpPr>
          <p:cNvPr id="403498" name="Rectangle 42"/>
          <p:cNvSpPr>
            <a:spLocks noChangeArrowheads="1"/>
          </p:cNvSpPr>
          <p:nvPr/>
        </p:nvSpPr>
        <p:spPr bwMode="auto">
          <a:xfrm>
            <a:off x="3144046" y="1823043"/>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accent2"/>
                </a:solidFill>
                <a:latin typeface="Times New Roman" panose="02020603050405020304" pitchFamily="18" charset="0"/>
                <a:ea typeface="楷体_GB2312" pitchFamily="49" charset="-122"/>
              </a:rPr>
              <a:t>置</a:t>
            </a:r>
            <a:r>
              <a:rPr lang="en-US" altLang="zh-CN" sz="2400" dirty="0">
                <a:solidFill>
                  <a:schemeClr val="accent2"/>
                </a:solidFill>
                <a:latin typeface="Times New Roman" panose="02020603050405020304" pitchFamily="18" charset="0"/>
                <a:ea typeface="楷体_GB2312" pitchFamily="49" charset="-122"/>
              </a:rPr>
              <a:t>0</a:t>
            </a:r>
          </a:p>
        </p:txBody>
      </p:sp>
      <p:sp>
        <p:nvSpPr>
          <p:cNvPr id="46" name="Rectangle 2"/>
          <p:cNvSpPr>
            <a:spLocks noChangeArrowheads="1"/>
          </p:cNvSpPr>
          <p:nvPr/>
        </p:nvSpPr>
        <p:spPr bwMode="auto">
          <a:xfrm>
            <a:off x="2401890" y="593338"/>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defRPr/>
            </a:pPr>
            <a:r>
              <a:rPr lang="en-US" altLang="zh-CN" sz="2400" dirty="0">
                <a:solidFill>
                  <a:srgbClr val="000066"/>
                </a:solidFill>
                <a:latin typeface="Times New Roman" pitchFamily="18" charset="0"/>
                <a:ea typeface="楷体_GB2312" pitchFamily="49" charset="-122"/>
              </a:rPr>
              <a:t>1) </a:t>
            </a:r>
            <a:r>
              <a:rPr lang="zh-CN" altLang="en-US" sz="2400" dirty="0">
                <a:solidFill>
                  <a:srgbClr val="000066"/>
                </a:solidFill>
                <a:latin typeface="Times New Roman" pitchFamily="18" charset="0"/>
                <a:ea typeface="楷体_GB2312" pitchFamily="49" charset="-122"/>
              </a:rPr>
              <a:t>工作原理</a:t>
            </a:r>
            <a:endParaRPr lang="zh-CN" altLang="en-US" sz="2400" dirty="0">
              <a:solidFill>
                <a:srgbClr val="000099"/>
              </a:solidFill>
              <a:latin typeface="黑体" pitchFamily="2" charset="-122"/>
              <a:ea typeface="黑体" pitchFamily="2" charset="-122"/>
            </a:endParaRPr>
          </a:p>
        </p:txBody>
      </p:sp>
      <p:sp>
        <p:nvSpPr>
          <p:cNvPr id="47" name="Rectangle 2"/>
          <p:cNvSpPr>
            <a:spLocks noChangeArrowheads="1"/>
          </p:cNvSpPr>
          <p:nvPr/>
        </p:nvSpPr>
        <p:spPr bwMode="auto">
          <a:xfrm>
            <a:off x="1778001" y="150425"/>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solidFill>
                  <a:schemeClr val="accent2"/>
                </a:solidFill>
                <a:ea typeface="楷体_GB2312" pitchFamily="49" charset="-122"/>
              </a:rPr>
              <a:t>5.2.1</a:t>
            </a:r>
            <a:r>
              <a:rPr kumimoji="0" lang="zh-CN" altLang="en-US" dirty="0">
                <a:solidFill>
                  <a:schemeClr val="accent2"/>
                </a:solidFill>
                <a:ea typeface="楷体_GB2312" pitchFamily="49" charset="-122"/>
              </a:rPr>
              <a:t>基本</a:t>
            </a:r>
            <a:r>
              <a:rPr kumimoji="0" lang="en-US" altLang="zh-CN" i="1" dirty="0">
                <a:solidFill>
                  <a:schemeClr val="accent2"/>
                </a:solidFill>
                <a:ea typeface="楷体_GB2312" pitchFamily="49" charset="-122"/>
              </a:rPr>
              <a:t>SR </a:t>
            </a:r>
            <a:r>
              <a:rPr kumimoji="0" lang="zh-CN" altLang="en-US" dirty="0">
                <a:solidFill>
                  <a:schemeClr val="accent2"/>
                </a:solidFill>
                <a:ea typeface="楷体_GB2312" pitchFamily="49" charset="-122"/>
              </a:rPr>
              <a:t>锁存器</a:t>
            </a:r>
          </a:p>
        </p:txBody>
      </p:sp>
    </p:spTree>
    <p:extLst>
      <p:ext uri="{BB962C8B-B14F-4D97-AF65-F5344CB8AC3E}">
        <p14:creationId xmlns:p14="http://schemas.microsoft.com/office/powerpoint/2010/main" val="36468580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3499"/>
                                        </p:tgtEl>
                                        <p:attrNameLst>
                                          <p:attrName>style.visibility</p:attrName>
                                        </p:attrNameLst>
                                      </p:cBhvr>
                                      <p:to>
                                        <p:strVal val="visible"/>
                                      </p:to>
                                    </p:set>
                                    <p:animEffect transition="in" filter="wipe(left)">
                                      <p:cBhvr>
                                        <p:cTn id="7" dur="500"/>
                                        <p:tgtEl>
                                          <p:spTgt spid="403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3501"/>
                                        </p:tgtEl>
                                        <p:attrNameLst>
                                          <p:attrName>style.visibility</p:attrName>
                                        </p:attrNameLst>
                                      </p:cBhvr>
                                      <p:to>
                                        <p:strVal val="visible"/>
                                      </p:to>
                                    </p:set>
                                    <p:animEffect transition="in" filter="wipe(left)">
                                      <p:cBhvr>
                                        <p:cTn id="12" dur="500"/>
                                        <p:tgtEl>
                                          <p:spTgt spid="403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3460"/>
                                        </p:tgtEl>
                                        <p:attrNameLst>
                                          <p:attrName>style.visibility</p:attrName>
                                        </p:attrNameLst>
                                      </p:cBhvr>
                                      <p:to>
                                        <p:strVal val="visible"/>
                                      </p:to>
                                    </p:set>
                                    <p:animEffect transition="in" filter="blinds(horizontal)">
                                      <p:cBhvr>
                                        <p:cTn id="17" dur="500"/>
                                        <p:tgtEl>
                                          <p:spTgt spid="403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3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0" grpId="0"/>
      <p:bldP spid="4034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502" name="Group 22"/>
          <p:cNvGrpSpPr>
            <a:grpSpLocks/>
          </p:cNvGrpSpPr>
          <p:nvPr/>
        </p:nvGrpSpPr>
        <p:grpSpPr bwMode="auto">
          <a:xfrm>
            <a:off x="1410507" y="2734845"/>
            <a:ext cx="3103562" cy="3306763"/>
            <a:chOff x="313" y="1774"/>
            <a:chExt cx="1955" cy="2083"/>
          </a:xfrm>
        </p:grpSpPr>
        <p:sp>
          <p:nvSpPr>
            <p:cNvPr id="404482" name="AutoShape 2"/>
            <p:cNvSpPr>
              <a:spLocks noChangeArrowheads="1"/>
            </p:cNvSpPr>
            <p:nvPr/>
          </p:nvSpPr>
          <p:spPr bwMode="auto">
            <a:xfrm>
              <a:off x="431" y="1774"/>
              <a:ext cx="1837" cy="2083"/>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4483" name="Object 3"/>
            <p:cNvGraphicFramePr>
              <a:graphicFrameLocks noChangeAspect="1"/>
            </p:cNvGraphicFramePr>
            <p:nvPr/>
          </p:nvGraphicFramePr>
          <p:xfrm>
            <a:off x="313" y="2059"/>
            <a:ext cx="1492" cy="1700"/>
          </p:xfrm>
          <a:graphic>
            <a:graphicData uri="http://schemas.openxmlformats.org/presentationml/2006/ole">
              <mc:AlternateContent xmlns:mc="http://schemas.openxmlformats.org/markup-compatibility/2006">
                <mc:Choice xmlns:v="urn:schemas-microsoft-com:vml" Requires="v">
                  <p:oleObj spid="_x0000_s492627" name="图片" r:id="rId3" imgW="1676520" imgH="1914480" progId="Word.Picture.8">
                    <p:embed/>
                  </p:oleObj>
                </mc:Choice>
                <mc:Fallback>
                  <p:oleObj name="图片" r:id="rId3" imgW="1676520" imgH="1914480" progId="Word.Picture.8">
                    <p:embed/>
                    <p:pic>
                      <p:nvPicPr>
                        <p:cNvPr id="4044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 y="2059"/>
                          <a:ext cx="1492" cy="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4484" name="Oval 4"/>
            <p:cNvSpPr>
              <a:spLocks noChangeArrowheads="1"/>
            </p:cNvSpPr>
            <p:nvPr/>
          </p:nvSpPr>
          <p:spPr bwMode="auto">
            <a:xfrm>
              <a:off x="595" y="2041"/>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1</a:t>
              </a:r>
            </a:p>
          </p:txBody>
        </p:sp>
        <p:sp>
          <p:nvSpPr>
            <p:cNvPr id="404485" name="Oval 5"/>
            <p:cNvSpPr>
              <a:spLocks noChangeArrowheads="1"/>
            </p:cNvSpPr>
            <p:nvPr/>
          </p:nvSpPr>
          <p:spPr bwMode="auto">
            <a:xfrm>
              <a:off x="577" y="3578"/>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1</a:t>
              </a:r>
            </a:p>
          </p:txBody>
        </p:sp>
        <p:sp>
          <p:nvSpPr>
            <p:cNvPr id="404486" name="Oval 6"/>
            <p:cNvSpPr>
              <a:spLocks noChangeArrowheads="1"/>
            </p:cNvSpPr>
            <p:nvPr/>
          </p:nvSpPr>
          <p:spPr bwMode="auto">
            <a:xfrm>
              <a:off x="1985" y="3463"/>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0</a:t>
              </a:r>
            </a:p>
          </p:txBody>
        </p:sp>
        <p:sp>
          <p:nvSpPr>
            <p:cNvPr id="404487" name="Oval 7"/>
            <p:cNvSpPr>
              <a:spLocks noChangeArrowheads="1"/>
            </p:cNvSpPr>
            <p:nvPr/>
          </p:nvSpPr>
          <p:spPr bwMode="auto">
            <a:xfrm>
              <a:off x="1953" y="2119"/>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000066"/>
                  </a:solidFill>
                  <a:latin typeface="楷体_GB2312" pitchFamily="49" charset="-122"/>
                  <a:ea typeface="楷体_GB2312" pitchFamily="49" charset="-122"/>
                </a:rPr>
                <a:t>0</a:t>
              </a:r>
            </a:p>
          </p:txBody>
        </p:sp>
      </p:grpSp>
      <p:sp>
        <p:nvSpPr>
          <p:cNvPr id="404488" name="Rectangle 8"/>
          <p:cNvSpPr>
            <a:spLocks noChangeArrowheads="1"/>
          </p:cNvSpPr>
          <p:nvPr/>
        </p:nvSpPr>
        <p:spPr bwMode="auto">
          <a:xfrm>
            <a:off x="2131233" y="1207670"/>
            <a:ext cx="244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i="1" dirty="0">
                <a:latin typeface="Times New Roman" panose="02020603050405020304" pitchFamily="18" charset="0"/>
              </a:rPr>
              <a:t>S</a:t>
            </a:r>
            <a:r>
              <a:rPr lang="en-US" altLang="zh-CN" sz="2800" dirty="0">
                <a:latin typeface="Times New Roman" panose="02020603050405020304" pitchFamily="18" charset="0"/>
              </a:rPr>
              <a:t>=1 </a:t>
            </a:r>
            <a:r>
              <a:rPr lang="zh-CN" altLang="en-US" sz="2800" dirty="0">
                <a:latin typeface="Times New Roman" panose="02020603050405020304" pitchFamily="18" charset="0"/>
              </a:rPr>
              <a:t>、 </a:t>
            </a:r>
            <a:r>
              <a:rPr lang="en-US" altLang="zh-CN" sz="2800" i="1" dirty="0">
                <a:latin typeface="Times New Roman" panose="02020603050405020304" pitchFamily="18" charset="0"/>
              </a:rPr>
              <a:t>R</a:t>
            </a:r>
            <a:r>
              <a:rPr lang="en-US" altLang="zh-CN" sz="2800" dirty="0">
                <a:latin typeface="Times New Roman" panose="02020603050405020304" pitchFamily="18" charset="0"/>
              </a:rPr>
              <a:t>=1</a:t>
            </a:r>
          </a:p>
        </p:txBody>
      </p:sp>
      <p:grpSp>
        <p:nvGrpSpPr>
          <p:cNvPr id="404492" name="Group 12"/>
          <p:cNvGrpSpPr>
            <a:grpSpLocks/>
          </p:cNvGrpSpPr>
          <p:nvPr/>
        </p:nvGrpSpPr>
        <p:grpSpPr bwMode="auto">
          <a:xfrm>
            <a:off x="2059795" y="1914108"/>
            <a:ext cx="7561262" cy="530225"/>
            <a:chOff x="612" y="1207"/>
            <a:chExt cx="4763" cy="334"/>
          </a:xfrm>
        </p:grpSpPr>
        <p:sp>
          <p:nvSpPr>
            <p:cNvPr id="404493" name="Rectangle 13"/>
            <p:cNvSpPr>
              <a:spLocks noChangeArrowheads="1"/>
            </p:cNvSpPr>
            <p:nvPr/>
          </p:nvSpPr>
          <p:spPr bwMode="auto">
            <a:xfrm>
              <a:off x="612" y="1253"/>
              <a:ext cx="47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dirty="0">
                  <a:latin typeface="Times New Roman" panose="02020603050405020304" pitchFamily="18" charset="0"/>
                  <a:ea typeface="楷体_GB2312" pitchFamily="49" charset="-122"/>
                </a:rPr>
                <a:t>无论现态</a:t>
              </a:r>
              <a:r>
                <a:rPr lang="en-US" altLang="zh-CN" sz="2400" i="1" dirty="0">
                  <a:latin typeface="Times New Roman" panose="02020603050405020304" pitchFamily="18" charset="0"/>
                  <a:ea typeface="楷体_GB2312" pitchFamily="49" charset="-122"/>
                </a:rPr>
                <a:t>Q </a:t>
              </a:r>
              <a:r>
                <a:rPr lang="en-US" altLang="zh-CN" sz="2400" baseline="30000" dirty="0">
                  <a:latin typeface="Times New Roman" panose="02020603050405020304" pitchFamily="18" charset="0"/>
                  <a:ea typeface="楷体_GB2312" pitchFamily="49" charset="-122"/>
                </a:rPr>
                <a:t>n</a:t>
              </a:r>
              <a:r>
                <a:rPr lang="zh-CN" altLang="en-US" sz="2400" dirty="0">
                  <a:latin typeface="Times New Roman" panose="02020603050405020304" pitchFamily="18" charset="0"/>
                  <a:ea typeface="楷体_GB2312" pitchFamily="49" charset="-122"/>
                </a:rPr>
                <a:t>为</a:t>
              </a:r>
              <a:r>
                <a:rPr lang="en-US" altLang="zh-CN" sz="2400" dirty="0">
                  <a:latin typeface="Times New Roman" panose="02020603050405020304" pitchFamily="18" charset="0"/>
                  <a:ea typeface="楷体_GB2312" pitchFamily="49" charset="-122"/>
                </a:rPr>
                <a:t>0</a:t>
              </a:r>
              <a:r>
                <a:rPr lang="zh-CN" altLang="en-US" sz="2400" dirty="0">
                  <a:latin typeface="Times New Roman" panose="02020603050405020304" pitchFamily="18" charset="0"/>
                  <a:ea typeface="楷体_GB2312" pitchFamily="49" charset="-122"/>
                </a:rPr>
                <a:t>或</a:t>
              </a:r>
              <a:r>
                <a:rPr lang="en-US" altLang="zh-CN" sz="2400" dirty="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，触发器的次态       、      都为</a:t>
              </a:r>
              <a:r>
                <a:rPr lang="en-US" altLang="zh-CN" sz="2400" dirty="0">
                  <a:latin typeface="Times New Roman" panose="02020603050405020304" pitchFamily="18" charset="0"/>
                  <a:ea typeface="楷体_GB2312" pitchFamily="49" charset="-122"/>
                </a:rPr>
                <a:t>0  </a:t>
              </a:r>
              <a:endParaRPr lang="zh-CN" altLang="en-US" sz="2400" dirty="0">
                <a:latin typeface="Times New Roman" panose="02020603050405020304" pitchFamily="18" charset="0"/>
                <a:ea typeface="楷体_GB2312" pitchFamily="49" charset="-122"/>
              </a:endParaRPr>
            </a:p>
          </p:txBody>
        </p:sp>
        <p:graphicFrame>
          <p:nvGraphicFramePr>
            <p:cNvPr id="404494" name="Object 14"/>
            <p:cNvGraphicFramePr>
              <a:graphicFrameLocks noChangeAspect="1"/>
            </p:cNvGraphicFramePr>
            <p:nvPr/>
          </p:nvGraphicFramePr>
          <p:xfrm>
            <a:off x="3674" y="1207"/>
            <a:ext cx="254" cy="295"/>
          </p:xfrm>
          <a:graphic>
            <a:graphicData uri="http://schemas.openxmlformats.org/presentationml/2006/ole">
              <mc:AlternateContent xmlns:mc="http://schemas.openxmlformats.org/markup-compatibility/2006">
                <mc:Choice xmlns:v="urn:schemas-microsoft-com:vml" Requires="v">
                  <p:oleObj spid="_x0000_s492628" name="Equation" r:id="rId5" imgW="203112" imgH="228501" progId="Equation.3">
                    <p:embed/>
                  </p:oleObj>
                </mc:Choice>
                <mc:Fallback>
                  <p:oleObj name="Equation" r:id="rId5" imgW="203112" imgH="228501" progId="Equation.3">
                    <p:embed/>
                    <p:pic>
                      <p:nvPicPr>
                        <p:cNvPr id="404494"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4" y="1207"/>
                          <a:ext cx="254"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4495" name="Group 15"/>
            <p:cNvGrpSpPr>
              <a:grpSpLocks/>
            </p:cNvGrpSpPr>
            <p:nvPr/>
          </p:nvGrpSpPr>
          <p:grpSpPr bwMode="auto">
            <a:xfrm>
              <a:off x="4127" y="1207"/>
              <a:ext cx="250" cy="318"/>
              <a:chOff x="4921" y="1094"/>
              <a:chExt cx="318" cy="369"/>
            </a:xfrm>
          </p:grpSpPr>
          <p:graphicFrame>
            <p:nvGraphicFramePr>
              <p:cNvPr id="404496" name="Object 16"/>
              <p:cNvGraphicFramePr>
                <a:graphicFrameLocks noChangeAspect="1"/>
              </p:cNvGraphicFramePr>
              <p:nvPr/>
            </p:nvGraphicFramePr>
            <p:xfrm>
              <a:off x="4921" y="1094"/>
              <a:ext cx="318" cy="369"/>
            </p:xfrm>
            <a:graphic>
              <a:graphicData uri="http://schemas.openxmlformats.org/presentationml/2006/ole">
                <mc:AlternateContent xmlns:mc="http://schemas.openxmlformats.org/markup-compatibility/2006">
                  <mc:Choice xmlns:v="urn:schemas-microsoft-com:vml" Requires="v">
                    <p:oleObj spid="_x0000_s492629" name="Equation" r:id="rId7" imgW="203112" imgH="228501" progId="Equation.3">
                      <p:embed/>
                    </p:oleObj>
                  </mc:Choice>
                  <mc:Fallback>
                    <p:oleObj name="Equation" r:id="rId7" imgW="203112" imgH="228501" progId="Equation.3">
                      <p:embed/>
                      <p:pic>
                        <p:nvPicPr>
                          <p:cNvPr id="404496"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1" y="1094"/>
                            <a:ext cx="318"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4497" name="Line 17"/>
              <p:cNvSpPr>
                <a:spLocks noChangeShapeType="1"/>
              </p:cNvSpPr>
              <p:nvPr/>
            </p:nvSpPr>
            <p:spPr bwMode="auto">
              <a:xfrm>
                <a:off x="4967" y="1139"/>
                <a:ext cx="1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4498" name="Rectangle 18"/>
          <p:cNvSpPr>
            <a:spLocks noChangeArrowheads="1"/>
          </p:cNvSpPr>
          <p:nvPr/>
        </p:nvSpPr>
        <p:spPr bwMode="auto">
          <a:xfrm>
            <a:off x="4363258" y="1269582"/>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CC0000"/>
                </a:solidFill>
                <a:latin typeface="Times New Roman" panose="02020603050405020304" pitchFamily="18" charset="0"/>
                <a:ea typeface="楷体_GB2312" pitchFamily="49" charset="-122"/>
              </a:rPr>
              <a:t>状态不确定</a:t>
            </a:r>
          </a:p>
        </p:txBody>
      </p:sp>
      <p:sp>
        <p:nvSpPr>
          <p:cNvPr id="404499" name="Rectangle 19"/>
          <p:cNvSpPr>
            <a:spLocks noChangeArrowheads="1"/>
          </p:cNvSpPr>
          <p:nvPr/>
        </p:nvSpPr>
        <p:spPr bwMode="auto">
          <a:xfrm>
            <a:off x="4799820" y="5373270"/>
            <a:ext cx="406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0000FF"/>
                </a:solidFill>
                <a:latin typeface="Times New Roman" panose="02020603050405020304" pitchFamily="18" charset="0"/>
                <a:ea typeface="楷体_GB2312" pitchFamily="49" charset="-122"/>
              </a:rPr>
              <a:t>约束条件</a:t>
            </a:r>
            <a:r>
              <a:rPr lang="en-US" altLang="zh-CN" sz="2400" i="1" dirty="0">
                <a:solidFill>
                  <a:srgbClr val="0000FF"/>
                </a:solidFill>
                <a:latin typeface="Times New Roman" panose="02020603050405020304" pitchFamily="18" charset="0"/>
                <a:ea typeface="楷体_GB2312" pitchFamily="49" charset="-122"/>
              </a:rPr>
              <a:t>:         SR = </a:t>
            </a:r>
            <a:r>
              <a:rPr lang="en-US" altLang="zh-CN" sz="2400" dirty="0">
                <a:solidFill>
                  <a:srgbClr val="0000FF"/>
                </a:solidFill>
                <a:latin typeface="Times New Roman" panose="02020603050405020304" pitchFamily="18" charset="0"/>
                <a:ea typeface="楷体_GB2312" pitchFamily="49" charset="-122"/>
              </a:rPr>
              <a:t>0</a:t>
            </a:r>
          </a:p>
        </p:txBody>
      </p:sp>
      <p:sp>
        <p:nvSpPr>
          <p:cNvPr id="404500" name="Rectangle 20"/>
          <p:cNvSpPr>
            <a:spLocks noChangeArrowheads="1"/>
          </p:cNvSpPr>
          <p:nvPr/>
        </p:nvSpPr>
        <p:spPr bwMode="auto">
          <a:xfrm>
            <a:off x="4708539" y="3384133"/>
            <a:ext cx="518477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60000"/>
              </a:lnSpc>
            </a:pPr>
            <a:r>
              <a:rPr kumimoji="1" lang="zh-CN" altLang="en-US" sz="2400" dirty="0">
                <a:latin typeface="Times New Roman" panose="02020603050405020304" pitchFamily="18" charset="0"/>
                <a:ea typeface="楷体_GB2312" pitchFamily="49" charset="-122"/>
              </a:rPr>
              <a:t>当</a:t>
            </a:r>
            <a:r>
              <a:rPr kumimoji="1" lang="en-US" altLang="zh-CN" sz="2400" i="1" dirty="0">
                <a:latin typeface="Times New Roman" panose="02020603050405020304" pitchFamily="18" charset="0"/>
                <a:ea typeface="楷体_GB2312" pitchFamily="49" charset="-122"/>
              </a:rPr>
              <a:t>S</a:t>
            </a:r>
            <a:r>
              <a:rPr kumimoji="1" lang="zh-CN" altLang="en-US" sz="2400" i="1" dirty="0">
                <a:latin typeface="Times New Roman" panose="02020603050405020304" pitchFamily="18" charset="0"/>
                <a:ea typeface="楷体_GB2312" pitchFamily="49" charset="-122"/>
              </a:rPr>
              <a:t>、</a:t>
            </a:r>
            <a:r>
              <a:rPr kumimoji="1" lang="en-US" altLang="zh-CN" sz="2400" i="1" dirty="0">
                <a:latin typeface="Times New Roman" panose="02020603050405020304" pitchFamily="18" charset="0"/>
                <a:ea typeface="楷体_GB2312" pitchFamily="49" charset="-122"/>
              </a:rPr>
              <a:t>R </a:t>
            </a:r>
            <a:r>
              <a:rPr kumimoji="1" lang="zh-CN" altLang="en-US" sz="2400" dirty="0">
                <a:latin typeface="Times New Roman" panose="02020603050405020304" pitchFamily="18" charset="0"/>
                <a:ea typeface="楷体_GB2312" pitchFamily="49" charset="-122"/>
              </a:rPr>
              <a:t>同时回到</a:t>
            </a:r>
            <a:r>
              <a:rPr kumimoji="1" lang="en-US" altLang="zh-CN" sz="2400" dirty="0">
                <a:latin typeface="Times New Roman" panose="02020603050405020304" pitchFamily="18" charset="0"/>
                <a:ea typeface="楷体_GB2312" pitchFamily="49" charset="-122"/>
              </a:rPr>
              <a:t>0</a:t>
            </a:r>
            <a:r>
              <a:rPr kumimoji="1" lang="zh-CN" altLang="en-US" sz="2400" dirty="0">
                <a:latin typeface="Times New Roman" panose="02020603050405020304" pitchFamily="18" charset="0"/>
                <a:ea typeface="楷体_GB2312" pitchFamily="49" charset="-122"/>
              </a:rPr>
              <a:t>时，由于两个与非门的延迟时间无法确定，使得触发器最终稳定状态也不能确定。</a:t>
            </a:r>
          </a:p>
        </p:txBody>
      </p:sp>
      <p:sp>
        <p:nvSpPr>
          <p:cNvPr id="404501" name="Rectangle 21"/>
          <p:cNvSpPr>
            <a:spLocks noChangeArrowheads="1"/>
          </p:cNvSpPr>
          <p:nvPr/>
        </p:nvSpPr>
        <p:spPr bwMode="auto">
          <a:xfrm>
            <a:off x="4808551" y="2734844"/>
            <a:ext cx="53506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400" dirty="0">
                <a:latin typeface="Times New Roman" panose="02020603050405020304" pitchFamily="18" charset="0"/>
                <a:ea typeface="楷体_GB2312" pitchFamily="49" charset="-122"/>
              </a:rPr>
              <a:t>触发器的输出既不是</a:t>
            </a:r>
            <a:r>
              <a:rPr kumimoji="1" lang="en-US" altLang="zh-CN" sz="2400" dirty="0">
                <a:latin typeface="Times New Roman" panose="02020603050405020304" pitchFamily="18" charset="0"/>
                <a:ea typeface="楷体_GB2312" pitchFamily="49" charset="-122"/>
              </a:rPr>
              <a:t>0</a:t>
            </a:r>
            <a:r>
              <a:rPr kumimoji="1" lang="zh-CN" altLang="en-US" sz="2400" dirty="0">
                <a:latin typeface="Times New Roman" panose="02020603050405020304" pitchFamily="18" charset="0"/>
                <a:ea typeface="楷体_GB2312" pitchFamily="49" charset="-122"/>
              </a:rPr>
              <a:t>态，也不是</a:t>
            </a:r>
            <a:r>
              <a:rPr kumimoji="1" lang="en-US" altLang="zh-CN" sz="2400" dirty="0">
                <a:latin typeface="Times New Roman" panose="02020603050405020304" pitchFamily="18" charset="0"/>
                <a:ea typeface="楷体_GB2312" pitchFamily="49" charset="-122"/>
              </a:rPr>
              <a:t>1</a:t>
            </a:r>
            <a:r>
              <a:rPr kumimoji="1" lang="zh-CN" altLang="en-US" sz="2400" dirty="0">
                <a:latin typeface="Times New Roman" panose="02020603050405020304" pitchFamily="18" charset="0"/>
                <a:ea typeface="楷体_GB2312" pitchFamily="49" charset="-122"/>
              </a:rPr>
              <a:t>态</a:t>
            </a:r>
          </a:p>
        </p:txBody>
      </p:sp>
      <p:sp>
        <p:nvSpPr>
          <p:cNvPr id="20" name="Rectangle 2"/>
          <p:cNvSpPr>
            <a:spLocks noChangeArrowheads="1"/>
          </p:cNvSpPr>
          <p:nvPr/>
        </p:nvSpPr>
        <p:spPr bwMode="auto">
          <a:xfrm>
            <a:off x="1893109" y="619907"/>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defRPr/>
            </a:pPr>
            <a:r>
              <a:rPr lang="en-US" altLang="zh-CN" sz="2400" dirty="0">
                <a:solidFill>
                  <a:srgbClr val="000066"/>
                </a:solidFill>
                <a:latin typeface="Times New Roman" pitchFamily="18" charset="0"/>
                <a:ea typeface="楷体_GB2312" pitchFamily="49" charset="-122"/>
              </a:rPr>
              <a:t>1) </a:t>
            </a:r>
            <a:r>
              <a:rPr lang="zh-CN" altLang="en-US" sz="2400" dirty="0">
                <a:solidFill>
                  <a:srgbClr val="000066"/>
                </a:solidFill>
                <a:latin typeface="Times New Roman" pitchFamily="18" charset="0"/>
                <a:ea typeface="楷体_GB2312" pitchFamily="49" charset="-122"/>
              </a:rPr>
              <a:t>工作原理</a:t>
            </a:r>
            <a:endParaRPr lang="zh-CN" altLang="en-US" sz="2400" dirty="0">
              <a:solidFill>
                <a:srgbClr val="000099"/>
              </a:solidFill>
              <a:latin typeface="黑体" pitchFamily="2" charset="-122"/>
              <a:ea typeface="黑体" pitchFamily="2" charset="-122"/>
            </a:endParaRPr>
          </a:p>
        </p:txBody>
      </p:sp>
      <p:sp>
        <p:nvSpPr>
          <p:cNvPr id="21" name="Rectangle 2"/>
          <p:cNvSpPr>
            <a:spLocks noChangeArrowheads="1"/>
          </p:cNvSpPr>
          <p:nvPr/>
        </p:nvSpPr>
        <p:spPr bwMode="auto">
          <a:xfrm>
            <a:off x="1269220" y="176994"/>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solidFill>
                  <a:schemeClr val="accent2"/>
                </a:solidFill>
                <a:ea typeface="楷体_GB2312" pitchFamily="49" charset="-122"/>
              </a:rPr>
              <a:t>5.2.1</a:t>
            </a:r>
            <a:r>
              <a:rPr kumimoji="0" lang="zh-CN" altLang="en-US" dirty="0">
                <a:solidFill>
                  <a:schemeClr val="accent2"/>
                </a:solidFill>
                <a:ea typeface="楷体_GB2312" pitchFamily="49" charset="-122"/>
              </a:rPr>
              <a:t>基本</a:t>
            </a:r>
            <a:r>
              <a:rPr kumimoji="0" lang="en-US" altLang="zh-CN" i="1" dirty="0">
                <a:solidFill>
                  <a:schemeClr val="accent2"/>
                </a:solidFill>
                <a:ea typeface="楷体_GB2312" pitchFamily="49" charset="-122"/>
              </a:rPr>
              <a:t>SR </a:t>
            </a:r>
            <a:r>
              <a:rPr kumimoji="0" lang="zh-CN" altLang="en-US" dirty="0">
                <a:solidFill>
                  <a:schemeClr val="accent2"/>
                </a:solidFill>
                <a:ea typeface="楷体_GB2312" pitchFamily="49" charset="-122"/>
              </a:rPr>
              <a:t>锁存器</a:t>
            </a:r>
          </a:p>
        </p:txBody>
      </p:sp>
    </p:spTree>
    <p:extLst>
      <p:ext uri="{BB962C8B-B14F-4D97-AF65-F5344CB8AC3E}">
        <p14:creationId xmlns:p14="http://schemas.microsoft.com/office/powerpoint/2010/main" val="39369964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4502"/>
                                        </p:tgtEl>
                                        <p:attrNameLst>
                                          <p:attrName>style.visibility</p:attrName>
                                        </p:attrNameLst>
                                      </p:cBhvr>
                                      <p:to>
                                        <p:strVal val="visible"/>
                                      </p:to>
                                    </p:set>
                                    <p:animEffect transition="in" filter="wipe(left)">
                                      <p:cBhvr>
                                        <p:cTn id="7" dur="500"/>
                                        <p:tgtEl>
                                          <p:spTgt spid="404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04492"/>
                                        </p:tgtEl>
                                        <p:attrNameLst>
                                          <p:attrName>style.visibility</p:attrName>
                                        </p:attrNameLst>
                                      </p:cBhvr>
                                      <p:to>
                                        <p:strVal val="visible"/>
                                      </p:to>
                                    </p:set>
                                    <p:animEffect transition="in" filter="strips(downRight)">
                                      <p:cBhvr>
                                        <p:cTn id="12" dur="500"/>
                                        <p:tgtEl>
                                          <p:spTgt spid="404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4501"/>
                                        </p:tgtEl>
                                        <p:attrNameLst>
                                          <p:attrName>style.visibility</p:attrName>
                                        </p:attrNameLst>
                                      </p:cBhvr>
                                      <p:to>
                                        <p:strVal val="visible"/>
                                      </p:to>
                                    </p:set>
                                    <p:animEffect transition="in" filter="strips(downRight)">
                                      <p:cBhvr>
                                        <p:cTn id="17" dur="500"/>
                                        <p:tgtEl>
                                          <p:spTgt spid="404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4500"/>
                                        </p:tgtEl>
                                        <p:attrNameLst>
                                          <p:attrName>style.visibility</p:attrName>
                                        </p:attrNameLst>
                                      </p:cBhvr>
                                      <p:to>
                                        <p:strVal val="visible"/>
                                      </p:to>
                                    </p:set>
                                    <p:animEffect transition="in" filter="wipe(up)">
                                      <p:cBhvr>
                                        <p:cTn id="22" dur="500"/>
                                        <p:tgtEl>
                                          <p:spTgt spid="4045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4498"/>
                                        </p:tgtEl>
                                        <p:attrNameLst>
                                          <p:attrName>style.visibility</p:attrName>
                                        </p:attrNameLst>
                                      </p:cBhvr>
                                      <p:to>
                                        <p:strVal val="visible"/>
                                      </p:to>
                                    </p:set>
                                    <p:animEffect transition="in" filter="wipe(left)">
                                      <p:cBhvr>
                                        <p:cTn id="27" dur="500"/>
                                        <p:tgtEl>
                                          <p:spTgt spid="4044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04499"/>
                                        </p:tgtEl>
                                        <p:attrNameLst>
                                          <p:attrName>style.visibility</p:attrName>
                                        </p:attrNameLst>
                                      </p:cBhvr>
                                      <p:to>
                                        <p:strVal val="visible"/>
                                      </p:to>
                                    </p:set>
                                    <p:animEffect transition="in" filter="strips(downRight)">
                                      <p:cBhvr>
                                        <p:cTn id="32" dur="500"/>
                                        <p:tgtEl>
                                          <p:spTgt spid="404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8" grpId="0"/>
      <p:bldP spid="404499" grpId="0"/>
      <p:bldP spid="404500" grpId="0"/>
      <p:bldP spid="40450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7" name="Rectangle 9"/>
          <p:cNvSpPr>
            <a:spLocks noChangeArrowheads="1"/>
          </p:cNvSpPr>
          <p:nvPr/>
        </p:nvSpPr>
        <p:spPr bwMode="auto">
          <a:xfrm>
            <a:off x="7176151" y="469448"/>
            <a:ext cx="2469941"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dirty="0">
                <a:latin typeface="黑体" panose="02010609060101010101" pitchFamily="49" charset="-122"/>
                <a:ea typeface="黑体" panose="02010609060101010101" pitchFamily="49" charset="-122"/>
              </a:rPr>
              <a:t>工作波形</a:t>
            </a:r>
          </a:p>
        </p:txBody>
      </p:sp>
      <p:sp>
        <p:nvSpPr>
          <p:cNvPr id="406644" name="Rectangle 116"/>
          <p:cNvSpPr>
            <a:spLocks noChangeArrowheads="1"/>
          </p:cNvSpPr>
          <p:nvPr/>
        </p:nvSpPr>
        <p:spPr bwMode="auto">
          <a:xfrm>
            <a:off x="1524001" y="26600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kumimoji="1" lang="zh-CN" altLang="zh-CN" sz="2400" b="0">
              <a:latin typeface="Times New Roman" panose="02020603050405020304" pitchFamily="18" charset="0"/>
            </a:endParaRPr>
          </a:p>
        </p:txBody>
      </p:sp>
      <p:graphicFrame>
        <p:nvGraphicFramePr>
          <p:cNvPr id="406643" name="Object 115"/>
          <p:cNvGraphicFramePr>
            <a:graphicFrameLocks noChangeAspect="1"/>
          </p:cNvGraphicFramePr>
          <p:nvPr>
            <p:extLst>
              <p:ext uri="{D42A27DB-BD31-4B8C-83A1-F6EECF244321}">
                <p14:modId xmlns:p14="http://schemas.microsoft.com/office/powerpoint/2010/main" val="2077645663"/>
              </p:ext>
            </p:extLst>
          </p:nvPr>
        </p:nvGraphicFramePr>
        <p:xfrm>
          <a:off x="4821421" y="1431778"/>
          <a:ext cx="5473700" cy="2744787"/>
        </p:xfrm>
        <a:graphic>
          <a:graphicData uri="http://schemas.openxmlformats.org/presentationml/2006/ole">
            <mc:AlternateContent xmlns:mc="http://schemas.openxmlformats.org/markup-compatibility/2006">
              <mc:Choice xmlns:v="urn:schemas-microsoft-com:vml" Requires="v">
                <p:oleObj spid="_x0000_s493627" name="图片" r:id="rId3" imgW="1409760" imgH="866880" progId="Word.Picture.8">
                  <p:embed/>
                </p:oleObj>
              </mc:Choice>
              <mc:Fallback>
                <p:oleObj name="图片" r:id="rId3" imgW="1409760" imgH="866880" progId="Word.Picture.8">
                  <p:embed/>
                  <p:pic>
                    <p:nvPicPr>
                      <p:cNvPr id="406643" name="Object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1421" y="1431778"/>
                        <a:ext cx="5473700" cy="274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a:spLocks noChangeArrowheads="1"/>
          </p:cNvSpPr>
          <p:nvPr/>
        </p:nvSpPr>
        <p:spPr bwMode="auto">
          <a:xfrm>
            <a:off x="2401890" y="593338"/>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defRPr/>
            </a:pPr>
            <a:r>
              <a:rPr lang="en-US" altLang="zh-CN" sz="2400" dirty="0">
                <a:solidFill>
                  <a:srgbClr val="000066"/>
                </a:solidFill>
                <a:latin typeface="Times New Roman" pitchFamily="18" charset="0"/>
                <a:ea typeface="楷体_GB2312" pitchFamily="49" charset="-122"/>
              </a:rPr>
              <a:t>1) </a:t>
            </a:r>
            <a:r>
              <a:rPr lang="zh-CN" altLang="en-US" sz="2400" dirty="0">
                <a:solidFill>
                  <a:srgbClr val="000066"/>
                </a:solidFill>
                <a:latin typeface="Times New Roman" pitchFamily="18" charset="0"/>
                <a:ea typeface="楷体_GB2312" pitchFamily="49" charset="-122"/>
              </a:rPr>
              <a:t>工作原理</a:t>
            </a:r>
            <a:endParaRPr lang="zh-CN" altLang="en-US" sz="2400" dirty="0">
              <a:solidFill>
                <a:srgbClr val="000099"/>
              </a:solidFill>
              <a:latin typeface="黑体" pitchFamily="2" charset="-122"/>
              <a:ea typeface="黑体" pitchFamily="2" charset="-122"/>
            </a:endParaRPr>
          </a:p>
        </p:txBody>
      </p:sp>
      <p:sp>
        <p:nvSpPr>
          <p:cNvPr id="6" name="Rectangle 2"/>
          <p:cNvSpPr>
            <a:spLocks noChangeArrowheads="1"/>
          </p:cNvSpPr>
          <p:nvPr/>
        </p:nvSpPr>
        <p:spPr bwMode="auto">
          <a:xfrm>
            <a:off x="1778001" y="150425"/>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solidFill>
                  <a:schemeClr val="accent2"/>
                </a:solidFill>
                <a:ea typeface="楷体_GB2312" pitchFamily="49" charset="-122"/>
              </a:rPr>
              <a:t>5.2.1</a:t>
            </a:r>
            <a:r>
              <a:rPr kumimoji="0" lang="zh-CN" altLang="en-US" dirty="0">
                <a:solidFill>
                  <a:schemeClr val="accent2"/>
                </a:solidFill>
                <a:ea typeface="楷体_GB2312" pitchFamily="49" charset="-122"/>
              </a:rPr>
              <a:t>基本</a:t>
            </a:r>
            <a:r>
              <a:rPr kumimoji="0" lang="en-US" altLang="zh-CN" i="1" dirty="0">
                <a:solidFill>
                  <a:schemeClr val="accent2"/>
                </a:solidFill>
                <a:ea typeface="楷体_GB2312" pitchFamily="49" charset="-122"/>
              </a:rPr>
              <a:t>SR </a:t>
            </a:r>
            <a:r>
              <a:rPr kumimoji="0" lang="zh-CN" altLang="en-US" dirty="0">
                <a:solidFill>
                  <a:schemeClr val="accent2"/>
                </a:solidFill>
                <a:ea typeface="楷体_GB2312" pitchFamily="49" charset="-122"/>
              </a:rPr>
              <a:t>锁存器</a:t>
            </a:r>
          </a:p>
        </p:txBody>
      </p:sp>
      <p:grpSp>
        <p:nvGrpSpPr>
          <p:cNvPr id="13" name="组合 12"/>
          <p:cNvGrpSpPr/>
          <p:nvPr/>
        </p:nvGrpSpPr>
        <p:grpSpPr>
          <a:xfrm>
            <a:off x="4821421" y="4790226"/>
            <a:ext cx="2613850" cy="1528305"/>
            <a:chOff x="322240" y="4277025"/>
            <a:chExt cx="2613850" cy="1528305"/>
          </a:xfrm>
        </p:grpSpPr>
        <p:sp>
          <p:nvSpPr>
            <p:cNvPr id="2" name="矩形 1"/>
            <p:cNvSpPr/>
            <p:nvPr/>
          </p:nvSpPr>
          <p:spPr bwMode="auto">
            <a:xfrm>
              <a:off x="1115520" y="4277025"/>
              <a:ext cx="1046656" cy="1528305"/>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spcBef>
                  <a:spcPct val="50000"/>
                </a:spcBef>
              </a:pPr>
              <a:endParaRPr kumimoji="1" lang="zh-CN" altLang="en-US">
                <a:latin typeface="Times New Roman" pitchFamily="18" charset="0"/>
              </a:endParaRPr>
            </a:p>
          </p:txBody>
        </p:sp>
        <p:sp>
          <p:nvSpPr>
            <p:cNvPr id="3" name="文本框 2"/>
            <p:cNvSpPr txBox="1"/>
            <p:nvPr/>
          </p:nvSpPr>
          <p:spPr>
            <a:xfrm>
              <a:off x="2384295" y="4437140"/>
              <a:ext cx="504070" cy="461665"/>
            </a:xfrm>
            <a:prstGeom prst="rect">
              <a:avLst/>
            </a:prstGeom>
            <a:noFill/>
          </p:spPr>
          <p:txBody>
            <a:bodyPr wrap="square" rtlCol="0">
              <a:spAutoFit/>
            </a:bodyPr>
            <a:lstStyle/>
            <a:p>
              <a:r>
                <a:rPr lang="en-US" altLang="zh-CN" sz="2400" i="1" dirty="0"/>
                <a:t>Q</a:t>
              </a:r>
              <a:endParaRPr lang="zh-CN" altLang="en-US" sz="2400" i="1" dirty="0"/>
            </a:p>
          </p:txBody>
        </p:sp>
        <p:sp>
          <p:nvSpPr>
            <p:cNvPr id="9" name="文本框 8"/>
            <p:cNvSpPr txBox="1"/>
            <p:nvPr/>
          </p:nvSpPr>
          <p:spPr>
            <a:xfrm>
              <a:off x="2432020" y="5181220"/>
              <a:ext cx="504070" cy="461665"/>
            </a:xfrm>
            <a:prstGeom prst="rect">
              <a:avLst/>
            </a:prstGeom>
            <a:noFill/>
          </p:spPr>
          <p:txBody>
            <a:bodyPr wrap="square" rtlCol="0">
              <a:spAutoFit/>
            </a:bodyPr>
            <a:lstStyle/>
            <a:p>
              <a:r>
                <a:rPr lang="en-US" altLang="zh-CN" sz="2400" i="1" dirty="0"/>
                <a:t>Q</a:t>
              </a:r>
              <a:endParaRPr lang="zh-CN" altLang="en-US" sz="2400" i="1" dirty="0"/>
            </a:p>
          </p:txBody>
        </p:sp>
        <p:sp>
          <p:nvSpPr>
            <p:cNvPr id="10" name="文本框 9"/>
            <p:cNvSpPr txBox="1"/>
            <p:nvPr/>
          </p:nvSpPr>
          <p:spPr>
            <a:xfrm>
              <a:off x="322240" y="4403125"/>
              <a:ext cx="504070" cy="461665"/>
            </a:xfrm>
            <a:prstGeom prst="rect">
              <a:avLst/>
            </a:prstGeom>
            <a:noFill/>
          </p:spPr>
          <p:txBody>
            <a:bodyPr wrap="square" rtlCol="0">
              <a:spAutoFit/>
            </a:bodyPr>
            <a:lstStyle/>
            <a:p>
              <a:r>
                <a:rPr lang="en-US" altLang="zh-CN" sz="2400" i="1" dirty="0"/>
                <a:t>S</a:t>
              </a:r>
              <a:endParaRPr lang="zh-CN" altLang="en-US" sz="2400" i="1" dirty="0"/>
            </a:p>
          </p:txBody>
        </p:sp>
        <p:sp>
          <p:nvSpPr>
            <p:cNvPr id="11" name="文本框 10"/>
            <p:cNvSpPr txBox="1"/>
            <p:nvPr/>
          </p:nvSpPr>
          <p:spPr>
            <a:xfrm>
              <a:off x="336535" y="5193700"/>
              <a:ext cx="504070" cy="461665"/>
            </a:xfrm>
            <a:prstGeom prst="rect">
              <a:avLst/>
            </a:prstGeom>
            <a:noFill/>
          </p:spPr>
          <p:txBody>
            <a:bodyPr wrap="square" rtlCol="0">
              <a:spAutoFit/>
            </a:bodyPr>
            <a:lstStyle/>
            <a:p>
              <a:r>
                <a:rPr lang="en-US" altLang="zh-CN" sz="2400" i="1" dirty="0"/>
                <a:t>R</a:t>
              </a:r>
              <a:endParaRPr lang="zh-CN" altLang="en-US" sz="2400" i="1" dirty="0"/>
            </a:p>
          </p:txBody>
        </p:sp>
        <p:cxnSp>
          <p:nvCxnSpPr>
            <p:cNvPr id="7" name="直接连接符 6"/>
            <p:cNvCxnSpPr/>
            <p:nvPr/>
          </p:nvCxnSpPr>
          <p:spPr bwMode="auto">
            <a:xfrm flipV="1">
              <a:off x="816785" y="4633957"/>
              <a:ext cx="289210" cy="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flipV="1">
              <a:off x="816785" y="5397808"/>
              <a:ext cx="289210" cy="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flipV="1">
              <a:off x="2175450" y="4633957"/>
              <a:ext cx="289210" cy="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flipV="1">
              <a:off x="2260010" y="5429339"/>
              <a:ext cx="289210" cy="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椭圆 11"/>
            <p:cNvSpPr/>
            <p:nvPr/>
          </p:nvSpPr>
          <p:spPr bwMode="auto">
            <a:xfrm>
              <a:off x="2159680" y="5373270"/>
              <a:ext cx="108000" cy="108000"/>
            </a:xfrm>
            <a:prstGeom prst="ellips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spcBef>
                  <a:spcPct val="50000"/>
                </a:spcBef>
              </a:pPr>
              <a:endParaRPr kumimoji="1" lang="zh-CN" altLang="en-US">
                <a:latin typeface="Times New Roman" pitchFamily="18" charset="0"/>
              </a:endParaRPr>
            </a:p>
          </p:txBody>
        </p:sp>
        <p:sp>
          <p:nvSpPr>
            <p:cNvPr id="19" name="文本框 18"/>
            <p:cNvSpPr txBox="1"/>
            <p:nvPr/>
          </p:nvSpPr>
          <p:spPr>
            <a:xfrm>
              <a:off x="1029215" y="4437140"/>
              <a:ext cx="504070" cy="400110"/>
            </a:xfrm>
            <a:prstGeom prst="rect">
              <a:avLst/>
            </a:prstGeom>
            <a:noFill/>
          </p:spPr>
          <p:txBody>
            <a:bodyPr wrap="square" rtlCol="0">
              <a:spAutoFit/>
            </a:bodyPr>
            <a:lstStyle/>
            <a:p>
              <a:r>
                <a:rPr lang="en-US" altLang="zh-CN" sz="2000" i="1" dirty="0"/>
                <a:t>S</a:t>
              </a:r>
              <a:endParaRPr lang="zh-CN" altLang="en-US" sz="2000" i="1" dirty="0"/>
            </a:p>
          </p:txBody>
        </p:sp>
        <p:sp>
          <p:nvSpPr>
            <p:cNvPr id="20" name="文本框 19"/>
            <p:cNvSpPr txBox="1"/>
            <p:nvPr/>
          </p:nvSpPr>
          <p:spPr>
            <a:xfrm>
              <a:off x="1043510" y="5227715"/>
              <a:ext cx="504070" cy="400110"/>
            </a:xfrm>
            <a:prstGeom prst="rect">
              <a:avLst/>
            </a:prstGeom>
            <a:noFill/>
          </p:spPr>
          <p:txBody>
            <a:bodyPr wrap="square" rtlCol="0">
              <a:spAutoFit/>
            </a:bodyPr>
            <a:lstStyle/>
            <a:p>
              <a:r>
                <a:rPr lang="en-US" altLang="zh-CN" sz="2000" i="1" dirty="0"/>
                <a:t>R</a:t>
              </a:r>
              <a:endParaRPr lang="zh-CN" altLang="en-US" sz="2000" i="1" dirty="0"/>
            </a:p>
          </p:txBody>
        </p:sp>
      </p:grpSp>
      <p:sp>
        <p:nvSpPr>
          <p:cNvPr id="23" name="Rectangle 13"/>
          <p:cNvSpPr>
            <a:spLocks noChangeArrowheads="1"/>
          </p:cNvSpPr>
          <p:nvPr/>
        </p:nvSpPr>
        <p:spPr bwMode="auto">
          <a:xfrm>
            <a:off x="2220047" y="1374281"/>
            <a:ext cx="15087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defRPr/>
            </a:pPr>
            <a:r>
              <a:rPr lang="en-US" altLang="zh-CN" sz="2400" i="1" dirty="0">
                <a:latin typeface="楷体_GB2312" pitchFamily="49" charset="-122"/>
                <a:ea typeface="楷体_GB2312" pitchFamily="49" charset="-122"/>
                <a:cs typeface="Times New Roman" panose="02020603050405020304" pitchFamily="18" charset="0"/>
              </a:rPr>
              <a:t>SR</a:t>
            </a:r>
            <a:r>
              <a:rPr lang="zh-CN" altLang="en-US" sz="2400" i="1" dirty="0">
                <a:latin typeface="楷体_GB2312" pitchFamily="49" charset="-122"/>
                <a:ea typeface="楷体_GB2312" pitchFamily="49" charset="-122"/>
                <a:cs typeface="Times New Roman" panose="02020603050405020304" pitchFamily="18" charset="0"/>
              </a:rPr>
              <a:t>功能表</a:t>
            </a:r>
            <a:endParaRPr lang="zh-CN" altLang="en-US" sz="2400" b="0" i="1" dirty="0">
              <a:latin typeface="楷体_GB2312" pitchFamily="49" charset="-122"/>
              <a:ea typeface="楷体_GB2312" pitchFamily="49" charset="-122"/>
              <a:cs typeface="Times New Roman" panose="02020603050405020304" pitchFamily="18" charset="0"/>
            </a:endParaRPr>
          </a:p>
        </p:txBody>
      </p:sp>
      <p:sp>
        <p:nvSpPr>
          <p:cNvPr id="24" name="Rectangle 14"/>
          <p:cNvSpPr>
            <a:spLocks noChangeArrowheads="1"/>
          </p:cNvSpPr>
          <p:nvPr/>
        </p:nvSpPr>
        <p:spPr bwMode="auto">
          <a:xfrm>
            <a:off x="2843395" y="3439584"/>
            <a:ext cx="7328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2400">
                <a:solidFill>
                  <a:srgbClr val="000066"/>
                </a:solidFill>
                <a:latin typeface="楷体_GB2312" pitchFamily="49" charset="-122"/>
                <a:ea typeface="楷体_GB2312" pitchFamily="49" charset="-122"/>
                <a:cs typeface="Times New Roman" panose="02020603050405020304" pitchFamily="18" charset="0"/>
              </a:rPr>
              <a:t>      </a:t>
            </a:r>
          </a:p>
        </p:txBody>
      </p:sp>
      <p:graphicFrame>
        <p:nvGraphicFramePr>
          <p:cNvPr id="27" name="Object 17"/>
          <p:cNvGraphicFramePr>
            <a:graphicFrameLocks noChangeAspect="1"/>
          </p:cNvGraphicFramePr>
          <p:nvPr>
            <p:extLst>
              <p:ext uri="{D42A27DB-BD31-4B8C-83A1-F6EECF244321}">
                <p14:modId xmlns:p14="http://schemas.microsoft.com/office/powerpoint/2010/main" val="305618375"/>
              </p:ext>
            </p:extLst>
          </p:nvPr>
        </p:nvGraphicFramePr>
        <p:xfrm>
          <a:off x="4016208" y="2200104"/>
          <a:ext cx="418247" cy="508796"/>
        </p:xfrm>
        <a:graphic>
          <a:graphicData uri="http://schemas.openxmlformats.org/presentationml/2006/ole">
            <mc:AlternateContent xmlns:mc="http://schemas.openxmlformats.org/markup-compatibility/2006">
              <mc:Choice xmlns:v="urn:schemas-microsoft-com:vml" Requires="v">
                <p:oleObj spid="_x0000_s493628" name="公式" r:id="rId5" imgW="177646" imgH="228402" progId="Equation.3">
                  <p:embed/>
                </p:oleObj>
              </mc:Choice>
              <mc:Fallback>
                <p:oleObj name="公式" r:id="rId5" imgW="177646" imgH="228402" progId="Equation.3">
                  <p:embed/>
                  <p:pic>
                    <p:nvPicPr>
                      <p:cNvPr id="407569"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6208" y="2200104"/>
                        <a:ext cx="418247" cy="508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18"/>
          <p:cNvSpPr>
            <a:spLocks noChangeArrowheads="1"/>
          </p:cNvSpPr>
          <p:nvPr/>
        </p:nvSpPr>
        <p:spPr bwMode="auto">
          <a:xfrm>
            <a:off x="3810628" y="4282457"/>
            <a:ext cx="726616"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FF0000"/>
                </a:solidFill>
                <a:latin typeface="Times New Roman" panose="02020603050405020304" pitchFamily="18" charset="0"/>
                <a:ea typeface="楷体_GB2312" pitchFamily="49" charset="-122"/>
                <a:cs typeface="Times New Roman" panose="02020603050405020304" pitchFamily="18" charset="0"/>
              </a:rPr>
              <a:t>0</a:t>
            </a:r>
          </a:p>
        </p:txBody>
      </p:sp>
      <p:sp>
        <p:nvSpPr>
          <p:cNvPr id="29" name="Rectangle 19"/>
          <p:cNvSpPr>
            <a:spLocks noChangeArrowheads="1"/>
          </p:cNvSpPr>
          <p:nvPr/>
        </p:nvSpPr>
        <p:spPr bwMode="auto">
          <a:xfrm>
            <a:off x="3075150" y="4282457"/>
            <a:ext cx="577748"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FF0000"/>
                </a:solidFill>
                <a:latin typeface="Times New Roman" panose="02020603050405020304" pitchFamily="18" charset="0"/>
                <a:ea typeface="楷体_GB2312" pitchFamily="49" charset="-122"/>
                <a:cs typeface="Times New Roman" panose="02020603050405020304" pitchFamily="18" charset="0"/>
              </a:rPr>
              <a:t>0</a:t>
            </a:r>
          </a:p>
        </p:txBody>
      </p:sp>
      <p:sp>
        <p:nvSpPr>
          <p:cNvPr id="30" name="Rectangle 20"/>
          <p:cNvSpPr>
            <a:spLocks noChangeArrowheads="1"/>
          </p:cNvSpPr>
          <p:nvPr/>
        </p:nvSpPr>
        <p:spPr bwMode="auto">
          <a:xfrm>
            <a:off x="2509809" y="4282457"/>
            <a:ext cx="490909"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1" name="Rectangle 21"/>
          <p:cNvSpPr>
            <a:spLocks noChangeArrowheads="1"/>
          </p:cNvSpPr>
          <p:nvPr/>
        </p:nvSpPr>
        <p:spPr bwMode="auto">
          <a:xfrm>
            <a:off x="2006494" y="4282457"/>
            <a:ext cx="503315"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2" name="Rectangle 22"/>
          <p:cNvSpPr>
            <a:spLocks noChangeArrowheads="1"/>
          </p:cNvSpPr>
          <p:nvPr/>
        </p:nvSpPr>
        <p:spPr bwMode="auto">
          <a:xfrm>
            <a:off x="3810628" y="3808352"/>
            <a:ext cx="726616"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3" name="Rectangle 23"/>
          <p:cNvSpPr>
            <a:spLocks noChangeArrowheads="1"/>
          </p:cNvSpPr>
          <p:nvPr/>
        </p:nvSpPr>
        <p:spPr bwMode="auto">
          <a:xfrm>
            <a:off x="3075150" y="3808352"/>
            <a:ext cx="577748"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4" name="Rectangle 24"/>
          <p:cNvSpPr>
            <a:spLocks noChangeArrowheads="1"/>
          </p:cNvSpPr>
          <p:nvPr/>
        </p:nvSpPr>
        <p:spPr bwMode="auto">
          <a:xfrm>
            <a:off x="2509809" y="3808352"/>
            <a:ext cx="490909"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5" name="Rectangle 25"/>
          <p:cNvSpPr>
            <a:spLocks noChangeArrowheads="1"/>
          </p:cNvSpPr>
          <p:nvPr/>
        </p:nvSpPr>
        <p:spPr bwMode="auto">
          <a:xfrm>
            <a:off x="2006494" y="3808352"/>
            <a:ext cx="503315"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6" name="Rectangle 26"/>
          <p:cNvSpPr>
            <a:spLocks noChangeArrowheads="1"/>
          </p:cNvSpPr>
          <p:nvPr/>
        </p:nvSpPr>
        <p:spPr bwMode="auto">
          <a:xfrm>
            <a:off x="3810628" y="3334247"/>
            <a:ext cx="726616"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7" name="Rectangle 27"/>
          <p:cNvSpPr>
            <a:spLocks noChangeArrowheads="1"/>
          </p:cNvSpPr>
          <p:nvPr/>
        </p:nvSpPr>
        <p:spPr bwMode="auto">
          <a:xfrm>
            <a:off x="3075150" y="3334247"/>
            <a:ext cx="577748"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8" name="Rectangle 28"/>
          <p:cNvSpPr>
            <a:spLocks noChangeArrowheads="1"/>
          </p:cNvSpPr>
          <p:nvPr/>
        </p:nvSpPr>
        <p:spPr bwMode="auto">
          <a:xfrm>
            <a:off x="2509809" y="3334247"/>
            <a:ext cx="490909"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9" name="Rectangle 29"/>
          <p:cNvSpPr>
            <a:spLocks noChangeArrowheads="1"/>
          </p:cNvSpPr>
          <p:nvPr/>
        </p:nvSpPr>
        <p:spPr bwMode="auto">
          <a:xfrm>
            <a:off x="2006494" y="3334247"/>
            <a:ext cx="503315"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0" name="Rectangle 30"/>
          <p:cNvSpPr>
            <a:spLocks noChangeArrowheads="1"/>
          </p:cNvSpPr>
          <p:nvPr/>
        </p:nvSpPr>
        <p:spPr bwMode="auto">
          <a:xfrm>
            <a:off x="2929827" y="2838667"/>
            <a:ext cx="964096" cy="47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a:solidFill>
                  <a:srgbClr val="000066"/>
                </a:solidFill>
                <a:latin typeface="楷体_GB2312" pitchFamily="49" charset="-122"/>
                <a:ea typeface="楷体_GB2312" pitchFamily="49" charset="-122"/>
                <a:cs typeface="Times New Roman" panose="02020603050405020304" pitchFamily="18" charset="0"/>
              </a:rPr>
              <a:t>不变</a:t>
            </a:r>
          </a:p>
        </p:txBody>
      </p:sp>
      <p:sp>
        <p:nvSpPr>
          <p:cNvPr id="41" name="Rectangle 31"/>
          <p:cNvSpPr>
            <a:spLocks noChangeArrowheads="1"/>
          </p:cNvSpPr>
          <p:nvPr/>
        </p:nvSpPr>
        <p:spPr bwMode="auto">
          <a:xfrm>
            <a:off x="2573609" y="2829073"/>
            <a:ext cx="340269" cy="487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000066"/>
                </a:solidFill>
                <a:latin typeface="楷体_GB2312" pitchFamily="49" charset="-122"/>
                <a:ea typeface="楷体_GB2312" pitchFamily="49" charset="-122"/>
                <a:cs typeface="Times New Roman" panose="02020603050405020304" pitchFamily="18" charset="0"/>
              </a:rPr>
              <a:t>0</a:t>
            </a:r>
          </a:p>
        </p:txBody>
      </p:sp>
      <p:sp>
        <p:nvSpPr>
          <p:cNvPr id="42" name="Rectangle 32"/>
          <p:cNvSpPr>
            <a:spLocks noChangeArrowheads="1"/>
          </p:cNvSpPr>
          <p:nvPr/>
        </p:nvSpPr>
        <p:spPr bwMode="auto">
          <a:xfrm>
            <a:off x="2006494" y="2777545"/>
            <a:ext cx="503315" cy="61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3" name="Line 33"/>
          <p:cNvSpPr>
            <a:spLocks noChangeShapeType="1"/>
          </p:cNvSpPr>
          <p:nvPr/>
        </p:nvSpPr>
        <p:spPr bwMode="auto">
          <a:xfrm>
            <a:off x="2006493" y="1999483"/>
            <a:ext cx="2571512"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4" name="Line 34"/>
          <p:cNvSpPr>
            <a:spLocks noChangeShapeType="1"/>
          </p:cNvSpPr>
          <p:nvPr/>
        </p:nvSpPr>
        <p:spPr bwMode="auto">
          <a:xfrm>
            <a:off x="2006493" y="4756561"/>
            <a:ext cx="2571512"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5" name="Line 35"/>
          <p:cNvSpPr>
            <a:spLocks noChangeShapeType="1"/>
          </p:cNvSpPr>
          <p:nvPr/>
        </p:nvSpPr>
        <p:spPr bwMode="auto">
          <a:xfrm>
            <a:off x="2006493" y="2006091"/>
            <a:ext cx="0" cy="275047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6" name="Line 36"/>
          <p:cNvSpPr>
            <a:spLocks noChangeShapeType="1"/>
          </p:cNvSpPr>
          <p:nvPr/>
        </p:nvSpPr>
        <p:spPr bwMode="auto">
          <a:xfrm>
            <a:off x="4578005" y="2006091"/>
            <a:ext cx="0" cy="275047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7" name="Line 37"/>
          <p:cNvSpPr>
            <a:spLocks noChangeShapeType="1"/>
          </p:cNvSpPr>
          <p:nvPr/>
        </p:nvSpPr>
        <p:spPr bwMode="auto">
          <a:xfrm>
            <a:off x="2006494" y="2708900"/>
            <a:ext cx="2530751"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8" name="Line 38"/>
          <p:cNvSpPr>
            <a:spLocks noChangeShapeType="1"/>
          </p:cNvSpPr>
          <p:nvPr/>
        </p:nvSpPr>
        <p:spPr bwMode="auto">
          <a:xfrm>
            <a:off x="2509808" y="2006091"/>
            <a:ext cx="0" cy="275047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9" name="Line 39"/>
          <p:cNvSpPr>
            <a:spLocks noChangeShapeType="1"/>
          </p:cNvSpPr>
          <p:nvPr/>
        </p:nvSpPr>
        <p:spPr bwMode="auto">
          <a:xfrm>
            <a:off x="3000717" y="2006091"/>
            <a:ext cx="0" cy="275047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50" name="Line 40"/>
          <p:cNvSpPr>
            <a:spLocks noChangeShapeType="1"/>
          </p:cNvSpPr>
          <p:nvPr/>
        </p:nvSpPr>
        <p:spPr bwMode="auto">
          <a:xfrm flipH="1">
            <a:off x="3796450" y="2006092"/>
            <a:ext cx="17723" cy="27279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51" name="Line 41"/>
          <p:cNvSpPr>
            <a:spLocks noChangeShapeType="1"/>
          </p:cNvSpPr>
          <p:nvPr/>
        </p:nvSpPr>
        <p:spPr bwMode="auto">
          <a:xfrm>
            <a:off x="2006493" y="3334246"/>
            <a:ext cx="2571512"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52" name="Line 42"/>
          <p:cNvSpPr>
            <a:spLocks noChangeShapeType="1"/>
          </p:cNvSpPr>
          <p:nvPr/>
        </p:nvSpPr>
        <p:spPr bwMode="auto">
          <a:xfrm>
            <a:off x="2006493" y="3808351"/>
            <a:ext cx="2571512"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53" name="Line 43"/>
          <p:cNvSpPr>
            <a:spLocks noChangeShapeType="1"/>
          </p:cNvSpPr>
          <p:nvPr/>
        </p:nvSpPr>
        <p:spPr bwMode="auto">
          <a:xfrm>
            <a:off x="2006493" y="4282456"/>
            <a:ext cx="2571512"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54" name="Rectangle 44"/>
          <p:cNvSpPr>
            <a:spLocks noChangeArrowheads="1"/>
          </p:cNvSpPr>
          <p:nvPr/>
        </p:nvSpPr>
        <p:spPr bwMode="auto">
          <a:xfrm>
            <a:off x="3814172" y="2838667"/>
            <a:ext cx="964096" cy="47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a:solidFill>
                  <a:srgbClr val="000066"/>
                </a:solidFill>
                <a:latin typeface="楷体_GB2312" pitchFamily="49" charset="-122"/>
                <a:ea typeface="楷体_GB2312" pitchFamily="49" charset="-122"/>
                <a:cs typeface="Times New Roman" panose="02020603050405020304" pitchFamily="18" charset="0"/>
              </a:rPr>
              <a:t>不变</a:t>
            </a:r>
          </a:p>
        </p:txBody>
      </p:sp>
      <p:sp>
        <p:nvSpPr>
          <p:cNvPr id="55" name="Rectangle 45"/>
          <p:cNvSpPr>
            <a:spLocks noChangeArrowheads="1"/>
          </p:cNvSpPr>
          <p:nvPr/>
        </p:nvSpPr>
        <p:spPr bwMode="auto">
          <a:xfrm>
            <a:off x="3131862" y="2204830"/>
            <a:ext cx="577748" cy="48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a:t>
            </a:r>
            <a:endPar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56" name="Rectangle 10"/>
          <p:cNvSpPr>
            <a:spLocks noChangeArrowheads="1"/>
          </p:cNvSpPr>
          <p:nvPr/>
        </p:nvSpPr>
        <p:spPr bwMode="auto">
          <a:xfrm>
            <a:off x="2375049" y="5307947"/>
            <a:ext cx="2339975" cy="476250"/>
          </a:xfrm>
          <a:prstGeom prst="rect">
            <a:avLst/>
          </a:prstGeom>
          <a:noFill/>
          <a:ln w="19050">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zh-CN" altLang="en-US" sz="2400" dirty="0">
                <a:latin typeface="Tahoma" panose="020B0604030504040204" pitchFamily="34" charset="0"/>
                <a:ea typeface="楷体_GB2312" pitchFamily="49" charset="-122"/>
              </a:rPr>
              <a:t>国标逻辑符号</a:t>
            </a:r>
          </a:p>
        </p:txBody>
      </p:sp>
      <p:sp>
        <p:nvSpPr>
          <p:cNvPr id="57" name="Rectangle 45"/>
          <p:cNvSpPr>
            <a:spLocks noChangeArrowheads="1"/>
          </p:cNvSpPr>
          <p:nvPr/>
        </p:nvSpPr>
        <p:spPr bwMode="auto">
          <a:xfrm>
            <a:off x="1961302" y="2239132"/>
            <a:ext cx="577748"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R</a:t>
            </a:r>
            <a:endPar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58" name="Rectangle 45"/>
          <p:cNvSpPr>
            <a:spLocks noChangeArrowheads="1"/>
          </p:cNvSpPr>
          <p:nvPr/>
        </p:nvSpPr>
        <p:spPr bwMode="auto">
          <a:xfrm>
            <a:off x="2499569" y="2239131"/>
            <a:ext cx="577748" cy="47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S</a:t>
            </a:r>
            <a:endPar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411551149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6643"/>
                                        </p:tgtEl>
                                        <p:attrNameLst>
                                          <p:attrName>style.visibility</p:attrName>
                                        </p:attrNameLst>
                                      </p:cBhvr>
                                      <p:to>
                                        <p:strVal val="visible"/>
                                      </p:to>
                                    </p:set>
                                    <p:animEffect transition="in" filter="wipe(left)">
                                      <p:cBhvr>
                                        <p:cTn id="7" dur="500"/>
                                        <p:tgtEl>
                                          <p:spTgt spid="406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7554" name="Object 2"/>
          <p:cNvGraphicFramePr>
            <a:graphicFrameLocks noChangeAspect="1"/>
          </p:cNvGraphicFramePr>
          <p:nvPr>
            <p:extLst>
              <p:ext uri="{D42A27DB-BD31-4B8C-83A1-F6EECF244321}">
                <p14:modId xmlns:p14="http://schemas.microsoft.com/office/powerpoint/2010/main" val="3023286926"/>
              </p:ext>
            </p:extLst>
          </p:nvPr>
        </p:nvGraphicFramePr>
        <p:xfrm>
          <a:off x="1123189" y="2140107"/>
          <a:ext cx="2411413" cy="2314575"/>
        </p:xfrm>
        <a:graphic>
          <a:graphicData uri="http://schemas.openxmlformats.org/presentationml/2006/ole">
            <mc:AlternateContent xmlns:mc="http://schemas.openxmlformats.org/markup-compatibility/2006">
              <mc:Choice xmlns:v="urn:schemas-microsoft-com:vml" Requires="v">
                <p:oleObj spid="_x0000_s494729" name="图片" r:id="rId3" imgW="952560" imgH="923760" progId="Word.Picture.8">
                  <p:embed/>
                </p:oleObj>
              </mc:Choice>
              <mc:Fallback>
                <p:oleObj name="图片" r:id="rId3" imgW="952560" imgH="923760" progId="Word.Picture.8">
                  <p:embed/>
                  <p:pic>
                    <p:nvPicPr>
                      <p:cNvPr id="4075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189" y="2140107"/>
                        <a:ext cx="2411413" cy="2314575"/>
                      </a:xfrm>
                      <a:prstGeom prst="rect">
                        <a:avLst/>
                      </a:prstGeom>
                      <a:noFill/>
                      <a:ln w="28575">
                        <a:noFill/>
                        <a:miter lim="800000"/>
                        <a:headEnd/>
                        <a:tailEnd/>
                      </a:ln>
                    </p:spPr>
                  </p:pic>
                </p:oleObj>
              </mc:Fallback>
            </mc:AlternateContent>
          </a:graphicData>
        </a:graphic>
      </p:graphicFrame>
      <p:sp>
        <p:nvSpPr>
          <p:cNvPr id="407555" name="Rectangle 3"/>
          <p:cNvSpPr>
            <a:spLocks noChangeArrowheads="1"/>
          </p:cNvSpPr>
          <p:nvPr/>
        </p:nvSpPr>
        <p:spPr bwMode="auto">
          <a:xfrm>
            <a:off x="1605769" y="589168"/>
            <a:ext cx="49325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defRPr/>
            </a:pPr>
            <a:r>
              <a:rPr lang="en-US" altLang="zh-CN" sz="2400" dirty="0">
                <a:solidFill>
                  <a:srgbClr val="000066"/>
                </a:solidFill>
                <a:latin typeface="楷体_GB2312" pitchFamily="49" charset="-122"/>
                <a:ea typeface="楷体_GB2312" pitchFamily="49" charset="-122"/>
                <a:cs typeface="Times New Roman" panose="02020603050405020304" pitchFamily="18" charset="0"/>
              </a:rPr>
              <a:t>3. </a:t>
            </a:r>
            <a:r>
              <a:rPr lang="zh-CN" altLang="en-US" sz="2400" dirty="0">
                <a:solidFill>
                  <a:srgbClr val="000066"/>
                </a:solidFill>
                <a:latin typeface="楷体_GB2312" pitchFamily="49" charset="-122"/>
                <a:ea typeface="楷体_GB2312" pitchFamily="49" charset="-122"/>
                <a:cs typeface="Times New Roman" panose="02020603050405020304" pitchFamily="18" charset="0"/>
              </a:rPr>
              <a:t>用与非门构成的基本</a:t>
            </a:r>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SR</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锁存器</a:t>
            </a:r>
          </a:p>
        </p:txBody>
      </p:sp>
      <p:grpSp>
        <p:nvGrpSpPr>
          <p:cNvPr id="407560" name="Group 8"/>
          <p:cNvGrpSpPr>
            <a:grpSpLocks/>
          </p:cNvGrpSpPr>
          <p:nvPr/>
        </p:nvGrpSpPr>
        <p:grpSpPr bwMode="auto">
          <a:xfrm>
            <a:off x="6928261" y="1262487"/>
            <a:ext cx="2663825" cy="2508249"/>
            <a:chOff x="3878" y="1501"/>
            <a:chExt cx="1678" cy="1580"/>
          </a:xfrm>
        </p:grpSpPr>
        <p:graphicFrame>
          <p:nvGraphicFramePr>
            <p:cNvPr id="407561" name="Object 9"/>
            <p:cNvGraphicFramePr>
              <a:graphicFrameLocks noChangeAspect="1"/>
            </p:cNvGraphicFramePr>
            <p:nvPr>
              <p:extLst>
                <p:ext uri="{D42A27DB-BD31-4B8C-83A1-F6EECF244321}">
                  <p14:modId xmlns:p14="http://schemas.microsoft.com/office/powerpoint/2010/main" val="1699082746"/>
                </p:ext>
              </p:extLst>
            </p:nvPr>
          </p:nvGraphicFramePr>
          <p:xfrm>
            <a:off x="3878" y="2070"/>
            <a:ext cx="1678" cy="1011"/>
          </p:xfrm>
          <a:graphic>
            <a:graphicData uri="http://schemas.openxmlformats.org/presentationml/2006/ole">
              <mc:AlternateContent xmlns:mc="http://schemas.openxmlformats.org/markup-compatibility/2006">
                <mc:Choice xmlns:v="urn:schemas-microsoft-com:vml" Requires="v">
                  <p:oleObj spid="_x0000_s494730" name="图片" r:id="rId5" imgW="961644" imgH="515112" progId="Word.Picture.8">
                    <p:embed/>
                  </p:oleObj>
                </mc:Choice>
                <mc:Fallback>
                  <p:oleObj name="图片" r:id="rId5" imgW="961644" imgH="515112" progId="Word.Picture.8">
                    <p:embed/>
                    <p:pic>
                      <p:nvPicPr>
                        <p:cNvPr id="40756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2070"/>
                          <a:ext cx="1678" cy="1011"/>
                        </a:xfrm>
                        <a:prstGeom prst="rect">
                          <a:avLst/>
                        </a:prstGeom>
                        <a:noFill/>
                        <a:ln w="28575">
                          <a:noFill/>
                          <a:miter lim="800000"/>
                          <a:headEnd/>
                          <a:tailEnd/>
                        </a:ln>
                      </p:spPr>
                    </p:pic>
                  </p:oleObj>
                </mc:Fallback>
              </mc:AlternateContent>
            </a:graphicData>
          </a:graphic>
        </p:graphicFrame>
        <p:sp>
          <p:nvSpPr>
            <p:cNvPr id="407562" name="Rectangle 10"/>
            <p:cNvSpPr>
              <a:spLocks noChangeArrowheads="1"/>
            </p:cNvSpPr>
            <p:nvPr/>
          </p:nvSpPr>
          <p:spPr bwMode="auto">
            <a:xfrm>
              <a:off x="3940" y="1501"/>
              <a:ext cx="1474" cy="300"/>
            </a:xfrm>
            <a:prstGeom prst="rect">
              <a:avLst/>
            </a:prstGeom>
            <a:noFill/>
            <a:ln w="19050">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2400">
                  <a:latin typeface="Tahoma" panose="020B0604030504040204" pitchFamily="34" charset="0"/>
                  <a:ea typeface="楷体_GB2312" pitchFamily="49" charset="-122"/>
                </a:rPr>
                <a:t>c.</a:t>
              </a:r>
              <a:r>
                <a:rPr lang="zh-CN" altLang="en-US" sz="2400" dirty="0">
                  <a:latin typeface="Tahoma" panose="020B0604030504040204" pitchFamily="34" charset="0"/>
                  <a:ea typeface="楷体_GB2312" pitchFamily="49" charset="-122"/>
                </a:rPr>
                <a:t>国标逻辑符号</a:t>
              </a:r>
            </a:p>
          </p:txBody>
        </p:sp>
      </p:grpSp>
      <p:sp>
        <p:nvSpPr>
          <p:cNvPr id="407563" name="Rectangle 11"/>
          <p:cNvSpPr>
            <a:spLocks noChangeArrowheads="1"/>
          </p:cNvSpPr>
          <p:nvPr/>
        </p:nvSpPr>
        <p:spPr bwMode="auto">
          <a:xfrm>
            <a:off x="1552756" y="1353735"/>
            <a:ext cx="1341438" cy="466725"/>
          </a:xfrm>
          <a:prstGeom prst="rect">
            <a:avLst/>
          </a:prstGeom>
          <a:noFill/>
          <a:ln w="952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0">
            <a:spAutoFit/>
          </a:bodyPr>
          <a:lstStyle/>
          <a:p>
            <a:pPr algn="l">
              <a:defRPr/>
            </a:pP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电路图</a:t>
            </a:r>
          </a:p>
        </p:txBody>
      </p:sp>
      <p:grpSp>
        <p:nvGrpSpPr>
          <p:cNvPr id="407564" name="Group 12"/>
          <p:cNvGrpSpPr>
            <a:grpSpLocks/>
          </p:cNvGrpSpPr>
          <p:nvPr/>
        </p:nvGrpSpPr>
        <p:grpSpPr bwMode="auto">
          <a:xfrm>
            <a:off x="4040447" y="1298624"/>
            <a:ext cx="2771775" cy="3588001"/>
            <a:chOff x="2200" y="1598"/>
            <a:chExt cx="1564" cy="2172"/>
          </a:xfrm>
        </p:grpSpPr>
        <p:sp>
          <p:nvSpPr>
            <p:cNvPr id="407565" name="Rectangle 13"/>
            <p:cNvSpPr>
              <a:spLocks noChangeArrowheads="1"/>
            </p:cNvSpPr>
            <p:nvPr/>
          </p:nvSpPr>
          <p:spPr bwMode="auto">
            <a:xfrm>
              <a:off x="2222" y="1598"/>
              <a:ext cx="801" cy="283"/>
            </a:xfrm>
            <a:prstGeom prst="rect">
              <a:avLst/>
            </a:prstGeom>
            <a:noFill/>
            <a:ln w="952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defRPr/>
              </a:pPr>
              <a:r>
                <a:rPr lang="en-US" altLang="zh-CN" sz="2400" dirty="0">
                  <a:latin typeface="楷体_GB2312" pitchFamily="49" charset="-122"/>
                  <a:ea typeface="楷体_GB2312" pitchFamily="49" charset="-122"/>
                  <a:cs typeface="Times New Roman" panose="02020603050405020304" pitchFamily="18" charset="0"/>
                </a:rPr>
                <a:t>b.</a:t>
              </a:r>
              <a:r>
                <a:rPr lang="zh-CN" altLang="en-US" sz="2400" dirty="0">
                  <a:latin typeface="楷体_GB2312" pitchFamily="49" charset="-122"/>
                  <a:ea typeface="楷体_GB2312" pitchFamily="49" charset="-122"/>
                  <a:cs typeface="Times New Roman" panose="02020603050405020304" pitchFamily="18" charset="0"/>
                </a:rPr>
                <a:t>功能表</a:t>
              </a:r>
              <a:endParaRPr lang="zh-CN" altLang="en-US" sz="2400" b="0" dirty="0">
                <a:latin typeface="楷体_GB2312" pitchFamily="49" charset="-122"/>
                <a:ea typeface="楷体_GB2312" pitchFamily="49" charset="-122"/>
                <a:cs typeface="Times New Roman" panose="02020603050405020304" pitchFamily="18" charset="0"/>
              </a:endParaRPr>
            </a:p>
          </p:txBody>
        </p:sp>
        <p:sp>
          <p:nvSpPr>
            <p:cNvPr id="407566" name="Rectangle 14"/>
            <p:cNvSpPr>
              <a:spLocks noChangeArrowheads="1"/>
            </p:cNvSpPr>
            <p:nvPr/>
          </p:nvSpPr>
          <p:spPr bwMode="auto">
            <a:xfrm>
              <a:off x="2672" y="2973"/>
              <a:ext cx="41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2400">
                  <a:solidFill>
                    <a:srgbClr val="000066"/>
                  </a:solidFill>
                  <a:latin typeface="楷体_GB2312" pitchFamily="49" charset="-122"/>
                  <a:ea typeface="楷体_GB2312" pitchFamily="49" charset="-122"/>
                  <a:cs typeface="Times New Roman" panose="02020603050405020304" pitchFamily="18" charset="0"/>
                </a:rPr>
                <a:t>      </a:t>
              </a:r>
            </a:p>
          </p:txBody>
        </p:sp>
        <p:graphicFrame>
          <p:nvGraphicFramePr>
            <p:cNvPr id="407567" name="Object 15"/>
            <p:cNvGraphicFramePr>
              <a:graphicFrameLocks noChangeAspect="1"/>
            </p:cNvGraphicFramePr>
            <p:nvPr/>
          </p:nvGraphicFramePr>
          <p:xfrm>
            <a:off x="2222" y="2259"/>
            <a:ext cx="225" cy="300"/>
          </p:xfrm>
          <a:graphic>
            <a:graphicData uri="http://schemas.openxmlformats.org/presentationml/2006/ole">
              <mc:AlternateContent xmlns:mc="http://schemas.openxmlformats.org/markup-compatibility/2006">
                <mc:Choice xmlns:v="urn:schemas-microsoft-com:vml" Requires="v">
                  <p:oleObj spid="_x0000_s494731" name="公式" r:id="rId7" imgW="152268" imgH="203024" progId="Equation.3">
                    <p:embed/>
                  </p:oleObj>
                </mc:Choice>
                <mc:Fallback>
                  <p:oleObj name="公式" r:id="rId7" imgW="152268" imgH="203024" progId="Equation.3">
                    <p:embed/>
                    <p:pic>
                      <p:nvPicPr>
                        <p:cNvPr id="407567"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2" y="2259"/>
                          <a:ext cx="225"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7568" name="Object 16"/>
            <p:cNvGraphicFramePr>
              <a:graphicFrameLocks noChangeAspect="1"/>
            </p:cNvGraphicFramePr>
            <p:nvPr/>
          </p:nvGraphicFramePr>
          <p:xfrm>
            <a:off x="2517" y="2275"/>
            <a:ext cx="201" cy="284"/>
          </p:xfrm>
          <a:graphic>
            <a:graphicData uri="http://schemas.openxmlformats.org/presentationml/2006/ole">
              <mc:AlternateContent xmlns:mc="http://schemas.openxmlformats.org/markup-compatibility/2006">
                <mc:Choice xmlns:v="urn:schemas-microsoft-com:vml" Requires="v">
                  <p:oleObj spid="_x0000_s494732" name="公式" r:id="rId9" imgW="139579" imgH="215713" progId="Equation.3">
                    <p:embed/>
                  </p:oleObj>
                </mc:Choice>
                <mc:Fallback>
                  <p:oleObj name="公式" r:id="rId9" imgW="139579" imgH="215713" progId="Equation.3">
                    <p:embed/>
                    <p:pic>
                      <p:nvPicPr>
                        <p:cNvPr id="407568"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7" y="2275"/>
                          <a:ext cx="201"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7569" name="Object 17"/>
            <p:cNvGraphicFramePr>
              <a:graphicFrameLocks noChangeAspect="1"/>
            </p:cNvGraphicFramePr>
            <p:nvPr/>
          </p:nvGraphicFramePr>
          <p:xfrm>
            <a:off x="3334" y="2260"/>
            <a:ext cx="236" cy="308"/>
          </p:xfrm>
          <a:graphic>
            <a:graphicData uri="http://schemas.openxmlformats.org/presentationml/2006/ole">
              <mc:AlternateContent xmlns:mc="http://schemas.openxmlformats.org/markup-compatibility/2006">
                <mc:Choice xmlns:v="urn:schemas-microsoft-com:vml" Requires="v">
                  <p:oleObj spid="_x0000_s494733" name="公式" r:id="rId11" imgW="177646" imgH="228402" progId="Equation.3">
                    <p:embed/>
                  </p:oleObj>
                </mc:Choice>
                <mc:Fallback>
                  <p:oleObj name="公式" r:id="rId11" imgW="177646" imgH="228402" progId="Equation.3">
                    <p:embed/>
                    <p:pic>
                      <p:nvPicPr>
                        <p:cNvPr id="407569"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4" y="2260"/>
                          <a:ext cx="236"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70" name="Rectangle 18"/>
            <p:cNvSpPr>
              <a:spLocks noChangeArrowheads="1"/>
            </p:cNvSpPr>
            <p:nvPr/>
          </p:nvSpPr>
          <p:spPr bwMode="auto">
            <a:xfrm>
              <a:off x="3218" y="3483"/>
              <a:ext cx="41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FF0000"/>
                  </a:solidFill>
                  <a:latin typeface="Times New Roman" panose="02020603050405020304" pitchFamily="18" charset="0"/>
                  <a:ea typeface="楷体_GB2312" pitchFamily="49" charset="-122"/>
                  <a:cs typeface="Times New Roman" panose="02020603050405020304" pitchFamily="18" charset="0"/>
                </a:rPr>
                <a:t>1</a:t>
              </a:r>
            </a:p>
          </p:txBody>
        </p:sp>
        <p:sp>
          <p:nvSpPr>
            <p:cNvPr id="407571" name="Rectangle 19"/>
            <p:cNvSpPr>
              <a:spLocks noChangeArrowheads="1"/>
            </p:cNvSpPr>
            <p:nvPr/>
          </p:nvSpPr>
          <p:spPr bwMode="auto">
            <a:xfrm>
              <a:off x="2803" y="3483"/>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FF0000"/>
                  </a:solidFill>
                  <a:latin typeface="Times New Roman" panose="02020603050405020304" pitchFamily="18" charset="0"/>
                  <a:ea typeface="楷体_GB2312" pitchFamily="49" charset="-122"/>
                  <a:cs typeface="Times New Roman" panose="02020603050405020304" pitchFamily="18" charset="0"/>
                </a:rPr>
                <a:t>1</a:t>
              </a:r>
            </a:p>
          </p:txBody>
        </p:sp>
        <p:sp>
          <p:nvSpPr>
            <p:cNvPr id="407572" name="Rectangle 20"/>
            <p:cNvSpPr>
              <a:spLocks noChangeArrowheads="1"/>
            </p:cNvSpPr>
            <p:nvPr/>
          </p:nvSpPr>
          <p:spPr bwMode="auto">
            <a:xfrm>
              <a:off x="2484" y="3483"/>
              <a:ext cx="27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07573" name="Rectangle 21"/>
            <p:cNvSpPr>
              <a:spLocks noChangeArrowheads="1"/>
            </p:cNvSpPr>
            <p:nvPr/>
          </p:nvSpPr>
          <p:spPr bwMode="auto">
            <a:xfrm>
              <a:off x="2200" y="3483"/>
              <a:ext cx="2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07574" name="Rectangle 22"/>
            <p:cNvSpPr>
              <a:spLocks noChangeArrowheads="1"/>
            </p:cNvSpPr>
            <p:nvPr/>
          </p:nvSpPr>
          <p:spPr bwMode="auto">
            <a:xfrm>
              <a:off x="3218" y="3196"/>
              <a:ext cx="41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07575" name="Rectangle 23"/>
            <p:cNvSpPr>
              <a:spLocks noChangeArrowheads="1"/>
            </p:cNvSpPr>
            <p:nvPr/>
          </p:nvSpPr>
          <p:spPr bwMode="auto">
            <a:xfrm>
              <a:off x="2803" y="3196"/>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07576" name="Rectangle 24"/>
            <p:cNvSpPr>
              <a:spLocks noChangeArrowheads="1"/>
            </p:cNvSpPr>
            <p:nvPr/>
          </p:nvSpPr>
          <p:spPr bwMode="auto">
            <a:xfrm>
              <a:off x="2484" y="3196"/>
              <a:ext cx="27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07577" name="Rectangle 25"/>
            <p:cNvSpPr>
              <a:spLocks noChangeArrowheads="1"/>
            </p:cNvSpPr>
            <p:nvPr/>
          </p:nvSpPr>
          <p:spPr bwMode="auto">
            <a:xfrm>
              <a:off x="2200" y="3196"/>
              <a:ext cx="2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07578" name="Rectangle 26"/>
            <p:cNvSpPr>
              <a:spLocks noChangeArrowheads="1"/>
            </p:cNvSpPr>
            <p:nvPr/>
          </p:nvSpPr>
          <p:spPr bwMode="auto">
            <a:xfrm>
              <a:off x="3218" y="2909"/>
              <a:ext cx="41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07579" name="Rectangle 27"/>
            <p:cNvSpPr>
              <a:spLocks noChangeArrowheads="1"/>
            </p:cNvSpPr>
            <p:nvPr/>
          </p:nvSpPr>
          <p:spPr bwMode="auto">
            <a:xfrm>
              <a:off x="2803" y="2909"/>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07580" name="Rectangle 28"/>
            <p:cNvSpPr>
              <a:spLocks noChangeArrowheads="1"/>
            </p:cNvSpPr>
            <p:nvPr/>
          </p:nvSpPr>
          <p:spPr bwMode="auto">
            <a:xfrm>
              <a:off x="2484" y="2909"/>
              <a:ext cx="27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07581" name="Rectangle 29"/>
            <p:cNvSpPr>
              <a:spLocks noChangeArrowheads="1"/>
            </p:cNvSpPr>
            <p:nvPr/>
          </p:nvSpPr>
          <p:spPr bwMode="auto">
            <a:xfrm>
              <a:off x="2200" y="2909"/>
              <a:ext cx="2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07582" name="Rectangle 30"/>
            <p:cNvSpPr>
              <a:spLocks noChangeArrowheads="1"/>
            </p:cNvSpPr>
            <p:nvPr/>
          </p:nvSpPr>
          <p:spPr bwMode="auto">
            <a:xfrm>
              <a:off x="2721" y="2609"/>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a:solidFill>
                    <a:srgbClr val="000066"/>
                  </a:solidFill>
                  <a:latin typeface="楷体_GB2312" pitchFamily="49" charset="-122"/>
                  <a:ea typeface="楷体_GB2312" pitchFamily="49" charset="-122"/>
                  <a:cs typeface="Times New Roman" panose="02020603050405020304" pitchFamily="18" charset="0"/>
                </a:rPr>
                <a:t>不变</a:t>
              </a:r>
            </a:p>
          </p:txBody>
        </p:sp>
        <p:sp>
          <p:nvSpPr>
            <p:cNvPr id="407583" name="Rectangle 31"/>
            <p:cNvSpPr>
              <a:spLocks noChangeArrowheads="1"/>
            </p:cNvSpPr>
            <p:nvPr/>
          </p:nvSpPr>
          <p:spPr bwMode="auto">
            <a:xfrm>
              <a:off x="2506" y="2593"/>
              <a:ext cx="19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dirty="0">
                  <a:solidFill>
                    <a:srgbClr val="000066"/>
                  </a:solidFill>
                  <a:latin typeface="楷体_GB2312" pitchFamily="49" charset="-122"/>
                  <a:ea typeface="楷体_GB2312" pitchFamily="49" charset="-122"/>
                  <a:cs typeface="Times New Roman" panose="02020603050405020304" pitchFamily="18" charset="0"/>
                </a:rPr>
                <a:t>1</a:t>
              </a:r>
            </a:p>
          </p:txBody>
        </p:sp>
        <p:sp>
          <p:nvSpPr>
            <p:cNvPr id="407584" name="Rectangle 32"/>
            <p:cNvSpPr>
              <a:spLocks noChangeArrowheads="1"/>
            </p:cNvSpPr>
            <p:nvPr/>
          </p:nvSpPr>
          <p:spPr bwMode="auto">
            <a:xfrm>
              <a:off x="2200" y="2572"/>
              <a:ext cx="284"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07585" name="Line 33"/>
            <p:cNvSpPr>
              <a:spLocks noChangeShapeType="1"/>
            </p:cNvSpPr>
            <p:nvPr/>
          </p:nvSpPr>
          <p:spPr bwMode="auto">
            <a:xfrm>
              <a:off x="2200" y="2101"/>
              <a:ext cx="1451"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07586" name="Line 34"/>
            <p:cNvSpPr>
              <a:spLocks noChangeShapeType="1"/>
            </p:cNvSpPr>
            <p:nvPr/>
          </p:nvSpPr>
          <p:spPr bwMode="auto">
            <a:xfrm>
              <a:off x="2200" y="3770"/>
              <a:ext cx="1451"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07587" name="Line 35"/>
            <p:cNvSpPr>
              <a:spLocks noChangeShapeType="1"/>
            </p:cNvSpPr>
            <p:nvPr/>
          </p:nvSpPr>
          <p:spPr bwMode="auto">
            <a:xfrm>
              <a:off x="2200" y="2105"/>
              <a:ext cx="0" cy="166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07588" name="Line 36"/>
            <p:cNvSpPr>
              <a:spLocks noChangeShapeType="1"/>
            </p:cNvSpPr>
            <p:nvPr/>
          </p:nvSpPr>
          <p:spPr bwMode="auto">
            <a:xfrm>
              <a:off x="3651" y="2105"/>
              <a:ext cx="0" cy="166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07589" name="Line 37"/>
            <p:cNvSpPr>
              <a:spLocks noChangeShapeType="1"/>
            </p:cNvSpPr>
            <p:nvPr/>
          </p:nvSpPr>
          <p:spPr bwMode="auto">
            <a:xfrm>
              <a:off x="2200" y="2559"/>
              <a:ext cx="1428"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07590" name="Line 38"/>
            <p:cNvSpPr>
              <a:spLocks noChangeShapeType="1"/>
            </p:cNvSpPr>
            <p:nvPr/>
          </p:nvSpPr>
          <p:spPr bwMode="auto">
            <a:xfrm>
              <a:off x="2484" y="2105"/>
              <a:ext cx="0" cy="166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07591" name="Line 39"/>
            <p:cNvSpPr>
              <a:spLocks noChangeShapeType="1"/>
            </p:cNvSpPr>
            <p:nvPr/>
          </p:nvSpPr>
          <p:spPr bwMode="auto">
            <a:xfrm>
              <a:off x="2761" y="2105"/>
              <a:ext cx="0" cy="166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07592" name="Line 40"/>
            <p:cNvSpPr>
              <a:spLocks noChangeShapeType="1"/>
            </p:cNvSpPr>
            <p:nvPr/>
          </p:nvSpPr>
          <p:spPr bwMode="auto">
            <a:xfrm>
              <a:off x="3220" y="2105"/>
              <a:ext cx="0" cy="166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07593" name="Line 41"/>
            <p:cNvSpPr>
              <a:spLocks noChangeShapeType="1"/>
            </p:cNvSpPr>
            <p:nvPr/>
          </p:nvSpPr>
          <p:spPr bwMode="auto">
            <a:xfrm>
              <a:off x="2200" y="2909"/>
              <a:ext cx="1451"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07594" name="Line 42"/>
            <p:cNvSpPr>
              <a:spLocks noChangeShapeType="1"/>
            </p:cNvSpPr>
            <p:nvPr/>
          </p:nvSpPr>
          <p:spPr bwMode="auto">
            <a:xfrm>
              <a:off x="2200" y="3196"/>
              <a:ext cx="1451"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07595" name="Line 43"/>
            <p:cNvSpPr>
              <a:spLocks noChangeShapeType="1"/>
            </p:cNvSpPr>
            <p:nvPr/>
          </p:nvSpPr>
          <p:spPr bwMode="auto">
            <a:xfrm>
              <a:off x="2200" y="3483"/>
              <a:ext cx="1451"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endParaRPr>
            </a:p>
          </p:txBody>
        </p:sp>
        <p:sp>
          <p:nvSpPr>
            <p:cNvPr id="407596" name="Rectangle 44"/>
            <p:cNvSpPr>
              <a:spLocks noChangeArrowheads="1"/>
            </p:cNvSpPr>
            <p:nvPr/>
          </p:nvSpPr>
          <p:spPr bwMode="auto">
            <a:xfrm>
              <a:off x="3220" y="2609"/>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2000">
                  <a:solidFill>
                    <a:srgbClr val="000066"/>
                  </a:solidFill>
                  <a:latin typeface="楷体_GB2312" pitchFamily="49" charset="-122"/>
                  <a:ea typeface="楷体_GB2312" pitchFamily="49" charset="-122"/>
                  <a:cs typeface="Times New Roman" panose="02020603050405020304" pitchFamily="18" charset="0"/>
                </a:rPr>
                <a:t>不变</a:t>
              </a:r>
            </a:p>
          </p:txBody>
        </p:sp>
        <p:sp>
          <p:nvSpPr>
            <p:cNvPr id="407597" name="Rectangle 45"/>
            <p:cNvSpPr>
              <a:spLocks noChangeArrowheads="1"/>
            </p:cNvSpPr>
            <p:nvPr/>
          </p:nvSpPr>
          <p:spPr bwMode="auto">
            <a:xfrm>
              <a:off x="2835" y="2259"/>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altLang="zh-CN" sz="2800" i="1" dirty="0">
                  <a:solidFill>
                    <a:srgbClr val="000066"/>
                  </a:solidFill>
                  <a:latin typeface="Times New Roman" panose="02020603050405020304" pitchFamily="18" charset="0"/>
                  <a:ea typeface="楷体_GB2312" pitchFamily="49" charset="-122"/>
                  <a:cs typeface="Times New Roman" panose="02020603050405020304" pitchFamily="18" charset="0"/>
                </a:rPr>
                <a:t>Q</a:t>
              </a:r>
              <a:endParaRPr lang="en-US" altLang="zh-CN" sz="2800" dirty="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grpSp>
      <p:grpSp>
        <p:nvGrpSpPr>
          <p:cNvPr id="407601" name="Group 49"/>
          <p:cNvGrpSpPr>
            <a:grpSpLocks/>
          </p:cNvGrpSpPr>
          <p:nvPr/>
        </p:nvGrpSpPr>
        <p:grpSpPr bwMode="auto">
          <a:xfrm>
            <a:off x="1847410" y="5301260"/>
            <a:ext cx="4464050" cy="457200"/>
            <a:chOff x="1187" y="3805"/>
            <a:chExt cx="2812" cy="288"/>
          </a:xfrm>
        </p:grpSpPr>
        <p:sp>
          <p:nvSpPr>
            <p:cNvPr id="407598" name="Rectangle 46"/>
            <p:cNvSpPr>
              <a:spLocks noChangeArrowheads="1"/>
            </p:cNvSpPr>
            <p:nvPr/>
          </p:nvSpPr>
          <p:spPr bwMode="auto">
            <a:xfrm>
              <a:off x="1187" y="3805"/>
              <a:ext cx="28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zh-CN" altLang="en-US" sz="2400" dirty="0">
                  <a:solidFill>
                    <a:srgbClr val="000066"/>
                  </a:solidFill>
                  <a:latin typeface="Tahoma" panose="020B0604030504040204" pitchFamily="34" charset="0"/>
                  <a:ea typeface="楷体_GB2312" pitchFamily="49" charset="-122"/>
                </a:rPr>
                <a:t>约束条件</a:t>
              </a:r>
              <a:r>
                <a:rPr lang="en-US" altLang="zh-CN" sz="2400" dirty="0">
                  <a:solidFill>
                    <a:srgbClr val="000066"/>
                  </a:solidFill>
                  <a:latin typeface="Tahoma" panose="020B0604030504040204" pitchFamily="34" charset="0"/>
                  <a:ea typeface="楷体_GB2312" pitchFamily="49" charset="-122"/>
                </a:rPr>
                <a:t>:     </a:t>
              </a:r>
              <a:r>
                <a:rPr lang="en-US" altLang="zh-CN" sz="2400" i="1" dirty="0">
                  <a:solidFill>
                    <a:srgbClr val="000066"/>
                  </a:solidFill>
                  <a:latin typeface="Tahoma" panose="020B0604030504040204" pitchFamily="34" charset="0"/>
                  <a:ea typeface="楷体_GB2312" pitchFamily="49" charset="-122"/>
                </a:rPr>
                <a:t>  </a:t>
              </a:r>
              <a:r>
                <a:rPr lang="en-US" altLang="zh-CN" sz="2400" i="1" dirty="0">
                  <a:solidFill>
                    <a:srgbClr val="000066"/>
                  </a:solidFill>
                  <a:latin typeface="Times New Roman" panose="02020603050405020304" pitchFamily="18" charset="0"/>
                  <a:ea typeface="楷体_GB2312" pitchFamily="49" charset="-122"/>
                </a:rPr>
                <a:t>S </a:t>
              </a:r>
              <a:r>
                <a:rPr lang="en-US" altLang="zh-CN" sz="2400" dirty="0">
                  <a:solidFill>
                    <a:srgbClr val="000066"/>
                  </a:solidFill>
                  <a:latin typeface="Times New Roman" panose="02020603050405020304" pitchFamily="18" charset="0"/>
                  <a:ea typeface="楷体_GB2312" pitchFamily="49" charset="-122"/>
                </a:rPr>
                <a:t>+</a:t>
              </a:r>
              <a:r>
                <a:rPr lang="en-US" altLang="zh-CN" sz="2400" i="1" dirty="0">
                  <a:solidFill>
                    <a:srgbClr val="000066"/>
                  </a:solidFill>
                  <a:latin typeface="Times New Roman" panose="02020603050405020304" pitchFamily="18" charset="0"/>
                  <a:ea typeface="楷体_GB2312" pitchFamily="49" charset="-122"/>
                </a:rPr>
                <a:t>R = </a:t>
              </a:r>
              <a:r>
                <a:rPr lang="en-US" altLang="zh-CN" sz="2400" dirty="0">
                  <a:solidFill>
                    <a:srgbClr val="000066"/>
                  </a:solidFill>
                  <a:latin typeface="Times New Roman" panose="02020603050405020304" pitchFamily="18" charset="0"/>
                  <a:ea typeface="楷体_GB2312" pitchFamily="49" charset="-122"/>
                </a:rPr>
                <a:t>1</a:t>
              </a:r>
            </a:p>
          </p:txBody>
        </p:sp>
        <p:sp>
          <p:nvSpPr>
            <p:cNvPr id="407599" name="Line 47"/>
            <p:cNvSpPr>
              <a:spLocks noChangeShapeType="1"/>
            </p:cNvSpPr>
            <p:nvPr/>
          </p:nvSpPr>
          <p:spPr bwMode="auto">
            <a:xfrm>
              <a:off x="2504" y="3843"/>
              <a:ext cx="1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400">
                <a:solidFill>
                  <a:srgbClr val="000000"/>
                </a:solidFill>
              </a:endParaRPr>
            </a:p>
          </p:txBody>
        </p:sp>
        <p:sp>
          <p:nvSpPr>
            <p:cNvPr id="407600" name="Line 48"/>
            <p:cNvSpPr>
              <a:spLocks noChangeShapeType="1"/>
            </p:cNvSpPr>
            <p:nvPr/>
          </p:nvSpPr>
          <p:spPr bwMode="auto">
            <a:xfrm>
              <a:off x="2789" y="3843"/>
              <a:ext cx="12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400">
                <a:solidFill>
                  <a:srgbClr val="000000"/>
                </a:solidFill>
              </a:endParaRPr>
            </a:p>
          </p:txBody>
        </p:sp>
      </p:grpSp>
      <p:sp>
        <p:nvSpPr>
          <p:cNvPr id="50" name="Rectangle 2"/>
          <p:cNvSpPr>
            <a:spLocks noChangeArrowheads="1"/>
          </p:cNvSpPr>
          <p:nvPr/>
        </p:nvSpPr>
        <p:spPr bwMode="auto">
          <a:xfrm>
            <a:off x="996170" y="131965"/>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solidFill>
                  <a:schemeClr val="accent2"/>
                </a:solidFill>
                <a:ea typeface="楷体_GB2312" pitchFamily="49" charset="-122"/>
              </a:rPr>
              <a:t>5.2.1</a:t>
            </a:r>
            <a:r>
              <a:rPr kumimoji="0" lang="zh-CN" altLang="en-US" dirty="0">
                <a:solidFill>
                  <a:schemeClr val="accent2"/>
                </a:solidFill>
                <a:ea typeface="楷体_GB2312" pitchFamily="49" charset="-122"/>
              </a:rPr>
              <a:t>基本</a:t>
            </a:r>
            <a:r>
              <a:rPr kumimoji="0" lang="en-US" altLang="zh-CN" i="1" dirty="0">
                <a:solidFill>
                  <a:schemeClr val="accent2"/>
                </a:solidFill>
                <a:ea typeface="楷体_GB2312" pitchFamily="49" charset="-122"/>
              </a:rPr>
              <a:t>SR </a:t>
            </a:r>
            <a:r>
              <a:rPr kumimoji="0" lang="zh-CN" altLang="en-US" dirty="0">
                <a:solidFill>
                  <a:schemeClr val="accent2"/>
                </a:solidFill>
                <a:ea typeface="楷体_GB2312" pitchFamily="49" charset="-122"/>
              </a:rPr>
              <a:t>锁存器</a:t>
            </a:r>
          </a:p>
        </p:txBody>
      </p:sp>
    </p:spTree>
    <p:extLst>
      <p:ext uri="{BB962C8B-B14F-4D97-AF65-F5344CB8AC3E}">
        <p14:creationId xmlns:p14="http://schemas.microsoft.com/office/powerpoint/2010/main" val="289226809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7554"/>
                                        </p:tgtEl>
                                        <p:attrNameLst>
                                          <p:attrName>style.visibility</p:attrName>
                                        </p:attrNameLst>
                                      </p:cBhvr>
                                      <p:to>
                                        <p:strVal val="visible"/>
                                      </p:to>
                                    </p:set>
                                    <p:animEffect transition="in" filter="wipe(left)">
                                      <p:cBhvr>
                                        <p:cTn id="7" dur="500"/>
                                        <p:tgtEl>
                                          <p:spTgt spid="407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07564"/>
                                        </p:tgtEl>
                                        <p:attrNameLst>
                                          <p:attrName>style.visibility</p:attrName>
                                        </p:attrNameLst>
                                      </p:cBhvr>
                                      <p:to>
                                        <p:strVal val="visible"/>
                                      </p:to>
                                    </p:set>
                                    <p:animEffect transition="in" filter="wipe(up)">
                                      <p:cBhvr>
                                        <p:cTn id="12" dur="500"/>
                                        <p:tgtEl>
                                          <p:spTgt spid="407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07601"/>
                                        </p:tgtEl>
                                        <p:attrNameLst>
                                          <p:attrName>style.visibility</p:attrName>
                                        </p:attrNameLst>
                                      </p:cBhvr>
                                      <p:to>
                                        <p:strVal val="visible"/>
                                      </p:to>
                                    </p:set>
                                    <p:animEffect transition="in" filter="strips(downRight)">
                                      <p:cBhvr>
                                        <p:cTn id="17" dur="500"/>
                                        <p:tgtEl>
                                          <p:spTgt spid="4076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07560"/>
                                        </p:tgtEl>
                                        <p:attrNameLst>
                                          <p:attrName>style.visibility</p:attrName>
                                        </p:attrNameLst>
                                      </p:cBhvr>
                                      <p:to>
                                        <p:strVal val="visible"/>
                                      </p:to>
                                    </p:set>
                                    <p:animEffect transition="in" filter="wipe(up)">
                                      <p:cBhvr>
                                        <p:cTn id="22"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Rectangle 4"/>
          <p:cNvSpPr>
            <a:spLocks noChangeArrowheads="1"/>
          </p:cNvSpPr>
          <p:nvPr/>
        </p:nvSpPr>
        <p:spPr bwMode="auto">
          <a:xfrm>
            <a:off x="805930" y="476590"/>
            <a:ext cx="899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defRPr/>
            </a:pPr>
            <a:r>
              <a:rPr kumimoji="1" lang="en-US" altLang="zh-CN" sz="2400" dirty="0">
                <a:latin typeface="Times New Roman" pitchFamily="18" charset="0"/>
                <a:ea typeface="楷体_GB2312" pitchFamily="49" charset="-122"/>
              </a:rPr>
              <a:t>   </a:t>
            </a:r>
            <a:r>
              <a:rPr kumimoji="1" lang="zh-CN" altLang="en-US" sz="2400" dirty="0">
                <a:latin typeface="Times New Roman" pitchFamily="18" charset="0"/>
                <a:ea typeface="楷体_GB2312" pitchFamily="49" charset="-122"/>
              </a:rPr>
              <a:t>例  运用基本</a:t>
            </a:r>
            <a:r>
              <a:rPr kumimoji="1" lang="en-US" altLang="zh-CN" sz="2400" dirty="0">
                <a:latin typeface="Times New Roman" pitchFamily="18" charset="0"/>
                <a:ea typeface="楷体_GB2312" pitchFamily="49" charset="-122"/>
              </a:rPr>
              <a:t>RS</a:t>
            </a:r>
            <a:r>
              <a:rPr kumimoji="1" lang="zh-CN" altLang="en-US" sz="2400" dirty="0">
                <a:latin typeface="Times New Roman" pitchFamily="18" charset="0"/>
                <a:ea typeface="楷体_GB2312" pitchFamily="49" charset="-122"/>
              </a:rPr>
              <a:t>锁存器消除机械开关触点抖动引起的脉冲输出。 </a:t>
            </a:r>
          </a:p>
        </p:txBody>
      </p:sp>
      <p:graphicFrame>
        <p:nvGraphicFramePr>
          <p:cNvPr id="466949" name="Object 5"/>
          <p:cNvGraphicFramePr>
            <a:graphicFrameLocks noChangeAspect="1"/>
          </p:cNvGraphicFramePr>
          <p:nvPr>
            <p:extLst>
              <p:ext uri="{D42A27DB-BD31-4B8C-83A1-F6EECF244321}">
                <p14:modId xmlns:p14="http://schemas.microsoft.com/office/powerpoint/2010/main" val="4043788037"/>
              </p:ext>
            </p:extLst>
          </p:nvPr>
        </p:nvGraphicFramePr>
        <p:xfrm>
          <a:off x="3863690" y="1340710"/>
          <a:ext cx="5688012" cy="3827462"/>
        </p:xfrm>
        <a:graphic>
          <a:graphicData uri="http://schemas.openxmlformats.org/presentationml/2006/ole">
            <mc:AlternateContent xmlns:mc="http://schemas.openxmlformats.org/markup-compatibility/2006">
              <mc:Choice xmlns:v="urn:schemas-microsoft-com:vml" Requires="v">
                <p:oleObj spid="_x0000_s475171" name="图片" r:id="rId3" imgW="3276720" imgH="1924200" progId="Word.Picture.8">
                  <p:embed/>
                </p:oleObj>
              </mc:Choice>
              <mc:Fallback>
                <p:oleObj name="图片" r:id="rId3" imgW="3276720" imgH="1924200" progId="Word.Picture.8">
                  <p:embed/>
                  <p:pic>
                    <p:nvPicPr>
                      <p:cNvPr id="46694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690" y="1340710"/>
                        <a:ext cx="5688012" cy="3827462"/>
                      </a:xfrm>
                      <a:prstGeom prst="rect">
                        <a:avLst/>
                      </a:prstGeom>
                      <a:solidFill>
                        <a:schemeClr val="bg1"/>
                      </a:solidFill>
                      <a:ln w="9525">
                        <a:solidFill>
                          <a:srgbClr val="0000CC"/>
                        </a:solidFill>
                        <a:miter lim="800000"/>
                        <a:headEnd/>
                        <a:tailEnd/>
                      </a:ln>
                    </p:spPr>
                  </p:pic>
                </p:oleObj>
              </mc:Fallback>
            </mc:AlternateContent>
          </a:graphicData>
        </a:graphic>
      </p:graphicFrame>
      <p:sp>
        <p:nvSpPr>
          <p:cNvPr id="2" name="文本框 1"/>
          <p:cNvSpPr txBox="1"/>
          <p:nvPr/>
        </p:nvSpPr>
        <p:spPr>
          <a:xfrm>
            <a:off x="695250" y="1343731"/>
            <a:ext cx="3024420" cy="3896964"/>
          </a:xfrm>
          <a:prstGeom prst="rect">
            <a:avLst/>
          </a:prstGeom>
          <a:noFill/>
        </p:spPr>
        <p:txBody>
          <a:bodyPr wrap="square" rtlCol="0">
            <a:spAutoFit/>
          </a:bodyPr>
          <a:lstStyle/>
          <a:p>
            <a:pPr algn="l">
              <a:lnSpc>
                <a:spcPct val="150000"/>
              </a:lnSpc>
            </a:pPr>
            <a:r>
              <a:rPr lang="zh-CN" altLang="en-US" sz="2400" dirty="0"/>
              <a:t>机械开关接通或断开瞬间的弹性震颤，导致触点短时间内接通和断开。引起系统误操作，在数字系统中，常采用硬件或软件的方法来克服。</a:t>
            </a:r>
          </a:p>
        </p:txBody>
      </p:sp>
    </p:spTree>
    <p:extLst>
      <p:ext uri="{BB962C8B-B14F-4D97-AF65-F5344CB8AC3E}">
        <p14:creationId xmlns:p14="http://schemas.microsoft.com/office/powerpoint/2010/main" val="10264120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6949"/>
                                        </p:tgtEl>
                                        <p:attrNameLst>
                                          <p:attrName>style.visibility</p:attrName>
                                        </p:attrNameLst>
                                      </p:cBhvr>
                                      <p:to>
                                        <p:strVal val="visible"/>
                                      </p:to>
                                    </p:set>
                                    <p:animEffect transition="in" filter="wipe(left)">
                                      <p:cBhvr>
                                        <p:cTn id="7" dur="500"/>
                                        <p:tgtEl>
                                          <p:spTgt spid="466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Rectangle 4"/>
          <p:cNvSpPr>
            <a:spLocks noChangeArrowheads="1"/>
          </p:cNvSpPr>
          <p:nvPr/>
        </p:nvSpPr>
        <p:spPr bwMode="auto">
          <a:xfrm>
            <a:off x="1199320" y="188550"/>
            <a:ext cx="40513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pPr>
              <a:defRPr/>
            </a:pPr>
            <a:r>
              <a:rPr lang="zh-CN" altLang="en-US" sz="3200" dirty="0">
                <a:solidFill>
                  <a:srgbClr val="CC0000"/>
                </a:solidFill>
                <a:latin typeface="楷体_GB2312" pitchFamily="49" charset="-122"/>
              </a:rPr>
              <a:t>教学基本要求</a:t>
            </a:r>
          </a:p>
        </p:txBody>
      </p:sp>
      <p:sp>
        <p:nvSpPr>
          <p:cNvPr id="461829" name="Rectangle 5"/>
          <p:cNvSpPr>
            <a:spLocks noChangeArrowheads="1"/>
          </p:cNvSpPr>
          <p:nvPr/>
        </p:nvSpPr>
        <p:spPr bwMode="auto">
          <a:xfrm>
            <a:off x="974336" y="1116274"/>
            <a:ext cx="9730304"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pPr>
              <a:defRPr/>
            </a:pPr>
            <a:r>
              <a:rPr lang="en-US" altLang="zh-CN" sz="2800" dirty="0">
                <a:solidFill>
                  <a:srgbClr val="000066"/>
                </a:solidFill>
                <a:latin typeface="Times New Roman" panose="02020603050405020304" pitchFamily="18" charset="0"/>
              </a:rPr>
              <a:t>1</a:t>
            </a:r>
            <a:r>
              <a:rPr lang="zh-CN" altLang="en-US" sz="2800" dirty="0">
                <a:solidFill>
                  <a:srgbClr val="000066"/>
                </a:solidFill>
                <a:latin typeface="Times New Roman" panose="02020603050405020304" pitchFamily="18" charset="0"/>
              </a:rPr>
              <a:t>、掌握</a:t>
            </a:r>
            <a:r>
              <a:rPr lang="zh-CN" altLang="en-US" sz="2800" dirty="0">
                <a:solidFill>
                  <a:srgbClr val="FF0000"/>
                </a:solidFill>
                <a:latin typeface="Times New Roman" panose="02020603050405020304" pitchFamily="18" charset="0"/>
              </a:rPr>
              <a:t>基本</a:t>
            </a:r>
            <a:r>
              <a:rPr lang="zh-CN" altLang="en-US" sz="2800" dirty="0">
                <a:solidFill>
                  <a:srgbClr val="000066"/>
                </a:solidFill>
                <a:latin typeface="Times New Roman" panose="02020603050405020304" pitchFamily="18" charset="0"/>
              </a:rPr>
              <a:t>锁存器、触发器的电路结构和工作原理</a:t>
            </a:r>
          </a:p>
        </p:txBody>
      </p:sp>
      <p:sp>
        <p:nvSpPr>
          <p:cNvPr id="461830" name="Rectangle 6"/>
          <p:cNvSpPr>
            <a:spLocks noChangeArrowheads="1"/>
          </p:cNvSpPr>
          <p:nvPr/>
        </p:nvSpPr>
        <p:spPr bwMode="auto">
          <a:xfrm>
            <a:off x="983189" y="2239962"/>
            <a:ext cx="10764416"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pPr>
              <a:lnSpc>
                <a:spcPct val="150000"/>
              </a:lnSpc>
              <a:defRPr/>
            </a:pPr>
            <a:r>
              <a:rPr lang="en-US" altLang="zh-CN" sz="2800" dirty="0">
                <a:solidFill>
                  <a:srgbClr val="000066"/>
                </a:solidFill>
                <a:latin typeface="Times New Roman" panose="02020603050405020304" pitchFamily="18" charset="0"/>
              </a:rPr>
              <a:t>2</a:t>
            </a:r>
            <a:r>
              <a:rPr lang="zh-CN" altLang="en-US" sz="2800" dirty="0">
                <a:solidFill>
                  <a:srgbClr val="000066"/>
                </a:solidFill>
                <a:latin typeface="Times New Roman" panose="02020603050405020304" pitchFamily="18" charset="0"/>
              </a:rPr>
              <a:t>、熟练掌握</a:t>
            </a:r>
            <a:r>
              <a:rPr lang="en-US" altLang="zh-CN" sz="2800" i="1" dirty="0">
                <a:solidFill>
                  <a:srgbClr val="000066"/>
                </a:solidFill>
                <a:latin typeface="Times New Roman" panose="02020603050405020304" pitchFamily="18" charset="0"/>
              </a:rPr>
              <a:t>SR</a:t>
            </a:r>
            <a:r>
              <a:rPr lang="zh-CN" altLang="en-US" sz="2800" dirty="0">
                <a:solidFill>
                  <a:srgbClr val="000066"/>
                </a:solidFill>
                <a:latin typeface="Times New Roman" panose="02020603050405020304" pitchFamily="18" charset="0"/>
              </a:rPr>
              <a:t>触发器、</a:t>
            </a:r>
            <a:r>
              <a:rPr lang="en-US" altLang="zh-CN" sz="2800" i="1" dirty="0">
                <a:solidFill>
                  <a:srgbClr val="000066"/>
                </a:solidFill>
                <a:latin typeface="Times New Roman" panose="02020603050405020304" pitchFamily="18" charset="0"/>
              </a:rPr>
              <a:t>JK</a:t>
            </a:r>
            <a:r>
              <a:rPr lang="zh-CN" altLang="en-US" sz="2800" dirty="0">
                <a:solidFill>
                  <a:srgbClr val="000066"/>
                </a:solidFill>
                <a:latin typeface="Times New Roman" panose="02020603050405020304" pitchFamily="18" charset="0"/>
              </a:rPr>
              <a:t>触发器、</a:t>
            </a:r>
            <a:r>
              <a:rPr lang="en-US" altLang="zh-CN" sz="2800" i="1" dirty="0">
                <a:solidFill>
                  <a:srgbClr val="000066"/>
                </a:solidFill>
                <a:latin typeface="Times New Roman" panose="02020603050405020304" pitchFamily="18" charset="0"/>
              </a:rPr>
              <a:t>D</a:t>
            </a:r>
            <a:r>
              <a:rPr lang="zh-CN" altLang="en-US" sz="2800" dirty="0">
                <a:solidFill>
                  <a:srgbClr val="000066"/>
                </a:solidFill>
                <a:latin typeface="Times New Roman" panose="02020603050405020304" pitchFamily="18" charset="0"/>
              </a:rPr>
              <a:t>触发器及</a:t>
            </a:r>
            <a:r>
              <a:rPr lang="en-US" altLang="zh-CN" sz="2800" i="1" dirty="0">
                <a:solidFill>
                  <a:srgbClr val="000066"/>
                </a:solidFill>
                <a:latin typeface="Times New Roman" panose="02020603050405020304" pitchFamily="18" charset="0"/>
              </a:rPr>
              <a:t>T </a:t>
            </a:r>
            <a:r>
              <a:rPr lang="zh-CN" altLang="en-US" sz="2800" dirty="0">
                <a:solidFill>
                  <a:srgbClr val="000066"/>
                </a:solidFill>
                <a:latin typeface="Times New Roman" panose="02020603050405020304" pitchFamily="18" charset="0"/>
              </a:rPr>
              <a:t>触发器的逻辑功能</a:t>
            </a:r>
          </a:p>
        </p:txBody>
      </p:sp>
      <p:sp>
        <p:nvSpPr>
          <p:cNvPr id="461831" name="Rectangle 7"/>
          <p:cNvSpPr>
            <a:spLocks noChangeArrowheads="1"/>
          </p:cNvSpPr>
          <p:nvPr/>
        </p:nvSpPr>
        <p:spPr bwMode="auto">
          <a:xfrm>
            <a:off x="983405" y="3714488"/>
            <a:ext cx="750728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pPr>
              <a:defRPr/>
            </a:pPr>
            <a:r>
              <a:rPr lang="en-US" altLang="zh-CN" sz="2800" dirty="0">
                <a:solidFill>
                  <a:srgbClr val="000066"/>
                </a:solidFill>
                <a:latin typeface="Times New Roman" panose="02020603050405020304" pitchFamily="18" charset="0"/>
              </a:rPr>
              <a:t>3</a:t>
            </a:r>
            <a:r>
              <a:rPr lang="zh-CN" altLang="en-US" sz="2800" dirty="0">
                <a:solidFill>
                  <a:srgbClr val="000066"/>
                </a:solidFill>
                <a:latin typeface="Times New Roman" panose="02020603050405020304" pitchFamily="18" charset="0"/>
              </a:rPr>
              <a:t>、正确理解锁存器、触发器的动态特性</a:t>
            </a:r>
          </a:p>
        </p:txBody>
      </p:sp>
    </p:spTree>
    <p:extLst>
      <p:ext uri="{BB962C8B-B14F-4D97-AF65-F5344CB8AC3E}">
        <p14:creationId xmlns:p14="http://schemas.microsoft.com/office/powerpoint/2010/main" val="175640339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1828"/>
                                        </p:tgtEl>
                                        <p:attrNameLst>
                                          <p:attrName>style.visibility</p:attrName>
                                        </p:attrNameLst>
                                      </p:cBhvr>
                                      <p:to>
                                        <p:strVal val="visible"/>
                                      </p:to>
                                    </p:set>
                                    <p:animEffect transition="in" filter="strips(downRight)">
                                      <p:cBhvr>
                                        <p:cTn id="7" dur="500"/>
                                        <p:tgtEl>
                                          <p:spTgt spid="461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1829"/>
                                        </p:tgtEl>
                                        <p:attrNameLst>
                                          <p:attrName>style.visibility</p:attrName>
                                        </p:attrNameLst>
                                      </p:cBhvr>
                                      <p:to>
                                        <p:strVal val="visible"/>
                                      </p:to>
                                    </p:set>
                                    <p:animEffect transition="in" filter="strips(downRight)">
                                      <p:cBhvr>
                                        <p:cTn id="12" dur="500"/>
                                        <p:tgtEl>
                                          <p:spTgt spid="461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61830"/>
                                        </p:tgtEl>
                                        <p:attrNameLst>
                                          <p:attrName>style.visibility</p:attrName>
                                        </p:attrNameLst>
                                      </p:cBhvr>
                                      <p:to>
                                        <p:strVal val="visible"/>
                                      </p:to>
                                    </p:set>
                                    <p:animEffect transition="in" filter="strips(downRight)">
                                      <p:cBhvr>
                                        <p:cTn id="17" dur="500"/>
                                        <p:tgtEl>
                                          <p:spTgt spid="461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61831"/>
                                        </p:tgtEl>
                                        <p:attrNameLst>
                                          <p:attrName>style.visibility</p:attrName>
                                        </p:attrNameLst>
                                      </p:cBhvr>
                                      <p:to>
                                        <p:strVal val="visible"/>
                                      </p:to>
                                    </p:set>
                                    <p:animEffect transition="in" filter="strips(downRight)">
                                      <p:cBhvr>
                                        <p:cTn id="22" dur="500"/>
                                        <p:tgtEl>
                                          <p:spTgt spid="461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8" grpId="0" autoUpdateAnimBg="0"/>
      <p:bldP spid="461829" grpId="0" autoUpdateAnimBg="0"/>
      <p:bldP spid="461830" grpId="0" autoUpdateAnimBg="0"/>
      <p:bldP spid="46183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4" name="Rectangle 4"/>
          <p:cNvSpPr>
            <a:spLocks noChangeArrowheads="1"/>
          </p:cNvSpPr>
          <p:nvPr/>
        </p:nvSpPr>
        <p:spPr bwMode="auto">
          <a:xfrm>
            <a:off x="5123122" y="2150256"/>
            <a:ext cx="792162" cy="1846263"/>
          </a:xfrm>
          <a:prstGeom prst="rect">
            <a:avLst/>
          </a:prstGeom>
          <a:solidFill>
            <a:srgbClr val="99FF99">
              <a:alpha val="49001"/>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a:solidFill>
                <a:srgbClr val="000000"/>
              </a:solidFill>
              <a:latin typeface="Times New Roman" pitchFamily="18" charset="0"/>
            </a:endParaRPr>
          </a:p>
        </p:txBody>
      </p:sp>
      <p:sp>
        <p:nvSpPr>
          <p:cNvPr id="409605" name="Rectangle 5"/>
          <p:cNvSpPr>
            <a:spLocks noChangeArrowheads="1"/>
          </p:cNvSpPr>
          <p:nvPr/>
        </p:nvSpPr>
        <p:spPr bwMode="auto">
          <a:xfrm>
            <a:off x="5067269" y="2068777"/>
            <a:ext cx="184731" cy="369332"/>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defRPr/>
            </a:pPr>
            <a:endParaRPr kumimoji="1" lang="zh-CN" altLang="en-US">
              <a:solidFill>
                <a:srgbClr val="000000"/>
              </a:solidFill>
              <a:latin typeface="Times New Roman" pitchFamily="18" charset="0"/>
            </a:endParaRPr>
          </a:p>
        </p:txBody>
      </p:sp>
      <p:sp>
        <p:nvSpPr>
          <p:cNvPr id="409609" name="AutoShape 9"/>
          <p:cNvSpPr>
            <a:spLocks noChangeArrowheads="1"/>
          </p:cNvSpPr>
          <p:nvPr/>
        </p:nvSpPr>
        <p:spPr bwMode="auto">
          <a:xfrm>
            <a:off x="5051684" y="3528206"/>
            <a:ext cx="4464050" cy="720725"/>
          </a:xfrm>
          <a:prstGeom prst="roundRect">
            <a:avLst>
              <a:gd name="adj" fmla="val 16667"/>
            </a:avLst>
          </a:prstGeom>
          <a:noFill/>
          <a:ln w="19050" algn="ctr">
            <a:solidFill>
              <a:srgbClr val="CC3399"/>
            </a:solidFill>
            <a:prstDash val="dash"/>
            <a:round/>
            <a:headEnd/>
            <a:tailEnd/>
          </a:ln>
          <a:effectLst/>
          <a:extLst>
            <a:ext uri="{909E8E84-426E-40DD-AFC4-6F175D3DCCD1}">
              <a14:hiddenFill xmlns:a14="http://schemas.microsoft.com/office/drawing/2010/main">
                <a:solidFill>
                  <a:srgbClr val="0099FF">
                    <a:alpha val="47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a:solidFill>
                <a:srgbClr val="000000"/>
              </a:solidFill>
              <a:latin typeface="Times New Roman" pitchFamily="18" charset="0"/>
            </a:endParaRPr>
          </a:p>
        </p:txBody>
      </p:sp>
      <p:graphicFrame>
        <p:nvGraphicFramePr>
          <p:cNvPr id="409615" name="Object 15"/>
          <p:cNvGraphicFramePr>
            <a:graphicFrameLocks noChangeAspect="1"/>
          </p:cNvGraphicFramePr>
          <p:nvPr>
            <p:extLst>
              <p:ext uri="{D42A27DB-BD31-4B8C-83A1-F6EECF244321}">
                <p14:modId xmlns:p14="http://schemas.microsoft.com/office/powerpoint/2010/main" val="2418484905"/>
              </p:ext>
            </p:extLst>
          </p:nvPr>
        </p:nvGraphicFramePr>
        <p:xfrm>
          <a:off x="4799272" y="2088344"/>
          <a:ext cx="4500562" cy="2054225"/>
        </p:xfrm>
        <a:graphic>
          <a:graphicData uri="http://schemas.openxmlformats.org/presentationml/2006/ole">
            <mc:AlternateContent xmlns:mc="http://schemas.openxmlformats.org/markup-compatibility/2006">
              <mc:Choice xmlns:v="urn:schemas-microsoft-com:vml" Requires="v">
                <p:oleObj spid="_x0000_s476226" name="图片" r:id="rId4" imgW="2467356" imgH="943356" progId="Word.Picture.8">
                  <p:embed/>
                </p:oleObj>
              </mc:Choice>
              <mc:Fallback>
                <p:oleObj name="图片" r:id="rId4" imgW="2467356" imgH="943356" progId="Word.Picture.8">
                  <p:embed/>
                  <p:pic>
                    <p:nvPicPr>
                      <p:cNvPr id="409615"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9272" y="2088344"/>
                        <a:ext cx="4500562" cy="205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16" name="Rectangle 16"/>
          <p:cNvSpPr>
            <a:spLocks noChangeArrowheads="1"/>
          </p:cNvSpPr>
          <p:nvPr/>
        </p:nvSpPr>
        <p:spPr bwMode="auto">
          <a:xfrm>
            <a:off x="6780473" y="2123269"/>
            <a:ext cx="1125537" cy="1908175"/>
          </a:xfrm>
          <a:prstGeom prst="rect">
            <a:avLst/>
          </a:prstGeom>
          <a:solidFill>
            <a:srgbClr val="CC6600">
              <a:alpha val="10001"/>
            </a:srgbClr>
          </a:solidFill>
          <a:ln>
            <a:noFill/>
          </a:ln>
          <a:effectLst/>
          <a:extLst>
            <a:ext uri="{91240B29-F687-4F45-9708-019B960494DF}">
              <a14:hiddenLine xmlns:a14="http://schemas.microsoft.com/office/drawing/2010/main" w="38100" algn="ctr">
                <a:solidFill>
                  <a:srgbClr val="FF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a:solidFill>
                <a:srgbClr val="000000"/>
              </a:solidFill>
              <a:latin typeface="Times New Roman" pitchFamily="18" charset="0"/>
            </a:endParaRPr>
          </a:p>
        </p:txBody>
      </p:sp>
      <p:sp>
        <p:nvSpPr>
          <p:cNvPr id="409617" name="Rectangle 17"/>
          <p:cNvSpPr>
            <a:spLocks noChangeArrowheads="1"/>
          </p:cNvSpPr>
          <p:nvPr/>
        </p:nvSpPr>
        <p:spPr bwMode="auto">
          <a:xfrm>
            <a:off x="5915285" y="2185181"/>
            <a:ext cx="360363" cy="1846263"/>
          </a:xfrm>
          <a:prstGeom prst="rect">
            <a:avLst/>
          </a:prstGeom>
          <a:solidFill>
            <a:srgbClr val="FFFF00">
              <a:alpha val="53000"/>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a:solidFill>
                <a:srgbClr val="000000"/>
              </a:solidFill>
              <a:latin typeface="Times New Roman" pitchFamily="18" charset="0"/>
            </a:endParaRPr>
          </a:p>
        </p:txBody>
      </p:sp>
      <p:sp>
        <p:nvSpPr>
          <p:cNvPr id="409618" name="Rectangle 18"/>
          <p:cNvSpPr>
            <a:spLocks noChangeArrowheads="1"/>
          </p:cNvSpPr>
          <p:nvPr/>
        </p:nvSpPr>
        <p:spPr bwMode="auto">
          <a:xfrm>
            <a:off x="6275648" y="2185181"/>
            <a:ext cx="504825" cy="1846263"/>
          </a:xfrm>
          <a:prstGeom prst="rect">
            <a:avLst/>
          </a:prstGeom>
          <a:solidFill>
            <a:srgbClr val="0066FF">
              <a:alpha val="47000"/>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a:solidFill>
                <a:srgbClr val="000000"/>
              </a:solidFill>
              <a:latin typeface="Times New Roman" pitchFamily="18" charset="0"/>
            </a:endParaRPr>
          </a:p>
        </p:txBody>
      </p:sp>
      <p:sp>
        <p:nvSpPr>
          <p:cNvPr id="409619" name="Rectangle 19"/>
          <p:cNvSpPr>
            <a:spLocks noChangeArrowheads="1"/>
          </p:cNvSpPr>
          <p:nvPr/>
        </p:nvSpPr>
        <p:spPr bwMode="auto">
          <a:xfrm>
            <a:off x="7896485" y="2159781"/>
            <a:ext cx="360363" cy="1908175"/>
          </a:xfrm>
          <a:prstGeom prst="rect">
            <a:avLst/>
          </a:prstGeom>
          <a:solidFill>
            <a:srgbClr val="6699FF">
              <a:alpha val="47000"/>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a:solidFill>
                <a:srgbClr val="000000"/>
              </a:solidFill>
              <a:latin typeface="Times New Roman" pitchFamily="18" charset="0"/>
            </a:endParaRPr>
          </a:p>
        </p:txBody>
      </p:sp>
      <p:sp>
        <p:nvSpPr>
          <p:cNvPr id="409620" name="Rectangle 20"/>
          <p:cNvSpPr>
            <a:spLocks noChangeArrowheads="1"/>
          </p:cNvSpPr>
          <p:nvPr/>
        </p:nvSpPr>
        <p:spPr bwMode="auto">
          <a:xfrm>
            <a:off x="8256847" y="2124855"/>
            <a:ext cx="539750" cy="1943100"/>
          </a:xfrm>
          <a:prstGeom prst="rect">
            <a:avLst/>
          </a:prstGeom>
          <a:solidFill>
            <a:srgbClr val="FF0066">
              <a:alpha val="24001"/>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defRPr/>
            </a:pPr>
            <a:endParaRPr kumimoji="1" lang="zh-CN" altLang="en-US">
              <a:solidFill>
                <a:srgbClr val="000000"/>
              </a:solidFill>
              <a:latin typeface="Times New Roman" pitchFamily="18" charset="0"/>
            </a:endParaRPr>
          </a:p>
        </p:txBody>
      </p:sp>
      <p:sp>
        <p:nvSpPr>
          <p:cNvPr id="409646" name="AutoShape 46"/>
          <p:cNvSpPr>
            <a:spLocks noChangeArrowheads="1"/>
          </p:cNvSpPr>
          <p:nvPr/>
        </p:nvSpPr>
        <p:spPr bwMode="auto">
          <a:xfrm>
            <a:off x="4438910" y="4582305"/>
            <a:ext cx="1584325" cy="1079500"/>
          </a:xfrm>
          <a:prstGeom prst="wedgeEllipseCallout">
            <a:avLst>
              <a:gd name="adj1" fmla="val 40481"/>
              <a:gd name="adj2" fmla="val -1670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a:solidFill>
                  <a:srgbClr val="000000"/>
                </a:solidFill>
              </a:rPr>
              <a:t>开关由</a:t>
            </a:r>
            <a:r>
              <a:rPr lang="en-US" altLang="zh-CN">
                <a:solidFill>
                  <a:srgbClr val="000000"/>
                </a:solidFill>
              </a:rPr>
              <a:t>B</a:t>
            </a:r>
            <a:r>
              <a:rPr lang="zh-CN" altLang="en-US">
                <a:solidFill>
                  <a:srgbClr val="000000"/>
                </a:solidFill>
              </a:rPr>
              <a:t>到</a:t>
            </a:r>
            <a:r>
              <a:rPr lang="en-US" altLang="zh-CN">
                <a:solidFill>
                  <a:srgbClr val="000000"/>
                </a:solidFill>
              </a:rPr>
              <a:t>A</a:t>
            </a:r>
          </a:p>
        </p:txBody>
      </p:sp>
      <p:sp>
        <p:nvSpPr>
          <p:cNvPr id="409647" name="AutoShape 47"/>
          <p:cNvSpPr>
            <a:spLocks noChangeArrowheads="1"/>
          </p:cNvSpPr>
          <p:nvPr/>
        </p:nvSpPr>
        <p:spPr bwMode="auto">
          <a:xfrm>
            <a:off x="6528060" y="4725180"/>
            <a:ext cx="1584325" cy="1079500"/>
          </a:xfrm>
          <a:prstGeom prst="wedgeEllipseCallout">
            <a:avLst>
              <a:gd name="adj1" fmla="val 33468"/>
              <a:gd name="adj2" fmla="val -25294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a:solidFill>
                  <a:srgbClr val="000000"/>
                </a:solidFill>
              </a:rPr>
              <a:t>开关由</a:t>
            </a:r>
            <a:r>
              <a:rPr lang="en-US" altLang="zh-CN">
                <a:solidFill>
                  <a:srgbClr val="000000"/>
                </a:solidFill>
              </a:rPr>
              <a:t>A</a:t>
            </a:r>
            <a:r>
              <a:rPr lang="zh-CN" altLang="en-US">
                <a:solidFill>
                  <a:srgbClr val="000000"/>
                </a:solidFill>
              </a:rPr>
              <a:t>到 </a:t>
            </a:r>
            <a:r>
              <a:rPr lang="en-US" altLang="zh-CN">
                <a:solidFill>
                  <a:srgbClr val="000000"/>
                </a:solidFill>
              </a:rPr>
              <a:t>B</a:t>
            </a:r>
          </a:p>
        </p:txBody>
      </p:sp>
      <p:sp>
        <p:nvSpPr>
          <p:cNvPr id="17" name="Rectangle 4"/>
          <p:cNvSpPr>
            <a:spLocks noChangeArrowheads="1"/>
          </p:cNvSpPr>
          <p:nvPr/>
        </p:nvSpPr>
        <p:spPr bwMode="auto">
          <a:xfrm>
            <a:off x="733684" y="356382"/>
            <a:ext cx="899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defRPr/>
            </a:pPr>
            <a:r>
              <a:rPr kumimoji="1" lang="en-US" altLang="zh-CN" sz="2400" dirty="0">
                <a:latin typeface="Times New Roman" pitchFamily="18" charset="0"/>
                <a:ea typeface="楷体_GB2312" pitchFamily="49" charset="-122"/>
              </a:rPr>
              <a:t>   </a:t>
            </a:r>
            <a:r>
              <a:rPr kumimoji="1" lang="zh-CN" altLang="en-US" sz="2400" dirty="0">
                <a:latin typeface="Times New Roman" pitchFamily="18" charset="0"/>
                <a:ea typeface="楷体_GB2312" pitchFamily="49" charset="-122"/>
              </a:rPr>
              <a:t>例  运用基本</a:t>
            </a:r>
            <a:r>
              <a:rPr kumimoji="1" lang="en-US" altLang="zh-CN" sz="2400" dirty="0">
                <a:latin typeface="Times New Roman" pitchFamily="18" charset="0"/>
                <a:ea typeface="楷体_GB2312" pitchFamily="49" charset="-122"/>
              </a:rPr>
              <a:t>RS</a:t>
            </a:r>
            <a:r>
              <a:rPr kumimoji="1" lang="zh-CN" altLang="en-US" sz="2400" dirty="0">
                <a:latin typeface="Times New Roman" pitchFamily="18" charset="0"/>
                <a:ea typeface="楷体_GB2312" pitchFamily="49" charset="-122"/>
              </a:rPr>
              <a:t>锁存器消除机械开关触点抖动引起的脉冲输出。 </a:t>
            </a:r>
          </a:p>
        </p:txBody>
      </p:sp>
      <p:graphicFrame>
        <p:nvGraphicFramePr>
          <p:cNvPr id="18" name="Object 11"/>
          <p:cNvGraphicFramePr>
            <a:graphicFrameLocks noChangeAspect="1"/>
          </p:cNvGraphicFramePr>
          <p:nvPr>
            <p:extLst>
              <p:ext uri="{D42A27DB-BD31-4B8C-83A1-F6EECF244321}">
                <p14:modId xmlns:p14="http://schemas.microsoft.com/office/powerpoint/2010/main" val="1659209786"/>
              </p:ext>
            </p:extLst>
          </p:nvPr>
        </p:nvGraphicFramePr>
        <p:xfrm>
          <a:off x="1209936" y="1413500"/>
          <a:ext cx="2808287" cy="3429000"/>
        </p:xfrm>
        <a:graphic>
          <a:graphicData uri="http://schemas.openxmlformats.org/presentationml/2006/ole">
            <mc:AlternateContent xmlns:mc="http://schemas.openxmlformats.org/markup-compatibility/2006">
              <mc:Choice xmlns:v="urn:schemas-microsoft-com:vml" Requires="v">
                <p:oleObj spid="_x0000_s476227" name="图片" r:id="rId6" imgW="1504800" imgH="1866960" progId="Word.Picture.8">
                  <p:embed/>
                </p:oleObj>
              </mc:Choice>
              <mc:Fallback>
                <p:oleObj name="图片" r:id="rId6" imgW="1504800" imgH="1866960" progId="Word.Picture.8">
                  <p:embed/>
                  <p:pic>
                    <p:nvPicPr>
                      <p:cNvPr id="409611"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9936" y="1413500"/>
                        <a:ext cx="2808287" cy="3429000"/>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3812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15"/>
                                        </p:tgtEl>
                                        <p:attrNameLst>
                                          <p:attrName>style.visibility</p:attrName>
                                        </p:attrNameLst>
                                      </p:cBhvr>
                                      <p:to>
                                        <p:strVal val="visible"/>
                                      </p:to>
                                    </p:set>
                                    <p:animEffect transition="in" filter="wipe(left)">
                                      <p:cBhvr>
                                        <p:cTn id="7" dur="500"/>
                                        <p:tgtEl>
                                          <p:spTgt spid="4096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09609"/>
                                        </p:tgtEl>
                                        <p:attrNameLst>
                                          <p:attrName>style.visibility</p:attrName>
                                        </p:attrNameLst>
                                      </p:cBhvr>
                                      <p:to>
                                        <p:strVal val="visible"/>
                                      </p:to>
                                    </p:set>
                                    <p:animEffect transition="in" filter="barn(inHorizontal)">
                                      <p:cBhvr>
                                        <p:cTn id="12" dur="500"/>
                                        <p:tgtEl>
                                          <p:spTgt spid="409609"/>
                                        </p:tgtEl>
                                      </p:cBhvr>
                                    </p:animEffect>
                                  </p:childTnLst>
                                  <p:subTnLst>
                                    <p:set>
                                      <p:cBhvr override="childStyle">
                                        <p:cTn dur="1" fill="hold" display="0" masterRel="nextClick" afterEffect="1"/>
                                        <p:tgtEl>
                                          <p:spTgt spid="409609"/>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9604"/>
                                        </p:tgtEl>
                                        <p:attrNameLst>
                                          <p:attrName>style.visibility</p:attrName>
                                        </p:attrNameLst>
                                      </p:cBhvr>
                                      <p:to>
                                        <p:strVal val="visible"/>
                                      </p:to>
                                    </p:set>
                                    <p:animEffect transition="in" filter="box(in)">
                                      <p:cBhvr>
                                        <p:cTn id="17" dur="500"/>
                                        <p:tgtEl>
                                          <p:spTgt spid="409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9646"/>
                                        </p:tgtEl>
                                        <p:attrNameLst>
                                          <p:attrName>style.visibility</p:attrName>
                                        </p:attrNameLst>
                                      </p:cBhvr>
                                      <p:to>
                                        <p:strVal val="visible"/>
                                      </p:to>
                                    </p:set>
                                    <p:animEffect transition="in" filter="wipe(up)">
                                      <p:cBhvr>
                                        <p:cTn id="22" dur="500"/>
                                        <p:tgtEl>
                                          <p:spTgt spid="4096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9617"/>
                                        </p:tgtEl>
                                        <p:attrNameLst>
                                          <p:attrName>style.visibility</p:attrName>
                                        </p:attrNameLst>
                                      </p:cBhvr>
                                      <p:to>
                                        <p:strVal val="visible"/>
                                      </p:to>
                                    </p:set>
                                    <p:animEffect transition="in" filter="box(in)">
                                      <p:cBhvr>
                                        <p:cTn id="27" dur="500"/>
                                        <p:tgtEl>
                                          <p:spTgt spid="4096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09618"/>
                                        </p:tgtEl>
                                        <p:attrNameLst>
                                          <p:attrName>style.visibility</p:attrName>
                                        </p:attrNameLst>
                                      </p:cBhvr>
                                      <p:to>
                                        <p:strVal val="visible"/>
                                      </p:to>
                                    </p:set>
                                    <p:animEffect transition="in" filter="box(in)">
                                      <p:cBhvr>
                                        <p:cTn id="32" dur="500"/>
                                        <p:tgtEl>
                                          <p:spTgt spid="4096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09616"/>
                                        </p:tgtEl>
                                        <p:attrNameLst>
                                          <p:attrName>style.visibility</p:attrName>
                                        </p:attrNameLst>
                                      </p:cBhvr>
                                      <p:to>
                                        <p:strVal val="visible"/>
                                      </p:to>
                                    </p:set>
                                    <p:animEffect transition="in" filter="box(in)">
                                      <p:cBhvr>
                                        <p:cTn id="37" dur="500"/>
                                        <p:tgtEl>
                                          <p:spTgt spid="4096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09647"/>
                                        </p:tgtEl>
                                        <p:attrNameLst>
                                          <p:attrName>style.visibility</p:attrName>
                                        </p:attrNameLst>
                                      </p:cBhvr>
                                      <p:to>
                                        <p:strVal val="visible"/>
                                      </p:to>
                                    </p:set>
                                    <p:animEffect transition="in" filter="wipe(up)">
                                      <p:cBhvr>
                                        <p:cTn id="42" dur="500"/>
                                        <p:tgtEl>
                                          <p:spTgt spid="4096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09619"/>
                                        </p:tgtEl>
                                        <p:attrNameLst>
                                          <p:attrName>style.visibility</p:attrName>
                                        </p:attrNameLst>
                                      </p:cBhvr>
                                      <p:to>
                                        <p:strVal val="visible"/>
                                      </p:to>
                                    </p:set>
                                    <p:animEffect transition="in" filter="box(in)">
                                      <p:cBhvr>
                                        <p:cTn id="47" dur="500"/>
                                        <p:tgtEl>
                                          <p:spTgt spid="4096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09620"/>
                                        </p:tgtEl>
                                        <p:attrNameLst>
                                          <p:attrName>style.visibility</p:attrName>
                                        </p:attrNameLst>
                                      </p:cBhvr>
                                      <p:to>
                                        <p:strVal val="visible"/>
                                      </p:to>
                                    </p:set>
                                    <p:animEffect transition="in" filter="box(in)">
                                      <p:cBhvr>
                                        <p:cTn id="52" dur="500"/>
                                        <p:tgtEl>
                                          <p:spTgt spid="409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09" grpId="0" animBg="1"/>
      <p:bldP spid="409616" grpId="0" animBg="1"/>
      <p:bldP spid="409617" grpId="0" animBg="1"/>
      <p:bldP spid="409618" grpId="0" animBg="1"/>
      <p:bldP spid="409619" grpId="0" animBg="1"/>
      <p:bldP spid="409620" grpId="0" animBg="1"/>
      <p:bldP spid="409646" grpId="0" animBg="1"/>
      <p:bldP spid="4096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1200594" y="408274"/>
            <a:ext cx="5472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solidFill>
                  <a:schemeClr val="accent2"/>
                </a:solidFill>
                <a:ea typeface="楷体_GB2312" pitchFamily="49" charset="-122"/>
                <a:cs typeface="Times New Roman" panose="02020603050405020304" pitchFamily="18" charset="0"/>
              </a:rPr>
              <a:t>5.2.2 </a:t>
            </a:r>
            <a:r>
              <a:rPr kumimoji="0" lang="zh-CN" altLang="en-US" dirty="0">
                <a:solidFill>
                  <a:schemeClr val="accent2"/>
                </a:solidFill>
                <a:ea typeface="楷体_GB2312" pitchFamily="49" charset="-122"/>
                <a:cs typeface="Times New Roman" panose="02020603050405020304" pitchFamily="18" charset="0"/>
              </a:rPr>
              <a:t>门控</a:t>
            </a:r>
            <a:r>
              <a:rPr kumimoji="0" lang="en-US" altLang="zh-CN" dirty="0">
                <a:solidFill>
                  <a:schemeClr val="accent2"/>
                </a:solidFill>
                <a:ea typeface="楷体_GB2312" pitchFamily="49" charset="-122"/>
                <a:cs typeface="Times New Roman" panose="02020603050405020304" pitchFamily="18" charset="0"/>
              </a:rPr>
              <a:t>SR </a:t>
            </a:r>
            <a:r>
              <a:rPr kumimoji="0" lang="zh-CN" altLang="en-US" dirty="0">
                <a:solidFill>
                  <a:schemeClr val="accent2"/>
                </a:solidFill>
                <a:ea typeface="楷体_GB2312" pitchFamily="49" charset="-122"/>
                <a:cs typeface="Times New Roman" panose="02020603050405020304" pitchFamily="18" charset="0"/>
              </a:rPr>
              <a:t>锁存器</a:t>
            </a:r>
          </a:p>
        </p:txBody>
      </p:sp>
      <p:grpSp>
        <p:nvGrpSpPr>
          <p:cNvPr id="411651" name="Group 3"/>
          <p:cNvGrpSpPr>
            <a:grpSpLocks/>
          </p:cNvGrpSpPr>
          <p:nvPr/>
        </p:nvGrpSpPr>
        <p:grpSpPr bwMode="auto">
          <a:xfrm>
            <a:off x="1559370" y="1268700"/>
            <a:ext cx="3959225" cy="4025899"/>
            <a:chOff x="635" y="1431"/>
            <a:chExt cx="2494" cy="2536"/>
          </a:xfrm>
        </p:grpSpPr>
        <p:graphicFrame>
          <p:nvGraphicFramePr>
            <p:cNvPr id="411652" name="Object 4"/>
            <p:cNvGraphicFramePr>
              <a:graphicFrameLocks noChangeAspect="1"/>
            </p:cNvGraphicFramePr>
            <p:nvPr/>
          </p:nvGraphicFramePr>
          <p:xfrm>
            <a:off x="635" y="1897"/>
            <a:ext cx="2494" cy="2070"/>
          </p:xfrm>
          <a:graphic>
            <a:graphicData uri="http://schemas.openxmlformats.org/presentationml/2006/ole">
              <mc:AlternateContent xmlns:mc="http://schemas.openxmlformats.org/markup-compatibility/2006">
                <mc:Choice xmlns:v="urn:schemas-microsoft-com:vml" Requires="v">
                  <p:oleObj spid="_x0000_s495656" name="图片" r:id="rId3" imgW="2305080" imgH="1924200" progId="Word.Picture.8">
                    <p:embed/>
                  </p:oleObj>
                </mc:Choice>
                <mc:Fallback>
                  <p:oleObj name="图片" r:id="rId3" imgW="2305080" imgH="1924200" progId="Word.Picture.8">
                    <p:embed/>
                    <p:pic>
                      <p:nvPicPr>
                        <p:cNvPr id="4116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 y="1897"/>
                          <a:ext cx="2494" cy="2070"/>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53" name="Rectangle 5"/>
            <p:cNvSpPr>
              <a:spLocks noChangeArrowheads="1"/>
            </p:cNvSpPr>
            <p:nvPr/>
          </p:nvSpPr>
          <p:spPr bwMode="auto">
            <a:xfrm>
              <a:off x="726" y="1431"/>
              <a:ext cx="1290" cy="300"/>
            </a:xfrm>
            <a:prstGeom prst="rect">
              <a:avLst/>
            </a:prstGeom>
            <a:noFill/>
            <a:ln w="1905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rgbClr val="000066"/>
                  </a:solidFill>
                  <a:latin typeface="Times New Roman" panose="02020603050405020304" pitchFamily="18" charset="0"/>
                  <a:ea typeface="楷体_GB2312" pitchFamily="49" charset="-122"/>
                </a:rPr>
                <a:t>  1.</a:t>
              </a:r>
              <a:r>
                <a:rPr lang="en-US" altLang="zh-CN" sz="2400" dirty="0">
                  <a:solidFill>
                    <a:srgbClr val="000066"/>
                  </a:solidFill>
                  <a:latin typeface="Tahoma" panose="020B0604030504040204" pitchFamily="34" charset="0"/>
                  <a:ea typeface="楷体_GB2312" pitchFamily="49" charset="-122"/>
                </a:rPr>
                <a:t> </a:t>
              </a:r>
              <a:r>
                <a:rPr lang="zh-CN" altLang="en-US" sz="2400" dirty="0">
                  <a:solidFill>
                    <a:srgbClr val="000066"/>
                  </a:solidFill>
                  <a:latin typeface="Tahoma" panose="020B0604030504040204" pitchFamily="34" charset="0"/>
                  <a:ea typeface="楷体_GB2312" pitchFamily="49" charset="-122"/>
                </a:rPr>
                <a:t>电路结构</a:t>
              </a:r>
            </a:p>
          </p:txBody>
        </p:sp>
      </p:grpSp>
      <p:grpSp>
        <p:nvGrpSpPr>
          <p:cNvPr id="411654" name="Group 6"/>
          <p:cNvGrpSpPr>
            <a:grpSpLocks/>
          </p:cNvGrpSpPr>
          <p:nvPr/>
        </p:nvGrpSpPr>
        <p:grpSpPr bwMode="auto">
          <a:xfrm>
            <a:off x="6261545" y="1417924"/>
            <a:ext cx="2714625" cy="2401888"/>
            <a:chOff x="3619" y="1480"/>
            <a:chExt cx="1710" cy="1513"/>
          </a:xfrm>
        </p:grpSpPr>
        <p:graphicFrame>
          <p:nvGraphicFramePr>
            <p:cNvPr id="411655" name="Object 7"/>
            <p:cNvGraphicFramePr>
              <a:graphicFrameLocks noChangeAspect="1"/>
            </p:cNvGraphicFramePr>
            <p:nvPr>
              <p:extLst>
                <p:ext uri="{D42A27DB-BD31-4B8C-83A1-F6EECF244321}">
                  <p14:modId xmlns:p14="http://schemas.microsoft.com/office/powerpoint/2010/main" val="1707194512"/>
                </p:ext>
              </p:extLst>
            </p:nvPr>
          </p:nvGraphicFramePr>
          <p:xfrm>
            <a:off x="3672" y="2002"/>
            <a:ext cx="1611" cy="991"/>
          </p:xfrm>
          <a:graphic>
            <a:graphicData uri="http://schemas.openxmlformats.org/presentationml/2006/ole">
              <mc:AlternateContent xmlns:mc="http://schemas.openxmlformats.org/markup-compatibility/2006">
                <mc:Choice xmlns:v="urn:schemas-microsoft-com:vml" Requires="v">
                  <p:oleObj spid="_x0000_s495657" name="图片" r:id="rId5" imgW="1343160" imgH="828720" progId="Word.Picture.8">
                    <p:embed/>
                  </p:oleObj>
                </mc:Choice>
                <mc:Fallback>
                  <p:oleObj name="图片" r:id="rId5" imgW="1343160" imgH="828720" progId="Word.Picture.8">
                    <p:embed/>
                    <p:pic>
                      <p:nvPicPr>
                        <p:cNvPr id="41165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2" y="2002"/>
                          <a:ext cx="1611" cy="991"/>
                        </a:xfrm>
                        <a:prstGeom prst="rect">
                          <a:avLst/>
                        </a:prstGeom>
                        <a:noFill/>
                        <a:ln w="19050">
                          <a:noFill/>
                          <a:miter lim="800000"/>
                          <a:headEnd/>
                          <a:tailEnd/>
                        </a:ln>
                      </p:spPr>
                    </p:pic>
                  </p:oleObj>
                </mc:Fallback>
              </mc:AlternateContent>
            </a:graphicData>
          </a:graphic>
        </p:graphicFrame>
        <p:sp>
          <p:nvSpPr>
            <p:cNvPr id="411656" name="Rectangle 8"/>
            <p:cNvSpPr>
              <a:spLocks noChangeArrowheads="1"/>
            </p:cNvSpPr>
            <p:nvPr/>
          </p:nvSpPr>
          <p:spPr bwMode="auto">
            <a:xfrm>
              <a:off x="3619" y="2338"/>
              <a:ext cx="362" cy="16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0">
                  <a:latin typeface="Times New Roman" panose="02020603050405020304" pitchFamily="18" charset="0"/>
                  <a:cs typeface="Times New Roman" panose="02020603050405020304" pitchFamily="18" charset="0"/>
                </a:rPr>
                <a:t>            </a:t>
              </a:r>
              <a:endParaRPr lang="en-US" altLang="zh-CN" b="0">
                <a:latin typeface="Arial" panose="020B0604020202020204" pitchFamily="34" charset="0"/>
              </a:endParaRPr>
            </a:p>
          </p:txBody>
        </p:sp>
        <p:sp>
          <p:nvSpPr>
            <p:cNvPr id="411657" name="Rectangle 9"/>
            <p:cNvSpPr>
              <a:spLocks noChangeArrowheads="1"/>
            </p:cNvSpPr>
            <p:nvPr/>
          </p:nvSpPr>
          <p:spPr bwMode="auto">
            <a:xfrm>
              <a:off x="3810" y="1480"/>
              <a:ext cx="1519" cy="29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66"/>
                  </a:solidFill>
                  <a:latin typeface="Tahoma" panose="020B0604030504040204" pitchFamily="34" charset="0"/>
                  <a:ea typeface="楷体_GB2312" pitchFamily="49" charset="-122"/>
                </a:rPr>
                <a:t>  </a:t>
              </a:r>
              <a:r>
                <a:rPr lang="zh-CN" altLang="en-US" sz="2400">
                  <a:solidFill>
                    <a:srgbClr val="000066"/>
                  </a:solidFill>
                  <a:latin typeface="Tahoma" panose="020B0604030504040204" pitchFamily="34" charset="0"/>
                  <a:ea typeface="楷体_GB2312" pitchFamily="49" charset="-122"/>
                </a:rPr>
                <a:t>国标逻辑符号</a:t>
              </a:r>
            </a:p>
          </p:txBody>
        </p:sp>
      </p:grpSp>
      <p:sp>
        <p:nvSpPr>
          <p:cNvPr id="411658" name="AutoShape 10"/>
          <p:cNvSpPr>
            <a:spLocks noChangeArrowheads="1"/>
          </p:cNvSpPr>
          <p:nvPr/>
        </p:nvSpPr>
        <p:spPr bwMode="auto">
          <a:xfrm>
            <a:off x="4096195" y="1312356"/>
            <a:ext cx="2140879" cy="510778"/>
          </a:xfrm>
          <a:prstGeom prst="wedgeRoundRectCallout">
            <a:avLst>
              <a:gd name="adj1" fmla="val -37578"/>
              <a:gd name="adj2" fmla="val 188782"/>
              <a:gd name="adj3" fmla="val 16667"/>
            </a:avLst>
          </a:prstGeom>
          <a:noFill/>
          <a:ln w="9525">
            <a:solidFill>
              <a:srgbClr val="D6009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Tahoma" panose="020B0604030504040204" pitchFamily="34" charset="0"/>
                <a:ea typeface="楷体_GB2312" pitchFamily="49" charset="-122"/>
              </a:rPr>
              <a:t>简单</a:t>
            </a:r>
            <a:r>
              <a:rPr lang="en-US" altLang="zh-CN" sz="2400" i="1">
                <a:solidFill>
                  <a:srgbClr val="000066"/>
                </a:solidFill>
                <a:latin typeface="Times New Roman" panose="02020603050405020304" pitchFamily="18" charset="0"/>
                <a:ea typeface="楷体_GB2312" pitchFamily="49" charset="-122"/>
              </a:rPr>
              <a:t>SR</a:t>
            </a:r>
            <a:r>
              <a:rPr lang="zh-CN" altLang="en-US" sz="2400">
                <a:solidFill>
                  <a:srgbClr val="000066"/>
                </a:solidFill>
                <a:latin typeface="Tahoma" panose="020B0604030504040204" pitchFamily="34" charset="0"/>
                <a:ea typeface="楷体_GB2312" pitchFamily="49" charset="-122"/>
              </a:rPr>
              <a:t>锁存器</a:t>
            </a:r>
            <a:endParaRPr lang="en-GB" altLang="zh-CN" sz="2400">
              <a:solidFill>
                <a:srgbClr val="000066"/>
              </a:solidFill>
              <a:latin typeface="Tahoma" panose="020B0604030504040204" pitchFamily="34" charset="0"/>
              <a:ea typeface="楷体_GB2312" pitchFamily="49" charset="-122"/>
            </a:endParaRPr>
          </a:p>
        </p:txBody>
      </p:sp>
      <p:sp>
        <p:nvSpPr>
          <p:cNvPr id="411659" name="AutoShape 11"/>
          <p:cNvSpPr>
            <a:spLocks noChangeArrowheads="1"/>
          </p:cNvSpPr>
          <p:nvPr/>
        </p:nvSpPr>
        <p:spPr bwMode="auto">
          <a:xfrm>
            <a:off x="3467545" y="2102138"/>
            <a:ext cx="1512887" cy="3024187"/>
          </a:xfrm>
          <a:prstGeom prst="roundRect">
            <a:avLst>
              <a:gd name="adj" fmla="val 16667"/>
            </a:avLst>
          </a:prstGeom>
          <a:noFill/>
          <a:ln w="28575" algn="ctr">
            <a:solidFill>
              <a:srgbClr val="CC3399"/>
            </a:solidFill>
            <a:prstDash val="dash"/>
            <a:round/>
            <a:headEnd/>
            <a:tailEnd/>
          </a:ln>
          <a:effectLst/>
          <a:extLst>
            <a:ext uri="{909E8E84-426E-40DD-AFC4-6F175D3DCCD1}">
              <a14:hiddenFill xmlns:a14="http://schemas.microsoft.com/office/drawing/2010/main">
                <a:solidFill>
                  <a:srgbClr val="0099FF">
                    <a:alpha val="47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0" name="AutoShape 12"/>
          <p:cNvSpPr>
            <a:spLocks noChangeArrowheads="1"/>
          </p:cNvSpPr>
          <p:nvPr/>
        </p:nvSpPr>
        <p:spPr bwMode="auto">
          <a:xfrm>
            <a:off x="2279991" y="2008475"/>
            <a:ext cx="1009650" cy="3224810"/>
          </a:xfrm>
          <a:prstGeom prst="roundRect">
            <a:avLst>
              <a:gd name="adj" fmla="val 16667"/>
            </a:avLst>
          </a:prstGeom>
          <a:noFill/>
          <a:ln w="28575" algn="ctr">
            <a:solidFill>
              <a:srgbClr val="CC3399"/>
            </a:solidFill>
            <a:prstDash val="dash"/>
            <a:round/>
            <a:headEnd/>
            <a:tailEnd/>
          </a:ln>
          <a:effectLst/>
          <a:extLst>
            <a:ext uri="{909E8E84-426E-40DD-AFC4-6F175D3DCCD1}">
              <a14:hiddenFill xmlns:a14="http://schemas.microsoft.com/office/drawing/2010/main">
                <a:solidFill>
                  <a:srgbClr val="0099FF">
                    <a:alpha val="47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1" name="AutoShape 13"/>
          <p:cNvSpPr>
            <a:spLocks noChangeArrowheads="1"/>
          </p:cNvSpPr>
          <p:nvPr/>
        </p:nvSpPr>
        <p:spPr bwMode="auto">
          <a:xfrm>
            <a:off x="2819844" y="5558124"/>
            <a:ext cx="2983230" cy="510778"/>
          </a:xfrm>
          <a:prstGeom prst="wedgeRoundRectCallout">
            <a:avLst>
              <a:gd name="adj1" fmla="val -42384"/>
              <a:gd name="adj2" fmla="val -213463"/>
              <a:gd name="adj3" fmla="val 16667"/>
            </a:avLst>
          </a:prstGeom>
          <a:noFill/>
          <a:ln w="9525">
            <a:solidFill>
              <a:srgbClr val="D6009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Tahoma" panose="020B0604030504040204" pitchFamily="34" charset="0"/>
                <a:ea typeface="楷体_GB2312" pitchFamily="49" charset="-122"/>
              </a:rPr>
              <a:t>使能信号控制门电路</a:t>
            </a:r>
            <a:endParaRPr lang="en-GB" altLang="zh-CN" sz="2400">
              <a:solidFill>
                <a:srgbClr val="000066"/>
              </a:solidFill>
              <a:latin typeface="Tahoma" panose="020B0604030504040204" pitchFamily="34" charset="0"/>
              <a:ea typeface="楷体_GB2312" pitchFamily="49" charset="-122"/>
            </a:endParaRPr>
          </a:p>
        </p:txBody>
      </p:sp>
    </p:spTree>
    <p:extLst>
      <p:ext uri="{BB962C8B-B14F-4D97-AF65-F5344CB8AC3E}">
        <p14:creationId xmlns:p14="http://schemas.microsoft.com/office/powerpoint/2010/main" val="26706501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651"/>
                                        </p:tgtEl>
                                        <p:attrNameLst>
                                          <p:attrName>style.visibility</p:attrName>
                                        </p:attrNameLst>
                                      </p:cBhvr>
                                      <p:to>
                                        <p:strVal val="visible"/>
                                      </p:to>
                                    </p:set>
                                    <p:animEffect transition="in" filter="wipe(left)">
                                      <p:cBhvr>
                                        <p:cTn id="7" dur="500"/>
                                        <p:tgtEl>
                                          <p:spTgt spid="411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1659"/>
                                        </p:tgtEl>
                                        <p:attrNameLst>
                                          <p:attrName>style.visibility</p:attrName>
                                        </p:attrNameLst>
                                      </p:cBhvr>
                                      <p:to>
                                        <p:strVal val="visible"/>
                                      </p:to>
                                    </p:set>
                                    <p:animEffect transition="in" filter="box(in)">
                                      <p:cBhvr>
                                        <p:cTn id="12" dur="500"/>
                                        <p:tgtEl>
                                          <p:spTgt spid="411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1658"/>
                                        </p:tgtEl>
                                        <p:attrNameLst>
                                          <p:attrName>style.visibility</p:attrName>
                                        </p:attrNameLst>
                                      </p:cBhvr>
                                      <p:to>
                                        <p:strVal val="visible"/>
                                      </p:to>
                                    </p:set>
                                    <p:animEffect transition="in" filter="wipe(up)">
                                      <p:cBhvr>
                                        <p:cTn id="17" dur="500"/>
                                        <p:tgtEl>
                                          <p:spTgt spid="4116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11660"/>
                                        </p:tgtEl>
                                        <p:attrNameLst>
                                          <p:attrName>style.visibility</p:attrName>
                                        </p:attrNameLst>
                                      </p:cBhvr>
                                      <p:to>
                                        <p:strVal val="visible"/>
                                      </p:to>
                                    </p:set>
                                    <p:animEffect transition="in" filter="box(in)">
                                      <p:cBhvr>
                                        <p:cTn id="22" dur="500"/>
                                        <p:tgtEl>
                                          <p:spTgt spid="4116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1661"/>
                                        </p:tgtEl>
                                        <p:attrNameLst>
                                          <p:attrName>style.visibility</p:attrName>
                                        </p:attrNameLst>
                                      </p:cBhvr>
                                      <p:to>
                                        <p:strVal val="visible"/>
                                      </p:to>
                                    </p:set>
                                    <p:animEffect transition="in" filter="wipe(down)">
                                      <p:cBhvr>
                                        <p:cTn id="27" dur="500"/>
                                        <p:tgtEl>
                                          <p:spTgt spid="4116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11654"/>
                                        </p:tgtEl>
                                        <p:attrNameLst>
                                          <p:attrName>style.visibility</p:attrName>
                                        </p:attrNameLst>
                                      </p:cBhvr>
                                      <p:to>
                                        <p:strVal val="visible"/>
                                      </p:to>
                                    </p:set>
                                    <p:animEffect transition="in" filter="wipe(up)">
                                      <p:cBhvr>
                                        <p:cTn id="32" dur="500"/>
                                        <p:tgtEl>
                                          <p:spTgt spid="411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8" grpId="0" animBg="1"/>
      <p:bldP spid="4116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2674" name="Object 2"/>
          <p:cNvGraphicFramePr>
            <a:graphicFrameLocks noChangeAspect="1"/>
          </p:cNvGraphicFramePr>
          <p:nvPr>
            <p:extLst>
              <p:ext uri="{D42A27DB-BD31-4B8C-83A1-F6EECF244321}">
                <p14:modId xmlns:p14="http://schemas.microsoft.com/office/powerpoint/2010/main" val="2512566587"/>
              </p:ext>
            </p:extLst>
          </p:nvPr>
        </p:nvGraphicFramePr>
        <p:xfrm>
          <a:off x="4871830" y="1556740"/>
          <a:ext cx="3905755" cy="3240450"/>
        </p:xfrm>
        <a:graphic>
          <a:graphicData uri="http://schemas.openxmlformats.org/presentationml/2006/ole">
            <mc:AlternateContent xmlns:mc="http://schemas.openxmlformats.org/markup-compatibility/2006">
              <mc:Choice xmlns:v="urn:schemas-microsoft-com:vml" Requires="v">
                <p:oleObj spid="_x0000_s496662" name="图片" r:id="rId3" imgW="2305080" imgH="1924200" progId="Word.Picture.8">
                  <p:embed/>
                </p:oleObj>
              </mc:Choice>
              <mc:Fallback>
                <p:oleObj name="图片" r:id="rId3" imgW="2305080" imgH="1924200" progId="Word.Picture.8">
                  <p:embed/>
                  <p:pic>
                    <p:nvPicPr>
                      <p:cNvPr id="4126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830" y="1556740"/>
                        <a:ext cx="3905755" cy="3240450"/>
                      </a:xfrm>
                      <a:prstGeom prst="rect">
                        <a:avLst/>
                      </a:prstGeom>
                      <a:noFill/>
                      <a:ln w="28575">
                        <a:solidFill>
                          <a:srgbClr val="3399FF"/>
                        </a:solidFill>
                        <a:miter lim="800000"/>
                        <a:headEnd/>
                        <a:tailEnd/>
                      </a:ln>
                      <a:extLst/>
                    </p:spPr>
                  </p:pic>
                </p:oleObj>
              </mc:Fallback>
            </mc:AlternateContent>
          </a:graphicData>
        </a:graphic>
      </p:graphicFrame>
      <p:sp>
        <p:nvSpPr>
          <p:cNvPr id="412675" name="Rectangle 3"/>
          <p:cNvSpPr>
            <a:spLocks noChangeArrowheads="1"/>
          </p:cNvSpPr>
          <p:nvPr/>
        </p:nvSpPr>
        <p:spPr bwMode="auto">
          <a:xfrm>
            <a:off x="1441098" y="576227"/>
            <a:ext cx="19161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800" b="1">
                <a:solidFill>
                  <a:schemeClr val="tx2"/>
                </a:solidFill>
                <a:latin typeface="Arial Narrow" panose="020B0606020202030204" pitchFamily="34" charset="0"/>
                <a:ea typeface="楷体_GB2312" pitchFamily="49" charset="-122"/>
              </a:defRPr>
            </a:lvl1pPr>
            <a:lvl2pPr algn="l">
              <a:defRPr sz="3800" b="1">
                <a:solidFill>
                  <a:schemeClr val="tx2"/>
                </a:solidFill>
                <a:latin typeface="Arial Narrow" panose="020B0606020202030204" pitchFamily="34" charset="0"/>
                <a:ea typeface="楷体_GB2312" pitchFamily="49" charset="-122"/>
              </a:defRPr>
            </a:lvl2pPr>
            <a:lvl3pPr algn="l">
              <a:defRPr sz="3800" b="1">
                <a:solidFill>
                  <a:schemeClr val="tx2"/>
                </a:solidFill>
                <a:latin typeface="Arial Narrow" panose="020B0606020202030204" pitchFamily="34" charset="0"/>
                <a:ea typeface="楷体_GB2312" pitchFamily="49" charset="-122"/>
              </a:defRPr>
            </a:lvl3pPr>
            <a:lvl4pPr algn="l">
              <a:defRPr sz="3800" b="1">
                <a:solidFill>
                  <a:schemeClr val="tx2"/>
                </a:solidFill>
                <a:latin typeface="Arial Narrow" panose="020B0606020202030204" pitchFamily="34" charset="0"/>
                <a:ea typeface="楷体_GB2312" pitchFamily="49" charset="-122"/>
              </a:defRPr>
            </a:lvl4pPr>
            <a:lvl5pPr algn="l">
              <a:defRPr sz="38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800" b="1">
                <a:solidFill>
                  <a:schemeClr val="tx2"/>
                </a:solidFill>
                <a:latin typeface="Arial Narrow" panose="020B0606020202030204" pitchFamily="34" charset="0"/>
                <a:ea typeface="楷体_GB2312" pitchFamily="49" charset="-122"/>
              </a:defRPr>
            </a:lvl9pPr>
          </a:lstStyle>
          <a:p>
            <a:r>
              <a:rPr lang="en-US" altLang="zh-CN" sz="2400" dirty="0">
                <a:solidFill>
                  <a:schemeClr val="folHlink"/>
                </a:solidFill>
                <a:latin typeface="Times New Roman" panose="02020603050405020304" pitchFamily="18" charset="0"/>
              </a:rPr>
              <a:t>2</a:t>
            </a:r>
            <a:r>
              <a:rPr lang="zh-CN" altLang="en-US" sz="2400" dirty="0">
                <a:solidFill>
                  <a:schemeClr val="folHlink"/>
                </a:solidFill>
                <a:latin typeface="Times New Roman" panose="02020603050405020304" pitchFamily="18" charset="0"/>
              </a:rPr>
              <a:t>、工作原理</a:t>
            </a:r>
          </a:p>
        </p:txBody>
      </p:sp>
      <p:sp>
        <p:nvSpPr>
          <p:cNvPr id="412676" name="Text Box 4"/>
          <p:cNvSpPr txBox="1">
            <a:spLocks noChangeArrowheads="1"/>
          </p:cNvSpPr>
          <p:nvPr/>
        </p:nvSpPr>
        <p:spPr bwMode="auto">
          <a:xfrm>
            <a:off x="1067504" y="3385786"/>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a:solidFill>
                  <a:srgbClr val="000066"/>
                </a:solidFill>
                <a:latin typeface="Times New Roman" panose="02020603050405020304" pitchFamily="18" charset="0"/>
                <a:ea typeface="楷体_GB2312" pitchFamily="49" charset="-122"/>
              </a:rPr>
              <a:t> </a:t>
            </a:r>
            <a:r>
              <a:rPr kumimoji="1" lang="en-US" altLang="zh-CN" sz="2400" i="1">
                <a:solidFill>
                  <a:srgbClr val="000066"/>
                </a:solidFill>
                <a:latin typeface="Times New Roman" panose="02020603050405020304" pitchFamily="18" charset="0"/>
                <a:ea typeface="楷体_GB2312" pitchFamily="49" charset="-122"/>
              </a:rPr>
              <a:t>S</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R</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Q</a:t>
            </a:r>
            <a:r>
              <a:rPr kumimoji="1" lang="en-US" altLang="zh-CN" sz="2400" baseline="30000">
                <a:solidFill>
                  <a:srgbClr val="000066"/>
                </a:solidFill>
                <a:latin typeface="Times New Roman" panose="02020603050405020304" pitchFamily="18" charset="0"/>
                <a:ea typeface="楷体_GB2312" pitchFamily="49" charset="-122"/>
              </a:rPr>
              <a:t>n+1</a:t>
            </a:r>
            <a:r>
              <a:rPr kumimoji="1" lang="en-US" altLang="zh-CN"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Q</a:t>
            </a:r>
            <a:r>
              <a:rPr kumimoji="1" lang="en-US" altLang="zh-CN" sz="2400" baseline="30000">
                <a:solidFill>
                  <a:srgbClr val="000066"/>
                </a:solidFill>
                <a:latin typeface="Times New Roman" panose="02020603050405020304" pitchFamily="18" charset="0"/>
                <a:ea typeface="楷体_GB2312" pitchFamily="49" charset="-122"/>
              </a:rPr>
              <a:t>n</a:t>
            </a:r>
          </a:p>
        </p:txBody>
      </p:sp>
      <p:sp>
        <p:nvSpPr>
          <p:cNvPr id="412677" name="Text Box 5"/>
          <p:cNvSpPr txBox="1">
            <a:spLocks noChangeArrowheads="1"/>
          </p:cNvSpPr>
          <p:nvPr/>
        </p:nvSpPr>
        <p:spPr bwMode="auto">
          <a:xfrm>
            <a:off x="1067504" y="3842986"/>
            <a:ext cx="32115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000066"/>
                </a:solidFill>
                <a:latin typeface="Times New Roman" panose="02020603050405020304" pitchFamily="18" charset="0"/>
                <a:ea typeface="楷体_GB2312" pitchFamily="49" charset="-122"/>
              </a:rPr>
              <a:t> </a:t>
            </a:r>
            <a:r>
              <a:rPr kumimoji="1" lang="en-US" altLang="zh-CN" sz="2400" i="1" dirty="0">
                <a:solidFill>
                  <a:srgbClr val="000066"/>
                </a:solidFill>
                <a:latin typeface="Times New Roman" panose="02020603050405020304" pitchFamily="18" charset="0"/>
                <a:ea typeface="楷体_GB2312" pitchFamily="49" charset="-122"/>
              </a:rPr>
              <a:t>S</a:t>
            </a:r>
            <a:r>
              <a:rPr kumimoji="1" lang="en-US" altLang="zh-CN" sz="2400" dirty="0">
                <a:solidFill>
                  <a:srgbClr val="000066"/>
                </a:solidFill>
                <a:latin typeface="Times New Roman" panose="02020603050405020304" pitchFamily="18" charset="0"/>
                <a:ea typeface="楷体_GB2312" pitchFamily="49" charset="-122"/>
              </a:rPr>
              <a:t>=1</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R</a:t>
            </a:r>
            <a:r>
              <a:rPr kumimoji="1" lang="en-US" altLang="zh-CN" sz="2400" dirty="0">
                <a:solidFill>
                  <a:srgbClr val="000066"/>
                </a:solidFill>
                <a:latin typeface="Times New Roman" panose="02020603050405020304" pitchFamily="18" charset="0"/>
                <a:ea typeface="楷体_GB2312" pitchFamily="49" charset="-122"/>
              </a:rPr>
              <a:t>=0</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Q</a:t>
            </a:r>
            <a:r>
              <a:rPr kumimoji="1" lang="en-US" altLang="zh-CN" sz="2400" baseline="30000" dirty="0">
                <a:solidFill>
                  <a:srgbClr val="000066"/>
                </a:solidFill>
                <a:latin typeface="Times New Roman" panose="02020603050405020304" pitchFamily="18" charset="0"/>
                <a:ea typeface="楷体_GB2312" pitchFamily="49" charset="-122"/>
              </a:rPr>
              <a:t>n+1</a:t>
            </a:r>
            <a:r>
              <a:rPr kumimoji="1" lang="en-US" altLang="zh-CN" sz="2400" dirty="0">
                <a:solidFill>
                  <a:srgbClr val="000066"/>
                </a:solidFill>
                <a:latin typeface="Times New Roman" panose="02020603050405020304" pitchFamily="18" charset="0"/>
                <a:ea typeface="楷体_GB2312" pitchFamily="49" charset="-122"/>
              </a:rPr>
              <a:t>=1</a:t>
            </a:r>
          </a:p>
        </p:txBody>
      </p:sp>
      <p:sp>
        <p:nvSpPr>
          <p:cNvPr id="412678" name="Text Box 6"/>
          <p:cNvSpPr txBox="1">
            <a:spLocks noChangeArrowheads="1"/>
          </p:cNvSpPr>
          <p:nvPr/>
        </p:nvSpPr>
        <p:spPr bwMode="auto">
          <a:xfrm>
            <a:off x="1067504" y="4391285"/>
            <a:ext cx="42465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000066"/>
                </a:solidFill>
                <a:latin typeface="Times New Roman" panose="02020603050405020304" pitchFamily="18" charset="0"/>
                <a:ea typeface="楷体_GB2312" pitchFamily="49" charset="-122"/>
              </a:rPr>
              <a:t> </a:t>
            </a:r>
            <a:r>
              <a:rPr kumimoji="1" lang="en-US" altLang="zh-CN" sz="2400" i="1" dirty="0">
                <a:solidFill>
                  <a:srgbClr val="000066"/>
                </a:solidFill>
                <a:latin typeface="Times New Roman" panose="02020603050405020304" pitchFamily="18" charset="0"/>
                <a:ea typeface="楷体_GB2312" pitchFamily="49" charset="-122"/>
              </a:rPr>
              <a:t>S</a:t>
            </a:r>
            <a:r>
              <a:rPr kumimoji="1" lang="en-US" altLang="zh-CN" sz="2400" dirty="0">
                <a:solidFill>
                  <a:srgbClr val="000066"/>
                </a:solidFill>
                <a:latin typeface="Times New Roman" panose="02020603050405020304" pitchFamily="18" charset="0"/>
                <a:ea typeface="楷体_GB2312" pitchFamily="49" charset="-122"/>
              </a:rPr>
              <a:t>=0</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R</a:t>
            </a:r>
            <a:r>
              <a:rPr kumimoji="1" lang="en-US" altLang="zh-CN" sz="2400" dirty="0">
                <a:solidFill>
                  <a:srgbClr val="000066"/>
                </a:solidFill>
                <a:latin typeface="Times New Roman" panose="02020603050405020304" pitchFamily="18" charset="0"/>
                <a:ea typeface="楷体_GB2312" pitchFamily="49" charset="-122"/>
              </a:rPr>
              <a:t>=1</a:t>
            </a:r>
            <a:r>
              <a:rPr kumimoji="1" lang="zh-CN" altLang="en-US" sz="2400" dirty="0">
                <a:solidFill>
                  <a:srgbClr val="000066"/>
                </a:solidFill>
                <a:latin typeface="Times New Roman" panose="02020603050405020304" pitchFamily="18" charset="0"/>
                <a:ea typeface="楷体_GB2312" pitchFamily="49" charset="-122"/>
              </a:rPr>
              <a:t>：</a:t>
            </a:r>
            <a:r>
              <a:rPr kumimoji="1" lang="en-US" altLang="zh-CN" sz="2400" i="1" dirty="0">
                <a:solidFill>
                  <a:srgbClr val="000066"/>
                </a:solidFill>
                <a:latin typeface="Times New Roman" panose="02020603050405020304" pitchFamily="18" charset="0"/>
                <a:ea typeface="楷体_GB2312" pitchFamily="49" charset="-122"/>
              </a:rPr>
              <a:t>Q</a:t>
            </a:r>
            <a:r>
              <a:rPr kumimoji="1" lang="en-US" altLang="zh-CN" sz="2400" baseline="30000" dirty="0">
                <a:solidFill>
                  <a:srgbClr val="000066"/>
                </a:solidFill>
                <a:latin typeface="Times New Roman" panose="02020603050405020304" pitchFamily="18" charset="0"/>
                <a:ea typeface="楷体_GB2312" pitchFamily="49" charset="-122"/>
              </a:rPr>
              <a:t>n+1</a:t>
            </a:r>
            <a:r>
              <a:rPr kumimoji="1" lang="en-US" altLang="zh-CN" sz="2400" dirty="0">
                <a:solidFill>
                  <a:srgbClr val="000066"/>
                </a:solidFill>
                <a:latin typeface="Times New Roman" panose="02020603050405020304" pitchFamily="18" charset="0"/>
                <a:ea typeface="楷体_GB2312" pitchFamily="49" charset="-122"/>
              </a:rPr>
              <a:t>=0</a:t>
            </a:r>
          </a:p>
        </p:txBody>
      </p:sp>
      <p:sp>
        <p:nvSpPr>
          <p:cNvPr id="412679" name="Text Box 7"/>
          <p:cNvSpPr txBox="1">
            <a:spLocks noChangeArrowheads="1"/>
          </p:cNvSpPr>
          <p:nvPr/>
        </p:nvSpPr>
        <p:spPr bwMode="auto">
          <a:xfrm>
            <a:off x="1067504" y="4975485"/>
            <a:ext cx="42465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a:solidFill>
                  <a:srgbClr val="000066"/>
                </a:solidFill>
                <a:latin typeface="Times New Roman" panose="02020603050405020304" pitchFamily="18" charset="0"/>
                <a:ea typeface="楷体_GB2312" pitchFamily="49" charset="-122"/>
              </a:rPr>
              <a:t> </a:t>
            </a:r>
            <a:r>
              <a:rPr kumimoji="1" lang="en-US" altLang="zh-CN" sz="2400" i="1">
                <a:solidFill>
                  <a:srgbClr val="000066"/>
                </a:solidFill>
                <a:latin typeface="Times New Roman" panose="02020603050405020304" pitchFamily="18" charset="0"/>
                <a:ea typeface="楷体_GB2312" pitchFamily="49" charset="-122"/>
              </a:rPr>
              <a:t>S</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R</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Q</a:t>
            </a:r>
            <a:r>
              <a:rPr kumimoji="1" lang="en-US" altLang="zh-CN" sz="2400" baseline="30000">
                <a:solidFill>
                  <a:srgbClr val="000066"/>
                </a:solidFill>
                <a:latin typeface="Times New Roman" panose="02020603050405020304" pitchFamily="18" charset="0"/>
                <a:ea typeface="楷体_GB2312" pitchFamily="49" charset="-122"/>
              </a:rPr>
              <a:t>n+1</a:t>
            </a:r>
            <a:r>
              <a:rPr kumimoji="1" lang="en-US" altLang="zh-CN" sz="2400">
                <a:solidFill>
                  <a:srgbClr val="000066"/>
                </a:solidFill>
                <a:latin typeface="Times New Roman" panose="02020603050405020304" pitchFamily="18" charset="0"/>
                <a:ea typeface="楷体_GB2312" pitchFamily="49" charset="-122"/>
              </a:rPr>
              <a:t>= Ф</a:t>
            </a:r>
          </a:p>
        </p:txBody>
      </p:sp>
      <p:sp>
        <p:nvSpPr>
          <p:cNvPr id="412680" name="Text Box 8"/>
          <p:cNvSpPr txBox="1">
            <a:spLocks noChangeArrowheads="1"/>
          </p:cNvSpPr>
          <p:nvPr/>
        </p:nvSpPr>
        <p:spPr bwMode="auto">
          <a:xfrm>
            <a:off x="1174153" y="2040538"/>
            <a:ext cx="10175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a:solidFill>
                  <a:srgbClr val="000066"/>
                </a:solidFill>
                <a:latin typeface="Times New Roman" panose="02020603050405020304" pitchFamily="18" charset="0"/>
                <a:ea typeface="楷体_GB2312" pitchFamily="49" charset="-122"/>
              </a:rPr>
              <a:t>E</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a:t>
            </a:r>
            <a:endParaRPr lang="zh-CN" altLang="en-US">
              <a:solidFill>
                <a:srgbClr val="000066"/>
              </a:solidFill>
              <a:latin typeface="Times New Roman" panose="02020603050405020304" pitchFamily="18" charset="0"/>
              <a:ea typeface="楷体_GB2312" pitchFamily="49" charset="-122"/>
            </a:endParaRPr>
          </a:p>
        </p:txBody>
      </p:sp>
      <p:sp>
        <p:nvSpPr>
          <p:cNvPr id="412681" name="Text Box 9"/>
          <p:cNvSpPr txBox="1">
            <a:spLocks noChangeArrowheads="1"/>
          </p:cNvSpPr>
          <p:nvPr/>
        </p:nvSpPr>
        <p:spPr bwMode="auto">
          <a:xfrm>
            <a:off x="1203118" y="1422597"/>
            <a:ext cx="1220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i="1">
                <a:solidFill>
                  <a:srgbClr val="000066"/>
                </a:solidFill>
                <a:latin typeface="Times New Roman" panose="02020603050405020304" pitchFamily="18" charset="0"/>
                <a:ea typeface="楷体_GB2312" pitchFamily="49" charset="-122"/>
              </a:rPr>
              <a:t>E</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a:t>
            </a:r>
          </a:p>
        </p:txBody>
      </p:sp>
      <p:sp>
        <p:nvSpPr>
          <p:cNvPr id="412701" name="Text Box 29"/>
          <p:cNvSpPr txBox="1">
            <a:spLocks noChangeArrowheads="1"/>
          </p:cNvSpPr>
          <p:nvPr/>
        </p:nvSpPr>
        <p:spPr bwMode="auto">
          <a:xfrm>
            <a:off x="2250477" y="2624931"/>
            <a:ext cx="22606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rgbClr val="000066"/>
                </a:solidFill>
                <a:latin typeface="Times New Roman" panose="02020603050405020304" pitchFamily="18" charset="0"/>
                <a:ea typeface="楷体_GB2312" pitchFamily="49" charset="-122"/>
              </a:rPr>
              <a:t>状态发生变化 </a:t>
            </a:r>
          </a:p>
        </p:txBody>
      </p:sp>
      <p:sp>
        <p:nvSpPr>
          <p:cNvPr id="412702" name="Rectangle 30"/>
          <p:cNvSpPr>
            <a:spLocks noChangeArrowheads="1"/>
          </p:cNvSpPr>
          <p:nvPr/>
        </p:nvSpPr>
        <p:spPr bwMode="auto">
          <a:xfrm>
            <a:off x="2027030" y="1432122"/>
            <a:ext cx="2181225"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66"/>
                </a:solidFill>
                <a:latin typeface="Times New Roman" panose="02020603050405020304" pitchFamily="18" charset="0"/>
                <a:ea typeface="楷体_GB2312" pitchFamily="49" charset="-122"/>
              </a:rPr>
              <a:t>状态不变</a:t>
            </a:r>
          </a:p>
        </p:txBody>
      </p:sp>
      <p:grpSp>
        <p:nvGrpSpPr>
          <p:cNvPr id="412703" name="Group 31"/>
          <p:cNvGrpSpPr>
            <a:grpSpLocks/>
          </p:cNvGrpSpPr>
          <p:nvPr/>
        </p:nvGrpSpPr>
        <p:grpSpPr bwMode="auto">
          <a:xfrm>
            <a:off x="2283814" y="2031013"/>
            <a:ext cx="2306638" cy="457200"/>
            <a:chOff x="1247" y="1911"/>
            <a:chExt cx="1453" cy="288"/>
          </a:xfrm>
        </p:grpSpPr>
        <p:sp>
          <p:nvSpPr>
            <p:cNvPr id="412704" name="Rectangle 32"/>
            <p:cNvSpPr>
              <a:spLocks noChangeArrowheads="1"/>
            </p:cNvSpPr>
            <p:nvPr/>
          </p:nvSpPr>
          <p:spPr bwMode="auto">
            <a:xfrm>
              <a:off x="1247" y="1911"/>
              <a:ext cx="7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i="1">
                  <a:solidFill>
                    <a:srgbClr val="000066"/>
                  </a:solidFill>
                  <a:latin typeface="Times New Roman" panose="02020603050405020304" pitchFamily="18" charset="0"/>
                  <a:ea typeface="楷体_GB2312" pitchFamily="49" charset="-122"/>
                </a:rPr>
                <a:t>Q</a:t>
              </a:r>
              <a:r>
                <a:rPr lang="en-US" altLang="zh-CN" sz="2400" baseline="-25000">
                  <a:solidFill>
                    <a:srgbClr val="000066"/>
                  </a:solidFill>
                  <a:latin typeface="Times New Roman" panose="02020603050405020304" pitchFamily="18" charset="0"/>
                  <a:ea typeface="楷体_GB2312" pitchFamily="49" charset="-122"/>
                </a:rPr>
                <a:t>3 </a:t>
              </a:r>
              <a:r>
                <a:rPr lang="en-US" altLang="zh-CN" sz="2400" i="1">
                  <a:solidFill>
                    <a:srgbClr val="000066"/>
                  </a:solidFill>
                  <a:latin typeface="Times New Roman" panose="02020603050405020304" pitchFamily="18" charset="0"/>
                  <a:ea typeface="楷体_GB2312" pitchFamily="49" charset="-122"/>
                </a:rPr>
                <a:t>= S   </a:t>
              </a:r>
            </a:p>
          </p:txBody>
        </p:sp>
        <p:sp>
          <p:nvSpPr>
            <p:cNvPr id="412705" name="Rectangle 33"/>
            <p:cNvSpPr>
              <a:spLocks noChangeArrowheads="1"/>
            </p:cNvSpPr>
            <p:nvPr/>
          </p:nvSpPr>
          <p:spPr bwMode="auto">
            <a:xfrm>
              <a:off x="2064" y="1911"/>
              <a:ext cx="6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rgbClr val="000066"/>
                  </a:solidFill>
                  <a:latin typeface="Times New Roman" panose="02020603050405020304" pitchFamily="18" charset="0"/>
                  <a:ea typeface="楷体_GB2312" pitchFamily="49" charset="-122"/>
                </a:rPr>
                <a:t>Q</a:t>
              </a:r>
              <a:r>
                <a:rPr lang="en-US" altLang="zh-CN" sz="2400" baseline="-25000">
                  <a:solidFill>
                    <a:srgbClr val="000066"/>
                  </a:solidFill>
                  <a:latin typeface="Times New Roman" panose="02020603050405020304" pitchFamily="18" charset="0"/>
                  <a:ea typeface="楷体_GB2312" pitchFamily="49" charset="-122"/>
                </a:rPr>
                <a:t>4 </a:t>
              </a:r>
              <a:r>
                <a:rPr lang="en-US" altLang="zh-CN" sz="2400" i="1">
                  <a:solidFill>
                    <a:srgbClr val="000066"/>
                  </a:solidFill>
                  <a:latin typeface="Times New Roman" panose="02020603050405020304" pitchFamily="18" charset="0"/>
                  <a:ea typeface="楷体_GB2312" pitchFamily="49" charset="-122"/>
                </a:rPr>
                <a:t>= R</a:t>
              </a:r>
            </a:p>
          </p:txBody>
        </p:sp>
      </p:grpSp>
      <p:sp>
        <p:nvSpPr>
          <p:cNvPr id="15" name="Rectangle 2"/>
          <p:cNvSpPr>
            <a:spLocks noChangeArrowheads="1"/>
          </p:cNvSpPr>
          <p:nvPr/>
        </p:nvSpPr>
        <p:spPr bwMode="auto">
          <a:xfrm>
            <a:off x="741012" y="128967"/>
            <a:ext cx="335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solidFill>
                  <a:schemeClr val="accent2"/>
                </a:solidFill>
                <a:ea typeface="楷体_GB2312" pitchFamily="49" charset="-122"/>
                <a:cs typeface="Times New Roman" panose="02020603050405020304" pitchFamily="18" charset="0"/>
              </a:rPr>
              <a:t>5.2.2 </a:t>
            </a:r>
            <a:r>
              <a:rPr kumimoji="0" lang="zh-CN" altLang="en-US" dirty="0">
                <a:solidFill>
                  <a:schemeClr val="accent2"/>
                </a:solidFill>
                <a:ea typeface="楷体_GB2312" pitchFamily="49" charset="-122"/>
                <a:cs typeface="Times New Roman" panose="02020603050405020304" pitchFamily="18" charset="0"/>
              </a:rPr>
              <a:t>门控</a:t>
            </a:r>
            <a:r>
              <a:rPr kumimoji="0" lang="en-US" altLang="zh-CN" dirty="0">
                <a:solidFill>
                  <a:schemeClr val="accent2"/>
                </a:solidFill>
                <a:ea typeface="楷体_GB2312" pitchFamily="49" charset="-122"/>
                <a:cs typeface="Times New Roman" panose="02020603050405020304" pitchFamily="18" charset="0"/>
              </a:rPr>
              <a:t>SR </a:t>
            </a:r>
            <a:r>
              <a:rPr kumimoji="0" lang="zh-CN" altLang="en-US" dirty="0">
                <a:solidFill>
                  <a:schemeClr val="accent2"/>
                </a:solidFill>
                <a:ea typeface="楷体_GB2312" pitchFamily="49" charset="-122"/>
                <a:cs typeface="Times New Roman" panose="02020603050405020304" pitchFamily="18" charset="0"/>
              </a:rPr>
              <a:t>锁存器</a:t>
            </a:r>
          </a:p>
        </p:txBody>
      </p:sp>
      <p:graphicFrame>
        <p:nvGraphicFramePr>
          <p:cNvPr id="16" name="Object 7">
            <a:extLst>
              <a:ext uri="{FF2B5EF4-FFF2-40B4-BE49-F238E27FC236}">
                <a16:creationId xmlns:a16="http://schemas.microsoft.com/office/drawing/2014/main" id="{5FBCDBC6-2E79-4D14-AA6E-82D2BB678550}"/>
              </a:ext>
            </a:extLst>
          </p:cNvPr>
          <p:cNvGraphicFramePr>
            <a:graphicFrameLocks noChangeAspect="1"/>
          </p:cNvGraphicFramePr>
          <p:nvPr>
            <p:extLst>
              <p:ext uri="{D42A27DB-BD31-4B8C-83A1-F6EECF244321}">
                <p14:modId xmlns:p14="http://schemas.microsoft.com/office/powerpoint/2010/main" val="3485833623"/>
              </p:ext>
            </p:extLst>
          </p:nvPr>
        </p:nvGraphicFramePr>
        <p:xfrm>
          <a:off x="9079812" y="1711131"/>
          <a:ext cx="2557463" cy="1573213"/>
        </p:xfrm>
        <a:graphic>
          <a:graphicData uri="http://schemas.openxmlformats.org/presentationml/2006/ole">
            <mc:AlternateContent xmlns:mc="http://schemas.openxmlformats.org/markup-compatibility/2006">
              <mc:Choice xmlns:v="urn:schemas-microsoft-com:vml" Requires="v">
                <p:oleObj spid="_x0000_s496663" name="图片" r:id="rId5" imgW="1343160" imgH="828720" progId="Word.Picture.8">
                  <p:embed/>
                </p:oleObj>
              </mc:Choice>
              <mc:Fallback>
                <p:oleObj name="图片" r:id="rId5" imgW="1343160" imgH="828720" progId="Word.Picture.8">
                  <p:embed/>
                  <p:pic>
                    <p:nvPicPr>
                      <p:cNvPr id="41165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9812" y="1711131"/>
                        <a:ext cx="2557463" cy="1573213"/>
                      </a:xfrm>
                      <a:prstGeom prst="rect">
                        <a:avLst/>
                      </a:prstGeom>
                      <a:noFill/>
                      <a:ln w="19050">
                        <a:noFill/>
                        <a:miter lim="800000"/>
                        <a:headEnd/>
                        <a:tailEnd/>
                      </a:ln>
                    </p:spPr>
                  </p:pic>
                </p:oleObj>
              </mc:Fallback>
            </mc:AlternateContent>
          </a:graphicData>
        </a:graphic>
      </p:graphicFrame>
    </p:spTree>
    <p:extLst>
      <p:ext uri="{BB962C8B-B14F-4D97-AF65-F5344CB8AC3E}">
        <p14:creationId xmlns:p14="http://schemas.microsoft.com/office/powerpoint/2010/main" val="149452252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2681"/>
                                        </p:tgtEl>
                                        <p:attrNameLst>
                                          <p:attrName>style.visibility</p:attrName>
                                        </p:attrNameLst>
                                      </p:cBhvr>
                                      <p:to>
                                        <p:strVal val="visible"/>
                                      </p:to>
                                    </p:set>
                                    <p:animEffect transition="in" filter="blinds(horizontal)">
                                      <p:cBhvr>
                                        <p:cTn id="7" dur="500"/>
                                        <p:tgtEl>
                                          <p:spTgt spid="4126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1270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12680"/>
                                        </p:tgtEl>
                                        <p:attrNameLst>
                                          <p:attrName>style.visibility</p:attrName>
                                        </p:attrNameLst>
                                      </p:cBhvr>
                                      <p:to>
                                        <p:strVal val="visible"/>
                                      </p:to>
                                    </p:set>
                                    <p:animEffect transition="in" filter="blinds(horizontal)">
                                      <p:cBhvr>
                                        <p:cTn id="16" dur="500"/>
                                        <p:tgtEl>
                                          <p:spTgt spid="4126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412703"/>
                                        </p:tgtEl>
                                        <p:attrNameLst>
                                          <p:attrName>style.visibility</p:attrName>
                                        </p:attrNameLst>
                                      </p:cBhvr>
                                      <p:to>
                                        <p:strVal val="visible"/>
                                      </p:to>
                                    </p:set>
                                    <p:animEffect transition="in" filter="strips(downRight)">
                                      <p:cBhvr>
                                        <p:cTn id="21" dur="500"/>
                                        <p:tgtEl>
                                          <p:spTgt spid="41270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12701"/>
                                        </p:tgtEl>
                                        <p:attrNameLst>
                                          <p:attrName>style.visibility</p:attrName>
                                        </p:attrNameLst>
                                      </p:cBhvr>
                                      <p:to>
                                        <p:strVal val="visible"/>
                                      </p:to>
                                    </p:set>
                                    <p:animEffect transition="in" filter="blinds(horizontal)">
                                      <p:cBhvr>
                                        <p:cTn id="26" dur="500"/>
                                        <p:tgtEl>
                                          <p:spTgt spid="4127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412676"/>
                                        </p:tgtEl>
                                        <p:attrNameLst>
                                          <p:attrName>style.visibility</p:attrName>
                                        </p:attrNameLst>
                                      </p:cBhvr>
                                      <p:to>
                                        <p:strVal val="visible"/>
                                      </p:to>
                                    </p:set>
                                    <p:animEffect transition="in" filter="strips(downRight)">
                                      <p:cBhvr>
                                        <p:cTn id="31" dur="500"/>
                                        <p:tgtEl>
                                          <p:spTgt spid="41267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412677"/>
                                        </p:tgtEl>
                                        <p:attrNameLst>
                                          <p:attrName>style.visibility</p:attrName>
                                        </p:attrNameLst>
                                      </p:cBhvr>
                                      <p:to>
                                        <p:strVal val="visible"/>
                                      </p:to>
                                    </p:set>
                                    <p:animEffect transition="in" filter="strips(downRight)">
                                      <p:cBhvr>
                                        <p:cTn id="36" dur="500"/>
                                        <p:tgtEl>
                                          <p:spTgt spid="4126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412678"/>
                                        </p:tgtEl>
                                        <p:attrNameLst>
                                          <p:attrName>style.visibility</p:attrName>
                                        </p:attrNameLst>
                                      </p:cBhvr>
                                      <p:to>
                                        <p:strVal val="visible"/>
                                      </p:to>
                                    </p:set>
                                    <p:animEffect transition="in" filter="strips(downRight)">
                                      <p:cBhvr>
                                        <p:cTn id="41" dur="500"/>
                                        <p:tgtEl>
                                          <p:spTgt spid="41267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412679"/>
                                        </p:tgtEl>
                                        <p:attrNameLst>
                                          <p:attrName>style.visibility</p:attrName>
                                        </p:attrNameLst>
                                      </p:cBhvr>
                                      <p:to>
                                        <p:strVal val="visible"/>
                                      </p:to>
                                    </p:set>
                                    <p:animEffect transition="in" filter="strips(downRight)">
                                      <p:cBhvr>
                                        <p:cTn id="46" dur="500"/>
                                        <p:tgtEl>
                                          <p:spTgt spid="41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6" grpId="0" autoUpdateAnimBg="0"/>
      <p:bldP spid="412677" grpId="0" autoUpdateAnimBg="0"/>
      <p:bldP spid="412678" grpId="0" autoUpdateAnimBg="0"/>
      <p:bldP spid="412679" grpId="0"/>
      <p:bldP spid="412680" grpId="0" autoUpdateAnimBg="0"/>
      <p:bldP spid="412681" grpId="0" autoUpdateAnimBg="0"/>
      <p:bldP spid="412701" grpId="0" autoUpdateAnimBg="0"/>
      <p:bldP spid="41270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7972" name="Object 4"/>
          <p:cNvGraphicFramePr>
            <a:graphicFrameLocks noChangeAspect="1"/>
          </p:cNvGraphicFramePr>
          <p:nvPr>
            <p:extLst>
              <p:ext uri="{D42A27DB-BD31-4B8C-83A1-F6EECF244321}">
                <p14:modId xmlns:p14="http://schemas.microsoft.com/office/powerpoint/2010/main" val="934045583"/>
              </p:ext>
            </p:extLst>
          </p:nvPr>
        </p:nvGraphicFramePr>
        <p:xfrm>
          <a:off x="5591932" y="1756712"/>
          <a:ext cx="3416300" cy="3948113"/>
        </p:xfrm>
        <a:graphic>
          <a:graphicData uri="http://schemas.openxmlformats.org/presentationml/2006/ole">
            <mc:AlternateContent xmlns:mc="http://schemas.openxmlformats.org/markup-compatibility/2006">
              <mc:Choice xmlns:v="urn:schemas-microsoft-com:vml" Requires="v">
                <p:oleObj spid="_x0000_s497709" name="图片" r:id="rId3" imgW="2389680" imgH="2791800" progId="Word.Picture.8">
                  <p:embed/>
                </p:oleObj>
              </mc:Choice>
              <mc:Fallback>
                <p:oleObj name="图片" r:id="rId3" imgW="2389680" imgH="2791800" progId="Word.Picture.8">
                  <p:embed/>
                  <p:pic>
                    <p:nvPicPr>
                      <p:cNvPr id="467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932" y="1756712"/>
                        <a:ext cx="3416300" cy="3948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7983" name="Group 15"/>
          <p:cNvGrpSpPr>
            <a:grpSpLocks/>
          </p:cNvGrpSpPr>
          <p:nvPr/>
        </p:nvGrpSpPr>
        <p:grpSpPr bwMode="auto">
          <a:xfrm>
            <a:off x="1033076" y="467690"/>
            <a:ext cx="8855075" cy="1166813"/>
            <a:chOff x="99" y="327"/>
            <a:chExt cx="5578" cy="735"/>
          </a:xfrm>
        </p:grpSpPr>
        <p:sp>
          <p:nvSpPr>
            <p:cNvPr id="467977" name="Rectangle 9"/>
            <p:cNvSpPr>
              <a:spLocks noChangeArrowheads="1"/>
            </p:cNvSpPr>
            <p:nvPr/>
          </p:nvSpPr>
          <p:spPr bwMode="auto">
            <a:xfrm>
              <a:off x="4434" y="753"/>
              <a:ext cx="10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a:solidFill>
                    <a:srgbClr val="000066"/>
                  </a:solidFill>
                  <a:latin typeface="楷体_GB2312" pitchFamily="49" charset="-122"/>
                  <a:ea typeface="楷体_GB2312" pitchFamily="49" charset="-122"/>
                  <a:cs typeface="Arial" panose="020B0604020202020204" pitchFamily="34" charset="0"/>
                </a:rPr>
                <a:t>的波形。</a:t>
              </a:r>
              <a:r>
                <a:rPr lang="zh-CN" altLang="en-US">
                  <a:solidFill>
                    <a:srgbClr val="000066"/>
                  </a:solidFill>
                  <a:latin typeface="楷体_GB2312" pitchFamily="49" charset="-122"/>
                  <a:ea typeface="楷体_GB2312" pitchFamily="49" charset="-122"/>
                  <a:cs typeface="Times New Roman" panose="02020603050405020304" pitchFamily="18" charset="0"/>
                </a:rPr>
                <a:t>   </a:t>
              </a:r>
              <a:endParaRPr lang="zh-CN" altLang="en-US">
                <a:solidFill>
                  <a:srgbClr val="000066"/>
                </a:solidFill>
                <a:latin typeface="楷体_GB2312" pitchFamily="49" charset="-122"/>
                <a:ea typeface="楷体_GB2312" pitchFamily="49" charset="-122"/>
              </a:endParaRPr>
            </a:p>
          </p:txBody>
        </p:sp>
        <p:sp>
          <p:nvSpPr>
            <p:cNvPr id="467975" name="Rectangle 7"/>
            <p:cNvSpPr>
              <a:spLocks noChangeArrowheads="1"/>
            </p:cNvSpPr>
            <p:nvPr/>
          </p:nvSpPr>
          <p:spPr bwMode="auto">
            <a:xfrm>
              <a:off x="99" y="327"/>
              <a:ext cx="5578" cy="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lnSpc>
                  <a:spcPct val="155000"/>
                </a:lnSpc>
              </a:pP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例：逻辑门控</a:t>
              </a:r>
              <a:r>
                <a:rPr kumimoji="1"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SR</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锁存器的</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E</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S</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R</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的波形如下图虚线上边所示，</a:t>
              </a:r>
            </a:p>
            <a:p>
              <a:pPr algn="just">
                <a:lnSpc>
                  <a:spcPct val="155000"/>
                </a:lnSpc>
              </a:pP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锁存器的原始状态为</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 = 0</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a:t>
              </a:r>
              <a:endParaRPr kumimoji="1" lang="zh-CN" altLang="en-US" sz="2400" dirty="0">
                <a:solidFill>
                  <a:srgbClr val="000066"/>
                </a:solidFill>
                <a:latin typeface="Times New Roman" panose="02020603050405020304" pitchFamily="18" charset="0"/>
                <a:ea typeface="楷体_GB2312" pitchFamily="49" charset="-122"/>
              </a:endParaRPr>
            </a:p>
          </p:txBody>
        </p:sp>
        <p:sp>
          <p:nvSpPr>
            <p:cNvPr id="467976" name="Rectangle 8"/>
            <p:cNvSpPr>
              <a:spLocks noChangeArrowheads="1"/>
            </p:cNvSpPr>
            <p:nvPr/>
          </p:nvSpPr>
          <p:spPr bwMode="auto">
            <a:xfrm>
              <a:off x="2426" y="754"/>
              <a:ext cx="19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试画出</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en-US" altLang="zh-CN" sz="2400" baseline="-30000" dirty="0">
                  <a:solidFill>
                    <a:srgbClr val="000066"/>
                  </a:solidFill>
                  <a:latin typeface="Times New Roman" panose="02020603050405020304" pitchFamily="18" charset="0"/>
                  <a:ea typeface="楷体_GB2312" pitchFamily="49" charset="-122"/>
                  <a:cs typeface="Times New Roman" panose="02020603050405020304" pitchFamily="18" charset="0"/>
                </a:rPr>
                <a:t>3</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en-US" altLang="zh-CN" sz="2400" baseline="-30000" dirty="0">
                  <a:solidFill>
                    <a:srgbClr val="000066"/>
                  </a:solidFill>
                  <a:latin typeface="Times New Roman" panose="02020603050405020304" pitchFamily="18" charset="0"/>
                  <a:ea typeface="楷体_GB2312" pitchFamily="49" charset="-122"/>
                  <a:cs typeface="Times New Roman" panose="02020603050405020304" pitchFamily="18" charset="0"/>
                </a:rPr>
                <a:t>4</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zh-CN" altLang="en-US" sz="2400" dirty="0">
                  <a:solidFill>
                    <a:srgbClr val="000066"/>
                  </a:solidFill>
                  <a:latin typeface="Times New Roman" panose="02020603050405020304" pitchFamily="18" charset="0"/>
                  <a:ea typeface="楷体_GB2312" pitchFamily="49" charset="-122"/>
                  <a:cs typeface="Arial" panose="020B0604020202020204" pitchFamily="34" charset="0"/>
                </a:rPr>
                <a:t>和</a:t>
              </a:r>
              <a:r>
                <a:rPr kumimoji="1"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a:t>
              </a:r>
            </a:p>
          </p:txBody>
        </p:sp>
        <p:sp>
          <p:nvSpPr>
            <p:cNvPr id="467979" name="Line 11"/>
            <p:cNvSpPr>
              <a:spLocks noChangeShapeType="1"/>
            </p:cNvSpPr>
            <p:nvPr/>
          </p:nvSpPr>
          <p:spPr bwMode="auto">
            <a:xfrm>
              <a:off x="4195" y="799"/>
              <a:ext cx="136"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467982" name="Object 14"/>
          <p:cNvGraphicFramePr>
            <a:graphicFrameLocks noChangeAspect="1"/>
          </p:cNvGraphicFramePr>
          <p:nvPr>
            <p:extLst>
              <p:ext uri="{D42A27DB-BD31-4B8C-83A1-F6EECF244321}">
                <p14:modId xmlns:p14="http://schemas.microsoft.com/office/powerpoint/2010/main" val="2231497067"/>
              </p:ext>
            </p:extLst>
          </p:nvPr>
        </p:nvGraphicFramePr>
        <p:xfrm>
          <a:off x="1177772" y="1756712"/>
          <a:ext cx="3416300" cy="2582421"/>
        </p:xfrm>
        <a:graphic>
          <a:graphicData uri="http://schemas.openxmlformats.org/presentationml/2006/ole">
            <mc:AlternateContent xmlns:mc="http://schemas.openxmlformats.org/markup-compatibility/2006">
              <mc:Choice xmlns:v="urn:schemas-microsoft-com:vml" Requires="v">
                <p:oleObj spid="_x0000_s497710" name="图片" r:id="rId5" imgW="2305080" imgH="1924200" progId="Word.Picture.8">
                  <p:embed/>
                </p:oleObj>
              </mc:Choice>
              <mc:Fallback>
                <p:oleObj name="图片" r:id="rId5" imgW="2305080" imgH="1924200" progId="Word.Picture.8">
                  <p:embed/>
                  <p:pic>
                    <p:nvPicPr>
                      <p:cNvPr id="467982"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7772" y="1756712"/>
                        <a:ext cx="3416300" cy="2582421"/>
                      </a:xfrm>
                      <a:prstGeom prst="rect">
                        <a:avLst/>
                      </a:prstGeom>
                      <a:noFill/>
                      <a:ln w="28575">
                        <a:solidFill>
                          <a:srgbClr val="3399FF"/>
                        </a:solidFill>
                        <a:miter lim="800000"/>
                        <a:headEnd/>
                        <a:tailEnd/>
                      </a:ln>
                      <a:extLst/>
                    </p:spPr>
                  </p:pic>
                </p:oleObj>
              </mc:Fallback>
            </mc:AlternateContent>
          </a:graphicData>
        </a:graphic>
      </p:graphicFrame>
      <p:sp>
        <p:nvSpPr>
          <p:cNvPr id="2" name="圆角矩形 1"/>
          <p:cNvSpPr/>
          <p:nvPr/>
        </p:nvSpPr>
        <p:spPr bwMode="auto">
          <a:xfrm>
            <a:off x="5415430" y="4735394"/>
            <a:ext cx="3816530" cy="1368190"/>
          </a:xfrm>
          <a:prstGeom prst="roundRect">
            <a:avLst/>
          </a:prstGeom>
          <a:pattFill prst="ltHorz">
            <a:fgClr>
              <a:schemeClr val="accent1">
                <a:lumMod val="20000"/>
                <a:lumOff val="80000"/>
              </a:schemeClr>
            </a:fgClr>
            <a:bgClr>
              <a:schemeClr val="bg1"/>
            </a:bgClr>
          </a:patt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spcBef>
                <a:spcPct val="50000"/>
              </a:spcBef>
            </a:pPr>
            <a:endParaRPr kumimoji="1" lang="zh-CN" altLang="en-US">
              <a:latin typeface="Times New Roman" pitchFamily="18" charset="0"/>
            </a:endParaRPr>
          </a:p>
        </p:txBody>
      </p:sp>
      <p:sp>
        <p:nvSpPr>
          <p:cNvPr id="10" name="圆角矩形 9"/>
          <p:cNvSpPr/>
          <p:nvPr/>
        </p:nvSpPr>
        <p:spPr bwMode="auto">
          <a:xfrm>
            <a:off x="5460612" y="3539114"/>
            <a:ext cx="3816530" cy="1368190"/>
          </a:xfrm>
          <a:prstGeom prst="roundRect">
            <a:avLst/>
          </a:prstGeom>
          <a:pattFill prst="ltHorz">
            <a:fgClr>
              <a:schemeClr val="accent1">
                <a:lumMod val="20000"/>
                <a:lumOff val="80000"/>
              </a:schemeClr>
            </a:fgClr>
            <a:bgClr>
              <a:schemeClr val="bg1"/>
            </a:bgClr>
          </a:patt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spcBef>
                <a:spcPct val="50000"/>
              </a:spcBef>
            </a:pPr>
            <a:endParaRPr kumimoji="1" lang="zh-CN" altLang="en-US">
              <a:latin typeface="Times New Roman" pitchFamily="18" charset="0"/>
            </a:endParaRPr>
          </a:p>
        </p:txBody>
      </p:sp>
      <p:sp>
        <p:nvSpPr>
          <p:cNvPr id="12" name="圆角矩形 11"/>
          <p:cNvSpPr/>
          <p:nvPr/>
        </p:nvSpPr>
        <p:spPr bwMode="auto">
          <a:xfrm>
            <a:off x="5468548" y="3507364"/>
            <a:ext cx="3816530" cy="1116792"/>
          </a:xfrm>
          <a:prstGeom prst="roundRect">
            <a:avLst/>
          </a:prstGeom>
          <a:pattFill prst="ltHorz">
            <a:fgClr>
              <a:schemeClr val="accent1">
                <a:lumMod val="20000"/>
                <a:lumOff val="80000"/>
              </a:schemeClr>
            </a:fgClr>
            <a:bgClr>
              <a:schemeClr val="bg1"/>
            </a:bgClr>
          </a:patt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spcBef>
                <a:spcPct val="50000"/>
              </a:spcBef>
            </a:pPr>
            <a:endParaRPr kumimoji="1" lang="zh-CN" altLang="en-US">
              <a:latin typeface="Times New Roman" pitchFamily="18" charset="0"/>
            </a:endParaRPr>
          </a:p>
        </p:txBody>
      </p:sp>
      <p:graphicFrame>
        <p:nvGraphicFramePr>
          <p:cNvPr id="13" name="Object 7">
            <a:extLst>
              <a:ext uri="{FF2B5EF4-FFF2-40B4-BE49-F238E27FC236}">
                <a16:creationId xmlns:a16="http://schemas.microsoft.com/office/drawing/2014/main" id="{584359BE-6D6D-42BB-888F-CA43E3B58B39}"/>
              </a:ext>
            </a:extLst>
          </p:cNvPr>
          <p:cNvGraphicFramePr>
            <a:graphicFrameLocks noChangeAspect="1"/>
          </p:cNvGraphicFramePr>
          <p:nvPr>
            <p:extLst>
              <p:ext uri="{D42A27DB-BD31-4B8C-83A1-F6EECF244321}">
                <p14:modId xmlns:p14="http://schemas.microsoft.com/office/powerpoint/2010/main" val="575782119"/>
              </p:ext>
            </p:extLst>
          </p:nvPr>
        </p:nvGraphicFramePr>
        <p:xfrm>
          <a:off x="1490985" y="4600791"/>
          <a:ext cx="2557463" cy="1573213"/>
        </p:xfrm>
        <a:graphic>
          <a:graphicData uri="http://schemas.openxmlformats.org/presentationml/2006/ole">
            <mc:AlternateContent xmlns:mc="http://schemas.openxmlformats.org/markup-compatibility/2006">
              <mc:Choice xmlns:v="urn:schemas-microsoft-com:vml" Requires="v">
                <p:oleObj spid="_x0000_s497711" name="图片" r:id="rId7" imgW="1343160" imgH="828720" progId="Word.Picture.8">
                  <p:embed/>
                </p:oleObj>
              </mc:Choice>
              <mc:Fallback>
                <p:oleObj name="图片" r:id="rId7" imgW="1343160" imgH="828720" progId="Word.Picture.8">
                  <p:embed/>
                  <p:pic>
                    <p:nvPicPr>
                      <p:cNvPr id="41165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0985" y="4600791"/>
                        <a:ext cx="2557463" cy="1573213"/>
                      </a:xfrm>
                      <a:prstGeom prst="rect">
                        <a:avLst/>
                      </a:prstGeom>
                      <a:noFill/>
                      <a:ln w="19050">
                        <a:noFill/>
                        <a:miter lim="800000"/>
                        <a:headEnd/>
                        <a:tailEnd/>
                      </a:ln>
                    </p:spPr>
                  </p:pic>
                </p:oleObj>
              </mc:Fallback>
            </mc:AlternateContent>
          </a:graphicData>
        </a:graphic>
      </p:graphicFrame>
    </p:spTree>
    <p:extLst>
      <p:ext uri="{BB962C8B-B14F-4D97-AF65-F5344CB8AC3E}">
        <p14:creationId xmlns:p14="http://schemas.microsoft.com/office/powerpoint/2010/main" val="1089556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7972"/>
                                        </p:tgtEl>
                                        <p:attrNameLst>
                                          <p:attrName>style.visibility</p:attrName>
                                        </p:attrNameLst>
                                      </p:cBhvr>
                                      <p:to>
                                        <p:strVal val="visible"/>
                                      </p:to>
                                    </p:set>
                                    <p:animEffect transition="in" filter="wipe(left)">
                                      <p:cBhvr>
                                        <p:cTn id="7" dur="500"/>
                                        <p:tgtEl>
                                          <p:spTgt spid="467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1"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p:cNvSpPr>
            <a:spLocks noChangeArrowheads="1"/>
          </p:cNvSpPr>
          <p:nvPr/>
        </p:nvSpPr>
        <p:spPr bwMode="auto">
          <a:xfrm>
            <a:off x="2424114" y="2492375"/>
            <a:ext cx="5616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rId2" action="ppaction://hlinksldjump"/>
              </a:rPr>
              <a:t>5.3.1  </a:t>
            </a:r>
            <a:r>
              <a:rPr kumimoji="0" lang="en-US" altLang="zh-CN" sz="3200" i="1">
                <a:solidFill>
                  <a:srgbClr val="000066"/>
                </a:solidFill>
                <a:ea typeface="楷体_GB2312" pitchFamily="49" charset="-122"/>
                <a:hlinkClick r:id="rId2" action="ppaction://hlinksldjump"/>
              </a:rPr>
              <a:t>D</a:t>
            </a:r>
            <a:r>
              <a:rPr kumimoji="0" lang="zh-CN" altLang="en-US" sz="3200">
                <a:solidFill>
                  <a:srgbClr val="000066"/>
                </a:solidFill>
                <a:ea typeface="楷体_GB2312" pitchFamily="49" charset="-122"/>
                <a:hlinkClick r:id="rId2" action="ppaction://hlinksldjump"/>
              </a:rPr>
              <a:t>锁存器的电路结构</a:t>
            </a:r>
            <a:endParaRPr kumimoji="0" lang="zh-CN" altLang="en-US" sz="3200">
              <a:solidFill>
                <a:srgbClr val="000066"/>
              </a:solidFill>
              <a:ea typeface="楷体_GB2312" pitchFamily="49" charset="-122"/>
            </a:endParaRPr>
          </a:p>
        </p:txBody>
      </p:sp>
      <p:sp>
        <p:nvSpPr>
          <p:cNvPr id="484357" name="Rectangle 5"/>
          <p:cNvSpPr>
            <a:spLocks noChangeArrowheads="1"/>
          </p:cNvSpPr>
          <p:nvPr/>
        </p:nvSpPr>
        <p:spPr bwMode="auto">
          <a:xfrm>
            <a:off x="2424114" y="1412876"/>
            <a:ext cx="28082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bIns="0" anchor="ctr">
            <a:spAutoFit/>
          </a:bodyPr>
          <a:lstStyle/>
          <a:p>
            <a:pPr algn="l"/>
            <a:r>
              <a:rPr lang="en-US" altLang="zh-CN" sz="3200">
                <a:solidFill>
                  <a:schemeClr val="accent2"/>
                </a:solidFill>
                <a:latin typeface="Times New Roman" panose="02020603050405020304" pitchFamily="18" charset="0"/>
                <a:ea typeface="楷体_GB2312" pitchFamily="49" charset="-122"/>
              </a:rPr>
              <a:t>5.3  D</a:t>
            </a:r>
            <a:r>
              <a:rPr lang="zh-CN" altLang="en-US" sz="3600">
                <a:solidFill>
                  <a:schemeClr val="accent2"/>
                </a:solidFill>
                <a:latin typeface="Times New Roman" panose="02020603050405020304" pitchFamily="18" charset="0"/>
                <a:ea typeface="楷体_GB2312" pitchFamily="49" charset="-122"/>
              </a:rPr>
              <a:t>锁存器</a:t>
            </a:r>
            <a:endParaRPr lang="zh-CN" altLang="en-US" sz="3600" b="0">
              <a:solidFill>
                <a:schemeClr val="accent2"/>
              </a:solidFill>
              <a:latin typeface="Times New Roman" panose="02020603050405020304" pitchFamily="18" charset="0"/>
            </a:endParaRPr>
          </a:p>
        </p:txBody>
      </p:sp>
      <p:sp>
        <p:nvSpPr>
          <p:cNvPr id="484358" name="Rectangle 6"/>
          <p:cNvSpPr>
            <a:spLocks noChangeArrowheads="1"/>
          </p:cNvSpPr>
          <p:nvPr/>
        </p:nvSpPr>
        <p:spPr bwMode="auto">
          <a:xfrm>
            <a:off x="2424113" y="3573464"/>
            <a:ext cx="61198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rId3" action="ppaction://hlinksldjump"/>
              </a:rPr>
              <a:t>5.3.2  </a:t>
            </a:r>
            <a:r>
              <a:rPr kumimoji="0" lang="zh-CN" altLang="en-US" sz="3200">
                <a:solidFill>
                  <a:srgbClr val="000066"/>
                </a:solidFill>
                <a:ea typeface="楷体_GB2312" pitchFamily="49" charset="-122"/>
                <a:hlinkClick r:id="rId3" action="ppaction://hlinksldjump"/>
              </a:rPr>
              <a:t>典型的</a:t>
            </a:r>
            <a:r>
              <a:rPr kumimoji="0" lang="en-US" altLang="zh-CN" sz="3200" i="1">
                <a:solidFill>
                  <a:srgbClr val="000066"/>
                </a:solidFill>
                <a:ea typeface="楷体_GB2312" pitchFamily="49" charset="-122"/>
                <a:hlinkClick r:id="rId3" action="ppaction://hlinksldjump"/>
              </a:rPr>
              <a:t>D </a:t>
            </a:r>
            <a:r>
              <a:rPr kumimoji="0" lang="zh-CN" altLang="en-US" sz="3200">
                <a:solidFill>
                  <a:srgbClr val="000066"/>
                </a:solidFill>
                <a:ea typeface="楷体_GB2312" pitchFamily="49" charset="-122"/>
                <a:hlinkClick r:id="rId3" action="ppaction://hlinksldjump"/>
              </a:rPr>
              <a:t>锁存器集成电路</a:t>
            </a:r>
            <a:endParaRPr kumimoji="0" lang="zh-CN" altLang="en-US" sz="3200">
              <a:solidFill>
                <a:srgbClr val="000066"/>
              </a:solidFill>
              <a:ea typeface="楷体_GB2312" pitchFamily="49" charset="-122"/>
            </a:endParaRPr>
          </a:p>
        </p:txBody>
      </p:sp>
      <p:sp>
        <p:nvSpPr>
          <p:cNvPr id="484362" name="Rectangle 10"/>
          <p:cNvSpPr>
            <a:spLocks noChangeArrowheads="1"/>
          </p:cNvSpPr>
          <p:nvPr/>
        </p:nvSpPr>
        <p:spPr bwMode="auto">
          <a:xfrm>
            <a:off x="2495551" y="4437064"/>
            <a:ext cx="6119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rgbClr val="000066"/>
                </a:solidFill>
                <a:ea typeface="楷体_GB2312" pitchFamily="49" charset="-122"/>
                <a:hlinkClick r:id="rId4" action="ppaction://hlinksldjump"/>
              </a:rPr>
              <a:t>5.3.3  </a:t>
            </a:r>
            <a:r>
              <a:rPr kumimoji="0" lang="en-US" altLang="zh-CN" sz="3200" i="1">
                <a:solidFill>
                  <a:srgbClr val="000066"/>
                </a:solidFill>
                <a:ea typeface="楷体_GB2312" pitchFamily="49" charset="-122"/>
                <a:hlinkClick r:id="rId4" action="ppaction://hlinksldjump"/>
              </a:rPr>
              <a:t>D </a:t>
            </a:r>
            <a:r>
              <a:rPr kumimoji="0" lang="zh-CN" altLang="en-US" sz="3200">
                <a:solidFill>
                  <a:srgbClr val="000066"/>
                </a:solidFill>
                <a:ea typeface="楷体_GB2312" pitchFamily="49" charset="-122"/>
                <a:hlinkClick r:id="rId4" action="ppaction://hlinksldjump"/>
              </a:rPr>
              <a:t>锁存器的动态特性</a:t>
            </a:r>
            <a:endParaRPr kumimoji="0" lang="zh-CN" altLang="en-US" sz="3200">
              <a:solidFill>
                <a:srgbClr val="000066"/>
              </a:solidFill>
              <a:ea typeface="楷体_GB2312" pitchFamily="49" charset="-122"/>
            </a:endParaRPr>
          </a:p>
        </p:txBody>
      </p:sp>
    </p:spTree>
    <p:extLst>
      <p:ext uri="{BB962C8B-B14F-4D97-AF65-F5344CB8AC3E}">
        <p14:creationId xmlns:p14="http://schemas.microsoft.com/office/powerpoint/2010/main" val="1301112989"/>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
            <a:extLst>
              <a:ext uri="{FF2B5EF4-FFF2-40B4-BE49-F238E27FC236}">
                <a16:creationId xmlns:a16="http://schemas.microsoft.com/office/drawing/2014/main" id="{0E2F9CE5-E3BD-4683-8BB5-82A91742A516}"/>
              </a:ext>
            </a:extLst>
          </p:cNvPr>
          <p:cNvGraphicFramePr>
            <a:graphicFrameLocks noChangeAspect="1"/>
          </p:cNvGraphicFramePr>
          <p:nvPr>
            <p:extLst>
              <p:ext uri="{D42A27DB-BD31-4B8C-83A1-F6EECF244321}">
                <p14:modId xmlns:p14="http://schemas.microsoft.com/office/powerpoint/2010/main" val="137916162"/>
              </p:ext>
            </p:extLst>
          </p:nvPr>
        </p:nvGraphicFramePr>
        <p:xfrm>
          <a:off x="1343340" y="1412720"/>
          <a:ext cx="3529012" cy="2367392"/>
        </p:xfrm>
        <a:graphic>
          <a:graphicData uri="http://schemas.openxmlformats.org/presentationml/2006/ole">
            <mc:AlternateContent xmlns:mc="http://schemas.openxmlformats.org/markup-compatibility/2006">
              <mc:Choice xmlns:v="urn:schemas-microsoft-com:vml" Requires="v">
                <p:oleObj spid="_x0000_s505858" name="Picture" r:id="rId3" imgW="1113878" imgH="1229605" progId="Word.Picture.8">
                  <p:embed/>
                </p:oleObj>
              </mc:Choice>
              <mc:Fallback>
                <p:oleObj name="Picture" r:id="rId3" imgW="1113878" imgH="1229605" progId="Word.Picture.8">
                  <p:embed/>
                  <p:pic>
                    <p:nvPicPr>
                      <p:cNvPr id="145437" name="Object 10">
                        <a:extLst>
                          <a:ext uri="{FF2B5EF4-FFF2-40B4-BE49-F238E27FC236}">
                            <a16:creationId xmlns:a16="http://schemas.microsoft.com/office/drawing/2014/main" id="{6E1B461D-AE81-43A2-BEF2-EE4ACFC36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340" y="1412720"/>
                        <a:ext cx="3529012" cy="2367392"/>
                      </a:xfrm>
                      <a:prstGeom prst="rect">
                        <a:avLst/>
                      </a:prstGeom>
                      <a:noFill/>
                      <a:ln w="28575">
                        <a:noFill/>
                        <a:miter lim="800000"/>
                        <a:headEnd/>
                        <a:tailEnd/>
                      </a:ln>
                    </p:spPr>
                  </p:pic>
                </p:oleObj>
              </mc:Fallback>
            </mc:AlternateContent>
          </a:graphicData>
        </a:graphic>
      </p:graphicFrame>
      <p:sp>
        <p:nvSpPr>
          <p:cNvPr id="3" name="Rectangle 11">
            <a:extLst>
              <a:ext uri="{FF2B5EF4-FFF2-40B4-BE49-F238E27FC236}">
                <a16:creationId xmlns:a16="http://schemas.microsoft.com/office/drawing/2014/main" id="{778F73C7-5663-4C8C-99E0-47FAD156FB0F}"/>
              </a:ext>
            </a:extLst>
          </p:cNvPr>
          <p:cNvSpPr>
            <a:spLocks noChangeArrowheads="1"/>
          </p:cNvSpPr>
          <p:nvPr/>
        </p:nvSpPr>
        <p:spPr bwMode="auto">
          <a:xfrm>
            <a:off x="1900250" y="548600"/>
            <a:ext cx="2703232" cy="39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0" lang="zh-CN" altLang="en-US" sz="2000" dirty="0">
                <a:solidFill>
                  <a:srgbClr val="000066"/>
                </a:solidFill>
                <a:latin typeface="楷体_GB2312" pitchFamily="49" charset="-122"/>
              </a:rPr>
              <a:t>传输门逻辑符号</a:t>
            </a:r>
          </a:p>
        </p:txBody>
      </p:sp>
      <p:sp>
        <p:nvSpPr>
          <p:cNvPr id="4" name="文本框 3">
            <a:extLst>
              <a:ext uri="{FF2B5EF4-FFF2-40B4-BE49-F238E27FC236}">
                <a16:creationId xmlns:a16="http://schemas.microsoft.com/office/drawing/2014/main" id="{3E25402F-78AF-4902-9DF9-86BFC662996D}"/>
              </a:ext>
            </a:extLst>
          </p:cNvPr>
          <p:cNvSpPr txBox="1"/>
          <p:nvPr/>
        </p:nvSpPr>
        <p:spPr>
          <a:xfrm>
            <a:off x="5448432" y="1772770"/>
            <a:ext cx="4464620" cy="1126975"/>
          </a:xfrm>
          <a:prstGeom prst="rect">
            <a:avLst/>
          </a:prstGeom>
          <a:noFill/>
        </p:spPr>
        <p:txBody>
          <a:bodyPr wrap="square" rtlCol="0">
            <a:spAutoFit/>
          </a:bodyPr>
          <a:lstStyle/>
          <a:p>
            <a:pPr>
              <a:lnSpc>
                <a:spcPct val="150000"/>
              </a:lnSpc>
            </a:pPr>
            <a:r>
              <a:rPr lang="en-US" altLang="zh-CN" sz="2400" dirty="0"/>
              <a:t>C=1</a:t>
            </a:r>
            <a:r>
              <a:rPr lang="zh-CN" altLang="en-US" sz="2400" dirty="0"/>
              <a:t>时，信号可以左右传输</a:t>
            </a:r>
            <a:endParaRPr lang="en-US" altLang="zh-CN" sz="2400" dirty="0"/>
          </a:p>
          <a:p>
            <a:pPr>
              <a:lnSpc>
                <a:spcPct val="150000"/>
              </a:lnSpc>
            </a:pPr>
            <a:r>
              <a:rPr lang="en-US" altLang="zh-CN" sz="2400" dirty="0"/>
              <a:t>C=0</a:t>
            </a:r>
            <a:r>
              <a:rPr lang="zh-CN" altLang="en-US" sz="2400" dirty="0"/>
              <a:t>时，信号不可以左右传输</a:t>
            </a:r>
            <a:endParaRPr lang="en-US" altLang="zh-CN" sz="2400" dirty="0"/>
          </a:p>
        </p:txBody>
      </p:sp>
    </p:spTree>
    <p:extLst>
      <p:ext uri="{BB962C8B-B14F-4D97-AF65-F5344CB8AC3E}">
        <p14:creationId xmlns:p14="http://schemas.microsoft.com/office/powerpoint/2010/main" val="3183664079"/>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ChangeArrowheads="1"/>
          </p:cNvSpPr>
          <p:nvPr/>
        </p:nvSpPr>
        <p:spPr bwMode="auto">
          <a:xfrm>
            <a:off x="2100354" y="403914"/>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dirty="0">
                <a:solidFill>
                  <a:schemeClr val="accent2"/>
                </a:solidFill>
                <a:ea typeface="楷体_GB2312" pitchFamily="49" charset="-122"/>
                <a:cs typeface="Times New Roman" panose="02020603050405020304" pitchFamily="18" charset="0"/>
              </a:rPr>
              <a:t>5.3.1  D</a:t>
            </a:r>
            <a:r>
              <a:rPr kumimoji="0" lang="zh-CN" altLang="en-US" sz="2800" dirty="0">
                <a:solidFill>
                  <a:schemeClr val="accent2"/>
                </a:solidFill>
                <a:ea typeface="楷体_GB2312" pitchFamily="49" charset="-122"/>
                <a:cs typeface="Times New Roman" panose="02020603050405020304" pitchFamily="18" charset="0"/>
              </a:rPr>
              <a:t>锁存器电路结构</a:t>
            </a:r>
          </a:p>
        </p:txBody>
      </p:sp>
      <p:sp>
        <p:nvSpPr>
          <p:cNvPr id="416771" name="Rectangle 3"/>
          <p:cNvSpPr>
            <a:spLocks noChangeArrowheads="1"/>
          </p:cNvSpPr>
          <p:nvPr/>
        </p:nvSpPr>
        <p:spPr bwMode="auto">
          <a:xfrm>
            <a:off x="2423490" y="1263650"/>
            <a:ext cx="30244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kumimoji="0" lang="en-US" altLang="zh-CN" dirty="0">
                <a:ea typeface="楷体_GB2312" pitchFamily="49" charset="-122"/>
                <a:cs typeface="Times New Roman" panose="02020603050405020304" pitchFamily="18" charset="0"/>
              </a:rPr>
              <a:t>1. </a:t>
            </a:r>
            <a:r>
              <a:rPr kumimoji="0" lang="zh-CN" altLang="en-US" dirty="0">
                <a:ea typeface="楷体_GB2312" pitchFamily="49" charset="-122"/>
                <a:cs typeface="Times New Roman" panose="02020603050405020304" pitchFamily="18" charset="0"/>
              </a:rPr>
              <a:t>传输门控</a:t>
            </a:r>
            <a:r>
              <a:rPr kumimoji="0" lang="en-US" altLang="zh-CN" i="1" dirty="0">
                <a:ea typeface="楷体_GB2312" pitchFamily="49" charset="-122"/>
                <a:cs typeface="Times New Roman" panose="02020603050405020304" pitchFamily="18" charset="0"/>
              </a:rPr>
              <a:t>D</a:t>
            </a:r>
            <a:r>
              <a:rPr kumimoji="0" lang="zh-CN" altLang="en-US" dirty="0">
                <a:ea typeface="楷体_GB2312" pitchFamily="49" charset="-122"/>
                <a:cs typeface="Times New Roman" panose="02020603050405020304" pitchFamily="18" charset="0"/>
              </a:rPr>
              <a:t>锁存器</a:t>
            </a:r>
          </a:p>
        </p:txBody>
      </p:sp>
      <p:grpSp>
        <p:nvGrpSpPr>
          <p:cNvPr id="416772" name="Group 4"/>
          <p:cNvGrpSpPr>
            <a:grpSpLocks/>
          </p:cNvGrpSpPr>
          <p:nvPr/>
        </p:nvGrpSpPr>
        <p:grpSpPr bwMode="auto">
          <a:xfrm>
            <a:off x="7320170" y="1720851"/>
            <a:ext cx="2305050" cy="2662237"/>
            <a:chOff x="3653" y="1225"/>
            <a:chExt cx="1452" cy="1677"/>
          </a:xfrm>
        </p:grpSpPr>
        <p:graphicFrame>
          <p:nvGraphicFramePr>
            <p:cNvPr id="416773" name="Object 5"/>
            <p:cNvGraphicFramePr>
              <a:graphicFrameLocks noChangeAspect="1"/>
            </p:cNvGraphicFramePr>
            <p:nvPr>
              <p:extLst>
                <p:ext uri="{D42A27DB-BD31-4B8C-83A1-F6EECF244321}">
                  <p14:modId xmlns:p14="http://schemas.microsoft.com/office/powerpoint/2010/main" val="876574312"/>
                </p:ext>
              </p:extLst>
            </p:nvPr>
          </p:nvGraphicFramePr>
          <p:xfrm>
            <a:off x="3653" y="1817"/>
            <a:ext cx="1452" cy="1085"/>
          </p:xfrm>
          <a:graphic>
            <a:graphicData uri="http://schemas.openxmlformats.org/presentationml/2006/ole">
              <mc:AlternateContent xmlns:mc="http://schemas.openxmlformats.org/markup-compatibility/2006">
                <mc:Choice xmlns:v="urn:schemas-microsoft-com:vml" Requires="v">
                  <p:oleObj spid="_x0000_s498722" name="图片" r:id="rId3" imgW="1343160" imgH="828720" progId="Word.Picture.8">
                    <p:embed/>
                  </p:oleObj>
                </mc:Choice>
                <mc:Fallback>
                  <p:oleObj name="图片" r:id="rId3" imgW="1343160" imgH="828720" progId="Word.Picture.8">
                    <p:embed/>
                    <p:pic>
                      <p:nvPicPr>
                        <p:cNvPr id="4167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3" y="1817"/>
                          <a:ext cx="1452" cy="1085"/>
                        </a:xfrm>
                        <a:prstGeom prst="rect">
                          <a:avLst/>
                        </a:prstGeom>
                        <a:noFill/>
                        <a:ln w="19050">
                          <a:noFill/>
                          <a:miter lim="800000"/>
                          <a:headEnd/>
                          <a:tailEnd/>
                        </a:ln>
                      </p:spPr>
                    </p:pic>
                  </p:oleObj>
                </mc:Fallback>
              </mc:AlternateContent>
            </a:graphicData>
          </a:graphic>
        </p:graphicFrame>
        <p:sp>
          <p:nvSpPr>
            <p:cNvPr id="416774" name="Rectangle 6"/>
            <p:cNvSpPr>
              <a:spLocks noChangeArrowheads="1"/>
            </p:cNvSpPr>
            <p:nvPr/>
          </p:nvSpPr>
          <p:spPr bwMode="auto">
            <a:xfrm>
              <a:off x="3929" y="1225"/>
              <a:ext cx="900" cy="300"/>
            </a:xfrm>
            <a:prstGeom prst="rect">
              <a:avLst/>
            </a:prstGeom>
            <a:noFill/>
            <a:ln w="19050">
              <a:solidFill>
                <a:srgbClr val="3399FF">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66"/>
                  </a:solidFill>
                  <a:latin typeface="Tahoma" panose="020B0604030504040204" pitchFamily="34" charset="0"/>
                  <a:ea typeface="楷体_GB2312" pitchFamily="49" charset="-122"/>
                </a:rPr>
                <a:t>逻辑符号</a:t>
              </a:r>
            </a:p>
          </p:txBody>
        </p:sp>
      </p:grpSp>
      <p:graphicFrame>
        <p:nvGraphicFramePr>
          <p:cNvPr id="416776" name="Object 8"/>
          <p:cNvGraphicFramePr>
            <a:graphicFrameLocks noChangeAspect="1"/>
          </p:cNvGraphicFramePr>
          <p:nvPr>
            <p:extLst>
              <p:ext uri="{D42A27DB-BD31-4B8C-83A1-F6EECF244321}">
                <p14:modId xmlns:p14="http://schemas.microsoft.com/office/powerpoint/2010/main" val="3373049080"/>
              </p:ext>
            </p:extLst>
          </p:nvPr>
        </p:nvGraphicFramePr>
        <p:xfrm>
          <a:off x="1921057" y="2321030"/>
          <a:ext cx="4679768" cy="3648410"/>
        </p:xfrm>
        <a:graphic>
          <a:graphicData uri="http://schemas.openxmlformats.org/presentationml/2006/ole">
            <mc:AlternateContent xmlns:mc="http://schemas.openxmlformats.org/markup-compatibility/2006">
              <mc:Choice xmlns:v="urn:schemas-microsoft-com:vml" Requires="v">
                <p:oleObj spid="_x0000_s498723" name="图片" r:id="rId5" imgW="2647800" imgH="1924200" progId="Word.Picture.8">
                  <p:embed/>
                </p:oleObj>
              </mc:Choice>
              <mc:Fallback>
                <p:oleObj name="图片" r:id="rId5" imgW="2647800" imgH="1924200" progId="Word.Picture.8">
                  <p:embed/>
                  <p:pic>
                    <p:nvPicPr>
                      <p:cNvPr id="41677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1057" y="2321030"/>
                        <a:ext cx="4679768" cy="3648410"/>
                      </a:xfrm>
                      <a:prstGeom prst="rect">
                        <a:avLst/>
                      </a:prstGeom>
                      <a:noFill/>
                      <a:ln w="19050">
                        <a:solidFill>
                          <a:srgbClr val="00B0F0"/>
                        </a:solidFill>
                        <a:miter lim="800000"/>
                        <a:headEnd/>
                        <a:tailEnd/>
                      </a:ln>
                    </p:spPr>
                  </p:pic>
                </p:oleObj>
              </mc:Fallback>
            </mc:AlternateContent>
          </a:graphicData>
        </a:graphic>
      </p:graphicFrame>
      <p:sp>
        <p:nvSpPr>
          <p:cNvPr id="416777" name="Rectangle 9"/>
          <p:cNvSpPr>
            <a:spLocks noChangeArrowheads="1"/>
          </p:cNvSpPr>
          <p:nvPr/>
        </p:nvSpPr>
        <p:spPr bwMode="auto">
          <a:xfrm>
            <a:off x="2639520" y="1757793"/>
            <a:ext cx="2376330" cy="476250"/>
          </a:xfrm>
          <a:prstGeom prst="rect">
            <a:avLst/>
          </a:prstGeom>
          <a:solidFill>
            <a:schemeClr val="bg1">
              <a:alpha val="0"/>
            </a:schemeClr>
          </a:solidFill>
          <a:ln w="19050">
            <a:solidFill>
              <a:srgbClr val="3399FF">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solidFill>
                  <a:srgbClr val="000066"/>
                </a:solidFill>
                <a:ea typeface="楷体_GB2312" pitchFamily="49" charset="-122"/>
                <a:cs typeface="Times New Roman" panose="02020603050405020304" pitchFamily="18" charset="0"/>
              </a:rPr>
              <a:t>(1)</a:t>
            </a:r>
            <a:r>
              <a:rPr kumimoji="0" lang="en-US" altLang="zh-CN" dirty="0">
                <a:solidFill>
                  <a:srgbClr val="000066"/>
                </a:solidFill>
                <a:latin typeface="Tahoma" panose="020B0604030504040204" pitchFamily="34" charset="0"/>
                <a:ea typeface="楷体_GB2312" pitchFamily="49" charset="-122"/>
                <a:cs typeface="Times New Roman" panose="02020603050405020304" pitchFamily="18" charset="0"/>
              </a:rPr>
              <a:t> </a:t>
            </a:r>
            <a:r>
              <a:rPr kumimoji="0" lang="zh-CN" altLang="en-US" dirty="0">
                <a:solidFill>
                  <a:srgbClr val="000066"/>
                </a:solidFill>
                <a:latin typeface="Tahoma" panose="020B0604030504040204" pitchFamily="34" charset="0"/>
                <a:ea typeface="楷体_GB2312" pitchFamily="49" charset="-122"/>
                <a:cs typeface="Times New Roman" panose="02020603050405020304" pitchFamily="18" charset="0"/>
              </a:rPr>
              <a:t>逻辑电路图</a:t>
            </a:r>
          </a:p>
        </p:txBody>
      </p:sp>
    </p:spTree>
    <p:extLst>
      <p:ext uri="{BB962C8B-B14F-4D97-AF65-F5344CB8AC3E}">
        <p14:creationId xmlns:p14="http://schemas.microsoft.com/office/powerpoint/2010/main" val="14106249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wipe(up)">
                                      <p:cBhvr>
                                        <p:cTn id="7"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ChangeArrowheads="1"/>
          </p:cNvSpPr>
          <p:nvPr/>
        </p:nvSpPr>
        <p:spPr bwMode="auto">
          <a:xfrm>
            <a:off x="2063751" y="1189038"/>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ea typeface="楷体_GB2312" pitchFamily="49" charset="-122"/>
                <a:cs typeface="Times New Roman" panose="02020603050405020304" pitchFamily="18" charset="0"/>
              </a:rPr>
              <a:t>(2)</a:t>
            </a:r>
            <a:r>
              <a:rPr kumimoji="0" lang="zh-CN" altLang="en-US" dirty="0">
                <a:latin typeface="Tahoma" panose="020B0604030504040204" pitchFamily="34" charset="0"/>
                <a:ea typeface="楷体_GB2312" pitchFamily="49" charset="-122"/>
                <a:cs typeface="Times New Roman" panose="02020603050405020304" pitchFamily="18" charset="0"/>
              </a:rPr>
              <a:t>工作原理</a:t>
            </a:r>
          </a:p>
        </p:txBody>
      </p:sp>
      <p:graphicFrame>
        <p:nvGraphicFramePr>
          <p:cNvPr id="488452" name="Object 4"/>
          <p:cNvGraphicFramePr>
            <a:graphicFrameLocks noChangeAspect="1"/>
          </p:cNvGraphicFramePr>
          <p:nvPr>
            <p:extLst>
              <p:ext uri="{D42A27DB-BD31-4B8C-83A1-F6EECF244321}">
                <p14:modId xmlns:p14="http://schemas.microsoft.com/office/powerpoint/2010/main" val="3596512354"/>
              </p:ext>
            </p:extLst>
          </p:nvPr>
        </p:nvGraphicFramePr>
        <p:xfrm>
          <a:off x="5485419" y="3702846"/>
          <a:ext cx="2125663" cy="2039937"/>
        </p:xfrm>
        <a:graphic>
          <a:graphicData uri="http://schemas.openxmlformats.org/presentationml/2006/ole">
            <mc:AlternateContent xmlns:mc="http://schemas.openxmlformats.org/markup-compatibility/2006">
              <mc:Choice xmlns:v="urn:schemas-microsoft-com:vml" Requires="v">
                <p:oleObj spid="_x0000_s499756" name="图片" r:id="rId3" imgW="1476360" imgH="1514520" progId="Word.Picture.8">
                  <p:embed/>
                </p:oleObj>
              </mc:Choice>
              <mc:Fallback>
                <p:oleObj name="图片" r:id="rId3" imgW="1476360" imgH="1514520" progId="Word.Picture.8">
                  <p:embed/>
                  <p:pic>
                    <p:nvPicPr>
                      <p:cNvPr id="4884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5419" y="3702846"/>
                        <a:ext cx="2125663" cy="2039937"/>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8453" name="Object 5"/>
          <p:cNvGraphicFramePr>
            <a:graphicFrameLocks noChangeAspect="1"/>
          </p:cNvGraphicFramePr>
          <p:nvPr>
            <p:extLst>
              <p:ext uri="{D42A27DB-BD31-4B8C-83A1-F6EECF244321}">
                <p14:modId xmlns:p14="http://schemas.microsoft.com/office/powerpoint/2010/main" val="4073813343"/>
              </p:ext>
            </p:extLst>
          </p:nvPr>
        </p:nvGraphicFramePr>
        <p:xfrm>
          <a:off x="8148052" y="3573020"/>
          <a:ext cx="2159000" cy="2070100"/>
        </p:xfrm>
        <a:graphic>
          <a:graphicData uri="http://schemas.openxmlformats.org/presentationml/2006/ole">
            <mc:AlternateContent xmlns:mc="http://schemas.openxmlformats.org/markup-compatibility/2006">
              <mc:Choice xmlns:v="urn:schemas-microsoft-com:vml" Requires="v">
                <p:oleObj spid="_x0000_s499757" name="图片" r:id="rId5" imgW="1476360" imgH="1514520" progId="Word.Picture.8">
                  <p:embed/>
                </p:oleObj>
              </mc:Choice>
              <mc:Fallback>
                <p:oleObj name="图片" r:id="rId5" imgW="1476360" imgH="1514520" progId="Word.Picture.8">
                  <p:embed/>
                  <p:pic>
                    <p:nvPicPr>
                      <p:cNvPr id="48845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8052" y="3573020"/>
                        <a:ext cx="2159000" cy="2070100"/>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8454" name="Rectangle 6"/>
          <p:cNvSpPr>
            <a:spLocks noChangeArrowheads="1"/>
          </p:cNvSpPr>
          <p:nvPr/>
        </p:nvSpPr>
        <p:spPr bwMode="auto">
          <a:xfrm>
            <a:off x="1524000" y="496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zh-CN" b="0">
              <a:latin typeface="Arial" panose="020B0604020202020204" pitchFamily="34" charset="0"/>
            </a:endParaRPr>
          </a:p>
        </p:txBody>
      </p:sp>
      <p:sp>
        <p:nvSpPr>
          <p:cNvPr id="488455" name="Rectangle 7"/>
          <p:cNvSpPr>
            <a:spLocks noChangeArrowheads="1"/>
          </p:cNvSpPr>
          <p:nvPr/>
        </p:nvSpPr>
        <p:spPr bwMode="auto">
          <a:xfrm>
            <a:off x="6024770" y="3973514"/>
            <a:ext cx="31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0">
                <a:latin typeface="Times New Roman" panose="02020603050405020304" pitchFamily="18" charset="0"/>
                <a:cs typeface="Times New Roman" panose="02020603050405020304" pitchFamily="18" charset="0"/>
              </a:rPr>
              <a:t>    </a:t>
            </a:r>
            <a:endParaRPr lang="en-US" altLang="zh-CN" b="0">
              <a:latin typeface="Arial" panose="020B0604020202020204" pitchFamily="34" charset="0"/>
            </a:endParaRPr>
          </a:p>
        </p:txBody>
      </p:sp>
      <p:sp>
        <p:nvSpPr>
          <p:cNvPr id="488456" name="Rectangle 8"/>
          <p:cNvSpPr>
            <a:spLocks noChangeArrowheads="1"/>
          </p:cNvSpPr>
          <p:nvPr/>
        </p:nvSpPr>
        <p:spPr bwMode="auto">
          <a:xfrm>
            <a:off x="8148053" y="1320007"/>
            <a:ext cx="1468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kumimoji="0" lang="en-US" altLang="zh-CN" dirty="0">
                <a:solidFill>
                  <a:srgbClr val="000066"/>
                </a:solidFill>
                <a:ea typeface="楷体_GB2312" pitchFamily="49" charset="-122"/>
                <a:cs typeface="Times New Roman" panose="02020603050405020304" pitchFamily="18" charset="0"/>
              </a:rPr>
              <a:t>(b)</a:t>
            </a:r>
            <a:r>
              <a:rPr kumimoji="0" lang="en-US" altLang="zh-CN" i="1" dirty="0">
                <a:solidFill>
                  <a:srgbClr val="000066"/>
                </a:solidFill>
                <a:ea typeface="楷体_GB2312" pitchFamily="49" charset="-122"/>
                <a:cs typeface="Times New Roman" panose="02020603050405020304" pitchFamily="18" charset="0"/>
              </a:rPr>
              <a:t> E</a:t>
            </a:r>
            <a:r>
              <a:rPr kumimoji="0" lang="en-US" altLang="zh-CN" dirty="0">
                <a:solidFill>
                  <a:srgbClr val="000066"/>
                </a:solidFill>
                <a:ea typeface="楷体_GB2312" pitchFamily="49" charset="-122"/>
                <a:cs typeface="Times New Roman" panose="02020603050405020304" pitchFamily="18" charset="0"/>
              </a:rPr>
              <a:t>=0</a:t>
            </a:r>
            <a:r>
              <a:rPr kumimoji="0" lang="zh-CN" altLang="en-US" dirty="0">
                <a:solidFill>
                  <a:srgbClr val="000066"/>
                </a:solidFill>
                <a:ea typeface="楷体_GB2312" pitchFamily="49" charset="-122"/>
                <a:cs typeface="Times New Roman" panose="02020603050405020304" pitchFamily="18" charset="0"/>
              </a:rPr>
              <a:t>时</a:t>
            </a:r>
          </a:p>
        </p:txBody>
      </p:sp>
      <p:sp>
        <p:nvSpPr>
          <p:cNvPr id="488457" name="Rectangle 9"/>
          <p:cNvSpPr>
            <a:spLocks noChangeArrowheads="1"/>
          </p:cNvSpPr>
          <p:nvPr/>
        </p:nvSpPr>
        <p:spPr bwMode="auto">
          <a:xfrm>
            <a:off x="5159375" y="1333502"/>
            <a:ext cx="230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kumimoji="0" lang="en-US" altLang="zh-CN" dirty="0">
                <a:solidFill>
                  <a:srgbClr val="000066"/>
                </a:solidFill>
                <a:ea typeface="楷体_GB2312" pitchFamily="49" charset="-122"/>
                <a:cs typeface="Times New Roman" panose="02020603050405020304" pitchFamily="18" charset="0"/>
              </a:rPr>
              <a:t>(a) </a:t>
            </a:r>
            <a:r>
              <a:rPr kumimoji="0" lang="en-US" altLang="zh-CN" i="1" dirty="0">
                <a:solidFill>
                  <a:srgbClr val="000066"/>
                </a:solidFill>
                <a:ea typeface="楷体_GB2312" pitchFamily="49" charset="-122"/>
                <a:cs typeface="Times New Roman" panose="02020603050405020304" pitchFamily="18" charset="0"/>
              </a:rPr>
              <a:t>E</a:t>
            </a:r>
            <a:r>
              <a:rPr kumimoji="0" lang="en-US" altLang="zh-CN" dirty="0">
                <a:solidFill>
                  <a:srgbClr val="000066"/>
                </a:solidFill>
                <a:ea typeface="楷体_GB2312" pitchFamily="49" charset="-122"/>
                <a:cs typeface="Times New Roman" panose="02020603050405020304" pitchFamily="18" charset="0"/>
              </a:rPr>
              <a:t>=1</a:t>
            </a:r>
            <a:r>
              <a:rPr kumimoji="0" lang="zh-CN" altLang="en-US" dirty="0">
                <a:solidFill>
                  <a:srgbClr val="000066"/>
                </a:solidFill>
                <a:ea typeface="楷体_GB2312" pitchFamily="49" charset="-122"/>
                <a:cs typeface="Times New Roman" panose="02020603050405020304" pitchFamily="18" charset="0"/>
              </a:rPr>
              <a:t>时</a:t>
            </a:r>
          </a:p>
        </p:txBody>
      </p:sp>
      <p:sp>
        <p:nvSpPr>
          <p:cNvPr id="488460" name="Rectangle 12"/>
          <p:cNvSpPr>
            <a:spLocks noChangeArrowheads="1"/>
          </p:cNvSpPr>
          <p:nvPr/>
        </p:nvSpPr>
        <p:spPr bwMode="auto">
          <a:xfrm>
            <a:off x="8252516" y="1959800"/>
            <a:ext cx="16938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TG</a:t>
            </a:r>
            <a:r>
              <a:rPr lang="en-US" altLang="zh-CN" sz="2400" baseline="-30000" dirty="0">
                <a:solidFill>
                  <a:srgbClr val="000066"/>
                </a:solidFill>
                <a:latin typeface="Times New Roman" panose="02020603050405020304" pitchFamily="18" charset="0"/>
                <a:ea typeface="楷体_GB2312" pitchFamily="49" charset="-122"/>
                <a:cs typeface="Times New Roman" panose="02020603050405020304" pitchFamily="18" charset="0"/>
              </a:rPr>
              <a:t>2</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导通，</a:t>
            </a:r>
          </a:p>
          <a:p>
            <a:pPr algn="l"/>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TG</a:t>
            </a:r>
            <a:r>
              <a:rPr lang="en-US" altLang="zh-CN" sz="2400" baseline="-30000" dirty="0">
                <a:solidFill>
                  <a:srgbClr val="000066"/>
                </a:solidFill>
                <a:latin typeface="Times New Roman" panose="02020603050405020304" pitchFamily="18" charset="0"/>
                <a:ea typeface="楷体_GB2312" pitchFamily="49" charset="-122"/>
                <a:cs typeface="Times New Roman" panose="02020603050405020304" pitchFamily="18" charset="0"/>
              </a:rPr>
              <a:t>1</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断开</a:t>
            </a:r>
          </a:p>
        </p:txBody>
      </p:sp>
      <p:sp>
        <p:nvSpPr>
          <p:cNvPr id="488461" name="Rectangle 13"/>
          <p:cNvSpPr>
            <a:spLocks noChangeArrowheads="1"/>
          </p:cNvSpPr>
          <p:nvPr/>
        </p:nvSpPr>
        <p:spPr bwMode="auto">
          <a:xfrm>
            <a:off x="3937000" y="3729038"/>
            <a:ext cx="228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1100" b="0">
                <a:latin typeface="Tahoma" panose="020B0604030504040204" pitchFamily="34" charset="0"/>
                <a:ea typeface="楷体_GB2312" pitchFamily="49" charset="-122"/>
              </a:rPr>
              <a:t> </a:t>
            </a:r>
            <a:endParaRPr lang="en-US" altLang="zh-CN" b="0">
              <a:latin typeface="Arial" panose="020B0604020202020204" pitchFamily="34" charset="0"/>
            </a:endParaRPr>
          </a:p>
        </p:txBody>
      </p:sp>
      <p:sp>
        <p:nvSpPr>
          <p:cNvPr id="488462" name="Rectangle 14"/>
          <p:cNvSpPr>
            <a:spLocks noChangeArrowheads="1"/>
          </p:cNvSpPr>
          <p:nvPr/>
        </p:nvSpPr>
        <p:spPr bwMode="auto">
          <a:xfrm>
            <a:off x="5755964" y="2020522"/>
            <a:ext cx="1692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TG</a:t>
            </a:r>
            <a:r>
              <a:rPr lang="en-US" altLang="zh-CN" sz="2400" baseline="-30000" dirty="0">
                <a:solidFill>
                  <a:srgbClr val="000066"/>
                </a:solidFill>
                <a:latin typeface="Times New Roman" panose="02020603050405020304" pitchFamily="18" charset="0"/>
                <a:ea typeface="楷体_GB2312" pitchFamily="49" charset="-122"/>
                <a:cs typeface="Times New Roman" panose="02020603050405020304" pitchFamily="18" charset="0"/>
              </a:rPr>
              <a:t>1</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导通，</a:t>
            </a:r>
          </a:p>
          <a:p>
            <a:pPr algn="l"/>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TG</a:t>
            </a:r>
            <a:r>
              <a:rPr lang="en-US" altLang="zh-CN" sz="2400" baseline="-30000" dirty="0">
                <a:solidFill>
                  <a:srgbClr val="000066"/>
                </a:solidFill>
                <a:latin typeface="Times New Roman" panose="02020603050405020304" pitchFamily="18" charset="0"/>
                <a:ea typeface="楷体_GB2312" pitchFamily="49" charset="-122"/>
                <a:cs typeface="Times New Roman" panose="02020603050405020304" pitchFamily="18" charset="0"/>
              </a:rPr>
              <a:t>2</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断开</a:t>
            </a:r>
          </a:p>
        </p:txBody>
      </p:sp>
      <p:sp>
        <p:nvSpPr>
          <p:cNvPr id="488463" name="Rectangle 15"/>
          <p:cNvSpPr>
            <a:spLocks noChangeArrowheads="1"/>
          </p:cNvSpPr>
          <p:nvPr/>
        </p:nvSpPr>
        <p:spPr bwMode="auto">
          <a:xfrm>
            <a:off x="5892214" y="2970610"/>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 </a:t>
            </a:r>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 </a:t>
            </a:r>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D</a:t>
            </a:r>
            <a:endPar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488464" name="Rectangle 16"/>
          <p:cNvSpPr>
            <a:spLocks noChangeArrowheads="1"/>
          </p:cNvSpPr>
          <p:nvPr/>
        </p:nvSpPr>
        <p:spPr bwMode="auto">
          <a:xfrm>
            <a:off x="8302833" y="2847182"/>
            <a:ext cx="1801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i="1" dirty="0">
                <a:solidFill>
                  <a:srgbClr val="000066"/>
                </a:solidFill>
                <a:latin typeface="Times New Roman" panose="02020603050405020304" pitchFamily="18" charset="0"/>
                <a:ea typeface="楷体_GB2312" pitchFamily="49" charset="-122"/>
                <a:cs typeface="Times New Roman" panose="02020603050405020304" pitchFamily="18" charset="0"/>
              </a:rPr>
              <a:t>Q </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graphicFrame>
        <p:nvGraphicFramePr>
          <p:cNvPr id="488466" name="Object 18"/>
          <p:cNvGraphicFramePr>
            <a:graphicFrameLocks noChangeAspect="1"/>
          </p:cNvGraphicFramePr>
          <p:nvPr>
            <p:extLst>
              <p:ext uri="{D42A27DB-BD31-4B8C-83A1-F6EECF244321}">
                <p14:modId xmlns:p14="http://schemas.microsoft.com/office/powerpoint/2010/main" val="2568997282"/>
              </p:ext>
            </p:extLst>
          </p:nvPr>
        </p:nvGraphicFramePr>
        <p:xfrm>
          <a:off x="1779795" y="1975644"/>
          <a:ext cx="3249613" cy="3767138"/>
        </p:xfrm>
        <a:graphic>
          <a:graphicData uri="http://schemas.openxmlformats.org/presentationml/2006/ole">
            <mc:AlternateContent xmlns:mc="http://schemas.openxmlformats.org/markup-compatibility/2006">
              <mc:Choice xmlns:v="urn:schemas-microsoft-com:vml" Requires="v">
                <p:oleObj spid="_x0000_s499758" name="图片" r:id="rId7" imgW="1866960" imgH="2085840" progId="Word.Picture.8">
                  <p:embed/>
                </p:oleObj>
              </mc:Choice>
              <mc:Fallback>
                <p:oleObj name="图片" r:id="rId7" imgW="1866960" imgH="2085840" progId="Word.Picture.8">
                  <p:embed/>
                  <p:pic>
                    <p:nvPicPr>
                      <p:cNvPr id="488466"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9795" y="1975644"/>
                        <a:ext cx="3249613" cy="3767138"/>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
          <p:cNvSpPr>
            <a:spLocks noChangeArrowheads="1"/>
          </p:cNvSpPr>
          <p:nvPr/>
        </p:nvSpPr>
        <p:spPr bwMode="auto">
          <a:xfrm>
            <a:off x="2008880" y="401640"/>
            <a:ext cx="4447171"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a:solidFill>
                  <a:schemeClr val="accent2"/>
                </a:solidFill>
                <a:ea typeface="楷体_GB2312" pitchFamily="49" charset="-122"/>
                <a:cs typeface="Times New Roman" panose="02020603050405020304" pitchFamily="18" charset="0"/>
              </a:rPr>
              <a:t>5.3.1  D</a:t>
            </a:r>
            <a:r>
              <a:rPr kumimoji="0" lang="zh-CN" altLang="en-US" sz="2800">
                <a:solidFill>
                  <a:schemeClr val="accent2"/>
                </a:solidFill>
                <a:ea typeface="楷体_GB2312" pitchFamily="49" charset="-122"/>
                <a:cs typeface="Times New Roman" panose="02020603050405020304" pitchFamily="18" charset="0"/>
              </a:rPr>
              <a:t>锁存器的电路结构</a:t>
            </a:r>
          </a:p>
        </p:txBody>
      </p:sp>
    </p:spTree>
    <p:extLst>
      <p:ext uri="{BB962C8B-B14F-4D97-AF65-F5344CB8AC3E}">
        <p14:creationId xmlns:p14="http://schemas.microsoft.com/office/powerpoint/2010/main" val="275564661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8457"/>
                                        </p:tgtEl>
                                        <p:attrNameLst>
                                          <p:attrName>style.visibility</p:attrName>
                                        </p:attrNameLst>
                                      </p:cBhvr>
                                      <p:to>
                                        <p:strVal val="visible"/>
                                      </p:to>
                                    </p:set>
                                    <p:animEffect transition="in" filter="strips(downRight)">
                                      <p:cBhvr>
                                        <p:cTn id="7" dur="500"/>
                                        <p:tgtEl>
                                          <p:spTgt spid="4884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8462"/>
                                        </p:tgtEl>
                                        <p:attrNameLst>
                                          <p:attrName>style.visibility</p:attrName>
                                        </p:attrNameLst>
                                      </p:cBhvr>
                                      <p:to>
                                        <p:strVal val="visible"/>
                                      </p:to>
                                    </p:set>
                                    <p:animEffect transition="in" filter="wipe(up)">
                                      <p:cBhvr>
                                        <p:cTn id="12" dur="500"/>
                                        <p:tgtEl>
                                          <p:spTgt spid="488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8452"/>
                                        </p:tgtEl>
                                        <p:attrNameLst>
                                          <p:attrName>style.visibility</p:attrName>
                                        </p:attrNameLst>
                                      </p:cBhvr>
                                      <p:to>
                                        <p:strVal val="visible"/>
                                      </p:to>
                                    </p:set>
                                    <p:animEffect transition="in" filter="wipe(left)">
                                      <p:cBhvr>
                                        <p:cTn id="17" dur="500"/>
                                        <p:tgtEl>
                                          <p:spTgt spid="488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88463"/>
                                        </p:tgtEl>
                                        <p:attrNameLst>
                                          <p:attrName>style.visibility</p:attrName>
                                        </p:attrNameLst>
                                      </p:cBhvr>
                                      <p:to>
                                        <p:strVal val="visible"/>
                                      </p:to>
                                    </p:set>
                                    <p:animEffect transition="in" filter="wipe(up)">
                                      <p:cBhvr>
                                        <p:cTn id="22" dur="500"/>
                                        <p:tgtEl>
                                          <p:spTgt spid="488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88456"/>
                                        </p:tgtEl>
                                        <p:attrNameLst>
                                          <p:attrName>style.visibility</p:attrName>
                                        </p:attrNameLst>
                                      </p:cBhvr>
                                      <p:to>
                                        <p:strVal val="visible"/>
                                      </p:to>
                                    </p:set>
                                    <p:animEffect transition="in" filter="strips(downRight)">
                                      <p:cBhvr>
                                        <p:cTn id="27" dur="500"/>
                                        <p:tgtEl>
                                          <p:spTgt spid="4884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88460"/>
                                        </p:tgtEl>
                                        <p:attrNameLst>
                                          <p:attrName>style.visibility</p:attrName>
                                        </p:attrNameLst>
                                      </p:cBhvr>
                                      <p:to>
                                        <p:strVal val="visible"/>
                                      </p:to>
                                    </p:set>
                                    <p:animEffect transition="in" filter="wipe(up)">
                                      <p:cBhvr>
                                        <p:cTn id="32" dur="500"/>
                                        <p:tgtEl>
                                          <p:spTgt spid="4884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8453"/>
                                        </p:tgtEl>
                                        <p:attrNameLst>
                                          <p:attrName>style.visibility</p:attrName>
                                        </p:attrNameLst>
                                      </p:cBhvr>
                                      <p:to>
                                        <p:strVal val="visible"/>
                                      </p:to>
                                    </p:set>
                                    <p:animEffect transition="in" filter="wipe(left)">
                                      <p:cBhvr>
                                        <p:cTn id="37" dur="500"/>
                                        <p:tgtEl>
                                          <p:spTgt spid="4884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88464"/>
                                        </p:tgtEl>
                                        <p:attrNameLst>
                                          <p:attrName>style.visibility</p:attrName>
                                        </p:attrNameLst>
                                      </p:cBhvr>
                                      <p:to>
                                        <p:strVal val="visible"/>
                                      </p:to>
                                    </p:set>
                                    <p:animEffect transition="in" filter="wipe(up)">
                                      <p:cBhvr>
                                        <p:cTn id="42" dur="500"/>
                                        <p:tgtEl>
                                          <p:spTgt spid="488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6" grpId="0"/>
      <p:bldP spid="488457" grpId="0"/>
      <p:bldP spid="488460" grpId="0"/>
      <p:bldP spid="488462" grpId="0"/>
      <p:bldP spid="488463" grpId="0"/>
      <p:bldP spid="48846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802" name="Rectangle 10"/>
          <p:cNvSpPr>
            <a:spLocks noChangeArrowheads="1"/>
          </p:cNvSpPr>
          <p:nvPr/>
        </p:nvSpPr>
        <p:spPr bwMode="auto">
          <a:xfrm>
            <a:off x="2743726" y="4730605"/>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i="1">
                <a:solidFill>
                  <a:srgbClr val="000066"/>
                </a:solidFill>
                <a:latin typeface="Times New Roman" panose="02020603050405020304" pitchFamily="18" charset="0"/>
                <a:ea typeface="楷体_GB2312" pitchFamily="49" charset="-122"/>
                <a:cs typeface="Times New Roman" panose="02020603050405020304" pitchFamily="18" charset="0"/>
              </a:rPr>
              <a:t>Q </a:t>
            </a:r>
            <a:r>
              <a:rPr lang="en-US" altLang="zh-CN" sz="2800">
                <a:solidFill>
                  <a:srgbClr val="000066"/>
                </a:solidFill>
                <a:latin typeface="Times New Roman" panose="02020603050405020304" pitchFamily="18" charset="0"/>
                <a:ea typeface="楷体_GB2312" pitchFamily="49" charset="-122"/>
                <a:cs typeface="Times New Roman" panose="02020603050405020304" pitchFamily="18" charset="0"/>
              </a:rPr>
              <a:t>= D</a:t>
            </a:r>
          </a:p>
        </p:txBody>
      </p:sp>
      <p:grpSp>
        <p:nvGrpSpPr>
          <p:cNvPr id="417808" name="Group 16"/>
          <p:cNvGrpSpPr>
            <a:grpSpLocks/>
          </p:cNvGrpSpPr>
          <p:nvPr/>
        </p:nvGrpSpPr>
        <p:grpSpPr bwMode="auto">
          <a:xfrm>
            <a:off x="1507669" y="4765529"/>
            <a:ext cx="1408112" cy="484188"/>
            <a:chOff x="476" y="3339"/>
            <a:chExt cx="887" cy="305"/>
          </a:xfrm>
        </p:grpSpPr>
        <p:sp>
          <p:nvSpPr>
            <p:cNvPr id="417809" name="Rectangle 17"/>
            <p:cNvSpPr>
              <a:spLocks noChangeArrowheads="1"/>
            </p:cNvSpPr>
            <p:nvPr/>
          </p:nvSpPr>
          <p:spPr bwMode="auto">
            <a:xfrm>
              <a:off x="476" y="3339"/>
              <a:ext cx="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folHlink"/>
                  </a:solidFill>
                  <a:latin typeface="Times New Roman" panose="02020603050405020304" pitchFamily="18" charset="0"/>
                  <a:ea typeface="楷体_GB2312" pitchFamily="49" charset="-122"/>
                  <a:cs typeface="Times New Roman" panose="02020603050405020304" pitchFamily="18" charset="0"/>
                </a:rPr>
                <a:t>E</a:t>
              </a:r>
              <a:r>
                <a:rPr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=1</a:t>
              </a:r>
            </a:p>
          </p:txBody>
        </p:sp>
        <p:sp>
          <p:nvSpPr>
            <p:cNvPr id="417810" name="Rectangle 18"/>
            <p:cNvSpPr>
              <a:spLocks noChangeArrowheads="1"/>
            </p:cNvSpPr>
            <p:nvPr/>
          </p:nvSpPr>
          <p:spPr bwMode="auto">
            <a:xfrm>
              <a:off x="1247" y="335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grpSp>
      <p:sp>
        <p:nvSpPr>
          <p:cNvPr id="417813" name="Rectangle 21"/>
          <p:cNvSpPr>
            <a:spLocks noChangeArrowheads="1"/>
          </p:cNvSpPr>
          <p:nvPr/>
        </p:nvSpPr>
        <p:spPr bwMode="auto">
          <a:xfrm>
            <a:off x="5702185" y="1349174"/>
            <a:ext cx="2263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D</a:t>
            </a:r>
            <a:r>
              <a:rPr lang="zh-CN" altLang="en-US" sz="2400" dirty="0">
                <a:solidFill>
                  <a:srgbClr val="000066"/>
                </a:solidFill>
                <a:latin typeface="楷体_GB2312" pitchFamily="49" charset="-122"/>
                <a:ea typeface="楷体_GB2312" pitchFamily="49" charset="-122"/>
                <a:cs typeface="Times New Roman" panose="02020603050405020304" pitchFamily="18" charset="0"/>
              </a:rPr>
              <a:t>锁存器功能表</a:t>
            </a:r>
          </a:p>
        </p:txBody>
      </p:sp>
      <p:grpSp>
        <p:nvGrpSpPr>
          <p:cNvPr id="417814" name="Group 22"/>
          <p:cNvGrpSpPr>
            <a:grpSpLocks/>
          </p:cNvGrpSpPr>
          <p:nvPr/>
        </p:nvGrpSpPr>
        <p:grpSpPr bwMode="auto">
          <a:xfrm>
            <a:off x="4470298" y="1866944"/>
            <a:ext cx="4860925" cy="2692400"/>
            <a:chOff x="1043" y="1389"/>
            <a:chExt cx="2903" cy="1696"/>
          </a:xfrm>
        </p:grpSpPr>
        <p:sp>
          <p:nvSpPr>
            <p:cNvPr id="417815" name="Rectangle 23"/>
            <p:cNvSpPr>
              <a:spLocks noChangeArrowheads="1"/>
            </p:cNvSpPr>
            <p:nvPr/>
          </p:nvSpPr>
          <p:spPr bwMode="auto">
            <a:xfrm>
              <a:off x="3026" y="2732"/>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置</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16" name="Rectangle 24"/>
            <p:cNvSpPr>
              <a:spLocks noChangeArrowheads="1"/>
            </p:cNvSpPr>
            <p:nvPr/>
          </p:nvSpPr>
          <p:spPr bwMode="auto">
            <a:xfrm>
              <a:off x="2416" y="2732"/>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17817" name="Rectangle 25"/>
            <p:cNvSpPr>
              <a:spLocks noChangeArrowheads="1"/>
            </p:cNvSpPr>
            <p:nvPr/>
          </p:nvSpPr>
          <p:spPr bwMode="auto">
            <a:xfrm>
              <a:off x="1912" y="2732"/>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18" name="Rectangle 26"/>
            <p:cNvSpPr>
              <a:spLocks noChangeArrowheads="1"/>
            </p:cNvSpPr>
            <p:nvPr/>
          </p:nvSpPr>
          <p:spPr bwMode="auto">
            <a:xfrm>
              <a:off x="1483" y="2732"/>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19" name="Rectangle 27"/>
            <p:cNvSpPr>
              <a:spLocks noChangeArrowheads="1"/>
            </p:cNvSpPr>
            <p:nvPr/>
          </p:nvSpPr>
          <p:spPr bwMode="auto">
            <a:xfrm>
              <a:off x="1043" y="2732"/>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20" name="Rectangle 28"/>
            <p:cNvSpPr>
              <a:spLocks noChangeArrowheads="1"/>
            </p:cNvSpPr>
            <p:nvPr/>
          </p:nvSpPr>
          <p:spPr bwMode="auto">
            <a:xfrm>
              <a:off x="3026" y="2379"/>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置</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17821" name="Rectangle 29"/>
            <p:cNvSpPr>
              <a:spLocks noChangeArrowheads="1"/>
            </p:cNvSpPr>
            <p:nvPr/>
          </p:nvSpPr>
          <p:spPr bwMode="auto">
            <a:xfrm>
              <a:off x="2416" y="237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22" name="Rectangle 30"/>
            <p:cNvSpPr>
              <a:spLocks noChangeArrowheads="1"/>
            </p:cNvSpPr>
            <p:nvPr/>
          </p:nvSpPr>
          <p:spPr bwMode="auto">
            <a:xfrm>
              <a:off x="1912" y="2379"/>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17823" name="Rectangle 31"/>
            <p:cNvSpPr>
              <a:spLocks noChangeArrowheads="1"/>
            </p:cNvSpPr>
            <p:nvPr/>
          </p:nvSpPr>
          <p:spPr bwMode="auto">
            <a:xfrm>
              <a:off x="1483" y="2379"/>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17824" name="Rectangle 32"/>
            <p:cNvSpPr>
              <a:spLocks noChangeArrowheads="1"/>
            </p:cNvSpPr>
            <p:nvPr/>
          </p:nvSpPr>
          <p:spPr bwMode="auto">
            <a:xfrm>
              <a:off x="1043" y="2379"/>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17825" name="Rectangle 33"/>
            <p:cNvSpPr>
              <a:spLocks noChangeArrowheads="1"/>
            </p:cNvSpPr>
            <p:nvPr/>
          </p:nvSpPr>
          <p:spPr bwMode="auto">
            <a:xfrm>
              <a:off x="3026" y="1742"/>
              <a:ext cx="92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保持</a:t>
              </a:r>
            </a:p>
          </p:txBody>
        </p:sp>
        <p:sp>
          <p:nvSpPr>
            <p:cNvPr id="417826" name="Rectangle 34"/>
            <p:cNvSpPr>
              <a:spLocks noChangeArrowheads="1"/>
            </p:cNvSpPr>
            <p:nvPr/>
          </p:nvSpPr>
          <p:spPr bwMode="auto">
            <a:xfrm>
              <a:off x="2416" y="1742"/>
              <a:ext cx="61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417827" name="Rectangle 35"/>
            <p:cNvSpPr>
              <a:spLocks noChangeArrowheads="1"/>
            </p:cNvSpPr>
            <p:nvPr/>
          </p:nvSpPr>
          <p:spPr bwMode="auto">
            <a:xfrm>
              <a:off x="1912" y="1742"/>
              <a:ext cx="504"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417828" name="Rectangle 36"/>
            <p:cNvSpPr>
              <a:spLocks noChangeArrowheads="1"/>
            </p:cNvSpPr>
            <p:nvPr/>
          </p:nvSpPr>
          <p:spPr bwMode="auto">
            <a:xfrm>
              <a:off x="1483" y="1742"/>
              <a:ext cx="429"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p>
          </p:txBody>
        </p:sp>
        <p:sp>
          <p:nvSpPr>
            <p:cNvPr id="417829" name="Rectangle 37"/>
            <p:cNvSpPr>
              <a:spLocks noChangeArrowheads="1"/>
            </p:cNvSpPr>
            <p:nvPr/>
          </p:nvSpPr>
          <p:spPr bwMode="auto">
            <a:xfrm>
              <a:off x="1043" y="1742"/>
              <a:ext cx="44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17830" name="Rectangle 38"/>
            <p:cNvSpPr>
              <a:spLocks noChangeArrowheads="1"/>
            </p:cNvSpPr>
            <p:nvPr/>
          </p:nvSpPr>
          <p:spPr bwMode="auto">
            <a:xfrm>
              <a:off x="3026" y="1389"/>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功能</a:t>
              </a:r>
            </a:p>
          </p:txBody>
        </p:sp>
        <p:sp>
          <p:nvSpPr>
            <p:cNvPr id="417831" name="Rectangle 39"/>
            <p:cNvSpPr>
              <a:spLocks noChangeArrowheads="1"/>
            </p:cNvSpPr>
            <p:nvPr/>
          </p:nvSpPr>
          <p:spPr bwMode="auto">
            <a:xfrm>
              <a:off x="2416" y="138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buChar char="n"/>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buChar char="n"/>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9pPr>
            </a:lstStyle>
            <a:p>
              <a:pPr>
                <a:buFont typeface="Wingdings" panose="05000000000000000000" pitchFamily="2" charset="2"/>
                <a:buNone/>
              </a:pPr>
              <a:endParaRPr lang="zh-CN" altLang="zh-CN" sz="2200" b="0">
                <a:solidFill>
                  <a:srgbClr val="000066"/>
                </a:solidFill>
                <a:latin typeface="Times New Roman" panose="02020603050405020304" pitchFamily="18" charset="0"/>
              </a:endParaRPr>
            </a:p>
          </p:txBody>
        </p:sp>
        <p:sp>
          <p:nvSpPr>
            <p:cNvPr id="417832" name="Rectangle 40"/>
            <p:cNvSpPr>
              <a:spLocks noChangeArrowheads="1"/>
            </p:cNvSpPr>
            <p:nvPr/>
          </p:nvSpPr>
          <p:spPr bwMode="auto">
            <a:xfrm>
              <a:off x="1912" y="1389"/>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endPar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417833" name="Rectangle 41"/>
            <p:cNvSpPr>
              <a:spLocks noChangeArrowheads="1"/>
            </p:cNvSpPr>
            <p:nvPr/>
          </p:nvSpPr>
          <p:spPr bwMode="auto">
            <a:xfrm>
              <a:off x="1483" y="1389"/>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D</a:t>
              </a:r>
            </a:p>
          </p:txBody>
        </p:sp>
        <p:sp>
          <p:nvSpPr>
            <p:cNvPr id="417834" name="Rectangle 42"/>
            <p:cNvSpPr>
              <a:spLocks noChangeArrowheads="1"/>
            </p:cNvSpPr>
            <p:nvPr/>
          </p:nvSpPr>
          <p:spPr bwMode="auto">
            <a:xfrm>
              <a:off x="1043" y="1389"/>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E</a:t>
              </a:r>
            </a:p>
          </p:txBody>
        </p:sp>
        <p:sp>
          <p:nvSpPr>
            <p:cNvPr id="417835" name="Line 43"/>
            <p:cNvSpPr>
              <a:spLocks noChangeShapeType="1"/>
            </p:cNvSpPr>
            <p:nvPr/>
          </p:nvSpPr>
          <p:spPr bwMode="auto">
            <a:xfrm>
              <a:off x="1043" y="1389"/>
              <a:ext cx="2903"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36" name="Line 44"/>
            <p:cNvSpPr>
              <a:spLocks noChangeShapeType="1"/>
            </p:cNvSpPr>
            <p:nvPr/>
          </p:nvSpPr>
          <p:spPr bwMode="auto">
            <a:xfrm>
              <a:off x="1043" y="3085"/>
              <a:ext cx="2903"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37" name="Line 45"/>
            <p:cNvSpPr>
              <a:spLocks noChangeShapeType="1"/>
            </p:cNvSpPr>
            <p:nvPr/>
          </p:nvSpPr>
          <p:spPr bwMode="auto">
            <a:xfrm>
              <a:off x="1043" y="1389"/>
              <a:ext cx="0" cy="16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38" name="Line 46"/>
            <p:cNvSpPr>
              <a:spLocks noChangeShapeType="1"/>
            </p:cNvSpPr>
            <p:nvPr/>
          </p:nvSpPr>
          <p:spPr bwMode="auto">
            <a:xfrm>
              <a:off x="3946" y="1389"/>
              <a:ext cx="0" cy="16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39" name="Line 47"/>
            <p:cNvSpPr>
              <a:spLocks noChangeShapeType="1"/>
            </p:cNvSpPr>
            <p:nvPr/>
          </p:nvSpPr>
          <p:spPr bwMode="auto">
            <a:xfrm>
              <a:off x="1043" y="1742"/>
              <a:ext cx="29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0" name="Line 48"/>
            <p:cNvSpPr>
              <a:spLocks noChangeShapeType="1"/>
            </p:cNvSpPr>
            <p:nvPr/>
          </p:nvSpPr>
          <p:spPr bwMode="auto">
            <a:xfrm>
              <a:off x="1483"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1" name="Line 49"/>
            <p:cNvSpPr>
              <a:spLocks noChangeShapeType="1"/>
            </p:cNvSpPr>
            <p:nvPr/>
          </p:nvSpPr>
          <p:spPr bwMode="auto">
            <a:xfrm>
              <a:off x="1912"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2" name="Line 50"/>
            <p:cNvSpPr>
              <a:spLocks noChangeShapeType="1"/>
            </p:cNvSpPr>
            <p:nvPr/>
          </p:nvSpPr>
          <p:spPr bwMode="auto">
            <a:xfrm>
              <a:off x="2416"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3" name="Line 51"/>
            <p:cNvSpPr>
              <a:spLocks noChangeShapeType="1"/>
            </p:cNvSpPr>
            <p:nvPr/>
          </p:nvSpPr>
          <p:spPr bwMode="auto">
            <a:xfrm>
              <a:off x="3026"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4" name="Line 52"/>
            <p:cNvSpPr>
              <a:spLocks noChangeShapeType="1"/>
            </p:cNvSpPr>
            <p:nvPr/>
          </p:nvSpPr>
          <p:spPr bwMode="auto">
            <a:xfrm>
              <a:off x="1043" y="2379"/>
              <a:ext cx="2903"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5" name="Line 53"/>
            <p:cNvSpPr>
              <a:spLocks noChangeShapeType="1"/>
            </p:cNvSpPr>
            <p:nvPr/>
          </p:nvSpPr>
          <p:spPr bwMode="auto">
            <a:xfrm>
              <a:off x="1043" y="2732"/>
              <a:ext cx="2903"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7846" name="Group 54"/>
            <p:cNvGrpSpPr>
              <a:grpSpLocks/>
            </p:cNvGrpSpPr>
            <p:nvPr/>
          </p:nvGrpSpPr>
          <p:grpSpPr bwMode="auto">
            <a:xfrm>
              <a:off x="2540" y="1415"/>
              <a:ext cx="437" cy="382"/>
              <a:chOff x="3107" y="822"/>
              <a:chExt cx="437" cy="382"/>
            </a:xfrm>
          </p:grpSpPr>
          <p:sp>
            <p:nvSpPr>
              <p:cNvPr id="417847" name="AutoShape 55"/>
              <p:cNvSpPr>
                <a:spLocks noChangeAspect="1" noChangeArrowheads="1" noTextEdit="1"/>
              </p:cNvSpPr>
              <p:nvPr/>
            </p:nvSpPr>
            <p:spPr bwMode="auto">
              <a:xfrm>
                <a:off x="3107" y="822"/>
                <a:ext cx="43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7848" name="Line 56"/>
              <p:cNvSpPr>
                <a:spLocks noChangeShapeType="1"/>
              </p:cNvSpPr>
              <p:nvPr/>
            </p:nvSpPr>
            <p:spPr bwMode="auto">
              <a:xfrm>
                <a:off x="3190" y="880"/>
                <a:ext cx="121" cy="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49" name="Rectangle 57"/>
              <p:cNvSpPr>
                <a:spLocks noChangeArrowheads="1"/>
              </p:cNvSpPr>
              <p:nvPr/>
            </p:nvSpPr>
            <p:spPr bwMode="auto">
              <a:xfrm>
                <a:off x="3153" y="871"/>
                <a:ext cx="1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600" i="1">
                    <a:solidFill>
                      <a:srgbClr val="000066"/>
                    </a:solidFill>
                    <a:latin typeface="Times New Roman" panose="02020603050405020304" pitchFamily="18" charset="0"/>
                    <a:ea typeface="楷体_GB2312" pitchFamily="49" charset="-122"/>
                  </a:rPr>
                  <a:t>Q</a:t>
                </a:r>
                <a:endParaRPr lang="en-US" altLang="zh-CN" sz="2400">
                  <a:solidFill>
                    <a:srgbClr val="000066"/>
                  </a:solidFill>
                  <a:latin typeface="Tahoma" panose="020B0604030504040204" pitchFamily="34" charset="0"/>
                  <a:ea typeface="楷体_GB2312" pitchFamily="49" charset="-122"/>
                </a:endParaRPr>
              </a:p>
            </p:txBody>
          </p:sp>
        </p:grpSp>
      </p:grpSp>
      <p:sp>
        <p:nvSpPr>
          <p:cNvPr id="417850" name="Rectangle 58"/>
          <p:cNvSpPr>
            <a:spLocks noChangeArrowheads="1"/>
          </p:cNvSpPr>
          <p:nvPr/>
        </p:nvSpPr>
        <p:spPr bwMode="auto">
          <a:xfrm>
            <a:off x="1503260" y="1262902"/>
            <a:ext cx="184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dirty="0">
                <a:latin typeface="Times New Roman" panose="02020603050405020304" pitchFamily="18" charset="0"/>
                <a:ea typeface="楷体_GB2312" pitchFamily="49" charset="-122"/>
                <a:cs typeface="Times New Roman" panose="02020603050405020304" pitchFamily="18" charset="0"/>
              </a:rPr>
              <a:t>(3) </a:t>
            </a:r>
            <a:r>
              <a:rPr lang="zh-CN" altLang="en-US" sz="2400" dirty="0">
                <a:latin typeface="Times New Roman" panose="02020603050405020304" pitchFamily="18" charset="0"/>
                <a:ea typeface="楷体_GB2312" pitchFamily="49" charset="-122"/>
                <a:cs typeface="Times New Roman" panose="02020603050405020304" pitchFamily="18" charset="0"/>
              </a:rPr>
              <a:t>逻辑</a:t>
            </a:r>
            <a:r>
              <a:rPr lang="zh-CN" altLang="en-US" sz="2400" dirty="0">
                <a:latin typeface="楷体_GB2312" pitchFamily="49" charset="-122"/>
                <a:ea typeface="楷体_GB2312" pitchFamily="49" charset="-122"/>
                <a:cs typeface="Times New Roman" panose="02020603050405020304" pitchFamily="18" charset="0"/>
              </a:rPr>
              <a:t>功能</a:t>
            </a:r>
          </a:p>
        </p:txBody>
      </p:sp>
      <p:sp>
        <p:nvSpPr>
          <p:cNvPr id="417807" name="Rectangle 15"/>
          <p:cNvSpPr>
            <a:spLocks noChangeArrowheads="1"/>
          </p:cNvSpPr>
          <p:nvPr/>
        </p:nvSpPr>
        <p:spPr bwMode="auto">
          <a:xfrm>
            <a:off x="2722432" y="4195617"/>
            <a:ext cx="1054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i="1" dirty="0">
                <a:solidFill>
                  <a:srgbClr val="000066"/>
                </a:solidFill>
                <a:latin typeface="Times New Roman" panose="02020603050405020304" pitchFamily="18" charset="0"/>
                <a:ea typeface="楷体_GB2312" pitchFamily="49" charset="-122"/>
                <a:cs typeface="Times New Roman" panose="02020603050405020304" pitchFamily="18" charset="0"/>
              </a:rPr>
              <a:t>Q</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417806" name="Rectangle 14"/>
          <p:cNvSpPr>
            <a:spLocks noChangeArrowheads="1"/>
          </p:cNvSpPr>
          <p:nvPr/>
        </p:nvSpPr>
        <p:spPr bwMode="auto">
          <a:xfrm>
            <a:off x="1514020" y="4241654"/>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i="1" dirty="0">
                <a:solidFill>
                  <a:schemeClr val="folHlink"/>
                </a:solidFill>
                <a:latin typeface="Times New Roman" panose="02020603050405020304" pitchFamily="18" charset="0"/>
                <a:ea typeface="楷体_GB2312" pitchFamily="49" charset="-122"/>
                <a:cs typeface="Times New Roman" panose="02020603050405020304" pitchFamily="18" charset="0"/>
              </a:rPr>
              <a:t>E</a:t>
            </a:r>
            <a:r>
              <a:rPr lang="en-US" altLang="zh-CN" sz="2400" dirty="0">
                <a:solidFill>
                  <a:schemeClr val="folHlink"/>
                </a:solidFill>
                <a:latin typeface="Times New Roman" panose="02020603050405020304" pitchFamily="18" charset="0"/>
                <a:ea typeface="楷体_GB2312" pitchFamily="49" charset="-122"/>
                <a:cs typeface="Times New Roman" panose="02020603050405020304" pitchFamily="18" charset="0"/>
              </a:rPr>
              <a:t>=0,</a:t>
            </a:r>
          </a:p>
        </p:txBody>
      </p:sp>
      <p:sp>
        <p:nvSpPr>
          <p:cNvPr id="47" name="Rectangle 2"/>
          <p:cNvSpPr>
            <a:spLocks noChangeArrowheads="1"/>
          </p:cNvSpPr>
          <p:nvPr/>
        </p:nvSpPr>
        <p:spPr bwMode="auto">
          <a:xfrm>
            <a:off x="911280" y="404580"/>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dirty="0">
                <a:solidFill>
                  <a:schemeClr val="accent2"/>
                </a:solidFill>
                <a:ea typeface="楷体_GB2312" pitchFamily="49" charset="-122"/>
                <a:cs typeface="Times New Roman" panose="02020603050405020304" pitchFamily="18" charset="0"/>
              </a:rPr>
              <a:t>5.3.1  D</a:t>
            </a:r>
            <a:r>
              <a:rPr kumimoji="0" lang="zh-CN" altLang="en-US" sz="2800" dirty="0">
                <a:solidFill>
                  <a:schemeClr val="accent2"/>
                </a:solidFill>
                <a:ea typeface="楷体_GB2312" pitchFamily="49" charset="-122"/>
                <a:cs typeface="Times New Roman" panose="02020603050405020304" pitchFamily="18" charset="0"/>
              </a:rPr>
              <a:t>锁存器的电路结构</a:t>
            </a:r>
          </a:p>
        </p:txBody>
      </p:sp>
      <p:graphicFrame>
        <p:nvGraphicFramePr>
          <p:cNvPr id="48" name="Object 5"/>
          <p:cNvGraphicFramePr>
            <a:graphicFrameLocks noChangeAspect="1"/>
          </p:cNvGraphicFramePr>
          <p:nvPr>
            <p:extLst>
              <p:ext uri="{D42A27DB-BD31-4B8C-83A1-F6EECF244321}">
                <p14:modId xmlns:p14="http://schemas.microsoft.com/office/powerpoint/2010/main" val="4071252187"/>
              </p:ext>
            </p:extLst>
          </p:nvPr>
        </p:nvGraphicFramePr>
        <p:xfrm>
          <a:off x="1499691" y="2164999"/>
          <a:ext cx="2305050" cy="1722437"/>
        </p:xfrm>
        <a:graphic>
          <a:graphicData uri="http://schemas.openxmlformats.org/presentationml/2006/ole">
            <mc:AlternateContent xmlns:mc="http://schemas.openxmlformats.org/markup-compatibility/2006">
              <mc:Choice xmlns:v="urn:schemas-microsoft-com:vml" Requires="v">
                <p:oleObj spid="_x0000_s500754" name="图片" r:id="rId3" imgW="1343160" imgH="828720" progId="Word.Picture.8">
                  <p:embed/>
                </p:oleObj>
              </mc:Choice>
              <mc:Fallback>
                <p:oleObj name="图片" r:id="rId3" imgW="1343160" imgH="828720" progId="Word.Picture.8">
                  <p:embed/>
                  <p:pic>
                    <p:nvPicPr>
                      <p:cNvPr id="4167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691" y="2164999"/>
                        <a:ext cx="2305050" cy="1722437"/>
                      </a:xfrm>
                      <a:prstGeom prst="rect">
                        <a:avLst/>
                      </a:prstGeom>
                      <a:noFill/>
                      <a:ln w="19050">
                        <a:noFill/>
                        <a:miter lim="800000"/>
                        <a:headEnd/>
                        <a:tailEnd/>
                      </a:ln>
                    </p:spPr>
                  </p:pic>
                </p:oleObj>
              </mc:Fallback>
            </mc:AlternateContent>
          </a:graphicData>
        </a:graphic>
      </p:graphicFrame>
    </p:spTree>
    <p:extLst>
      <p:ext uri="{BB962C8B-B14F-4D97-AF65-F5344CB8AC3E}">
        <p14:creationId xmlns:p14="http://schemas.microsoft.com/office/powerpoint/2010/main" val="17832421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806"/>
                                        </p:tgtEl>
                                        <p:attrNameLst>
                                          <p:attrName>style.visibility</p:attrName>
                                        </p:attrNameLst>
                                      </p:cBhvr>
                                      <p:to>
                                        <p:strVal val="visible"/>
                                      </p:to>
                                    </p:set>
                                    <p:animEffect transition="in" filter="wipe(left)">
                                      <p:cBhvr>
                                        <p:cTn id="7" dur="500"/>
                                        <p:tgtEl>
                                          <p:spTgt spid="417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807"/>
                                        </p:tgtEl>
                                        <p:attrNameLst>
                                          <p:attrName>style.visibility</p:attrName>
                                        </p:attrNameLst>
                                      </p:cBhvr>
                                      <p:to>
                                        <p:strVal val="visible"/>
                                      </p:to>
                                    </p:set>
                                    <p:animEffect transition="in" filter="wipe(left)">
                                      <p:cBhvr>
                                        <p:cTn id="12" dur="500"/>
                                        <p:tgtEl>
                                          <p:spTgt spid="4178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7808"/>
                                        </p:tgtEl>
                                        <p:attrNameLst>
                                          <p:attrName>style.visibility</p:attrName>
                                        </p:attrNameLst>
                                      </p:cBhvr>
                                      <p:to>
                                        <p:strVal val="visible"/>
                                      </p:to>
                                    </p:set>
                                    <p:animEffect transition="in" filter="wipe(left)">
                                      <p:cBhvr>
                                        <p:cTn id="17" dur="500"/>
                                        <p:tgtEl>
                                          <p:spTgt spid="4178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780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417813"/>
                                        </p:tgtEl>
                                        <p:attrNameLst>
                                          <p:attrName>style.visibility</p:attrName>
                                        </p:attrNameLst>
                                      </p:cBhvr>
                                      <p:to>
                                        <p:strVal val="visible"/>
                                      </p:to>
                                    </p:set>
                                    <p:animEffect transition="in" filter="strips(downRight)">
                                      <p:cBhvr>
                                        <p:cTn id="26" dur="500"/>
                                        <p:tgtEl>
                                          <p:spTgt spid="4178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417814"/>
                                        </p:tgtEl>
                                        <p:attrNameLst>
                                          <p:attrName>style.visibility</p:attrName>
                                        </p:attrNameLst>
                                      </p:cBhvr>
                                      <p:to>
                                        <p:strVal val="visible"/>
                                      </p:to>
                                    </p:set>
                                    <p:animEffect transition="in" filter="wipe(up)">
                                      <p:cBhvr>
                                        <p:cTn id="31" dur="500"/>
                                        <p:tgtEl>
                                          <p:spTgt spid="417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2" grpId="0"/>
      <p:bldP spid="417813" grpId="0"/>
      <p:bldP spid="417807" grpId="0"/>
      <p:bldP spid="41780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4881871" y="281685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2548" name="Freeform 4"/>
          <p:cNvSpPr>
            <a:spLocks/>
          </p:cNvSpPr>
          <p:nvPr/>
        </p:nvSpPr>
        <p:spPr bwMode="auto">
          <a:xfrm>
            <a:off x="7356476" y="6200776"/>
            <a:ext cx="828675" cy="341313"/>
          </a:xfrm>
          <a:custGeom>
            <a:avLst/>
            <a:gdLst>
              <a:gd name="T0" fmla="*/ 0 w 522"/>
              <a:gd name="T1" fmla="*/ 215 h 215"/>
              <a:gd name="T2" fmla="*/ 0 w 522"/>
              <a:gd name="T3" fmla="*/ 171 h 215"/>
              <a:gd name="T4" fmla="*/ 0 w 522"/>
              <a:gd name="T5" fmla="*/ 153 h 215"/>
              <a:gd name="T6" fmla="*/ 0 w 522"/>
              <a:gd name="T7" fmla="*/ 131 h 215"/>
              <a:gd name="T8" fmla="*/ 0 w 522"/>
              <a:gd name="T9" fmla="*/ 113 h 215"/>
              <a:gd name="T10" fmla="*/ 0 w 522"/>
              <a:gd name="T11" fmla="*/ 95 h 215"/>
              <a:gd name="T12" fmla="*/ 0 w 522"/>
              <a:gd name="T13" fmla="*/ 80 h 215"/>
              <a:gd name="T14" fmla="*/ 0 w 522"/>
              <a:gd name="T15" fmla="*/ 66 h 215"/>
              <a:gd name="T16" fmla="*/ 0 w 522"/>
              <a:gd name="T17" fmla="*/ 51 h 215"/>
              <a:gd name="T18" fmla="*/ 0 w 522"/>
              <a:gd name="T19" fmla="*/ 36 h 215"/>
              <a:gd name="T20" fmla="*/ 0 w 522"/>
              <a:gd name="T21" fmla="*/ 26 h 215"/>
              <a:gd name="T22" fmla="*/ 0 w 522"/>
              <a:gd name="T23" fmla="*/ 18 h 215"/>
              <a:gd name="T24" fmla="*/ 0 w 522"/>
              <a:gd name="T25" fmla="*/ 11 h 215"/>
              <a:gd name="T26" fmla="*/ 0 w 522"/>
              <a:gd name="T27" fmla="*/ 4 h 215"/>
              <a:gd name="T28" fmla="*/ 0 w 522"/>
              <a:gd name="T29" fmla="*/ 4 h 215"/>
              <a:gd name="T30" fmla="*/ 0 w 522"/>
              <a:gd name="T31" fmla="*/ 0 h 215"/>
              <a:gd name="T32" fmla="*/ 522 w 522"/>
              <a:gd name="T33" fmla="*/ 0 h 215"/>
              <a:gd name="T34" fmla="*/ 522 w 522"/>
              <a:gd name="T35" fmla="*/ 4 h 215"/>
              <a:gd name="T36" fmla="*/ 522 w 522"/>
              <a:gd name="T37" fmla="*/ 4 h 215"/>
              <a:gd name="T38" fmla="*/ 522 w 522"/>
              <a:gd name="T39" fmla="*/ 11 h 215"/>
              <a:gd name="T40" fmla="*/ 522 w 522"/>
              <a:gd name="T41" fmla="*/ 18 h 215"/>
              <a:gd name="T42" fmla="*/ 522 w 522"/>
              <a:gd name="T43" fmla="*/ 26 h 215"/>
              <a:gd name="T44" fmla="*/ 522 w 522"/>
              <a:gd name="T45" fmla="*/ 36 h 215"/>
              <a:gd name="T46" fmla="*/ 522 w 522"/>
              <a:gd name="T47" fmla="*/ 51 h 215"/>
              <a:gd name="T48" fmla="*/ 522 w 522"/>
              <a:gd name="T49" fmla="*/ 66 h 215"/>
              <a:gd name="T50" fmla="*/ 522 w 522"/>
              <a:gd name="T51" fmla="*/ 80 h 215"/>
              <a:gd name="T52" fmla="*/ 522 w 522"/>
              <a:gd name="T53" fmla="*/ 95 h 215"/>
              <a:gd name="T54" fmla="*/ 522 w 522"/>
              <a:gd name="T55" fmla="*/ 113 h 215"/>
              <a:gd name="T56" fmla="*/ 522 w 522"/>
              <a:gd name="T57" fmla="*/ 131 h 215"/>
              <a:gd name="T58" fmla="*/ 522 w 522"/>
              <a:gd name="T59" fmla="*/ 153 h 215"/>
              <a:gd name="T60" fmla="*/ 522 w 522"/>
              <a:gd name="T61" fmla="*/ 171 h 215"/>
              <a:gd name="T62" fmla="*/ 522 w 522"/>
              <a:gd name="T63" fmla="*/ 215 h 215"/>
              <a:gd name="T64" fmla="*/ 0 w 522"/>
              <a:gd name="T65"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2" h="215">
                <a:moveTo>
                  <a:pt x="0" y="215"/>
                </a:moveTo>
                <a:lnTo>
                  <a:pt x="0" y="171"/>
                </a:lnTo>
                <a:lnTo>
                  <a:pt x="0" y="153"/>
                </a:lnTo>
                <a:lnTo>
                  <a:pt x="0" y="131"/>
                </a:lnTo>
                <a:lnTo>
                  <a:pt x="0" y="113"/>
                </a:lnTo>
                <a:lnTo>
                  <a:pt x="0" y="95"/>
                </a:lnTo>
                <a:lnTo>
                  <a:pt x="0" y="80"/>
                </a:lnTo>
                <a:lnTo>
                  <a:pt x="0" y="66"/>
                </a:lnTo>
                <a:lnTo>
                  <a:pt x="0" y="51"/>
                </a:lnTo>
                <a:lnTo>
                  <a:pt x="0" y="36"/>
                </a:lnTo>
                <a:lnTo>
                  <a:pt x="0" y="26"/>
                </a:lnTo>
                <a:lnTo>
                  <a:pt x="0" y="18"/>
                </a:lnTo>
                <a:lnTo>
                  <a:pt x="0" y="11"/>
                </a:lnTo>
                <a:lnTo>
                  <a:pt x="0" y="4"/>
                </a:lnTo>
                <a:lnTo>
                  <a:pt x="0" y="4"/>
                </a:lnTo>
                <a:lnTo>
                  <a:pt x="0" y="0"/>
                </a:lnTo>
                <a:lnTo>
                  <a:pt x="522" y="0"/>
                </a:lnTo>
                <a:lnTo>
                  <a:pt x="522" y="4"/>
                </a:lnTo>
                <a:lnTo>
                  <a:pt x="522" y="4"/>
                </a:lnTo>
                <a:lnTo>
                  <a:pt x="522" y="11"/>
                </a:lnTo>
                <a:lnTo>
                  <a:pt x="522" y="18"/>
                </a:lnTo>
                <a:lnTo>
                  <a:pt x="522" y="26"/>
                </a:lnTo>
                <a:lnTo>
                  <a:pt x="522" y="36"/>
                </a:lnTo>
                <a:lnTo>
                  <a:pt x="522" y="51"/>
                </a:lnTo>
                <a:lnTo>
                  <a:pt x="522" y="66"/>
                </a:lnTo>
                <a:lnTo>
                  <a:pt x="522" y="80"/>
                </a:lnTo>
                <a:lnTo>
                  <a:pt x="522" y="95"/>
                </a:lnTo>
                <a:lnTo>
                  <a:pt x="522" y="113"/>
                </a:lnTo>
                <a:lnTo>
                  <a:pt x="522" y="131"/>
                </a:lnTo>
                <a:lnTo>
                  <a:pt x="522" y="153"/>
                </a:lnTo>
                <a:lnTo>
                  <a:pt x="522" y="171"/>
                </a:lnTo>
                <a:lnTo>
                  <a:pt x="522" y="215"/>
                </a:lnTo>
                <a:lnTo>
                  <a:pt x="0" y="215"/>
                </a:lnTo>
                <a:close/>
              </a:path>
            </a:pathLst>
          </a:custGeom>
          <a:solidFill>
            <a:srgbClr val="FFFFFF">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549" name="Freeform 5"/>
          <p:cNvSpPr>
            <a:spLocks/>
          </p:cNvSpPr>
          <p:nvPr/>
        </p:nvSpPr>
        <p:spPr bwMode="auto">
          <a:xfrm>
            <a:off x="5834063" y="5886451"/>
            <a:ext cx="125412" cy="341313"/>
          </a:xfrm>
          <a:custGeom>
            <a:avLst/>
            <a:gdLst>
              <a:gd name="T0" fmla="*/ 0 w 79"/>
              <a:gd name="T1" fmla="*/ 215 h 215"/>
              <a:gd name="T2" fmla="*/ 0 w 79"/>
              <a:gd name="T3" fmla="*/ 171 h 215"/>
              <a:gd name="T4" fmla="*/ 0 w 79"/>
              <a:gd name="T5" fmla="*/ 153 h 215"/>
              <a:gd name="T6" fmla="*/ 0 w 79"/>
              <a:gd name="T7" fmla="*/ 131 h 215"/>
              <a:gd name="T8" fmla="*/ 0 w 79"/>
              <a:gd name="T9" fmla="*/ 113 h 215"/>
              <a:gd name="T10" fmla="*/ 0 w 79"/>
              <a:gd name="T11" fmla="*/ 95 h 215"/>
              <a:gd name="T12" fmla="*/ 0 w 79"/>
              <a:gd name="T13" fmla="*/ 80 h 215"/>
              <a:gd name="T14" fmla="*/ 0 w 79"/>
              <a:gd name="T15" fmla="*/ 66 h 215"/>
              <a:gd name="T16" fmla="*/ 0 w 79"/>
              <a:gd name="T17" fmla="*/ 51 h 215"/>
              <a:gd name="T18" fmla="*/ 0 w 79"/>
              <a:gd name="T19" fmla="*/ 36 h 215"/>
              <a:gd name="T20" fmla="*/ 0 w 79"/>
              <a:gd name="T21" fmla="*/ 26 h 215"/>
              <a:gd name="T22" fmla="*/ 0 w 79"/>
              <a:gd name="T23" fmla="*/ 18 h 215"/>
              <a:gd name="T24" fmla="*/ 0 w 79"/>
              <a:gd name="T25" fmla="*/ 11 h 215"/>
              <a:gd name="T26" fmla="*/ 0 w 79"/>
              <a:gd name="T27" fmla="*/ 4 h 215"/>
              <a:gd name="T28" fmla="*/ 0 w 79"/>
              <a:gd name="T29" fmla="*/ 4 h 215"/>
              <a:gd name="T30" fmla="*/ 0 w 79"/>
              <a:gd name="T31" fmla="*/ 0 h 215"/>
              <a:gd name="T32" fmla="*/ 79 w 79"/>
              <a:gd name="T33" fmla="*/ 0 h 215"/>
              <a:gd name="T34" fmla="*/ 79 w 79"/>
              <a:gd name="T35" fmla="*/ 4 h 215"/>
              <a:gd name="T36" fmla="*/ 79 w 79"/>
              <a:gd name="T37" fmla="*/ 4 h 215"/>
              <a:gd name="T38" fmla="*/ 79 w 79"/>
              <a:gd name="T39" fmla="*/ 11 h 215"/>
              <a:gd name="T40" fmla="*/ 79 w 79"/>
              <a:gd name="T41" fmla="*/ 18 h 215"/>
              <a:gd name="T42" fmla="*/ 79 w 79"/>
              <a:gd name="T43" fmla="*/ 26 h 215"/>
              <a:gd name="T44" fmla="*/ 79 w 79"/>
              <a:gd name="T45" fmla="*/ 36 h 215"/>
              <a:gd name="T46" fmla="*/ 79 w 79"/>
              <a:gd name="T47" fmla="*/ 51 h 215"/>
              <a:gd name="T48" fmla="*/ 79 w 79"/>
              <a:gd name="T49" fmla="*/ 66 h 215"/>
              <a:gd name="T50" fmla="*/ 79 w 79"/>
              <a:gd name="T51" fmla="*/ 80 h 215"/>
              <a:gd name="T52" fmla="*/ 79 w 79"/>
              <a:gd name="T53" fmla="*/ 95 h 215"/>
              <a:gd name="T54" fmla="*/ 79 w 79"/>
              <a:gd name="T55" fmla="*/ 113 h 215"/>
              <a:gd name="T56" fmla="*/ 79 w 79"/>
              <a:gd name="T57" fmla="*/ 131 h 215"/>
              <a:gd name="T58" fmla="*/ 79 w 79"/>
              <a:gd name="T59" fmla="*/ 153 h 215"/>
              <a:gd name="T60" fmla="*/ 79 w 79"/>
              <a:gd name="T61" fmla="*/ 171 h 215"/>
              <a:gd name="T62" fmla="*/ 79 w 79"/>
              <a:gd name="T63" fmla="*/ 215 h 215"/>
              <a:gd name="T64" fmla="*/ 0 w 79"/>
              <a:gd name="T65"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 h="215">
                <a:moveTo>
                  <a:pt x="0" y="215"/>
                </a:moveTo>
                <a:lnTo>
                  <a:pt x="0" y="171"/>
                </a:lnTo>
                <a:lnTo>
                  <a:pt x="0" y="153"/>
                </a:lnTo>
                <a:lnTo>
                  <a:pt x="0" y="131"/>
                </a:lnTo>
                <a:lnTo>
                  <a:pt x="0" y="113"/>
                </a:lnTo>
                <a:lnTo>
                  <a:pt x="0" y="95"/>
                </a:lnTo>
                <a:lnTo>
                  <a:pt x="0" y="80"/>
                </a:lnTo>
                <a:lnTo>
                  <a:pt x="0" y="66"/>
                </a:lnTo>
                <a:lnTo>
                  <a:pt x="0" y="51"/>
                </a:lnTo>
                <a:lnTo>
                  <a:pt x="0" y="36"/>
                </a:lnTo>
                <a:lnTo>
                  <a:pt x="0" y="26"/>
                </a:lnTo>
                <a:lnTo>
                  <a:pt x="0" y="18"/>
                </a:lnTo>
                <a:lnTo>
                  <a:pt x="0" y="11"/>
                </a:lnTo>
                <a:lnTo>
                  <a:pt x="0" y="4"/>
                </a:lnTo>
                <a:lnTo>
                  <a:pt x="0" y="4"/>
                </a:lnTo>
                <a:lnTo>
                  <a:pt x="0" y="0"/>
                </a:lnTo>
                <a:lnTo>
                  <a:pt x="79" y="0"/>
                </a:lnTo>
                <a:lnTo>
                  <a:pt x="79" y="4"/>
                </a:lnTo>
                <a:lnTo>
                  <a:pt x="79" y="4"/>
                </a:lnTo>
                <a:lnTo>
                  <a:pt x="79" y="11"/>
                </a:lnTo>
                <a:lnTo>
                  <a:pt x="79" y="18"/>
                </a:lnTo>
                <a:lnTo>
                  <a:pt x="79" y="26"/>
                </a:lnTo>
                <a:lnTo>
                  <a:pt x="79" y="36"/>
                </a:lnTo>
                <a:lnTo>
                  <a:pt x="79" y="51"/>
                </a:lnTo>
                <a:lnTo>
                  <a:pt x="79" y="66"/>
                </a:lnTo>
                <a:lnTo>
                  <a:pt x="79" y="80"/>
                </a:lnTo>
                <a:lnTo>
                  <a:pt x="79" y="95"/>
                </a:lnTo>
                <a:lnTo>
                  <a:pt x="79" y="113"/>
                </a:lnTo>
                <a:lnTo>
                  <a:pt x="79" y="131"/>
                </a:lnTo>
                <a:lnTo>
                  <a:pt x="79" y="153"/>
                </a:lnTo>
                <a:lnTo>
                  <a:pt x="79" y="171"/>
                </a:lnTo>
                <a:lnTo>
                  <a:pt x="79" y="215"/>
                </a:lnTo>
                <a:lnTo>
                  <a:pt x="0" y="215"/>
                </a:lnTo>
                <a:close/>
              </a:path>
            </a:pathLst>
          </a:custGeom>
          <a:solidFill>
            <a:srgbClr val="FFFFFF">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550" name="Rectangle 6"/>
          <p:cNvSpPr>
            <a:spLocks noChangeArrowheads="1"/>
          </p:cNvSpPr>
          <p:nvPr/>
        </p:nvSpPr>
        <p:spPr bwMode="auto">
          <a:xfrm>
            <a:off x="1445747" y="1334459"/>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400">
                <a:latin typeface="Tahoma" panose="020B0604030504040204" pitchFamily="34" charset="0"/>
                <a:ea typeface="楷体_GB2312" pitchFamily="49" charset="-122"/>
              </a:rPr>
              <a:t>(4)</a:t>
            </a:r>
            <a:r>
              <a:rPr lang="en-US" altLang="zh-CN" sz="2400" i="1">
                <a:latin typeface="Tahoma" panose="020B0604030504040204" pitchFamily="34" charset="0"/>
                <a:ea typeface="楷体_GB2312" pitchFamily="49" charset="-122"/>
              </a:rPr>
              <a:t> </a:t>
            </a:r>
            <a:r>
              <a:rPr lang="zh-CN" altLang="en-US" sz="2400">
                <a:latin typeface="Tahoma" panose="020B0604030504040204" pitchFamily="34" charset="0"/>
                <a:ea typeface="楷体_GB2312" pitchFamily="49" charset="-122"/>
              </a:rPr>
              <a:t>工作波形</a:t>
            </a:r>
          </a:p>
        </p:txBody>
      </p:sp>
      <p:sp>
        <p:nvSpPr>
          <p:cNvPr id="492551" name="Rectangle 7"/>
          <p:cNvSpPr>
            <a:spLocks noChangeArrowheads="1"/>
          </p:cNvSpPr>
          <p:nvPr/>
        </p:nvSpPr>
        <p:spPr bwMode="auto">
          <a:xfrm>
            <a:off x="4881871" y="2840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92552" name="Object 8"/>
          <p:cNvGraphicFramePr>
            <a:graphicFrameLocks noChangeAspect="1"/>
          </p:cNvGraphicFramePr>
          <p:nvPr>
            <p:extLst>
              <p:ext uri="{D42A27DB-BD31-4B8C-83A1-F6EECF244321}">
                <p14:modId xmlns:p14="http://schemas.microsoft.com/office/powerpoint/2010/main" val="3500962365"/>
              </p:ext>
            </p:extLst>
          </p:nvPr>
        </p:nvGraphicFramePr>
        <p:xfrm>
          <a:off x="4007710" y="1916790"/>
          <a:ext cx="5113338" cy="2541588"/>
        </p:xfrm>
        <a:graphic>
          <a:graphicData uri="http://schemas.openxmlformats.org/presentationml/2006/ole">
            <mc:AlternateContent xmlns:mc="http://schemas.openxmlformats.org/markup-compatibility/2006">
              <mc:Choice xmlns:v="urn:schemas-microsoft-com:vml" Requires="v">
                <p:oleObj spid="_x0000_s501792" name="图片" r:id="rId3" imgW="2705040" imgH="1219320" progId="Word.Picture.8">
                  <p:embed/>
                </p:oleObj>
              </mc:Choice>
              <mc:Fallback>
                <p:oleObj name="图片" r:id="rId3" imgW="2705040" imgH="1219320" progId="Word.Picture.8">
                  <p:embed/>
                  <p:pic>
                    <p:nvPicPr>
                      <p:cNvPr id="49255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7710" y="1916790"/>
                        <a:ext cx="5113338" cy="2541588"/>
                      </a:xfrm>
                      <a:prstGeom prst="rect">
                        <a:avLst/>
                      </a:prstGeom>
                      <a:solidFill>
                        <a:schemeClr val="bg1"/>
                      </a:solidFill>
                      <a:ln w="9525">
                        <a:noFill/>
                        <a:miter lim="800000"/>
                        <a:headEnd/>
                        <a:tailEnd/>
                      </a:ln>
                    </p:spPr>
                  </p:pic>
                </p:oleObj>
              </mc:Fallback>
            </mc:AlternateContent>
          </a:graphicData>
        </a:graphic>
      </p:graphicFrame>
      <p:sp>
        <p:nvSpPr>
          <p:cNvPr id="9" name="Rectangle 2"/>
          <p:cNvSpPr>
            <a:spLocks noChangeArrowheads="1"/>
          </p:cNvSpPr>
          <p:nvPr/>
        </p:nvSpPr>
        <p:spPr bwMode="auto">
          <a:xfrm>
            <a:off x="884995" y="471166"/>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dirty="0">
                <a:solidFill>
                  <a:schemeClr val="accent2"/>
                </a:solidFill>
                <a:ea typeface="楷体_GB2312" pitchFamily="49" charset="-122"/>
                <a:cs typeface="Times New Roman" panose="02020603050405020304" pitchFamily="18" charset="0"/>
              </a:rPr>
              <a:t>5.3.1  D</a:t>
            </a:r>
            <a:r>
              <a:rPr kumimoji="0" lang="zh-CN" altLang="en-US" sz="2800" dirty="0">
                <a:solidFill>
                  <a:schemeClr val="accent2"/>
                </a:solidFill>
                <a:ea typeface="楷体_GB2312" pitchFamily="49" charset="-122"/>
                <a:cs typeface="Times New Roman" panose="02020603050405020304" pitchFamily="18" charset="0"/>
              </a:rPr>
              <a:t>锁存器的电路结构</a:t>
            </a:r>
          </a:p>
        </p:txBody>
      </p:sp>
      <p:graphicFrame>
        <p:nvGraphicFramePr>
          <p:cNvPr id="10" name="Object 5"/>
          <p:cNvGraphicFramePr>
            <a:graphicFrameLocks noChangeAspect="1"/>
          </p:cNvGraphicFramePr>
          <p:nvPr>
            <p:extLst>
              <p:ext uri="{D42A27DB-BD31-4B8C-83A1-F6EECF244321}">
                <p14:modId xmlns:p14="http://schemas.microsoft.com/office/powerpoint/2010/main" val="4121264144"/>
              </p:ext>
            </p:extLst>
          </p:nvPr>
        </p:nvGraphicFramePr>
        <p:xfrm>
          <a:off x="1240832" y="2088147"/>
          <a:ext cx="2305050" cy="1722437"/>
        </p:xfrm>
        <a:graphic>
          <a:graphicData uri="http://schemas.openxmlformats.org/presentationml/2006/ole">
            <mc:AlternateContent xmlns:mc="http://schemas.openxmlformats.org/markup-compatibility/2006">
              <mc:Choice xmlns:v="urn:schemas-microsoft-com:vml" Requires="v">
                <p:oleObj spid="_x0000_s501793" name="图片" r:id="rId5" imgW="1343160" imgH="828720" progId="Word.Picture.8">
                  <p:embed/>
                </p:oleObj>
              </mc:Choice>
              <mc:Fallback>
                <p:oleObj name="图片" r:id="rId5" imgW="1343160" imgH="828720" progId="Word.Picture.8">
                  <p:embed/>
                  <p:pic>
                    <p:nvPicPr>
                      <p:cNvPr id="4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0832" y="2088147"/>
                        <a:ext cx="2305050" cy="1722437"/>
                      </a:xfrm>
                      <a:prstGeom prst="rect">
                        <a:avLst/>
                      </a:prstGeom>
                      <a:noFill/>
                      <a:ln w="19050">
                        <a:noFill/>
                        <a:miter lim="800000"/>
                        <a:headEnd/>
                        <a:tailEnd/>
                      </a:ln>
                    </p:spPr>
                  </p:pic>
                </p:oleObj>
              </mc:Fallback>
            </mc:AlternateContent>
          </a:graphicData>
        </a:graphic>
      </p:graphicFrame>
      <p:sp>
        <p:nvSpPr>
          <p:cNvPr id="11" name="Rectangle 10"/>
          <p:cNvSpPr>
            <a:spLocks noChangeArrowheads="1"/>
          </p:cNvSpPr>
          <p:nvPr/>
        </p:nvSpPr>
        <p:spPr bwMode="auto">
          <a:xfrm>
            <a:off x="2483394" y="4728601"/>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i="1">
                <a:solidFill>
                  <a:srgbClr val="000066"/>
                </a:solidFill>
                <a:latin typeface="Times New Roman" panose="02020603050405020304" pitchFamily="18" charset="0"/>
                <a:ea typeface="楷体_GB2312" pitchFamily="49" charset="-122"/>
                <a:cs typeface="Times New Roman" panose="02020603050405020304" pitchFamily="18" charset="0"/>
              </a:rPr>
              <a:t>Q </a:t>
            </a:r>
            <a:r>
              <a:rPr lang="en-US" altLang="zh-CN" sz="2800">
                <a:solidFill>
                  <a:srgbClr val="000066"/>
                </a:solidFill>
                <a:latin typeface="Times New Roman" panose="02020603050405020304" pitchFamily="18" charset="0"/>
                <a:ea typeface="楷体_GB2312" pitchFamily="49" charset="-122"/>
                <a:cs typeface="Times New Roman" panose="02020603050405020304" pitchFamily="18" charset="0"/>
              </a:rPr>
              <a:t>= D</a:t>
            </a:r>
          </a:p>
        </p:txBody>
      </p:sp>
      <p:grpSp>
        <p:nvGrpSpPr>
          <p:cNvPr id="12" name="Group 16"/>
          <p:cNvGrpSpPr>
            <a:grpSpLocks/>
          </p:cNvGrpSpPr>
          <p:nvPr/>
        </p:nvGrpSpPr>
        <p:grpSpPr bwMode="auto">
          <a:xfrm>
            <a:off x="1247337" y="4763525"/>
            <a:ext cx="1408112" cy="484188"/>
            <a:chOff x="476" y="3339"/>
            <a:chExt cx="887" cy="305"/>
          </a:xfrm>
        </p:grpSpPr>
        <p:sp>
          <p:nvSpPr>
            <p:cNvPr id="13" name="Rectangle 17"/>
            <p:cNvSpPr>
              <a:spLocks noChangeArrowheads="1"/>
            </p:cNvSpPr>
            <p:nvPr/>
          </p:nvSpPr>
          <p:spPr bwMode="auto">
            <a:xfrm>
              <a:off x="476" y="3339"/>
              <a:ext cx="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folHlink"/>
                  </a:solidFill>
                  <a:latin typeface="Times New Roman" panose="02020603050405020304" pitchFamily="18" charset="0"/>
                  <a:ea typeface="楷体_GB2312" pitchFamily="49" charset="-122"/>
                  <a:cs typeface="Times New Roman" panose="02020603050405020304" pitchFamily="18" charset="0"/>
                </a:rPr>
                <a:t>E</a:t>
              </a:r>
              <a:r>
                <a:rPr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=1</a:t>
              </a:r>
            </a:p>
          </p:txBody>
        </p:sp>
        <p:sp>
          <p:nvSpPr>
            <p:cNvPr id="14" name="Rectangle 18"/>
            <p:cNvSpPr>
              <a:spLocks noChangeArrowheads="1"/>
            </p:cNvSpPr>
            <p:nvPr/>
          </p:nvSpPr>
          <p:spPr bwMode="auto">
            <a:xfrm>
              <a:off x="1247" y="335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grpSp>
      <p:sp>
        <p:nvSpPr>
          <p:cNvPr id="15" name="Rectangle 15"/>
          <p:cNvSpPr>
            <a:spLocks noChangeArrowheads="1"/>
          </p:cNvSpPr>
          <p:nvPr/>
        </p:nvSpPr>
        <p:spPr bwMode="auto">
          <a:xfrm>
            <a:off x="2462100" y="4193613"/>
            <a:ext cx="1054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i="1" dirty="0">
                <a:solidFill>
                  <a:srgbClr val="000066"/>
                </a:solidFill>
                <a:latin typeface="Times New Roman" panose="02020603050405020304" pitchFamily="18" charset="0"/>
                <a:ea typeface="楷体_GB2312" pitchFamily="49" charset="-122"/>
                <a:cs typeface="Times New Roman" panose="02020603050405020304" pitchFamily="18" charset="0"/>
              </a:rPr>
              <a:t>Q</a:t>
            </a:r>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16" name="Rectangle 14"/>
          <p:cNvSpPr>
            <a:spLocks noChangeArrowheads="1"/>
          </p:cNvSpPr>
          <p:nvPr/>
        </p:nvSpPr>
        <p:spPr bwMode="auto">
          <a:xfrm>
            <a:off x="1253688" y="4239650"/>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i="1" dirty="0">
                <a:solidFill>
                  <a:schemeClr val="folHlink"/>
                </a:solidFill>
                <a:latin typeface="Times New Roman" panose="02020603050405020304" pitchFamily="18" charset="0"/>
                <a:ea typeface="楷体_GB2312" pitchFamily="49" charset="-122"/>
                <a:cs typeface="Times New Roman" panose="02020603050405020304" pitchFamily="18" charset="0"/>
              </a:rPr>
              <a:t>E</a:t>
            </a:r>
            <a:r>
              <a:rPr lang="en-US" altLang="zh-CN" sz="2400" dirty="0">
                <a:solidFill>
                  <a:schemeClr val="folHlink"/>
                </a:solidFill>
                <a:latin typeface="Times New Roman" panose="02020603050405020304" pitchFamily="18" charset="0"/>
                <a:ea typeface="楷体_GB2312" pitchFamily="49" charset="-122"/>
                <a:cs typeface="Times New Roman" panose="02020603050405020304" pitchFamily="18" charset="0"/>
              </a:rPr>
              <a:t>=0,</a:t>
            </a:r>
          </a:p>
        </p:txBody>
      </p:sp>
    </p:spTree>
    <p:extLst>
      <p:ext uri="{BB962C8B-B14F-4D97-AF65-F5344CB8AC3E}">
        <p14:creationId xmlns:p14="http://schemas.microsoft.com/office/powerpoint/2010/main" val="3772551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2552"/>
                                        </p:tgtEl>
                                        <p:attrNameLst>
                                          <p:attrName>style.visibility</p:attrName>
                                        </p:attrNameLst>
                                      </p:cBhvr>
                                      <p:to>
                                        <p:strVal val="visible"/>
                                      </p:to>
                                    </p:set>
                                    <p:animEffect transition="in" filter="wipe(left)">
                                      <p:cBhvr>
                                        <p:cTn id="7" dur="500"/>
                                        <p:tgtEl>
                                          <p:spTgt spid="4925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929807" y="1086852"/>
            <a:ext cx="5508625" cy="58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50000"/>
              </a:lnSpc>
            </a:pPr>
            <a:r>
              <a:rPr lang="zh-CN" altLang="en-US" sz="2400" dirty="0">
                <a:latin typeface="楷体_GB2312" pitchFamily="49" charset="-122"/>
                <a:ea typeface="楷体_GB2312" pitchFamily="49" charset="-122"/>
              </a:rPr>
              <a:t>时序逻辑电路与锁存器、触发器：</a:t>
            </a:r>
          </a:p>
        </p:txBody>
      </p:sp>
      <p:sp>
        <p:nvSpPr>
          <p:cNvPr id="395267" name="Rectangle 3"/>
          <p:cNvSpPr>
            <a:spLocks noChangeArrowheads="1"/>
          </p:cNvSpPr>
          <p:nvPr/>
        </p:nvSpPr>
        <p:spPr bwMode="auto">
          <a:xfrm>
            <a:off x="1361867" y="1661117"/>
            <a:ext cx="2520350" cy="58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150000"/>
              </a:lnSpc>
            </a:pPr>
            <a:r>
              <a:rPr lang="en-US" altLang="zh-CN" sz="2400" dirty="0">
                <a:solidFill>
                  <a:srgbClr val="000066"/>
                </a:solidFill>
                <a:latin typeface="楷体_GB2312" pitchFamily="49" charset="-122"/>
                <a:ea typeface="楷体_GB2312" pitchFamily="49" charset="-122"/>
              </a:rPr>
              <a:t> </a:t>
            </a:r>
            <a:r>
              <a:rPr lang="zh-CN" altLang="en-US" sz="2400" dirty="0">
                <a:solidFill>
                  <a:schemeClr val="accent2"/>
                </a:solidFill>
                <a:latin typeface="楷体_GB2312" pitchFamily="49" charset="-122"/>
                <a:ea typeface="楷体_GB2312" pitchFamily="49" charset="-122"/>
              </a:rPr>
              <a:t>时序逻辑电路</a:t>
            </a:r>
            <a:r>
              <a:rPr lang="en-US" altLang="zh-CN" sz="2400" dirty="0">
                <a:solidFill>
                  <a:schemeClr val="accent2"/>
                </a:solidFill>
                <a:latin typeface="楷体_GB2312" pitchFamily="49" charset="-122"/>
                <a:ea typeface="楷体_GB2312" pitchFamily="49" charset="-122"/>
              </a:rPr>
              <a:t>:</a:t>
            </a:r>
          </a:p>
        </p:txBody>
      </p:sp>
      <p:sp>
        <p:nvSpPr>
          <p:cNvPr id="395268" name="Rectangle 4"/>
          <p:cNvSpPr>
            <a:spLocks noChangeArrowheads="1"/>
          </p:cNvSpPr>
          <p:nvPr/>
        </p:nvSpPr>
        <p:spPr bwMode="auto">
          <a:xfrm>
            <a:off x="1000869" y="269460"/>
            <a:ext cx="2120900" cy="579438"/>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rgbClr val="0000FF"/>
                </a:solidFill>
                <a:latin typeface="楷体_GB2312" pitchFamily="49" charset="-122"/>
                <a:ea typeface="楷体_GB2312" pitchFamily="49" charset="-122"/>
              </a:rPr>
              <a:t>概  述</a:t>
            </a:r>
            <a:endParaRPr lang="en-GB" sz="3200" dirty="0">
              <a:solidFill>
                <a:srgbClr val="0000FF"/>
              </a:solidFill>
              <a:latin typeface="楷体_GB2312" pitchFamily="49" charset="-122"/>
              <a:ea typeface="楷体_GB2312" pitchFamily="49" charset="-122"/>
            </a:endParaRPr>
          </a:p>
        </p:txBody>
      </p:sp>
      <p:sp>
        <p:nvSpPr>
          <p:cNvPr id="395270" name="Rectangle 6"/>
          <p:cNvSpPr>
            <a:spLocks noChangeArrowheads="1"/>
          </p:cNvSpPr>
          <p:nvPr/>
        </p:nvSpPr>
        <p:spPr bwMode="auto">
          <a:xfrm>
            <a:off x="1217848" y="3760225"/>
            <a:ext cx="8713209" cy="58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150000"/>
              </a:lnSpc>
            </a:pPr>
            <a:r>
              <a:rPr lang="en-US" altLang="zh-CN" sz="2400" dirty="0">
                <a:solidFill>
                  <a:srgbClr val="000066"/>
                </a:solidFill>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结构特征</a:t>
            </a:r>
            <a:r>
              <a:rPr lang="en-US" altLang="zh-CN" sz="2400" dirty="0">
                <a:solidFill>
                  <a:srgbClr val="0000FF"/>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由组合逻辑电路和存储电路组成</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电路中存在反馈。</a:t>
            </a:r>
          </a:p>
        </p:txBody>
      </p:sp>
      <p:sp>
        <p:nvSpPr>
          <p:cNvPr id="395271" name="Rectangle 7"/>
          <p:cNvSpPr>
            <a:spLocks noChangeArrowheads="1"/>
          </p:cNvSpPr>
          <p:nvPr/>
        </p:nvSpPr>
        <p:spPr bwMode="auto">
          <a:xfrm>
            <a:off x="1433878" y="2242174"/>
            <a:ext cx="9001249" cy="1458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200000"/>
              </a:lnSpc>
            </a:pPr>
            <a:r>
              <a:rPr lang="zh-CN" altLang="en-US" sz="2400" dirty="0">
                <a:solidFill>
                  <a:srgbClr val="0000FF"/>
                </a:solidFill>
                <a:latin typeface="Verdana" pitchFamily="34" charset="0"/>
                <a:ea typeface="楷体_GB2312" pitchFamily="49" charset="-122"/>
              </a:rPr>
              <a:t>工作特征：</a:t>
            </a:r>
            <a:r>
              <a:rPr lang="zh-CN" altLang="en-US" sz="2400" dirty="0">
                <a:latin typeface="楷体_GB2312" pitchFamily="49" charset="-122"/>
                <a:ea typeface="楷体_GB2312" pitchFamily="49" charset="-122"/>
              </a:rPr>
              <a:t>时序逻辑电路的工作特点是任意时刻的输出状态不仅与该当前的输入信号有关，而且与此前电路的状态有关。 </a:t>
            </a:r>
          </a:p>
        </p:txBody>
      </p:sp>
      <p:sp>
        <p:nvSpPr>
          <p:cNvPr id="8" name="Rectangle 5"/>
          <p:cNvSpPr>
            <a:spLocks noChangeArrowheads="1"/>
          </p:cNvSpPr>
          <p:nvPr/>
        </p:nvSpPr>
        <p:spPr bwMode="auto">
          <a:xfrm>
            <a:off x="1343340" y="4653170"/>
            <a:ext cx="7921625" cy="58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buFontTx/>
              <a:buChar char="•"/>
            </a:pPr>
            <a:r>
              <a:rPr lang="en-US" altLang="zh-CN" sz="2400" dirty="0">
                <a:solidFill>
                  <a:srgbClr val="000066"/>
                </a:solidFill>
                <a:latin typeface="楷体_GB2312" pitchFamily="49" charset="-122"/>
                <a:ea typeface="楷体_GB2312" pitchFamily="49" charset="-122"/>
              </a:rPr>
              <a:t> </a:t>
            </a:r>
            <a:r>
              <a:rPr lang="zh-CN" altLang="en-US" sz="2400" dirty="0">
                <a:solidFill>
                  <a:schemeClr val="accent2"/>
                </a:solidFill>
                <a:latin typeface="楷体_GB2312" pitchFamily="49" charset="-122"/>
                <a:ea typeface="楷体_GB2312" pitchFamily="49" charset="-122"/>
              </a:rPr>
              <a:t>锁存器和触发器</a:t>
            </a:r>
            <a:r>
              <a:rPr lang="zh-CN" altLang="en-US" sz="2400" dirty="0">
                <a:latin typeface="楷体_GB2312" pitchFamily="49" charset="-122"/>
                <a:ea typeface="楷体_GB2312" pitchFamily="49" charset="-122"/>
              </a:rPr>
              <a:t>是构成时序逻辑电路的基本逻辑单元 。</a:t>
            </a:r>
            <a:endParaRPr lang="en-GB" sz="2400" dirty="0">
              <a:latin typeface="楷体_GB2312" pitchFamily="49" charset="-122"/>
              <a:ea typeface="楷体_GB2312" pitchFamily="49" charset="-122"/>
            </a:endParaRPr>
          </a:p>
        </p:txBody>
      </p:sp>
    </p:spTree>
    <p:extLst>
      <p:ext uri="{BB962C8B-B14F-4D97-AF65-F5344CB8AC3E}">
        <p14:creationId xmlns:p14="http://schemas.microsoft.com/office/powerpoint/2010/main" val="196879123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5266"/>
                                        </p:tgtEl>
                                        <p:attrNameLst>
                                          <p:attrName>style.visibility</p:attrName>
                                        </p:attrNameLst>
                                      </p:cBhvr>
                                      <p:to>
                                        <p:strVal val="visible"/>
                                      </p:to>
                                    </p:set>
                                    <p:animEffect transition="in" filter="strips(downRight)">
                                      <p:cBhvr>
                                        <p:cTn id="7" dur="500"/>
                                        <p:tgtEl>
                                          <p:spTgt spid="395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5267"/>
                                        </p:tgtEl>
                                        <p:attrNameLst>
                                          <p:attrName>style.visibility</p:attrName>
                                        </p:attrNameLst>
                                      </p:cBhvr>
                                      <p:to>
                                        <p:strVal val="visible"/>
                                      </p:to>
                                    </p:set>
                                    <p:animEffect transition="in" filter="strips(downRight)">
                                      <p:cBhvr>
                                        <p:cTn id="12" dur="500"/>
                                        <p:tgtEl>
                                          <p:spTgt spid="395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95271"/>
                                        </p:tgtEl>
                                        <p:attrNameLst>
                                          <p:attrName>style.visibility</p:attrName>
                                        </p:attrNameLst>
                                      </p:cBhvr>
                                      <p:to>
                                        <p:strVal val="visible"/>
                                      </p:to>
                                    </p:set>
                                    <p:animEffect transition="in" filter="strips(downRight)">
                                      <p:cBhvr>
                                        <p:cTn id="17" dur="500"/>
                                        <p:tgtEl>
                                          <p:spTgt spid="3952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95270"/>
                                        </p:tgtEl>
                                        <p:attrNameLst>
                                          <p:attrName>style.visibility</p:attrName>
                                        </p:attrNameLst>
                                      </p:cBhvr>
                                      <p:to>
                                        <p:strVal val="visible"/>
                                      </p:to>
                                    </p:set>
                                    <p:animEffect transition="in" filter="strips(downRight)">
                                      <p:cBhvr>
                                        <p:cTn id="22" dur="500"/>
                                        <p:tgtEl>
                                          <p:spTgt spid="395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autoUpdateAnimBg="0"/>
      <p:bldP spid="395267" grpId="0" autoUpdateAnimBg="0"/>
      <p:bldP spid="395270" grpId="0" autoUpdateAnimBg="0"/>
      <p:bldP spid="39527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ChangeArrowheads="1"/>
          </p:cNvSpPr>
          <p:nvPr/>
        </p:nvSpPr>
        <p:spPr bwMode="auto">
          <a:xfrm>
            <a:off x="2093353" y="615220"/>
            <a:ext cx="285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kumimoji="0" lang="en-US" altLang="zh-CN" dirty="0">
                <a:solidFill>
                  <a:srgbClr val="000066"/>
                </a:solidFill>
                <a:ea typeface="楷体_GB2312" pitchFamily="49" charset="-122"/>
                <a:cs typeface="Times New Roman" panose="02020603050405020304" pitchFamily="18" charset="0"/>
              </a:rPr>
              <a:t>2. </a:t>
            </a:r>
            <a:r>
              <a:rPr kumimoji="0" lang="zh-CN" altLang="en-US" dirty="0">
                <a:solidFill>
                  <a:srgbClr val="000066"/>
                </a:solidFill>
                <a:ea typeface="楷体_GB2312" pitchFamily="49" charset="-122"/>
                <a:cs typeface="Times New Roman" panose="02020603050405020304" pitchFamily="18" charset="0"/>
              </a:rPr>
              <a:t>逻辑门控</a:t>
            </a:r>
            <a:r>
              <a:rPr kumimoji="0" lang="en-US" altLang="zh-CN" i="1" dirty="0">
                <a:solidFill>
                  <a:srgbClr val="000066"/>
                </a:solidFill>
                <a:ea typeface="楷体_GB2312" pitchFamily="49" charset="-122"/>
                <a:cs typeface="Times New Roman" panose="02020603050405020304" pitchFamily="18" charset="0"/>
              </a:rPr>
              <a:t>D</a:t>
            </a:r>
            <a:r>
              <a:rPr kumimoji="0" lang="zh-CN" altLang="en-US" dirty="0">
                <a:solidFill>
                  <a:srgbClr val="000066"/>
                </a:solidFill>
                <a:ea typeface="楷体_GB2312" pitchFamily="49" charset="-122"/>
                <a:cs typeface="Times New Roman" panose="02020603050405020304" pitchFamily="18" charset="0"/>
              </a:rPr>
              <a:t>锁存器</a:t>
            </a:r>
          </a:p>
        </p:txBody>
      </p:sp>
      <p:grpSp>
        <p:nvGrpSpPr>
          <p:cNvPr id="490503" name="Group 7"/>
          <p:cNvGrpSpPr>
            <a:grpSpLocks/>
          </p:cNvGrpSpPr>
          <p:nvPr/>
        </p:nvGrpSpPr>
        <p:grpSpPr bwMode="auto">
          <a:xfrm>
            <a:off x="1251742" y="1159732"/>
            <a:ext cx="4032250" cy="3462338"/>
            <a:chOff x="476" y="1201"/>
            <a:chExt cx="2540" cy="2181"/>
          </a:xfrm>
        </p:grpSpPr>
        <p:graphicFrame>
          <p:nvGraphicFramePr>
            <p:cNvPr id="490504" name="Object 8"/>
            <p:cNvGraphicFramePr>
              <a:graphicFrameLocks noChangeAspect="1"/>
            </p:cNvGraphicFramePr>
            <p:nvPr/>
          </p:nvGraphicFramePr>
          <p:xfrm>
            <a:off x="476" y="1525"/>
            <a:ext cx="2540" cy="1857"/>
          </p:xfrm>
          <a:graphic>
            <a:graphicData uri="http://schemas.openxmlformats.org/presentationml/2006/ole">
              <mc:AlternateContent xmlns:mc="http://schemas.openxmlformats.org/markup-compatibility/2006">
                <mc:Choice xmlns:v="urn:schemas-microsoft-com:vml" Requires="v">
                  <p:oleObj spid="_x0000_s502801" name="图片" r:id="rId3" imgW="2647800" imgH="1924200" progId="Word.Picture.8">
                    <p:embed/>
                  </p:oleObj>
                </mc:Choice>
                <mc:Fallback>
                  <p:oleObj name="图片" r:id="rId3" imgW="2647800" imgH="1924200" progId="Word.Picture.8">
                    <p:embed/>
                    <p:pic>
                      <p:nvPicPr>
                        <p:cNvPr id="49050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525"/>
                          <a:ext cx="2540" cy="1857"/>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0505" name="Rectangle 9"/>
            <p:cNvSpPr>
              <a:spLocks noChangeArrowheads="1"/>
            </p:cNvSpPr>
            <p:nvPr/>
          </p:nvSpPr>
          <p:spPr bwMode="auto">
            <a:xfrm>
              <a:off x="1061" y="1201"/>
              <a:ext cx="1093" cy="300"/>
            </a:xfrm>
            <a:prstGeom prst="rect">
              <a:avLst/>
            </a:prstGeom>
            <a:solidFill>
              <a:schemeClr val="bg1">
                <a:alpha val="0"/>
              </a:schemeClr>
            </a:solidFill>
            <a:ln w="19050">
              <a:solidFill>
                <a:srgbClr val="3399FF">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latin typeface="Tahoma" panose="020B0604030504040204" pitchFamily="34" charset="0"/>
                  <a:ea typeface="楷体_GB2312" pitchFamily="49" charset="-122"/>
                </a:rPr>
                <a:t>逻辑电路图</a:t>
              </a:r>
            </a:p>
          </p:txBody>
        </p:sp>
      </p:grpSp>
      <p:sp>
        <p:nvSpPr>
          <p:cNvPr id="490512" name="Rectangle 16"/>
          <p:cNvSpPr>
            <a:spLocks noChangeArrowheads="1"/>
          </p:cNvSpPr>
          <p:nvPr/>
        </p:nvSpPr>
        <p:spPr bwMode="auto">
          <a:xfrm>
            <a:off x="4891880" y="5230082"/>
            <a:ext cx="2341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i="1">
                <a:solidFill>
                  <a:srgbClr val="000066"/>
                </a:solidFill>
                <a:latin typeface="Times New Roman" panose="02020603050405020304" pitchFamily="18" charset="0"/>
                <a:ea typeface="楷体_GB2312" pitchFamily="49" charset="-122"/>
              </a:rPr>
              <a:t>S </a:t>
            </a:r>
            <a:r>
              <a:rPr lang="en-US" altLang="zh-CN" sz="2400">
                <a:solidFill>
                  <a:srgbClr val="000066"/>
                </a:solidFill>
                <a:latin typeface="Times New Roman" panose="02020603050405020304" pitchFamily="18" charset="0"/>
                <a:ea typeface="楷体_GB2312" pitchFamily="49" charset="-122"/>
              </a:rPr>
              <a:t>=0    </a:t>
            </a:r>
            <a:r>
              <a:rPr lang="en-US" altLang="zh-CN" sz="2400" i="1">
                <a:solidFill>
                  <a:srgbClr val="000066"/>
                </a:solidFill>
                <a:latin typeface="Times New Roman" panose="02020603050405020304" pitchFamily="18" charset="0"/>
                <a:ea typeface="楷体_GB2312" pitchFamily="49" charset="-122"/>
              </a:rPr>
              <a:t>R</a:t>
            </a:r>
            <a:r>
              <a:rPr lang="en-US" altLang="zh-CN" sz="2400">
                <a:solidFill>
                  <a:srgbClr val="000066"/>
                </a:solidFill>
                <a:latin typeface="Times New Roman" panose="02020603050405020304" pitchFamily="18" charset="0"/>
                <a:ea typeface="楷体_GB2312" pitchFamily="49" charset="-122"/>
              </a:rPr>
              <a:t>=1</a:t>
            </a:r>
          </a:p>
        </p:txBody>
      </p:sp>
      <p:sp>
        <p:nvSpPr>
          <p:cNvPr id="490513" name="Rectangle 17"/>
          <p:cNvSpPr>
            <a:spLocks noChangeArrowheads="1"/>
          </p:cNvSpPr>
          <p:nvPr/>
        </p:nvSpPr>
        <p:spPr bwMode="auto">
          <a:xfrm>
            <a:off x="3461542" y="5241195"/>
            <a:ext cx="73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D</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90514" name="Rectangle 18"/>
          <p:cNvSpPr>
            <a:spLocks noChangeArrowheads="1"/>
          </p:cNvSpPr>
          <p:nvPr/>
        </p:nvSpPr>
        <p:spPr bwMode="auto">
          <a:xfrm>
            <a:off x="7303293" y="5225320"/>
            <a:ext cx="1000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i="1">
                <a:solidFill>
                  <a:srgbClr val="000066"/>
                </a:solidFill>
                <a:latin typeface="Times New Roman" panose="02020603050405020304" pitchFamily="18" charset="0"/>
                <a:ea typeface="楷体_GB2312" pitchFamily="49" charset="-122"/>
                <a:cs typeface="Times New Roman" panose="02020603050405020304" pitchFamily="18" charset="0"/>
              </a:rPr>
              <a:t>Q </a:t>
            </a:r>
            <a:r>
              <a:rPr lang="en-US" altLang="zh-CN" sz="2800">
                <a:solidFill>
                  <a:srgbClr val="000066"/>
                </a:solidFill>
                <a:latin typeface="Times New Roman" panose="02020603050405020304" pitchFamily="18" charset="0"/>
                <a:ea typeface="楷体_GB2312" pitchFamily="49" charset="-122"/>
                <a:cs typeface="Times New Roman" panose="02020603050405020304" pitchFamily="18" charset="0"/>
              </a:rPr>
              <a:t>= 0</a:t>
            </a:r>
          </a:p>
        </p:txBody>
      </p:sp>
      <p:sp>
        <p:nvSpPr>
          <p:cNvPr id="490515" name="Rectangle 19"/>
          <p:cNvSpPr>
            <a:spLocks noChangeArrowheads="1"/>
          </p:cNvSpPr>
          <p:nvPr/>
        </p:nvSpPr>
        <p:spPr bwMode="auto">
          <a:xfrm>
            <a:off x="3450430" y="5780945"/>
            <a:ext cx="73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D</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90516" name="Rectangle 20"/>
          <p:cNvSpPr>
            <a:spLocks noChangeArrowheads="1"/>
          </p:cNvSpPr>
          <p:nvPr/>
        </p:nvSpPr>
        <p:spPr bwMode="auto">
          <a:xfrm>
            <a:off x="7312818" y="5766658"/>
            <a:ext cx="1000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i="1">
                <a:solidFill>
                  <a:srgbClr val="000066"/>
                </a:solidFill>
                <a:latin typeface="Times New Roman" panose="02020603050405020304" pitchFamily="18" charset="0"/>
                <a:ea typeface="楷体_GB2312" pitchFamily="49" charset="-122"/>
                <a:cs typeface="Times New Roman" panose="02020603050405020304" pitchFamily="18" charset="0"/>
              </a:rPr>
              <a:t>Q </a:t>
            </a:r>
            <a:r>
              <a:rPr lang="en-US" altLang="zh-CN" sz="2800">
                <a:solidFill>
                  <a:srgbClr val="000066"/>
                </a:solidFill>
                <a:latin typeface="Times New Roman" panose="02020603050405020304" pitchFamily="18" charset="0"/>
                <a:ea typeface="楷体_GB2312" pitchFamily="49" charset="-122"/>
                <a:cs typeface="Times New Roman" panose="02020603050405020304" pitchFamily="18" charset="0"/>
              </a:rPr>
              <a:t>= 1</a:t>
            </a:r>
          </a:p>
        </p:txBody>
      </p:sp>
      <p:grpSp>
        <p:nvGrpSpPr>
          <p:cNvPr id="490517" name="Group 21"/>
          <p:cNvGrpSpPr>
            <a:grpSpLocks/>
          </p:cNvGrpSpPr>
          <p:nvPr/>
        </p:nvGrpSpPr>
        <p:grpSpPr bwMode="auto">
          <a:xfrm>
            <a:off x="2193131" y="4725258"/>
            <a:ext cx="2257425" cy="504825"/>
            <a:chOff x="476" y="3339"/>
            <a:chExt cx="1422" cy="318"/>
          </a:xfrm>
        </p:grpSpPr>
        <p:sp>
          <p:nvSpPr>
            <p:cNvPr id="490518" name="Rectangle 22"/>
            <p:cNvSpPr>
              <a:spLocks noChangeArrowheads="1"/>
            </p:cNvSpPr>
            <p:nvPr/>
          </p:nvSpPr>
          <p:spPr bwMode="auto">
            <a:xfrm>
              <a:off x="476" y="3339"/>
              <a:ext cx="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folHlink"/>
                  </a:solidFill>
                  <a:latin typeface="Times New Roman" panose="02020603050405020304" pitchFamily="18" charset="0"/>
                  <a:ea typeface="楷体_GB2312" pitchFamily="49" charset="-122"/>
                  <a:cs typeface="Times New Roman" panose="02020603050405020304" pitchFamily="18" charset="0"/>
                </a:rPr>
                <a:t>E</a:t>
              </a:r>
              <a:r>
                <a:rPr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=0</a:t>
              </a:r>
            </a:p>
          </p:txBody>
        </p:sp>
        <p:sp>
          <p:nvSpPr>
            <p:cNvPr id="490519" name="Rectangle 23"/>
            <p:cNvSpPr>
              <a:spLocks noChangeArrowheads="1"/>
            </p:cNvSpPr>
            <p:nvPr/>
          </p:nvSpPr>
          <p:spPr bwMode="auto">
            <a:xfrm>
              <a:off x="1247" y="3369"/>
              <a:ext cx="6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Q</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grpSp>
      <p:grpSp>
        <p:nvGrpSpPr>
          <p:cNvPr id="490520" name="Group 24"/>
          <p:cNvGrpSpPr>
            <a:grpSpLocks/>
          </p:cNvGrpSpPr>
          <p:nvPr/>
        </p:nvGrpSpPr>
        <p:grpSpPr bwMode="auto">
          <a:xfrm>
            <a:off x="2186780" y="5249132"/>
            <a:ext cx="1408112" cy="484188"/>
            <a:chOff x="476" y="3339"/>
            <a:chExt cx="887" cy="305"/>
          </a:xfrm>
        </p:grpSpPr>
        <p:sp>
          <p:nvSpPr>
            <p:cNvPr id="490521" name="Rectangle 25"/>
            <p:cNvSpPr>
              <a:spLocks noChangeArrowheads="1"/>
            </p:cNvSpPr>
            <p:nvPr/>
          </p:nvSpPr>
          <p:spPr bwMode="auto">
            <a:xfrm>
              <a:off x="476" y="3339"/>
              <a:ext cx="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i="1">
                  <a:solidFill>
                    <a:schemeClr val="folHlink"/>
                  </a:solidFill>
                  <a:latin typeface="Times New Roman" panose="02020603050405020304" pitchFamily="18" charset="0"/>
                  <a:ea typeface="楷体_GB2312" pitchFamily="49" charset="-122"/>
                  <a:cs typeface="Times New Roman" panose="02020603050405020304" pitchFamily="18" charset="0"/>
                </a:rPr>
                <a:t>E</a:t>
              </a:r>
              <a:r>
                <a:rPr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=1</a:t>
              </a:r>
            </a:p>
          </p:txBody>
        </p:sp>
        <p:sp>
          <p:nvSpPr>
            <p:cNvPr id="490522" name="Rectangle 26"/>
            <p:cNvSpPr>
              <a:spLocks noChangeArrowheads="1"/>
            </p:cNvSpPr>
            <p:nvPr/>
          </p:nvSpPr>
          <p:spPr bwMode="auto">
            <a:xfrm>
              <a:off x="1247" y="335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grpSp>
      <p:sp>
        <p:nvSpPr>
          <p:cNvPr id="490524" name="Rectangle 28"/>
          <p:cNvSpPr>
            <a:spLocks noChangeArrowheads="1"/>
          </p:cNvSpPr>
          <p:nvPr/>
        </p:nvSpPr>
        <p:spPr bwMode="auto">
          <a:xfrm>
            <a:off x="4925218" y="5733320"/>
            <a:ext cx="2341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i="1">
                <a:solidFill>
                  <a:srgbClr val="000066"/>
                </a:solidFill>
                <a:latin typeface="Times New Roman" panose="02020603050405020304" pitchFamily="18" charset="0"/>
                <a:ea typeface="楷体_GB2312" pitchFamily="49" charset="-122"/>
              </a:rPr>
              <a:t>S </a:t>
            </a:r>
            <a:r>
              <a:rPr lang="en-US" altLang="zh-CN" sz="2400">
                <a:solidFill>
                  <a:srgbClr val="000066"/>
                </a:solidFill>
                <a:latin typeface="Times New Roman" panose="02020603050405020304" pitchFamily="18" charset="0"/>
                <a:ea typeface="楷体_GB2312" pitchFamily="49" charset="-122"/>
              </a:rPr>
              <a:t>=1   </a:t>
            </a:r>
            <a:r>
              <a:rPr lang="en-US" altLang="zh-CN" sz="2400" i="1">
                <a:solidFill>
                  <a:srgbClr val="000066"/>
                </a:solidFill>
                <a:latin typeface="Times New Roman" panose="02020603050405020304" pitchFamily="18" charset="0"/>
                <a:ea typeface="楷体_GB2312" pitchFamily="49" charset="-122"/>
              </a:rPr>
              <a:t>R</a:t>
            </a:r>
            <a:r>
              <a:rPr lang="en-US" altLang="zh-CN" sz="2400">
                <a:solidFill>
                  <a:srgbClr val="000066"/>
                </a:solidFill>
                <a:latin typeface="Times New Roman" panose="02020603050405020304" pitchFamily="18" charset="0"/>
                <a:ea typeface="楷体_GB2312" pitchFamily="49" charset="-122"/>
              </a:rPr>
              <a:t>=0</a:t>
            </a:r>
          </a:p>
        </p:txBody>
      </p:sp>
      <p:sp>
        <p:nvSpPr>
          <p:cNvPr id="490525" name="Rectangle 29"/>
          <p:cNvSpPr>
            <a:spLocks noChangeArrowheads="1"/>
          </p:cNvSpPr>
          <p:nvPr/>
        </p:nvSpPr>
        <p:spPr bwMode="auto">
          <a:xfrm>
            <a:off x="6318977" y="1298640"/>
            <a:ext cx="253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D</a:t>
            </a:r>
            <a:r>
              <a:rPr lang="zh-CN" altLang="en-US" sz="2400" dirty="0">
                <a:solidFill>
                  <a:srgbClr val="000066"/>
                </a:solidFill>
                <a:latin typeface="楷体_GB2312" pitchFamily="49" charset="-122"/>
                <a:ea typeface="楷体_GB2312" pitchFamily="49" charset="-122"/>
                <a:cs typeface="Times New Roman" panose="02020603050405020304" pitchFamily="18" charset="0"/>
              </a:rPr>
              <a:t>锁存器的功能表</a:t>
            </a:r>
          </a:p>
        </p:txBody>
      </p:sp>
      <p:grpSp>
        <p:nvGrpSpPr>
          <p:cNvPr id="490526" name="Group 30"/>
          <p:cNvGrpSpPr>
            <a:grpSpLocks/>
          </p:cNvGrpSpPr>
          <p:nvPr/>
        </p:nvGrpSpPr>
        <p:grpSpPr bwMode="auto">
          <a:xfrm>
            <a:off x="5571903" y="1929671"/>
            <a:ext cx="4032560" cy="2709863"/>
            <a:chOff x="1043" y="1389"/>
            <a:chExt cx="2903" cy="1707"/>
          </a:xfrm>
        </p:grpSpPr>
        <p:sp>
          <p:nvSpPr>
            <p:cNvPr id="490527" name="Rectangle 31"/>
            <p:cNvSpPr>
              <a:spLocks noChangeArrowheads="1"/>
            </p:cNvSpPr>
            <p:nvPr/>
          </p:nvSpPr>
          <p:spPr bwMode="auto">
            <a:xfrm>
              <a:off x="3026" y="2732"/>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置</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90528" name="Rectangle 32"/>
            <p:cNvSpPr>
              <a:spLocks noChangeArrowheads="1"/>
            </p:cNvSpPr>
            <p:nvPr/>
          </p:nvSpPr>
          <p:spPr bwMode="auto">
            <a:xfrm>
              <a:off x="2416" y="2732"/>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90529" name="Rectangle 33"/>
            <p:cNvSpPr>
              <a:spLocks noChangeArrowheads="1"/>
            </p:cNvSpPr>
            <p:nvPr/>
          </p:nvSpPr>
          <p:spPr bwMode="auto">
            <a:xfrm>
              <a:off x="1912" y="2732"/>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90530" name="Rectangle 34"/>
            <p:cNvSpPr>
              <a:spLocks noChangeArrowheads="1"/>
            </p:cNvSpPr>
            <p:nvPr/>
          </p:nvSpPr>
          <p:spPr bwMode="auto">
            <a:xfrm>
              <a:off x="1483" y="2732"/>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90531" name="Rectangle 35"/>
            <p:cNvSpPr>
              <a:spLocks noChangeArrowheads="1"/>
            </p:cNvSpPr>
            <p:nvPr/>
          </p:nvSpPr>
          <p:spPr bwMode="auto">
            <a:xfrm>
              <a:off x="1043" y="2732"/>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90532" name="Rectangle 36"/>
            <p:cNvSpPr>
              <a:spLocks noChangeArrowheads="1"/>
            </p:cNvSpPr>
            <p:nvPr/>
          </p:nvSpPr>
          <p:spPr bwMode="auto">
            <a:xfrm>
              <a:off x="3026" y="2379"/>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置</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90533" name="Rectangle 37"/>
            <p:cNvSpPr>
              <a:spLocks noChangeArrowheads="1"/>
            </p:cNvSpPr>
            <p:nvPr/>
          </p:nvSpPr>
          <p:spPr bwMode="auto">
            <a:xfrm>
              <a:off x="2416" y="237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90534" name="Rectangle 38"/>
            <p:cNvSpPr>
              <a:spLocks noChangeArrowheads="1"/>
            </p:cNvSpPr>
            <p:nvPr/>
          </p:nvSpPr>
          <p:spPr bwMode="auto">
            <a:xfrm>
              <a:off x="1912" y="2379"/>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90535" name="Rectangle 39"/>
            <p:cNvSpPr>
              <a:spLocks noChangeArrowheads="1"/>
            </p:cNvSpPr>
            <p:nvPr/>
          </p:nvSpPr>
          <p:spPr bwMode="auto">
            <a:xfrm>
              <a:off x="1483" y="2379"/>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90536" name="Rectangle 40"/>
            <p:cNvSpPr>
              <a:spLocks noChangeArrowheads="1"/>
            </p:cNvSpPr>
            <p:nvPr/>
          </p:nvSpPr>
          <p:spPr bwMode="auto">
            <a:xfrm>
              <a:off x="1043" y="2379"/>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90537" name="Rectangle 41"/>
            <p:cNvSpPr>
              <a:spLocks noChangeArrowheads="1"/>
            </p:cNvSpPr>
            <p:nvPr/>
          </p:nvSpPr>
          <p:spPr bwMode="auto">
            <a:xfrm>
              <a:off x="3026" y="1742"/>
              <a:ext cx="92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保持</a:t>
              </a:r>
            </a:p>
          </p:txBody>
        </p:sp>
        <p:sp>
          <p:nvSpPr>
            <p:cNvPr id="490538" name="Rectangle 42"/>
            <p:cNvSpPr>
              <a:spLocks noChangeArrowheads="1"/>
            </p:cNvSpPr>
            <p:nvPr/>
          </p:nvSpPr>
          <p:spPr bwMode="auto">
            <a:xfrm>
              <a:off x="2416" y="1742"/>
              <a:ext cx="61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490539" name="Rectangle 43"/>
            <p:cNvSpPr>
              <a:spLocks noChangeArrowheads="1"/>
            </p:cNvSpPr>
            <p:nvPr/>
          </p:nvSpPr>
          <p:spPr bwMode="auto">
            <a:xfrm>
              <a:off x="1822" y="1742"/>
              <a:ext cx="594"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dirty="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490540" name="Rectangle 44"/>
            <p:cNvSpPr>
              <a:spLocks noChangeArrowheads="1"/>
            </p:cNvSpPr>
            <p:nvPr/>
          </p:nvSpPr>
          <p:spPr bwMode="auto">
            <a:xfrm>
              <a:off x="1440" y="1742"/>
              <a:ext cx="429"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a:t>
              </a:r>
            </a:p>
          </p:txBody>
        </p:sp>
        <p:sp>
          <p:nvSpPr>
            <p:cNvPr id="490541" name="Rectangle 45"/>
            <p:cNvSpPr>
              <a:spLocks noChangeArrowheads="1"/>
            </p:cNvSpPr>
            <p:nvPr/>
          </p:nvSpPr>
          <p:spPr bwMode="auto">
            <a:xfrm>
              <a:off x="1043" y="1742"/>
              <a:ext cx="44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90542" name="Rectangle 46"/>
            <p:cNvSpPr>
              <a:spLocks noChangeArrowheads="1"/>
            </p:cNvSpPr>
            <p:nvPr/>
          </p:nvSpPr>
          <p:spPr bwMode="auto">
            <a:xfrm>
              <a:off x="3026" y="1389"/>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功能</a:t>
              </a:r>
            </a:p>
          </p:txBody>
        </p:sp>
        <p:sp>
          <p:nvSpPr>
            <p:cNvPr id="490543" name="Rectangle 47"/>
            <p:cNvSpPr>
              <a:spLocks noChangeArrowheads="1"/>
            </p:cNvSpPr>
            <p:nvPr/>
          </p:nvSpPr>
          <p:spPr bwMode="auto">
            <a:xfrm>
              <a:off x="2416" y="138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buChar char="n"/>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buChar char="o"/>
                <a:defRPr sz="26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buChar char="n"/>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buChar char="§"/>
                <a:defRPr sz="2000" b="1">
                  <a:solidFill>
                    <a:schemeClr val="tx1"/>
                  </a:solidFill>
                  <a:latin typeface="Arial Narrow" panose="020B0606020202030204" pitchFamily="34" charset="0"/>
                  <a:ea typeface="楷体_GB2312" pitchFamily="49" charset="-122"/>
                </a:defRPr>
              </a:lvl9pPr>
            </a:lstStyle>
            <a:p>
              <a:pPr>
                <a:buFont typeface="Wingdings" panose="05000000000000000000" pitchFamily="2" charset="2"/>
                <a:buNone/>
              </a:pPr>
              <a:endParaRPr lang="zh-CN" altLang="zh-CN" sz="2200" b="0">
                <a:solidFill>
                  <a:srgbClr val="000066"/>
                </a:solidFill>
                <a:latin typeface="Times New Roman" panose="02020603050405020304" pitchFamily="18" charset="0"/>
              </a:endParaRPr>
            </a:p>
          </p:txBody>
        </p:sp>
        <p:sp>
          <p:nvSpPr>
            <p:cNvPr id="490544" name="Rectangle 48"/>
            <p:cNvSpPr>
              <a:spLocks noChangeArrowheads="1"/>
            </p:cNvSpPr>
            <p:nvPr/>
          </p:nvSpPr>
          <p:spPr bwMode="auto">
            <a:xfrm>
              <a:off x="1912" y="1389"/>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endPar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490545" name="Rectangle 49"/>
            <p:cNvSpPr>
              <a:spLocks noChangeArrowheads="1"/>
            </p:cNvSpPr>
            <p:nvPr/>
          </p:nvSpPr>
          <p:spPr bwMode="auto">
            <a:xfrm>
              <a:off x="1483" y="1389"/>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D</a:t>
              </a:r>
            </a:p>
          </p:txBody>
        </p:sp>
        <p:sp>
          <p:nvSpPr>
            <p:cNvPr id="490546" name="Rectangle 50"/>
            <p:cNvSpPr>
              <a:spLocks noChangeArrowheads="1"/>
            </p:cNvSpPr>
            <p:nvPr/>
          </p:nvSpPr>
          <p:spPr bwMode="auto">
            <a:xfrm>
              <a:off x="1043" y="1389"/>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E</a:t>
              </a:r>
            </a:p>
          </p:txBody>
        </p:sp>
        <p:sp>
          <p:nvSpPr>
            <p:cNvPr id="490547" name="Line 51"/>
            <p:cNvSpPr>
              <a:spLocks noChangeShapeType="1"/>
            </p:cNvSpPr>
            <p:nvPr/>
          </p:nvSpPr>
          <p:spPr bwMode="auto">
            <a:xfrm>
              <a:off x="1043" y="1389"/>
              <a:ext cx="2903"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48" name="Line 52"/>
            <p:cNvSpPr>
              <a:spLocks noChangeShapeType="1"/>
            </p:cNvSpPr>
            <p:nvPr/>
          </p:nvSpPr>
          <p:spPr bwMode="auto">
            <a:xfrm>
              <a:off x="1043" y="3085"/>
              <a:ext cx="2903"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49" name="Line 53"/>
            <p:cNvSpPr>
              <a:spLocks noChangeShapeType="1"/>
            </p:cNvSpPr>
            <p:nvPr/>
          </p:nvSpPr>
          <p:spPr bwMode="auto">
            <a:xfrm>
              <a:off x="1043" y="1389"/>
              <a:ext cx="0" cy="16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50" name="Line 54"/>
            <p:cNvSpPr>
              <a:spLocks noChangeShapeType="1"/>
            </p:cNvSpPr>
            <p:nvPr/>
          </p:nvSpPr>
          <p:spPr bwMode="auto">
            <a:xfrm>
              <a:off x="3946" y="1389"/>
              <a:ext cx="0" cy="16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51" name="Line 55"/>
            <p:cNvSpPr>
              <a:spLocks noChangeShapeType="1"/>
            </p:cNvSpPr>
            <p:nvPr/>
          </p:nvSpPr>
          <p:spPr bwMode="auto">
            <a:xfrm>
              <a:off x="1043" y="1742"/>
              <a:ext cx="29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52" name="Line 56"/>
            <p:cNvSpPr>
              <a:spLocks noChangeShapeType="1"/>
            </p:cNvSpPr>
            <p:nvPr/>
          </p:nvSpPr>
          <p:spPr bwMode="auto">
            <a:xfrm>
              <a:off x="1421" y="1400"/>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53" name="Line 57"/>
            <p:cNvSpPr>
              <a:spLocks noChangeShapeType="1"/>
            </p:cNvSpPr>
            <p:nvPr/>
          </p:nvSpPr>
          <p:spPr bwMode="auto">
            <a:xfrm>
              <a:off x="1822"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54" name="Line 58"/>
            <p:cNvSpPr>
              <a:spLocks noChangeShapeType="1"/>
            </p:cNvSpPr>
            <p:nvPr/>
          </p:nvSpPr>
          <p:spPr bwMode="auto">
            <a:xfrm>
              <a:off x="2416"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55" name="Line 59"/>
            <p:cNvSpPr>
              <a:spLocks noChangeShapeType="1"/>
            </p:cNvSpPr>
            <p:nvPr/>
          </p:nvSpPr>
          <p:spPr bwMode="auto">
            <a:xfrm>
              <a:off x="3026"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56" name="Line 60"/>
            <p:cNvSpPr>
              <a:spLocks noChangeShapeType="1"/>
            </p:cNvSpPr>
            <p:nvPr/>
          </p:nvSpPr>
          <p:spPr bwMode="auto">
            <a:xfrm>
              <a:off x="1043" y="2379"/>
              <a:ext cx="2903"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57" name="Line 61"/>
            <p:cNvSpPr>
              <a:spLocks noChangeShapeType="1"/>
            </p:cNvSpPr>
            <p:nvPr/>
          </p:nvSpPr>
          <p:spPr bwMode="auto">
            <a:xfrm>
              <a:off x="1043" y="2732"/>
              <a:ext cx="2903"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0558" name="Group 62"/>
            <p:cNvGrpSpPr>
              <a:grpSpLocks/>
            </p:cNvGrpSpPr>
            <p:nvPr/>
          </p:nvGrpSpPr>
          <p:grpSpPr bwMode="auto">
            <a:xfrm>
              <a:off x="2540" y="1415"/>
              <a:ext cx="437" cy="382"/>
              <a:chOff x="3107" y="822"/>
              <a:chExt cx="437" cy="382"/>
            </a:xfrm>
          </p:grpSpPr>
          <p:sp>
            <p:nvSpPr>
              <p:cNvPr id="490559" name="AutoShape 63"/>
              <p:cNvSpPr>
                <a:spLocks noChangeAspect="1" noChangeArrowheads="1" noTextEdit="1"/>
              </p:cNvSpPr>
              <p:nvPr/>
            </p:nvSpPr>
            <p:spPr bwMode="auto">
              <a:xfrm>
                <a:off x="3107" y="822"/>
                <a:ext cx="43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0560" name="Line 64"/>
              <p:cNvSpPr>
                <a:spLocks noChangeShapeType="1"/>
              </p:cNvSpPr>
              <p:nvPr/>
            </p:nvSpPr>
            <p:spPr bwMode="auto">
              <a:xfrm>
                <a:off x="3190" y="880"/>
                <a:ext cx="121" cy="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61" name="Rectangle 65"/>
              <p:cNvSpPr>
                <a:spLocks noChangeArrowheads="1"/>
              </p:cNvSpPr>
              <p:nvPr/>
            </p:nvSpPr>
            <p:spPr bwMode="auto">
              <a:xfrm>
                <a:off x="3153" y="871"/>
                <a:ext cx="1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600" i="1">
                    <a:solidFill>
                      <a:srgbClr val="000066"/>
                    </a:solidFill>
                    <a:latin typeface="Times New Roman" panose="02020603050405020304" pitchFamily="18" charset="0"/>
                    <a:ea typeface="楷体_GB2312" pitchFamily="49" charset="-122"/>
                  </a:rPr>
                  <a:t>Q</a:t>
                </a:r>
                <a:endParaRPr lang="en-US" altLang="zh-CN" sz="2400">
                  <a:solidFill>
                    <a:srgbClr val="000066"/>
                  </a:solidFill>
                  <a:latin typeface="Tahoma" panose="020B0604030504040204" pitchFamily="34" charset="0"/>
                  <a:ea typeface="楷体_GB2312" pitchFamily="49" charset="-122"/>
                </a:endParaRPr>
              </a:p>
            </p:txBody>
          </p:sp>
        </p:grpSp>
      </p:grpSp>
      <p:sp>
        <p:nvSpPr>
          <p:cNvPr id="55" name="Rectangle 2"/>
          <p:cNvSpPr>
            <a:spLocks noChangeArrowheads="1"/>
          </p:cNvSpPr>
          <p:nvPr/>
        </p:nvSpPr>
        <p:spPr bwMode="auto">
          <a:xfrm>
            <a:off x="1434305" y="143734"/>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dirty="0">
                <a:solidFill>
                  <a:schemeClr val="accent2"/>
                </a:solidFill>
                <a:ea typeface="楷体_GB2312" pitchFamily="49" charset="-122"/>
                <a:cs typeface="Times New Roman" panose="02020603050405020304" pitchFamily="18" charset="0"/>
              </a:rPr>
              <a:t>5.3.1  D</a:t>
            </a:r>
            <a:r>
              <a:rPr kumimoji="0" lang="zh-CN" altLang="en-US" sz="2800" dirty="0">
                <a:solidFill>
                  <a:schemeClr val="accent2"/>
                </a:solidFill>
                <a:ea typeface="楷体_GB2312" pitchFamily="49" charset="-122"/>
                <a:cs typeface="Times New Roman" panose="02020603050405020304" pitchFamily="18" charset="0"/>
              </a:rPr>
              <a:t>锁存器的电路结构</a:t>
            </a:r>
          </a:p>
        </p:txBody>
      </p:sp>
    </p:spTree>
    <p:extLst>
      <p:ext uri="{BB962C8B-B14F-4D97-AF65-F5344CB8AC3E}">
        <p14:creationId xmlns:p14="http://schemas.microsoft.com/office/powerpoint/2010/main" val="6823833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0503"/>
                                        </p:tgtEl>
                                        <p:attrNameLst>
                                          <p:attrName>style.visibility</p:attrName>
                                        </p:attrNameLst>
                                      </p:cBhvr>
                                      <p:to>
                                        <p:strVal val="visible"/>
                                      </p:to>
                                    </p:set>
                                    <p:animEffect transition="in" filter="wipe(up)">
                                      <p:cBhvr>
                                        <p:cTn id="7" dur="500"/>
                                        <p:tgtEl>
                                          <p:spTgt spid="4905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0517"/>
                                        </p:tgtEl>
                                        <p:attrNameLst>
                                          <p:attrName>style.visibility</p:attrName>
                                        </p:attrNameLst>
                                      </p:cBhvr>
                                      <p:to>
                                        <p:strVal val="visible"/>
                                      </p:to>
                                    </p:set>
                                    <p:animEffect transition="in" filter="wipe(left)">
                                      <p:cBhvr>
                                        <p:cTn id="12" dur="500"/>
                                        <p:tgtEl>
                                          <p:spTgt spid="490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0520"/>
                                        </p:tgtEl>
                                        <p:attrNameLst>
                                          <p:attrName>style.visibility</p:attrName>
                                        </p:attrNameLst>
                                      </p:cBhvr>
                                      <p:to>
                                        <p:strVal val="visible"/>
                                      </p:to>
                                    </p:set>
                                    <p:animEffect transition="in" filter="wipe(left)">
                                      <p:cBhvr>
                                        <p:cTn id="17" dur="500"/>
                                        <p:tgtEl>
                                          <p:spTgt spid="4905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0513"/>
                                        </p:tgtEl>
                                        <p:attrNameLst>
                                          <p:attrName>style.visibility</p:attrName>
                                        </p:attrNameLst>
                                      </p:cBhvr>
                                      <p:to>
                                        <p:strVal val="visible"/>
                                      </p:to>
                                    </p:set>
                                    <p:animEffect transition="in" filter="wipe(left)">
                                      <p:cBhvr>
                                        <p:cTn id="22" dur="500"/>
                                        <p:tgtEl>
                                          <p:spTgt spid="4905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90512"/>
                                        </p:tgtEl>
                                        <p:attrNameLst>
                                          <p:attrName>style.visibility</p:attrName>
                                        </p:attrNameLst>
                                      </p:cBhvr>
                                      <p:to>
                                        <p:strVal val="visible"/>
                                      </p:to>
                                    </p:set>
                                    <p:animEffect transition="in" filter="strips(downRight)">
                                      <p:cBhvr>
                                        <p:cTn id="27" dur="500"/>
                                        <p:tgtEl>
                                          <p:spTgt spid="4905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051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9051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490524"/>
                                        </p:tgtEl>
                                        <p:attrNameLst>
                                          <p:attrName>style.visibility</p:attrName>
                                        </p:attrNameLst>
                                      </p:cBhvr>
                                      <p:to>
                                        <p:strVal val="visible"/>
                                      </p:to>
                                    </p:set>
                                    <p:animEffect transition="in" filter="strips(downRight)">
                                      <p:cBhvr>
                                        <p:cTn id="40" dur="500"/>
                                        <p:tgtEl>
                                          <p:spTgt spid="4905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051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490525"/>
                                        </p:tgtEl>
                                        <p:attrNameLst>
                                          <p:attrName>style.visibility</p:attrName>
                                        </p:attrNameLst>
                                      </p:cBhvr>
                                      <p:to>
                                        <p:strVal val="visible"/>
                                      </p:to>
                                    </p:set>
                                    <p:animEffect transition="in" filter="strips(downRight)">
                                      <p:cBhvr>
                                        <p:cTn id="49" dur="500"/>
                                        <p:tgtEl>
                                          <p:spTgt spid="49052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490526"/>
                                        </p:tgtEl>
                                        <p:attrNameLst>
                                          <p:attrName>style.visibility</p:attrName>
                                        </p:attrNameLst>
                                      </p:cBhvr>
                                      <p:to>
                                        <p:strVal val="visible"/>
                                      </p:to>
                                    </p:set>
                                    <p:animEffect transition="in" filter="wipe(up)">
                                      <p:cBhvr>
                                        <p:cTn id="54" dur="500"/>
                                        <p:tgtEl>
                                          <p:spTgt spid="490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12" grpId="0"/>
      <p:bldP spid="490513" grpId="0"/>
      <p:bldP spid="490514" grpId="0"/>
      <p:bldP spid="490515" grpId="0"/>
      <p:bldP spid="490516" grpId="0"/>
      <p:bldP spid="490524" grpId="0"/>
      <p:bldP spid="4905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ChangeArrowheads="1"/>
          </p:cNvSpPr>
          <p:nvPr/>
        </p:nvSpPr>
        <p:spPr bwMode="auto">
          <a:xfrm>
            <a:off x="3575650" y="455643"/>
            <a:ext cx="40330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dirty="0">
                <a:solidFill>
                  <a:srgbClr val="000066"/>
                </a:solidFill>
                <a:ea typeface="楷体_GB2312" pitchFamily="49" charset="-122"/>
                <a:cs typeface="Times New Roman" panose="02020603050405020304" pitchFamily="18" charset="0"/>
              </a:rPr>
              <a:t>74HC/HCT373</a:t>
            </a:r>
            <a:r>
              <a:rPr kumimoji="0" lang="zh-CN" altLang="en-US" sz="2800" dirty="0">
                <a:solidFill>
                  <a:srgbClr val="000066"/>
                </a:solidFill>
                <a:ea typeface="楷体_GB2312" pitchFamily="49" charset="-122"/>
                <a:cs typeface="Times New Roman" panose="02020603050405020304" pitchFamily="18" charset="0"/>
              </a:rPr>
              <a:t>的功能表</a:t>
            </a:r>
          </a:p>
        </p:txBody>
      </p:sp>
      <p:sp>
        <p:nvSpPr>
          <p:cNvPr id="422915" name="Rectangle 3"/>
          <p:cNvSpPr>
            <a:spLocks noChangeArrowheads="1"/>
          </p:cNvSpPr>
          <p:nvPr/>
        </p:nvSpPr>
        <p:spPr bwMode="auto">
          <a:xfrm>
            <a:off x="3022311" y="796409"/>
            <a:ext cx="184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2916" name="Object 4"/>
          <p:cNvGraphicFramePr>
            <a:graphicFrameLocks noChangeAspect="1"/>
          </p:cNvGraphicFramePr>
          <p:nvPr>
            <p:extLst>
              <p:ext uri="{D42A27DB-BD31-4B8C-83A1-F6EECF244321}">
                <p14:modId xmlns:p14="http://schemas.microsoft.com/office/powerpoint/2010/main" val="1986092085"/>
              </p:ext>
            </p:extLst>
          </p:nvPr>
        </p:nvGraphicFramePr>
        <p:xfrm>
          <a:off x="4295750" y="1884728"/>
          <a:ext cx="576262" cy="392112"/>
        </p:xfrm>
        <a:graphic>
          <a:graphicData uri="http://schemas.openxmlformats.org/presentationml/2006/ole">
            <mc:AlternateContent xmlns:mc="http://schemas.openxmlformats.org/markup-compatibility/2006">
              <mc:Choice xmlns:v="urn:schemas-microsoft-com:vml" Requires="v">
                <p:oleObj spid="_x0000_s504849" name="公式" r:id="rId3" imgW="253780" imgH="215713" progId="Equation.3">
                  <p:embed/>
                </p:oleObj>
              </mc:Choice>
              <mc:Fallback>
                <p:oleObj name="公式" r:id="rId3" imgW="253780" imgH="215713" progId="Equation.3">
                  <p:embed/>
                  <p:pic>
                    <p:nvPicPr>
                      <p:cNvPr id="4229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50" y="1884728"/>
                        <a:ext cx="576262"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2990" name="Group 78"/>
          <p:cNvGraphicFramePr>
            <a:graphicFrameLocks noGrp="1"/>
          </p:cNvGraphicFramePr>
          <p:nvPr/>
        </p:nvGraphicFramePr>
        <p:xfrm>
          <a:off x="1847851" y="1419225"/>
          <a:ext cx="8208963" cy="3931920"/>
        </p:xfrm>
        <a:graphic>
          <a:graphicData uri="http://schemas.openxmlformats.org/drawingml/2006/table">
            <a:tbl>
              <a:tblPr/>
              <a:tblGrid>
                <a:gridCol w="2284413">
                  <a:extLst>
                    <a:ext uri="{9D8B030D-6E8A-4147-A177-3AD203B41FA5}">
                      <a16:colId xmlns:a16="http://schemas.microsoft.com/office/drawing/2014/main" val="3689130352"/>
                    </a:ext>
                  </a:extLst>
                </a:gridCol>
                <a:gridCol w="854075">
                  <a:extLst>
                    <a:ext uri="{9D8B030D-6E8A-4147-A177-3AD203B41FA5}">
                      <a16:colId xmlns:a16="http://schemas.microsoft.com/office/drawing/2014/main" val="4259197561"/>
                    </a:ext>
                  </a:extLst>
                </a:gridCol>
                <a:gridCol w="852487">
                  <a:extLst>
                    <a:ext uri="{9D8B030D-6E8A-4147-A177-3AD203B41FA5}">
                      <a16:colId xmlns:a16="http://schemas.microsoft.com/office/drawing/2014/main" val="998001371"/>
                    </a:ext>
                  </a:extLst>
                </a:gridCol>
                <a:gridCol w="854075">
                  <a:extLst>
                    <a:ext uri="{9D8B030D-6E8A-4147-A177-3AD203B41FA5}">
                      <a16:colId xmlns:a16="http://schemas.microsoft.com/office/drawing/2014/main" val="1753663544"/>
                    </a:ext>
                  </a:extLst>
                </a:gridCol>
                <a:gridCol w="1890713">
                  <a:extLst>
                    <a:ext uri="{9D8B030D-6E8A-4147-A177-3AD203B41FA5}">
                      <a16:colId xmlns:a16="http://schemas.microsoft.com/office/drawing/2014/main" val="2566641396"/>
                    </a:ext>
                  </a:extLst>
                </a:gridCol>
                <a:gridCol w="1473200">
                  <a:extLst>
                    <a:ext uri="{9D8B030D-6E8A-4147-A177-3AD203B41FA5}">
                      <a16:colId xmlns:a16="http://schemas.microsoft.com/office/drawing/2014/main" val="1487421151"/>
                    </a:ext>
                  </a:extLst>
                </a:gridCol>
              </a:tblGrid>
              <a:tr h="123825">
                <a:tc rowSpan="2">
                  <a:txBody>
                    <a:bodyPr/>
                    <a:lstStyle>
                      <a:lvl1pPr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56213" algn="r"/>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工作模式</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输    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lvl1pPr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56213" algn="r"/>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内部锁存器</a:t>
                      </a:r>
                    </a:p>
                    <a:p>
                      <a:pPr marL="0" marR="0" lvl="0" indent="0" algn="ctr" defTabSz="914400" rtl="0" eaLnBrk="0" fontAlgn="base" latinLnBrk="0" hangingPunct="0">
                        <a:lnSpc>
                          <a:spcPct val="100000"/>
                        </a:lnSpc>
                        <a:spcBef>
                          <a:spcPct val="0"/>
                        </a:spcBef>
                        <a:spcAft>
                          <a:spcPct val="0"/>
                        </a:spcAft>
                        <a:buClrTx/>
                        <a:buSzTx/>
                        <a:buFontTx/>
                        <a:buNone/>
                        <a:tabLst>
                          <a:tab pos="5256213" algn="r"/>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状     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输  出</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5522922"/>
                  </a:ext>
                </a:extLst>
              </a:tr>
              <a:tr h="150813">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400" b="1" i="0" u="none" strike="noStrike" cap="none" normalizeH="0" baseline="0" dirty="0">
                        <a:ln>
                          <a:noFill/>
                        </a:ln>
                        <a:solidFill>
                          <a:srgbClr val="000066"/>
                        </a:solidFill>
                        <a:effectLst/>
                        <a:latin typeface="Times New Roman" panose="02020603050405020304" pitchFamily="18"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400" b="1" i="1"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n</a:t>
                      </a:r>
                      <a:endPar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0" lang="en-US" altLang="zh-CN" sz="2400" b="1" i="1"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n</a:t>
                      </a:r>
                      <a:endPar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803969"/>
                  </a:ext>
                </a:extLst>
              </a:tr>
              <a:tr h="0">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使能和读锁存器</a:t>
                      </a:r>
                      <a:b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b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（传送模式）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3883706"/>
                  </a:ext>
                </a:extLst>
              </a:tr>
              <a:tr h="714375">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2440825"/>
                  </a:ext>
                </a:extLst>
              </a:tr>
              <a:tr h="0">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锁存和读锁存器</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2939944"/>
                  </a:ext>
                </a:extLst>
              </a:tr>
              <a:tr h="0">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266700" algn="r"/>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266700" algn="r"/>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266700" algn="r"/>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5256213" algn="r"/>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1446644"/>
                  </a:ext>
                </a:extLst>
              </a:tr>
              <a:tr h="0">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锁存和禁止输出</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高阻</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3900629"/>
                  </a:ext>
                </a:extLst>
              </a:tr>
              <a:tr h="0">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高阻</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0681864"/>
                  </a:ext>
                </a:extLst>
              </a:tr>
            </a:tbl>
          </a:graphicData>
        </a:graphic>
      </p:graphicFrame>
      <p:sp>
        <p:nvSpPr>
          <p:cNvPr id="422987" name="Rectangle 75"/>
          <p:cNvSpPr>
            <a:spLocks noChangeArrowheads="1"/>
          </p:cNvSpPr>
          <p:nvPr/>
        </p:nvSpPr>
        <p:spPr bwMode="auto">
          <a:xfrm>
            <a:off x="2208214" y="5708650"/>
            <a:ext cx="808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L*</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和</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H*</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表示门控电平</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LE</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由高变低之前瞬间</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D</a:t>
            </a:r>
            <a:r>
              <a:rPr lang="en-US" altLang="zh-CN" sz="2400" i="1" baseline="-30000">
                <a:solidFill>
                  <a:srgbClr val="000066"/>
                </a:solidFill>
                <a:latin typeface="Times New Roman" panose="02020603050405020304" pitchFamily="18" charset="0"/>
                <a:ea typeface="楷体_GB2312" pitchFamily="49" charset="-122"/>
                <a:cs typeface="Times New Roman" panose="02020603050405020304" pitchFamily="18" charset="0"/>
              </a:rPr>
              <a:t>n</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的逻辑电平。</a:t>
            </a:r>
          </a:p>
        </p:txBody>
      </p:sp>
    </p:spTree>
    <p:extLst>
      <p:ext uri="{BB962C8B-B14F-4D97-AF65-F5344CB8AC3E}">
        <p14:creationId xmlns:p14="http://schemas.microsoft.com/office/powerpoint/2010/main" val="41276288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2990"/>
                                        </p:tgtEl>
                                        <p:attrNameLst>
                                          <p:attrName>style.visibility</p:attrName>
                                        </p:attrNameLst>
                                      </p:cBhvr>
                                      <p:to>
                                        <p:strVal val="visible"/>
                                      </p:to>
                                    </p:set>
                                    <p:animEffect transition="in" filter="wipe(up)">
                                      <p:cBhvr>
                                        <p:cTn id="7" dur="500"/>
                                        <p:tgtEl>
                                          <p:spTgt spid="422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22987"/>
                                        </p:tgtEl>
                                        <p:attrNameLst>
                                          <p:attrName>style.visibility</p:attrName>
                                        </p:attrNameLst>
                                      </p:cBhvr>
                                      <p:to>
                                        <p:strVal val="visible"/>
                                      </p:to>
                                    </p:set>
                                    <p:animEffect transition="in" filter="strips(downRight)">
                                      <p:cBhvr>
                                        <p:cTn id="12" dur="500"/>
                                        <p:tgtEl>
                                          <p:spTgt spid="422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8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7" name="Rectangle 7"/>
          <p:cNvSpPr>
            <a:spLocks noGrp="1" noChangeArrowheads="1"/>
          </p:cNvSpPr>
          <p:nvPr>
            <p:ph type="title"/>
          </p:nvPr>
        </p:nvSpPr>
        <p:spPr/>
        <p:txBody>
          <a:bodyPr/>
          <a:lstStyle/>
          <a:p>
            <a:r>
              <a:rPr lang="zh-CN" altLang="en-US"/>
              <a:t>波形图</a:t>
            </a:r>
          </a:p>
        </p:txBody>
      </p:sp>
      <p:graphicFrame>
        <p:nvGraphicFramePr>
          <p:cNvPr id="496644" name="Object 4"/>
          <p:cNvGraphicFramePr>
            <a:graphicFrameLocks noChangeAspect="1"/>
          </p:cNvGraphicFramePr>
          <p:nvPr>
            <p:extLst>
              <p:ext uri="{D42A27DB-BD31-4B8C-83A1-F6EECF244321}">
                <p14:modId xmlns:p14="http://schemas.microsoft.com/office/powerpoint/2010/main" val="4293577855"/>
              </p:ext>
            </p:extLst>
          </p:nvPr>
        </p:nvGraphicFramePr>
        <p:xfrm>
          <a:off x="3408486" y="1505432"/>
          <a:ext cx="5981700" cy="4321175"/>
        </p:xfrm>
        <a:graphic>
          <a:graphicData uri="http://schemas.openxmlformats.org/presentationml/2006/ole">
            <mc:AlternateContent xmlns:mc="http://schemas.openxmlformats.org/markup-compatibility/2006">
              <mc:Choice xmlns:v="urn:schemas-microsoft-com:vml" Requires="v">
                <p:oleObj spid="_x0000_s486498" name="图片" r:id="rId3" imgW="2790720" imgH="2009880" progId="Word.Picture.8">
                  <p:embed/>
                </p:oleObj>
              </mc:Choice>
              <mc:Fallback>
                <p:oleObj name="图片" r:id="rId3" imgW="2790720" imgH="2009880" progId="Word.Picture.8">
                  <p:embed/>
                  <p:pic>
                    <p:nvPicPr>
                      <p:cNvPr id="4966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486" y="1505432"/>
                        <a:ext cx="5981700"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46" name="Object 6"/>
          <p:cNvGraphicFramePr>
            <a:graphicFrameLocks noGrp="1" noChangeAspect="1"/>
          </p:cNvGraphicFramePr>
          <p:nvPr>
            <p:ph idx="1"/>
            <p:extLst>
              <p:ext uri="{D42A27DB-BD31-4B8C-83A1-F6EECF244321}">
                <p14:modId xmlns:p14="http://schemas.microsoft.com/office/powerpoint/2010/main" val="2882116086"/>
              </p:ext>
            </p:extLst>
          </p:nvPr>
        </p:nvGraphicFramePr>
        <p:xfrm>
          <a:off x="801811" y="1695932"/>
          <a:ext cx="2478088" cy="1533525"/>
        </p:xfrm>
        <a:graphic>
          <a:graphicData uri="http://schemas.openxmlformats.org/presentationml/2006/ole">
            <mc:AlternateContent xmlns:mc="http://schemas.openxmlformats.org/markup-compatibility/2006">
              <mc:Choice xmlns:v="urn:schemas-microsoft-com:vml" Requires="v">
                <p:oleObj spid="_x0000_s486499" name="图片" r:id="rId5" imgW="1341120" imgH="830580" progId="Word.Picture.8">
                  <p:embed/>
                </p:oleObj>
              </mc:Choice>
              <mc:Fallback>
                <p:oleObj name="图片" r:id="rId5" imgW="1341120" imgH="830580" progId="Word.Picture.8">
                  <p:embed/>
                  <p:pic>
                    <p:nvPicPr>
                      <p:cNvPr id="49664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811" y="1695932"/>
                        <a:ext cx="2478088"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6649" name="Text Box 9"/>
          <p:cNvSpPr txBox="1">
            <a:spLocks noChangeArrowheads="1"/>
          </p:cNvSpPr>
          <p:nvPr/>
        </p:nvSpPr>
        <p:spPr bwMode="auto">
          <a:xfrm>
            <a:off x="1141537" y="3434245"/>
            <a:ext cx="15779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2400">
                <a:solidFill>
                  <a:srgbClr val="000000"/>
                </a:solidFill>
                <a:latin typeface="Times New Roman" pitchFamily="18" charset="0"/>
                <a:ea typeface="楷体_GB2312" pitchFamily="49" charset="-122"/>
              </a:rPr>
              <a:t>初始状态为</a:t>
            </a:r>
            <a:r>
              <a:rPr kumimoji="1" lang="en-US" altLang="zh-CN" sz="2400" i="1">
                <a:solidFill>
                  <a:srgbClr val="000000"/>
                </a:solidFill>
                <a:latin typeface="Times New Roman" pitchFamily="18" charset="0"/>
                <a:ea typeface="楷体_GB2312" pitchFamily="49" charset="-122"/>
              </a:rPr>
              <a:t>Q </a:t>
            </a:r>
            <a:r>
              <a:rPr kumimoji="1" lang="en-US" altLang="zh-CN" sz="2400">
                <a:solidFill>
                  <a:srgbClr val="000000"/>
                </a:solidFill>
                <a:latin typeface="Times New Roman" pitchFamily="18" charset="0"/>
                <a:ea typeface="楷体_GB2312" pitchFamily="49" charset="-122"/>
              </a:rPr>
              <a:t>=1 </a:t>
            </a:r>
          </a:p>
        </p:txBody>
      </p:sp>
      <p:graphicFrame>
        <p:nvGraphicFramePr>
          <p:cNvPr id="496650" name="Object 10"/>
          <p:cNvGraphicFramePr>
            <a:graphicFrameLocks noChangeAspect="1"/>
          </p:cNvGraphicFramePr>
          <p:nvPr>
            <p:extLst>
              <p:ext uri="{D42A27DB-BD31-4B8C-83A1-F6EECF244321}">
                <p14:modId xmlns:p14="http://schemas.microsoft.com/office/powerpoint/2010/main" val="2263028612"/>
              </p:ext>
            </p:extLst>
          </p:nvPr>
        </p:nvGraphicFramePr>
        <p:xfrm>
          <a:off x="3414836" y="1491145"/>
          <a:ext cx="5981700" cy="4321175"/>
        </p:xfrm>
        <a:graphic>
          <a:graphicData uri="http://schemas.openxmlformats.org/presentationml/2006/ole">
            <mc:AlternateContent xmlns:mc="http://schemas.openxmlformats.org/markup-compatibility/2006">
              <mc:Choice xmlns:v="urn:schemas-microsoft-com:vml" Requires="v">
                <p:oleObj spid="_x0000_s486500" name="Picture" r:id="rId7" imgW="2790720" imgH="2009880" progId="Word.Picture.8">
                  <p:embed/>
                </p:oleObj>
              </mc:Choice>
              <mc:Fallback>
                <p:oleObj name="Picture" r:id="rId7" imgW="2790720" imgH="2009880" progId="Word.Picture.8">
                  <p:embed/>
                  <p:pic>
                    <p:nvPicPr>
                      <p:cNvPr id="496650" name="Object 10"/>
                      <p:cNvPicPr>
                        <a:picLocks noChangeAspect="1" noChangeArrowheads="1"/>
                      </p:cNvPicPr>
                      <p:nvPr/>
                    </p:nvPicPr>
                    <p:blipFill>
                      <a:blip r:embed="rId8"/>
                      <a:srcRect/>
                      <a:stretch>
                        <a:fillRect/>
                      </a:stretch>
                    </p:blipFill>
                    <p:spPr bwMode="auto">
                      <a:xfrm>
                        <a:off x="3414836" y="1491145"/>
                        <a:ext cx="5981700"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6651" name="Text Box 11"/>
          <p:cNvSpPr txBox="1">
            <a:spLocks noChangeArrowheads="1"/>
          </p:cNvSpPr>
          <p:nvPr/>
        </p:nvSpPr>
        <p:spPr bwMode="auto">
          <a:xfrm>
            <a:off x="6773863" y="635635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kumimoji="1" lang="en-US" altLang="zh-CN" sz="2400">
                <a:solidFill>
                  <a:srgbClr val="FF0000"/>
                </a:solidFill>
                <a:latin typeface="Times New Roman" pitchFamily="18" charset="0"/>
              </a:rPr>
              <a:t>end</a:t>
            </a:r>
          </a:p>
        </p:txBody>
      </p:sp>
    </p:spTree>
    <p:extLst>
      <p:ext uri="{BB962C8B-B14F-4D97-AF65-F5344CB8AC3E}">
        <p14:creationId xmlns:p14="http://schemas.microsoft.com/office/powerpoint/2010/main" val="38280472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6650"/>
                                        </p:tgtEl>
                                        <p:attrNameLst>
                                          <p:attrName>style.visibility</p:attrName>
                                        </p:attrNameLst>
                                      </p:cBhvr>
                                      <p:to>
                                        <p:strVal val="visible"/>
                                      </p:to>
                                    </p:set>
                                    <p:animEffect transition="in" filter="box(in)">
                                      <p:cBhvr>
                                        <p:cTn id="7" dur="500"/>
                                        <p:tgtEl>
                                          <p:spTgt spid="496650"/>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96651"/>
                                        </p:tgtEl>
                                        <p:attrNameLst>
                                          <p:attrName>style.visibility</p:attrName>
                                        </p:attrNameLst>
                                      </p:cBhvr>
                                      <p:to>
                                        <p:strVal val="visible"/>
                                      </p:to>
                                    </p:set>
                                    <p:anim calcmode="lin" valueType="num">
                                      <p:cBhvr additive="base">
                                        <p:cTn id="11" dur="500" fill="hold"/>
                                        <p:tgtEl>
                                          <p:spTgt spid="496651"/>
                                        </p:tgtEl>
                                        <p:attrNameLst>
                                          <p:attrName>ppt_x</p:attrName>
                                        </p:attrNameLst>
                                      </p:cBhvr>
                                      <p:tavLst>
                                        <p:tav tm="0">
                                          <p:val>
                                            <p:strVal val="#ppt_x"/>
                                          </p:val>
                                        </p:tav>
                                        <p:tav tm="100000">
                                          <p:val>
                                            <p:strVal val="#ppt_x"/>
                                          </p:val>
                                        </p:tav>
                                      </p:tavLst>
                                    </p:anim>
                                    <p:anim calcmode="lin" valueType="num">
                                      <p:cBhvr additive="base">
                                        <p:cTn id="12" dur="500" fill="hold"/>
                                        <p:tgtEl>
                                          <p:spTgt spid="496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5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p:cNvSpPr>
            <a:spLocks noChangeArrowheads="1"/>
          </p:cNvSpPr>
          <p:nvPr/>
        </p:nvSpPr>
        <p:spPr bwMode="auto">
          <a:xfrm>
            <a:off x="2351089" y="1196976"/>
            <a:ext cx="7058025"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000" b="1">
                <a:solidFill>
                  <a:schemeClr val="tx2"/>
                </a:solidFill>
                <a:latin typeface="Arial Narrow" panose="020B0606020202030204" pitchFamily="34" charset="0"/>
                <a:ea typeface="隶书" panose="02010509060101010101" pitchFamily="49" charset="-122"/>
              </a:defRPr>
            </a:lvl1pPr>
            <a:lvl2pPr algn="l">
              <a:defRPr sz="4000" b="1">
                <a:solidFill>
                  <a:schemeClr val="tx2"/>
                </a:solidFill>
                <a:latin typeface="Arial Narrow" panose="020B0606020202030204" pitchFamily="34" charset="0"/>
                <a:ea typeface="隶书" panose="02010509060101010101" pitchFamily="49" charset="-122"/>
              </a:defRPr>
            </a:lvl2pPr>
            <a:lvl3pPr algn="l">
              <a:defRPr sz="4000" b="1">
                <a:solidFill>
                  <a:schemeClr val="tx2"/>
                </a:solidFill>
                <a:latin typeface="Arial Narrow" panose="020B0606020202030204" pitchFamily="34" charset="0"/>
                <a:ea typeface="隶书" panose="02010509060101010101" pitchFamily="49" charset="-122"/>
              </a:defRPr>
            </a:lvl3pPr>
            <a:lvl4pPr algn="l">
              <a:defRPr sz="4000" b="1">
                <a:solidFill>
                  <a:schemeClr val="tx2"/>
                </a:solidFill>
                <a:latin typeface="Arial Narrow" panose="020B0606020202030204" pitchFamily="34" charset="0"/>
                <a:ea typeface="隶书" panose="02010509060101010101" pitchFamily="49" charset="-122"/>
              </a:defRPr>
            </a:lvl4pPr>
            <a:lvl5pPr algn="l">
              <a:defRPr sz="4000" b="1">
                <a:solidFill>
                  <a:schemeClr val="tx2"/>
                </a:solidFill>
                <a:latin typeface="Arial Narrow" panose="020B0606020202030204" pitchFamily="34" charset="0"/>
                <a:ea typeface="隶书" panose="02010509060101010101" pitchFamily="49" charset="-122"/>
              </a:defRPr>
            </a:lvl5pPr>
            <a:lvl6pPr marL="4572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6pPr>
            <a:lvl7pPr marL="9144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7pPr>
            <a:lvl8pPr marL="13716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8pPr>
            <a:lvl9pPr marL="1828800" fontAlgn="base">
              <a:spcBef>
                <a:spcPct val="0"/>
              </a:spcBef>
              <a:spcAft>
                <a:spcPct val="0"/>
              </a:spcAft>
              <a:defRPr sz="4000" b="1">
                <a:solidFill>
                  <a:schemeClr val="tx2"/>
                </a:solidFill>
                <a:latin typeface="Arial Narrow" panose="020B0606020202030204" pitchFamily="34" charset="0"/>
                <a:ea typeface="隶书" panose="02010509060101010101" pitchFamily="49" charset="-122"/>
              </a:defRPr>
            </a:lvl9pPr>
          </a:lstStyle>
          <a:p>
            <a:pPr>
              <a:defRPr/>
            </a:pPr>
            <a:r>
              <a:rPr lang="en-US" altLang="zh-CN" sz="3600">
                <a:solidFill>
                  <a:srgbClr val="CC0000"/>
                </a:solidFill>
                <a:latin typeface="Times New Roman" panose="02020603050405020304" pitchFamily="18" charset="0"/>
                <a:ea typeface="楷体_GB2312" pitchFamily="49" charset="-122"/>
              </a:rPr>
              <a:t>5.1 </a:t>
            </a:r>
            <a:r>
              <a:rPr lang="en-US" altLang="zh-CN" sz="3600">
                <a:solidFill>
                  <a:srgbClr val="CC0000"/>
                </a:solidFill>
                <a:latin typeface="楷体_GB2312" pitchFamily="49" charset="-122"/>
                <a:ea typeface="楷体_GB2312" pitchFamily="49" charset="-122"/>
              </a:rPr>
              <a:t>  </a:t>
            </a:r>
            <a:r>
              <a:rPr lang="zh-CN" altLang="en-US" sz="3600">
                <a:solidFill>
                  <a:srgbClr val="CC0000"/>
                </a:solidFill>
                <a:latin typeface="楷体_GB2312" pitchFamily="49" charset="-122"/>
                <a:ea typeface="楷体_GB2312" pitchFamily="49" charset="-122"/>
              </a:rPr>
              <a:t>双稳态电路</a:t>
            </a:r>
          </a:p>
        </p:txBody>
      </p:sp>
      <p:sp>
        <p:nvSpPr>
          <p:cNvPr id="484357" name="Rectangle 5"/>
          <p:cNvSpPr>
            <a:spLocks noChangeArrowheads="1"/>
          </p:cNvSpPr>
          <p:nvPr/>
        </p:nvSpPr>
        <p:spPr bwMode="auto">
          <a:xfrm>
            <a:off x="2279651" y="2565400"/>
            <a:ext cx="4024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dirty="0">
                <a:solidFill>
                  <a:srgbClr val="000066"/>
                </a:solidFill>
                <a:latin typeface="Times New Roman" panose="02020603050405020304" pitchFamily="18" charset="0"/>
                <a:ea typeface="楷体_GB2312" pitchFamily="49" charset="-122"/>
                <a:hlinkClick r:id="rId2" action="ppaction://hlinksldjump"/>
              </a:rPr>
              <a:t>5.1.1</a:t>
            </a:r>
            <a:r>
              <a:rPr lang="en-US" altLang="zh-CN" sz="3200" dirty="0">
                <a:solidFill>
                  <a:srgbClr val="000066"/>
                </a:solidFill>
                <a:latin typeface="楷体_GB2312" pitchFamily="49" charset="-122"/>
                <a:ea typeface="楷体_GB2312" pitchFamily="49" charset="-122"/>
                <a:hlinkClick r:id="rId2" action="ppaction://hlinksldjump"/>
              </a:rPr>
              <a:t> </a:t>
            </a:r>
            <a:r>
              <a:rPr lang="zh-CN" altLang="en-US" sz="3200" dirty="0">
                <a:solidFill>
                  <a:srgbClr val="000066"/>
                </a:solidFill>
                <a:latin typeface="楷体_GB2312" pitchFamily="49" charset="-122"/>
                <a:ea typeface="楷体_GB2312" pitchFamily="49" charset="-122"/>
                <a:hlinkClick r:id="rId2" action="ppaction://hlinksldjump"/>
              </a:rPr>
              <a:t>双稳态概念</a:t>
            </a:r>
            <a:endParaRPr lang="zh-CN" altLang="en-US" sz="3200" dirty="0">
              <a:solidFill>
                <a:srgbClr val="000066"/>
              </a:solidFill>
              <a:latin typeface="楷体_GB2312" pitchFamily="49" charset="-122"/>
              <a:ea typeface="楷体_GB2312" pitchFamily="49" charset="-122"/>
            </a:endParaRPr>
          </a:p>
        </p:txBody>
      </p:sp>
      <p:sp>
        <p:nvSpPr>
          <p:cNvPr id="484362" name="Rectangle 10"/>
          <p:cNvSpPr>
            <a:spLocks noChangeArrowheads="1"/>
          </p:cNvSpPr>
          <p:nvPr/>
        </p:nvSpPr>
        <p:spPr bwMode="auto">
          <a:xfrm>
            <a:off x="2208214" y="3716339"/>
            <a:ext cx="5113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dirty="0">
                <a:solidFill>
                  <a:srgbClr val="000066"/>
                </a:solidFill>
                <a:latin typeface="Times New Roman" panose="02020603050405020304" pitchFamily="18" charset="0"/>
                <a:ea typeface="楷体_GB2312" pitchFamily="49" charset="-122"/>
                <a:hlinkClick r:id="rId3" action="ppaction://hlinksldjump"/>
              </a:rPr>
              <a:t>5.1.2</a:t>
            </a:r>
            <a:r>
              <a:rPr lang="en-US" altLang="zh-CN" sz="3200" dirty="0">
                <a:solidFill>
                  <a:srgbClr val="000066"/>
                </a:solidFill>
                <a:latin typeface="楷体_GB2312" pitchFamily="49" charset="-122"/>
                <a:ea typeface="楷体_GB2312" pitchFamily="49" charset="-122"/>
                <a:hlinkClick r:id="rId3" action="ppaction://hlinksldjump"/>
              </a:rPr>
              <a:t> </a:t>
            </a:r>
            <a:r>
              <a:rPr lang="zh-CN" altLang="en-US" sz="3200" dirty="0">
                <a:solidFill>
                  <a:srgbClr val="000066"/>
                </a:solidFill>
                <a:latin typeface="楷体_GB2312" pitchFamily="49" charset="-122"/>
                <a:ea typeface="楷体_GB2312" pitchFamily="49" charset="-122"/>
                <a:hlinkClick r:id="rId3" action="ppaction://hlinksldjump"/>
              </a:rPr>
              <a:t>最基本的双稳态电路</a:t>
            </a:r>
            <a:endParaRPr lang="zh-CN" altLang="en-US" sz="3200" dirty="0">
              <a:solidFill>
                <a:srgbClr val="000066"/>
              </a:solidFill>
              <a:latin typeface="楷体_GB2312" pitchFamily="49" charset="-122"/>
              <a:ea typeface="楷体_GB2312" pitchFamily="49" charset="-122"/>
            </a:endParaRPr>
          </a:p>
        </p:txBody>
      </p:sp>
    </p:spTree>
    <p:extLst>
      <p:ext uri="{BB962C8B-B14F-4D97-AF65-F5344CB8AC3E}">
        <p14:creationId xmlns:p14="http://schemas.microsoft.com/office/powerpoint/2010/main" val="655979917"/>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zh-CN" sz="3200">
                <a:solidFill>
                  <a:schemeClr val="accent2"/>
                </a:solidFill>
                <a:latin typeface="Times New Roman" panose="02020603050405020304" pitchFamily="18" charset="0"/>
              </a:rPr>
              <a:t>5.1   </a:t>
            </a:r>
            <a:r>
              <a:rPr lang="zh-CN" altLang="en-US" sz="3200">
                <a:solidFill>
                  <a:schemeClr val="accent2"/>
                </a:solidFill>
                <a:latin typeface="Times New Roman" panose="02020603050405020304" pitchFamily="18" charset="0"/>
              </a:rPr>
              <a:t>双稳态电路</a:t>
            </a:r>
          </a:p>
        </p:txBody>
      </p:sp>
      <p:sp>
        <p:nvSpPr>
          <p:cNvPr id="397315" name="Rectangle 3"/>
          <p:cNvSpPr>
            <a:spLocks noChangeArrowheads="1"/>
          </p:cNvSpPr>
          <p:nvPr/>
        </p:nvSpPr>
        <p:spPr bwMode="auto">
          <a:xfrm>
            <a:off x="2135188" y="1412876"/>
            <a:ext cx="3636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chemeClr val="accent2"/>
                </a:solidFill>
                <a:latin typeface="Times New Roman" panose="02020603050405020304" pitchFamily="18" charset="0"/>
                <a:ea typeface="楷体_GB2312" pitchFamily="49" charset="-122"/>
              </a:rPr>
              <a:t>5.1.1</a:t>
            </a:r>
            <a:r>
              <a:rPr lang="en-US" altLang="zh-CN" sz="2800" dirty="0">
                <a:solidFill>
                  <a:schemeClr val="accent2"/>
                </a:solidFill>
                <a:latin typeface="楷体_GB2312" pitchFamily="49" charset="-122"/>
                <a:ea typeface="楷体_GB2312" pitchFamily="49" charset="-122"/>
              </a:rPr>
              <a:t> </a:t>
            </a:r>
            <a:r>
              <a:rPr lang="zh-CN" altLang="en-US" sz="2800" dirty="0">
                <a:solidFill>
                  <a:schemeClr val="accent2"/>
                </a:solidFill>
                <a:latin typeface="楷体_GB2312" pitchFamily="49" charset="-122"/>
                <a:ea typeface="楷体_GB2312" pitchFamily="49" charset="-122"/>
              </a:rPr>
              <a:t>双稳态概念</a:t>
            </a:r>
          </a:p>
        </p:txBody>
      </p:sp>
      <p:sp>
        <p:nvSpPr>
          <p:cNvPr id="397316" name="Rectangle 4"/>
          <p:cNvSpPr>
            <a:spLocks noChangeArrowheads="1"/>
          </p:cNvSpPr>
          <p:nvPr/>
        </p:nvSpPr>
        <p:spPr bwMode="auto">
          <a:xfrm>
            <a:off x="5858809" y="197152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7317" name="Object 5"/>
          <p:cNvGraphicFramePr>
            <a:graphicFrameLocks noChangeAspect="1"/>
          </p:cNvGraphicFramePr>
          <p:nvPr>
            <p:extLst>
              <p:ext uri="{D42A27DB-BD31-4B8C-83A1-F6EECF244321}">
                <p14:modId xmlns:p14="http://schemas.microsoft.com/office/powerpoint/2010/main" val="1272608025"/>
              </p:ext>
            </p:extLst>
          </p:nvPr>
        </p:nvGraphicFramePr>
        <p:xfrm>
          <a:off x="2855550" y="2070466"/>
          <a:ext cx="3348038" cy="2227263"/>
        </p:xfrm>
        <a:graphic>
          <a:graphicData uri="http://schemas.openxmlformats.org/presentationml/2006/ole">
            <mc:AlternateContent xmlns:mc="http://schemas.openxmlformats.org/markup-compatibility/2006">
              <mc:Choice xmlns:v="urn:schemas-microsoft-com:vml" Requires="v">
                <p:oleObj spid="_x0000_s465992" name="图片" r:id="rId3" imgW="2352600" imgH="1257480" progId="Word.Picture.8">
                  <p:embed/>
                </p:oleObj>
              </mc:Choice>
              <mc:Fallback>
                <p:oleObj name="图片" r:id="rId3" imgW="2352600" imgH="1257480" progId="Word.Picture.8">
                  <p:embed/>
                  <p:pic>
                    <p:nvPicPr>
                      <p:cNvPr id="39731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550" y="2070466"/>
                        <a:ext cx="3348038" cy="222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7336" name="Object 24"/>
          <p:cNvGraphicFramePr>
            <a:graphicFrameLocks noGrp="1" noChangeAspect="1"/>
          </p:cNvGraphicFramePr>
          <p:nvPr>
            <p:ph idx="1"/>
            <p:extLst>
              <p:ext uri="{D42A27DB-BD31-4B8C-83A1-F6EECF244321}">
                <p14:modId xmlns:p14="http://schemas.microsoft.com/office/powerpoint/2010/main" val="1269722864"/>
              </p:ext>
            </p:extLst>
          </p:nvPr>
        </p:nvGraphicFramePr>
        <p:xfrm>
          <a:off x="7391038" y="1997441"/>
          <a:ext cx="1905000" cy="2549525"/>
        </p:xfrm>
        <a:graphic>
          <a:graphicData uri="http://schemas.openxmlformats.org/presentationml/2006/ole">
            <mc:AlternateContent xmlns:mc="http://schemas.openxmlformats.org/markup-compatibility/2006">
              <mc:Choice xmlns:v="urn:schemas-microsoft-com:vml" Requires="v">
                <p:oleObj spid="_x0000_s465993" name="图片" r:id="rId5" imgW="1266840" imgH="1695600" progId="Word.Picture.8">
                  <p:embed/>
                </p:oleObj>
              </mc:Choice>
              <mc:Fallback>
                <p:oleObj name="图片" r:id="rId5" imgW="1266840" imgH="1695600" progId="Word.Picture.8">
                  <p:embed/>
                  <p:pic>
                    <p:nvPicPr>
                      <p:cNvPr id="397336"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038" y="1997441"/>
                        <a:ext cx="1905000" cy="254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7536200" y="4725181"/>
            <a:ext cx="1512210" cy="646331"/>
          </a:xfrm>
          <a:prstGeom prst="rect">
            <a:avLst/>
          </a:prstGeom>
          <a:noFill/>
        </p:spPr>
        <p:txBody>
          <a:bodyPr wrap="square" rtlCol="0">
            <a:spAutoFit/>
          </a:bodyPr>
          <a:lstStyle/>
          <a:p>
            <a:r>
              <a:rPr lang="zh-CN" altLang="en-US" dirty="0"/>
              <a:t>两个非门交叉耦合</a:t>
            </a:r>
          </a:p>
        </p:txBody>
      </p:sp>
      <p:sp>
        <p:nvSpPr>
          <p:cNvPr id="9" name="文本框 8"/>
          <p:cNvSpPr txBox="1"/>
          <p:nvPr/>
        </p:nvSpPr>
        <p:spPr>
          <a:xfrm>
            <a:off x="2279470" y="5013221"/>
            <a:ext cx="4320600" cy="1200329"/>
          </a:xfrm>
          <a:prstGeom prst="rect">
            <a:avLst/>
          </a:prstGeom>
          <a:noFill/>
        </p:spPr>
        <p:txBody>
          <a:bodyPr wrap="square" rtlCol="0">
            <a:spAutoFit/>
          </a:bodyPr>
          <a:lstStyle/>
          <a:p>
            <a:pPr algn="l"/>
            <a:r>
              <a:rPr lang="zh-CN" altLang="en-US" sz="2400" dirty="0">
                <a:latin typeface="Times New Roman" panose="02020603050405020304" pitchFamily="18" charset="0"/>
                <a:ea typeface="楷体_GB2312" pitchFamily="49" charset="-122"/>
              </a:rPr>
              <a:t>双稳态电路：具有</a:t>
            </a:r>
            <a:r>
              <a:rPr lang="en-US" altLang="zh-CN" sz="2400" dirty="0">
                <a:latin typeface="Times New Roman" panose="02020603050405020304" pitchFamily="18" charset="0"/>
                <a:ea typeface="楷体_GB2312" pitchFamily="49" charset="-122"/>
              </a:rPr>
              <a:t>0 </a:t>
            </a:r>
            <a:r>
              <a:rPr lang="zh-CN" altLang="en-US" sz="2400" dirty="0">
                <a:latin typeface="Times New Roman" panose="02020603050405020304" pitchFamily="18" charset="0"/>
                <a:ea typeface="楷体_GB2312" pitchFamily="49" charset="-122"/>
              </a:rPr>
              <a:t>和</a:t>
            </a:r>
            <a:r>
              <a:rPr lang="en-US" altLang="zh-CN" sz="2400" dirty="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两个稳定状态，一旦状态被确定，就能自行保持。</a:t>
            </a:r>
            <a:endParaRPr lang="zh-CN" altLang="en-US" sz="2400" dirty="0"/>
          </a:p>
        </p:txBody>
      </p:sp>
    </p:spTree>
    <p:extLst>
      <p:ext uri="{BB962C8B-B14F-4D97-AF65-F5344CB8AC3E}">
        <p14:creationId xmlns:p14="http://schemas.microsoft.com/office/powerpoint/2010/main" val="252689154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97315"/>
                                        </p:tgtEl>
                                        <p:attrNameLst>
                                          <p:attrName>style.visibility</p:attrName>
                                        </p:attrNameLst>
                                      </p:cBhvr>
                                      <p:to>
                                        <p:strVal val="visible"/>
                                      </p:to>
                                    </p:set>
                                    <p:animEffect transition="in" filter="strips(downRight)">
                                      <p:cBhvr>
                                        <p:cTn id="7" dur="500"/>
                                        <p:tgtEl>
                                          <p:spTgt spid="397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7317"/>
                                        </p:tgtEl>
                                        <p:attrNameLst>
                                          <p:attrName>style.visibility</p:attrName>
                                        </p:attrNameLst>
                                      </p:cBhvr>
                                      <p:to>
                                        <p:strVal val="visible"/>
                                      </p:to>
                                    </p:set>
                                    <p:animEffect transition="in" filter="wipe(left)">
                                      <p:cBhvr>
                                        <p:cTn id="12" dur="500"/>
                                        <p:tgtEl>
                                          <p:spTgt spid="397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97336"/>
                                        </p:tgtEl>
                                        <p:attrNameLst>
                                          <p:attrName>style.visibility</p:attrName>
                                        </p:attrNameLst>
                                      </p:cBhvr>
                                      <p:to>
                                        <p:strVal val="visible"/>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1" nodeType="afterEffect">
                                  <p:stCondLst>
                                    <p:cond delay="5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p:bldP spid="2"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Oval 4"/>
          <p:cNvSpPr>
            <a:spLocks noChangeArrowheads="1"/>
          </p:cNvSpPr>
          <p:nvPr/>
        </p:nvSpPr>
        <p:spPr bwMode="auto">
          <a:xfrm>
            <a:off x="3306999" y="2384373"/>
            <a:ext cx="630237" cy="582613"/>
          </a:xfrm>
          <a:prstGeom prst="ellipse">
            <a:avLst/>
          </a:prstGeom>
          <a:solidFill>
            <a:srgbClr val="99CCFF"/>
          </a:solidFill>
          <a:ln>
            <a:noFill/>
          </a:ln>
          <a:effectLst/>
          <a:extLs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7429" name="Oval 5"/>
          <p:cNvSpPr>
            <a:spLocks noChangeArrowheads="1"/>
          </p:cNvSpPr>
          <p:nvPr/>
        </p:nvSpPr>
        <p:spPr bwMode="auto">
          <a:xfrm>
            <a:off x="3324460" y="3897260"/>
            <a:ext cx="630238" cy="582612"/>
          </a:xfrm>
          <a:prstGeom prst="ellipse">
            <a:avLst/>
          </a:prstGeom>
          <a:solidFill>
            <a:srgbClr val="FFCCFF"/>
          </a:solidFill>
          <a:ln>
            <a:noFill/>
          </a:ln>
          <a:effectLst/>
          <a:extLs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7430" name="Object 6"/>
          <p:cNvGraphicFramePr>
            <a:graphicFrameLocks noChangeAspect="1"/>
          </p:cNvGraphicFramePr>
          <p:nvPr>
            <p:extLst>
              <p:ext uri="{D42A27DB-BD31-4B8C-83A1-F6EECF244321}">
                <p14:modId xmlns:p14="http://schemas.microsoft.com/office/powerpoint/2010/main" val="475436024"/>
              </p:ext>
            </p:extLst>
          </p:nvPr>
        </p:nvGraphicFramePr>
        <p:xfrm>
          <a:off x="1957623" y="2097036"/>
          <a:ext cx="1790700" cy="2389187"/>
        </p:xfrm>
        <a:graphic>
          <a:graphicData uri="http://schemas.openxmlformats.org/presentationml/2006/ole">
            <mc:AlternateContent xmlns:mc="http://schemas.openxmlformats.org/markup-compatibility/2006">
              <mc:Choice xmlns:v="urn:schemas-microsoft-com:vml" Requires="v">
                <p:oleObj spid="_x0000_s466980" name="图片" r:id="rId3" imgW="1266840" imgH="1695600" progId="Word.Picture.8">
                  <p:embed/>
                </p:oleObj>
              </mc:Choice>
              <mc:Fallback>
                <p:oleObj name="图片" r:id="rId3" imgW="1266840" imgH="1695600" progId="Word.Picture.8">
                  <p:embed/>
                  <p:pic>
                    <p:nvPicPr>
                      <p:cNvPr id="48743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623" y="2097036"/>
                        <a:ext cx="1790700" cy="238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7431" name="AutoShape 7"/>
          <p:cNvSpPr>
            <a:spLocks noChangeArrowheads="1"/>
          </p:cNvSpPr>
          <p:nvPr/>
        </p:nvSpPr>
        <p:spPr bwMode="auto">
          <a:xfrm>
            <a:off x="4837348" y="2204985"/>
            <a:ext cx="1655762" cy="431800"/>
          </a:xfrm>
          <a:prstGeom prst="wedgeRoundRectCallout">
            <a:avLst>
              <a:gd name="adj1" fmla="val -186722"/>
              <a:gd name="adj2" fmla="val 223162"/>
              <a:gd name="adj3" fmla="val 16667"/>
            </a:avLst>
          </a:prstGeom>
          <a:solidFill>
            <a:srgbClr val="FFFF66">
              <a:alpha val="33000"/>
            </a:srgbClr>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400">
                <a:solidFill>
                  <a:srgbClr val="000066"/>
                </a:solidFill>
                <a:latin typeface="Times New Roman" panose="02020603050405020304" pitchFamily="18" charset="0"/>
                <a:ea typeface="楷体_GB2312" pitchFamily="49" charset="-122"/>
              </a:rPr>
              <a:t>反馈</a:t>
            </a:r>
          </a:p>
        </p:txBody>
      </p:sp>
      <p:grpSp>
        <p:nvGrpSpPr>
          <p:cNvPr id="487432" name="Group 8"/>
          <p:cNvGrpSpPr>
            <a:grpSpLocks/>
          </p:cNvGrpSpPr>
          <p:nvPr/>
        </p:nvGrpSpPr>
        <p:grpSpPr bwMode="auto">
          <a:xfrm>
            <a:off x="1994135" y="2565348"/>
            <a:ext cx="1187450" cy="1628775"/>
            <a:chOff x="1168" y="2205"/>
            <a:chExt cx="748" cy="1026"/>
          </a:xfrm>
        </p:grpSpPr>
        <p:sp>
          <p:nvSpPr>
            <p:cNvPr id="487433" name="Line 9"/>
            <p:cNvSpPr>
              <a:spLocks noChangeShapeType="1"/>
            </p:cNvSpPr>
            <p:nvPr/>
          </p:nvSpPr>
          <p:spPr bwMode="auto">
            <a:xfrm flipV="1">
              <a:off x="1168" y="2205"/>
              <a:ext cx="11" cy="367"/>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34" name="Line 10"/>
            <p:cNvSpPr>
              <a:spLocks noChangeShapeType="1"/>
            </p:cNvSpPr>
            <p:nvPr/>
          </p:nvSpPr>
          <p:spPr bwMode="auto">
            <a:xfrm flipH="1" flipV="1">
              <a:off x="1179" y="2568"/>
              <a:ext cx="737" cy="434"/>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35" name="Line 11"/>
            <p:cNvSpPr>
              <a:spLocks noChangeShapeType="1"/>
            </p:cNvSpPr>
            <p:nvPr/>
          </p:nvSpPr>
          <p:spPr bwMode="auto">
            <a:xfrm>
              <a:off x="1177" y="2228"/>
              <a:ext cx="206" cy="0"/>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36" name="Line 12"/>
            <p:cNvSpPr>
              <a:spLocks noChangeShapeType="1"/>
            </p:cNvSpPr>
            <p:nvPr/>
          </p:nvSpPr>
          <p:spPr bwMode="auto">
            <a:xfrm flipV="1">
              <a:off x="1916" y="2999"/>
              <a:ext cx="0" cy="232"/>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87437" name="Group 13"/>
          <p:cNvGrpSpPr>
            <a:grpSpLocks/>
          </p:cNvGrpSpPr>
          <p:nvPr/>
        </p:nvGrpSpPr>
        <p:grpSpPr bwMode="auto">
          <a:xfrm>
            <a:off x="1992549" y="2636786"/>
            <a:ext cx="1189037" cy="1563687"/>
            <a:chOff x="3401" y="1742"/>
            <a:chExt cx="749" cy="985"/>
          </a:xfrm>
        </p:grpSpPr>
        <p:sp>
          <p:nvSpPr>
            <p:cNvPr id="487438" name="Line 14"/>
            <p:cNvSpPr>
              <a:spLocks noChangeShapeType="1"/>
            </p:cNvSpPr>
            <p:nvPr/>
          </p:nvSpPr>
          <p:spPr bwMode="auto">
            <a:xfrm flipH="1">
              <a:off x="3402" y="1979"/>
              <a:ext cx="743" cy="431"/>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39" name="Line 15"/>
            <p:cNvSpPr>
              <a:spLocks noChangeShapeType="1"/>
            </p:cNvSpPr>
            <p:nvPr/>
          </p:nvSpPr>
          <p:spPr bwMode="auto">
            <a:xfrm flipH="1" flipV="1">
              <a:off x="4150" y="1742"/>
              <a:ext cx="0" cy="25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40" name="Line 16"/>
            <p:cNvSpPr>
              <a:spLocks noChangeShapeType="1"/>
            </p:cNvSpPr>
            <p:nvPr/>
          </p:nvSpPr>
          <p:spPr bwMode="auto">
            <a:xfrm>
              <a:off x="3402" y="2705"/>
              <a:ext cx="221"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7441" name="Line 17"/>
            <p:cNvSpPr>
              <a:spLocks noChangeShapeType="1"/>
            </p:cNvSpPr>
            <p:nvPr/>
          </p:nvSpPr>
          <p:spPr bwMode="auto">
            <a:xfrm flipV="1">
              <a:off x="3401" y="2387"/>
              <a:ext cx="2" cy="34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87442" name="Rectangle 18"/>
          <p:cNvSpPr>
            <a:spLocks noChangeArrowheads="1"/>
          </p:cNvSpPr>
          <p:nvPr/>
        </p:nvSpPr>
        <p:spPr bwMode="auto">
          <a:xfrm>
            <a:off x="1416104" y="401573"/>
            <a:ext cx="42995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3200" dirty="0">
                <a:solidFill>
                  <a:schemeClr val="accent2"/>
                </a:solidFill>
                <a:latin typeface="Times New Roman" panose="02020603050405020304" pitchFamily="18" charset="0"/>
                <a:ea typeface="楷体_GB2312" pitchFamily="49" charset="-122"/>
              </a:rPr>
              <a:t>5.1.2   </a:t>
            </a:r>
            <a:r>
              <a:rPr lang="zh-CN" altLang="en-US" sz="3200" dirty="0">
                <a:solidFill>
                  <a:schemeClr val="accent2"/>
                </a:solidFill>
                <a:latin typeface="Times New Roman" panose="02020603050405020304" pitchFamily="18" charset="0"/>
                <a:ea typeface="楷体_GB2312" pitchFamily="49" charset="-122"/>
              </a:rPr>
              <a:t>基本双稳态电路 </a:t>
            </a:r>
          </a:p>
        </p:txBody>
      </p:sp>
      <p:sp>
        <p:nvSpPr>
          <p:cNvPr id="487443" name="Rectangle 19"/>
          <p:cNvSpPr>
            <a:spLocks noChangeArrowheads="1"/>
          </p:cNvSpPr>
          <p:nvPr/>
        </p:nvSpPr>
        <p:spPr bwMode="auto">
          <a:xfrm>
            <a:off x="4727810" y="4221110"/>
            <a:ext cx="482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i="1">
                <a:solidFill>
                  <a:srgbClr val="000066"/>
                </a:solidFill>
                <a:latin typeface="Times New Roman" panose="02020603050405020304" pitchFamily="18" charset="0"/>
                <a:ea typeface="楷体_GB2312" pitchFamily="49" charset="-122"/>
              </a:rPr>
              <a:t>Q</a:t>
            </a:r>
            <a:r>
              <a:rPr lang="zh-CN" altLang="en-US" sz="2400">
                <a:solidFill>
                  <a:srgbClr val="000066"/>
                </a:solidFill>
                <a:latin typeface="Times New Roman" panose="02020603050405020304" pitchFamily="18" charset="0"/>
                <a:ea typeface="楷体_GB2312" pitchFamily="49" charset="-122"/>
              </a:rPr>
              <a:t>端的状态定义为电路输出状态。</a:t>
            </a:r>
          </a:p>
        </p:txBody>
      </p:sp>
      <p:sp>
        <p:nvSpPr>
          <p:cNvPr id="487444" name="Rectangle 20"/>
          <p:cNvSpPr>
            <a:spLocks noChangeArrowheads="1"/>
          </p:cNvSpPr>
          <p:nvPr/>
        </p:nvSpPr>
        <p:spPr bwMode="auto">
          <a:xfrm>
            <a:off x="4765911" y="3286072"/>
            <a:ext cx="3852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solidFill>
                  <a:srgbClr val="000066"/>
                </a:solidFill>
                <a:latin typeface="Times New Roman" panose="02020603050405020304" pitchFamily="18" charset="0"/>
                <a:ea typeface="楷体_GB2312" pitchFamily="49" charset="-122"/>
              </a:rPr>
              <a:t>电路有两个互补的输出端</a:t>
            </a:r>
          </a:p>
        </p:txBody>
      </p:sp>
      <p:sp>
        <p:nvSpPr>
          <p:cNvPr id="487445" name="Rectangle 21"/>
          <p:cNvSpPr>
            <a:spLocks noChangeArrowheads="1"/>
          </p:cNvSpPr>
          <p:nvPr/>
        </p:nvSpPr>
        <p:spPr bwMode="auto">
          <a:xfrm>
            <a:off x="1487540" y="1485328"/>
            <a:ext cx="181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a:solidFill>
                  <a:srgbClr val="000066"/>
                </a:solidFill>
                <a:latin typeface="Times New Roman" panose="02020603050405020304" pitchFamily="18" charset="0"/>
                <a:ea typeface="楷体_GB2312" pitchFamily="49" charset="-122"/>
              </a:rPr>
              <a:t>1.</a:t>
            </a:r>
            <a:r>
              <a:rPr lang="en-US" altLang="zh-CN" sz="2400">
                <a:solidFill>
                  <a:srgbClr val="000066"/>
                </a:solidFill>
                <a:latin typeface="Tahoma" panose="020B0604030504040204" pitchFamily="34" charset="0"/>
                <a:ea typeface="楷体_GB2312" pitchFamily="49" charset="-122"/>
              </a:rPr>
              <a:t> </a:t>
            </a:r>
            <a:r>
              <a:rPr lang="zh-CN" altLang="en-US" sz="2400">
                <a:solidFill>
                  <a:srgbClr val="000066"/>
                </a:solidFill>
                <a:latin typeface="Tahoma" panose="020B0604030504040204" pitchFamily="34" charset="0"/>
                <a:ea typeface="楷体_GB2312" pitchFamily="49" charset="-122"/>
              </a:rPr>
              <a:t>电路结构 </a:t>
            </a:r>
          </a:p>
        </p:txBody>
      </p:sp>
    </p:spTree>
    <p:extLst>
      <p:ext uri="{BB962C8B-B14F-4D97-AF65-F5344CB8AC3E}">
        <p14:creationId xmlns:p14="http://schemas.microsoft.com/office/powerpoint/2010/main" val="9914147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7445"/>
                                        </p:tgtEl>
                                        <p:attrNameLst>
                                          <p:attrName>style.visibility</p:attrName>
                                        </p:attrNameLst>
                                      </p:cBhvr>
                                      <p:to>
                                        <p:strVal val="visible"/>
                                      </p:to>
                                    </p:set>
                                    <p:animEffect transition="in" filter="strips(downRight)">
                                      <p:cBhvr>
                                        <p:cTn id="7" dur="500"/>
                                        <p:tgtEl>
                                          <p:spTgt spid="487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8743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87432"/>
                                        </p:tgtEl>
                                        <p:attrNameLst>
                                          <p:attrName>style.visibility</p:attrName>
                                        </p:attrNameLst>
                                      </p:cBhvr>
                                      <p:to>
                                        <p:strVal val="visible"/>
                                      </p:to>
                                    </p:set>
                                    <p:animEffect transition="in" filter="wipe(down)">
                                      <p:cBhvr>
                                        <p:cTn id="16" dur="500"/>
                                        <p:tgtEl>
                                          <p:spTgt spid="4874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487437"/>
                                        </p:tgtEl>
                                        <p:attrNameLst>
                                          <p:attrName>style.visibility</p:attrName>
                                        </p:attrNameLst>
                                      </p:cBhvr>
                                      <p:to>
                                        <p:strVal val="visible"/>
                                      </p:to>
                                    </p:set>
                                    <p:animEffect transition="in" filter="wipe(right)">
                                      <p:cBhvr>
                                        <p:cTn id="21" dur="500"/>
                                        <p:tgtEl>
                                          <p:spTgt spid="4874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87431"/>
                                        </p:tgtEl>
                                        <p:attrNameLst>
                                          <p:attrName>style.visibility</p:attrName>
                                        </p:attrNameLst>
                                      </p:cBhvr>
                                      <p:to>
                                        <p:strVal val="visible"/>
                                      </p:to>
                                    </p:set>
                                    <p:animEffect transition="in" filter="wipe(up)">
                                      <p:cBhvr>
                                        <p:cTn id="26" dur="500"/>
                                        <p:tgtEl>
                                          <p:spTgt spid="4874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0" presetClass="entr" presetSubtype="0" fill="hold" nodeType="clickEffect">
                                  <p:stCondLst>
                                    <p:cond delay="0"/>
                                  </p:stCondLst>
                                  <p:childTnLst>
                                    <p:set>
                                      <p:cBhvr>
                                        <p:cTn id="30" dur="1" fill="hold">
                                          <p:stCondLst>
                                            <p:cond delay="0"/>
                                          </p:stCondLst>
                                        </p:cTn>
                                        <p:tgtEl>
                                          <p:spTgt spid="487428"/>
                                        </p:tgtEl>
                                        <p:attrNameLst>
                                          <p:attrName>style.visibility</p:attrName>
                                        </p:attrNameLst>
                                      </p:cBhvr>
                                      <p:to>
                                        <p:strVal val="visible"/>
                                      </p:to>
                                    </p:set>
                                    <p:animEffect transition="in" filter="wedge">
                                      <p:cBhvr>
                                        <p:cTn id="31" dur="500"/>
                                        <p:tgtEl>
                                          <p:spTgt spid="487428"/>
                                        </p:tgtEl>
                                      </p:cBhvr>
                                    </p:animEffect>
                                  </p:childTnLst>
                                </p:cTn>
                              </p:par>
                            </p:childTnLst>
                          </p:cTn>
                        </p:par>
                        <p:par>
                          <p:cTn id="32" fill="hold" nodeType="afterGroup">
                            <p:stCondLst>
                              <p:cond delay="500"/>
                            </p:stCondLst>
                            <p:childTnLst>
                              <p:par>
                                <p:cTn id="33" presetID="20" presetClass="entr" presetSubtype="0" fill="hold" nodeType="afterEffect">
                                  <p:stCondLst>
                                    <p:cond delay="0"/>
                                  </p:stCondLst>
                                  <p:childTnLst>
                                    <p:set>
                                      <p:cBhvr>
                                        <p:cTn id="34" dur="1" fill="hold">
                                          <p:stCondLst>
                                            <p:cond delay="0"/>
                                          </p:stCondLst>
                                        </p:cTn>
                                        <p:tgtEl>
                                          <p:spTgt spid="487429"/>
                                        </p:tgtEl>
                                        <p:attrNameLst>
                                          <p:attrName>style.visibility</p:attrName>
                                        </p:attrNameLst>
                                      </p:cBhvr>
                                      <p:to>
                                        <p:strVal val="visible"/>
                                      </p:to>
                                    </p:set>
                                    <p:animEffect transition="in" filter="wedge">
                                      <p:cBhvr>
                                        <p:cTn id="35" dur="500"/>
                                        <p:tgtEl>
                                          <p:spTgt spid="4874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487444"/>
                                        </p:tgtEl>
                                        <p:attrNameLst>
                                          <p:attrName>style.visibility</p:attrName>
                                        </p:attrNameLst>
                                      </p:cBhvr>
                                      <p:to>
                                        <p:strVal val="visible"/>
                                      </p:to>
                                    </p:set>
                                    <p:animEffect transition="in" filter="strips(downRight)">
                                      <p:cBhvr>
                                        <p:cTn id="40" dur="500"/>
                                        <p:tgtEl>
                                          <p:spTgt spid="48744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487443"/>
                                        </p:tgtEl>
                                        <p:attrNameLst>
                                          <p:attrName>style.visibility</p:attrName>
                                        </p:attrNameLst>
                                      </p:cBhvr>
                                      <p:to>
                                        <p:strVal val="visible"/>
                                      </p:to>
                                    </p:set>
                                    <p:animEffect transition="in" filter="strips(downRight)">
                                      <p:cBhvr>
                                        <p:cTn id="45" dur="500"/>
                                        <p:tgtEl>
                                          <p:spTgt spid="48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1" grpId="0" animBg="1" autoUpdateAnimBg="0"/>
      <p:bldP spid="487443" grpId="0"/>
      <p:bldP spid="487444" grpId="0"/>
      <p:bldP spid="4874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ChangeArrowheads="1"/>
          </p:cNvSpPr>
          <p:nvPr/>
        </p:nvSpPr>
        <p:spPr bwMode="auto">
          <a:xfrm>
            <a:off x="2068853" y="535495"/>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8288" algn="l">
              <a:tabLst>
                <a:tab pos="5256213" algn="r"/>
              </a:tabLst>
              <a:defRPr kumimoji="1" sz="2400">
                <a:solidFill>
                  <a:schemeClr val="tx1"/>
                </a:solidFill>
                <a:latin typeface="Times New Roman" panose="02020603050405020304" pitchFamily="18" charset="0"/>
                <a:ea typeface="宋体" panose="02010600030101010101" pitchFamily="2" charset="-122"/>
              </a:defRPr>
            </a:lvl1pPr>
            <a:lvl2pPr algn="l">
              <a:tabLst>
                <a:tab pos="5256213" algn="r"/>
              </a:tabLst>
              <a:defRPr kumimoji="1" sz="2400">
                <a:solidFill>
                  <a:schemeClr val="tx1"/>
                </a:solidFill>
                <a:latin typeface="Times New Roman" panose="02020603050405020304" pitchFamily="18" charset="0"/>
                <a:ea typeface="宋体" panose="02010600030101010101" pitchFamily="2" charset="-122"/>
              </a:defRPr>
            </a:lvl2pPr>
            <a:lvl3pPr algn="l">
              <a:tabLst>
                <a:tab pos="5256213" algn="r"/>
              </a:tabLst>
              <a:defRPr kumimoji="1" sz="2400">
                <a:solidFill>
                  <a:schemeClr val="tx1"/>
                </a:solidFill>
                <a:latin typeface="Times New Roman" panose="02020603050405020304" pitchFamily="18" charset="0"/>
                <a:ea typeface="宋体" panose="02010600030101010101" pitchFamily="2" charset="-122"/>
              </a:defRPr>
            </a:lvl3pPr>
            <a:lvl4pPr algn="l">
              <a:tabLst>
                <a:tab pos="5256213" algn="r"/>
              </a:tabLst>
              <a:defRPr kumimoji="1" sz="2400">
                <a:solidFill>
                  <a:schemeClr val="tx1"/>
                </a:solidFill>
                <a:latin typeface="Times New Roman" panose="02020603050405020304" pitchFamily="18" charset="0"/>
                <a:ea typeface="宋体" panose="02010600030101010101" pitchFamily="2" charset="-122"/>
              </a:defRPr>
            </a:lvl4pPr>
            <a:lvl5pPr algn="l">
              <a:tabLst>
                <a:tab pos="5256213"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256213" algn="r"/>
              </a:tabLst>
              <a:defRPr kumimoji="1" sz="2400">
                <a:solidFill>
                  <a:schemeClr val="tx1"/>
                </a:solidFill>
                <a:latin typeface="Times New Roman" panose="02020603050405020304" pitchFamily="18" charset="0"/>
                <a:ea typeface="宋体" panose="02010600030101010101" pitchFamily="2" charset="-122"/>
              </a:defRPr>
            </a:lvl9pPr>
          </a:lstStyle>
          <a:p>
            <a:pPr indent="0"/>
            <a:r>
              <a:rPr kumimoji="0" lang="en-US" altLang="zh-CN" dirty="0">
                <a:solidFill>
                  <a:srgbClr val="0000FF"/>
                </a:solidFill>
                <a:ea typeface="楷体_GB2312" pitchFamily="49" charset="-122"/>
              </a:rPr>
              <a:t>2</a:t>
            </a:r>
            <a:r>
              <a:rPr kumimoji="0" lang="zh-CN" altLang="en-US" dirty="0">
                <a:solidFill>
                  <a:srgbClr val="0000FF"/>
                </a:solidFill>
                <a:ea typeface="楷体_GB2312" pitchFamily="49" charset="-122"/>
              </a:rPr>
              <a:t>、数字逻辑分析</a:t>
            </a:r>
          </a:p>
        </p:txBody>
      </p:sp>
      <p:sp>
        <p:nvSpPr>
          <p:cNvPr id="398355" name="Rectangle 19"/>
          <p:cNvSpPr>
            <a:spLocks noChangeArrowheads="1"/>
          </p:cNvSpPr>
          <p:nvPr/>
        </p:nvSpPr>
        <p:spPr bwMode="auto">
          <a:xfrm>
            <a:off x="2460627" y="1119188"/>
            <a:ext cx="637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电路具有记忆</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位二进制数据的功能。</a:t>
            </a:r>
            <a:r>
              <a:rPr lang="zh-CN" altLang="en-US" sz="2400" b="0" dirty="0">
                <a:latin typeface="楷体_GB2312" pitchFamily="49" charset="-122"/>
                <a:ea typeface="楷体_GB2312" pitchFamily="49" charset="-122"/>
              </a:rPr>
              <a:t> </a:t>
            </a:r>
          </a:p>
        </p:txBody>
      </p:sp>
      <p:sp>
        <p:nvSpPr>
          <p:cNvPr id="398370" name="Rectangle 34"/>
          <p:cNvSpPr>
            <a:spLocks noChangeArrowheads="1"/>
          </p:cNvSpPr>
          <p:nvPr/>
        </p:nvSpPr>
        <p:spPr bwMode="auto">
          <a:xfrm>
            <a:off x="2316163" y="1736725"/>
            <a:ext cx="1763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000066"/>
                </a:solidFill>
                <a:latin typeface="Times New Roman" panose="02020603050405020304" pitchFamily="18" charset="0"/>
                <a:ea typeface="楷体_GB2312" pitchFamily="49" charset="-122"/>
              </a:rPr>
              <a:t>如 </a:t>
            </a:r>
            <a:r>
              <a:rPr lang="en-US" altLang="zh-CN" sz="2400" i="1" dirty="0">
                <a:solidFill>
                  <a:srgbClr val="000066"/>
                </a:solidFill>
                <a:latin typeface="Times New Roman" panose="02020603050405020304" pitchFamily="18" charset="0"/>
                <a:ea typeface="楷体_GB2312" pitchFamily="49" charset="-122"/>
              </a:rPr>
              <a:t>Q </a:t>
            </a:r>
            <a:r>
              <a:rPr lang="en-US" altLang="zh-CN" sz="2400" dirty="0">
                <a:solidFill>
                  <a:srgbClr val="000066"/>
                </a:solidFill>
                <a:latin typeface="Times New Roman" panose="02020603050405020304" pitchFamily="18" charset="0"/>
                <a:ea typeface="楷体_GB2312" pitchFamily="49" charset="-122"/>
              </a:rPr>
              <a:t>= 1</a:t>
            </a:r>
          </a:p>
        </p:txBody>
      </p:sp>
      <p:sp>
        <p:nvSpPr>
          <p:cNvPr id="398371" name="Rectangle 35"/>
          <p:cNvSpPr>
            <a:spLocks noChangeArrowheads="1"/>
          </p:cNvSpPr>
          <p:nvPr/>
        </p:nvSpPr>
        <p:spPr bwMode="auto">
          <a:xfrm>
            <a:off x="6879305" y="1692276"/>
            <a:ext cx="1620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000066"/>
                </a:solidFill>
                <a:latin typeface="Times New Roman" panose="02020603050405020304" pitchFamily="18" charset="0"/>
                <a:ea typeface="楷体_GB2312" pitchFamily="49" charset="-122"/>
              </a:rPr>
              <a:t>如 </a:t>
            </a:r>
            <a:r>
              <a:rPr lang="en-US" altLang="zh-CN" sz="2400" i="1" dirty="0">
                <a:solidFill>
                  <a:srgbClr val="000066"/>
                </a:solidFill>
                <a:latin typeface="Times New Roman" panose="02020603050405020304" pitchFamily="18" charset="0"/>
                <a:ea typeface="楷体_GB2312" pitchFamily="49" charset="-122"/>
              </a:rPr>
              <a:t>Q </a:t>
            </a:r>
            <a:r>
              <a:rPr lang="en-US" altLang="zh-CN" sz="2400" dirty="0">
                <a:solidFill>
                  <a:srgbClr val="000066"/>
                </a:solidFill>
                <a:latin typeface="Times New Roman" panose="02020603050405020304" pitchFamily="18" charset="0"/>
                <a:ea typeface="楷体_GB2312" pitchFamily="49" charset="-122"/>
              </a:rPr>
              <a:t>= 0</a:t>
            </a:r>
          </a:p>
        </p:txBody>
      </p:sp>
      <p:grpSp>
        <p:nvGrpSpPr>
          <p:cNvPr id="398374" name="Group 38"/>
          <p:cNvGrpSpPr>
            <a:grpSpLocks/>
          </p:cNvGrpSpPr>
          <p:nvPr/>
        </p:nvGrpSpPr>
        <p:grpSpPr bwMode="auto">
          <a:xfrm>
            <a:off x="2209672" y="2390775"/>
            <a:ext cx="3702050" cy="3492500"/>
            <a:chOff x="395" y="1481"/>
            <a:chExt cx="2332" cy="2200"/>
          </a:xfrm>
        </p:grpSpPr>
        <p:graphicFrame>
          <p:nvGraphicFramePr>
            <p:cNvPr id="398338" name="Object 2"/>
            <p:cNvGraphicFramePr>
              <a:graphicFrameLocks noChangeAspect="1"/>
            </p:cNvGraphicFramePr>
            <p:nvPr/>
          </p:nvGraphicFramePr>
          <p:xfrm>
            <a:off x="395" y="1481"/>
            <a:ext cx="1895" cy="2200"/>
          </p:xfrm>
          <a:graphic>
            <a:graphicData uri="http://schemas.openxmlformats.org/presentationml/2006/ole">
              <mc:AlternateContent xmlns:mc="http://schemas.openxmlformats.org/markup-compatibility/2006">
                <mc:Choice xmlns:v="urn:schemas-microsoft-com:vml" Requires="v">
                  <p:oleObj spid="_x0000_s468038" name="图片" r:id="rId3" imgW="895320" imgH="1209600" progId="Word.Picture.8">
                    <p:embed/>
                  </p:oleObj>
                </mc:Choice>
                <mc:Fallback>
                  <p:oleObj name="图片" r:id="rId3" imgW="895320" imgH="1209600" progId="Word.Picture.8">
                    <p:embed/>
                    <p:pic>
                      <p:nvPicPr>
                        <p:cNvPr id="3983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 y="1481"/>
                          <a:ext cx="1895" cy="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8340" name="Oval 4"/>
            <p:cNvSpPr>
              <a:spLocks noChangeArrowheads="1"/>
            </p:cNvSpPr>
            <p:nvPr/>
          </p:nvSpPr>
          <p:spPr bwMode="auto">
            <a:xfrm>
              <a:off x="612" y="2786"/>
              <a:ext cx="256" cy="261"/>
            </a:xfrm>
            <a:prstGeom prst="ellipse">
              <a:avLst/>
            </a:prstGeom>
            <a:solidFill>
              <a:srgbClr val="0000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1</a:t>
              </a:r>
            </a:p>
          </p:txBody>
        </p:sp>
        <p:sp>
          <p:nvSpPr>
            <p:cNvPr id="398341" name="Oval 5"/>
            <p:cNvSpPr>
              <a:spLocks noChangeArrowheads="1"/>
            </p:cNvSpPr>
            <p:nvPr/>
          </p:nvSpPr>
          <p:spPr bwMode="auto">
            <a:xfrm>
              <a:off x="612" y="1720"/>
              <a:ext cx="256" cy="261"/>
            </a:xfrm>
            <a:prstGeom prst="ellipse">
              <a:avLst/>
            </a:prstGeom>
            <a:solidFill>
              <a:srgbClr val="0000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0</a:t>
              </a:r>
            </a:p>
          </p:txBody>
        </p:sp>
        <p:grpSp>
          <p:nvGrpSpPr>
            <p:cNvPr id="398342" name="Group 6"/>
            <p:cNvGrpSpPr>
              <a:grpSpLocks/>
            </p:cNvGrpSpPr>
            <p:nvPr/>
          </p:nvGrpSpPr>
          <p:grpSpPr bwMode="auto">
            <a:xfrm>
              <a:off x="590" y="2083"/>
              <a:ext cx="1065" cy="952"/>
              <a:chOff x="862" y="2614"/>
              <a:chExt cx="1065" cy="952"/>
            </a:xfrm>
          </p:grpSpPr>
          <p:sp>
            <p:nvSpPr>
              <p:cNvPr id="398343" name="Line 7"/>
              <p:cNvSpPr>
                <a:spLocks noChangeShapeType="1"/>
              </p:cNvSpPr>
              <p:nvPr/>
            </p:nvSpPr>
            <p:spPr bwMode="auto">
              <a:xfrm flipH="1">
                <a:off x="862" y="2863"/>
                <a:ext cx="1059" cy="431"/>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44" name="Line 8"/>
              <p:cNvSpPr>
                <a:spLocks noChangeShapeType="1"/>
              </p:cNvSpPr>
              <p:nvPr/>
            </p:nvSpPr>
            <p:spPr bwMode="auto">
              <a:xfrm flipH="1" flipV="1">
                <a:off x="1927" y="2614"/>
                <a:ext cx="0" cy="249"/>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45" name="Line 9"/>
              <p:cNvSpPr>
                <a:spLocks noChangeShapeType="1"/>
              </p:cNvSpPr>
              <p:nvPr/>
            </p:nvSpPr>
            <p:spPr bwMode="auto">
              <a:xfrm>
                <a:off x="884" y="3566"/>
                <a:ext cx="250" cy="0"/>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46" name="Line 10"/>
              <p:cNvSpPr>
                <a:spLocks noChangeShapeType="1"/>
              </p:cNvSpPr>
              <p:nvPr/>
            </p:nvSpPr>
            <p:spPr bwMode="auto">
              <a:xfrm flipV="1">
                <a:off x="862" y="3271"/>
                <a:ext cx="2" cy="295"/>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8347" name="Oval 11"/>
            <p:cNvSpPr>
              <a:spLocks noChangeArrowheads="1"/>
            </p:cNvSpPr>
            <p:nvPr/>
          </p:nvSpPr>
          <p:spPr bwMode="auto">
            <a:xfrm>
              <a:off x="2223" y="2899"/>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0</a:t>
              </a:r>
            </a:p>
          </p:txBody>
        </p:sp>
        <p:grpSp>
          <p:nvGrpSpPr>
            <p:cNvPr id="398348" name="Group 12"/>
            <p:cNvGrpSpPr>
              <a:grpSpLocks/>
            </p:cNvGrpSpPr>
            <p:nvPr/>
          </p:nvGrpSpPr>
          <p:grpSpPr bwMode="auto">
            <a:xfrm>
              <a:off x="590" y="2060"/>
              <a:ext cx="1077" cy="980"/>
              <a:chOff x="862" y="2591"/>
              <a:chExt cx="1077" cy="980"/>
            </a:xfrm>
          </p:grpSpPr>
          <p:sp>
            <p:nvSpPr>
              <p:cNvPr id="398349" name="Line 13"/>
              <p:cNvSpPr>
                <a:spLocks noChangeShapeType="1"/>
              </p:cNvSpPr>
              <p:nvPr/>
            </p:nvSpPr>
            <p:spPr bwMode="auto">
              <a:xfrm flipV="1">
                <a:off x="884" y="2591"/>
                <a:ext cx="2" cy="253"/>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50" name="Line 14"/>
              <p:cNvSpPr>
                <a:spLocks noChangeShapeType="1"/>
              </p:cNvSpPr>
              <p:nvPr/>
            </p:nvSpPr>
            <p:spPr bwMode="auto">
              <a:xfrm flipH="1" flipV="1">
                <a:off x="862" y="2863"/>
                <a:ext cx="1077" cy="434"/>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51" name="Line 15"/>
              <p:cNvSpPr>
                <a:spLocks noChangeShapeType="1"/>
              </p:cNvSpPr>
              <p:nvPr/>
            </p:nvSpPr>
            <p:spPr bwMode="auto">
              <a:xfrm>
                <a:off x="884" y="2591"/>
                <a:ext cx="250"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52" name="Line 16"/>
              <p:cNvSpPr>
                <a:spLocks noChangeShapeType="1"/>
              </p:cNvSpPr>
              <p:nvPr/>
            </p:nvSpPr>
            <p:spPr bwMode="auto">
              <a:xfrm flipV="1">
                <a:off x="1927" y="3317"/>
                <a:ext cx="0" cy="254"/>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8353" name="Oval 17"/>
            <p:cNvSpPr>
              <a:spLocks noChangeArrowheads="1"/>
            </p:cNvSpPr>
            <p:nvPr/>
          </p:nvSpPr>
          <p:spPr bwMode="auto">
            <a:xfrm>
              <a:off x="2177" y="1878"/>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1</a:t>
              </a:r>
            </a:p>
          </p:txBody>
        </p:sp>
        <p:sp>
          <p:nvSpPr>
            <p:cNvPr id="398372" name="Oval 36"/>
            <p:cNvSpPr>
              <a:spLocks noChangeArrowheads="1"/>
            </p:cNvSpPr>
            <p:nvPr/>
          </p:nvSpPr>
          <p:spPr bwMode="auto">
            <a:xfrm>
              <a:off x="2471" y="1865"/>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1</a:t>
              </a:r>
            </a:p>
          </p:txBody>
        </p:sp>
      </p:grpSp>
      <p:grpSp>
        <p:nvGrpSpPr>
          <p:cNvPr id="398375" name="Group 39"/>
          <p:cNvGrpSpPr>
            <a:grpSpLocks/>
          </p:cNvGrpSpPr>
          <p:nvPr/>
        </p:nvGrpSpPr>
        <p:grpSpPr bwMode="auto">
          <a:xfrm>
            <a:off x="6659435" y="2354262"/>
            <a:ext cx="3681413" cy="3492500"/>
            <a:chOff x="3198" y="1458"/>
            <a:chExt cx="2319" cy="2200"/>
          </a:xfrm>
        </p:grpSpPr>
        <p:graphicFrame>
          <p:nvGraphicFramePr>
            <p:cNvPr id="398354" name="Object 18"/>
            <p:cNvGraphicFramePr>
              <a:graphicFrameLocks noChangeAspect="1"/>
            </p:cNvGraphicFramePr>
            <p:nvPr/>
          </p:nvGraphicFramePr>
          <p:xfrm>
            <a:off x="3198" y="1458"/>
            <a:ext cx="1895" cy="2200"/>
          </p:xfrm>
          <a:graphic>
            <a:graphicData uri="http://schemas.openxmlformats.org/presentationml/2006/ole">
              <mc:AlternateContent xmlns:mc="http://schemas.openxmlformats.org/markup-compatibility/2006">
                <mc:Choice xmlns:v="urn:schemas-microsoft-com:vml" Requires="v">
                  <p:oleObj spid="_x0000_s468039" name="图片" r:id="rId5" imgW="895320" imgH="1209600" progId="Word.Picture.8">
                    <p:embed/>
                  </p:oleObj>
                </mc:Choice>
                <mc:Fallback>
                  <p:oleObj name="图片" r:id="rId5" imgW="895320" imgH="1209600" progId="Word.Picture.8">
                    <p:embed/>
                    <p:pic>
                      <p:nvPicPr>
                        <p:cNvPr id="398354"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 y="1458"/>
                          <a:ext cx="1895" cy="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8356" name="Oval 20"/>
            <p:cNvSpPr>
              <a:spLocks noChangeArrowheads="1"/>
            </p:cNvSpPr>
            <p:nvPr/>
          </p:nvSpPr>
          <p:spPr bwMode="auto">
            <a:xfrm>
              <a:off x="3424" y="2774"/>
              <a:ext cx="256" cy="261"/>
            </a:xfrm>
            <a:prstGeom prst="ellipse">
              <a:avLst/>
            </a:prstGeom>
            <a:solidFill>
              <a:srgbClr val="0000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0</a:t>
              </a:r>
            </a:p>
          </p:txBody>
        </p:sp>
        <p:sp>
          <p:nvSpPr>
            <p:cNvPr id="398357" name="Oval 21"/>
            <p:cNvSpPr>
              <a:spLocks noChangeArrowheads="1"/>
            </p:cNvSpPr>
            <p:nvPr/>
          </p:nvSpPr>
          <p:spPr bwMode="auto">
            <a:xfrm>
              <a:off x="3424" y="1708"/>
              <a:ext cx="256" cy="261"/>
            </a:xfrm>
            <a:prstGeom prst="ellipse">
              <a:avLst/>
            </a:prstGeom>
            <a:solidFill>
              <a:srgbClr val="0000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1</a:t>
              </a:r>
            </a:p>
          </p:txBody>
        </p:sp>
        <p:grpSp>
          <p:nvGrpSpPr>
            <p:cNvPr id="398358" name="Group 22"/>
            <p:cNvGrpSpPr>
              <a:grpSpLocks/>
            </p:cNvGrpSpPr>
            <p:nvPr/>
          </p:nvGrpSpPr>
          <p:grpSpPr bwMode="auto">
            <a:xfrm>
              <a:off x="3402" y="2071"/>
              <a:ext cx="1065" cy="952"/>
              <a:chOff x="862" y="2614"/>
              <a:chExt cx="1065" cy="952"/>
            </a:xfrm>
          </p:grpSpPr>
          <p:sp>
            <p:nvSpPr>
              <p:cNvPr id="398359" name="Line 23"/>
              <p:cNvSpPr>
                <a:spLocks noChangeShapeType="1"/>
              </p:cNvSpPr>
              <p:nvPr/>
            </p:nvSpPr>
            <p:spPr bwMode="auto">
              <a:xfrm flipH="1">
                <a:off x="862" y="2863"/>
                <a:ext cx="1059" cy="431"/>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60" name="Line 24"/>
              <p:cNvSpPr>
                <a:spLocks noChangeShapeType="1"/>
              </p:cNvSpPr>
              <p:nvPr/>
            </p:nvSpPr>
            <p:spPr bwMode="auto">
              <a:xfrm flipH="1" flipV="1">
                <a:off x="1927" y="2614"/>
                <a:ext cx="0" cy="249"/>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61" name="Line 25"/>
              <p:cNvSpPr>
                <a:spLocks noChangeShapeType="1"/>
              </p:cNvSpPr>
              <p:nvPr/>
            </p:nvSpPr>
            <p:spPr bwMode="auto">
              <a:xfrm>
                <a:off x="884" y="3566"/>
                <a:ext cx="250" cy="0"/>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62" name="Line 26"/>
              <p:cNvSpPr>
                <a:spLocks noChangeShapeType="1"/>
              </p:cNvSpPr>
              <p:nvPr/>
            </p:nvSpPr>
            <p:spPr bwMode="auto">
              <a:xfrm flipV="1">
                <a:off x="862" y="3271"/>
                <a:ext cx="2" cy="295"/>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8363" name="Oval 27"/>
            <p:cNvSpPr>
              <a:spLocks noChangeArrowheads="1"/>
            </p:cNvSpPr>
            <p:nvPr/>
          </p:nvSpPr>
          <p:spPr bwMode="auto">
            <a:xfrm>
              <a:off x="5035" y="2887"/>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1</a:t>
              </a:r>
            </a:p>
          </p:txBody>
        </p:sp>
        <p:grpSp>
          <p:nvGrpSpPr>
            <p:cNvPr id="398364" name="Group 28"/>
            <p:cNvGrpSpPr>
              <a:grpSpLocks/>
            </p:cNvGrpSpPr>
            <p:nvPr/>
          </p:nvGrpSpPr>
          <p:grpSpPr bwMode="auto">
            <a:xfrm>
              <a:off x="3402" y="2048"/>
              <a:ext cx="1077" cy="980"/>
              <a:chOff x="862" y="2591"/>
              <a:chExt cx="1077" cy="980"/>
            </a:xfrm>
          </p:grpSpPr>
          <p:sp>
            <p:nvSpPr>
              <p:cNvPr id="398365" name="Line 29"/>
              <p:cNvSpPr>
                <a:spLocks noChangeShapeType="1"/>
              </p:cNvSpPr>
              <p:nvPr/>
            </p:nvSpPr>
            <p:spPr bwMode="auto">
              <a:xfrm flipV="1">
                <a:off x="884" y="2591"/>
                <a:ext cx="2" cy="253"/>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66" name="Line 30"/>
              <p:cNvSpPr>
                <a:spLocks noChangeShapeType="1"/>
              </p:cNvSpPr>
              <p:nvPr/>
            </p:nvSpPr>
            <p:spPr bwMode="auto">
              <a:xfrm flipH="1" flipV="1">
                <a:off x="862" y="2863"/>
                <a:ext cx="1077" cy="434"/>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67" name="Line 31"/>
              <p:cNvSpPr>
                <a:spLocks noChangeShapeType="1"/>
              </p:cNvSpPr>
              <p:nvPr/>
            </p:nvSpPr>
            <p:spPr bwMode="auto">
              <a:xfrm>
                <a:off x="884" y="2591"/>
                <a:ext cx="250"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8368" name="Line 32"/>
              <p:cNvSpPr>
                <a:spLocks noChangeShapeType="1"/>
              </p:cNvSpPr>
              <p:nvPr/>
            </p:nvSpPr>
            <p:spPr bwMode="auto">
              <a:xfrm flipV="1">
                <a:off x="1927" y="3317"/>
                <a:ext cx="0" cy="254"/>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8369" name="Oval 33"/>
            <p:cNvSpPr>
              <a:spLocks noChangeArrowheads="1"/>
            </p:cNvSpPr>
            <p:nvPr/>
          </p:nvSpPr>
          <p:spPr bwMode="auto">
            <a:xfrm>
              <a:off x="4989" y="1866"/>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0</a:t>
              </a:r>
            </a:p>
          </p:txBody>
        </p:sp>
        <p:sp>
          <p:nvSpPr>
            <p:cNvPr id="398373" name="Oval 37"/>
            <p:cNvSpPr>
              <a:spLocks noChangeArrowheads="1"/>
            </p:cNvSpPr>
            <p:nvPr/>
          </p:nvSpPr>
          <p:spPr bwMode="auto">
            <a:xfrm>
              <a:off x="5261" y="1865"/>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chemeClr val="bg1"/>
                  </a:solidFill>
                  <a:latin typeface="Times New Roman" panose="02020603050405020304" pitchFamily="18" charset="0"/>
                  <a:ea typeface="黑体" panose="02010609060101010101" pitchFamily="49" charset="-122"/>
                </a:rPr>
                <a:t>0</a:t>
              </a:r>
            </a:p>
          </p:txBody>
        </p:sp>
      </p:grpSp>
      <p:sp>
        <p:nvSpPr>
          <p:cNvPr id="40" name="Rectangle 18"/>
          <p:cNvSpPr>
            <a:spLocks noChangeArrowheads="1"/>
          </p:cNvSpPr>
          <p:nvPr/>
        </p:nvSpPr>
        <p:spPr bwMode="auto">
          <a:xfrm>
            <a:off x="1664381" y="53331"/>
            <a:ext cx="32736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dirty="0">
                <a:solidFill>
                  <a:schemeClr val="accent2"/>
                </a:solidFill>
                <a:latin typeface="Times New Roman" panose="02020603050405020304" pitchFamily="18" charset="0"/>
                <a:ea typeface="楷体_GB2312" pitchFamily="49" charset="-122"/>
              </a:rPr>
              <a:t>5.1.2   </a:t>
            </a:r>
            <a:r>
              <a:rPr lang="zh-CN" altLang="en-US" sz="2400" dirty="0">
                <a:solidFill>
                  <a:schemeClr val="accent2"/>
                </a:solidFill>
                <a:latin typeface="Times New Roman" panose="02020603050405020304" pitchFamily="18" charset="0"/>
                <a:ea typeface="楷体_GB2312" pitchFamily="49" charset="-122"/>
              </a:rPr>
              <a:t>基本双稳态电路 </a:t>
            </a:r>
          </a:p>
        </p:txBody>
      </p:sp>
    </p:spTree>
    <p:extLst>
      <p:ext uri="{BB962C8B-B14F-4D97-AF65-F5344CB8AC3E}">
        <p14:creationId xmlns:p14="http://schemas.microsoft.com/office/powerpoint/2010/main" val="10590352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83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98374"/>
                                        </p:tgtEl>
                                        <p:attrNameLst>
                                          <p:attrName>style.visibility</p:attrName>
                                        </p:attrNameLst>
                                      </p:cBhvr>
                                      <p:to>
                                        <p:strVal val="visible"/>
                                      </p:to>
                                    </p:set>
                                    <p:animEffect transition="in" filter="wipe(left)">
                                      <p:cBhvr>
                                        <p:cTn id="11" dur="500"/>
                                        <p:tgtEl>
                                          <p:spTgt spid="3983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9837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98375"/>
                                        </p:tgtEl>
                                        <p:attrNameLst>
                                          <p:attrName>style.visibility</p:attrName>
                                        </p:attrNameLst>
                                      </p:cBhvr>
                                      <p:to>
                                        <p:strVal val="visible"/>
                                      </p:to>
                                    </p:set>
                                    <p:animEffect transition="in" filter="wipe(left)">
                                      <p:cBhvr>
                                        <p:cTn id="20" dur="500"/>
                                        <p:tgtEl>
                                          <p:spTgt spid="39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70" grpId="0"/>
      <p:bldP spid="3983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982432" y="239390"/>
            <a:ext cx="4681508" cy="755650"/>
          </a:xfrm>
        </p:spPr>
        <p:txBody>
          <a:bodyPr/>
          <a:lstStyle/>
          <a:p>
            <a:r>
              <a:rPr lang="zh-CN" altLang="en-US" sz="2800" dirty="0">
                <a:solidFill>
                  <a:schemeClr val="accent2"/>
                </a:solidFill>
                <a:latin typeface="Times New Roman" pitchFamily="18" charset="0"/>
              </a:rPr>
              <a:t>双稳态电路的基本特性</a:t>
            </a:r>
          </a:p>
        </p:txBody>
      </p:sp>
      <p:sp>
        <p:nvSpPr>
          <p:cNvPr id="397315" name="Rectangle 3"/>
          <p:cNvSpPr>
            <a:spLocks noChangeArrowheads="1"/>
          </p:cNvSpPr>
          <p:nvPr/>
        </p:nvSpPr>
        <p:spPr bwMode="auto">
          <a:xfrm>
            <a:off x="1127310" y="1904047"/>
            <a:ext cx="6624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chemeClr val="accent2"/>
                </a:solidFill>
                <a:latin typeface="Times New Roman" pitchFamily="18" charset="0"/>
                <a:ea typeface="楷体_GB2312" pitchFamily="49" charset="-122"/>
              </a:rPr>
              <a:t>1.</a:t>
            </a:r>
            <a:r>
              <a:rPr lang="zh-CN" altLang="en-US" sz="2800" dirty="0">
                <a:solidFill>
                  <a:schemeClr val="accent2"/>
                </a:solidFill>
                <a:latin typeface="Times New Roman" pitchFamily="18" charset="0"/>
                <a:ea typeface="楷体_GB2312" pitchFamily="49" charset="-122"/>
              </a:rPr>
              <a:t>双稳态电路的特性</a:t>
            </a:r>
          </a:p>
        </p:txBody>
      </p:sp>
      <p:sp>
        <p:nvSpPr>
          <p:cNvPr id="397316" name="Rectangle 4"/>
          <p:cNvSpPr>
            <a:spLocks noChangeArrowheads="1"/>
          </p:cNvSpPr>
          <p:nvPr/>
        </p:nvSpPr>
        <p:spPr bwMode="auto">
          <a:xfrm>
            <a:off x="5139514" y="268235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18" name="Rectangle 6"/>
          <p:cNvSpPr>
            <a:spLocks noChangeArrowheads="1"/>
          </p:cNvSpPr>
          <p:nvPr/>
        </p:nvSpPr>
        <p:spPr bwMode="auto">
          <a:xfrm>
            <a:off x="5139514" y="268235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40" name="Rectangle 28"/>
          <p:cNvSpPr>
            <a:spLocks noGrp="1" noChangeArrowheads="1"/>
          </p:cNvSpPr>
          <p:nvPr>
            <p:ph idx="1"/>
          </p:nvPr>
        </p:nvSpPr>
        <p:spPr>
          <a:xfrm>
            <a:off x="986968" y="2557632"/>
            <a:ext cx="5329238" cy="2160587"/>
          </a:xfrm>
        </p:spPr>
        <p:txBody>
          <a:bodyPr/>
          <a:lstStyle/>
          <a:p>
            <a:r>
              <a:rPr lang="zh-CN" altLang="en-US" sz="2400" dirty="0">
                <a:latin typeface="Times New Roman" pitchFamily="18" charset="0"/>
              </a:rPr>
              <a:t>有两个互补输出端，在稳态时两个输出端的状态相反。</a:t>
            </a:r>
          </a:p>
          <a:p>
            <a:r>
              <a:rPr lang="zh-CN" altLang="en-US" sz="2400" dirty="0">
                <a:latin typeface="Times New Roman" pitchFamily="18" charset="0"/>
              </a:rPr>
              <a:t>有</a:t>
            </a:r>
            <a:r>
              <a:rPr lang="en-US" altLang="zh-CN" sz="2400" dirty="0">
                <a:latin typeface="Times New Roman" pitchFamily="18" charset="0"/>
              </a:rPr>
              <a:t>0</a:t>
            </a:r>
            <a:r>
              <a:rPr lang="zh-CN" altLang="en-US" sz="2400" dirty="0">
                <a:latin typeface="Times New Roman" pitchFamily="18" charset="0"/>
              </a:rPr>
              <a:t>和</a:t>
            </a:r>
            <a:r>
              <a:rPr lang="en-US" altLang="zh-CN" sz="2400" dirty="0">
                <a:latin typeface="Times New Roman" pitchFamily="18" charset="0"/>
              </a:rPr>
              <a:t>1</a:t>
            </a:r>
            <a:r>
              <a:rPr lang="zh-CN" altLang="en-US" sz="2400" dirty="0">
                <a:latin typeface="Times New Roman" pitchFamily="18" charset="0"/>
              </a:rPr>
              <a:t>两种稳定状态。</a:t>
            </a:r>
          </a:p>
          <a:p>
            <a:r>
              <a:rPr lang="zh-CN" altLang="en-US" sz="2400" dirty="0">
                <a:latin typeface="Times New Roman" pitchFamily="18" charset="0"/>
              </a:rPr>
              <a:t>通常用输出端</a:t>
            </a:r>
            <a:r>
              <a:rPr lang="en-US" altLang="zh-CN" sz="2400" b="0" i="1" dirty="0">
                <a:latin typeface="Times New Roman" pitchFamily="18" charset="0"/>
              </a:rPr>
              <a:t>Q</a:t>
            </a:r>
            <a:r>
              <a:rPr lang="zh-CN" altLang="en-US" sz="2400" dirty="0">
                <a:latin typeface="Times New Roman" pitchFamily="18" charset="0"/>
              </a:rPr>
              <a:t>的状态来表示双稳态电路的状态。</a:t>
            </a:r>
          </a:p>
        </p:txBody>
      </p:sp>
      <p:pic>
        <p:nvPicPr>
          <p:cNvPr id="397341" name="Picture 2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052" y="2118817"/>
            <a:ext cx="3097212"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7343" name="Rectangle 31"/>
          <p:cNvSpPr>
            <a:spLocks noChangeArrowheads="1"/>
          </p:cNvSpPr>
          <p:nvPr/>
        </p:nvSpPr>
        <p:spPr bwMode="auto">
          <a:xfrm>
            <a:off x="911280" y="4797190"/>
            <a:ext cx="860425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08050" lvl="1" indent="-436563" algn="l">
              <a:spcBef>
                <a:spcPct val="20000"/>
              </a:spcBef>
              <a:buClr>
                <a:schemeClr val="accent2"/>
              </a:buClr>
              <a:buFont typeface="Wingdings" pitchFamily="2" charset="2"/>
              <a:buChar char="n"/>
            </a:pPr>
            <a:r>
              <a:rPr lang="zh-CN" altLang="en-US" sz="2400">
                <a:latin typeface="Times New Roman" pitchFamily="18" charset="0"/>
                <a:ea typeface="楷体_GB2312" pitchFamily="49" charset="-122"/>
              </a:rPr>
              <a:t>如</a:t>
            </a:r>
            <a:r>
              <a:rPr lang="en-US" altLang="zh-CN" sz="2400" b="0" i="1">
                <a:latin typeface="Times New Roman" pitchFamily="18" charset="0"/>
                <a:ea typeface="楷体_GB2312" pitchFamily="49" charset="-122"/>
              </a:rPr>
              <a:t>Q</a:t>
            </a:r>
            <a:r>
              <a:rPr lang="en-US" altLang="zh-CN" sz="2400">
                <a:latin typeface="Times New Roman" pitchFamily="18" charset="0"/>
                <a:ea typeface="楷体_GB2312" pitchFamily="49" charset="-122"/>
              </a:rPr>
              <a:t>=0</a:t>
            </a:r>
            <a:r>
              <a:rPr lang="zh-CN" altLang="en-US" sz="2400">
                <a:latin typeface="Times New Roman" pitchFamily="18" charset="0"/>
                <a:ea typeface="楷体_GB2312" pitchFamily="49" charset="-122"/>
              </a:rPr>
              <a:t>、</a:t>
            </a:r>
            <a:r>
              <a:rPr lang="en-US" altLang="zh-CN" sz="2400" b="0" i="1">
                <a:latin typeface="Times New Roman" pitchFamily="18" charset="0"/>
                <a:ea typeface="楷体_GB2312" pitchFamily="49" charset="-122"/>
              </a:rPr>
              <a:t>Q</a:t>
            </a:r>
            <a:r>
              <a:rPr lang="zh-CN" altLang="en-US" sz="2400">
                <a:latin typeface="Times New Roman" pitchFamily="18" charset="0"/>
                <a:ea typeface="楷体_GB2312" pitchFamily="49" charset="-122"/>
              </a:rPr>
              <a:t>＝</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时，表示</a:t>
            </a:r>
            <a:r>
              <a:rPr lang="en-US" altLang="zh-CN" sz="2400">
                <a:solidFill>
                  <a:srgbClr val="0000CC"/>
                </a:solidFill>
                <a:latin typeface="Times New Roman" pitchFamily="18" charset="0"/>
                <a:ea typeface="楷体_GB2312" pitchFamily="49" charset="-122"/>
              </a:rPr>
              <a:t>0</a:t>
            </a:r>
            <a:r>
              <a:rPr lang="zh-CN" altLang="en-US" sz="2400">
                <a:solidFill>
                  <a:srgbClr val="0000CC"/>
                </a:solidFill>
                <a:latin typeface="Times New Roman" pitchFamily="18" charset="0"/>
                <a:ea typeface="楷体_GB2312" pitchFamily="49" charset="-122"/>
              </a:rPr>
              <a:t>状态</a:t>
            </a:r>
            <a:r>
              <a:rPr lang="zh-CN" altLang="en-US" sz="2400">
                <a:latin typeface="Times New Roman" pitchFamily="18" charset="0"/>
                <a:ea typeface="楷体_GB2312" pitchFamily="49" charset="-122"/>
              </a:rPr>
              <a:t>（也称</a:t>
            </a:r>
            <a:r>
              <a:rPr lang="zh-CN" altLang="en-US" sz="2400">
                <a:solidFill>
                  <a:srgbClr val="0000CC"/>
                </a:solidFill>
                <a:latin typeface="Times New Roman" pitchFamily="18" charset="0"/>
                <a:ea typeface="楷体_GB2312" pitchFamily="49" charset="-122"/>
              </a:rPr>
              <a:t>置零</a:t>
            </a:r>
            <a:r>
              <a:rPr lang="zh-CN" altLang="en-US" sz="2400">
                <a:latin typeface="Times New Roman" pitchFamily="18" charset="0"/>
                <a:ea typeface="楷体_GB2312" pitchFamily="49" charset="-122"/>
              </a:rPr>
              <a:t>或</a:t>
            </a:r>
            <a:r>
              <a:rPr lang="zh-CN" altLang="en-US" sz="2400">
                <a:solidFill>
                  <a:srgbClr val="0000CC"/>
                </a:solidFill>
                <a:latin typeface="Times New Roman" pitchFamily="18" charset="0"/>
                <a:ea typeface="楷体_GB2312" pitchFamily="49" charset="-122"/>
              </a:rPr>
              <a:t>复位</a:t>
            </a:r>
            <a:r>
              <a:rPr lang="zh-CN" altLang="en-US" sz="2400">
                <a:latin typeface="Times New Roman" pitchFamily="18" charset="0"/>
                <a:ea typeface="楷体_GB2312" pitchFamily="49" charset="-122"/>
              </a:rPr>
              <a:t>状态）；</a:t>
            </a:r>
          </a:p>
          <a:p>
            <a:pPr marL="908050" lvl="1" indent="-436563" algn="l">
              <a:spcBef>
                <a:spcPct val="20000"/>
              </a:spcBef>
              <a:buClr>
                <a:schemeClr val="accent2"/>
              </a:buClr>
              <a:buFont typeface="Wingdings" pitchFamily="2" charset="2"/>
              <a:buChar char="n"/>
            </a:pPr>
            <a:r>
              <a:rPr lang="zh-CN" altLang="en-US" sz="2400">
                <a:latin typeface="Times New Roman" pitchFamily="18" charset="0"/>
                <a:ea typeface="楷体_GB2312" pitchFamily="49" charset="-122"/>
              </a:rPr>
              <a:t>如</a:t>
            </a:r>
            <a:r>
              <a:rPr lang="en-US" altLang="zh-CN" sz="2400" b="0" i="1">
                <a:latin typeface="Times New Roman" pitchFamily="18" charset="0"/>
                <a:ea typeface="楷体_GB2312" pitchFamily="49" charset="-122"/>
              </a:rPr>
              <a:t>Q</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a:t>
            </a:r>
            <a:r>
              <a:rPr lang="en-US" altLang="zh-CN" sz="2400" b="0" i="1">
                <a:latin typeface="Times New Roman" pitchFamily="18" charset="0"/>
                <a:ea typeface="楷体_GB2312" pitchFamily="49" charset="-122"/>
              </a:rPr>
              <a:t>Q</a:t>
            </a:r>
            <a:r>
              <a:rPr lang="zh-CN" altLang="en-US" sz="2400">
                <a:latin typeface="Times New Roman" pitchFamily="18" charset="0"/>
                <a:ea typeface="楷体_GB2312" pitchFamily="49" charset="-122"/>
              </a:rPr>
              <a:t>＝</a:t>
            </a:r>
            <a:r>
              <a:rPr lang="en-US" altLang="zh-CN" sz="2400">
                <a:latin typeface="Times New Roman" pitchFamily="18" charset="0"/>
                <a:ea typeface="楷体_GB2312" pitchFamily="49" charset="-122"/>
              </a:rPr>
              <a:t>0</a:t>
            </a:r>
            <a:r>
              <a:rPr lang="zh-CN" altLang="en-US" sz="2400">
                <a:latin typeface="Times New Roman" pitchFamily="18" charset="0"/>
                <a:ea typeface="楷体_GB2312" pitchFamily="49" charset="-122"/>
              </a:rPr>
              <a:t>时，表示</a:t>
            </a:r>
            <a:r>
              <a:rPr lang="en-US" altLang="zh-CN" sz="2400">
                <a:solidFill>
                  <a:srgbClr val="0000CC"/>
                </a:solidFill>
                <a:latin typeface="Times New Roman" pitchFamily="18" charset="0"/>
                <a:ea typeface="楷体_GB2312" pitchFamily="49" charset="-122"/>
              </a:rPr>
              <a:t>1</a:t>
            </a:r>
            <a:r>
              <a:rPr lang="zh-CN" altLang="en-US" sz="2400">
                <a:solidFill>
                  <a:srgbClr val="0000CC"/>
                </a:solidFill>
                <a:latin typeface="Times New Roman" pitchFamily="18" charset="0"/>
                <a:ea typeface="楷体_GB2312" pitchFamily="49" charset="-122"/>
              </a:rPr>
              <a:t>状态</a:t>
            </a:r>
            <a:r>
              <a:rPr lang="zh-CN" altLang="en-US" sz="2400">
                <a:latin typeface="Times New Roman" pitchFamily="18" charset="0"/>
                <a:ea typeface="楷体_GB2312" pitchFamily="49" charset="-122"/>
              </a:rPr>
              <a:t>（也称</a:t>
            </a:r>
            <a:r>
              <a:rPr lang="zh-CN" altLang="en-US" sz="2400">
                <a:solidFill>
                  <a:srgbClr val="0000CC"/>
                </a:solidFill>
                <a:latin typeface="Times New Roman" pitchFamily="18" charset="0"/>
                <a:ea typeface="楷体_GB2312" pitchFamily="49" charset="-122"/>
              </a:rPr>
              <a:t>置位</a:t>
            </a:r>
            <a:r>
              <a:rPr lang="zh-CN" altLang="en-US" sz="2400">
                <a:latin typeface="Times New Roman" pitchFamily="18" charset="0"/>
                <a:ea typeface="楷体_GB2312" pitchFamily="49" charset="-122"/>
              </a:rPr>
              <a:t>状态）。</a:t>
            </a:r>
          </a:p>
        </p:txBody>
      </p:sp>
      <p:sp>
        <p:nvSpPr>
          <p:cNvPr id="397345" name="Line 33"/>
          <p:cNvSpPr>
            <a:spLocks noChangeShapeType="1"/>
          </p:cNvSpPr>
          <p:nvPr/>
        </p:nvSpPr>
        <p:spPr bwMode="auto">
          <a:xfrm>
            <a:off x="3106792" y="4895614"/>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7346" name="Line 34"/>
          <p:cNvSpPr>
            <a:spLocks noChangeShapeType="1"/>
          </p:cNvSpPr>
          <p:nvPr/>
        </p:nvSpPr>
        <p:spPr bwMode="auto">
          <a:xfrm>
            <a:off x="3119492" y="5327414"/>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矩形 1"/>
          <p:cNvSpPr/>
          <p:nvPr/>
        </p:nvSpPr>
        <p:spPr>
          <a:xfrm>
            <a:off x="982433" y="1297348"/>
            <a:ext cx="8604535" cy="461665"/>
          </a:xfrm>
          <a:prstGeom prst="rect">
            <a:avLst/>
          </a:prstGeom>
        </p:spPr>
        <p:txBody>
          <a:bodyPr wrap="square">
            <a:spAutoFit/>
          </a:bodyPr>
          <a:lstStyle/>
          <a:p>
            <a:pPr algn="l"/>
            <a:r>
              <a:rPr lang="zh-CN" altLang="zh-CN" sz="2400" dirty="0">
                <a:solidFill>
                  <a:srgbClr val="000066"/>
                </a:solidFill>
                <a:latin typeface="楷体_GB2312" pitchFamily="49" charset="-122"/>
                <a:ea typeface="楷体_GB2312" pitchFamily="49" charset="-122"/>
              </a:rPr>
              <a:t>锁存器和触发器统称为</a:t>
            </a:r>
            <a:r>
              <a:rPr lang="zh-CN" altLang="zh-CN" sz="2400" dirty="0">
                <a:solidFill>
                  <a:schemeClr val="accent2"/>
                </a:solidFill>
                <a:latin typeface="楷体_GB2312" pitchFamily="49" charset="-122"/>
                <a:ea typeface="楷体_GB2312" pitchFamily="49" charset="-122"/>
              </a:rPr>
              <a:t>双稳态电路</a:t>
            </a:r>
            <a:r>
              <a:rPr lang="zh-CN" altLang="zh-CN" sz="2400" dirty="0">
                <a:solidFill>
                  <a:srgbClr val="000066"/>
                </a:solidFill>
                <a:latin typeface="楷体_GB2312" pitchFamily="49" charset="-122"/>
                <a:ea typeface="楷体_GB2312" pitchFamily="49" charset="-122"/>
              </a:rPr>
              <a:t>，它们具有存储数据的功能</a:t>
            </a:r>
            <a:endParaRPr lang="zh-CN" altLang="en-US" sz="2400" dirty="0"/>
          </a:p>
        </p:txBody>
      </p:sp>
      <p:sp>
        <p:nvSpPr>
          <p:cNvPr id="3" name="圆角矩形 2"/>
          <p:cNvSpPr/>
          <p:nvPr/>
        </p:nvSpPr>
        <p:spPr bwMode="auto">
          <a:xfrm>
            <a:off x="6528060" y="3933069"/>
            <a:ext cx="792110" cy="360050"/>
          </a:xfrm>
          <a:prstGeom prst="round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7340">
                                            <p:txEl>
                                              <p:pRg st="2" end="2"/>
                                            </p:txEl>
                                          </p:spTgt>
                                        </p:tgtEl>
                                        <p:attrNameLst>
                                          <p:attrName>style.visibility</p:attrName>
                                        </p:attrNameLst>
                                      </p:cBhvr>
                                      <p:to>
                                        <p:strVal val="visible"/>
                                      </p:to>
                                    </p:set>
                                    <p:animEffect transition="in" filter="box(in)">
                                      <p:cBhvr>
                                        <p:cTn id="7" dur="500"/>
                                        <p:tgtEl>
                                          <p:spTgt spid="39734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7343"/>
                                        </p:tgtEl>
                                        <p:attrNameLst>
                                          <p:attrName>style.visibility</p:attrName>
                                        </p:attrNameLst>
                                      </p:cBhvr>
                                      <p:to>
                                        <p:strVal val="visible"/>
                                      </p:to>
                                    </p:set>
                                    <p:animEffect transition="in" filter="box(in)">
                                      <p:cBhvr>
                                        <p:cTn id="12" dur="500"/>
                                        <p:tgtEl>
                                          <p:spTgt spid="39734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973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43" grpId="0"/>
      <p:bldP spid="397345" grpId="0" animBg="1"/>
      <p:bldP spid="3973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946516" y="131839"/>
            <a:ext cx="4069335" cy="755650"/>
          </a:xfrm>
        </p:spPr>
        <p:txBody>
          <a:bodyPr/>
          <a:lstStyle/>
          <a:p>
            <a:r>
              <a:rPr lang="zh-CN" altLang="zh-CN" sz="2800" dirty="0">
                <a:solidFill>
                  <a:schemeClr val="accent2"/>
                </a:solidFill>
                <a:latin typeface="Times New Roman" pitchFamily="18" charset="0"/>
              </a:rPr>
              <a:t> </a:t>
            </a:r>
            <a:r>
              <a:rPr lang="zh-CN" altLang="en-US" sz="2800" dirty="0">
                <a:solidFill>
                  <a:schemeClr val="accent2"/>
                </a:solidFill>
                <a:latin typeface="Times New Roman" pitchFamily="18" charset="0"/>
              </a:rPr>
              <a:t>双稳态电路的基本特性</a:t>
            </a:r>
          </a:p>
        </p:txBody>
      </p:sp>
      <p:sp>
        <p:nvSpPr>
          <p:cNvPr id="489476" name="Rectangle 4"/>
          <p:cNvSpPr>
            <a:spLocks noChangeArrowheads="1"/>
          </p:cNvSpPr>
          <p:nvPr/>
        </p:nvSpPr>
        <p:spPr bwMode="auto">
          <a:xfrm>
            <a:off x="4851474" y="269831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489479" name="Picture 7"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98913"/>
            <a:ext cx="3545462" cy="257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9484" name="Rectangle 12"/>
          <p:cNvSpPr>
            <a:spLocks noChangeArrowheads="1"/>
          </p:cNvSpPr>
          <p:nvPr/>
        </p:nvSpPr>
        <p:spPr bwMode="auto">
          <a:xfrm>
            <a:off x="191105" y="4004687"/>
            <a:ext cx="11305570" cy="146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08050" lvl="1" indent="-436563" algn="just">
              <a:lnSpc>
                <a:spcPct val="150000"/>
              </a:lnSpc>
              <a:spcBef>
                <a:spcPct val="20000"/>
              </a:spcBef>
              <a:buClr>
                <a:schemeClr val="accent2"/>
              </a:buClr>
              <a:buFont typeface="Wingdings" pitchFamily="2" charset="2"/>
              <a:buChar char="n"/>
            </a:pPr>
            <a:r>
              <a:rPr lang="zh-CN" altLang="en-US" sz="2400" dirty="0">
                <a:solidFill>
                  <a:srgbClr val="000000"/>
                </a:solidFill>
                <a:latin typeface="Times New Roman" pitchFamily="18" charset="0"/>
                <a:ea typeface="楷体_GB2312" pitchFamily="49" charset="-122"/>
              </a:rPr>
              <a:t>通常把输入信号变化之前电路的状态称为</a:t>
            </a:r>
            <a:r>
              <a:rPr lang="zh-CN" altLang="en-US" sz="2400" dirty="0">
                <a:solidFill>
                  <a:srgbClr val="0000CC"/>
                </a:solidFill>
                <a:latin typeface="Times New Roman" pitchFamily="18" charset="0"/>
                <a:ea typeface="楷体_GB2312" pitchFamily="49" charset="-122"/>
              </a:rPr>
              <a:t>现态</a:t>
            </a:r>
            <a:r>
              <a:rPr lang="zh-CN" altLang="en-US" sz="2400" dirty="0">
                <a:solidFill>
                  <a:srgbClr val="000000"/>
                </a:solidFill>
                <a:latin typeface="Times New Roman" pitchFamily="18" charset="0"/>
                <a:ea typeface="楷体_GB2312" pitchFamily="49" charset="-122"/>
              </a:rPr>
              <a:t>，用</a:t>
            </a:r>
            <a:r>
              <a:rPr lang="en-US" altLang="zh-CN" sz="2400" i="1" dirty="0" err="1">
                <a:solidFill>
                  <a:srgbClr val="0000CC"/>
                </a:solidFill>
                <a:latin typeface="Times New Roman" pitchFamily="18" charset="0"/>
                <a:ea typeface="楷体_GB2312" pitchFamily="49" charset="-122"/>
              </a:rPr>
              <a:t>Q</a:t>
            </a:r>
            <a:r>
              <a:rPr lang="en-US" altLang="zh-CN" sz="2400" i="1" baseline="30000" dirty="0" err="1">
                <a:solidFill>
                  <a:srgbClr val="0000CC"/>
                </a:solidFill>
                <a:latin typeface="Times New Roman" pitchFamily="18" charset="0"/>
                <a:ea typeface="楷体_GB2312" pitchFamily="49" charset="-122"/>
              </a:rPr>
              <a:t>n</a:t>
            </a:r>
            <a:r>
              <a:rPr lang="zh-CN" altLang="en-US" sz="2400" dirty="0">
                <a:solidFill>
                  <a:srgbClr val="000000"/>
                </a:solidFill>
                <a:latin typeface="Times New Roman" pitchFamily="18" charset="0"/>
                <a:ea typeface="楷体_GB2312" pitchFamily="49" charset="-122"/>
              </a:rPr>
              <a:t>表示。</a:t>
            </a:r>
          </a:p>
          <a:p>
            <a:pPr marL="908050" lvl="1" indent="-436563" algn="just">
              <a:lnSpc>
                <a:spcPct val="150000"/>
              </a:lnSpc>
              <a:spcBef>
                <a:spcPct val="20000"/>
              </a:spcBef>
              <a:buClr>
                <a:schemeClr val="accent2"/>
              </a:buClr>
              <a:buFont typeface="Wingdings" pitchFamily="2" charset="2"/>
              <a:buChar char="n"/>
            </a:pPr>
            <a:r>
              <a:rPr lang="zh-CN" altLang="en-US" sz="2400" dirty="0">
                <a:solidFill>
                  <a:srgbClr val="000000"/>
                </a:solidFill>
                <a:latin typeface="Times New Roman" pitchFamily="18" charset="0"/>
                <a:ea typeface="楷体_GB2312" pitchFamily="49" charset="-122"/>
              </a:rPr>
              <a:t>对输入信号的变化响应之后，电路所进入的新状态称为</a:t>
            </a:r>
            <a:r>
              <a:rPr lang="zh-CN" altLang="en-US" sz="2400" dirty="0">
                <a:solidFill>
                  <a:srgbClr val="0000CC"/>
                </a:solidFill>
                <a:latin typeface="Times New Roman" pitchFamily="18" charset="0"/>
                <a:ea typeface="楷体_GB2312" pitchFamily="49" charset="-122"/>
              </a:rPr>
              <a:t>次态</a:t>
            </a:r>
            <a:r>
              <a:rPr lang="zh-CN" altLang="en-US" sz="2400" dirty="0">
                <a:solidFill>
                  <a:srgbClr val="000000"/>
                </a:solidFill>
                <a:latin typeface="Times New Roman" pitchFamily="18" charset="0"/>
                <a:ea typeface="楷体_GB2312" pitchFamily="49" charset="-122"/>
              </a:rPr>
              <a:t>，用</a:t>
            </a:r>
            <a:r>
              <a:rPr lang="en-US" altLang="zh-CN" sz="2400" i="1" dirty="0">
                <a:solidFill>
                  <a:srgbClr val="0000CC"/>
                </a:solidFill>
                <a:latin typeface="Times New Roman" pitchFamily="18" charset="0"/>
                <a:ea typeface="楷体_GB2312" pitchFamily="49" charset="-122"/>
              </a:rPr>
              <a:t>Q</a:t>
            </a:r>
            <a:r>
              <a:rPr lang="en-US" altLang="zh-CN" sz="2400" i="1" baseline="30000" dirty="0">
                <a:solidFill>
                  <a:srgbClr val="0000CC"/>
                </a:solidFill>
                <a:latin typeface="Times New Roman" pitchFamily="18" charset="0"/>
                <a:ea typeface="楷体_GB2312" pitchFamily="49" charset="-122"/>
              </a:rPr>
              <a:t>n</a:t>
            </a:r>
            <a:r>
              <a:rPr lang="en-US" altLang="zh-CN" sz="2400" baseline="30000" dirty="0">
                <a:solidFill>
                  <a:srgbClr val="0000CC"/>
                </a:solidFill>
                <a:latin typeface="Times New Roman" pitchFamily="18" charset="0"/>
                <a:ea typeface="楷体_GB2312" pitchFamily="49" charset="-122"/>
              </a:rPr>
              <a:t>+1</a:t>
            </a:r>
            <a:r>
              <a:rPr lang="zh-CN" altLang="en-US" sz="2400" dirty="0">
                <a:solidFill>
                  <a:srgbClr val="000000"/>
                </a:solidFill>
                <a:latin typeface="Times New Roman" pitchFamily="18" charset="0"/>
                <a:ea typeface="楷体_GB2312" pitchFamily="49" charset="-122"/>
              </a:rPr>
              <a:t>表示。</a:t>
            </a:r>
            <a:endParaRPr lang="zh-CN" altLang="en-US" sz="2400" dirty="0">
              <a:latin typeface="Times New Roman" pitchFamily="18" charset="0"/>
              <a:ea typeface="楷体_GB2312" pitchFamily="49" charset="-122"/>
            </a:endParaRPr>
          </a:p>
        </p:txBody>
      </p:sp>
      <p:sp>
        <p:nvSpPr>
          <p:cNvPr id="489485" name="Rectangle 13"/>
          <p:cNvSpPr>
            <a:spLocks noChangeArrowheads="1"/>
          </p:cNvSpPr>
          <p:nvPr/>
        </p:nvSpPr>
        <p:spPr bwMode="auto">
          <a:xfrm>
            <a:off x="747689" y="1328814"/>
            <a:ext cx="5400675"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l">
              <a:spcBef>
                <a:spcPct val="20000"/>
              </a:spcBef>
              <a:buClr>
                <a:schemeClr val="accent2"/>
              </a:buClr>
              <a:buFont typeface="Wingdings" pitchFamily="2" charset="2"/>
              <a:buChar char="o"/>
            </a:pPr>
            <a:r>
              <a:rPr lang="zh-CN" altLang="en-US" sz="2400" dirty="0">
                <a:latin typeface="Times New Roman" pitchFamily="18" charset="0"/>
                <a:ea typeface="楷体_GB2312" pitchFamily="49" charset="-122"/>
              </a:rPr>
              <a:t>若输入信号不发生变化，双稳态电路必然处于其中一种状态，且一旦状态被确定，就能自行保持不变，即长期存储</a:t>
            </a:r>
            <a:r>
              <a:rPr lang="en-US" altLang="zh-CN" sz="2400" dirty="0">
                <a:latin typeface="Times New Roman" pitchFamily="18" charset="0"/>
                <a:ea typeface="楷体_GB2312" pitchFamily="49" charset="-122"/>
              </a:rPr>
              <a:t>1</a:t>
            </a:r>
            <a:r>
              <a:rPr lang="zh-CN" altLang="en-US" sz="2400" dirty="0">
                <a:latin typeface="Times New Roman" pitchFamily="18" charset="0"/>
                <a:ea typeface="楷体_GB2312" pitchFamily="49" charset="-122"/>
              </a:rPr>
              <a:t>位二进制数。</a:t>
            </a:r>
          </a:p>
        </p:txBody>
      </p:sp>
      <p:sp>
        <p:nvSpPr>
          <p:cNvPr id="489486" name="Rectangle 14"/>
          <p:cNvSpPr>
            <a:spLocks noChangeArrowheads="1"/>
          </p:cNvSpPr>
          <p:nvPr/>
        </p:nvSpPr>
        <p:spPr bwMode="auto">
          <a:xfrm>
            <a:off x="591089" y="3434908"/>
            <a:ext cx="10505601" cy="614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l">
              <a:spcBef>
                <a:spcPct val="20000"/>
              </a:spcBef>
              <a:buClr>
                <a:schemeClr val="accent2"/>
              </a:buClr>
              <a:buFont typeface="Wingdings" pitchFamily="2" charset="2"/>
              <a:buChar char="o"/>
            </a:pPr>
            <a:r>
              <a:rPr lang="zh-CN" altLang="en-US" sz="2400" dirty="0">
                <a:latin typeface="Times New Roman" pitchFamily="18" charset="0"/>
                <a:ea typeface="楷体_GB2312" pitchFamily="49" charset="-122"/>
              </a:rPr>
              <a:t>电路在输入信号的作用下，会从一种稳定状态转换成为另一种稳定状态。</a:t>
            </a:r>
          </a:p>
        </p:txBody>
      </p:sp>
      <p:sp>
        <p:nvSpPr>
          <p:cNvPr id="9" name="圆角矩形 8"/>
          <p:cNvSpPr/>
          <p:nvPr/>
        </p:nvSpPr>
        <p:spPr bwMode="auto">
          <a:xfrm>
            <a:off x="6275312" y="2812543"/>
            <a:ext cx="792110" cy="360050"/>
          </a:xfrm>
          <a:prstGeom prst="round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9485"/>
                                        </p:tgtEl>
                                        <p:attrNameLst>
                                          <p:attrName>style.visibility</p:attrName>
                                        </p:attrNameLst>
                                      </p:cBhvr>
                                      <p:to>
                                        <p:strVal val="visible"/>
                                      </p:to>
                                    </p:set>
                                    <p:animEffect transition="in" filter="box(in)">
                                      <p:cBhvr>
                                        <p:cTn id="7" dur="500"/>
                                        <p:tgtEl>
                                          <p:spTgt spid="48948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89486"/>
                                        </p:tgtEl>
                                        <p:attrNameLst>
                                          <p:attrName>style.visibility</p:attrName>
                                        </p:attrNameLst>
                                      </p:cBhvr>
                                      <p:to>
                                        <p:strVal val="visible"/>
                                      </p:to>
                                    </p:set>
                                    <p:animEffect transition="in" filter="box(in)">
                                      <p:cBhvr>
                                        <p:cTn id="10" dur="500"/>
                                        <p:tgtEl>
                                          <p:spTgt spid="48948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89484"/>
                                        </p:tgtEl>
                                        <p:attrNameLst>
                                          <p:attrName>style.visibility</p:attrName>
                                        </p:attrNameLst>
                                      </p:cBhvr>
                                      <p:to>
                                        <p:strVal val="visible"/>
                                      </p:to>
                                    </p:set>
                                    <p:animEffect transition="in" filter="box(in)">
                                      <p:cBhvr>
                                        <p:cTn id="13" dur="500"/>
                                        <p:tgtEl>
                                          <p:spTgt spid="489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84" grpId="0"/>
      <p:bldP spid="489485" grpId="0"/>
      <p:bldP spid="489486"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16826</TotalTime>
  <Words>1538</Words>
  <Application>Microsoft Office PowerPoint</Application>
  <PresentationFormat>宽屏</PresentationFormat>
  <Paragraphs>360</Paragraphs>
  <Slides>32</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5</vt:i4>
      </vt:variant>
      <vt:variant>
        <vt:lpstr>幻灯片标题</vt:lpstr>
      </vt:variant>
      <vt:variant>
        <vt:i4>32</vt:i4>
      </vt:variant>
    </vt:vector>
  </HeadingPairs>
  <TitlesOfParts>
    <vt:vector size="49" baseType="lpstr">
      <vt:lpstr>黑体</vt:lpstr>
      <vt:lpstr>楷体_GB2312</vt:lpstr>
      <vt:lpstr>隶书</vt:lpstr>
      <vt:lpstr>宋体</vt:lpstr>
      <vt:lpstr>Arial</vt:lpstr>
      <vt:lpstr>Arial Narrow</vt:lpstr>
      <vt:lpstr>Tahoma</vt:lpstr>
      <vt:lpstr>Times New Roman</vt:lpstr>
      <vt:lpstr>Verdana</vt:lpstr>
      <vt:lpstr>Wingdings</vt:lpstr>
      <vt:lpstr>Profile</vt:lpstr>
      <vt:lpstr>1_Profile</vt:lpstr>
      <vt:lpstr>公式</vt:lpstr>
      <vt:lpstr>图片</vt:lpstr>
      <vt:lpstr>Equation</vt:lpstr>
      <vt:lpstr>Picture</vt:lpstr>
      <vt:lpstr>Microsoft Word Picture</vt:lpstr>
      <vt:lpstr>PowerPoint 演示文稿</vt:lpstr>
      <vt:lpstr>PowerPoint 演示文稿</vt:lpstr>
      <vt:lpstr>PowerPoint 演示文稿</vt:lpstr>
      <vt:lpstr>PowerPoint 演示文稿</vt:lpstr>
      <vt:lpstr>5.1   双稳态电路</vt:lpstr>
      <vt:lpstr>PowerPoint 演示文稿</vt:lpstr>
      <vt:lpstr>PowerPoint 演示文稿</vt:lpstr>
      <vt:lpstr>双稳态电路的基本特性</vt:lpstr>
      <vt:lpstr> 双稳态电路的基本特性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波形图</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Administrator</cp:lastModifiedBy>
  <cp:revision>1771</cp:revision>
  <dcterms:created xsi:type="dcterms:W3CDTF">2004-08-29T02:51:05Z</dcterms:created>
  <dcterms:modified xsi:type="dcterms:W3CDTF">2020-04-04T01:25:13Z</dcterms:modified>
</cp:coreProperties>
</file>