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2130425"/>
            <a:ext cx="8062664" cy="147002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Golden Gate </a:t>
            </a:r>
            <a:r>
              <a:rPr lang="en-US" altLang="zh-CN" dirty="0" smtClean="0"/>
              <a:t>and Gibson </a:t>
            </a:r>
            <a:r>
              <a:rPr lang="en-US" altLang="zh-CN" dirty="0" smtClean="0"/>
              <a:t>Assembly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 smtClean="0"/>
              <a:t>Golden </a:t>
            </a:r>
            <a:r>
              <a:rPr lang="en-US" altLang="zh-CN" sz="3600" b="1" dirty="0" smtClean="0"/>
              <a:t>Gate </a:t>
            </a:r>
            <a:r>
              <a:rPr lang="en-US" altLang="zh-CN" sz="3600" b="1" dirty="0" err="1" smtClean="0"/>
              <a:t>Assmbly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26" name="AutoShape 2" descr="https://j5.jbei.org/j5manual/images/_nb_imageattachmentsffffff/pastedImage8.png"/>
          <p:cNvSpPr>
            <a:spLocks noChangeAspect="1" noChangeArrowheads="1"/>
          </p:cNvSpPr>
          <p:nvPr/>
        </p:nvSpPr>
        <p:spPr bwMode="auto">
          <a:xfrm>
            <a:off x="155575" y="-1919288"/>
            <a:ext cx="6153150" cy="40005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7" name="Picture 3" descr="C:\Users\sun\Desktop\pastedImage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4704"/>
            <a:ext cx="9144000" cy="59450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5362" name="Picture 2" descr="C:\Users\sun\Desktop\pastedImage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340768"/>
            <a:ext cx="9044655" cy="45365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6386" name="Picture 2" descr="C:\Users\sun\Desktop\pastedImage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056" y="1052735"/>
            <a:ext cx="8172400" cy="53439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Gibson</a:t>
            </a:r>
            <a:r>
              <a:rPr lang="zh-CN" altLang="en-US" b="1" dirty="0" smtClean="0"/>
              <a:t>组装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73325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b="1" dirty="0" smtClean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Gibson</a:t>
            </a:r>
            <a:r>
              <a:rPr lang="zh-CN" altLang="en-US" b="1" dirty="0" smtClean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组装最早由</a:t>
            </a:r>
            <a:r>
              <a:rPr lang="en-US" altLang="zh-CN" b="1" dirty="0" smtClean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Daniel Gibson</a:t>
            </a:r>
            <a:r>
              <a:rPr lang="zh-CN" altLang="en-US" b="1" dirty="0" smtClean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博士和他的同事</a:t>
            </a:r>
            <a:r>
              <a:rPr lang="en-US" altLang="zh-CN" b="1" dirty="0" smtClean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J. Craig Venter</a:t>
            </a:r>
            <a:r>
              <a:rPr lang="zh-CN" altLang="en-US" b="1" dirty="0" smtClean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在</a:t>
            </a:r>
            <a:r>
              <a:rPr lang="en-US" altLang="zh-CN" b="1" dirty="0" smtClean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2009</a:t>
            </a:r>
            <a:r>
              <a:rPr lang="zh-CN" altLang="en-US" b="1" dirty="0" smtClean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年提出。</a:t>
            </a:r>
            <a:r>
              <a:rPr lang="en-US" altLang="zh-CN" b="1" dirty="0" smtClean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Gibson</a:t>
            </a:r>
            <a:r>
              <a:rPr lang="zh-CN" altLang="en-US" b="1" dirty="0" smtClean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组装非常适合用于拼接多个线性</a:t>
            </a:r>
            <a:r>
              <a:rPr lang="en-US" altLang="zh-CN" b="1" dirty="0" smtClean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DNA</a:t>
            </a:r>
            <a:r>
              <a:rPr lang="zh-CN" altLang="en-US" b="1" dirty="0" smtClean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片段，当然也适合将目的</a:t>
            </a:r>
            <a:r>
              <a:rPr lang="en-US" altLang="zh-CN" b="1" dirty="0" smtClean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DNA</a:t>
            </a:r>
            <a:r>
              <a:rPr lang="zh-CN" altLang="en-US" b="1" dirty="0" smtClean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插入载体中。如下图所示，首先，需要在</a:t>
            </a:r>
            <a:r>
              <a:rPr lang="en-US" altLang="zh-CN" b="1" dirty="0" smtClean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DNA</a:t>
            </a:r>
            <a:r>
              <a:rPr lang="zh-CN" altLang="en-US" b="1" dirty="0" smtClean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片段的末端加上同源片段（通过</a:t>
            </a:r>
            <a:r>
              <a:rPr lang="en-US" altLang="zh-CN" b="1" dirty="0" smtClean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PCR</a:t>
            </a:r>
            <a:r>
              <a:rPr lang="zh-CN" altLang="en-US" b="1" dirty="0" smtClean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法加上）；然后，将这些</a:t>
            </a:r>
            <a:r>
              <a:rPr lang="en-US" altLang="zh-CN" b="1" dirty="0" smtClean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DNA</a:t>
            </a:r>
            <a:r>
              <a:rPr lang="zh-CN" altLang="en-US" b="1" dirty="0" smtClean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片段和一种</a:t>
            </a:r>
            <a:r>
              <a:rPr lang="en-US" altLang="zh-CN" b="1" dirty="0" smtClean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master mix</a:t>
            </a:r>
            <a:r>
              <a:rPr lang="zh-CN" altLang="en-US" b="1" dirty="0" smtClean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（含有三种酶）混合孵育一个小时就可以了。这种</a:t>
            </a:r>
            <a:r>
              <a:rPr lang="en-US" altLang="zh-CN" b="1" dirty="0" smtClean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master mix</a:t>
            </a:r>
            <a:r>
              <a:rPr lang="zh-CN" altLang="en-US" b="1" dirty="0" smtClean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含有三种不同类型的酶：</a:t>
            </a:r>
          </a:p>
          <a:p>
            <a:pPr>
              <a:lnSpc>
                <a:spcPct val="170000"/>
              </a:lnSpc>
            </a:pPr>
            <a:r>
              <a:rPr lang="zh-CN" altLang="en-US" b="1" dirty="0" smtClean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一种外切酶，从</a:t>
            </a:r>
            <a:r>
              <a:rPr lang="en-US" altLang="zh-CN" b="1" dirty="0" smtClean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5’</a:t>
            </a:r>
            <a:r>
              <a:rPr lang="zh-CN" altLang="en-US" b="1" dirty="0" smtClean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端开始对</a:t>
            </a:r>
            <a:r>
              <a:rPr lang="en-US" altLang="zh-CN" b="1" dirty="0" smtClean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DNA</a:t>
            </a:r>
            <a:r>
              <a:rPr lang="zh-CN" altLang="en-US" b="1" dirty="0" smtClean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进行消化，产生长的黏性末端，这样便于与另外的同源末端进行配对结合。</a:t>
            </a:r>
          </a:p>
          <a:p>
            <a:pPr>
              <a:lnSpc>
                <a:spcPct val="170000"/>
              </a:lnSpc>
            </a:pPr>
            <a:r>
              <a:rPr lang="zh-CN" altLang="en-US" b="1" dirty="0" smtClean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一种聚合酶，用于修补</a:t>
            </a:r>
            <a:r>
              <a:rPr lang="en-US" altLang="zh-CN" b="1" dirty="0" smtClean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gap</a:t>
            </a:r>
            <a:endParaRPr lang="zh-CN" altLang="en-US" b="1" dirty="0" smtClean="0">
              <a:solidFill>
                <a:srgbClr val="0000CC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>
              <a:lnSpc>
                <a:spcPct val="170000"/>
              </a:lnSpc>
            </a:pPr>
            <a:r>
              <a:rPr lang="zh-CN" altLang="en-US" b="1" dirty="0" smtClean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一种</a:t>
            </a:r>
            <a:r>
              <a:rPr lang="en-US" altLang="zh-CN" b="1" dirty="0" smtClean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DNA</a:t>
            </a:r>
            <a:r>
              <a:rPr lang="zh-CN" altLang="en-US" b="1" dirty="0" smtClean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连接酶，实现无痕拼接，形成完整的</a:t>
            </a:r>
            <a:r>
              <a:rPr lang="en-US" altLang="zh-CN" b="1" dirty="0" smtClean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DNA</a:t>
            </a:r>
            <a:r>
              <a:rPr lang="zh-CN" altLang="en-US" b="1" dirty="0" smtClean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分子</a:t>
            </a:r>
            <a:endParaRPr lang="zh-CN" altLang="en-US" b="1" dirty="0" smtClean="0">
              <a:solidFill>
                <a:srgbClr val="0000CC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Gibson</a:t>
            </a:r>
            <a:r>
              <a:rPr lang="zh-CN" altLang="en-US" b="1" dirty="0" smtClean="0"/>
              <a:t>组装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733256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zh-CN" altLang="en-US" sz="2400" b="1" dirty="0" smtClean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这三种酶都可以在同一个温度下很好的发挥功能，所以整个反应在</a:t>
            </a:r>
            <a:r>
              <a:rPr lang="en-US" altLang="zh-CN" sz="2400" b="1" dirty="0" smtClean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50</a:t>
            </a:r>
            <a:r>
              <a:rPr lang="zh-CN" altLang="en-US" sz="2400" b="1" dirty="0" smtClean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摄氏度条件下一个小时就可以完成。一小时后，样品可以直接用于转化。</a:t>
            </a:r>
            <a:r>
              <a:rPr lang="en-US" altLang="zh-CN" sz="2400" b="1" dirty="0" smtClean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master mix</a:t>
            </a:r>
            <a:r>
              <a:rPr lang="zh-CN" altLang="en-US" sz="2400" b="1" dirty="0" smtClean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可以从</a:t>
            </a:r>
            <a:r>
              <a:rPr lang="en-US" altLang="zh-CN" sz="2400" b="1" dirty="0" smtClean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NEB</a:t>
            </a:r>
            <a:r>
              <a:rPr lang="zh-CN" altLang="en-US" sz="2400" b="1" dirty="0" smtClean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或者</a:t>
            </a:r>
            <a:r>
              <a:rPr lang="en-US" altLang="zh-CN" sz="2400" b="1" dirty="0" smtClean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SGI-DNA</a:t>
            </a:r>
            <a:r>
              <a:rPr lang="zh-CN" altLang="en-US" sz="2400" b="1" dirty="0" smtClean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公司购买，或者直接自己配置，（参见</a:t>
            </a:r>
            <a:r>
              <a:rPr lang="en-US" altLang="zh-CN" sz="2400" b="1" dirty="0" smtClean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Miller Lab Protocol</a:t>
            </a:r>
            <a:r>
              <a:rPr lang="zh-CN" altLang="en-US" sz="2400" b="1" dirty="0" smtClean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）。</a:t>
            </a:r>
            <a:r>
              <a:rPr lang="en-US" altLang="zh-CN" sz="2400" b="1" dirty="0" smtClean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Gibson</a:t>
            </a:r>
            <a:r>
              <a:rPr lang="zh-CN" altLang="en-US" sz="2400" b="1" dirty="0" smtClean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组装可以在一个反应中最多拼接</a:t>
            </a:r>
            <a:r>
              <a:rPr lang="en-US" altLang="zh-CN" sz="2400" b="1" dirty="0" smtClean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6</a:t>
            </a:r>
            <a:r>
              <a:rPr lang="zh-CN" altLang="en-US" sz="2400" b="1" dirty="0" smtClean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个</a:t>
            </a:r>
            <a:r>
              <a:rPr lang="en-US" altLang="zh-CN" sz="2400" b="1" dirty="0" smtClean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DNA</a:t>
            </a:r>
            <a:r>
              <a:rPr lang="zh-CN" altLang="en-US" sz="2400" b="1" dirty="0" smtClean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片段，无需特定限制性酶切位点。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https://upload.wikimedia.org/wikipedia/commons/thumb/a/ae/Gibson_assembly_overview.png/330px-Gibson_assembly_overview.png"/>
          <p:cNvSpPr>
            <a:spLocks noChangeAspect="1" noChangeArrowheads="1"/>
          </p:cNvSpPr>
          <p:nvPr/>
        </p:nvSpPr>
        <p:spPr bwMode="auto">
          <a:xfrm>
            <a:off x="155575" y="-2270125"/>
            <a:ext cx="3143250" cy="47339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7412" name="Picture 4" descr="C:\Users\sun\Desktop\598px-Gibson_assembly_overvie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16632"/>
            <a:ext cx="4392488" cy="66193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8434" name="Picture 2" descr="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52028"/>
            <a:ext cx="7596336" cy="3809020"/>
          </a:xfrm>
          <a:prstGeom prst="rect">
            <a:avLst/>
          </a:prstGeom>
          <a:noFill/>
        </p:spPr>
      </p:pic>
      <p:pic>
        <p:nvPicPr>
          <p:cNvPr id="5" name="Picture 2" descr="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9958" y="3964685"/>
            <a:ext cx="8734530" cy="28933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DNA Assembler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248</Words>
  <Application>Microsoft Office PowerPoint</Application>
  <PresentationFormat>全屏显示(4:3)</PresentationFormat>
  <Paragraphs>10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Golden Gate and Gibson Assembly</vt:lpstr>
      <vt:lpstr>Golden Gate Assmbly</vt:lpstr>
      <vt:lpstr>幻灯片 3</vt:lpstr>
      <vt:lpstr>幻灯片 4</vt:lpstr>
      <vt:lpstr>Gibson组装</vt:lpstr>
      <vt:lpstr>Gibson组装</vt:lpstr>
      <vt:lpstr>幻灯片 7</vt:lpstr>
      <vt:lpstr>幻灯片 8</vt:lpstr>
      <vt:lpstr>DNA Assembler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Golden Gate and Gibbson a</dc:title>
  <dc:creator>sun</dc:creator>
  <cp:lastModifiedBy>sun</cp:lastModifiedBy>
  <cp:revision>9</cp:revision>
  <dcterms:created xsi:type="dcterms:W3CDTF">2017-08-20T13:26:55Z</dcterms:created>
  <dcterms:modified xsi:type="dcterms:W3CDTF">2017-08-20T13:46:27Z</dcterms:modified>
</cp:coreProperties>
</file>