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80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94658" autoAdjust="0"/>
  </p:normalViewPr>
  <p:slideViewPr>
    <p:cSldViewPr>
      <p:cViewPr varScale="1">
        <p:scale>
          <a:sx n="80" d="100"/>
          <a:sy n="80" d="100"/>
        </p:scale>
        <p:origin x="8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B26E480-95C9-4E4B-B451-149E717DDF05}" type="datetimeFigureOut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F69C8D-30E0-43D0-B5B8-BB1183B71A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3FC9EF-BB40-4EE8-A6ED-04AA867166FD}" type="datetimeFigureOut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E4A6F4-5653-4095-AA3C-4AF5DA513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350F90-E1F6-4A82-93DE-7A69633551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854160-5252-427E-BED4-B846DC5BB3FD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DFDB-8198-4426-AD8A-6D1F36D98DB6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CDF6E2-BBA0-46AC-AE3D-FC4FADAC1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0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5D141-4081-4814-8B00-BAAF49C31B24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7617D8-FF45-43AC-8C22-CEA39A294A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2303C-DE3A-402B-A3A6-C9BB1D3AE40A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9453DC-123C-4A8D-B344-8BFB7FB48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5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DE9-371E-4882-92A4-F1F212D54E49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F9A9ED-9F7B-4A6D-903A-B85B3AB56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5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F34CD-D647-412C-921C-2BB37C960287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24A2B5-433D-4D64-BA23-31ACA2B7F9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83A90-D62C-4E60-A93F-7A71603D8FD2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7E192D-82A7-420F-8C69-3A497BF20E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C4FCE-0BDF-4659-8198-91EA2070356F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BC2DC1-41F9-48BD-B48E-710C56F31E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7667D-0823-46A9-99D9-3E78F51223C5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83FC-523C-4EE2-83F8-A037E8DBA5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A945F-B9DB-4C24-BBBA-165B0F78034F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093FB2-E440-42BB-A647-A8266B2E7F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3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8D347-6845-4C9D-9A45-D6BA917718C6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E94648-75AD-4A96-AAF1-9C01200EA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E3A9-61B3-499C-A892-A2EDBFCB2C3F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CD223F-FE19-4EC4-B84A-ACFD41702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B2670C-610C-41AD-8B06-166DEC69E276}" type="datetime1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86FCC2-B90F-4954-880B-382827C00A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16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755576" y="589855"/>
            <a:ext cx="7643813" cy="1470025"/>
          </a:xfrm>
        </p:spPr>
        <p:txBody>
          <a:bodyPr/>
          <a:lstStyle/>
          <a:p>
            <a:pPr eaLnBrk="1" hangingPunct="1"/>
            <a:r>
              <a:rPr lang="zh-CN" altLang="en-US" sz="9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化工制图</a:t>
            </a:r>
            <a:endParaRPr lang="zh-CN" altLang="en-US" sz="88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0" y="4005064"/>
            <a:ext cx="5436096" cy="16144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李志鹏</a:t>
            </a:r>
            <a:endParaRPr lang="en-US" altLang="zh-CN" sz="2800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北京化工大学</a:t>
            </a:r>
            <a:endParaRPr lang="en-US" altLang="zh-CN" sz="2800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2019</a:t>
            </a:r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月</a:t>
            </a: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B6D86-A4AD-434B-A128-62B717C60BBA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z="1200" smtClean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08275"/>
            <a:ext cx="3025775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23913" y="765175"/>
            <a:ext cx="7429500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ea1JpnChsDbPeriod" startAt="5"/>
              <a:defRPr/>
            </a:pP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化工制图的重要性</a:t>
            </a:r>
            <a:endParaRPr lang="en-US" altLang="zh-CN" sz="20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427038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dirty="0">
                <a:latin typeface="Times New Roman" pitchFamily="18" charset="0"/>
                <a:ea typeface="+mn-ea"/>
                <a:cs typeface="Times New Roman" pitchFamily="18" charset="0"/>
              </a:rPr>
              <a:t>它是化工理论研究成果工业化应用的必经之路。</a:t>
            </a:r>
            <a:endParaRPr lang="en-US" altLang="zh-CN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427038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dirty="0">
                <a:latin typeface="Times New Roman" pitchFamily="18" charset="0"/>
                <a:ea typeface="+mn-ea"/>
                <a:cs typeface="Times New Roman" pitchFamily="18" charset="0"/>
              </a:rPr>
              <a:t>它是化工工程人员必须掌握的一门工程“语言”。</a:t>
            </a:r>
            <a:endParaRPr lang="en-US" altLang="zh-CN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427038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dirty="0">
                <a:latin typeface="Times New Roman" pitchFamily="18" charset="0"/>
                <a:ea typeface="+mn-ea"/>
                <a:cs typeface="Times New Roman" pitchFamily="18" charset="0"/>
              </a:rPr>
              <a:t>它是整个化工行业的重要基础工作之一。</a:t>
            </a:r>
            <a:endParaRPr lang="en-US" altLang="zh-CN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CN" sz="2000" b="1" dirty="0">
                <a:latin typeface="+mn-lt"/>
                <a:ea typeface="+mn-ea"/>
              </a:rPr>
              <a:t>         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      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b="1" dirty="0">
                <a:latin typeface="+mn-lt"/>
                <a:ea typeface="+mn-ea"/>
              </a:rPr>
              <a:t>                     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                 </a:t>
            </a:r>
          </a:p>
        </p:txBody>
      </p:sp>
      <p:sp>
        <p:nvSpPr>
          <p:cNvPr id="25603" name="灯片编号占位符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7B25F0-8EAA-4F0C-A7F9-B00FEEC03AF3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928688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latin typeface="隶书" panose="02010509060101010101" pitchFamily="49" charset="-122"/>
                <a:ea typeface="隶书" panose="02010509060101010101" pitchFamily="49" charset="-122"/>
              </a:rPr>
              <a:t>自我介绍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85813" y="1857375"/>
            <a:ext cx="7643812" cy="3500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姓名：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李志鹏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副教授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办公地点：化学工程楼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219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室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联系方式：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18613800801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lizp@mail.buct.edu.cn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BB6AFE-5142-4197-9445-058578AD8686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28625" y="500063"/>
            <a:ext cx="8229600" cy="928687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latin typeface="隶书" panose="02010509060101010101" pitchFamily="49" charset="-122"/>
                <a:ea typeface="隶书" panose="02010509060101010101" pitchFamily="49" charset="-122"/>
              </a:rPr>
              <a:t>课程计划及介绍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857250" y="1428750"/>
            <a:ext cx="7429500" cy="5095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alibri" pitchFamily="34" charset="0"/>
              <a:buAutoNum type="arabicPeriod"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课时安排：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理论学习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学时，实践教学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学时，共计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48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学时。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 startAt="2"/>
              <a:tabLst>
                <a:tab pos="360363" algn="l"/>
              </a:tabLs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课程学习的目的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360363" algn="l"/>
              </a:tabLst>
              <a:defRPr/>
            </a:pPr>
            <a:r>
              <a:rPr lang="en-US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1</a:t>
            </a:r>
            <a:r>
              <a:rPr lang="zh-CN" alt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了解化工制图的基本内容、方法和相关标准</a:t>
            </a:r>
            <a:r>
              <a:rPr lang="zh-CN" alt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360363" algn="l"/>
              </a:tabLst>
              <a:defRPr/>
            </a:pPr>
            <a:r>
              <a:rPr lang="en-US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2</a:t>
            </a:r>
            <a:r>
              <a:rPr lang="zh-CN" alt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掌握典型化工图样绘制的</a:t>
            </a:r>
            <a:r>
              <a:rPr lang="zh-CN" alt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基本内容、步骤及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方法。</a:t>
            </a:r>
            <a:endParaRPr lang="en-US" altLang="zh-CN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360363" algn="l"/>
              </a:tabLst>
              <a:defRPr/>
            </a:pPr>
            <a:r>
              <a:rPr lang="en-US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3</a:t>
            </a:r>
            <a:r>
              <a:rPr lang="zh-CN" alt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对未来的</a:t>
            </a:r>
            <a:r>
              <a:rPr lang="zh-CN" alt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就业和升学选择有帮助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47675" indent="-447675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理论学习的主要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内容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360363" algn="l"/>
              </a:tabLst>
              <a:defRPr/>
            </a:pPr>
            <a:r>
              <a:rPr lang="en-US" altLang="zh-CN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1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）化工制图概述。</a:t>
            </a:r>
            <a:endParaRPr lang="en-US" altLang="zh-CN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360363" algn="l"/>
              </a:tabLst>
              <a:defRPr/>
            </a:pPr>
            <a:r>
              <a:rPr lang="en-US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2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）工艺流程图。</a:t>
            </a:r>
            <a:endParaRPr lang="en-US" altLang="zh-CN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360363" algn="l"/>
              </a:tabLst>
              <a:defRPr/>
            </a:pPr>
            <a:r>
              <a:rPr lang="en-US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3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）设备布置图。</a:t>
            </a:r>
            <a:endParaRPr lang="en-US" altLang="zh-CN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360363" algn="l"/>
              </a:tabLst>
              <a:defRPr/>
            </a:pPr>
            <a:r>
              <a:rPr lang="en-US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4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）管道布置图。</a:t>
            </a:r>
            <a:endParaRPr lang="en-US" altLang="zh-CN" sz="1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360363" algn="l"/>
              </a:tabLst>
              <a:defRPr/>
            </a:pPr>
            <a:r>
              <a:rPr lang="en-US" altLang="zh-CN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5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）化工设备图。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47675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b="1" dirty="0" smtClean="0"/>
              <a:t>       </a:t>
            </a:r>
          </a:p>
          <a:p>
            <a:pPr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CN" sz="1800" dirty="0" smtClean="0"/>
              <a:t>      </a:t>
            </a:r>
            <a:endParaRPr lang="en-US" altLang="zh-CN" sz="1800" b="1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20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                 </a:t>
            </a:r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046F2-1102-4FCD-94C0-7C6D69583331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41226" y="642938"/>
            <a:ext cx="7963222" cy="5357812"/>
          </a:xfrm>
          <a:prstGeom prst="rect">
            <a:avLst/>
          </a:prstGeo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成绩评定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   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课堂表现及平时作业占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大作业占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；其中：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809625" indent="-36195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签到或点名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四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次，每次缺勤扣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共计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；迟到、早退和事假扣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47675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2.5%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；无故点名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三次及以上不到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者，课程成绩不及格。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809625" indent="-36195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小作业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五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次，每次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，共计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dirty="0">
                <a:latin typeface="Times New Roman" pitchFamily="18" charset="0"/>
                <a:ea typeface="宋体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   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）请假必须要有请假条，并且需班长或学委签字认可请假情况属实。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    3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）小作业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三次及以上未交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者，课程成绩不及格。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5"/>
              <a:tabLst>
                <a:tab pos="360363" algn="l"/>
              </a:tabLs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本课程的特点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tabLst>
                <a:tab pos="360363" algn="l"/>
              </a:tabLs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1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）综合性：需要熟悉或者掌握多专业的知识；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tabLst>
                <a:tab pos="360363" algn="l"/>
              </a:tabLst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2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）实践性：面向实际的工程运用。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solidFill>
                <a:prstClr val="black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                 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627B18-34D0-4988-999A-3139B5818041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28625" y="404813"/>
            <a:ext cx="8229600" cy="928687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教材及参考资料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857250" y="1412875"/>
            <a:ext cx="7429500" cy="473868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化工制图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，杨明平、彭荣华主编，申少华等副主编，</a:t>
            </a: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中国矿业大学出版社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2015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参考资料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化工工艺设计施工图内容和深度统一规定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HG/T 20519-2009    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中华人民共和国工业和信息化部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过程测量与控制仪表的功能标志及图形符号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HG/T 20505-2014   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中华人民共和国工业和信息化部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化工装置设备布置设计规定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HG/T 20546-2009    </a:t>
            </a: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中华人民共和国工业和信息化部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ACA3F-2C97-425B-AE2B-47022FF8C22A}" type="slidenum">
              <a:rPr lang="zh-CN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900113" y="981075"/>
            <a:ext cx="7429500" cy="5111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4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化工装置管道布置设计规定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HG/T 20549-1998 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国家石油和化学工业局</a:t>
            </a: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5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化工设备设计文件编制规定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HG/T 20668-2000 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国家石油和化学工业局</a:t>
            </a: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6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《化工企业总图运输设计规范》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GB50489-2009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中华人民共和国住房和城乡建设部</a:t>
            </a: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&amp;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中华人民共和国质量监督检疫总局</a:t>
            </a:r>
            <a:endParaRPr lang="zh-CN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7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《建筑设计防火规范》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GB50016-2014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中华人民共和国住房和城乡建设部</a:t>
            </a:r>
            <a:endParaRPr lang="zh-CN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8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《厂矿道路设计规范》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GBJ22-87         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中华人民共和国国家计划委员会</a:t>
            </a:r>
            <a:endParaRPr lang="zh-CN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01EC4-212E-4D9C-9161-E3936356CEB7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57250" y="404813"/>
            <a:ext cx="7429500" cy="576262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第一章 概述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857250" y="908050"/>
            <a:ext cx="7602538" cy="547370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ea1JpnChsDbPeriod"/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化工工程图纸的类型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93136-2844-4B66-A080-F8BFA06A7583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smtClean="0"/>
          </a:p>
        </p:txBody>
      </p:sp>
      <p:graphicFrame>
        <p:nvGraphicFramePr>
          <p:cNvPr id="21509" name="对象 4"/>
          <p:cNvGraphicFramePr>
            <a:graphicFrameLocks noChangeAspect="1"/>
          </p:cNvGraphicFramePr>
          <p:nvPr/>
        </p:nvGraphicFramePr>
        <p:xfrm>
          <a:off x="500063" y="1484313"/>
          <a:ext cx="824865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3" imgW="8248650" imgH="4610100" progId="ChemWindow.Document">
                  <p:embed/>
                </p:oleObj>
              </mc:Choice>
              <mc:Fallback>
                <p:oleObj name="Document" r:id="rId3" imgW="8248650" imgH="4610100" progId="ChemWindow.Documen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484313"/>
                        <a:ext cx="8248650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57250" y="517525"/>
            <a:ext cx="7500938" cy="5072063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ea1JpnChsDbPeriod" startAt="2"/>
              <a:defRPr/>
            </a:pPr>
            <a:r>
              <a:rPr lang="zh-CN" altLang="en-US" sz="2000" b="1" dirty="0">
                <a:latin typeface="+mn-lt"/>
                <a:ea typeface="+mn-ea"/>
              </a:rPr>
              <a:t>化工制图的地位和作用</a:t>
            </a:r>
            <a:endParaRPr lang="en-US" altLang="zh-CN" sz="2000" b="1" dirty="0">
              <a:latin typeface="+mn-lt"/>
              <a:ea typeface="+mn-ea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         </a:t>
            </a:r>
            <a:r>
              <a:rPr lang="en-US" altLang="zh-CN" sz="2000" dirty="0">
                <a:latin typeface="+mn-lt"/>
                <a:ea typeface="+mn-ea"/>
              </a:rPr>
              <a:t>      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b="1" dirty="0">
                <a:latin typeface="+mn-lt"/>
                <a:ea typeface="+mn-ea"/>
              </a:rPr>
              <a:t>                     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                 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8608D-A813-48FD-93CB-B75FE0DE2471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smtClean="0"/>
          </a:p>
        </p:txBody>
      </p:sp>
      <p:graphicFrame>
        <p:nvGraphicFramePr>
          <p:cNvPr id="22532" name="对象 4"/>
          <p:cNvGraphicFramePr>
            <a:graphicFrameLocks noChangeAspect="1"/>
          </p:cNvGraphicFramePr>
          <p:nvPr/>
        </p:nvGraphicFramePr>
        <p:xfrm>
          <a:off x="2809875" y="1125538"/>
          <a:ext cx="35242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3" imgW="3524250" imgH="5029200" progId="ChemWindow.Document">
                  <p:embed/>
                </p:oleObj>
              </mc:Choice>
              <mc:Fallback>
                <p:oleObj name="Document" r:id="rId3" imgW="3524250" imgH="5029200" progId="ChemWindow.Documen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125538"/>
                        <a:ext cx="352425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57250" y="714375"/>
            <a:ext cx="7429500" cy="55943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ea1JpnChsDbPeriod" startAt="3"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化工工艺图纸表达的内容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427038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生产过程与控制要求。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427038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需设备的种类、数量、规格型号和相互之间的关系。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427038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设备布置状况和安装要求。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427038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管路布置状况和安装要求。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427038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相关工艺技术指标与参数。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ea1JpnChsDbPeriod" startAt="4"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化工工艺图纸表达的深度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47675" indent="-358775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施工图是化工工艺设计的最终成品，由文字说明、表格和图纸三部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分组成。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1800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化工工艺设计施工图内容和深度统一规定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HG/T 20519-2009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对施工图应表达的内容和深度作了详细规定。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1800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该标准是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推荐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执行的指令性文件，</a:t>
            </a:r>
            <a:r>
              <a:rPr lang="zh-CN" alt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也是行业遵循的通行标准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与规范。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 indent="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2000" dirty="0" smtClean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2000" dirty="0" smtClean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lang="en-US" altLang="zh-CN" sz="2000" dirty="0" smtClean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2000" b="1" dirty="0" smtClean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2000" dirty="0" smtClean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n-US" altLang="zh-CN" sz="2000" dirty="0" smtClean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CN" sz="2000" b="1" dirty="0" smtClean="0"/>
              <a:t>       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    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b="1" dirty="0" smtClean="0"/>
              <a:t>                      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sz="20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                 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6E1F75-086A-437D-B6FC-2C025F3D70A8}" type="slidenum">
              <a:rPr lang="zh-CN" altLang="en-US" sz="12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23916</TotalTime>
  <Words>652</Words>
  <Application>Microsoft Office PowerPoint</Application>
  <PresentationFormat>全屏显示(4:3)</PresentationFormat>
  <Paragraphs>119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隶书</vt:lpstr>
      <vt:lpstr>宋体</vt:lpstr>
      <vt:lpstr>Arial</vt:lpstr>
      <vt:lpstr>Calibri</vt:lpstr>
      <vt:lpstr>Times New Roman</vt:lpstr>
      <vt:lpstr>Wingdings</vt:lpstr>
      <vt:lpstr>Office 主题</vt:lpstr>
      <vt:lpstr>Document</vt:lpstr>
      <vt:lpstr>化工制图</vt:lpstr>
      <vt:lpstr>自我介绍</vt:lpstr>
      <vt:lpstr>课程计划及介绍</vt:lpstr>
      <vt:lpstr>PowerPoint 演示文稿</vt:lpstr>
      <vt:lpstr>教材及参考资料</vt:lpstr>
      <vt:lpstr>PowerPoint 演示文稿</vt:lpstr>
      <vt:lpstr>第一章 概述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化工制图</dc:title>
  <cp:lastModifiedBy>chem</cp:lastModifiedBy>
  <cp:revision>2</cp:revision>
  <dcterms:created xsi:type="dcterms:W3CDTF">2011-08-22T08:30:23Z</dcterms:created>
  <dcterms:modified xsi:type="dcterms:W3CDTF">2019-09-04T08:50:11Z</dcterms:modified>
</cp:coreProperties>
</file>