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14"/>
  </p:notesMasterIdLst>
  <p:handoutMasterIdLst>
    <p:handoutMasterId r:id="rId115"/>
  </p:handoutMasterIdLst>
  <p:sldIdLst>
    <p:sldId id="257" r:id="rId2"/>
    <p:sldId id="258" r:id="rId3"/>
    <p:sldId id="259" r:id="rId4"/>
    <p:sldId id="433" r:id="rId5"/>
    <p:sldId id="431" r:id="rId6"/>
    <p:sldId id="304" r:id="rId7"/>
    <p:sldId id="260" r:id="rId8"/>
    <p:sldId id="435" r:id="rId9"/>
    <p:sldId id="261" r:id="rId10"/>
    <p:sldId id="363" r:id="rId11"/>
    <p:sldId id="364" r:id="rId12"/>
    <p:sldId id="262" r:id="rId13"/>
    <p:sldId id="429" r:id="rId14"/>
    <p:sldId id="373" r:id="rId15"/>
    <p:sldId id="375" r:id="rId16"/>
    <p:sldId id="415" r:id="rId17"/>
    <p:sldId id="367" r:id="rId18"/>
    <p:sldId id="372" r:id="rId19"/>
    <p:sldId id="266" r:id="rId20"/>
    <p:sldId id="376" r:id="rId21"/>
    <p:sldId id="404" r:id="rId22"/>
    <p:sldId id="377" r:id="rId23"/>
    <p:sldId id="399" r:id="rId24"/>
    <p:sldId id="408" r:id="rId25"/>
    <p:sldId id="267" r:id="rId26"/>
    <p:sldId id="378" r:id="rId27"/>
    <p:sldId id="379" r:id="rId28"/>
    <p:sldId id="268" r:id="rId29"/>
    <p:sldId id="269" r:id="rId30"/>
    <p:sldId id="270" r:id="rId31"/>
    <p:sldId id="400" r:id="rId32"/>
    <p:sldId id="271" r:id="rId33"/>
    <p:sldId id="274" r:id="rId34"/>
    <p:sldId id="381" r:id="rId35"/>
    <p:sldId id="382" r:id="rId36"/>
    <p:sldId id="383" r:id="rId37"/>
    <p:sldId id="401" r:id="rId38"/>
    <p:sldId id="384" r:id="rId39"/>
    <p:sldId id="385" r:id="rId40"/>
    <p:sldId id="396" r:id="rId41"/>
    <p:sldId id="397" r:id="rId42"/>
    <p:sldId id="275" r:id="rId43"/>
    <p:sldId id="279" r:id="rId44"/>
    <p:sldId id="276" r:id="rId45"/>
    <p:sldId id="278" r:id="rId46"/>
    <p:sldId id="280" r:id="rId47"/>
    <p:sldId id="281" r:id="rId48"/>
    <p:sldId id="283" r:id="rId49"/>
    <p:sldId id="284" r:id="rId50"/>
    <p:sldId id="285" r:id="rId51"/>
    <p:sldId id="286" r:id="rId52"/>
    <p:sldId id="287" r:id="rId53"/>
    <p:sldId id="288" r:id="rId54"/>
    <p:sldId id="290" r:id="rId55"/>
    <p:sldId id="291" r:id="rId56"/>
    <p:sldId id="292" r:id="rId57"/>
    <p:sldId id="293" r:id="rId58"/>
    <p:sldId id="296" r:id="rId59"/>
    <p:sldId id="295" r:id="rId60"/>
    <p:sldId id="297" r:id="rId61"/>
    <p:sldId id="298" r:id="rId62"/>
    <p:sldId id="300" r:id="rId63"/>
    <p:sldId id="305" r:id="rId64"/>
    <p:sldId id="306" r:id="rId65"/>
    <p:sldId id="307" r:id="rId66"/>
    <p:sldId id="427" r:id="rId67"/>
    <p:sldId id="308" r:id="rId68"/>
    <p:sldId id="410" r:id="rId69"/>
    <p:sldId id="411" r:id="rId70"/>
    <p:sldId id="309" r:id="rId71"/>
    <p:sldId id="310" r:id="rId72"/>
    <p:sldId id="434" r:id="rId73"/>
    <p:sldId id="311" r:id="rId74"/>
    <p:sldId id="312" r:id="rId75"/>
    <p:sldId id="313" r:id="rId76"/>
    <p:sldId id="314" r:id="rId77"/>
    <p:sldId id="315" r:id="rId78"/>
    <p:sldId id="355" r:id="rId79"/>
    <p:sldId id="316" r:id="rId80"/>
    <p:sldId id="317" r:id="rId81"/>
    <p:sldId id="318" r:id="rId82"/>
    <p:sldId id="319" r:id="rId83"/>
    <p:sldId id="320" r:id="rId84"/>
    <p:sldId id="321" r:id="rId85"/>
    <p:sldId id="322" r:id="rId86"/>
    <p:sldId id="323" r:id="rId87"/>
    <p:sldId id="331" r:id="rId88"/>
    <p:sldId id="356" r:id="rId89"/>
    <p:sldId id="333" r:id="rId90"/>
    <p:sldId id="334" r:id="rId91"/>
    <p:sldId id="330" r:id="rId92"/>
    <p:sldId id="336" r:id="rId93"/>
    <p:sldId id="338" r:id="rId94"/>
    <p:sldId id="339" r:id="rId95"/>
    <p:sldId id="341" r:id="rId96"/>
    <p:sldId id="428" r:id="rId97"/>
    <p:sldId id="343" r:id="rId98"/>
    <p:sldId id="344" r:id="rId99"/>
    <p:sldId id="405" r:id="rId100"/>
    <p:sldId id="432" r:id="rId101"/>
    <p:sldId id="345" r:id="rId102"/>
    <p:sldId id="359" r:id="rId103"/>
    <p:sldId id="346" r:id="rId104"/>
    <p:sldId id="347" r:id="rId105"/>
    <p:sldId id="348" r:id="rId106"/>
    <p:sldId id="349" r:id="rId107"/>
    <p:sldId id="360" r:id="rId108"/>
    <p:sldId id="361" r:id="rId109"/>
    <p:sldId id="351" r:id="rId110"/>
    <p:sldId id="352" r:id="rId111"/>
    <p:sldId id="362" r:id="rId112"/>
    <p:sldId id="398" r:id="rId1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0000"/>
    <a:srgbClr val="66CCFF"/>
    <a:srgbClr val="FFFF00"/>
    <a:srgbClr val="000000"/>
    <a:srgbClr val="FFFFFF"/>
    <a:srgbClr val="CCECFF"/>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26" autoAdjust="0"/>
    <p:restoredTop sz="94075" autoAdjust="0"/>
  </p:normalViewPr>
  <p:slideViewPr>
    <p:cSldViewPr>
      <p:cViewPr>
        <p:scale>
          <a:sx n="72" d="100"/>
          <a:sy n="72" d="100"/>
        </p:scale>
        <p:origin x="-1584" y="-32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J:\ChemHazards-2013\Chapter%204\References\Book1.xls"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dk2" tx1="lt1" bg2="dk1" tx2="lt2" accent1="accent1" accent2="accent2" accent3="accent3" accent4="accent4" accent5="accent5" accent6="accent6" hlink="hlink" folHlink="folHlink"/>
  <c:chart>
    <c:autoTitleDeleted val="1"/>
    <c:plotArea>
      <c:layout>
        <c:manualLayout>
          <c:layoutTarget val="inner"/>
          <c:xMode val="edge"/>
          <c:yMode val="edge"/>
          <c:x val="0.21603604236970397"/>
          <c:y val="0.16995090053398498"/>
          <c:w val="0.67911570428696411"/>
          <c:h val="0.5761380869058037"/>
        </c:manualLayout>
      </c:layout>
      <c:scatterChart>
        <c:scatterStyle val="smoothMarker"/>
        <c:varyColors val="0"/>
        <c:ser>
          <c:idx val="0"/>
          <c:order val="0"/>
          <c:tx>
            <c:strRef>
              <c:f>Sheet2!$C$2</c:f>
              <c:strCache>
                <c:ptCount val="1"/>
                <c:pt idx="0">
                  <c:v>速度 （cm/s）</c:v>
                </c:pt>
              </c:strCache>
            </c:strRef>
          </c:tx>
          <c:spPr>
            <a:ln w="25400">
              <a:solidFill>
                <a:schemeClr val="tx1"/>
              </a:solidFill>
            </a:ln>
          </c:spPr>
          <c:marker>
            <c:symbol val="diamond"/>
            <c:size val="10"/>
            <c:spPr>
              <a:solidFill>
                <a:schemeClr val="tx1"/>
              </a:solidFill>
            </c:spPr>
          </c:marker>
          <c:xVal>
            <c:numRef>
              <c:f>Sheet2!$B$3:$B$9</c:f>
              <c:numCache>
                <c:formatCode>General</c:formatCode>
                <c:ptCount val="7"/>
                <c:pt idx="0">
                  <c:v>0</c:v>
                </c:pt>
                <c:pt idx="1">
                  <c:v>10</c:v>
                </c:pt>
                <c:pt idx="2">
                  <c:v>20</c:v>
                </c:pt>
                <c:pt idx="3">
                  <c:v>40</c:v>
                </c:pt>
                <c:pt idx="4">
                  <c:v>60</c:v>
                </c:pt>
                <c:pt idx="5">
                  <c:v>100</c:v>
                </c:pt>
                <c:pt idx="6">
                  <c:v>300</c:v>
                </c:pt>
              </c:numCache>
            </c:numRef>
          </c:xVal>
          <c:yVal>
            <c:numRef>
              <c:f>Sheet2!$C$3:$C$9</c:f>
              <c:numCache>
                <c:formatCode>General</c:formatCode>
                <c:ptCount val="7"/>
                <c:pt idx="0">
                  <c:v>0</c:v>
                </c:pt>
                <c:pt idx="1">
                  <c:v>30</c:v>
                </c:pt>
                <c:pt idx="2">
                  <c:v>60</c:v>
                </c:pt>
                <c:pt idx="3">
                  <c:v>70</c:v>
                </c:pt>
                <c:pt idx="4">
                  <c:v>75</c:v>
                </c:pt>
                <c:pt idx="5">
                  <c:v>80</c:v>
                </c:pt>
                <c:pt idx="6">
                  <c:v>80</c:v>
                </c:pt>
              </c:numCache>
            </c:numRef>
          </c:yVal>
          <c:smooth val="1"/>
        </c:ser>
        <c:dLbls>
          <c:showLegendKey val="0"/>
          <c:showVal val="0"/>
          <c:showCatName val="0"/>
          <c:showSerName val="0"/>
          <c:showPercent val="0"/>
          <c:showBubbleSize val="0"/>
        </c:dLbls>
        <c:axId val="168001536"/>
        <c:axId val="168005568"/>
      </c:scatterChart>
      <c:valAx>
        <c:axId val="168001536"/>
        <c:scaling>
          <c:orientation val="minMax"/>
        </c:scaling>
        <c:delete val="0"/>
        <c:axPos val="b"/>
        <c:numFmt formatCode="General" sourceLinked="1"/>
        <c:majorTickMark val="out"/>
        <c:minorTickMark val="none"/>
        <c:tickLblPos val="nextTo"/>
        <c:spPr>
          <a:ln w="15875"/>
        </c:spPr>
        <c:txPr>
          <a:bodyPr/>
          <a:lstStyle/>
          <a:p>
            <a:pPr>
              <a:defRPr sz="1400"/>
            </a:pPr>
            <a:endParaRPr lang="zh-CN"/>
          </a:p>
        </c:txPr>
        <c:crossAx val="168005568"/>
        <c:crosses val="autoZero"/>
        <c:crossBetween val="midCat"/>
      </c:valAx>
      <c:valAx>
        <c:axId val="168005568"/>
        <c:scaling>
          <c:orientation val="minMax"/>
          <c:max val="90"/>
          <c:min val="0"/>
        </c:scaling>
        <c:delete val="0"/>
        <c:axPos val="l"/>
        <c:numFmt formatCode="General" sourceLinked="1"/>
        <c:majorTickMark val="out"/>
        <c:minorTickMark val="none"/>
        <c:tickLblPos val="nextTo"/>
        <c:spPr>
          <a:ln w="22225"/>
        </c:spPr>
        <c:txPr>
          <a:bodyPr/>
          <a:lstStyle/>
          <a:p>
            <a:pPr>
              <a:defRPr sz="1400"/>
            </a:pPr>
            <a:endParaRPr lang="zh-CN"/>
          </a:p>
        </c:txPr>
        <c:crossAx val="168001536"/>
        <c:crosses val="autoZero"/>
        <c:crossBetween val="midCat"/>
        <c:majorUnit val="20"/>
      </c:valAx>
      <c:spPr>
        <a:noFill/>
        <a:ln w="25400">
          <a:noFill/>
        </a:ln>
      </c:spPr>
    </c:plotArea>
    <c:plotVisOnly val="1"/>
    <c:dispBlanksAs val="gap"/>
    <c:showDLblsOverMax val="0"/>
  </c:chart>
  <c:spPr>
    <a:solidFill>
      <a:schemeClr val="accent1"/>
    </a:solidFill>
  </c:spPr>
  <c:externalData r:id="rId2">
    <c:autoUpdate val="0"/>
  </c:externalData>
  <c:userShapes r:id="rId3"/>
</c:chartSpace>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NULL"/></Relationships>
</file>

<file path=ppt/drawings/_rels/vmlDrawing11.vml.rels><?xml version="1.0" encoding="UTF-8" standalone="yes"?>
<Relationships xmlns="http://schemas.openxmlformats.org/package/2006/relationships"><Relationship Id="rId1" Type="http://schemas.openxmlformats.org/officeDocument/2006/relationships/image" Target="NULL"/></Relationships>
</file>

<file path=ppt/drawings/_rels/vmlDrawing12.vml.rels><?xml version="1.0" encoding="UTF-8" standalone="yes"?>
<Relationships xmlns="http://schemas.openxmlformats.org/package/2006/relationships"><Relationship Id="rId1" Type="http://schemas.openxmlformats.org/officeDocument/2006/relationships/image" Target="NULL"/></Relationships>
</file>

<file path=ppt/drawings/_rels/vmlDrawing13.vml.rels><?xml version="1.0" encoding="UTF-8" standalone="yes"?>
<Relationships xmlns="http://schemas.openxmlformats.org/package/2006/relationships"><Relationship Id="rId1" Type="http://schemas.openxmlformats.org/officeDocument/2006/relationships/image" Target="NULL"/></Relationships>
</file>

<file path=ppt/drawings/_rels/vmlDrawing14.vml.rels><?xml version="1.0" encoding="UTF-8" standalone="yes"?>
<Relationships xmlns="http://schemas.openxmlformats.org/package/2006/relationships"><Relationship Id="rId1" Type="http://schemas.openxmlformats.org/officeDocument/2006/relationships/image" Target="NULL"/></Relationships>
</file>

<file path=ppt/drawings/_rels/vmlDrawing15.vml.rels><?xml version="1.0" encoding="UTF-8" standalone="yes"?>
<Relationships xmlns="http://schemas.openxmlformats.org/package/2006/relationships"><Relationship Id="rId1" Type="http://schemas.openxmlformats.org/officeDocument/2006/relationships/image" Target="NULL"/></Relationships>
</file>

<file path=ppt/drawings/_rels/vmlDrawing16.vml.rels><?xml version="1.0" encoding="UTF-8" standalone="yes"?>
<Relationships xmlns="http://schemas.openxmlformats.org/package/2006/relationships"><Relationship Id="rId1" Type="http://schemas.openxmlformats.org/officeDocument/2006/relationships/image" Target="NULL"/></Relationships>
</file>

<file path=ppt/drawings/_rels/vmlDrawing17.vml.rels><?xml version="1.0" encoding="UTF-8" standalone="yes"?>
<Relationships xmlns="http://schemas.openxmlformats.org/package/2006/relationships"><Relationship Id="rId1" Type="http://schemas.openxmlformats.org/officeDocument/2006/relationships/image" Target="NULL"/></Relationships>
</file>

<file path=ppt/drawings/_rels/vmlDrawing18.vml.rels><?xml version="1.0" encoding="UTF-8" standalone="yes"?>
<Relationships xmlns="http://schemas.openxmlformats.org/package/2006/relationships"><Relationship Id="rId1" Type="http://schemas.openxmlformats.org/officeDocument/2006/relationships/image" Target="NULL"/></Relationships>
</file>

<file path=ppt/drawings/_rels/vmlDrawing19.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NULL"/></Relationships>
</file>

<file path=ppt/drawings/_rels/vmlDrawing21.vml.rels><?xml version="1.0" encoding="UTF-8" standalone="yes"?>
<Relationships xmlns="http://schemas.openxmlformats.org/package/2006/relationships"><Relationship Id="rId1" Type="http://schemas.openxmlformats.org/officeDocument/2006/relationships/image" Target="NULL"/></Relationships>
</file>

<file path=ppt/drawings/_rels/vmlDrawing22.vml.rels><?xml version="1.0" encoding="UTF-8" standalone="yes"?>
<Relationships xmlns="http://schemas.openxmlformats.org/package/2006/relationships"><Relationship Id="rId1" Type="http://schemas.openxmlformats.org/officeDocument/2006/relationships/image" Target="NULL"/></Relationships>
</file>

<file path=ppt/drawings/_rels/vmlDrawing23.vml.rels><?xml version="1.0" encoding="UTF-8" standalone="yes"?>
<Relationships xmlns="http://schemas.openxmlformats.org/package/2006/relationships"><Relationship Id="rId1" Type="http://schemas.openxmlformats.org/officeDocument/2006/relationships/image" Target="NULL"/></Relationships>
</file>

<file path=ppt/drawings/_rels/vmlDrawing24.vml.rels><?xml version="1.0" encoding="UTF-8" standalone="yes"?>
<Relationships xmlns="http://schemas.openxmlformats.org/package/2006/relationships"><Relationship Id="rId1" Type="http://schemas.openxmlformats.org/officeDocument/2006/relationships/image" Target="NULL"/></Relationships>
</file>

<file path=ppt/drawings/_rels/vmlDrawing25.vml.rels><?xml version="1.0" encoding="UTF-8" standalone="yes"?>
<Relationships xmlns="http://schemas.openxmlformats.org/package/2006/relationships"><Relationship Id="rId1" Type="http://schemas.openxmlformats.org/officeDocument/2006/relationships/image" Target="NULL"/></Relationships>
</file>

<file path=ppt/drawings/_rels/vmlDrawing26.vml.rels><?xml version="1.0" encoding="UTF-8" standalone="yes"?>
<Relationships xmlns="http://schemas.openxmlformats.org/package/2006/relationships"><Relationship Id="rId1" Type="http://schemas.openxmlformats.org/officeDocument/2006/relationships/image" Target="NULL"/></Relationships>
</file>

<file path=ppt/drawings/_rels/vmlDrawing27.vml.rels><?xml version="1.0" encoding="UTF-8" standalone="yes"?>
<Relationships xmlns="http://schemas.openxmlformats.org/package/2006/relationships"><Relationship Id="rId1" Type="http://schemas.openxmlformats.org/officeDocument/2006/relationships/image" Target="NULL"/></Relationships>
</file>

<file path=ppt/drawings/_rels/vmlDrawing28.vml.rels><?xml version="1.0" encoding="UTF-8" standalone="yes"?>
<Relationships xmlns="http://schemas.openxmlformats.org/package/2006/relationships"><Relationship Id="rId1" Type="http://schemas.openxmlformats.org/officeDocument/2006/relationships/image" Target="NULL"/></Relationships>
</file>

<file path=ppt/drawings/_rels/vmlDrawing29.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1" Type="http://schemas.openxmlformats.org/officeDocument/2006/relationships/image" Target="NULL"/></Relationships>
</file>

<file path=ppt/drawings/_rels/vmlDrawing31.vml.rels><?xml version="1.0" encoding="UTF-8" standalone="yes"?>
<Relationships xmlns="http://schemas.openxmlformats.org/package/2006/relationships"><Relationship Id="rId1" Type="http://schemas.openxmlformats.org/officeDocument/2006/relationships/image" Target="NULL"/></Relationships>
</file>

<file path=ppt/drawings/_rels/vmlDrawing32.vml.rels><?xml version="1.0" encoding="UTF-8" standalone="yes"?>
<Relationships xmlns="http://schemas.openxmlformats.org/package/2006/relationships"><Relationship Id="rId1" Type="http://schemas.openxmlformats.org/officeDocument/2006/relationships/image" Target="NULL"/></Relationships>
</file>

<file path=ppt/drawings/_rels/vmlDrawing33.vml.rels><?xml version="1.0" encoding="UTF-8" standalone="yes"?>
<Relationships xmlns="http://schemas.openxmlformats.org/package/2006/relationships"><Relationship Id="rId1" Type="http://schemas.openxmlformats.org/officeDocument/2006/relationships/image" Target="NULL"/></Relationships>
</file>

<file path=ppt/drawings/_rels/vmlDrawing34.vml.rels><?xml version="1.0" encoding="UTF-8" standalone="yes"?>
<Relationships xmlns="http://schemas.openxmlformats.org/package/2006/relationships"><Relationship Id="rId1" Type="http://schemas.openxmlformats.org/officeDocument/2006/relationships/image" Target="NULL"/></Relationships>
</file>

<file path=ppt/drawings/_rels/vmlDrawing35.vml.rels><?xml version="1.0" encoding="UTF-8" standalone="yes"?>
<Relationships xmlns="http://schemas.openxmlformats.org/package/2006/relationships"><Relationship Id="rId1" Type="http://schemas.openxmlformats.org/officeDocument/2006/relationships/image" Target="NULL"/></Relationships>
</file>

<file path=ppt/drawings/_rels/vmlDrawing36.vml.rels><?xml version="1.0" encoding="UTF-8" standalone="yes"?>
<Relationships xmlns="http://schemas.openxmlformats.org/package/2006/relationships"><Relationship Id="rId1" Type="http://schemas.openxmlformats.org/officeDocument/2006/relationships/image" Target="NULL"/></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NULL"/></Relationships>
</file>

<file path=ppt/drawings/_rels/vmlDrawing38.vml.rels><?xml version="1.0" encoding="UTF-8" standalone="yes"?>
<Relationships xmlns="http://schemas.openxmlformats.org/package/2006/relationships"><Relationship Id="rId1" Type="http://schemas.openxmlformats.org/officeDocument/2006/relationships/image" Target="NULL"/></Relationships>
</file>

<file path=ppt/drawings/_rels/vmlDrawing39.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0.vml.rels><?xml version="1.0" encoding="UTF-8" standalone="yes"?>
<Relationships xmlns="http://schemas.openxmlformats.org/package/2006/relationships"><Relationship Id="rId1" Type="http://schemas.openxmlformats.org/officeDocument/2006/relationships/image" Target="NULL"/></Relationships>
</file>

<file path=ppt/drawings/_rels/vmlDrawing41.vml.rels><?xml version="1.0" encoding="UTF-8" standalone="yes"?>
<Relationships xmlns="http://schemas.openxmlformats.org/package/2006/relationships"><Relationship Id="rId1" Type="http://schemas.openxmlformats.org/officeDocument/2006/relationships/image" Target="NULL"/></Relationships>
</file>

<file path=ppt/drawings/_rels/vmlDrawing42.vml.rels><?xml version="1.0" encoding="UTF-8" standalone="yes"?>
<Relationships xmlns="http://schemas.openxmlformats.org/package/2006/relationships"><Relationship Id="rId1" Type="http://schemas.openxmlformats.org/officeDocument/2006/relationships/image" Target="NULL"/></Relationships>
</file>

<file path=ppt/drawings/_rels/vmlDrawing43.vml.rels><?xml version="1.0" encoding="UTF-8" standalone="yes"?>
<Relationships xmlns="http://schemas.openxmlformats.org/package/2006/relationships"><Relationship Id="rId1" Type="http://schemas.openxmlformats.org/officeDocument/2006/relationships/image" Target="NULL"/></Relationships>
</file>

<file path=ppt/drawings/_rels/vmlDrawing44.vml.rels><?xml version="1.0" encoding="UTF-8" standalone="yes"?>
<Relationships xmlns="http://schemas.openxmlformats.org/package/2006/relationships"><Relationship Id="rId1" Type="http://schemas.openxmlformats.org/officeDocument/2006/relationships/image" Target="NULL"/></Relationships>
</file>

<file path=ppt/drawings/_rels/vmlDrawing45.vml.rels><?xml version="1.0" encoding="UTF-8" standalone="yes"?>
<Relationships xmlns="http://schemas.openxmlformats.org/package/2006/relationships"><Relationship Id="rId1" Type="http://schemas.openxmlformats.org/officeDocument/2006/relationships/image" Target="NULL"/></Relationships>
</file>

<file path=ppt/drawings/_rels/vmlDrawing46.vml.rels><?xml version="1.0" encoding="UTF-8" standalone="yes"?>
<Relationships xmlns="http://schemas.openxmlformats.org/package/2006/relationships"><Relationship Id="rId1" Type="http://schemas.openxmlformats.org/officeDocument/2006/relationships/image" Target="NULL"/></Relationships>
</file>

<file path=ppt/drawings/_rels/vmlDrawing47.vml.rels><?xml version="1.0" encoding="UTF-8" standalone="yes"?>
<Relationships xmlns="http://schemas.openxmlformats.org/package/2006/relationships"><Relationship Id="rId1" Type="http://schemas.openxmlformats.org/officeDocument/2006/relationships/image" Target="NULL"/></Relationships>
</file>

<file path=ppt/drawings/_rels/vmlDrawing48.vml.rels><?xml version="1.0" encoding="UTF-8" standalone="yes"?>
<Relationships xmlns="http://schemas.openxmlformats.org/package/2006/relationships"><Relationship Id="rId1" Type="http://schemas.openxmlformats.org/officeDocument/2006/relationships/image" Target="NULL"/></Relationships>
</file>

<file path=ppt/drawings/_rels/vmlDrawing49.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0.vml.rels><?xml version="1.0" encoding="UTF-8" standalone="yes"?>
<Relationships xmlns="http://schemas.openxmlformats.org/package/2006/relationships"><Relationship Id="rId1" Type="http://schemas.openxmlformats.org/officeDocument/2006/relationships/image" Target="NULL"/></Relationships>
</file>

<file path=ppt/drawings/_rels/vmlDrawing51.vml.rels><?xml version="1.0" encoding="UTF-8" standalone="yes"?>
<Relationships xmlns="http://schemas.openxmlformats.org/package/2006/relationships"><Relationship Id="rId1" Type="http://schemas.openxmlformats.org/officeDocument/2006/relationships/image" Target="NULL"/></Relationships>
</file>

<file path=ppt/drawings/_rels/vmlDrawing52.vml.rels><?xml version="1.0" encoding="UTF-8" standalone="yes"?>
<Relationships xmlns="http://schemas.openxmlformats.org/package/2006/relationships"><Relationship Id="rId1" Type="http://schemas.openxmlformats.org/officeDocument/2006/relationships/image" Target="NULL"/></Relationships>
</file>

<file path=ppt/drawings/_rels/vmlDrawing53.vml.rels><?xml version="1.0" encoding="UTF-8" standalone="yes"?>
<Relationships xmlns="http://schemas.openxmlformats.org/package/2006/relationships"><Relationship Id="rId1" Type="http://schemas.openxmlformats.org/officeDocument/2006/relationships/image" Target="NULL"/></Relationships>
</file>

<file path=ppt/drawings/_rels/vmlDrawing54.vml.rels><?xml version="1.0" encoding="UTF-8" standalone="yes"?>
<Relationships xmlns="http://schemas.openxmlformats.org/package/2006/relationships"><Relationship Id="rId1" Type="http://schemas.openxmlformats.org/officeDocument/2006/relationships/image" Target="NULL"/></Relationships>
</file>

<file path=ppt/drawings/_rels/vmlDrawing55.vml.rels><?xml version="1.0" encoding="UTF-8" standalone="yes"?>
<Relationships xmlns="http://schemas.openxmlformats.org/package/2006/relationships"><Relationship Id="rId1" Type="http://schemas.openxmlformats.org/officeDocument/2006/relationships/image" Target="NULL"/></Relationships>
</file>

<file path=ppt/drawings/_rels/vmlDrawing56.vml.rels><?xml version="1.0" encoding="UTF-8" standalone="yes"?>
<Relationships xmlns="http://schemas.openxmlformats.org/package/2006/relationships"><Relationship Id="rId1" Type="http://schemas.openxmlformats.org/officeDocument/2006/relationships/image" Target="NULL"/></Relationships>
</file>

<file path=ppt/drawings/_rels/vmlDrawing57.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drawings/_rels/vmlDrawing8.vml.rels><?xml version="1.0" encoding="UTF-8" standalone="yes"?>
<Relationships xmlns="http://schemas.openxmlformats.org/package/2006/relationships"><Relationship Id="rId1" Type="http://schemas.openxmlformats.org/officeDocument/2006/relationships/image" Target="NULL"/></Relationships>
</file>

<file path=ppt/drawings/_rels/vmlDrawing9.vml.rels><?xml version="1.0" encoding="UTF-8" standalone="yes"?>
<Relationships xmlns="http://schemas.openxmlformats.org/package/2006/relationships"><Relationship Id="rId1" Type="http://schemas.openxmlformats.org/officeDocument/2006/relationships/image" Target="NULL"/></Relationships>
</file>

<file path=ppt/drawings/drawing1.xml><?xml version="1.0" encoding="utf-8"?>
<c:userShapes xmlns:c="http://schemas.openxmlformats.org/drawingml/2006/chart">
  <cdr:relSizeAnchor xmlns:cdr="http://schemas.openxmlformats.org/drawingml/2006/chartDrawing">
    <cdr:from>
      <cdr:x>0.02833</cdr:x>
      <cdr:y>0.20125</cdr:y>
    </cdr:from>
    <cdr:to>
      <cdr:x>0.13333</cdr:x>
      <cdr:y>0.71236</cdr:y>
    </cdr:to>
    <cdr:sp macro="" textlink="">
      <cdr:nvSpPr>
        <cdr:cNvPr id="2" name="TextBox 1"/>
        <cdr:cNvSpPr txBox="1"/>
      </cdr:nvSpPr>
      <cdr:spPr>
        <a:xfrm xmlns:a="http://schemas.openxmlformats.org/drawingml/2006/main">
          <a:off x="129540" y="711539"/>
          <a:ext cx="480060" cy="1807125"/>
        </a:xfrm>
        <a:prstGeom xmlns:a="http://schemas.openxmlformats.org/drawingml/2006/main" prst="rect">
          <a:avLst/>
        </a:prstGeom>
      </cdr:spPr>
      <cdr:txBody>
        <a:bodyPr xmlns:a="http://schemas.openxmlformats.org/drawingml/2006/main" vertOverflow="clip" vert="vert270" wrap="square" rtlCol="0"/>
        <a:lstStyle xmlns:a="http://schemas.openxmlformats.org/drawingml/2006/main"/>
        <a:p xmlns:a="http://schemas.openxmlformats.org/drawingml/2006/main">
          <a:r>
            <a:rPr lang="zh-CN" altLang="en-US" sz="1600" b="1"/>
            <a:t>速度 （</a:t>
          </a:r>
          <a:r>
            <a:rPr lang="en-US" altLang="zh-CN" sz="1600" b="1"/>
            <a:t>cm/s</a:t>
          </a:r>
          <a:r>
            <a:rPr lang="zh-CN" altLang="en-US" sz="1600" b="1"/>
            <a:t>）</a:t>
          </a:r>
        </a:p>
      </cdr:txBody>
    </cdr:sp>
  </cdr:relSizeAnchor>
  <cdr:relSizeAnchor xmlns:cdr="http://schemas.openxmlformats.org/drawingml/2006/chartDrawing">
    <cdr:from>
      <cdr:x>0.43833</cdr:x>
      <cdr:y>0.82486</cdr:y>
    </cdr:from>
    <cdr:to>
      <cdr:x>0.75667</cdr:x>
      <cdr:y>0.93319</cdr:y>
    </cdr:to>
    <cdr:sp macro="" textlink="">
      <cdr:nvSpPr>
        <cdr:cNvPr id="3" name="TextBox 2"/>
        <cdr:cNvSpPr txBox="1"/>
      </cdr:nvSpPr>
      <cdr:spPr>
        <a:xfrm xmlns:a="http://schemas.openxmlformats.org/drawingml/2006/main">
          <a:off x="2004060" y="2916428"/>
          <a:ext cx="1455420" cy="3830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zh-CN" altLang="en-US" sz="1800" b="1" dirty="0"/>
            <a:t>管径</a:t>
          </a:r>
          <a:r>
            <a:rPr lang="zh-CN" altLang="en-US" sz="1800" b="1" baseline="0" dirty="0"/>
            <a:t> （</a:t>
          </a:r>
          <a:r>
            <a:rPr lang="en-US" altLang="zh-CN" sz="1800" b="1" baseline="0" dirty="0"/>
            <a:t>cm</a:t>
          </a:r>
          <a:r>
            <a:rPr lang="zh-CN" altLang="en-US" sz="1800" b="1" baseline="0" dirty="0"/>
            <a:t>）</a:t>
          </a:r>
          <a:endParaRPr lang="zh-CN" altLang="en-US" sz="1800" b="1"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r>
              <a:rPr lang="en-US" altLang="zh-CN"/>
              <a:t>化学危险品</a:t>
            </a:r>
            <a:endParaRPr lang="zh-CN" alt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fld id="{D7DC7E32-878F-4D3B-965E-533BD62EF1C2}" type="datetime1">
              <a:rPr lang="zh-CN" altLang="en-US"/>
              <a:pPr>
                <a:defRPr/>
              </a:pPr>
              <a:t>2017/3/14</a:t>
            </a:fld>
            <a:endParaRPr lang="en-US" altLang="zh-CN"/>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r>
              <a:rPr lang="en-US" altLang="zh-CN"/>
              <a:t>北京化工大学</a:t>
            </a:r>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EE00F33-9F91-4376-9496-8D7B7B0497FC}" type="slidenum">
              <a:rPr lang="zh-CN" altLang="en-US"/>
              <a:pPr>
                <a:defRPr/>
              </a:pPr>
              <a:t>‹#›</a:t>
            </a:fld>
            <a:endParaRPr lang="en-US" altLang="zh-CN"/>
          </a:p>
        </p:txBody>
      </p:sp>
    </p:spTree>
    <p:extLst>
      <p:ext uri="{BB962C8B-B14F-4D97-AF65-F5344CB8AC3E}">
        <p14:creationId xmlns:p14="http://schemas.microsoft.com/office/powerpoint/2010/main" val="2901448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r>
              <a:rPr lang="en-US" altLang="zh-CN"/>
              <a:t>化学危险品</a:t>
            </a: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fld id="{B408B2FC-B944-4BE0-B309-E73D8FD9895E}" type="datetime1">
              <a:rPr lang="zh-CN" altLang="en-US"/>
              <a:pPr>
                <a:defRPr/>
              </a:pPr>
              <a:t>2017/3/14</a:t>
            </a:fld>
            <a:endParaRPr lang="en-US" altLang="zh-CN"/>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r>
              <a:rPr lang="en-US" altLang="zh-CN"/>
              <a:t>北京化工大学</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B0AB3D5-846E-4B0B-B6B4-CD6B23CD197E}" type="slidenum">
              <a:rPr lang="zh-CN" altLang="en-US"/>
              <a:pPr>
                <a:defRPr/>
              </a:pPr>
              <a:t>‹#›</a:t>
            </a:fld>
            <a:endParaRPr lang="en-US" altLang="zh-CN"/>
          </a:p>
        </p:txBody>
      </p:sp>
    </p:spTree>
    <p:extLst>
      <p:ext uri="{BB962C8B-B14F-4D97-AF65-F5344CB8AC3E}">
        <p14:creationId xmlns:p14="http://schemas.microsoft.com/office/powerpoint/2010/main" val="63320808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878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mtClean="0"/>
              <a:t>化学危险品</a:t>
            </a:r>
            <a:endParaRPr lang="zh-CN" altLang="en-US" smtClean="0"/>
          </a:p>
        </p:txBody>
      </p:sp>
      <p:sp>
        <p:nvSpPr>
          <p:cNvPr id="11878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2AD40355-D0A9-40FE-A81A-8480090601DF}" type="datetime1">
              <a:rPr lang="zh-CN" altLang="en-US" smtClean="0"/>
              <a:pPr/>
              <a:t>2017/3/14</a:t>
            </a:fld>
            <a:endParaRPr lang="en-US" altLang="zh-CN" smtClean="0"/>
          </a:p>
        </p:txBody>
      </p:sp>
      <p:sp>
        <p:nvSpPr>
          <p:cNvPr id="11879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mtClean="0"/>
              <a:t>北京化工大学</a:t>
            </a:r>
          </a:p>
        </p:txBody>
      </p:sp>
      <p:sp>
        <p:nvSpPr>
          <p:cNvPr id="11879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501C3EAE-C4EC-4486-9360-4AFF02ED50D7}" type="slidenum">
              <a:rPr lang="zh-CN" altLang="en-US" smtClean="0"/>
              <a:pPr/>
              <a:t>4</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9812"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mtClean="0"/>
              <a:t>化学危险品</a:t>
            </a:r>
            <a:endParaRPr lang="zh-CN" altLang="en-US" smtClean="0"/>
          </a:p>
        </p:txBody>
      </p:sp>
      <p:sp>
        <p:nvSpPr>
          <p:cNvPr id="119813"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0EEAAC13-C265-48E0-8F51-AFA3470A924B}" type="datetime1">
              <a:rPr lang="zh-CN" altLang="en-US" smtClean="0"/>
              <a:pPr/>
              <a:t>2017/3/14</a:t>
            </a:fld>
            <a:endParaRPr lang="en-US" altLang="zh-CN" smtClean="0"/>
          </a:p>
        </p:txBody>
      </p:sp>
      <p:sp>
        <p:nvSpPr>
          <p:cNvPr id="11981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mtClean="0"/>
              <a:t>北京化工大学</a:t>
            </a:r>
          </a:p>
        </p:txBody>
      </p:sp>
      <p:sp>
        <p:nvSpPr>
          <p:cNvPr id="119815"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1EAFE9ED-7B1F-40FE-BBBD-DF1DBA9DDA6C}" type="slidenum">
              <a:rPr lang="zh-CN" altLang="en-US" smtClean="0"/>
              <a:pPr/>
              <a:t>5</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20836"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mtClean="0"/>
              <a:t>化学危险品</a:t>
            </a:r>
            <a:endParaRPr lang="zh-CN" altLang="en-US" smtClean="0"/>
          </a:p>
        </p:txBody>
      </p:sp>
      <p:sp>
        <p:nvSpPr>
          <p:cNvPr id="12083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6810705E-7195-4A88-9BFF-80E1C12AF8F3}" type="datetime1">
              <a:rPr lang="zh-CN" altLang="en-US" smtClean="0"/>
              <a:pPr/>
              <a:t>2017/3/14</a:t>
            </a:fld>
            <a:endParaRPr lang="en-US" altLang="zh-CN" smtClean="0"/>
          </a:p>
        </p:txBody>
      </p:sp>
      <p:sp>
        <p:nvSpPr>
          <p:cNvPr id="120838"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mtClean="0"/>
              <a:t>北京化工大学</a:t>
            </a:r>
          </a:p>
        </p:txBody>
      </p:sp>
      <p:sp>
        <p:nvSpPr>
          <p:cNvPr id="120839"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FF3B86B4-C315-4501-A3C9-56588B411CB7}" type="slidenum">
              <a:rPr lang="zh-CN" altLang="en-US" smtClean="0"/>
              <a:pPr/>
              <a:t>16</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21860"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mtClean="0"/>
              <a:t>化学危险品</a:t>
            </a:r>
            <a:endParaRPr lang="zh-CN" altLang="en-US" smtClean="0"/>
          </a:p>
        </p:txBody>
      </p:sp>
      <p:sp>
        <p:nvSpPr>
          <p:cNvPr id="121861"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321CB3F8-C3B0-4B0C-8108-00BB9018F43C}" type="datetime1">
              <a:rPr lang="zh-CN" altLang="en-US" smtClean="0"/>
              <a:pPr/>
              <a:t>2017/3/14</a:t>
            </a:fld>
            <a:endParaRPr lang="en-US" altLang="zh-CN" smtClean="0"/>
          </a:p>
        </p:txBody>
      </p:sp>
      <p:sp>
        <p:nvSpPr>
          <p:cNvPr id="121862"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mtClean="0"/>
              <a:t>北京化工大学</a:t>
            </a:r>
          </a:p>
        </p:txBody>
      </p:sp>
      <p:sp>
        <p:nvSpPr>
          <p:cNvPr id="121863"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fld id="{B723014C-D9D8-4F02-8E06-7736549D2FF4}" type="slidenum">
              <a:rPr lang="zh-CN" altLang="en-US" smtClean="0"/>
              <a:pPr/>
              <a:t>21</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eaLnBrk="1" hangingPunct="1">
                <a:defRPr/>
              </a:pPr>
              <a:endParaRPr lang="zh-CN" altLang="en-US"/>
            </a:p>
          </p:txBody>
        </p:sp>
        <p:sp>
          <p:nvSpPr>
            <p:cNvPr id="6"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7"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eaLnBrk="1" hangingPunct="1">
                <a:defRPr/>
              </a:pPr>
              <a:endParaRPr lang="zh-CN" altLang="en-US"/>
            </a:p>
          </p:txBody>
        </p:sp>
        <p:sp>
          <p:nvSpPr>
            <p:cNvPr id="8" name="Freeform 6"/>
            <p:cNvSpPr>
              <a:spLocks/>
            </p:cNvSpPr>
            <p:nvPr/>
          </p:nvSpPr>
          <p:spPr bwMode="hidden">
            <a:xfrm>
              <a:off x="4038" y="3577"/>
              <a:ext cx="1720" cy="65"/>
            </a:xfrm>
            <a:custGeom>
              <a:avLst/>
              <a:gdLst>
                <a:gd name="T0" fmla="*/ 1680 w 1722"/>
                <a:gd name="T1" fmla="*/ 45 h 66"/>
                <a:gd name="T2" fmla="*/ 1680 w 1722"/>
                <a:gd name="T3" fmla="*/ 39 h 66"/>
                <a:gd name="T4" fmla="*/ 0 w 1722"/>
                <a:gd name="T5" fmla="*/ 0 h 66"/>
                <a:gd name="T6" fmla="*/ 0 w 1722"/>
                <a:gd name="T7" fmla="*/ 33 h 66"/>
                <a:gd name="T8" fmla="*/ 1680 w 1722"/>
                <a:gd name="T9" fmla="*/ 45 h 66"/>
                <a:gd name="T10" fmla="*/ 1680 w 1722"/>
                <a:gd name="T11" fmla="*/ 45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eaLnBrk="1" hangingPunct="1">
                <a:defRPr/>
              </a:pPr>
              <a:endParaRPr lang="zh-CN" altLang="en-US"/>
            </a:p>
          </p:txBody>
        </p:sp>
        <p:sp>
          <p:nvSpPr>
            <p:cNvPr id="10" name="Freeform 8"/>
            <p:cNvSpPr>
              <a:spLocks/>
            </p:cNvSpPr>
            <p:nvPr/>
          </p:nvSpPr>
          <p:spPr bwMode="hidden">
            <a:xfrm>
              <a:off x="4784" y="3702"/>
              <a:ext cx="974" cy="101"/>
            </a:xfrm>
            <a:custGeom>
              <a:avLst/>
              <a:gdLst>
                <a:gd name="T0" fmla="*/ 954 w 975"/>
                <a:gd name="T1" fmla="*/ 48 h 101"/>
                <a:gd name="T2" fmla="*/ 954 w 975"/>
                <a:gd name="T3" fmla="*/ 0 h 101"/>
                <a:gd name="T4" fmla="*/ 0 w 975"/>
                <a:gd name="T5" fmla="*/ 24 h 101"/>
                <a:gd name="T6" fmla="*/ 0 w 975"/>
                <a:gd name="T7" fmla="*/ 101 h 101"/>
                <a:gd name="T8" fmla="*/ 954 w 975"/>
                <a:gd name="T9" fmla="*/ 48 h 101"/>
                <a:gd name="T10" fmla="*/ 954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9"/>
            <p:cNvSpPr>
              <a:spLocks/>
            </p:cNvSpPr>
            <p:nvPr/>
          </p:nvSpPr>
          <p:spPr bwMode="hidden">
            <a:xfrm>
              <a:off x="3619" y="3815"/>
              <a:ext cx="2139" cy="198"/>
            </a:xfrm>
            <a:custGeom>
              <a:avLst/>
              <a:gdLst>
                <a:gd name="T0" fmla="*/ 2099 w 2141"/>
                <a:gd name="T1" fmla="*/ 0 h 198"/>
                <a:gd name="T2" fmla="*/ 0 w 2141"/>
                <a:gd name="T3" fmla="*/ 156 h 198"/>
                <a:gd name="T4" fmla="*/ 0 w 2141"/>
                <a:gd name="T5" fmla="*/ 198 h 198"/>
                <a:gd name="T6" fmla="*/ 2099 w 2141"/>
                <a:gd name="T7" fmla="*/ 0 h 198"/>
                <a:gd name="T8" fmla="*/ 2099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eaLnBrk="1" hangingPunct="1">
                <a:defRPr/>
              </a:pPr>
              <a:endParaRPr lang="zh-CN" altLang="en-US"/>
            </a:p>
          </p:txBody>
        </p:sp>
        <p:sp>
          <p:nvSpPr>
            <p:cNvPr id="13" name="Freeform 11"/>
            <p:cNvSpPr>
              <a:spLocks/>
            </p:cNvSpPr>
            <p:nvPr/>
          </p:nvSpPr>
          <p:spPr bwMode="hidden">
            <a:xfrm>
              <a:off x="2097" y="4043"/>
              <a:ext cx="2514" cy="276"/>
            </a:xfrm>
            <a:custGeom>
              <a:avLst/>
              <a:gdLst>
                <a:gd name="T0" fmla="*/ 2119 w 2517"/>
                <a:gd name="T1" fmla="*/ 276 h 276"/>
                <a:gd name="T2" fmla="*/ 2454 w 2517"/>
                <a:gd name="T3" fmla="*/ 204 h 276"/>
                <a:gd name="T4" fmla="*/ 2197 w 2517"/>
                <a:gd name="T5" fmla="*/ 0 h 276"/>
                <a:gd name="T6" fmla="*/ 0 w 2517"/>
                <a:gd name="T7" fmla="*/ 276 h 276"/>
                <a:gd name="T8" fmla="*/ 2119 w 2517"/>
                <a:gd name="T9" fmla="*/ 276 h 276"/>
                <a:gd name="T10" fmla="*/ 2119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eaLnBrk="1" hangingPunct="1">
                <a:defRPr/>
              </a:pPr>
              <a:endParaRPr lang="zh-CN" altLang="en-US"/>
            </a:p>
          </p:txBody>
        </p:sp>
        <p:sp>
          <p:nvSpPr>
            <p:cNvPr id="15" name="Freeform 13"/>
            <p:cNvSpPr>
              <a:spLocks/>
            </p:cNvSpPr>
            <p:nvPr/>
          </p:nvSpPr>
          <p:spPr bwMode="hidden">
            <a:xfrm>
              <a:off x="5030" y="3151"/>
              <a:ext cx="728" cy="240"/>
            </a:xfrm>
            <a:custGeom>
              <a:avLst/>
              <a:gdLst>
                <a:gd name="T0" fmla="*/ 708 w 729"/>
                <a:gd name="T1" fmla="*/ 240 h 240"/>
                <a:gd name="T2" fmla="*/ 0 w 729"/>
                <a:gd name="T3" fmla="*/ 0 h 240"/>
                <a:gd name="T4" fmla="*/ 0 w 729"/>
                <a:gd name="T5" fmla="*/ 6 h 240"/>
                <a:gd name="T6" fmla="*/ 708 w 729"/>
                <a:gd name="T7" fmla="*/ 240 h 240"/>
                <a:gd name="T8" fmla="*/ 708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17" name="Freeform 15"/>
            <p:cNvSpPr>
              <a:spLocks/>
            </p:cNvSpPr>
            <p:nvPr/>
          </p:nvSpPr>
          <p:spPr bwMode="hidden">
            <a:xfrm>
              <a:off x="5030" y="3049"/>
              <a:ext cx="728" cy="318"/>
            </a:xfrm>
            <a:custGeom>
              <a:avLst/>
              <a:gdLst>
                <a:gd name="T0" fmla="*/ 708 w 729"/>
                <a:gd name="T1" fmla="*/ 318 h 318"/>
                <a:gd name="T2" fmla="*/ 708 w 729"/>
                <a:gd name="T3" fmla="*/ 312 h 318"/>
                <a:gd name="T4" fmla="*/ 0 w 729"/>
                <a:gd name="T5" fmla="*/ 0 h 318"/>
                <a:gd name="T6" fmla="*/ 0 w 729"/>
                <a:gd name="T7" fmla="*/ 54 h 318"/>
                <a:gd name="T8" fmla="*/ 708 w 729"/>
                <a:gd name="T9" fmla="*/ 318 h 318"/>
                <a:gd name="T10" fmla="*/ 708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eaLnBrk="1" hangingPunct="1">
                <a:defRPr/>
              </a:pPr>
              <a:endParaRPr lang="zh-CN" altLang="en-US"/>
            </a:p>
          </p:txBody>
        </p:sp>
        <p:sp>
          <p:nvSpPr>
            <p:cNvPr id="19"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20"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eaLnBrk="1" hangingPunct="1">
                <a:defRPr/>
              </a:pPr>
              <a:endParaRPr lang="zh-CN" altLang="en-US"/>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25"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eaLnBrk="1" hangingPunct="1">
                <a:defRPr/>
              </a:pPr>
              <a:endParaRPr lang="zh-CN" altLang="en-US"/>
            </a:p>
          </p:txBody>
        </p:sp>
        <p:sp>
          <p:nvSpPr>
            <p:cNvPr id="26"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eaLnBrk="1" hangingPunct="1">
                <a:defRPr/>
              </a:pPr>
              <a:endParaRPr lang="zh-CN" altLang="en-US"/>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eaLnBrk="1" hangingPunct="1">
                <a:defRPr/>
              </a:pPr>
              <a:endParaRPr lang="zh-CN" altLang="en-US"/>
            </a:p>
          </p:txBody>
        </p:sp>
        <p:sp>
          <p:nvSpPr>
            <p:cNvPr id="29"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eaLnBrk="1" hangingPunct="1">
                <a:defRPr/>
              </a:pPr>
              <a:endParaRPr lang="zh-CN" altLang="en-US"/>
            </a:p>
          </p:txBody>
        </p:sp>
        <p:sp>
          <p:nvSpPr>
            <p:cNvPr id="30" name="Freeform 28"/>
            <p:cNvSpPr>
              <a:spLocks/>
            </p:cNvSpPr>
            <p:nvPr/>
          </p:nvSpPr>
          <p:spPr bwMode="hidden">
            <a:xfrm>
              <a:off x="5698" y="653"/>
              <a:ext cx="60" cy="311"/>
            </a:xfrm>
            <a:custGeom>
              <a:avLst/>
              <a:gdLst>
                <a:gd name="T0" fmla="*/ 0 w 60"/>
                <a:gd name="T1" fmla="*/ 144 h 312"/>
                <a:gd name="T2" fmla="*/ 60 w 60"/>
                <a:gd name="T3" fmla="*/ 291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34"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eaLnBrk="1" hangingPunct="1">
                <a:defRPr/>
              </a:pPr>
              <a:endParaRPr lang="zh-CN" altLang="en-US"/>
            </a:p>
          </p:txBody>
        </p:sp>
        <p:sp>
          <p:nvSpPr>
            <p:cNvPr id="35"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36"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37"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eaLnBrk="1" hangingPunct="1">
                <a:defRPr/>
              </a:pPr>
              <a:endParaRPr lang="zh-CN" altLang="en-US"/>
            </a:p>
          </p:txBody>
        </p:sp>
        <p:sp>
          <p:nvSpPr>
            <p:cNvPr id="38"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39"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40"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eaLnBrk="1" hangingPunct="1">
                <a:defRPr/>
              </a:pPr>
              <a:endParaRPr lang="zh-CN" altLang="en-US"/>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eaLnBrk="1" hangingPunct="1">
                  <a:defRPr/>
                </a:pPr>
                <a:endParaRPr lang="zh-CN" altLang="en-US"/>
              </a:p>
            </p:txBody>
          </p:sp>
          <p:sp>
            <p:nvSpPr>
              <p:cNvPr id="43"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eaLnBrk="1" hangingPunct="1">
                  <a:defRPr/>
                </a:pPr>
                <a:endParaRPr lang="zh-CN" altLang="en-US"/>
              </a:p>
            </p:txBody>
          </p:sp>
        </p:grpSp>
      </p:grpSp>
      <p:sp>
        <p:nvSpPr>
          <p:cNvPr id="305194"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ltLang="zh-CN"/>
              <a:t>Click to edit Master title style</a:t>
            </a:r>
          </a:p>
        </p:txBody>
      </p:sp>
      <p:sp>
        <p:nvSpPr>
          <p:cNvPr id="305195"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r>
              <a:rPr lang="en-US" altLang="zh-CN"/>
              <a:t>Click to edit Master subtitle style</a:t>
            </a:r>
          </a:p>
        </p:txBody>
      </p:sp>
      <p:sp>
        <p:nvSpPr>
          <p:cNvPr id="44" name="Rectangle 44"/>
          <p:cNvSpPr>
            <a:spLocks noGrp="1" noChangeArrowheads="1"/>
          </p:cNvSpPr>
          <p:nvPr>
            <p:ph type="dt" sz="quarter" idx="10"/>
          </p:nvPr>
        </p:nvSpPr>
        <p:spPr/>
        <p:txBody>
          <a:bodyPr/>
          <a:lstStyle>
            <a:lvl1pPr>
              <a:defRPr/>
            </a:lvl1pPr>
          </a:lstStyle>
          <a:p>
            <a:pPr>
              <a:defRPr/>
            </a:pPr>
            <a:fld id="{0D63DB55-D2F2-42A5-A7A2-4AAE37078D18}" type="datetime1">
              <a:rPr lang="zh-CN" altLang="en-US"/>
              <a:pPr>
                <a:defRPr/>
              </a:pPr>
              <a:t>2017/3/14</a:t>
            </a:fld>
            <a:endParaRPr lang="en-US" altLang="zh-CN"/>
          </a:p>
        </p:txBody>
      </p:sp>
      <p:sp>
        <p:nvSpPr>
          <p:cNvPr id="45" name="Rectangle 45"/>
          <p:cNvSpPr>
            <a:spLocks noGrp="1" noChangeArrowheads="1"/>
          </p:cNvSpPr>
          <p:nvPr>
            <p:ph type="ftr" sz="quarter" idx="11"/>
          </p:nvPr>
        </p:nvSpPr>
        <p:spPr/>
        <p:txBody>
          <a:bodyPr/>
          <a:lstStyle>
            <a:lvl1pPr>
              <a:defRPr/>
            </a:lvl1pPr>
          </a:lstStyle>
          <a:p>
            <a:pPr>
              <a:defRPr/>
            </a:pPr>
            <a:r>
              <a:rPr lang="zh-CN" altLang="en-US"/>
              <a:t>北京化工大学</a:t>
            </a:r>
            <a:endParaRPr lang="en-US" altLang="zh-CN"/>
          </a:p>
        </p:txBody>
      </p:sp>
      <p:sp>
        <p:nvSpPr>
          <p:cNvPr id="46" name="Rectangle 46"/>
          <p:cNvSpPr>
            <a:spLocks noGrp="1" noChangeArrowheads="1"/>
          </p:cNvSpPr>
          <p:nvPr>
            <p:ph type="sldNum" sz="quarter" idx="12"/>
          </p:nvPr>
        </p:nvSpPr>
        <p:spPr/>
        <p:txBody>
          <a:bodyPr/>
          <a:lstStyle>
            <a:lvl1pPr>
              <a:defRPr/>
            </a:lvl1pPr>
          </a:lstStyle>
          <a:p>
            <a:pPr>
              <a:defRPr/>
            </a:pPr>
            <a:fld id="{E36E725C-8B9C-4867-A54A-34DDBB627487}" type="slidenum">
              <a:rPr lang="zh-CN" altLang="en-US"/>
              <a:pPr>
                <a:defRPr/>
              </a:pPr>
              <a:t>‹#›</a:t>
            </a:fld>
            <a:endParaRPr lang="en-US" altLang="zh-CN"/>
          </a:p>
        </p:txBody>
      </p:sp>
    </p:spTree>
    <p:extLst>
      <p:ext uri="{BB962C8B-B14F-4D97-AF65-F5344CB8AC3E}">
        <p14:creationId xmlns:p14="http://schemas.microsoft.com/office/powerpoint/2010/main" val="2491410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4"/>
          <p:cNvSpPr>
            <a:spLocks noGrp="1" noChangeArrowheads="1"/>
          </p:cNvSpPr>
          <p:nvPr>
            <p:ph type="dt" sz="half" idx="10"/>
          </p:nvPr>
        </p:nvSpPr>
        <p:spPr>
          <a:ln/>
        </p:spPr>
        <p:txBody>
          <a:bodyPr/>
          <a:lstStyle>
            <a:lvl1pPr>
              <a:defRPr/>
            </a:lvl1pPr>
          </a:lstStyle>
          <a:p>
            <a:pPr>
              <a:defRPr/>
            </a:pPr>
            <a:fld id="{668B41EE-8821-452B-B82B-CBF088A12693}" type="datetime1">
              <a:rPr lang="zh-CN" altLang="en-US"/>
              <a:pPr>
                <a:defRPr/>
              </a:pPr>
              <a:t>2017/3/14</a:t>
            </a:fld>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770E61C1-ACF8-4C09-9076-D2503E52D433}" type="slidenum">
              <a:rPr lang="zh-CN" altLang="en-US"/>
              <a:pPr>
                <a:defRPr/>
              </a:pPr>
              <a:t>‹#›</a:t>
            </a:fld>
            <a:endParaRPr lang="en-US" altLang="zh-CN"/>
          </a:p>
        </p:txBody>
      </p:sp>
    </p:spTree>
    <p:extLst>
      <p:ext uri="{BB962C8B-B14F-4D97-AF65-F5344CB8AC3E}">
        <p14:creationId xmlns:p14="http://schemas.microsoft.com/office/powerpoint/2010/main" val="1418814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4"/>
          <p:cNvSpPr>
            <a:spLocks noGrp="1" noChangeArrowheads="1"/>
          </p:cNvSpPr>
          <p:nvPr>
            <p:ph type="dt" sz="half" idx="10"/>
          </p:nvPr>
        </p:nvSpPr>
        <p:spPr>
          <a:ln/>
        </p:spPr>
        <p:txBody>
          <a:bodyPr/>
          <a:lstStyle>
            <a:lvl1pPr>
              <a:defRPr/>
            </a:lvl1pPr>
          </a:lstStyle>
          <a:p>
            <a:pPr>
              <a:defRPr/>
            </a:pPr>
            <a:fld id="{5E540FED-54A8-4C5A-9503-759BC8CFD8F8}" type="datetime1">
              <a:rPr lang="zh-CN" altLang="en-US"/>
              <a:pPr>
                <a:defRPr/>
              </a:pPr>
              <a:t>2017/3/14</a:t>
            </a:fld>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7BA7510B-B3D7-46AA-BCCC-B21FA0869E19}" type="slidenum">
              <a:rPr lang="zh-CN" altLang="en-US"/>
              <a:pPr>
                <a:defRPr/>
              </a:pPr>
              <a:t>‹#›</a:t>
            </a:fld>
            <a:endParaRPr lang="en-US" altLang="zh-CN"/>
          </a:p>
        </p:txBody>
      </p:sp>
    </p:spTree>
    <p:extLst>
      <p:ext uri="{BB962C8B-B14F-4D97-AF65-F5344CB8AC3E}">
        <p14:creationId xmlns:p14="http://schemas.microsoft.com/office/powerpoint/2010/main" val="3762213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ltLang="zh-CN" smtClean="0"/>
              <a:t>Click to edit Master title style</a:t>
            </a:r>
            <a:endParaRPr lang="zh-CN" altLang="en-US"/>
          </a:p>
        </p:txBody>
      </p:sp>
      <p:sp>
        <p:nvSpPr>
          <p:cNvPr id="3" name="Table Placeholder 2"/>
          <p:cNvSpPr>
            <a:spLocks noGrp="1"/>
          </p:cNvSpPr>
          <p:nvPr>
            <p:ph type="tbl" idx="1"/>
          </p:nvPr>
        </p:nvSpPr>
        <p:spPr>
          <a:xfrm>
            <a:off x="457200" y="1600200"/>
            <a:ext cx="8229600" cy="4530725"/>
          </a:xfrm>
        </p:spPr>
        <p:txBody>
          <a:bodyPr/>
          <a:lstStyle/>
          <a:p>
            <a:pPr lvl="0"/>
            <a:endParaRPr lang="zh-CN" altLang="en-US" noProof="0" smtClean="0"/>
          </a:p>
        </p:txBody>
      </p:sp>
      <p:sp>
        <p:nvSpPr>
          <p:cNvPr id="4" name="Rectangle 44"/>
          <p:cNvSpPr>
            <a:spLocks noGrp="1" noChangeArrowheads="1"/>
          </p:cNvSpPr>
          <p:nvPr>
            <p:ph type="dt" sz="half" idx="10"/>
          </p:nvPr>
        </p:nvSpPr>
        <p:spPr>
          <a:ln/>
        </p:spPr>
        <p:txBody>
          <a:bodyPr/>
          <a:lstStyle>
            <a:lvl1pPr>
              <a:defRPr/>
            </a:lvl1pPr>
          </a:lstStyle>
          <a:p>
            <a:pPr>
              <a:defRPr/>
            </a:pPr>
            <a:fld id="{BD3C83DC-882C-4219-A65B-CCA1172AA990}" type="datetime1">
              <a:rPr lang="zh-CN" altLang="en-US"/>
              <a:pPr>
                <a:defRPr/>
              </a:pPr>
              <a:t>2017/3/14</a:t>
            </a:fld>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69AEFADF-CB73-438A-9705-2FF973AE8854}" type="slidenum">
              <a:rPr lang="zh-CN" altLang="en-US"/>
              <a:pPr>
                <a:defRPr/>
              </a:pPr>
              <a:t>‹#›</a:t>
            </a:fld>
            <a:endParaRPr lang="en-US" altLang="zh-CN"/>
          </a:p>
        </p:txBody>
      </p:sp>
    </p:spTree>
    <p:extLst>
      <p:ext uri="{BB962C8B-B14F-4D97-AF65-F5344CB8AC3E}">
        <p14:creationId xmlns:p14="http://schemas.microsoft.com/office/powerpoint/2010/main" val="3561112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43000"/>
          </a:xfrm>
        </p:spPr>
        <p:txBody>
          <a:bodyPr/>
          <a:lstStyle/>
          <a:p>
            <a:r>
              <a:rPr lang="en-US" altLang="zh-CN" smtClean="0"/>
              <a:t>Click to edit Master title style</a:t>
            </a:r>
            <a:endParaRPr lang="zh-CN" altLang="en-US"/>
          </a:p>
        </p:txBody>
      </p:sp>
      <p:sp>
        <p:nvSpPr>
          <p:cNvPr id="3" name="Content Placeholder 2"/>
          <p:cNvSpPr>
            <a:spLocks noGrp="1"/>
          </p:cNvSpPr>
          <p:nvPr>
            <p:ph sz="quarter" idx="1"/>
          </p:nvPr>
        </p:nvSpPr>
        <p:spPr>
          <a:xfrm>
            <a:off x="457200" y="1600200"/>
            <a:ext cx="4038600" cy="21891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1891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57200" y="3941763"/>
            <a:ext cx="4038600" cy="2189162"/>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Content Placeholder 5"/>
          <p:cNvSpPr>
            <a:spLocks noGrp="1"/>
          </p:cNvSpPr>
          <p:nvPr>
            <p:ph sz="quarter" idx="4"/>
          </p:nvPr>
        </p:nvSpPr>
        <p:spPr>
          <a:xfrm>
            <a:off x="4648200" y="3941763"/>
            <a:ext cx="4038600" cy="2189162"/>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4"/>
          <p:cNvSpPr>
            <a:spLocks noGrp="1" noChangeArrowheads="1"/>
          </p:cNvSpPr>
          <p:nvPr>
            <p:ph type="dt" sz="half" idx="10"/>
          </p:nvPr>
        </p:nvSpPr>
        <p:spPr>
          <a:ln/>
        </p:spPr>
        <p:txBody>
          <a:bodyPr/>
          <a:lstStyle>
            <a:lvl1pPr>
              <a:defRPr/>
            </a:lvl1pPr>
          </a:lstStyle>
          <a:p>
            <a:pPr>
              <a:defRPr/>
            </a:pPr>
            <a:fld id="{5376D8CF-1FBF-4F5F-BBE3-3A23C263BEF0}" type="datetime1">
              <a:rPr lang="zh-CN" altLang="en-US"/>
              <a:pPr>
                <a:defRPr/>
              </a:pPr>
              <a:t>2017/3/14</a:t>
            </a:fld>
            <a:endParaRPr lang="en-US" altLang="zh-CN"/>
          </a:p>
        </p:txBody>
      </p:sp>
      <p:sp>
        <p:nvSpPr>
          <p:cNvPr id="8"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9" name="Rectangle 46"/>
          <p:cNvSpPr>
            <a:spLocks noGrp="1" noChangeArrowheads="1"/>
          </p:cNvSpPr>
          <p:nvPr>
            <p:ph type="sldNum" sz="quarter" idx="12"/>
          </p:nvPr>
        </p:nvSpPr>
        <p:spPr>
          <a:ln/>
        </p:spPr>
        <p:txBody>
          <a:bodyPr/>
          <a:lstStyle>
            <a:lvl1pPr>
              <a:defRPr/>
            </a:lvl1pPr>
          </a:lstStyle>
          <a:p>
            <a:pPr>
              <a:defRPr/>
            </a:pPr>
            <a:fld id="{7F071C1D-BC15-418A-9E60-8DAF346C99D3}" type="slidenum">
              <a:rPr lang="zh-CN" altLang="en-US"/>
              <a:pPr>
                <a:defRPr/>
              </a:pPr>
              <a:t>‹#›</a:t>
            </a:fld>
            <a:endParaRPr lang="en-US" altLang="zh-CN"/>
          </a:p>
        </p:txBody>
      </p:sp>
    </p:spTree>
    <p:extLst>
      <p:ext uri="{BB962C8B-B14F-4D97-AF65-F5344CB8AC3E}">
        <p14:creationId xmlns:p14="http://schemas.microsoft.com/office/powerpoint/2010/main" val="2851852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3072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600200"/>
            <a:ext cx="4038600" cy="2189163"/>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3941763"/>
            <a:ext cx="4038600" cy="2189162"/>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Rectangle 44"/>
          <p:cNvSpPr>
            <a:spLocks noGrp="1" noChangeArrowheads="1"/>
          </p:cNvSpPr>
          <p:nvPr>
            <p:ph type="dt" sz="half" idx="10"/>
          </p:nvPr>
        </p:nvSpPr>
        <p:spPr>
          <a:ln/>
        </p:spPr>
        <p:txBody>
          <a:bodyPr/>
          <a:lstStyle>
            <a:lvl1pPr>
              <a:defRPr/>
            </a:lvl1pPr>
          </a:lstStyle>
          <a:p>
            <a:pPr>
              <a:defRPr/>
            </a:pPr>
            <a:fld id="{379CF38F-1559-441A-85AA-3226ABB98E03}" type="datetime1">
              <a:rPr lang="zh-CN" altLang="en-US"/>
              <a:pPr>
                <a:defRPr/>
              </a:pPr>
              <a:t>2017/3/14</a:t>
            </a:fld>
            <a:endParaRPr lang="en-US" altLang="zh-CN"/>
          </a:p>
        </p:txBody>
      </p:sp>
      <p:sp>
        <p:nvSpPr>
          <p:cNvPr id="7"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8" name="Rectangle 46"/>
          <p:cNvSpPr>
            <a:spLocks noGrp="1" noChangeArrowheads="1"/>
          </p:cNvSpPr>
          <p:nvPr>
            <p:ph type="sldNum" sz="quarter" idx="12"/>
          </p:nvPr>
        </p:nvSpPr>
        <p:spPr>
          <a:ln/>
        </p:spPr>
        <p:txBody>
          <a:bodyPr/>
          <a:lstStyle>
            <a:lvl1pPr>
              <a:defRPr/>
            </a:lvl1pPr>
          </a:lstStyle>
          <a:p>
            <a:pPr>
              <a:defRPr/>
            </a:pPr>
            <a:fld id="{37EF3E24-1589-4AD5-8C93-3FE142B953B8}" type="slidenum">
              <a:rPr lang="zh-CN" altLang="en-US"/>
              <a:pPr>
                <a:defRPr/>
              </a:pPr>
              <a:t>‹#›</a:t>
            </a:fld>
            <a:endParaRPr lang="en-US" altLang="zh-CN"/>
          </a:p>
        </p:txBody>
      </p:sp>
    </p:spTree>
    <p:extLst>
      <p:ext uri="{BB962C8B-B14F-4D97-AF65-F5344CB8AC3E}">
        <p14:creationId xmlns:p14="http://schemas.microsoft.com/office/powerpoint/2010/main" val="3462791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4"/>
          <p:cNvSpPr>
            <a:spLocks noGrp="1" noChangeArrowheads="1"/>
          </p:cNvSpPr>
          <p:nvPr>
            <p:ph type="dt" sz="half" idx="10"/>
          </p:nvPr>
        </p:nvSpPr>
        <p:spPr>
          <a:ln/>
        </p:spPr>
        <p:txBody>
          <a:bodyPr/>
          <a:lstStyle>
            <a:lvl1pPr>
              <a:defRPr/>
            </a:lvl1pPr>
          </a:lstStyle>
          <a:p>
            <a:pPr>
              <a:defRPr/>
            </a:pPr>
            <a:fld id="{299C6087-1CC1-44FB-B213-4EF76B149FB1}" type="datetime1">
              <a:rPr lang="zh-CN" altLang="en-US"/>
              <a:pPr>
                <a:defRPr/>
              </a:pPr>
              <a:t>2017/3/14</a:t>
            </a:fld>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A291EDD5-F9BD-4E3C-865F-22D79F74EE34}" type="slidenum">
              <a:rPr lang="zh-CN" altLang="en-US"/>
              <a:pPr>
                <a:defRPr/>
              </a:pPr>
              <a:t>‹#›</a:t>
            </a:fld>
            <a:endParaRPr lang="en-US" altLang="zh-CN"/>
          </a:p>
        </p:txBody>
      </p:sp>
    </p:spTree>
    <p:extLst>
      <p:ext uri="{BB962C8B-B14F-4D97-AF65-F5344CB8AC3E}">
        <p14:creationId xmlns:p14="http://schemas.microsoft.com/office/powerpoint/2010/main" val="208207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44"/>
          <p:cNvSpPr>
            <a:spLocks noGrp="1" noChangeArrowheads="1"/>
          </p:cNvSpPr>
          <p:nvPr>
            <p:ph type="dt" sz="half" idx="10"/>
          </p:nvPr>
        </p:nvSpPr>
        <p:spPr>
          <a:ln/>
        </p:spPr>
        <p:txBody>
          <a:bodyPr/>
          <a:lstStyle>
            <a:lvl1pPr>
              <a:defRPr/>
            </a:lvl1pPr>
          </a:lstStyle>
          <a:p>
            <a:pPr>
              <a:defRPr/>
            </a:pPr>
            <a:fld id="{FEDA82E1-A17E-4AE4-BBA9-FF160A27C002}" type="datetime1">
              <a:rPr lang="zh-CN" altLang="en-US"/>
              <a:pPr>
                <a:defRPr/>
              </a:pPr>
              <a:t>2017/3/14</a:t>
            </a:fld>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B2D22CB2-4BB2-48C2-B65D-2A9CB0C05966}" type="slidenum">
              <a:rPr lang="zh-CN" altLang="en-US"/>
              <a:pPr>
                <a:defRPr/>
              </a:pPr>
              <a:t>‹#›</a:t>
            </a:fld>
            <a:endParaRPr lang="en-US" altLang="zh-CN"/>
          </a:p>
        </p:txBody>
      </p:sp>
    </p:spTree>
    <p:extLst>
      <p:ext uri="{BB962C8B-B14F-4D97-AF65-F5344CB8AC3E}">
        <p14:creationId xmlns:p14="http://schemas.microsoft.com/office/powerpoint/2010/main" val="276088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4"/>
          <p:cNvSpPr>
            <a:spLocks noGrp="1" noChangeArrowheads="1"/>
          </p:cNvSpPr>
          <p:nvPr>
            <p:ph type="dt" sz="half" idx="10"/>
          </p:nvPr>
        </p:nvSpPr>
        <p:spPr>
          <a:ln/>
        </p:spPr>
        <p:txBody>
          <a:bodyPr/>
          <a:lstStyle>
            <a:lvl1pPr>
              <a:defRPr/>
            </a:lvl1pPr>
          </a:lstStyle>
          <a:p>
            <a:pPr>
              <a:defRPr/>
            </a:pPr>
            <a:fld id="{6B32A7B9-D006-4FFB-ADEA-4F6312303E1C}" type="datetime1">
              <a:rPr lang="zh-CN" altLang="en-US"/>
              <a:pPr>
                <a:defRPr/>
              </a:pPr>
              <a:t>2017/3/14</a:t>
            </a:fld>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7" name="Rectangle 46"/>
          <p:cNvSpPr>
            <a:spLocks noGrp="1" noChangeArrowheads="1"/>
          </p:cNvSpPr>
          <p:nvPr>
            <p:ph type="sldNum" sz="quarter" idx="12"/>
          </p:nvPr>
        </p:nvSpPr>
        <p:spPr>
          <a:ln/>
        </p:spPr>
        <p:txBody>
          <a:bodyPr/>
          <a:lstStyle>
            <a:lvl1pPr>
              <a:defRPr/>
            </a:lvl1pPr>
          </a:lstStyle>
          <a:p>
            <a:pPr>
              <a:defRPr/>
            </a:pPr>
            <a:fld id="{8511771F-3CEE-45DE-84CB-505AD8D54B63}" type="slidenum">
              <a:rPr lang="zh-CN" altLang="en-US"/>
              <a:pPr>
                <a:defRPr/>
              </a:pPr>
              <a:t>‹#›</a:t>
            </a:fld>
            <a:endParaRPr lang="en-US" altLang="zh-CN"/>
          </a:p>
        </p:txBody>
      </p:sp>
    </p:spTree>
    <p:extLst>
      <p:ext uri="{BB962C8B-B14F-4D97-AF65-F5344CB8AC3E}">
        <p14:creationId xmlns:p14="http://schemas.microsoft.com/office/powerpoint/2010/main" val="234305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4"/>
          <p:cNvSpPr>
            <a:spLocks noGrp="1" noChangeArrowheads="1"/>
          </p:cNvSpPr>
          <p:nvPr>
            <p:ph type="dt" sz="half" idx="10"/>
          </p:nvPr>
        </p:nvSpPr>
        <p:spPr>
          <a:ln/>
        </p:spPr>
        <p:txBody>
          <a:bodyPr/>
          <a:lstStyle>
            <a:lvl1pPr>
              <a:defRPr/>
            </a:lvl1pPr>
          </a:lstStyle>
          <a:p>
            <a:pPr>
              <a:defRPr/>
            </a:pPr>
            <a:fld id="{B9286DA7-0DD9-4957-BBE9-D9B00524DB39}" type="datetime1">
              <a:rPr lang="zh-CN" altLang="en-US"/>
              <a:pPr>
                <a:defRPr/>
              </a:pPr>
              <a:t>2017/3/14</a:t>
            </a:fld>
            <a:endParaRPr lang="en-US" altLang="zh-CN"/>
          </a:p>
        </p:txBody>
      </p:sp>
      <p:sp>
        <p:nvSpPr>
          <p:cNvPr id="8"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9" name="Rectangle 46"/>
          <p:cNvSpPr>
            <a:spLocks noGrp="1" noChangeArrowheads="1"/>
          </p:cNvSpPr>
          <p:nvPr>
            <p:ph type="sldNum" sz="quarter" idx="12"/>
          </p:nvPr>
        </p:nvSpPr>
        <p:spPr>
          <a:ln/>
        </p:spPr>
        <p:txBody>
          <a:bodyPr/>
          <a:lstStyle>
            <a:lvl1pPr>
              <a:defRPr/>
            </a:lvl1pPr>
          </a:lstStyle>
          <a:p>
            <a:pPr>
              <a:defRPr/>
            </a:pPr>
            <a:fld id="{B5EAC57A-0313-4EDB-92DF-1F1B37B8D8A7}" type="slidenum">
              <a:rPr lang="zh-CN" altLang="en-US"/>
              <a:pPr>
                <a:defRPr/>
              </a:pPr>
              <a:t>‹#›</a:t>
            </a:fld>
            <a:endParaRPr lang="en-US" altLang="zh-CN"/>
          </a:p>
        </p:txBody>
      </p:sp>
    </p:spTree>
    <p:extLst>
      <p:ext uri="{BB962C8B-B14F-4D97-AF65-F5344CB8AC3E}">
        <p14:creationId xmlns:p14="http://schemas.microsoft.com/office/powerpoint/2010/main" val="3648324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4"/>
          <p:cNvSpPr>
            <a:spLocks noGrp="1" noChangeArrowheads="1"/>
          </p:cNvSpPr>
          <p:nvPr>
            <p:ph type="dt" sz="half" idx="10"/>
          </p:nvPr>
        </p:nvSpPr>
        <p:spPr>
          <a:ln/>
        </p:spPr>
        <p:txBody>
          <a:bodyPr/>
          <a:lstStyle>
            <a:lvl1pPr>
              <a:defRPr/>
            </a:lvl1pPr>
          </a:lstStyle>
          <a:p>
            <a:pPr>
              <a:defRPr/>
            </a:pPr>
            <a:fld id="{83B523BF-D42F-4590-B745-77003E9CF94E}" type="datetime1">
              <a:rPr lang="zh-CN" altLang="en-US"/>
              <a:pPr>
                <a:defRPr/>
              </a:pPr>
              <a:t>2017/3/14</a:t>
            </a:fld>
            <a:endParaRPr lang="en-US" altLang="zh-CN"/>
          </a:p>
        </p:txBody>
      </p:sp>
      <p:sp>
        <p:nvSpPr>
          <p:cNvPr id="4"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5" name="Rectangle 46"/>
          <p:cNvSpPr>
            <a:spLocks noGrp="1" noChangeArrowheads="1"/>
          </p:cNvSpPr>
          <p:nvPr>
            <p:ph type="sldNum" sz="quarter" idx="12"/>
          </p:nvPr>
        </p:nvSpPr>
        <p:spPr>
          <a:ln/>
        </p:spPr>
        <p:txBody>
          <a:bodyPr/>
          <a:lstStyle>
            <a:lvl1pPr>
              <a:defRPr/>
            </a:lvl1pPr>
          </a:lstStyle>
          <a:p>
            <a:pPr>
              <a:defRPr/>
            </a:pPr>
            <a:fld id="{6A3DC66C-00DF-44D6-A610-F95DA680C2D4}" type="slidenum">
              <a:rPr lang="zh-CN" altLang="en-US"/>
              <a:pPr>
                <a:defRPr/>
              </a:pPr>
              <a:t>‹#›</a:t>
            </a:fld>
            <a:endParaRPr lang="en-US" altLang="zh-CN"/>
          </a:p>
        </p:txBody>
      </p:sp>
    </p:spTree>
    <p:extLst>
      <p:ext uri="{BB962C8B-B14F-4D97-AF65-F5344CB8AC3E}">
        <p14:creationId xmlns:p14="http://schemas.microsoft.com/office/powerpoint/2010/main" val="1574114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a:ln/>
        </p:spPr>
        <p:txBody>
          <a:bodyPr/>
          <a:lstStyle>
            <a:lvl1pPr>
              <a:defRPr/>
            </a:lvl1pPr>
          </a:lstStyle>
          <a:p>
            <a:pPr>
              <a:defRPr/>
            </a:pPr>
            <a:fld id="{7B02ADA1-FE5A-4722-894C-AA9ABB6213D7}" type="datetime1">
              <a:rPr lang="zh-CN" altLang="en-US"/>
              <a:pPr>
                <a:defRPr/>
              </a:pPr>
              <a:t>2017/3/14</a:t>
            </a:fld>
            <a:endParaRPr lang="en-US" altLang="zh-CN"/>
          </a:p>
        </p:txBody>
      </p:sp>
      <p:sp>
        <p:nvSpPr>
          <p:cNvPr id="3"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4" name="Rectangle 46"/>
          <p:cNvSpPr>
            <a:spLocks noGrp="1" noChangeArrowheads="1"/>
          </p:cNvSpPr>
          <p:nvPr>
            <p:ph type="sldNum" sz="quarter" idx="12"/>
          </p:nvPr>
        </p:nvSpPr>
        <p:spPr>
          <a:ln/>
        </p:spPr>
        <p:txBody>
          <a:bodyPr/>
          <a:lstStyle>
            <a:lvl1pPr>
              <a:defRPr/>
            </a:lvl1pPr>
          </a:lstStyle>
          <a:p>
            <a:pPr>
              <a:defRPr/>
            </a:pPr>
            <a:fld id="{07A5A5BF-7F13-4D13-95E9-C79302B7C294}" type="slidenum">
              <a:rPr lang="zh-CN" altLang="en-US"/>
              <a:pPr>
                <a:defRPr/>
              </a:pPr>
              <a:t>‹#›</a:t>
            </a:fld>
            <a:endParaRPr lang="en-US" altLang="zh-CN"/>
          </a:p>
        </p:txBody>
      </p:sp>
    </p:spTree>
    <p:extLst>
      <p:ext uri="{BB962C8B-B14F-4D97-AF65-F5344CB8AC3E}">
        <p14:creationId xmlns:p14="http://schemas.microsoft.com/office/powerpoint/2010/main" val="3841182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fld id="{3A56B2FB-674E-4E49-9FC1-E7AB7BBCCAFA}" type="datetime1">
              <a:rPr lang="zh-CN" altLang="en-US"/>
              <a:pPr>
                <a:defRPr/>
              </a:pPr>
              <a:t>2017/3/14</a:t>
            </a:fld>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7" name="Rectangle 46"/>
          <p:cNvSpPr>
            <a:spLocks noGrp="1" noChangeArrowheads="1"/>
          </p:cNvSpPr>
          <p:nvPr>
            <p:ph type="sldNum" sz="quarter" idx="12"/>
          </p:nvPr>
        </p:nvSpPr>
        <p:spPr>
          <a:ln/>
        </p:spPr>
        <p:txBody>
          <a:bodyPr/>
          <a:lstStyle>
            <a:lvl1pPr>
              <a:defRPr/>
            </a:lvl1pPr>
          </a:lstStyle>
          <a:p>
            <a:pPr>
              <a:defRPr/>
            </a:pPr>
            <a:fld id="{F6C2B2B0-EC7E-4636-9305-337706FAD4A2}" type="slidenum">
              <a:rPr lang="zh-CN" altLang="en-US"/>
              <a:pPr>
                <a:defRPr/>
              </a:pPr>
              <a:t>‹#›</a:t>
            </a:fld>
            <a:endParaRPr lang="en-US" altLang="zh-CN"/>
          </a:p>
        </p:txBody>
      </p:sp>
    </p:spTree>
    <p:extLst>
      <p:ext uri="{BB962C8B-B14F-4D97-AF65-F5344CB8AC3E}">
        <p14:creationId xmlns:p14="http://schemas.microsoft.com/office/powerpoint/2010/main" val="3258090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4"/>
          <p:cNvSpPr>
            <a:spLocks noGrp="1" noChangeArrowheads="1"/>
          </p:cNvSpPr>
          <p:nvPr>
            <p:ph type="dt" sz="half" idx="10"/>
          </p:nvPr>
        </p:nvSpPr>
        <p:spPr>
          <a:ln/>
        </p:spPr>
        <p:txBody>
          <a:bodyPr/>
          <a:lstStyle>
            <a:lvl1pPr>
              <a:defRPr/>
            </a:lvl1pPr>
          </a:lstStyle>
          <a:p>
            <a:pPr>
              <a:defRPr/>
            </a:pPr>
            <a:fld id="{4062358E-7279-453B-BCF4-1BE3130B1C46}" type="datetime1">
              <a:rPr lang="zh-CN" altLang="en-US"/>
              <a:pPr>
                <a:defRPr/>
              </a:pPr>
              <a:t>2017/3/14</a:t>
            </a:fld>
            <a:endParaRPr lang="en-US" altLang="zh-CN"/>
          </a:p>
        </p:txBody>
      </p:sp>
      <p:sp>
        <p:nvSpPr>
          <p:cNvPr id="6" name="Rectangle 45"/>
          <p:cNvSpPr>
            <a:spLocks noGrp="1" noChangeArrowheads="1"/>
          </p:cNvSpPr>
          <p:nvPr>
            <p:ph type="ftr" sz="quarter" idx="11"/>
          </p:nvPr>
        </p:nvSpPr>
        <p:spPr>
          <a:ln/>
        </p:spPr>
        <p:txBody>
          <a:bodyPr/>
          <a:lstStyle>
            <a:lvl1pPr>
              <a:defRPr/>
            </a:lvl1pPr>
          </a:lstStyle>
          <a:p>
            <a:pPr>
              <a:defRPr/>
            </a:pPr>
            <a:r>
              <a:rPr lang="zh-CN" altLang="en-US"/>
              <a:t>北京化工大学</a:t>
            </a:r>
            <a:endParaRPr lang="en-US" altLang="zh-CN"/>
          </a:p>
        </p:txBody>
      </p:sp>
      <p:sp>
        <p:nvSpPr>
          <p:cNvPr id="7" name="Rectangle 46"/>
          <p:cNvSpPr>
            <a:spLocks noGrp="1" noChangeArrowheads="1"/>
          </p:cNvSpPr>
          <p:nvPr>
            <p:ph type="sldNum" sz="quarter" idx="12"/>
          </p:nvPr>
        </p:nvSpPr>
        <p:spPr>
          <a:ln/>
        </p:spPr>
        <p:txBody>
          <a:bodyPr/>
          <a:lstStyle>
            <a:lvl1pPr>
              <a:defRPr/>
            </a:lvl1pPr>
          </a:lstStyle>
          <a:p>
            <a:pPr>
              <a:defRPr/>
            </a:pPr>
            <a:fld id="{BA2BDE86-FF70-4976-BB70-458AFC2697E9}" type="slidenum">
              <a:rPr lang="zh-CN" altLang="en-US"/>
              <a:pPr>
                <a:defRPr/>
              </a:pPr>
              <a:t>‹#›</a:t>
            </a:fld>
            <a:endParaRPr lang="en-US" altLang="zh-CN"/>
          </a:p>
        </p:txBody>
      </p:sp>
    </p:spTree>
    <p:extLst>
      <p:ext uri="{BB962C8B-B14F-4D97-AF65-F5344CB8AC3E}">
        <p14:creationId xmlns:p14="http://schemas.microsoft.com/office/powerpoint/2010/main" val="2359793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6413"/>
            <a:chOff x="0" y="0"/>
            <a:chExt cx="5760" cy="4319"/>
          </a:xfrm>
        </p:grpSpPr>
        <p:sp>
          <p:nvSpPr>
            <p:cNvPr id="304131"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eaLnBrk="1" hangingPunct="1">
                <a:defRPr/>
              </a:pPr>
              <a:endParaRPr lang="zh-CN" altLang="en-US"/>
            </a:p>
          </p:txBody>
        </p:sp>
        <p:sp>
          <p:nvSpPr>
            <p:cNvPr id="304132"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304133"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eaLnBrk="1" hangingPunct="1">
                <a:defRPr/>
              </a:pPr>
              <a:endParaRPr lang="zh-CN" altLang="en-US"/>
            </a:p>
          </p:txBody>
        </p:sp>
        <p:sp>
          <p:nvSpPr>
            <p:cNvPr id="1035" name="Freeform 6"/>
            <p:cNvSpPr>
              <a:spLocks/>
            </p:cNvSpPr>
            <p:nvPr/>
          </p:nvSpPr>
          <p:spPr bwMode="hidden">
            <a:xfrm>
              <a:off x="4038" y="3577"/>
              <a:ext cx="1720" cy="65"/>
            </a:xfrm>
            <a:custGeom>
              <a:avLst/>
              <a:gdLst>
                <a:gd name="T0" fmla="*/ 1680 w 1722"/>
                <a:gd name="T1" fmla="*/ 45 h 66"/>
                <a:gd name="T2" fmla="*/ 1680 w 1722"/>
                <a:gd name="T3" fmla="*/ 39 h 66"/>
                <a:gd name="T4" fmla="*/ 0 w 1722"/>
                <a:gd name="T5" fmla="*/ 0 h 66"/>
                <a:gd name="T6" fmla="*/ 0 w 1722"/>
                <a:gd name="T7" fmla="*/ 33 h 66"/>
                <a:gd name="T8" fmla="*/ 1680 w 1722"/>
                <a:gd name="T9" fmla="*/ 45 h 66"/>
                <a:gd name="T10" fmla="*/ 1680 w 1722"/>
                <a:gd name="T11" fmla="*/ 45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135"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eaLnBrk="1" hangingPunct="1">
                <a:defRPr/>
              </a:pPr>
              <a:endParaRPr lang="zh-CN" altLang="en-US"/>
            </a:p>
          </p:txBody>
        </p:sp>
        <p:sp>
          <p:nvSpPr>
            <p:cNvPr id="1037" name="Freeform 8"/>
            <p:cNvSpPr>
              <a:spLocks/>
            </p:cNvSpPr>
            <p:nvPr/>
          </p:nvSpPr>
          <p:spPr bwMode="hidden">
            <a:xfrm>
              <a:off x="4784" y="3702"/>
              <a:ext cx="974" cy="101"/>
            </a:xfrm>
            <a:custGeom>
              <a:avLst/>
              <a:gdLst>
                <a:gd name="T0" fmla="*/ 954 w 975"/>
                <a:gd name="T1" fmla="*/ 48 h 101"/>
                <a:gd name="T2" fmla="*/ 954 w 975"/>
                <a:gd name="T3" fmla="*/ 0 h 101"/>
                <a:gd name="T4" fmla="*/ 0 w 975"/>
                <a:gd name="T5" fmla="*/ 24 h 101"/>
                <a:gd name="T6" fmla="*/ 0 w 975"/>
                <a:gd name="T7" fmla="*/ 101 h 101"/>
                <a:gd name="T8" fmla="*/ 954 w 975"/>
                <a:gd name="T9" fmla="*/ 48 h 101"/>
                <a:gd name="T10" fmla="*/ 954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9"/>
            <p:cNvSpPr>
              <a:spLocks/>
            </p:cNvSpPr>
            <p:nvPr/>
          </p:nvSpPr>
          <p:spPr bwMode="hidden">
            <a:xfrm>
              <a:off x="3619" y="3815"/>
              <a:ext cx="2139" cy="198"/>
            </a:xfrm>
            <a:custGeom>
              <a:avLst/>
              <a:gdLst>
                <a:gd name="T0" fmla="*/ 2099 w 2141"/>
                <a:gd name="T1" fmla="*/ 0 h 198"/>
                <a:gd name="T2" fmla="*/ 0 w 2141"/>
                <a:gd name="T3" fmla="*/ 156 h 198"/>
                <a:gd name="T4" fmla="*/ 0 w 2141"/>
                <a:gd name="T5" fmla="*/ 198 h 198"/>
                <a:gd name="T6" fmla="*/ 2099 w 2141"/>
                <a:gd name="T7" fmla="*/ 0 h 198"/>
                <a:gd name="T8" fmla="*/ 2099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138"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eaLnBrk="1" hangingPunct="1">
                <a:defRPr/>
              </a:pPr>
              <a:endParaRPr lang="zh-CN" altLang="en-US"/>
            </a:p>
          </p:txBody>
        </p:sp>
        <p:sp>
          <p:nvSpPr>
            <p:cNvPr id="1040" name="Freeform 11"/>
            <p:cNvSpPr>
              <a:spLocks/>
            </p:cNvSpPr>
            <p:nvPr/>
          </p:nvSpPr>
          <p:spPr bwMode="hidden">
            <a:xfrm>
              <a:off x="2097" y="4043"/>
              <a:ext cx="2514" cy="276"/>
            </a:xfrm>
            <a:custGeom>
              <a:avLst/>
              <a:gdLst>
                <a:gd name="T0" fmla="*/ 2119 w 2517"/>
                <a:gd name="T1" fmla="*/ 276 h 276"/>
                <a:gd name="T2" fmla="*/ 2454 w 2517"/>
                <a:gd name="T3" fmla="*/ 204 h 276"/>
                <a:gd name="T4" fmla="*/ 2197 w 2517"/>
                <a:gd name="T5" fmla="*/ 0 h 276"/>
                <a:gd name="T6" fmla="*/ 0 w 2517"/>
                <a:gd name="T7" fmla="*/ 276 h 276"/>
                <a:gd name="T8" fmla="*/ 2119 w 2517"/>
                <a:gd name="T9" fmla="*/ 276 h 276"/>
                <a:gd name="T10" fmla="*/ 2119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140"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eaLnBrk="1" hangingPunct="1">
                <a:defRPr/>
              </a:pPr>
              <a:endParaRPr lang="zh-CN" altLang="en-US"/>
            </a:p>
          </p:txBody>
        </p:sp>
        <p:sp>
          <p:nvSpPr>
            <p:cNvPr id="1042" name="Freeform 13"/>
            <p:cNvSpPr>
              <a:spLocks/>
            </p:cNvSpPr>
            <p:nvPr/>
          </p:nvSpPr>
          <p:spPr bwMode="hidden">
            <a:xfrm>
              <a:off x="5030" y="3151"/>
              <a:ext cx="728" cy="240"/>
            </a:xfrm>
            <a:custGeom>
              <a:avLst/>
              <a:gdLst>
                <a:gd name="T0" fmla="*/ 708 w 729"/>
                <a:gd name="T1" fmla="*/ 240 h 240"/>
                <a:gd name="T2" fmla="*/ 0 w 729"/>
                <a:gd name="T3" fmla="*/ 0 h 240"/>
                <a:gd name="T4" fmla="*/ 0 w 729"/>
                <a:gd name="T5" fmla="*/ 6 h 240"/>
                <a:gd name="T6" fmla="*/ 708 w 729"/>
                <a:gd name="T7" fmla="*/ 240 h 240"/>
                <a:gd name="T8" fmla="*/ 708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142"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1044" name="Freeform 15"/>
            <p:cNvSpPr>
              <a:spLocks/>
            </p:cNvSpPr>
            <p:nvPr/>
          </p:nvSpPr>
          <p:spPr bwMode="hidden">
            <a:xfrm>
              <a:off x="5030" y="3049"/>
              <a:ext cx="728" cy="318"/>
            </a:xfrm>
            <a:custGeom>
              <a:avLst/>
              <a:gdLst>
                <a:gd name="T0" fmla="*/ 708 w 729"/>
                <a:gd name="T1" fmla="*/ 318 h 318"/>
                <a:gd name="T2" fmla="*/ 708 w 729"/>
                <a:gd name="T3" fmla="*/ 312 h 318"/>
                <a:gd name="T4" fmla="*/ 0 w 729"/>
                <a:gd name="T5" fmla="*/ 0 h 318"/>
                <a:gd name="T6" fmla="*/ 0 w 729"/>
                <a:gd name="T7" fmla="*/ 54 h 318"/>
                <a:gd name="T8" fmla="*/ 708 w 729"/>
                <a:gd name="T9" fmla="*/ 318 h 318"/>
                <a:gd name="T10" fmla="*/ 708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144"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eaLnBrk="1" hangingPunct="1">
                <a:defRPr/>
              </a:pPr>
              <a:endParaRPr lang="zh-CN" altLang="en-US"/>
            </a:p>
          </p:txBody>
        </p:sp>
        <p:sp>
          <p:nvSpPr>
            <p:cNvPr id="304145"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304146"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eaLnBrk="1" hangingPunct="1">
                <a:defRPr/>
              </a:pPr>
              <a:endParaRPr lang="zh-CN" altLang="en-US"/>
            </a:p>
          </p:txBody>
        </p:sp>
        <p:sp>
          <p:nvSpPr>
            <p:cNvPr id="1048"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148"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1050"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150"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304151"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eaLnBrk="1" hangingPunct="1">
                <a:defRPr/>
              </a:pPr>
              <a:endParaRPr lang="zh-CN" altLang="en-US"/>
            </a:p>
          </p:txBody>
        </p:sp>
        <p:sp>
          <p:nvSpPr>
            <p:cNvPr id="304152"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eaLnBrk="1" hangingPunct="1">
                <a:defRPr/>
              </a:pPr>
              <a:endParaRPr lang="zh-CN" altLang="en-US"/>
            </a:p>
          </p:txBody>
        </p:sp>
        <p:sp>
          <p:nvSpPr>
            <p:cNvPr id="1054"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154"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eaLnBrk="1" hangingPunct="1">
                <a:defRPr/>
              </a:pPr>
              <a:endParaRPr lang="zh-CN" altLang="en-US"/>
            </a:p>
          </p:txBody>
        </p:sp>
        <p:sp>
          <p:nvSpPr>
            <p:cNvPr id="304155"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eaLnBrk="1" hangingPunct="1">
                <a:defRPr/>
              </a:pPr>
              <a:endParaRPr lang="zh-CN" altLang="en-US"/>
            </a:p>
          </p:txBody>
        </p:sp>
        <p:sp>
          <p:nvSpPr>
            <p:cNvPr id="1057" name="Freeform 28"/>
            <p:cNvSpPr>
              <a:spLocks/>
            </p:cNvSpPr>
            <p:nvPr/>
          </p:nvSpPr>
          <p:spPr bwMode="hidden">
            <a:xfrm>
              <a:off x="5698" y="653"/>
              <a:ext cx="60" cy="311"/>
            </a:xfrm>
            <a:custGeom>
              <a:avLst/>
              <a:gdLst>
                <a:gd name="T0" fmla="*/ 0 w 60"/>
                <a:gd name="T1" fmla="*/ 144 h 312"/>
                <a:gd name="T2" fmla="*/ 60 w 60"/>
                <a:gd name="T3" fmla="*/ 291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157"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1059"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159"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304160"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eaLnBrk="1" hangingPunct="1">
                <a:defRPr/>
              </a:pPr>
              <a:endParaRPr lang="zh-CN" altLang="en-US"/>
            </a:p>
          </p:txBody>
        </p:sp>
        <p:sp>
          <p:nvSpPr>
            <p:cNvPr id="304161"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304162"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304163"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eaLnBrk="1" hangingPunct="1">
                <a:defRPr/>
              </a:pPr>
              <a:endParaRPr lang="zh-CN" altLang="en-US"/>
            </a:p>
          </p:txBody>
        </p:sp>
        <p:sp>
          <p:nvSpPr>
            <p:cNvPr id="304164"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304165"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eaLnBrk="1" hangingPunct="1">
                <a:defRPr/>
              </a:pPr>
              <a:endParaRPr lang="zh-CN" altLang="en-US"/>
            </a:p>
          </p:txBody>
        </p:sp>
        <p:sp>
          <p:nvSpPr>
            <p:cNvPr id="304166"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eaLnBrk="1" hangingPunct="1">
                <a:defRPr/>
              </a:pPr>
              <a:endParaRPr lang="zh-CN" altLang="en-US"/>
            </a:p>
          </p:txBody>
        </p:sp>
        <p:grpSp>
          <p:nvGrpSpPr>
            <p:cNvPr id="1068" name="Group 39"/>
            <p:cNvGrpSpPr>
              <a:grpSpLocks/>
            </p:cNvGrpSpPr>
            <p:nvPr userDrawn="1"/>
          </p:nvGrpSpPr>
          <p:grpSpPr bwMode="auto">
            <a:xfrm>
              <a:off x="0" y="1632"/>
              <a:ext cx="5758" cy="1858"/>
              <a:chOff x="0" y="1632"/>
              <a:chExt cx="5758" cy="1858"/>
            </a:xfrm>
          </p:grpSpPr>
          <p:sp>
            <p:nvSpPr>
              <p:cNvPr id="304168"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eaLnBrk="1" hangingPunct="1">
                  <a:defRPr/>
                </a:pPr>
                <a:endParaRPr lang="zh-CN" altLang="en-US"/>
              </a:p>
            </p:txBody>
          </p:sp>
          <p:sp>
            <p:nvSpPr>
              <p:cNvPr id="304169"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eaLnBrk="1" hangingPunct="1">
                  <a:defRPr/>
                </a:pPr>
                <a:endParaRPr lang="zh-CN" altLang="en-US"/>
              </a:p>
            </p:txBody>
          </p:sp>
        </p:grpSp>
      </p:grpSp>
      <p:sp>
        <p:nvSpPr>
          <p:cNvPr id="304170"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304171"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304172" name="Rectangle 4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latin typeface="Arial" charset="0"/>
                <a:ea typeface="宋体" pitchFamily="2" charset="-122"/>
              </a:defRPr>
            </a:lvl1pPr>
          </a:lstStyle>
          <a:p>
            <a:pPr>
              <a:defRPr/>
            </a:pPr>
            <a:fld id="{A8CA99C6-0AEC-4D84-870F-4767E9EC6AF4}" type="datetime1">
              <a:rPr lang="zh-CN" altLang="en-US"/>
              <a:pPr>
                <a:defRPr/>
              </a:pPr>
              <a:t>2017/3/14</a:t>
            </a:fld>
            <a:endParaRPr lang="en-US" altLang="zh-CN"/>
          </a:p>
        </p:txBody>
      </p:sp>
      <p:sp>
        <p:nvSpPr>
          <p:cNvPr id="304173" name="Rectangle 4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latin typeface="Arial" charset="0"/>
                <a:ea typeface="宋体" pitchFamily="2" charset="-122"/>
              </a:defRPr>
            </a:lvl1pPr>
          </a:lstStyle>
          <a:p>
            <a:pPr>
              <a:defRPr/>
            </a:pPr>
            <a:r>
              <a:rPr lang="zh-CN" altLang="en-US"/>
              <a:t>北京化工大学</a:t>
            </a:r>
            <a:endParaRPr lang="en-US" altLang="zh-CN"/>
          </a:p>
        </p:txBody>
      </p:sp>
      <p:sp>
        <p:nvSpPr>
          <p:cNvPr id="304174" name="Rectangle 4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2F1C61AB-1B73-4D55-929A-4FA1732EAB97}"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4426" r:id="rId1"/>
    <p:sldLayoutId id="2147484413" r:id="rId2"/>
    <p:sldLayoutId id="2147484414" r:id="rId3"/>
    <p:sldLayoutId id="2147484415" r:id="rId4"/>
    <p:sldLayoutId id="2147484416" r:id="rId5"/>
    <p:sldLayoutId id="2147484417" r:id="rId6"/>
    <p:sldLayoutId id="2147484418" r:id="rId7"/>
    <p:sldLayoutId id="2147484419" r:id="rId8"/>
    <p:sldLayoutId id="2147484420" r:id="rId9"/>
    <p:sldLayoutId id="2147484421" r:id="rId10"/>
    <p:sldLayoutId id="2147484422" r:id="rId11"/>
    <p:sldLayoutId id="2147484423" r:id="rId12"/>
    <p:sldLayoutId id="2147484424" r:id="rId13"/>
    <p:sldLayoutId id="2147484425" r:id="rId14"/>
  </p:sldLayoutIdLst>
  <p:hf hd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itchFamily="2"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itchFamily="2" charset="2"/>
        <a:buBlip>
          <a:blip r:embed="rId17"/>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itchFamily="2" charset="2"/>
        <a:buBlip>
          <a:blip r:embed="rId18"/>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18"/>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18"/>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18"/>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18"/>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45.vml"/><Relationship Id="rId6" Type="http://schemas.openxmlformats.org/officeDocument/2006/relationships/image" Target="../media/image4.png"/><Relationship Id="rId5" Type="http://schemas.openxmlformats.org/officeDocument/2006/relationships/image" Target="../media/image28.png"/><Relationship Id="rId4" Type="http://schemas.openxmlformats.org/officeDocument/2006/relationships/oleObject" Target="../embeddings/oleObject88.bin"/></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46.vml"/><Relationship Id="rId5" Type="http://schemas.openxmlformats.org/officeDocument/2006/relationships/image" Target="../media/image4.png"/><Relationship Id="rId4" Type="http://schemas.openxmlformats.org/officeDocument/2006/relationships/oleObject" Target="../embeddings/oleObject90.bin"/></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47.vml"/><Relationship Id="rId5" Type="http://schemas.openxmlformats.org/officeDocument/2006/relationships/image" Target="../media/image4.png"/><Relationship Id="rId4" Type="http://schemas.openxmlformats.org/officeDocument/2006/relationships/oleObject" Target="../embeddings/oleObject92.bin"/></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48.vml"/><Relationship Id="rId5" Type="http://schemas.openxmlformats.org/officeDocument/2006/relationships/image" Target="../media/image4.png"/><Relationship Id="rId4" Type="http://schemas.openxmlformats.org/officeDocument/2006/relationships/oleObject" Target="../embeddings/oleObject94.bin"/></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49.vml"/><Relationship Id="rId5" Type="http://schemas.openxmlformats.org/officeDocument/2006/relationships/image" Target="../media/image4.png"/><Relationship Id="rId4" Type="http://schemas.openxmlformats.org/officeDocument/2006/relationships/oleObject" Target="../embeddings/oleObject96.bin"/></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50.vml"/><Relationship Id="rId5" Type="http://schemas.openxmlformats.org/officeDocument/2006/relationships/image" Target="../media/image4.png"/><Relationship Id="rId4" Type="http://schemas.openxmlformats.org/officeDocument/2006/relationships/oleObject" Target="../embeddings/oleObject98.bin"/></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7.xml"/><Relationship Id="rId1" Type="http://schemas.openxmlformats.org/officeDocument/2006/relationships/vmlDrawing" Target="../drawings/vmlDrawing51.vml"/><Relationship Id="rId5" Type="http://schemas.openxmlformats.org/officeDocument/2006/relationships/image" Target="../media/image4.png"/><Relationship Id="rId4" Type="http://schemas.openxmlformats.org/officeDocument/2006/relationships/oleObject" Target="../embeddings/oleObject100.bin"/></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52.vml"/><Relationship Id="rId5" Type="http://schemas.openxmlformats.org/officeDocument/2006/relationships/image" Target="../media/image4.png"/><Relationship Id="rId4" Type="http://schemas.openxmlformats.org/officeDocument/2006/relationships/oleObject" Target="../embeddings/oleObject102.bin"/></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53.vml"/><Relationship Id="rId5" Type="http://schemas.openxmlformats.org/officeDocument/2006/relationships/image" Target="../media/image4.png"/><Relationship Id="rId4" Type="http://schemas.openxmlformats.org/officeDocument/2006/relationships/oleObject" Target="../embeddings/oleObject104.bin"/></Relationships>
</file>

<file path=ppt/slides/_rels/slide10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oleObject" Target="../embeddings/oleObject105.bin"/><Relationship Id="rId7" Type="http://schemas.openxmlformats.org/officeDocument/2006/relationships/image" Target="../media/image31.wmf"/><Relationship Id="rId2" Type="http://schemas.openxmlformats.org/officeDocument/2006/relationships/slideLayout" Target="../slideLayouts/slideLayout7.xml"/><Relationship Id="rId1" Type="http://schemas.openxmlformats.org/officeDocument/2006/relationships/vmlDrawing" Target="../drawings/vmlDrawing54.vml"/><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oleObject" Target="../embeddings/oleObject106.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4.png"/><Relationship Id="rId7"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8.wmf"/><Relationship Id="rId4" Type="http://schemas.openxmlformats.org/officeDocument/2006/relationships/oleObject" Target="../embeddings/oleObject3.bin"/><Relationship Id="rId9" Type="http://schemas.openxmlformats.org/officeDocument/2006/relationships/image" Target="../media/image9.wmf"/></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55.vml"/><Relationship Id="rId5" Type="http://schemas.openxmlformats.org/officeDocument/2006/relationships/image" Target="../media/image4.png"/><Relationship Id="rId4" Type="http://schemas.openxmlformats.org/officeDocument/2006/relationships/oleObject" Target="../embeddings/oleObject108.bin"/></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56.vml"/><Relationship Id="rId5" Type="http://schemas.openxmlformats.org/officeDocument/2006/relationships/image" Target="../media/image4.png"/><Relationship Id="rId4" Type="http://schemas.openxmlformats.org/officeDocument/2006/relationships/oleObject" Target="../embeddings/oleObject110.bin"/></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7.xml"/><Relationship Id="rId1" Type="http://schemas.openxmlformats.org/officeDocument/2006/relationships/vmlDrawing" Target="../drawings/vmlDrawing57.vml"/><Relationship Id="rId5" Type="http://schemas.openxmlformats.org/officeDocument/2006/relationships/image" Target="../media/image4.png"/><Relationship Id="rId4" Type="http://schemas.openxmlformats.org/officeDocument/2006/relationships/oleObject" Target="../embeddings/oleObject112.bin"/></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4.png"/><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11.emf"/><Relationship Id="rId4" Type="http://schemas.openxmlformats.org/officeDocument/2006/relationships/oleObject" Target="../embeddings/Microsoft_Excel_97-2003_Worksheet1.xls"/></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4.png"/><Relationship Id="rId4" Type="http://schemas.openxmlformats.org/officeDocument/2006/relationships/image" Target="../media/image12.wmf"/></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wmf"/><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4.png"/><Relationship Id="rId4" Type="http://schemas.openxmlformats.org/officeDocument/2006/relationships/image" Target="../media/image15.wmf"/></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4.png"/><Relationship Id="rId4" Type="http://schemas.openxmlformats.org/officeDocument/2006/relationships/oleObject" Target="../embeddings/oleObject11.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4.png"/><Relationship Id="rId4" Type="http://schemas.openxmlformats.org/officeDocument/2006/relationships/oleObject" Target="../embeddings/oleObject13.bin"/></Relationships>
</file>

<file path=ppt/slides/_rels/slide6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oleObject" Target="../embeddings/oleObject14.bin"/><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oleObject" Target="../embeddings/oleObject15.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4.png"/><Relationship Id="rId4" Type="http://schemas.openxmlformats.org/officeDocument/2006/relationships/oleObject" Target="../embeddings/oleObject17.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4.png"/><Relationship Id="rId4" Type="http://schemas.openxmlformats.org/officeDocument/2006/relationships/oleObject" Target="../embeddings/oleObject19.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4.png"/><Relationship Id="rId4" Type="http://schemas.openxmlformats.org/officeDocument/2006/relationships/oleObject" Target="../embeddings/oleObject21.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4.png"/><Relationship Id="rId5" Type="http://schemas.openxmlformats.org/officeDocument/2006/relationships/image" Target="../media/image16.png"/><Relationship Id="rId4" Type="http://schemas.openxmlformats.org/officeDocument/2006/relationships/oleObject" Target="../embeddings/oleObject23.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oleObject" Target="../embeddings/oleObject25.bin"/></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4.png"/><Relationship Id="rId4" Type="http://schemas.openxmlformats.org/officeDocument/2006/relationships/oleObject" Target="../embeddings/oleObject27.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4.png"/><Relationship Id="rId4" Type="http://schemas.openxmlformats.org/officeDocument/2006/relationships/oleObject" Target="../embeddings/oleObject29.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4.png"/><Relationship Id="rId4" Type="http://schemas.openxmlformats.org/officeDocument/2006/relationships/oleObject" Target="../embeddings/oleObject31.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4.png"/><Relationship Id="rId4" Type="http://schemas.openxmlformats.org/officeDocument/2006/relationships/oleObject" Target="../embeddings/oleObject33.bin"/></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4.png"/><Relationship Id="rId4" Type="http://schemas.openxmlformats.org/officeDocument/2006/relationships/oleObject" Target="../embeddings/oleObject35.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4.png"/><Relationship Id="rId4" Type="http://schemas.openxmlformats.org/officeDocument/2006/relationships/oleObject" Target="../embeddings/oleObject37.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4.png"/><Relationship Id="rId4" Type="http://schemas.openxmlformats.org/officeDocument/2006/relationships/oleObject" Target="../embeddings/oleObject39.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4.png"/><Relationship Id="rId4" Type="http://schemas.openxmlformats.org/officeDocument/2006/relationships/oleObject" Target="../embeddings/oleObject41.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3.vml"/><Relationship Id="rId5" Type="http://schemas.openxmlformats.org/officeDocument/2006/relationships/image" Target="../media/image4.png"/><Relationship Id="rId4" Type="http://schemas.openxmlformats.org/officeDocument/2006/relationships/oleObject" Target="../embeddings/oleObject43.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image" Target="../media/image4.png"/><Relationship Id="rId4" Type="http://schemas.openxmlformats.org/officeDocument/2006/relationships/oleObject" Target="../embeddings/oleObject45.bin"/></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image" Target="../media/image4.png"/><Relationship Id="rId4" Type="http://schemas.openxmlformats.org/officeDocument/2006/relationships/oleObject" Target="../embeddings/oleObject47.bin"/></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image" Target="../media/image4.png"/><Relationship Id="rId4" Type="http://schemas.openxmlformats.org/officeDocument/2006/relationships/oleObject" Target="../embeddings/oleObject49.bin"/></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image" Target="../media/image4.png"/><Relationship Id="rId4" Type="http://schemas.openxmlformats.org/officeDocument/2006/relationships/oleObject" Target="../embeddings/oleObject51.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28.vml"/><Relationship Id="rId5" Type="http://schemas.openxmlformats.org/officeDocument/2006/relationships/image" Target="../media/image4.png"/><Relationship Id="rId4" Type="http://schemas.openxmlformats.org/officeDocument/2006/relationships/oleObject" Target="../embeddings/oleObject53.bin"/></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29.vml"/><Relationship Id="rId5" Type="http://schemas.openxmlformats.org/officeDocument/2006/relationships/image" Target="../media/image4.png"/><Relationship Id="rId4" Type="http://schemas.openxmlformats.org/officeDocument/2006/relationships/oleObject" Target="../embeddings/oleObject55.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4.png"/><Relationship Id="rId4" Type="http://schemas.openxmlformats.org/officeDocument/2006/relationships/oleObject" Target="../embeddings/oleObject57.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image" Target="../media/image4.png"/><Relationship Id="rId4" Type="http://schemas.openxmlformats.org/officeDocument/2006/relationships/oleObject" Target="../embeddings/oleObject59.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60.bin"/><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oleObject" Target="../embeddings/oleObject61.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62.bin"/><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oleObject" Target="../embeddings/oleObject63.bin"/></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64.bin"/><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oleObject" Target="../embeddings/oleObject65.bin"/></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66.bin"/><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oleObject" Target="../embeddings/oleObject67.bin"/></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36.vml"/><Relationship Id="rId5" Type="http://schemas.openxmlformats.org/officeDocument/2006/relationships/image" Target="../media/image4.png"/><Relationship Id="rId4" Type="http://schemas.openxmlformats.org/officeDocument/2006/relationships/oleObject" Target="../embeddings/oleObject69.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70.bin"/><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26.wmf"/><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38.vml"/><Relationship Id="rId5" Type="http://schemas.openxmlformats.org/officeDocument/2006/relationships/image" Target="../media/image4.png"/><Relationship Id="rId4" Type="http://schemas.openxmlformats.org/officeDocument/2006/relationships/oleObject" Target="../embeddings/oleObject74.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39.vml"/><Relationship Id="rId5" Type="http://schemas.openxmlformats.org/officeDocument/2006/relationships/image" Target="../media/image4.png"/><Relationship Id="rId4" Type="http://schemas.openxmlformats.org/officeDocument/2006/relationships/oleObject" Target="../embeddings/oleObject76.bin"/></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40.vml"/><Relationship Id="rId5" Type="http://schemas.openxmlformats.org/officeDocument/2006/relationships/image" Target="../media/image4.png"/><Relationship Id="rId4" Type="http://schemas.openxmlformats.org/officeDocument/2006/relationships/oleObject" Target="../embeddings/oleObject78.bin"/></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41.vml"/><Relationship Id="rId5" Type="http://schemas.openxmlformats.org/officeDocument/2006/relationships/image" Target="../media/image4.png"/><Relationship Id="rId4" Type="http://schemas.openxmlformats.org/officeDocument/2006/relationships/oleObject" Target="../embeddings/oleObject80.bin"/></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42.vml"/><Relationship Id="rId5" Type="http://schemas.openxmlformats.org/officeDocument/2006/relationships/image" Target="../media/image4.png"/><Relationship Id="rId4" Type="http://schemas.openxmlformats.org/officeDocument/2006/relationships/oleObject" Target="../embeddings/oleObject82.bin"/></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43.vml"/><Relationship Id="rId5" Type="http://schemas.openxmlformats.org/officeDocument/2006/relationships/image" Target="../media/image4.png"/><Relationship Id="rId4" Type="http://schemas.openxmlformats.org/officeDocument/2006/relationships/oleObject" Target="../embeddings/oleObject84.bin"/></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85.bin"/><Relationship Id="rId7" Type="http://schemas.openxmlformats.org/officeDocument/2006/relationships/hyperlink" Target="http://zh.wikipedia.org/w/index.php?title=%E7%A1%9D%E5%8C%96%E7%94%98%E6%B2%B9&amp;variant=zh-cn" TargetMode="External"/><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4.png"/><Relationship Id="rId5" Type="http://schemas.openxmlformats.org/officeDocument/2006/relationships/image" Target="../media/image27.png"/><Relationship Id="rId4" Type="http://schemas.openxmlformats.org/officeDocument/2006/relationships/oleObject" Target="../embeddings/oleObject8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89B1F5C-EAB4-4DCF-AC71-B44C5B3F9275}" type="datetime1">
              <a:rPr lang="zh-CN" altLang="en-US"/>
              <a:pPr>
                <a:defRPr/>
              </a:pPr>
              <a:t>2017/3/14</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0A53427F-57CD-451A-ABAC-4A9027FC054C}" type="slidenum">
              <a:rPr lang="zh-CN" altLang="en-US" sz="1200" smtClean="0"/>
              <a:pPr>
                <a:defRPr/>
              </a:pPr>
              <a:t>1</a:t>
            </a:fld>
            <a:endParaRPr lang="en-US" altLang="zh-CN" sz="1200" smtClean="0"/>
          </a:p>
        </p:txBody>
      </p:sp>
      <p:sp>
        <p:nvSpPr>
          <p:cNvPr id="33796" name="Text Box 4"/>
          <p:cNvSpPr txBox="1">
            <a:spLocks noChangeArrowheads="1"/>
          </p:cNvSpPr>
          <p:nvPr/>
        </p:nvSpPr>
        <p:spPr bwMode="auto">
          <a:xfrm>
            <a:off x="381000" y="1371600"/>
            <a:ext cx="8382000" cy="4629150"/>
          </a:xfrm>
          <a:prstGeom prst="rect">
            <a:avLst/>
          </a:prstGeom>
          <a:noFill/>
          <a:ln w="9525">
            <a:noFill/>
            <a:miter lim="800000"/>
            <a:headEnd/>
            <a:tailEnd/>
          </a:ln>
          <a:effectLst/>
        </p:spPr>
        <p:txBody>
          <a:bodyPr>
            <a:spAutoFit/>
          </a:bodyPr>
          <a:lstStyle/>
          <a:p>
            <a:pPr>
              <a:lnSpc>
                <a:spcPct val="110000"/>
              </a:lnSpc>
              <a:defRPr/>
            </a:pPr>
            <a:r>
              <a:rPr lang="zh-CN" altLang="en-US" sz="2400" b="1" dirty="0">
                <a:solidFill>
                  <a:srgbClr val="FF6600"/>
                </a:solidFill>
                <a:effectLst>
                  <a:outerShdw blurRad="38100" dist="38100" dir="2700000" algn="tl">
                    <a:srgbClr val="000000"/>
                  </a:outerShdw>
                </a:effectLst>
                <a:latin typeface="Times New Roman" pitchFamily="18" charset="0"/>
              </a:rPr>
              <a:t>主要内容</a:t>
            </a:r>
          </a:p>
          <a:p>
            <a:pPr>
              <a:lnSpc>
                <a:spcPct val="110000"/>
              </a:lnSpc>
              <a:defRPr/>
            </a:pPr>
            <a:r>
              <a:rPr lang="en-US" altLang="zh-CN" sz="2400" b="1" dirty="0">
                <a:effectLst>
                  <a:outerShdw blurRad="38100" dist="38100" dir="2700000" algn="tl">
                    <a:srgbClr val="000000"/>
                  </a:outerShdw>
                </a:effectLst>
                <a:latin typeface="Times New Roman" pitchFamily="18" charset="0"/>
              </a:rPr>
              <a:t>4.1   </a:t>
            </a:r>
            <a:r>
              <a:rPr lang="zh-CN" altLang="en-US" sz="2400" b="1" dirty="0">
                <a:effectLst>
                  <a:outerShdw blurRad="38100" dist="38100" dir="2700000" algn="tl">
                    <a:srgbClr val="000000"/>
                  </a:outerShdw>
                </a:effectLst>
                <a:latin typeface="Times New Roman" pitchFamily="18" charset="0"/>
              </a:rPr>
              <a:t>燃烧</a:t>
            </a:r>
          </a:p>
          <a:p>
            <a:pPr>
              <a:lnSpc>
                <a:spcPct val="110000"/>
              </a:lnSpc>
              <a:defRPr/>
            </a:pPr>
            <a:r>
              <a:rPr lang="en-US" altLang="zh-CN" sz="2400" b="1" dirty="0">
                <a:effectLst>
                  <a:outerShdw blurRad="38100" dist="38100" dir="2700000" algn="tl">
                    <a:srgbClr val="000000"/>
                  </a:outerShdw>
                </a:effectLst>
                <a:latin typeface="Times New Roman" pitchFamily="18" charset="0"/>
              </a:rPr>
              <a:t>4.2   </a:t>
            </a:r>
            <a:r>
              <a:rPr lang="zh-CN" altLang="en-US" sz="2400" b="1" dirty="0">
                <a:effectLst>
                  <a:outerShdw blurRad="38100" dist="38100" dir="2700000" algn="tl">
                    <a:srgbClr val="000000"/>
                  </a:outerShdw>
                </a:effectLst>
                <a:latin typeface="Times New Roman" pitchFamily="18" charset="0"/>
              </a:rPr>
              <a:t>爆炸</a:t>
            </a:r>
          </a:p>
          <a:p>
            <a:pPr>
              <a:lnSpc>
                <a:spcPct val="110000"/>
              </a:lnSpc>
              <a:defRPr/>
            </a:pPr>
            <a:r>
              <a:rPr lang="en-US" altLang="zh-CN" sz="2400" b="1" dirty="0">
                <a:effectLst>
                  <a:outerShdw blurRad="38100" dist="38100" dir="2700000" algn="tl">
                    <a:srgbClr val="000000"/>
                  </a:outerShdw>
                </a:effectLst>
                <a:latin typeface="Times New Roman" pitchFamily="18" charset="0"/>
              </a:rPr>
              <a:t>4.3   </a:t>
            </a:r>
            <a:r>
              <a:rPr lang="zh-CN" altLang="en-US" sz="2400" b="1" dirty="0">
                <a:effectLst>
                  <a:outerShdw blurRad="38100" dist="38100" dir="2700000" algn="tl">
                    <a:srgbClr val="000000"/>
                  </a:outerShdw>
                </a:effectLst>
                <a:latin typeface="Times New Roman" pitchFamily="18" charset="0"/>
              </a:rPr>
              <a:t>危险的多重性</a:t>
            </a:r>
          </a:p>
          <a:p>
            <a:pPr>
              <a:lnSpc>
                <a:spcPct val="110000"/>
              </a:lnSpc>
              <a:defRPr/>
            </a:pPr>
            <a:r>
              <a:rPr lang="en-US" altLang="zh-CN" sz="2400" b="1" dirty="0">
                <a:effectLst>
                  <a:outerShdw blurRad="38100" dist="38100" dir="2700000" algn="tl">
                    <a:srgbClr val="000000"/>
                  </a:outerShdw>
                </a:effectLst>
                <a:latin typeface="Times New Roman" pitchFamily="18" charset="0"/>
              </a:rPr>
              <a:t>4.4   </a:t>
            </a:r>
            <a:r>
              <a:rPr lang="zh-CN" altLang="en-US" sz="2400" b="1" dirty="0">
                <a:effectLst>
                  <a:outerShdw blurRad="38100" dist="38100" dir="2700000" algn="tl">
                    <a:srgbClr val="000000"/>
                  </a:outerShdw>
                </a:effectLst>
                <a:latin typeface="Times New Roman" pitchFamily="18" charset="0"/>
              </a:rPr>
              <a:t>压缩（液化）气体的危险性分析</a:t>
            </a:r>
          </a:p>
          <a:p>
            <a:pPr>
              <a:lnSpc>
                <a:spcPct val="110000"/>
              </a:lnSpc>
              <a:defRPr/>
            </a:pPr>
            <a:r>
              <a:rPr lang="en-US" altLang="zh-CN" sz="2400" b="1" dirty="0">
                <a:effectLst>
                  <a:outerShdw blurRad="38100" dist="38100" dir="2700000" algn="tl">
                    <a:srgbClr val="000000"/>
                  </a:outerShdw>
                </a:effectLst>
                <a:latin typeface="Times New Roman" pitchFamily="18" charset="0"/>
              </a:rPr>
              <a:t>4.5   </a:t>
            </a:r>
            <a:r>
              <a:rPr lang="zh-CN" altLang="en-US" sz="2400" b="1" dirty="0">
                <a:effectLst>
                  <a:outerShdw blurRad="38100" dist="38100" dir="2700000" algn="tl">
                    <a:srgbClr val="000000"/>
                  </a:outerShdw>
                </a:effectLst>
                <a:latin typeface="Times New Roman" pitchFamily="18" charset="0"/>
              </a:rPr>
              <a:t>易燃液体的危险性</a:t>
            </a:r>
          </a:p>
          <a:p>
            <a:pPr>
              <a:lnSpc>
                <a:spcPct val="110000"/>
              </a:lnSpc>
              <a:defRPr/>
            </a:pPr>
            <a:r>
              <a:rPr lang="en-US" altLang="zh-CN" sz="2400" b="1" dirty="0">
                <a:effectLst>
                  <a:outerShdw blurRad="38100" dist="38100" dir="2700000" algn="tl">
                    <a:srgbClr val="000000"/>
                  </a:outerShdw>
                </a:effectLst>
                <a:latin typeface="Times New Roman" pitchFamily="18" charset="0"/>
              </a:rPr>
              <a:t>4.6   </a:t>
            </a:r>
            <a:r>
              <a:rPr lang="zh-CN" altLang="en-US" sz="2400" b="1" dirty="0">
                <a:effectLst>
                  <a:outerShdw blurRad="38100" dist="38100" dir="2700000" algn="tl">
                    <a:srgbClr val="000000"/>
                  </a:outerShdw>
                </a:effectLst>
                <a:latin typeface="Times New Roman" pitchFamily="18" charset="0"/>
              </a:rPr>
              <a:t>易燃固体、易于自燃的物质、遇水放出易燃气体的物质</a:t>
            </a:r>
            <a:endParaRPr lang="en-US" altLang="zh-CN" sz="2400" b="1" dirty="0">
              <a:effectLst>
                <a:outerShdw blurRad="38100" dist="38100" dir="2700000" algn="tl">
                  <a:srgbClr val="000000"/>
                </a:outerShdw>
              </a:effectLst>
              <a:latin typeface="Times New Roman" pitchFamily="18" charset="0"/>
            </a:endParaRPr>
          </a:p>
          <a:p>
            <a:pPr>
              <a:lnSpc>
                <a:spcPct val="110000"/>
              </a:lnSpc>
              <a:defRPr/>
            </a:pPr>
            <a:r>
              <a:rPr lang="en-US" altLang="zh-CN" sz="2400" b="1" dirty="0">
                <a:effectLst>
                  <a:outerShdw blurRad="38100" dist="38100" dir="2700000" algn="tl">
                    <a:srgbClr val="000000"/>
                  </a:outerShdw>
                </a:effectLst>
                <a:latin typeface="Times New Roman" pitchFamily="18" charset="0"/>
              </a:rPr>
              <a:t>4.7   </a:t>
            </a:r>
            <a:r>
              <a:rPr lang="zh-CN" altLang="en-US" sz="2400" b="1" dirty="0">
                <a:effectLst>
                  <a:outerShdw blurRad="38100" dist="38100" dir="2700000" algn="tl">
                    <a:srgbClr val="000000"/>
                  </a:outerShdw>
                </a:effectLst>
                <a:latin typeface="Times New Roman" pitchFamily="18" charset="0"/>
              </a:rPr>
              <a:t>有机过氧化物危险性</a:t>
            </a:r>
          </a:p>
          <a:p>
            <a:pPr>
              <a:lnSpc>
                <a:spcPct val="110000"/>
              </a:lnSpc>
              <a:defRPr/>
            </a:pPr>
            <a:r>
              <a:rPr lang="en-US" altLang="zh-CN" sz="2400" b="1" dirty="0">
                <a:effectLst>
                  <a:outerShdw blurRad="38100" dist="38100" dir="2700000" algn="tl">
                    <a:srgbClr val="000000"/>
                  </a:outerShdw>
                </a:effectLst>
                <a:latin typeface="Times New Roman" pitchFamily="18" charset="0"/>
              </a:rPr>
              <a:t>4.8   </a:t>
            </a:r>
            <a:r>
              <a:rPr lang="zh-CN" altLang="en-US" sz="2400" b="1" dirty="0">
                <a:effectLst>
                  <a:outerShdw blurRad="38100" dist="38100" dir="2700000" algn="tl">
                    <a:srgbClr val="000000"/>
                  </a:outerShdw>
                </a:effectLst>
                <a:latin typeface="Times New Roman" pitchFamily="18" charset="0"/>
              </a:rPr>
              <a:t>氧化性物质的危险性</a:t>
            </a:r>
          </a:p>
          <a:p>
            <a:pPr>
              <a:lnSpc>
                <a:spcPct val="110000"/>
              </a:lnSpc>
              <a:defRPr/>
            </a:pPr>
            <a:r>
              <a:rPr lang="en-US" altLang="zh-CN" sz="2400" b="1" dirty="0">
                <a:effectLst>
                  <a:outerShdw blurRad="38100" dist="38100" dir="2700000" algn="tl">
                    <a:srgbClr val="000000"/>
                  </a:outerShdw>
                </a:effectLst>
                <a:latin typeface="Times New Roman" pitchFamily="18" charset="0"/>
              </a:rPr>
              <a:t>4.9   </a:t>
            </a:r>
            <a:r>
              <a:rPr lang="zh-CN" altLang="en-US" sz="2400" b="1" dirty="0">
                <a:effectLst>
                  <a:outerShdw blurRad="38100" dist="38100" dir="2700000" algn="tl">
                    <a:srgbClr val="000000"/>
                  </a:outerShdw>
                </a:effectLst>
                <a:latin typeface="Times New Roman" pitchFamily="18" charset="0"/>
              </a:rPr>
              <a:t>爆炸品的危险性</a:t>
            </a:r>
          </a:p>
          <a:p>
            <a:pPr>
              <a:lnSpc>
                <a:spcPct val="110000"/>
              </a:lnSpc>
              <a:defRPr/>
            </a:pPr>
            <a:r>
              <a:rPr lang="en-US" altLang="zh-CN" sz="2400" b="1" dirty="0">
                <a:effectLst>
                  <a:outerShdw blurRad="38100" dist="38100" dir="2700000" algn="tl">
                    <a:srgbClr val="000000"/>
                  </a:outerShdw>
                </a:effectLst>
                <a:latin typeface="Times New Roman" pitchFamily="18" charset="0"/>
              </a:rPr>
              <a:t>4.10 </a:t>
            </a:r>
            <a:r>
              <a:rPr lang="zh-CN" altLang="en-US" sz="2400" b="1" dirty="0">
                <a:effectLst>
                  <a:outerShdw blurRad="38100" dist="38100" dir="2700000" algn="tl">
                    <a:srgbClr val="000000"/>
                  </a:outerShdw>
                </a:effectLst>
                <a:latin typeface="Times New Roman" pitchFamily="18" charset="0"/>
              </a:rPr>
              <a:t>毒性物质的危险性</a:t>
            </a:r>
            <a:endParaRPr lang="en-US" altLang="zh-CN" sz="2400" b="1" dirty="0">
              <a:solidFill>
                <a:schemeClr val="tx2"/>
              </a:solidFill>
              <a:latin typeface="Times New Roman" pitchFamily="18" charset="0"/>
            </a:endParaRPr>
          </a:p>
        </p:txBody>
      </p:sp>
      <p:sp>
        <p:nvSpPr>
          <p:cNvPr id="7" name="Rectangle 2"/>
          <p:cNvSpPr txBox="1">
            <a:spLocks noChangeArrowheads="1"/>
          </p:cNvSpPr>
          <p:nvPr/>
        </p:nvSpPr>
        <p:spPr bwMode="auto">
          <a:xfrm>
            <a:off x="2895600" y="304800"/>
            <a:ext cx="5715000" cy="941388"/>
          </a:xfrm>
          <a:prstGeom prst="rect">
            <a:avLst/>
          </a:prstGeom>
          <a:noFill/>
          <a:ln w="9525">
            <a:noFill/>
            <a:miter lim="800000"/>
            <a:headEnd/>
            <a:tailEnd/>
          </a:ln>
          <a:effectLst/>
        </p:spPr>
        <p:txBody>
          <a:bodyPr anchor="ct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3078"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2CD38EF7-98CB-4013-91E8-DD44EEED13F6}" type="datetime1">
              <a:rPr lang="zh-CN" altLang="en-US"/>
              <a:pPr>
                <a:defRPr/>
              </a:pPr>
              <a:t>2017/3/14</a:t>
            </a:fld>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13775854-5C99-48E5-B8AD-0A068EB23C4D}" type="slidenum">
              <a:rPr lang="zh-CN" altLang="en-US" sz="1200" smtClean="0"/>
              <a:pPr>
                <a:defRPr/>
              </a:pPr>
              <a:t>10</a:t>
            </a:fld>
            <a:endParaRPr lang="en-US" altLang="zh-CN" sz="1200" smtClean="0"/>
          </a:p>
        </p:txBody>
      </p:sp>
      <p:sp>
        <p:nvSpPr>
          <p:cNvPr id="12292" name="Text Box 4"/>
          <p:cNvSpPr txBox="1">
            <a:spLocks noChangeArrowheads="1"/>
          </p:cNvSpPr>
          <p:nvPr/>
        </p:nvSpPr>
        <p:spPr bwMode="auto">
          <a:xfrm>
            <a:off x="304800" y="1295400"/>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800" b="1">
                <a:solidFill>
                  <a:srgbClr val="FF0066"/>
                </a:solidFill>
                <a:latin typeface="Times New Roman" pitchFamily="18" charset="0"/>
              </a:rPr>
              <a:t>4.1.4 </a:t>
            </a:r>
            <a:r>
              <a:rPr lang="zh-CN" altLang="en-US" sz="2800" b="1">
                <a:solidFill>
                  <a:srgbClr val="FF0066"/>
                </a:solidFill>
                <a:latin typeface="Times New Roman" pitchFamily="18" charset="0"/>
              </a:rPr>
              <a:t>燃烧过程和形式</a:t>
            </a:r>
            <a:endParaRPr lang="en-US" altLang="zh-CN" sz="2400">
              <a:latin typeface="Times New Roman" pitchFamily="18" charset="0"/>
            </a:endParaRPr>
          </a:p>
        </p:txBody>
      </p:sp>
      <p:sp>
        <p:nvSpPr>
          <p:cNvPr id="12293" name="Text Box 6"/>
          <p:cNvSpPr txBox="1">
            <a:spLocks noChangeArrowheads="1"/>
          </p:cNvSpPr>
          <p:nvPr/>
        </p:nvSpPr>
        <p:spPr bwMode="auto">
          <a:xfrm>
            <a:off x="307975" y="1814513"/>
            <a:ext cx="8455025"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ts val="3000"/>
              </a:lnSpc>
            </a:pPr>
            <a:r>
              <a:rPr lang="zh-CN" altLang="en-US" sz="2000" b="1">
                <a:solidFill>
                  <a:schemeClr val="tx2"/>
                </a:solidFill>
                <a:latin typeface="Times New Roman" pitchFamily="18" charset="0"/>
              </a:rPr>
              <a:t>当物质被加热时，其温度（</a:t>
            </a:r>
            <a:r>
              <a:rPr lang="en-US" altLang="zh-CN" sz="2000" b="1">
                <a:solidFill>
                  <a:schemeClr val="tx2"/>
                </a:solidFill>
                <a:latin typeface="Times New Roman" pitchFamily="18" charset="0"/>
              </a:rPr>
              <a:t>Ti</a:t>
            </a:r>
            <a:r>
              <a:rPr lang="zh-CN" altLang="en-US" sz="2000" b="1">
                <a:solidFill>
                  <a:schemeClr val="tx2"/>
                </a:solidFill>
                <a:latin typeface="Times New Roman" pitchFamily="18" charset="0"/>
              </a:rPr>
              <a:t>）开始上升。最初一段时间，加热的大部分热量用于物质的温度升高、熔化或分解，故可燃物的温度上升较缓慢。当温度升高到一定程度时，物质开始氧化，此时的温度称为氧化温度（</a:t>
            </a:r>
            <a:r>
              <a:rPr lang="en-US" altLang="zh-CN" sz="2000" b="1">
                <a:solidFill>
                  <a:schemeClr val="tx2"/>
                </a:solidFill>
                <a:latin typeface="Times New Roman" pitchFamily="18" charset="0"/>
              </a:rPr>
              <a:t>To</a:t>
            </a:r>
            <a:r>
              <a:rPr lang="zh-CN" altLang="en-US" sz="2000" b="1">
                <a:solidFill>
                  <a:schemeClr val="tx2"/>
                </a:solidFill>
                <a:latin typeface="Times New Roman" pitchFamily="18" charset="0"/>
              </a:rPr>
              <a:t>）。由于温度尚低，氧化反应的速度不快，氧化所产生的热量不足以克服体系向外界放出的热量。若此时停止加热，仍不能引起物质的温稳定燃烧。如果继续加热，则物质的温度由于氧化反应上升很快。当物质氧化放出的热量与散热相等时，即达到理论自燃点（</a:t>
            </a:r>
            <a:r>
              <a:rPr lang="en-US" altLang="zh-CN" sz="2000" b="1">
                <a:solidFill>
                  <a:schemeClr val="tx2"/>
                </a:solidFill>
                <a:latin typeface="Times New Roman" pitchFamily="18" charset="0"/>
              </a:rPr>
              <a:t>Ts</a:t>
            </a:r>
            <a:r>
              <a:rPr lang="zh-CN" altLang="en-US" sz="2000" b="1">
                <a:solidFill>
                  <a:schemeClr val="tx2"/>
                </a:solidFill>
                <a:latin typeface="Times New Roman" pitchFamily="18" charset="0"/>
              </a:rPr>
              <a:t>）。如果物质的温度继续提高，则开始出现火焰，此时的温度为通常测得的自燃点（</a:t>
            </a:r>
            <a:r>
              <a:rPr lang="en-US" altLang="zh-CN" sz="2000" b="1">
                <a:solidFill>
                  <a:schemeClr val="tx2"/>
                </a:solidFill>
                <a:latin typeface="Times New Roman" pitchFamily="18" charset="0"/>
              </a:rPr>
              <a:t>Ts’</a:t>
            </a:r>
            <a:r>
              <a:rPr lang="zh-CN" altLang="en-US" sz="2000" b="1">
                <a:solidFill>
                  <a:schemeClr val="tx2"/>
                </a:solidFill>
                <a:latin typeface="Times New Roman" pitchFamily="18" charset="0"/>
              </a:rPr>
              <a:t>）。当温度高于自燃点以后，物质会呈现稳定的燃烧，此时的温度为物质的燃烧温度（</a:t>
            </a:r>
            <a:r>
              <a:rPr lang="en-US" altLang="zh-CN" sz="2000" b="1">
                <a:solidFill>
                  <a:schemeClr val="tx2"/>
                </a:solidFill>
                <a:latin typeface="Times New Roman" pitchFamily="18" charset="0"/>
              </a:rPr>
              <a:t>Tb</a:t>
            </a:r>
            <a:r>
              <a:rPr lang="zh-CN" altLang="en-US" sz="2000" b="1">
                <a:solidFill>
                  <a:schemeClr val="tx2"/>
                </a:solidFill>
                <a:latin typeface="Times New Roman" pitchFamily="18" charset="0"/>
              </a:rPr>
              <a:t>）。达到理论自燃点</a:t>
            </a:r>
            <a:r>
              <a:rPr lang="en-US" altLang="zh-CN" sz="2000" b="1">
                <a:solidFill>
                  <a:schemeClr val="tx2"/>
                </a:solidFill>
                <a:latin typeface="Times New Roman" pitchFamily="18" charset="0"/>
              </a:rPr>
              <a:t>Ts</a:t>
            </a:r>
            <a:r>
              <a:rPr lang="zh-CN" altLang="en-US" sz="2000" b="1">
                <a:solidFill>
                  <a:schemeClr val="tx2"/>
                </a:solidFill>
                <a:latin typeface="Times New Roman" pitchFamily="18" charset="0"/>
              </a:rPr>
              <a:t>与自燃点</a:t>
            </a:r>
            <a:r>
              <a:rPr lang="en-US" altLang="zh-CN" sz="2000" b="1">
                <a:solidFill>
                  <a:schemeClr val="tx2"/>
                </a:solidFill>
                <a:latin typeface="Times New Roman" pitchFamily="18" charset="0"/>
              </a:rPr>
              <a:t>Ts’</a:t>
            </a:r>
            <a:r>
              <a:rPr lang="zh-CN" altLang="en-US" sz="2000" b="1">
                <a:solidFill>
                  <a:schemeClr val="tx2"/>
                </a:solidFill>
                <a:latin typeface="Times New Roman" pitchFamily="18" charset="0"/>
              </a:rPr>
              <a:t>之间的时间差称为</a:t>
            </a:r>
            <a:r>
              <a:rPr lang="zh-CN" altLang="en-US" sz="2000" b="1">
                <a:solidFill>
                  <a:schemeClr val="tx2"/>
                </a:solidFill>
                <a:latin typeface="Times New Roman" pitchFamily="18" charset="0"/>
                <a:cs typeface="Times New Roman" pitchFamily="18" charset="0"/>
              </a:rPr>
              <a:t>诱导期（</a:t>
            </a:r>
            <a:r>
              <a:rPr lang="el-GR" altLang="zh-CN" sz="2000" b="1">
                <a:solidFill>
                  <a:schemeClr val="tx2"/>
                </a:solidFill>
                <a:latin typeface="Times New Roman" pitchFamily="18" charset="0"/>
                <a:cs typeface="Times New Roman" pitchFamily="18" charset="0"/>
              </a:rPr>
              <a:t>τ</a:t>
            </a:r>
            <a:r>
              <a:rPr lang="zh-CN" altLang="en-US" sz="2000" b="1">
                <a:solidFill>
                  <a:schemeClr val="tx2"/>
                </a:solidFill>
                <a:latin typeface="Times New Roman" pitchFamily="18" charset="0"/>
                <a:cs typeface="Times New Roman" pitchFamily="18" charset="0"/>
              </a:rPr>
              <a:t>），诱导期越短，物质越易燃烧。 </a:t>
            </a:r>
            <a:endParaRPr lang="zh-CN" altLang="en-US" sz="2000" b="1">
              <a:solidFill>
                <a:schemeClr val="tx2"/>
              </a:solidFill>
              <a:latin typeface="Times New Roman" pitchFamily="18" charset="0"/>
            </a:endParaRPr>
          </a:p>
        </p:txBody>
      </p:sp>
      <p:sp>
        <p:nvSpPr>
          <p:cNvPr id="9" name="Rectangle 2"/>
          <p:cNvSpPr>
            <a:spLocks noGrp="1" noChangeArrowheads="1"/>
          </p:cNvSpPr>
          <p:nvPr>
            <p:ph type="title"/>
          </p:nvPr>
        </p:nvSpPr>
        <p:spPr>
          <a:xfrm>
            <a:off x="3200400" y="304800"/>
            <a:ext cx="5715000" cy="941388"/>
          </a:xfrm>
        </p:spPr>
        <p:txBody>
          <a:bodyPr/>
          <a:lstStyle/>
          <a:p>
            <a:pPr eaLnBrk="1" hangingPunct="1">
              <a:defRPr/>
            </a:pPr>
            <a:r>
              <a:rPr lang="zh-CN" altLang="en-US" sz="3200" dirty="0" smtClean="0"/>
              <a:t>第四章 危险化学品特性与分析</a:t>
            </a:r>
          </a:p>
        </p:txBody>
      </p:sp>
      <p:pic>
        <p:nvPicPr>
          <p:cNvPr id="12295"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1"/>
          <p:cNvSpPr>
            <a:spLocks noGrp="1"/>
          </p:cNvSpPr>
          <p:nvPr>
            <p:ph type="dt" sz="quarter" idx="10"/>
          </p:nvPr>
        </p:nvSpPr>
        <p:spPr/>
        <p:txBody>
          <a:bodyPr/>
          <a:lstStyle/>
          <a:p>
            <a:pPr>
              <a:defRPr/>
            </a:pPr>
            <a:fld id="{ACD584FC-F66F-4ABD-9B5B-9E26B4539D7D}" type="datetime1">
              <a:rPr lang="zh-CN" altLang="en-US"/>
              <a:pPr>
                <a:defRPr/>
              </a:pPr>
              <a:t>2017/3/14</a:t>
            </a:fld>
            <a:endParaRPr lang="en-US" altLang="zh-CN"/>
          </a:p>
        </p:txBody>
      </p:sp>
      <p:sp>
        <p:nvSpPr>
          <p:cNvPr id="12"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3D74A45C-20A0-4DD0-8431-8630C55FAB1B}" type="slidenum">
              <a:rPr lang="zh-CN" altLang="en-US" sz="1200" smtClean="0"/>
              <a:pPr>
                <a:defRPr/>
              </a:pPr>
              <a:t>100</a:t>
            </a:fld>
            <a:endParaRPr lang="en-US" altLang="zh-CN" sz="1200" smtClean="0"/>
          </a:p>
        </p:txBody>
      </p:sp>
      <p:graphicFrame>
        <p:nvGraphicFramePr>
          <p:cNvPr id="104452"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104486"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4453"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104487"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9669" name="Text Box 5"/>
          <p:cNvSpPr txBox="1">
            <a:spLocks noChangeArrowheads="1"/>
          </p:cNvSpPr>
          <p:nvPr/>
        </p:nvSpPr>
        <p:spPr bwMode="auto">
          <a:xfrm>
            <a:off x="457200" y="1219200"/>
            <a:ext cx="8229600" cy="420688"/>
          </a:xfrm>
          <a:prstGeom prst="rect">
            <a:avLst/>
          </a:prstGeom>
          <a:noFill/>
          <a:ln w="9525">
            <a:noFill/>
            <a:miter lim="800000"/>
            <a:headEnd/>
            <a:tailEnd/>
          </a:ln>
          <a:effectLst/>
        </p:spPr>
        <p:txBody>
          <a:bodyPr>
            <a:spAutoFit/>
          </a:bodyPr>
          <a:lstStyle/>
          <a:p>
            <a:pPr marL="342900" indent="-342900" algn="ctr">
              <a:lnSpc>
                <a:spcPct val="90000"/>
              </a:lnSpc>
              <a:spcBef>
                <a:spcPct val="50000"/>
              </a:spcBef>
              <a:defRPr/>
            </a:pPr>
            <a:r>
              <a:rPr lang="zh-CN" altLang="en-US" sz="2400" b="1" dirty="0">
                <a:effectLst>
                  <a:outerShdw blurRad="38100" dist="38100" dir="2700000" algn="tl">
                    <a:srgbClr val="000000"/>
                  </a:outerShdw>
                </a:effectLst>
                <a:latin typeface="Times New Roman" pitchFamily="18" charset="0"/>
              </a:rPr>
              <a:t>常见的含有不稳定原子团的爆炸品</a:t>
            </a:r>
          </a:p>
        </p:txBody>
      </p:sp>
      <p:pic>
        <p:nvPicPr>
          <p:cNvPr id="104455" name="Picture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313" y="2128838"/>
            <a:ext cx="3581400" cy="320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6" name="Text Box 59"/>
          <p:cNvSpPr txBox="1">
            <a:spLocks noChangeArrowheads="1"/>
          </p:cNvSpPr>
          <p:nvPr/>
        </p:nvSpPr>
        <p:spPr bwMode="auto">
          <a:xfrm>
            <a:off x="990600" y="5334000"/>
            <a:ext cx="32766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3200" b="1"/>
              <a:t>特屈儿</a:t>
            </a:r>
          </a:p>
          <a:p>
            <a:pPr algn="ctr" eaLnBrk="1" hangingPunct="1">
              <a:spcBef>
                <a:spcPct val="50000"/>
              </a:spcBef>
            </a:pPr>
            <a:r>
              <a:rPr lang="en-US" altLang="zh-CN" b="1"/>
              <a:t>2</a:t>
            </a:r>
            <a:r>
              <a:rPr lang="zh-CN" altLang="en-US" b="1"/>
              <a:t>，</a:t>
            </a:r>
            <a:r>
              <a:rPr lang="en-US" altLang="zh-CN" b="1"/>
              <a:t>4</a:t>
            </a:r>
            <a:r>
              <a:rPr lang="zh-CN" altLang="en-US" b="1"/>
              <a:t>，</a:t>
            </a:r>
            <a:r>
              <a:rPr lang="en-US" altLang="zh-CN" b="1"/>
              <a:t>6-</a:t>
            </a:r>
            <a:r>
              <a:rPr lang="zh-CN" altLang="en-US" b="1"/>
              <a:t>三硝基苯甲硝胺</a:t>
            </a:r>
            <a:r>
              <a:rPr lang="zh-CN" altLang="en-US"/>
              <a:t> </a:t>
            </a:r>
          </a:p>
        </p:txBody>
      </p:sp>
      <p:sp>
        <p:nvSpPr>
          <p:cNvPr id="13"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104458" name="图片 3" descr="buct-logo-white.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9" name="Rectangle 1"/>
          <p:cNvSpPr>
            <a:spLocks noChangeArrowheads="1"/>
          </p:cNvSpPr>
          <p:nvPr/>
        </p:nvSpPr>
        <p:spPr bwMode="auto">
          <a:xfrm>
            <a:off x="4648200" y="1949450"/>
            <a:ext cx="39624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30000"/>
              </a:lnSpc>
              <a:spcBef>
                <a:spcPct val="50000"/>
              </a:spcBef>
            </a:pPr>
            <a:r>
              <a:rPr lang="zh-CN" altLang="en-US" sz="2400" b="1"/>
              <a:t>特屈儿</a:t>
            </a:r>
          </a:p>
          <a:p>
            <a:pPr algn="just" eaLnBrk="1" hangingPunct="1">
              <a:lnSpc>
                <a:spcPct val="130000"/>
              </a:lnSpc>
            </a:pPr>
            <a:r>
              <a:rPr lang="zh-CN" altLang="en-US" sz="2400" b="1">
                <a:latin typeface="宋体" pitchFamily="2" charset="-122"/>
              </a:rPr>
              <a:t>分子式为</a:t>
            </a:r>
            <a:r>
              <a:rPr lang="en-US" altLang="zh-CN" sz="2400" b="1">
                <a:latin typeface="宋体" pitchFamily="2" charset="-122"/>
              </a:rPr>
              <a:t>C</a:t>
            </a:r>
            <a:r>
              <a:rPr lang="en-US" altLang="zh-CN" sz="2400" b="1" baseline="-25000">
                <a:latin typeface="宋体" pitchFamily="2" charset="-122"/>
              </a:rPr>
              <a:t>7</a:t>
            </a:r>
            <a:r>
              <a:rPr lang="en-US" altLang="zh-CN" sz="2400" b="1">
                <a:latin typeface="宋体" pitchFamily="2" charset="-122"/>
              </a:rPr>
              <a:t>H</a:t>
            </a:r>
            <a:r>
              <a:rPr lang="en-US" altLang="zh-CN" sz="2400" b="1" baseline="-25000">
                <a:latin typeface="宋体" pitchFamily="2" charset="-122"/>
              </a:rPr>
              <a:t>5</a:t>
            </a:r>
            <a:r>
              <a:rPr lang="en-US" altLang="zh-CN" sz="2400" b="1">
                <a:latin typeface="宋体" pitchFamily="2" charset="-122"/>
              </a:rPr>
              <a:t>N</a:t>
            </a:r>
            <a:r>
              <a:rPr lang="en-US" altLang="zh-CN" sz="2400" b="1" baseline="-25000">
                <a:latin typeface="宋体" pitchFamily="2" charset="-122"/>
              </a:rPr>
              <a:t>5</a:t>
            </a:r>
            <a:r>
              <a:rPr lang="en-US" altLang="zh-CN" sz="2400" b="1">
                <a:latin typeface="宋体" pitchFamily="2" charset="-122"/>
              </a:rPr>
              <a:t>O</a:t>
            </a:r>
            <a:r>
              <a:rPr lang="en-US" altLang="zh-CN" sz="2400" b="1" baseline="-25000">
                <a:latin typeface="宋体" pitchFamily="2" charset="-122"/>
              </a:rPr>
              <a:t>8</a:t>
            </a:r>
            <a:r>
              <a:rPr lang="zh-CN" altLang="en-US" sz="2400" b="1">
                <a:latin typeface="宋体" pitchFamily="2" charset="-122"/>
              </a:rPr>
              <a:t>，纯品为白色无味晶体，但不纯或受光时会发黄，微溶于水。特屈儿的热安定性较好，对摩擦及撞击都不很敏感，爆速可达</a:t>
            </a:r>
            <a:r>
              <a:rPr lang="en-US" altLang="zh-CN" sz="2400" b="1">
                <a:latin typeface="宋体" pitchFamily="2" charset="-122"/>
              </a:rPr>
              <a:t>7570m/s</a:t>
            </a:r>
            <a:r>
              <a:rPr lang="zh-CN" altLang="en-US" sz="2400" b="1">
                <a:latin typeface="宋体" pitchFamily="2" charset="-122"/>
              </a:rPr>
              <a:t>。</a:t>
            </a:r>
            <a:endParaRPr lang="en-US" altLang="zh-CN" sz="2400" b="1">
              <a:latin typeface="宋体"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F810B96D-9AFD-4D73-AD09-4AF4207B8656}"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69575FE0-4AED-4547-9B40-4E58C3D1DA58}" type="slidenum">
              <a:rPr lang="zh-CN" altLang="en-US" sz="1200" smtClean="0"/>
              <a:pPr>
                <a:defRPr/>
              </a:pPr>
              <a:t>101</a:t>
            </a:fld>
            <a:endParaRPr lang="en-US" altLang="zh-CN" sz="1200" smtClean="0"/>
          </a:p>
        </p:txBody>
      </p:sp>
      <p:graphicFrame>
        <p:nvGraphicFramePr>
          <p:cNvPr id="105476"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105507"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477"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105508"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4918" name="Text Box 6"/>
          <p:cNvSpPr txBox="1">
            <a:spLocks noChangeArrowheads="1"/>
          </p:cNvSpPr>
          <p:nvPr/>
        </p:nvSpPr>
        <p:spPr bwMode="auto">
          <a:xfrm>
            <a:off x="304800" y="1447800"/>
            <a:ext cx="8458200" cy="4013200"/>
          </a:xfrm>
          <a:prstGeom prst="rect">
            <a:avLst/>
          </a:prstGeom>
          <a:noFill/>
          <a:ln w="9525">
            <a:noFill/>
            <a:miter lim="800000"/>
            <a:headEnd/>
            <a:tailEnd/>
          </a:ln>
          <a:effectLst/>
        </p:spPr>
        <p:txBody>
          <a:bodyPr>
            <a:spAutoFit/>
          </a:bodyPr>
          <a:lstStyle/>
          <a:p>
            <a:pPr eaLnBrk="1" hangingPunct="1">
              <a:lnSpc>
                <a:spcPct val="130000"/>
              </a:lnSpc>
              <a:defRPr/>
            </a:pPr>
            <a:r>
              <a:rPr lang="zh-CN" altLang="en-US" sz="2800" b="1" dirty="0">
                <a:solidFill>
                  <a:srgbClr val="00FF00"/>
                </a:solidFill>
                <a:effectLst>
                  <a:outerShdw blurRad="38100" dist="38100" dir="2700000" algn="tl">
                    <a:srgbClr val="000000"/>
                  </a:outerShdw>
                </a:effectLst>
              </a:rPr>
              <a:t>影响爆炸品敏感性的因素</a:t>
            </a:r>
          </a:p>
          <a:p>
            <a:pPr eaLnBrk="1" hangingPunct="1">
              <a:lnSpc>
                <a:spcPct val="130000"/>
              </a:lnSpc>
              <a:defRPr/>
            </a:pPr>
            <a:r>
              <a:rPr lang="zh-CN" altLang="en-US" sz="2400" b="1" dirty="0">
                <a:solidFill>
                  <a:srgbClr val="00B0F0"/>
                </a:solidFill>
                <a:effectLst>
                  <a:outerShdw blurRad="38100" dist="38100" dir="2700000" algn="tl">
                    <a:srgbClr val="000000"/>
                  </a:outerShdw>
                </a:effectLst>
              </a:rPr>
              <a:t>（</a:t>
            </a:r>
            <a:r>
              <a:rPr lang="en-US" altLang="zh-CN" sz="2400" b="1" dirty="0">
                <a:solidFill>
                  <a:srgbClr val="00B0F0"/>
                </a:solidFill>
                <a:effectLst>
                  <a:outerShdw blurRad="38100" dist="38100" dir="2700000" algn="tl">
                    <a:srgbClr val="000000"/>
                  </a:outerShdw>
                </a:effectLst>
              </a:rPr>
              <a:t>2</a:t>
            </a:r>
            <a:r>
              <a:rPr lang="zh-CN" altLang="en-US" sz="2400" b="1" dirty="0">
                <a:solidFill>
                  <a:srgbClr val="00B0F0"/>
                </a:solidFill>
                <a:effectLst>
                  <a:outerShdw blurRad="38100" dist="38100" dir="2700000" algn="tl">
                    <a:srgbClr val="000000"/>
                  </a:outerShdw>
                </a:effectLst>
              </a:rPr>
              <a:t>）晶型： </a:t>
            </a:r>
            <a:r>
              <a:rPr lang="zh-CN" altLang="en-US" sz="2400" b="1" dirty="0">
                <a:effectLst>
                  <a:outerShdw blurRad="38100" dist="38100" dir="2700000" algn="tl">
                    <a:srgbClr val="000000"/>
                  </a:outerShdw>
                </a:effectLst>
              </a:rPr>
              <a:t>爆炸品的敏感度还和其结晶形态和晶体大小有关。</a:t>
            </a:r>
          </a:p>
          <a:p>
            <a:pPr eaLnBrk="1" hangingPunct="1">
              <a:lnSpc>
                <a:spcPct val="130000"/>
              </a:lnSpc>
              <a:defRPr/>
            </a:pPr>
            <a:r>
              <a:rPr lang="zh-CN" altLang="en-US" sz="2400" b="1" dirty="0">
                <a:effectLst>
                  <a:outerShdw blurRad="38100" dist="38100" dir="2700000" algn="tl">
                    <a:srgbClr val="000000"/>
                  </a:outerShdw>
                </a:effectLst>
              </a:rPr>
              <a:t>例如，氮化铅有两种晶型，</a:t>
            </a:r>
            <a:r>
              <a:rPr lang="el-GR" altLang="zh-CN" sz="2400" b="1" dirty="0">
                <a:effectLst>
                  <a:outerShdw blurRad="38100" dist="38100" dir="2700000" algn="tl">
                    <a:srgbClr val="000000"/>
                  </a:outerShdw>
                </a:effectLst>
              </a:rPr>
              <a:t>α</a:t>
            </a:r>
            <a:r>
              <a:rPr lang="en-US" altLang="zh-CN" sz="2400" b="1" dirty="0">
                <a:effectLst>
                  <a:outerShdw blurRad="38100" dist="38100" dir="2700000" algn="tl">
                    <a:srgbClr val="000000"/>
                  </a:outerShdw>
                </a:effectLst>
              </a:rPr>
              <a:t>-</a:t>
            </a:r>
            <a:r>
              <a:rPr lang="zh-CN" altLang="en-US" sz="2400" b="1" dirty="0">
                <a:effectLst>
                  <a:outerShdw blurRad="38100" dist="38100" dir="2700000" algn="tl">
                    <a:srgbClr val="000000"/>
                  </a:outerShdw>
                </a:effectLst>
              </a:rPr>
              <a:t>型（棱柱状）和</a:t>
            </a:r>
            <a:r>
              <a:rPr lang="el-GR" altLang="zh-CN" sz="2400" b="1" dirty="0">
                <a:effectLst>
                  <a:outerShdw blurRad="38100" dist="38100" dir="2700000" algn="tl">
                    <a:srgbClr val="000000"/>
                  </a:outerShdw>
                </a:effectLst>
              </a:rPr>
              <a:t>β</a:t>
            </a:r>
            <a:r>
              <a:rPr lang="en-US" altLang="zh-CN" sz="2400" b="1" dirty="0">
                <a:effectLst>
                  <a:outerShdw blurRad="38100" dist="38100" dir="2700000" algn="tl">
                    <a:srgbClr val="000000"/>
                  </a:outerShdw>
                </a:effectLst>
              </a:rPr>
              <a:t>-</a:t>
            </a:r>
            <a:r>
              <a:rPr lang="zh-CN" altLang="en-US" sz="2400" b="1" dirty="0">
                <a:effectLst>
                  <a:outerShdw blurRad="38100" dist="38100" dir="2700000" algn="tl">
                    <a:srgbClr val="000000"/>
                  </a:outerShdw>
                </a:effectLst>
              </a:rPr>
              <a:t>型（针状）。由于</a:t>
            </a:r>
            <a:r>
              <a:rPr lang="el-GR" altLang="zh-CN" sz="2400" b="1" dirty="0">
                <a:effectLst>
                  <a:outerShdw blurRad="38100" dist="38100" dir="2700000" algn="tl">
                    <a:srgbClr val="000000"/>
                  </a:outerShdw>
                </a:effectLst>
              </a:rPr>
              <a:t>β</a:t>
            </a:r>
            <a:r>
              <a:rPr lang="en-US" altLang="zh-CN" sz="2400" b="1" dirty="0">
                <a:effectLst>
                  <a:outerShdw blurRad="38100" dist="38100" dir="2700000" algn="tl">
                    <a:srgbClr val="000000"/>
                  </a:outerShdw>
                </a:effectLst>
              </a:rPr>
              <a:t>-</a:t>
            </a:r>
            <a:r>
              <a:rPr lang="zh-CN" altLang="en-US" sz="2400" b="1" dirty="0">
                <a:effectLst>
                  <a:outerShdw blurRad="38100" dist="38100" dir="2700000" algn="tl">
                    <a:srgbClr val="000000"/>
                  </a:outerShdw>
                </a:effectLst>
              </a:rPr>
              <a:t>型的晶格能比</a:t>
            </a:r>
            <a:r>
              <a:rPr lang="el-GR" altLang="zh-CN" sz="2400" b="1" dirty="0">
                <a:effectLst>
                  <a:outerShdw blurRad="38100" dist="38100" dir="2700000" algn="tl">
                    <a:srgbClr val="000000"/>
                  </a:outerShdw>
                </a:effectLst>
              </a:rPr>
              <a:t>α</a:t>
            </a:r>
            <a:r>
              <a:rPr lang="en-US" altLang="zh-CN" sz="2400" b="1" dirty="0">
                <a:effectLst>
                  <a:outerShdw blurRad="38100" dist="38100" dir="2700000" algn="tl">
                    <a:srgbClr val="000000"/>
                  </a:outerShdw>
                </a:effectLst>
              </a:rPr>
              <a:t>-</a:t>
            </a:r>
            <a:r>
              <a:rPr lang="zh-CN" altLang="en-US" sz="2400" b="1" dirty="0">
                <a:effectLst>
                  <a:outerShdw blurRad="38100" dist="38100" dir="2700000" algn="tl">
                    <a:srgbClr val="000000"/>
                  </a:outerShdw>
                </a:effectLst>
              </a:rPr>
              <a:t>型的低，所以其机械敏感度高。</a:t>
            </a:r>
          </a:p>
          <a:p>
            <a:pPr eaLnBrk="1" hangingPunct="1">
              <a:lnSpc>
                <a:spcPct val="130000"/>
              </a:lnSpc>
              <a:defRPr/>
            </a:pPr>
            <a:r>
              <a:rPr lang="zh-CN" altLang="en-US" sz="2400" b="1" dirty="0">
                <a:effectLst>
                  <a:outerShdw blurRad="38100" dist="38100" dir="2700000" algn="tl">
                    <a:srgbClr val="000000"/>
                  </a:outerShdw>
                </a:effectLst>
              </a:rPr>
              <a:t>硝化甘油在凝固时，结晶呈斜方系的为安定型，呈三斜晶系的为不安定型。</a:t>
            </a:r>
          </a:p>
          <a:p>
            <a:pPr eaLnBrk="1" hangingPunct="1">
              <a:lnSpc>
                <a:spcPct val="130000"/>
              </a:lnSpc>
              <a:defRPr/>
            </a:pPr>
            <a:r>
              <a:rPr lang="zh-CN" altLang="en-US" sz="2400" b="1" dirty="0">
                <a:effectLst>
                  <a:outerShdw blurRad="38100" dist="38100" dir="2700000" algn="tl">
                    <a:srgbClr val="000000"/>
                  </a:outerShdw>
                </a:effectLst>
              </a:rPr>
              <a:t>晶体尺寸的大小也影响敏感度，通常，较大的晶体比较容易出现晶格缺陷和错位，其敏感度高。</a:t>
            </a:r>
            <a:endParaRPr lang="zh-CN" altLang="en-US" sz="2400" b="1" dirty="0"/>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105480"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9A4E72A8-1B79-4B11-8F98-A56DB6F491ED}"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4163F930-E9A8-4D54-8153-51E0CACF00E3}" type="slidenum">
              <a:rPr lang="zh-CN" altLang="en-US" sz="1200" smtClean="0"/>
              <a:pPr>
                <a:defRPr/>
              </a:pPr>
              <a:t>102</a:t>
            </a:fld>
            <a:endParaRPr lang="en-US" altLang="zh-CN" sz="1200" smtClean="0"/>
          </a:p>
        </p:txBody>
      </p:sp>
      <p:graphicFrame>
        <p:nvGraphicFramePr>
          <p:cNvPr id="106500"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106531"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6501"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106532"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4373" name="Text Box 5"/>
          <p:cNvSpPr txBox="1">
            <a:spLocks noChangeArrowheads="1"/>
          </p:cNvSpPr>
          <p:nvPr/>
        </p:nvSpPr>
        <p:spPr bwMode="auto">
          <a:xfrm>
            <a:off x="381000" y="1295400"/>
            <a:ext cx="8229600" cy="3563938"/>
          </a:xfrm>
          <a:prstGeom prst="rect">
            <a:avLst/>
          </a:prstGeom>
          <a:noFill/>
          <a:ln w="9525">
            <a:noFill/>
            <a:miter lim="800000"/>
            <a:headEnd/>
            <a:tailEnd/>
          </a:ln>
          <a:effectLst/>
        </p:spPr>
        <p:txBody>
          <a:bodyPr>
            <a:spAutoFit/>
          </a:bodyPr>
          <a:lstStyle/>
          <a:p>
            <a:pPr marL="342900" indent="-342900" algn="just">
              <a:lnSpc>
                <a:spcPct val="140000"/>
              </a:lnSpc>
              <a:spcBef>
                <a:spcPct val="50000"/>
              </a:spcBef>
              <a:defRPr/>
            </a:pPr>
            <a:r>
              <a:rPr lang="zh-CN" altLang="en-US" sz="2400" b="1" dirty="0">
                <a:solidFill>
                  <a:srgbClr val="00FF00"/>
                </a:solidFill>
                <a:effectLst>
                  <a:outerShdw blurRad="38100" dist="38100" dir="2700000" algn="tl">
                    <a:srgbClr val="000000"/>
                  </a:outerShdw>
                </a:effectLst>
                <a:latin typeface="Times New Roman" pitchFamily="18" charset="0"/>
              </a:rPr>
              <a:t>影响爆炸品敏感性的因素</a:t>
            </a:r>
          </a:p>
          <a:p>
            <a:pPr marL="342900" indent="-342900" algn="just">
              <a:lnSpc>
                <a:spcPct val="140000"/>
              </a:lnSpc>
              <a:spcBef>
                <a:spcPct val="50000"/>
              </a:spcBef>
              <a:defRPr/>
            </a:pPr>
            <a:r>
              <a:rPr lang="zh-CN" altLang="en-US" sz="2400" b="1" dirty="0">
                <a:solidFill>
                  <a:srgbClr val="00B0F0"/>
                </a:solidFill>
                <a:effectLst>
                  <a:outerShdw blurRad="38100" dist="38100" dir="2700000" algn="tl">
                    <a:srgbClr val="000000"/>
                  </a:outerShdw>
                </a:effectLst>
                <a:latin typeface="Times New Roman" pitchFamily="18" charset="0"/>
              </a:rPr>
              <a:t>（</a:t>
            </a:r>
            <a:r>
              <a:rPr lang="en-US" altLang="zh-CN" sz="2400" b="1" dirty="0">
                <a:solidFill>
                  <a:srgbClr val="00B0F0"/>
                </a:solidFill>
                <a:effectLst>
                  <a:outerShdw blurRad="38100" dist="38100" dir="2700000" algn="tl">
                    <a:srgbClr val="000000"/>
                  </a:outerShdw>
                </a:effectLst>
                <a:latin typeface="Times New Roman" pitchFamily="18" charset="0"/>
              </a:rPr>
              <a:t>3</a:t>
            </a:r>
            <a:r>
              <a:rPr lang="zh-CN" altLang="en-US" sz="2400" b="1" dirty="0">
                <a:solidFill>
                  <a:srgbClr val="00B0F0"/>
                </a:solidFill>
                <a:effectLst>
                  <a:outerShdw blurRad="38100" dist="38100" dir="2700000" algn="tl">
                    <a:srgbClr val="000000"/>
                  </a:outerShdw>
                </a:effectLst>
                <a:latin typeface="Times New Roman" pitchFamily="18" charset="0"/>
              </a:rPr>
              <a:t>）密度：</a:t>
            </a:r>
            <a:r>
              <a:rPr lang="zh-CN" altLang="en-US" sz="2400" b="1" dirty="0">
                <a:effectLst>
                  <a:outerShdw blurRad="38100" dist="38100" dir="2700000" algn="tl">
                    <a:srgbClr val="000000"/>
                  </a:outerShdw>
                </a:effectLst>
                <a:latin typeface="Times New Roman" pitchFamily="18" charset="0"/>
              </a:rPr>
              <a:t>通常密度增大、敏感性降低。因为密度增大，颗粒之间产生摩擦和撞击的能量会降低。</a:t>
            </a:r>
          </a:p>
          <a:p>
            <a:pPr marL="342900" indent="-342900" algn="just">
              <a:lnSpc>
                <a:spcPct val="140000"/>
              </a:lnSpc>
              <a:spcBef>
                <a:spcPct val="50000"/>
              </a:spcBef>
              <a:defRPr/>
            </a:pPr>
            <a:r>
              <a:rPr lang="zh-CN" altLang="en-US" sz="2400" b="1" dirty="0">
                <a:solidFill>
                  <a:srgbClr val="00B0F0"/>
                </a:solidFill>
                <a:effectLst>
                  <a:outerShdw blurRad="38100" dist="38100" dir="2700000" algn="tl">
                    <a:srgbClr val="000000"/>
                  </a:outerShdw>
                </a:effectLst>
                <a:latin typeface="Times New Roman" pitchFamily="18" charset="0"/>
              </a:rPr>
              <a:t>（</a:t>
            </a:r>
            <a:r>
              <a:rPr lang="en-US" altLang="zh-CN" sz="2400" b="1" dirty="0">
                <a:solidFill>
                  <a:srgbClr val="00B0F0"/>
                </a:solidFill>
                <a:effectLst>
                  <a:outerShdw blurRad="38100" dist="38100" dir="2700000" algn="tl">
                    <a:srgbClr val="000000"/>
                  </a:outerShdw>
                </a:effectLst>
                <a:latin typeface="Times New Roman" pitchFamily="18" charset="0"/>
              </a:rPr>
              <a:t>4</a:t>
            </a:r>
            <a:r>
              <a:rPr lang="zh-CN" altLang="en-US" sz="2400" b="1" dirty="0">
                <a:solidFill>
                  <a:srgbClr val="00B0F0"/>
                </a:solidFill>
                <a:effectLst>
                  <a:outerShdw blurRad="38100" dist="38100" dir="2700000" algn="tl">
                    <a:srgbClr val="000000"/>
                  </a:outerShdw>
                </a:effectLst>
                <a:latin typeface="Times New Roman" pitchFamily="18" charset="0"/>
              </a:rPr>
              <a:t>）温度：</a:t>
            </a:r>
            <a:r>
              <a:rPr lang="zh-CN" altLang="en-US" sz="2400" b="1" dirty="0">
                <a:effectLst>
                  <a:outerShdw blurRad="38100" dist="38100" dir="2700000" algn="tl">
                    <a:srgbClr val="000000"/>
                  </a:outerShdw>
                </a:effectLst>
                <a:latin typeface="Times New Roman" pitchFamily="18" charset="0"/>
              </a:rPr>
              <a:t>温度升高，体系的能量增高，引发爆炸所需的外界能量会降低。当温度足够高时，在没有外界能量的引发下炸药会自燃和爆炸。</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106504"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D974E55B-491A-4B51-AE01-EE66580C9706}" type="datetime1">
              <a:rPr lang="zh-CN" altLang="en-US"/>
              <a:pPr>
                <a:defRPr/>
              </a:pPr>
              <a:t>2017/3/14</a:t>
            </a:fld>
            <a:endParaRPr lang="en-US" altLang="zh-CN" dirty="0"/>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78E3A357-4D30-44CD-A456-48CBEB6F36D7}" type="slidenum">
              <a:rPr lang="zh-CN" altLang="en-US" sz="1200" smtClean="0"/>
              <a:pPr>
                <a:defRPr/>
              </a:pPr>
              <a:t>103</a:t>
            </a:fld>
            <a:endParaRPr lang="en-US" altLang="zh-CN" sz="1200" smtClean="0"/>
          </a:p>
        </p:txBody>
      </p:sp>
      <p:graphicFrame>
        <p:nvGraphicFramePr>
          <p:cNvPr id="107524"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107555"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7525"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107556"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5942" name="Text Box 6"/>
          <p:cNvSpPr txBox="1">
            <a:spLocks noChangeArrowheads="1"/>
          </p:cNvSpPr>
          <p:nvPr/>
        </p:nvSpPr>
        <p:spPr bwMode="auto">
          <a:xfrm>
            <a:off x="304800" y="1219200"/>
            <a:ext cx="8610600" cy="4494213"/>
          </a:xfrm>
          <a:prstGeom prst="rect">
            <a:avLst/>
          </a:prstGeom>
          <a:noFill/>
          <a:ln w="9525">
            <a:noFill/>
            <a:miter lim="800000"/>
            <a:headEnd/>
            <a:tailEnd/>
          </a:ln>
          <a:effectLst/>
        </p:spPr>
        <p:txBody>
          <a:bodyPr>
            <a:spAutoFit/>
          </a:bodyPr>
          <a:lstStyle/>
          <a:p>
            <a:pPr algn="just" eaLnBrk="1" hangingPunct="1">
              <a:lnSpc>
                <a:spcPct val="130000"/>
              </a:lnSpc>
              <a:defRPr/>
            </a:pPr>
            <a:r>
              <a:rPr lang="zh-CN" altLang="en-US" sz="2400" b="1" dirty="0">
                <a:solidFill>
                  <a:srgbClr val="00FF00"/>
                </a:solidFill>
                <a:effectLst>
                  <a:outerShdw blurRad="38100" dist="38100" dir="2700000" algn="tl">
                    <a:srgbClr val="000000"/>
                  </a:outerShdw>
                </a:effectLst>
              </a:rPr>
              <a:t>影响爆炸品敏感性的因素</a:t>
            </a:r>
          </a:p>
          <a:p>
            <a:pPr algn="just" eaLnBrk="1" hangingPunct="1">
              <a:lnSpc>
                <a:spcPct val="130000"/>
              </a:lnSpc>
              <a:defRPr/>
            </a:pPr>
            <a:r>
              <a:rPr lang="zh-CN" altLang="en-US" sz="2400" b="1" dirty="0">
                <a:solidFill>
                  <a:srgbClr val="00B0F0"/>
                </a:solidFill>
                <a:effectLst>
                  <a:outerShdw blurRad="38100" dist="38100" dir="2700000" algn="tl">
                    <a:srgbClr val="000000"/>
                  </a:outerShdw>
                </a:effectLst>
              </a:rPr>
              <a:t>（</a:t>
            </a:r>
            <a:r>
              <a:rPr lang="en-US" altLang="zh-CN" sz="2400" b="1" dirty="0">
                <a:solidFill>
                  <a:srgbClr val="00B0F0"/>
                </a:solidFill>
                <a:effectLst>
                  <a:outerShdw blurRad="38100" dist="38100" dir="2700000" algn="tl">
                    <a:srgbClr val="000000"/>
                  </a:outerShdw>
                </a:effectLst>
              </a:rPr>
              <a:t>5</a:t>
            </a:r>
            <a:r>
              <a:rPr lang="zh-CN" altLang="en-US" sz="2400" b="1" dirty="0">
                <a:solidFill>
                  <a:srgbClr val="00B0F0"/>
                </a:solidFill>
                <a:effectLst>
                  <a:outerShdw blurRad="38100" dist="38100" dir="2700000" algn="tl">
                    <a:srgbClr val="000000"/>
                  </a:outerShdw>
                </a:effectLst>
              </a:rPr>
              <a:t>）杂质：</a:t>
            </a:r>
            <a:r>
              <a:rPr lang="zh-CN" altLang="en-US" sz="2400" b="1" dirty="0">
                <a:effectLst>
                  <a:outerShdw blurRad="38100" dist="38100" dir="2700000" algn="tl">
                    <a:srgbClr val="000000"/>
                  </a:outerShdw>
                </a:effectLst>
              </a:rPr>
              <a:t>沙粒、石子、水、金属、酸、碱等杂质对炸药的敏感度有加大的影响，但其作用与杂质的性质有关。</a:t>
            </a:r>
          </a:p>
          <a:p>
            <a:pPr algn="just" eaLnBrk="1" hangingPunct="1">
              <a:lnSpc>
                <a:spcPct val="130000"/>
              </a:lnSpc>
              <a:defRPr/>
            </a:pPr>
            <a:r>
              <a:rPr lang="zh-CN" altLang="en-US" sz="2400" b="1" dirty="0">
                <a:effectLst>
                  <a:outerShdw blurRad="38100" dist="38100" dir="2700000" algn="tl">
                    <a:srgbClr val="000000"/>
                  </a:outerShdw>
                </a:effectLst>
              </a:rPr>
              <a:t>沙粒和石子由于尖锐的棱角能增加摩擦和撞击时的能量，使爆炸的敏感度提高。</a:t>
            </a:r>
          </a:p>
          <a:p>
            <a:pPr algn="just" eaLnBrk="1" hangingPunct="1">
              <a:lnSpc>
                <a:spcPct val="130000"/>
              </a:lnSpc>
              <a:defRPr/>
            </a:pPr>
            <a:r>
              <a:rPr lang="zh-CN" altLang="en-US" sz="2400" b="1" dirty="0">
                <a:effectLst>
                  <a:outerShdw blurRad="38100" dist="38100" dir="2700000" algn="tl">
                    <a:srgbClr val="000000"/>
                  </a:outerShdw>
                </a:effectLst>
              </a:rPr>
              <a:t>金属、酸、碱可能和炸药发生反应，生成更加敏感的物质，使爆炸的敏感度提高。</a:t>
            </a:r>
          </a:p>
          <a:p>
            <a:pPr algn="just" eaLnBrk="1" hangingPunct="1">
              <a:lnSpc>
                <a:spcPct val="130000"/>
              </a:lnSpc>
              <a:defRPr/>
            </a:pPr>
            <a:r>
              <a:rPr lang="zh-CN" altLang="en-US" sz="2400" b="1" dirty="0">
                <a:effectLst>
                  <a:outerShdw blurRad="38100" dist="38100" dir="2700000" algn="tl">
                    <a:srgbClr val="000000"/>
                  </a:outerShdw>
                </a:effectLst>
              </a:rPr>
              <a:t>石蜡、沥青、糊精和水等物质掺入后，会降低爆炸品的敏感性。当这些杂质的含量达到一定比例时可使炸药失去爆炸能力。</a:t>
            </a:r>
            <a:endParaRPr lang="zh-CN" altLang="en-US" sz="2400" b="1" dirty="0"/>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107528"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1"/>
          <p:cNvSpPr>
            <a:spLocks noGrp="1"/>
          </p:cNvSpPr>
          <p:nvPr>
            <p:ph type="dt" sz="quarter" idx="10"/>
          </p:nvPr>
        </p:nvSpPr>
        <p:spPr/>
        <p:txBody>
          <a:bodyPr/>
          <a:lstStyle/>
          <a:p>
            <a:pPr>
              <a:defRPr/>
            </a:pPr>
            <a:fld id="{EFE0C378-A782-4B1F-8B44-69D781AED0D4}" type="datetime1">
              <a:rPr lang="zh-CN" altLang="en-US"/>
              <a:pPr>
                <a:defRPr/>
              </a:pPr>
              <a:t>2017/3/14</a:t>
            </a:fld>
            <a:endParaRPr lang="en-US" altLang="zh-CN"/>
          </a:p>
        </p:txBody>
      </p:sp>
      <p:sp>
        <p:nvSpPr>
          <p:cNvPr id="35"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AF4E85BC-99A7-44DB-8FA0-40AED21E9BE9}" type="slidenum">
              <a:rPr lang="zh-CN" altLang="en-US" sz="1200" smtClean="0"/>
              <a:pPr>
                <a:defRPr/>
              </a:pPr>
              <a:t>104</a:t>
            </a:fld>
            <a:endParaRPr lang="en-US" altLang="zh-CN" sz="1200" smtClean="0"/>
          </a:p>
        </p:txBody>
      </p:sp>
      <p:graphicFrame>
        <p:nvGraphicFramePr>
          <p:cNvPr id="108548"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108606"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549"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108607"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8550" name="Text Box 5"/>
          <p:cNvSpPr txBox="1">
            <a:spLocks noChangeArrowheads="1"/>
          </p:cNvSpPr>
          <p:nvPr/>
        </p:nvSpPr>
        <p:spPr bwMode="auto">
          <a:xfrm>
            <a:off x="381000" y="1524000"/>
            <a:ext cx="82296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spcBef>
                <a:spcPct val="50000"/>
              </a:spcBef>
            </a:pPr>
            <a:r>
              <a:rPr lang="zh-CN" altLang="en-US" sz="2800" b="1">
                <a:solidFill>
                  <a:srgbClr val="00FF00"/>
                </a:solidFill>
                <a:latin typeface="Times New Roman" pitchFamily="18" charset="0"/>
              </a:rPr>
              <a:t>影响爆炸品敏感性的因素</a:t>
            </a:r>
          </a:p>
          <a:p>
            <a:pPr algn="ctr">
              <a:lnSpc>
                <a:spcPct val="110000"/>
              </a:lnSpc>
              <a:spcBef>
                <a:spcPct val="50000"/>
              </a:spcBef>
            </a:pPr>
            <a:r>
              <a:rPr lang="zh-CN" altLang="en-US" sz="2400" b="1">
                <a:latin typeface="Times New Roman" pitchFamily="18" charset="0"/>
              </a:rPr>
              <a:t>几种炸药失去爆炸性的湿度</a:t>
            </a:r>
            <a:endParaRPr lang="zh-CN" altLang="en-US" sz="2400">
              <a:latin typeface="Times New Roman" pitchFamily="18" charset="0"/>
            </a:endParaRPr>
          </a:p>
        </p:txBody>
      </p:sp>
      <p:graphicFrame>
        <p:nvGraphicFramePr>
          <p:cNvPr id="296998" name="Group 38"/>
          <p:cNvGraphicFramePr>
            <a:graphicFrameLocks noGrp="1"/>
          </p:cNvGraphicFramePr>
          <p:nvPr/>
        </p:nvGraphicFramePr>
        <p:xfrm>
          <a:off x="381000" y="2819400"/>
          <a:ext cx="8382000" cy="1828800"/>
        </p:xfrm>
        <a:graphic>
          <a:graphicData uri="http://schemas.openxmlformats.org/drawingml/2006/table">
            <a:tbl>
              <a:tblPr/>
              <a:tblGrid>
                <a:gridCol w="2095500"/>
                <a:gridCol w="2095500"/>
                <a:gridCol w="2095500"/>
                <a:gridCol w="2095500"/>
              </a:tblGrid>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炸药名称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湿度</a:t>
                      </a:r>
                      <a:r>
                        <a:rPr kumimoji="0" lang="en-US" altLang="zh-CN" sz="2400" b="1"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炸药名称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湿度</a:t>
                      </a:r>
                      <a:r>
                        <a:rPr kumimoji="0" lang="en-US" altLang="zh-CN" sz="2400" b="1"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六硝基二苯胺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&gt;75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梯恩梯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&gt;30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苦味酸</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&gt;35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黑火药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&gt;15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81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硝基棉</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&gt;32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latin typeface="Arial" charset="0"/>
                          <a:ea typeface="宋体" pitchFamily="2" charset="-122"/>
                        </a:rPr>
                        <a:t>硝铵作炸药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latin typeface="Arial" charset="0"/>
                          <a:ea typeface="宋体" pitchFamily="2" charset="-122"/>
                        </a:rPr>
                        <a:t>&gt;3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108579"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55C9DCC4-9B7F-4C1F-B958-38A54273E030}" type="datetime1">
              <a:rPr lang="zh-CN" altLang="en-US"/>
              <a:pPr>
                <a:defRPr/>
              </a:pPr>
              <a:t>2017/3/14</a:t>
            </a:fld>
            <a:endParaRPr lang="en-US" altLang="zh-CN" dirty="0"/>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EA716DB3-CCF0-4B4F-9897-8306345BDE44}" type="slidenum">
              <a:rPr lang="zh-CN" altLang="en-US" sz="1200" smtClean="0"/>
              <a:pPr>
                <a:defRPr/>
              </a:pPr>
              <a:t>105</a:t>
            </a:fld>
            <a:endParaRPr lang="en-US" altLang="zh-CN" sz="1200" smtClean="0"/>
          </a:p>
        </p:txBody>
      </p:sp>
      <p:graphicFrame>
        <p:nvGraphicFramePr>
          <p:cNvPr id="109572"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109603"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9573"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109604"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9574" name="Text Box 6"/>
          <p:cNvSpPr txBox="1">
            <a:spLocks noChangeArrowheads="1"/>
          </p:cNvSpPr>
          <p:nvPr/>
        </p:nvSpPr>
        <p:spPr bwMode="auto">
          <a:xfrm>
            <a:off x="228600" y="1447800"/>
            <a:ext cx="87630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40000"/>
              </a:lnSpc>
            </a:pPr>
            <a:r>
              <a:rPr lang="zh-CN" altLang="en-US" sz="2800" b="1">
                <a:solidFill>
                  <a:srgbClr val="FFFF00"/>
                </a:solidFill>
                <a:latin typeface="Times New Roman" pitchFamily="18" charset="0"/>
                <a:cs typeface="Times New Roman" pitchFamily="18" charset="0"/>
              </a:rPr>
              <a:t>静电危险性</a:t>
            </a:r>
          </a:p>
          <a:p>
            <a:pPr eaLnBrk="1" hangingPunct="1">
              <a:lnSpc>
                <a:spcPct val="140000"/>
              </a:lnSpc>
            </a:pPr>
            <a:r>
              <a:rPr lang="zh-CN" altLang="en-US" sz="2400" b="1">
                <a:latin typeface="Times New Roman" pitchFamily="18" charset="0"/>
                <a:cs typeface="Times New Roman" pitchFamily="18" charset="0"/>
              </a:rPr>
              <a:t>炸药是电的不良导体，电阻率 </a:t>
            </a:r>
            <a:r>
              <a:rPr lang="en-US" altLang="zh-CN" sz="2400" b="1">
                <a:latin typeface="Times New Roman" pitchFamily="18" charset="0"/>
                <a:cs typeface="Times New Roman" pitchFamily="18" charset="0"/>
              </a:rPr>
              <a:t>&gt; 10</a:t>
            </a:r>
            <a:r>
              <a:rPr lang="en-US" altLang="zh-CN" sz="2400" b="1" baseline="30000">
                <a:latin typeface="Times New Roman" pitchFamily="18" charset="0"/>
                <a:cs typeface="Times New Roman" pitchFamily="18" charset="0"/>
              </a:rPr>
              <a:t>12</a:t>
            </a:r>
            <a:r>
              <a:rPr lang="el-GR" altLang="zh-CN" sz="2400" b="1">
                <a:latin typeface="Times New Roman" pitchFamily="18" charset="0"/>
                <a:cs typeface="Times New Roman" pitchFamily="18" charset="0"/>
              </a:rPr>
              <a:t>Ω</a:t>
            </a:r>
            <a:r>
              <a:rPr lang="zh-CN" altLang="en-US" sz="2400" b="1">
                <a:latin typeface="Times New Roman" pitchFamily="18" charset="0"/>
                <a:cs typeface="Times New Roman" pitchFamily="18" charset="0"/>
              </a:rPr>
              <a:t>。在生产、包装、运输过程中容易积累静电。一旦发生放电，就会引起爆炸。</a:t>
            </a:r>
          </a:p>
          <a:p>
            <a:pPr eaLnBrk="1" hangingPunct="1">
              <a:lnSpc>
                <a:spcPct val="140000"/>
              </a:lnSpc>
            </a:pPr>
            <a:r>
              <a:rPr lang="zh-CN" altLang="en-US" sz="2800" b="1">
                <a:solidFill>
                  <a:srgbClr val="FFFF00"/>
                </a:solidFill>
                <a:latin typeface="Times New Roman" pitchFamily="18" charset="0"/>
                <a:cs typeface="Times New Roman" pitchFamily="18" charset="0"/>
              </a:rPr>
              <a:t>毒害性</a:t>
            </a:r>
          </a:p>
          <a:p>
            <a:pPr eaLnBrk="1" hangingPunct="1">
              <a:lnSpc>
                <a:spcPct val="140000"/>
              </a:lnSpc>
            </a:pPr>
            <a:r>
              <a:rPr lang="zh-CN" altLang="en-US" sz="2400" b="1">
                <a:latin typeface="Times New Roman" pitchFamily="18" charset="0"/>
                <a:cs typeface="Times New Roman" pitchFamily="18" charset="0"/>
              </a:rPr>
              <a:t>有些爆炸品本身具有毒害性， 例如，苦味酸、梯恩梯、硝化甘油、雷汞、叠氮化铅。</a:t>
            </a:r>
          </a:p>
          <a:p>
            <a:pPr eaLnBrk="1" hangingPunct="1">
              <a:lnSpc>
                <a:spcPct val="140000"/>
              </a:lnSpc>
            </a:pPr>
            <a:r>
              <a:rPr lang="zh-CN" altLang="en-US" sz="2400" b="1">
                <a:latin typeface="Times New Roman" pitchFamily="18" charset="0"/>
                <a:cs typeface="Times New Roman" pitchFamily="18" charset="0"/>
              </a:rPr>
              <a:t>爆炸产生的气体通常含有</a:t>
            </a:r>
            <a:r>
              <a:rPr lang="en-US" altLang="zh-CN" sz="2400" b="1">
                <a:latin typeface="Times New Roman" pitchFamily="18" charset="0"/>
                <a:cs typeface="Times New Roman" pitchFamily="18" charset="0"/>
              </a:rPr>
              <a:t>CO</a:t>
            </a:r>
            <a:r>
              <a:rPr lang="zh-CN" altLang="en-US" sz="2400" b="1">
                <a:latin typeface="Times New Roman" pitchFamily="18" charset="0"/>
                <a:cs typeface="Times New Roman" pitchFamily="18" charset="0"/>
              </a:rPr>
              <a:t>、</a:t>
            </a:r>
            <a:r>
              <a:rPr lang="en-US" altLang="zh-CN" sz="2400" b="1">
                <a:latin typeface="Times New Roman" pitchFamily="18" charset="0"/>
                <a:cs typeface="Times New Roman" pitchFamily="18" charset="0"/>
              </a:rPr>
              <a:t>CO</a:t>
            </a:r>
            <a:r>
              <a:rPr lang="en-US" altLang="zh-CN" sz="2400" b="1" baseline="-25000">
                <a:latin typeface="Times New Roman" pitchFamily="18" charset="0"/>
                <a:cs typeface="Times New Roman" pitchFamily="18" charset="0"/>
              </a:rPr>
              <a:t>2</a:t>
            </a:r>
            <a:r>
              <a:rPr lang="zh-CN" altLang="en-US" sz="2400" b="1">
                <a:latin typeface="Times New Roman" pitchFamily="18" charset="0"/>
                <a:cs typeface="Times New Roman" pitchFamily="18" charset="0"/>
              </a:rPr>
              <a:t>、</a:t>
            </a:r>
            <a:r>
              <a:rPr lang="en-US" altLang="zh-CN" sz="2400" b="1">
                <a:latin typeface="Times New Roman" pitchFamily="18" charset="0"/>
                <a:cs typeface="Times New Roman" pitchFamily="18" charset="0"/>
              </a:rPr>
              <a:t>NOx </a:t>
            </a:r>
            <a:r>
              <a:rPr lang="zh-CN" altLang="en-US" sz="2400" b="1">
                <a:latin typeface="Times New Roman" pitchFamily="18" charset="0"/>
                <a:cs typeface="Times New Roman" pitchFamily="18" charset="0"/>
              </a:rPr>
              <a:t>、</a:t>
            </a:r>
            <a:r>
              <a:rPr lang="en-US" altLang="zh-CN" sz="2400" b="1">
                <a:latin typeface="Times New Roman" pitchFamily="18" charset="0"/>
                <a:cs typeface="Times New Roman" pitchFamily="18" charset="0"/>
              </a:rPr>
              <a:t>HCN </a:t>
            </a:r>
            <a:r>
              <a:rPr lang="zh-CN" altLang="en-US" sz="2400" b="1">
                <a:latin typeface="Times New Roman" pitchFamily="18" charset="0"/>
                <a:cs typeface="Times New Roman" pitchFamily="18" charset="0"/>
              </a:rPr>
              <a:t>和</a:t>
            </a:r>
            <a:r>
              <a:rPr lang="en-US" altLang="zh-CN" sz="2400" b="1">
                <a:latin typeface="Times New Roman" pitchFamily="18" charset="0"/>
                <a:cs typeface="Times New Roman" pitchFamily="18" charset="0"/>
              </a:rPr>
              <a:t>N</a:t>
            </a:r>
            <a:r>
              <a:rPr lang="en-US" altLang="zh-CN" sz="2400" b="1" baseline="-25000">
                <a:latin typeface="Times New Roman" pitchFamily="18" charset="0"/>
                <a:cs typeface="Times New Roman" pitchFamily="18" charset="0"/>
              </a:rPr>
              <a:t>2</a:t>
            </a:r>
            <a:r>
              <a:rPr lang="zh-CN" altLang="en-US" sz="2400" b="1">
                <a:latin typeface="Times New Roman" pitchFamily="18" charset="0"/>
                <a:cs typeface="Times New Roman" pitchFamily="18" charset="0"/>
              </a:rPr>
              <a:t>等，这些气体具有毒害和窒息作用。</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109576"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5D64C7D2-AE2F-4BB7-BA88-9ECDA8A9CF63}"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AB7D7C6F-A574-41D0-B6FC-142E4E9B45BC}" type="slidenum">
              <a:rPr lang="zh-CN" altLang="en-US" sz="1200" smtClean="0"/>
              <a:pPr>
                <a:defRPr/>
              </a:pPr>
              <a:t>106</a:t>
            </a:fld>
            <a:endParaRPr lang="en-US" altLang="zh-CN" sz="1200" smtClean="0"/>
          </a:p>
        </p:txBody>
      </p:sp>
      <p:graphicFrame>
        <p:nvGraphicFramePr>
          <p:cNvPr id="110596"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110629"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597"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110630"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9014" name="Text Box 6"/>
          <p:cNvSpPr txBox="1">
            <a:spLocks noChangeArrowheads="1"/>
          </p:cNvSpPr>
          <p:nvPr/>
        </p:nvSpPr>
        <p:spPr bwMode="auto">
          <a:xfrm>
            <a:off x="228600" y="1066800"/>
            <a:ext cx="8763000" cy="5435600"/>
          </a:xfrm>
          <a:prstGeom prst="rect">
            <a:avLst/>
          </a:prstGeom>
          <a:noFill/>
          <a:ln w="9525">
            <a:noFill/>
            <a:miter lim="800000"/>
            <a:headEnd/>
            <a:tailEnd/>
          </a:ln>
          <a:effectLst/>
        </p:spPr>
        <p:txBody>
          <a:bodyPr>
            <a:spAutoFit/>
          </a:bodyPr>
          <a:lstStyle/>
          <a:p>
            <a:pPr algn="just" eaLnBrk="1" hangingPunct="1">
              <a:lnSpc>
                <a:spcPct val="140000"/>
              </a:lnSpc>
              <a:defRPr/>
            </a:pPr>
            <a:r>
              <a:rPr lang="en-US" altLang="zh-CN" sz="2800" b="1" dirty="0">
                <a:solidFill>
                  <a:srgbClr val="FF0066"/>
                </a:solidFill>
              </a:rPr>
              <a:t>4.10 </a:t>
            </a:r>
            <a:r>
              <a:rPr lang="zh-CN" altLang="en-US" sz="2800" b="1" dirty="0">
                <a:solidFill>
                  <a:srgbClr val="FF0066"/>
                </a:solidFill>
              </a:rPr>
              <a:t>毒性物质的危险性分析</a:t>
            </a:r>
          </a:p>
          <a:p>
            <a:pPr algn="just" eaLnBrk="1" hangingPunct="1">
              <a:lnSpc>
                <a:spcPct val="140000"/>
              </a:lnSpc>
              <a:defRPr/>
            </a:pPr>
            <a:r>
              <a:rPr lang="zh-CN" altLang="en-US" sz="2400" b="1" dirty="0"/>
              <a:t>毒性物质的危险性主要是毒害性。它们对人和动物的伤害需要经过一定的途径。</a:t>
            </a:r>
          </a:p>
          <a:p>
            <a:pPr algn="just" eaLnBrk="1" hangingPunct="1">
              <a:lnSpc>
                <a:spcPct val="140000"/>
              </a:lnSpc>
              <a:defRPr/>
            </a:pPr>
            <a:r>
              <a:rPr lang="zh-CN" altLang="en-US" sz="2800" b="1" dirty="0">
                <a:solidFill>
                  <a:srgbClr val="FFFF00"/>
                </a:solidFill>
                <a:effectLst>
                  <a:outerShdw blurRad="38100" dist="38100" dir="2700000" algn="tl">
                    <a:srgbClr val="000000"/>
                  </a:outerShdw>
                </a:effectLst>
              </a:rPr>
              <a:t>毒性物质的毒害途径</a:t>
            </a:r>
          </a:p>
          <a:p>
            <a:pPr algn="just" eaLnBrk="1" hangingPunct="1">
              <a:lnSpc>
                <a:spcPct val="140000"/>
              </a:lnSpc>
              <a:defRPr/>
            </a:pPr>
            <a:r>
              <a:rPr lang="zh-CN" altLang="en-US" sz="2400" b="1" dirty="0">
                <a:solidFill>
                  <a:srgbClr val="00FF00"/>
                </a:solidFill>
              </a:rPr>
              <a:t>（</a:t>
            </a:r>
            <a:r>
              <a:rPr lang="en-US" altLang="zh-CN" sz="2400" b="1" dirty="0">
                <a:solidFill>
                  <a:srgbClr val="00FF00"/>
                </a:solidFill>
              </a:rPr>
              <a:t>1</a:t>
            </a:r>
            <a:r>
              <a:rPr lang="zh-CN" altLang="en-US" sz="2400" b="1" dirty="0">
                <a:solidFill>
                  <a:srgbClr val="00FF00"/>
                </a:solidFill>
              </a:rPr>
              <a:t>）呼吸道中毒：</a:t>
            </a:r>
            <a:r>
              <a:rPr lang="zh-CN" altLang="en-US" sz="2400" b="1" dirty="0"/>
              <a:t>在毒性物质中，有毒气体、挥发性液体的蒸汽和固体的粉尘容易通过呼吸器官进入人和动物的体内。进入肺部的物质通过呼吸道粘膜和肺泡表面吸收，随着血液循环进入人和动物的其他器官引起中毒。</a:t>
            </a:r>
          </a:p>
          <a:p>
            <a:pPr algn="just" eaLnBrk="1" hangingPunct="1">
              <a:lnSpc>
                <a:spcPct val="140000"/>
              </a:lnSpc>
              <a:defRPr/>
            </a:pPr>
            <a:r>
              <a:rPr lang="zh-CN" altLang="en-US" sz="2400" b="1" dirty="0">
                <a:solidFill>
                  <a:srgbClr val="00B0F0"/>
                </a:solidFill>
              </a:rPr>
              <a:t>能通过呼吸道引起中毒的物质：</a:t>
            </a:r>
            <a:r>
              <a:rPr lang="zh-CN" altLang="en-US" sz="2400" b="1" dirty="0"/>
              <a:t>氢氰酸、溴甲烷、苯胺、</a:t>
            </a:r>
            <a:r>
              <a:rPr lang="en-US" altLang="zh-CN" sz="2400" b="1" dirty="0"/>
              <a:t>1605</a:t>
            </a:r>
            <a:r>
              <a:rPr lang="zh-CN" altLang="en-US" sz="2400" b="1" dirty="0"/>
              <a:t>、</a:t>
            </a:r>
            <a:r>
              <a:rPr lang="en-US" altLang="zh-CN" sz="2400" b="1" dirty="0"/>
              <a:t>As</a:t>
            </a:r>
            <a:r>
              <a:rPr lang="en-US" altLang="zh-CN" sz="2400" b="1" baseline="-25000" dirty="0"/>
              <a:t>2</a:t>
            </a:r>
            <a:r>
              <a:rPr lang="en-US" altLang="zh-CN" sz="2400" b="1" dirty="0"/>
              <a:t>O</a:t>
            </a:r>
            <a:r>
              <a:rPr lang="en-US" altLang="zh-CN" sz="2400" b="1" baseline="-25000" dirty="0"/>
              <a:t>3</a:t>
            </a:r>
            <a:endParaRPr lang="zh-CN" altLang="en-US" sz="2400" b="1" baseline="-25000" dirty="0"/>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110600"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6ECDD020-49C6-44DA-8710-07EEBA609F2C}"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8845A09F-54FF-4C16-80E9-AEA6865ABBE5}" type="slidenum">
              <a:rPr lang="zh-CN" altLang="en-US" sz="1200" smtClean="0"/>
              <a:pPr>
                <a:defRPr/>
              </a:pPr>
              <a:t>107</a:t>
            </a:fld>
            <a:endParaRPr lang="en-US" altLang="zh-CN" sz="1200" smtClean="0"/>
          </a:p>
        </p:txBody>
      </p:sp>
      <p:graphicFrame>
        <p:nvGraphicFramePr>
          <p:cNvPr id="111620"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111653"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21"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111654"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5398" name="Text Box 6"/>
          <p:cNvSpPr txBox="1">
            <a:spLocks noChangeArrowheads="1"/>
          </p:cNvSpPr>
          <p:nvPr/>
        </p:nvSpPr>
        <p:spPr bwMode="auto">
          <a:xfrm>
            <a:off x="228600" y="1219200"/>
            <a:ext cx="8686800" cy="4413250"/>
          </a:xfrm>
          <a:prstGeom prst="rect">
            <a:avLst/>
          </a:prstGeom>
          <a:noFill/>
          <a:ln w="9525">
            <a:noFill/>
            <a:miter lim="800000"/>
            <a:headEnd/>
            <a:tailEnd/>
          </a:ln>
          <a:effectLst/>
        </p:spPr>
        <p:txBody>
          <a:bodyPr>
            <a:spAutoFit/>
          </a:bodyPr>
          <a:lstStyle/>
          <a:p>
            <a:pPr algn="just" eaLnBrk="1" hangingPunct="1">
              <a:lnSpc>
                <a:spcPct val="130000"/>
              </a:lnSpc>
              <a:defRPr/>
            </a:pPr>
            <a:r>
              <a:rPr lang="zh-CN" altLang="en-US" sz="2400" b="1" dirty="0">
                <a:solidFill>
                  <a:srgbClr val="00FF00"/>
                </a:solidFill>
                <a:effectLst>
                  <a:outerShdw blurRad="38100" dist="38100" dir="2700000" algn="tl">
                    <a:srgbClr val="000000"/>
                  </a:outerShdw>
                </a:effectLst>
              </a:rPr>
              <a:t>（</a:t>
            </a:r>
            <a:r>
              <a:rPr lang="en-US" altLang="zh-CN" sz="2400" b="1" dirty="0">
                <a:solidFill>
                  <a:srgbClr val="00FF00"/>
                </a:solidFill>
                <a:effectLst>
                  <a:outerShdw blurRad="38100" dist="38100" dir="2700000" algn="tl">
                    <a:srgbClr val="000000"/>
                  </a:outerShdw>
                </a:effectLst>
              </a:rPr>
              <a:t>2</a:t>
            </a:r>
            <a:r>
              <a:rPr lang="zh-CN" altLang="en-US" sz="2400" b="1" dirty="0">
                <a:solidFill>
                  <a:srgbClr val="00FF00"/>
                </a:solidFill>
                <a:effectLst>
                  <a:outerShdw blurRad="38100" dist="38100" dir="2700000" algn="tl">
                    <a:srgbClr val="000000"/>
                  </a:outerShdw>
                </a:effectLst>
              </a:rPr>
              <a:t>）</a:t>
            </a:r>
            <a:r>
              <a:rPr lang="zh-CN" altLang="en-US" sz="2400" b="1" dirty="0">
                <a:solidFill>
                  <a:srgbClr val="00FF00"/>
                </a:solidFill>
              </a:rPr>
              <a:t>消化道中毒</a:t>
            </a:r>
            <a:r>
              <a:rPr lang="zh-CN" altLang="en-US" sz="2400" b="1" dirty="0">
                <a:solidFill>
                  <a:srgbClr val="00FF00"/>
                </a:solidFill>
                <a:effectLst>
                  <a:outerShdw blurRad="38100" dist="38100" dir="2700000" algn="tl">
                    <a:srgbClr val="000000"/>
                  </a:outerShdw>
                </a:effectLst>
              </a:rPr>
              <a:t>：</a:t>
            </a:r>
            <a:r>
              <a:rPr lang="zh-CN" altLang="en-US" sz="2400" b="1" dirty="0"/>
              <a:t>指毒性物质侵入人和动物的消化器官引起的中毒。此种中毒通常是在进行毒性物质操作后，未经漱口、洗手就进行饮食、吸烟，或误将毒性物质服入，进入肠胃引起中毒。</a:t>
            </a:r>
          </a:p>
          <a:p>
            <a:pPr algn="just" eaLnBrk="1" hangingPunct="1">
              <a:lnSpc>
                <a:spcPct val="130000"/>
              </a:lnSpc>
              <a:defRPr/>
            </a:pPr>
            <a:r>
              <a:rPr lang="zh-CN" altLang="en-US" sz="2400" b="1" dirty="0">
                <a:solidFill>
                  <a:srgbClr val="00B0F0"/>
                </a:solidFill>
              </a:rPr>
              <a:t>能通过消化道引起中毒的物质：</a:t>
            </a:r>
            <a:r>
              <a:rPr lang="zh-CN" altLang="en-US" sz="2400" b="1" dirty="0"/>
              <a:t>所有的毒性物质</a:t>
            </a:r>
          </a:p>
          <a:p>
            <a:pPr algn="just" eaLnBrk="1" hangingPunct="1">
              <a:lnSpc>
                <a:spcPct val="130000"/>
              </a:lnSpc>
              <a:defRPr/>
            </a:pPr>
            <a:r>
              <a:rPr lang="zh-CN" altLang="en-US" sz="2400" b="1" dirty="0">
                <a:solidFill>
                  <a:srgbClr val="00FF00"/>
                </a:solidFill>
              </a:rPr>
              <a:t>（</a:t>
            </a:r>
            <a:r>
              <a:rPr lang="en-US" altLang="zh-CN" sz="2400" b="1" dirty="0">
                <a:solidFill>
                  <a:srgbClr val="00FF00"/>
                </a:solidFill>
              </a:rPr>
              <a:t>3</a:t>
            </a:r>
            <a:r>
              <a:rPr lang="zh-CN" altLang="en-US" sz="2400" b="1" dirty="0">
                <a:solidFill>
                  <a:srgbClr val="00FF00"/>
                </a:solidFill>
              </a:rPr>
              <a:t>）皮肤中毒：</a:t>
            </a:r>
            <a:r>
              <a:rPr lang="zh-CN" altLang="en-US" sz="2400" b="1" dirty="0"/>
              <a:t>一些能溶于水或脂肪的毒物接触皮肤后可以通过皮肤吸</a:t>
            </a:r>
            <a:r>
              <a:rPr lang="zh-CN" altLang="en-US" sz="2400" b="1" dirty="0" smtClean="0"/>
              <a:t>收进</a:t>
            </a:r>
            <a:r>
              <a:rPr lang="zh-CN" altLang="en-US" sz="2400" b="1" dirty="0"/>
              <a:t>入人和动物的体内。</a:t>
            </a:r>
          </a:p>
          <a:p>
            <a:pPr algn="just" eaLnBrk="1" hangingPunct="1">
              <a:lnSpc>
                <a:spcPct val="130000"/>
              </a:lnSpc>
              <a:defRPr/>
            </a:pPr>
            <a:r>
              <a:rPr lang="zh-CN" altLang="en-US" sz="2400" b="1" dirty="0"/>
              <a:t>能造成皮肤中毒的物质：芳香族衍生物，硝基苯、苯胺、联苯胺； 农药，有机磷、</a:t>
            </a:r>
            <a:r>
              <a:rPr lang="en-US" altLang="zh-CN" sz="2400" b="1" dirty="0"/>
              <a:t>1605</a:t>
            </a:r>
            <a:r>
              <a:rPr lang="zh-CN" altLang="en-US" sz="2400" b="1" dirty="0"/>
              <a:t>、</a:t>
            </a:r>
            <a:r>
              <a:rPr lang="en-US" altLang="zh-CN" sz="2400" b="1" dirty="0"/>
              <a:t>1059 </a:t>
            </a:r>
            <a:r>
              <a:rPr lang="zh-CN" altLang="en-US" sz="2400" b="1" dirty="0"/>
              <a:t>；有机汞等</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111624"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75605252-DB49-4C03-B88B-D9E65811F44D}" type="datetime1">
              <a:rPr lang="zh-CN" altLang="en-US"/>
              <a:pPr>
                <a:defRPr/>
              </a:pPr>
              <a:t>2017/3/14</a:t>
            </a:fld>
            <a:endParaRPr lang="en-US" altLang="zh-CN" dirty="0"/>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D2F7BFA8-A80A-44B1-8B9A-4649F8528BA6}" type="slidenum">
              <a:rPr lang="zh-CN" altLang="en-US" sz="1200" smtClean="0"/>
              <a:pPr>
                <a:defRPr/>
              </a:pPr>
              <a:t>108</a:t>
            </a:fld>
            <a:endParaRPr lang="en-US" altLang="zh-CN" sz="1200" smtClean="0"/>
          </a:p>
        </p:txBody>
      </p:sp>
      <p:graphicFrame>
        <p:nvGraphicFramePr>
          <p:cNvPr id="112644"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112675"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45"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112676"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1622" name="Text Box 5"/>
          <p:cNvSpPr txBox="1">
            <a:spLocks noChangeArrowheads="1"/>
          </p:cNvSpPr>
          <p:nvPr/>
        </p:nvSpPr>
        <p:spPr bwMode="auto">
          <a:xfrm>
            <a:off x="304800" y="1447800"/>
            <a:ext cx="84582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marL="342900" indent="-342900" algn="just">
              <a:spcBef>
                <a:spcPct val="50000"/>
              </a:spcBef>
              <a:defRPr/>
            </a:pPr>
            <a:r>
              <a:rPr lang="zh-CN" altLang="en-US" sz="2800" b="1" dirty="0" smtClean="0">
                <a:solidFill>
                  <a:srgbClr val="FFFF00"/>
                </a:solidFill>
                <a:latin typeface="Times New Roman" pitchFamily="18" charset="0"/>
              </a:rPr>
              <a:t>影响毒性物质毒性大小的因素</a:t>
            </a:r>
          </a:p>
          <a:p>
            <a:pPr algn="just">
              <a:lnSpc>
                <a:spcPct val="150000"/>
              </a:lnSpc>
              <a:spcBef>
                <a:spcPts val="0"/>
              </a:spcBef>
              <a:defRPr/>
            </a:pPr>
            <a:r>
              <a:rPr lang="zh-CN" altLang="en-US" sz="2400" b="1" dirty="0" smtClean="0">
                <a:solidFill>
                  <a:srgbClr val="00FF00"/>
                </a:solidFill>
                <a:latin typeface="Times New Roman" pitchFamily="18" charset="0"/>
              </a:rPr>
              <a:t>（</a:t>
            </a:r>
            <a:r>
              <a:rPr lang="en-US" altLang="zh-CN" sz="2400" b="1" dirty="0" smtClean="0">
                <a:solidFill>
                  <a:srgbClr val="00FF00"/>
                </a:solidFill>
                <a:latin typeface="Times New Roman" pitchFamily="18" charset="0"/>
              </a:rPr>
              <a:t>1</a:t>
            </a:r>
            <a:r>
              <a:rPr lang="zh-CN" altLang="en-US" sz="2400" b="1" dirty="0" smtClean="0">
                <a:solidFill>
                  <a:srgbClr val="00FF00"/>
                </a:solidFill>
                <a:latin typeface="Times New Roman" pitchFamily="18" charset="0"/>
              </a:rPr>
              <a:t>）化学组成和化学结构：</a:t>
            </a:r>
            <a:r>
              <a:rPr lang="zh-CN" altLang="en-US" sz="2400" b="1" dirty="0" smtClean="0">
                <a:latin typeface="Times New Roman" pitchFamily="18" charset="0"/>
              </a:rPr>
              <a:t>是决定毒性物质毒性大小的决定性因素。</a:t>
            </a:r>
          </a:p>
          <a:p>
            <a:pPr algn="just">
              <a:lnSpc>
                <a:spcPct val="150000"/>
              </a:lnSpc>
              <a:spcBef>
                <a:spcPts val="0"/>
              </a:spcBef>
              <a:buFontTx/>
              <a:buAutoNum type="circleNumDbPlain"/>
              <a:defRPr/>
            </a:pPr>
            <a:r>
              <a:rPr lang="zh-CN" altLang="en-US" sz="2400" b="1" dirty="0" smtClean="0">
                <a:solidFill>
                  <a:srgbClr val="00B0F0"/>
                </a:solidFill>
                <a:latin typeface="Times New Roman" pitchFamily="18" charset="0"/>
              </a:rPr>
              <a:t>有机化合物的饱和程度：</a:t>
            </a:r>
            <a:r>
              <a:rPr lang="zh-CN" altLang="en-US" sz="2400" b="1" dirty="0" smtClean="0">
                <a:latin typeface="Times New Roman" pitchFamily="18" charset="0"/>
              </a:rPr>
              <a:t>乙炔 </a:t>
            </a:r>
            <a:r>
              <a:rPr lang="en-US" altLang="zh-CN" sz="2400" b="1" dirty="0" smtClean="0">
                <a:latin typeface="Times New Roman" pitchFamily="18" charset="0"/>
              </a:rPr>
              <a:t>&gt; </a:t>
            </a:r>
            <a:r>
              <a:rPr lang="zh-CN" altLang="en-US" sz="2400" b="1" dirty="0" smtClean="0">
                <a:latin typeface="Times New Roman" pitchFamily="18" charset="0"/>
              </a:rPr>
              <a:t>乙烯 </a:t>
            </a:r>
            <a:r>
              <a:rPr lang="en-US" altLang="zh-CN" sz="2400" b="1" dirty="0" smtClean="0">
                <a:latin typeface="Times New Roman" pitchFamily="18" charset="0"/>
              </a:rPr>
              <a:t>&gt; </a:t>
            </a:r>
            <a:r>
              <a:rPr lang="zh-CN" altLang="en-US" sz="2400" b="1" dirty="0" smtClean="0">
                <a:latin typeface="Times New Roman" pitchFamily="18" charset="0"/>
              </a:rPr>
              <a:t>乙烷</a:t>
            </a:r>
          </a:p>
          <a:p>
            <a:pPr algn="just">
              <a:lnSpc>
                <a:spcPct val="150000"/>
              </a:lnSpc>
              <a:spcBef>
                <a:spcPts val="0"/>
              </a:spcBef>
              <a:buFontTx/>
              <a:buAutoNum type="circleNumDbPlain"/>
              <a:defRPr/>
            </a:pPr>
            <a:r>
              <a:rPr lang="zh-CN" altLang="en-US" sz="2400" b="1" dirty="0" smtClean="0">
                <a:solidFill>
                  <a:srgbClr val="00B0F0"/>
                </a:solidFill>
                <a:latin typeface="Times New Roman" pitchFamily="18" charset="0"/>
              </a:rPr>
              <a:t>分子中烃基的碳数：</a:t>
            </a:r>
            <a:r>
              <a:rPr lang="zh-CN" altLang="en-US" sz="2400" b="1" dirty="0" smtClean="0">
                <a:latin typeface="Times New Roman" pitchFamily="18" charset="0"/>
              </a:rPr>
              <a:t>甲基内吸磷比乙基内吸磷的毒性小</a:t>
            </a:r>
            <a:r>
              <a:rPr lang="en-US" altLang="zh-CN" sz="2400" b="1" dirty="0" smtClean="0">
                <a:latin typeface="Times New Roman" pitchFamily="18" charset="0"/>
              </a:rPr>
              <a:t>50%</a:t>
            </a:r>
          </a:p>
          <a:p>
            <a:pPr algn="just">
              <a:lnSpc>
                <a:spcPct val="150000"/>
              </a:lnSpc>
              <a:spcBef>
                <a:spcPts val="0"/>
              </a:spcBef>
              <a:buFontTx/>
              <a:buAutoNum type="circleNumDbPlain"/>
              <a:defRPr/>
            </a:pPr>
            <a:r>
              <a:rPr lang="zh-CN" altLang="en-US" sz="2400" b="1" dirty="0" smtClean="0">
                <a:solidFill>
                  <a:srgbClr val="00B0F0"/>
                </a:solidFill>
                <a:latin typeface="Times New Roman" pitchFamily="18" charset="0"/>
              </a:rPr>
              <a:t>硝基化合物中硝基数：</a:t>
            </a:r>
            <a:r>
              <a:rPr lang="zh-CN" altLang="en-US" sz="2400" b="1" dirty="0" smtClean="0">
                <a:latin typeface="Times New Roman" pitchFamily="18" charset="0"/>
              </a:rPr>
              <a:t>硝基数增加，毒性增加</a:t>
            </a:r>
          </a:p>
          <a:p>
            <a:pPr algn="just">
              <a:lnSpc>
                <a:spcPct val="150000"/>
              </a:lnSpc>
              <a:spcBef>
                <a:spcPts val="0"/>
              </a:spcBef>
              <a:buFontTx/>
              <a:buAutoNum type="circleNumDbPlain"/>
              <a:defRPr/>
            </a:pPr>
            <a:r>
              <a:rPr lang="zh-CN" altLang="en-US" sz="2400" b="1" dirty="0" smtClean="0">
                <a:solidFill>
                  <a:srgbClr val="00B0F0"/>
                </a:solidFill>
                <a:latin typeface="Times New Roman" pitchFamily="18" charset="0"/>
              </a:rPr>
              <a:t>硝基化合物中硝基位置：</a:t>
            </a:r>
            <a:r>
              <a:rPr lang="zh-CN" altLang="en-US" sz="2400" b="1" dirty="0" smtClean="0">
                <a:latin typeface="Times New Roman" pitchFamily="18" charset="0"/>
              </a:rPr>
              <a:t>位置不同，毒性不同。</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112648"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1"/>
          <p:cNvSpPr>
            <a:spLocks noGrp="1"/>
          </p:cNvSpPr>
          <p:nvPr>
            <p:ph type="dt" sz="quarter" idx="10"/>
          </p:nvPr>
        </p:nvSpPr>
        <p:spPr/>
        <p:txBody>
          <a:bodyPr/>
          <a:lstStyle/>
          <a:p>
            <a:pPr>
              <a:defRPr/>
            </a:pPr>
            <a:fld id="{ABE31834-A101-4524-9E8B-525F310696B0}" type="datetime1">
              <a:rPr lang="zh-CN" altLang="en-US"/>
              <a:pPr>
                <a:defRPr/>
              </a:pPr>
              <a:t>2017/3/14</a:t>
            </a:fld>
            <a:endParaRPr lang="en-US" altLang="zh-CN"/>
          </a:p>
        </p:txBody>
      </p:sp>
      <p:sp>
        <p:nvSpPr>
          <p:cNvPr id="32" name="Footer Placeholder 2"/>
          <p:cNvSpPr>
            <a:spLocks noGrp="1"/>
          </p:cNvSpPr>
          <p:nvPr>
            <p:ph type="ftr" sz="quarter" idx="11"/>
          </p:nvPr>
        </p:nvSpPr>
        <p:spPr/>
        <p:txBody>
          <a:bodyPr/>
          <a:lstStyle/>
          <a:p>
            <a:pPr>
              <a:defRPr/>
            </a:pPr>
            <a:r>
              <a:rPr lang="zh-CN" altLang="en-US"/>
              <a:t>北京化工大学</a:t>
            </a:r>
            <a:endParaRPr lang="en-US" altLang="zh-CN"/>
          </a:p>
        </p:txBody>
      </p:sp>
      <p:sp>
        <p:nvSpPr>
          <p:cNvPr id="33"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73BEA2C7-D18C-4F58-B189-F6D441EC4C50}" type="slidenum">
              <a:rPr lang="zh-CN" altLang="en-US" sz="1200" smtClean="0"/>
              <a:pPr>
                <a:defRPr/>
              </a:pPr>
              <a:t>109</a:t>
            </a:fld>
            <a:endParaRPr lang="en-US" altLang="zh-CN" sz="1200" smtClean="0"/>
          </a:p>
        </p:txBody>
      </p:sp>
      <p:graphicFrame>
        <p:nvGraphicFramePr>
          <p:cNvPr id="113669"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113725"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3670"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113726"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671" name="Text Box 5"/>
          <p:cNvSpPr txBox="1">
            <a:spLocks noChangeArrowheads="1"/>
          </p:cNvSpPr>
          <p:nvPr/>
        </p:nvSpPr>
        <p:spPr bwMode="auto">
          <a:xfrm>
            <a:off x="381000" y="11430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lang="zh-CN" altLang="en-US" sz="2400" b="1">
                <a:latin typeface="Times New Roman" pitchFamily="18" charset="0"/>
              </a:rPr>
              <a:t>对硫磷中硝基位置与毒性的关系</a:t>
            </a:r>
          </a:p>
        </p:txBody>
      </p:sp>
      <p:graphicFrame>
        <p:nvGraphicFramePr>
          <p:cNvPr id="301116" name="Group 60"/>
          <p:cNvGraphicFramePr>
            <a:graphicFrameLocks noGrp="1"/>
          </p:cNvGraphicFramePr>
          <p:nvPr/>
        </p:nvGraphicFramePr>
        <p:xfrm>
          <a:off x="381000" y="1728788"/>
          <a:ext cx="8305800" cy="4519612"/>
        </p:xfrm>
        <a:graphic>
          <a:graphicData uri="http://schemas.openxmlformats.org/drawingml/2006/table">
            <a:tbl>
              <a:tblPr/>
              <a:tblGrid>
                <a:gridCol w="2286000"/>
                <a:gridCol w="4038600"/>
                <a:gridCol w="1981200"/>
              </a:tblGrid>
              <a:tr h="89390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名称</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结构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白鼠半致死剂量</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/mg/kg</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25811">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对硫磷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18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41327">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邻硝基对硫磷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857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间硝基对硫磷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100-150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13694" name="Picture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651125"/>
            <a:ext cx="3810000" cy="1066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3695"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6688" y="3821113"/>
            <a:ext cx="3846512" cy="1219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3696" name="Picture 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5181600"/>
            <a:ext cx="3846513" cy="10239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113698" name="图片 3" descr="buct-logo-white.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4"/>
          <p:cNvSpPr>
            <a:spLocks noGrp="1"/>
          </p:cNvSpPr>
          <p:nvPr>
            <p:ph type="dt" sz="quarter" idx="10"/>
          </p:nvPr>
        </p:nvSpPr>
        <p:spPr/>
        <p:txBody>
          <a:bodyPr/>
          <a:lstStyle/>
          <a:p>
            <a:pPr>
              <a:defRPr/>
            </a:pPr>
            <a:fld id="{2EFB2C38-481F-4ADE-A8AB-9DD2989CCEF2}" type="datetime1">
              <a:rPr lang="zh-CN" altLang="en-US"/>
              <a:pPr>
                <a:defRPr/>
              </a:pPr>
              <a:t>2017/3/14</a:t>
            </a:fld>
            <a:endParaRPr lang="en-US" altLang="zh-CN"/>
          </a:p>
        </p:txBody>
      </p:sp>
      <p:sp>
        <p:nvSpPr>
          <p:cNvPr id="10" name="Slide Number Placeholder 6"/>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75D50F1A-7D2A-466E-BF80-7C15F35121EB}" type="slidenum">
              <a:rPr lang="zh-CN" altLang="en-US" sz="1200" smtClean="0"/>
              <a:pPr>
                <a:defRPr/>
              </a:pPr>
              <a:t>11</a:t>
            </a:fld>
            <a:endParaRPr lang="en-US" altLang="zh-CN" sz="1200" smtClean="0"/>
          </a:p>
        </p:txBody>
      </p:sp>
      <p:sp>
        <p:nvSpPr>
          <p:cNvPr id="13316" name="Text Box 3"/>
          <p:cNvSpPr txBox="1">
            <a:spLocks noChangeArrowheads="1"/>
          </p:cNvSpPr>
          <p:nvPr/>
        </p:nvSpPr>
        <p:spPr bwMode="auto">
          <a:xfrm>
            <a:off x="309563" y="1133475"/>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800" b="1">
                <a:solidFill>
                  <a:srgbClr val="FF0066"/>
                </a:solidFill>
                <a:latin typeface="Times New Roman" pitchFamily="18" charset="0"/>
              </a:rPr>
              <a:t>4.1.4 </a:t>
            </a:r>
            <a:r>
              <a:rPr lang="zh-CN" altLang="en-US" sz="2800" b="1">
                <a:solidFill>
                  <a:srgbClr val="FF0066"/>
                </a:solidFill>
                <a:latin typeface="Times New Roman" pitchFamily="18" charset="0"/>
              </a:rPr>
              <a:t>燃烧过程和形式</a:t>
            </a:r>
            <a:endParaRPr lang="en-US" altLang="zh-CN" sz="2400">
              <a:latin typeface="Times New Roman" pitchFamily="18" charset="0"/>
            </a:endParaRPr>
          </a:p>
        </p:txBody>
      </p:sp>
      <p:sp>
        <p:nvSpPr>
          <p:cNvPr id="12" name="Rectangle 2"/>
          <p:cNvSpPr>
            <a:spLocks noGrp="1" noChangeArrowheads="1"/>
          </p:cNvSpPr>
          <p:nvPr>
            <p:ph type="title"/>
          </p:nvPr>
        </p:nvSpPr>
        <p:spPr>
          <a:xfrm>
            <a:off x="3048000" y="304800"/>
            <a:ext cx="5715000" cy="941388"/>
          </a:xfrm>
        </p:spPr>
        <p:txBody>
          <a:bodyPr/>
          <a:lstStyle/>
          <a:p>
            <a:pPr eaLnBrk="1" hangingPunct="1">
              <a:defRPr/>
            </a:pPr>
            <a:r>
              <a:rPr lang="zh-CN" altLang="en-US" sz="3200" dirty="0" smtClean="0"/>
              <a:t>第四章 危险化学品特性与分析</a:t>
            </a:r>
          </a:p>
        </p:txBody>
      </p:sp>
      <p:pic>
        <p:nvPicPr>
          <p:cNvPr id="13318" name="图片 3" descr="buct-logo-whit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9" name="Object 2"/>
          <p:cNvGraphicFramePr>
            <a:graphicFrameLocks noChangeAspect="1"/>
          </p:cNvGraphicFramePr>
          <p:nvPr/>
        </p:nvGraphicFramePr>
        <p:xfrm>
          <a:off x="0" y="457200"/>
          <a:ext cx="1082675" cy="419100"/>
        </p:xfrm>
        <a:graphic>
          <a:graphicData uri="http://schemas.openxmlformats.org/presentationml/2006/ole">
            <mc:AlternateContent xmlns:mc="http://schemas.openxmlformats.org/markup-compatibility/2006">
              <mc:Choice xmlns:v="urn:schemas-microsoft-com:vml" Requires="v">
                <p:oleObj spid="_x0000_s13379" name="Equation" r:id="rId4" imgW="1079500" imgH="419100" progId="Equation.DSMT4">
                  <p:embed/>
                </p:oleObj>
              </mc:Choice>
              <mc:Fallback>
                <p:oleObj name="Equation" r:id="rId4" imgW="1079500" imgH="4191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7200"/>
                        <a:ext cx="10826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0" name="TextBox 4"/>
          <p:cNvSpPr txBox="1">
            <a:spLocks noChangeArrowheads="1"/>
          </p:cNvSpPr>
          <p:nvPr/>
        </p:nvSpPr>
        <p:spPr bwMode="auto">
          <a:xfrm>
            <a:off x="309563" y="1652588"/>
            <a:ext cx="860583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150000"/>
              </a:lnSpc>
            </a:pPr>
            <a:r>
              <a:rPr lang="zh-CN" altLang="zh-CN" sz="2400" b="1">
                <a:solidFill>
                  <a:srgbClr val="92D050"/>
                </a:solidFill>
              </a:rPr>
              <a:t>诱导期（</a:t>
            </a:r>
            <a:r>
              <a:rPr lang="el-GR" altLang="zh-CN" sz="2400" b="1">
                <a:solidFill>
                  <a:srgbClr val="92D050"/>
                </a:solidFill>
                <a:latin typeface="Times New Roman" pitchFamily="18" charset="0"/>
                <a:cs typeface="Times New Roman" pitchFamily="18" charset="0"/>
              </a:rPr>
              <a:t>τ</a:t>
            </a:r>
            <a:r>
              <a:rPr lang="zh-CN" altLang="zh-CN" sz="2400" b="1">
                <a:solidFill>
                  <a:srgbClr val="92D050"/>
                </a:solidFill>
              </a:rPr>
              <a:t>）：</a:t>
            </a:r>
            <a:r>
              <a:rPr lang="zh-CN" altLang="zh-CN" sz="2400" b="1"/>
              <a:t>诱导期</a:t>
            </a:r>
            <a:r>
              <a:rPr lang="zh-CN" altLang="en-US" sz="2400" b="1"/>
              <a:t>的长短</a:t>
            </a:r>
            <a:r>
              <a:rPr lang="zh-CN" altLang="zh-CN" sz="2400" b="1"/>
              <a:t>首先取决于可燃物本身的性质，也随外界的温度，混合气体的压力以及可燃物的浓度不同而略有变化。在同一温度和压力下，比较各种烃类的燃烧诱导期可以发现：烷烃</a:t>
            </a:r>
            <a:r>
              <a:rPr lang="en-US" altLang="zh-CN" sz="2400" b="1"/>
              <a:t> &gt; </a:t>
            </a:r>
            <a:r>
              <a:rPr lang="zh-CN" altLang="zh-CN" sz="2400" b="1"/>
              <a:t>环烷烃</a:t>
            </a:r>
            <a:r>
              <a:rPr lang="en-US" altLang="zh-CN" sz="2400" b="1"/>
              <a:t> &gt; </a:t>
            </a:r>
            <a:r>
              <a:rPr lang="zh-CN" altLang="zh-CN" sz="2400" b="1"/>
              <a:t>芳烃</a:t>
            </a:r>
          </a:p>
          <a:p>
            <a:pPr algn="just">
              <a:lnSpc>
                <a:spcPct val="150000"/>
              </a:lnSpc>
            </a:pPr>
            <a:r>
              <a:rPr lang="zh-CN" altLang="zh-CN" sz="2400" b="1"/>
              <a:t>气体的燃烧诱导期与温度和压力的关系如下：</a:t>
            </a:r>
          </a:p>
        </p:txBody>
      </p:sp>
      <p:sp>
        <p:nvSpPr>
          <p:cNvPr id="1332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322" name="Object 6"/>
          <p:cNvGraphicFramePr>
            <a:graphicFrameLocks noChangeAspect="1"/>
          </p:cNvGraphicFramePr>
          <p:nvPr/>
        </p:nvGraphicFramePr>
        <p:xfrm>
          <a:off x="0" y="0"/>
          <a:ext cx="1082675" cy="419100"/>
        </p:xfrm>
        <a:graphic>
          <a:graphicData uri="http://schemas.openxmlformats.org/presentationml/2006/ole">
            <mc:AlternateContent xmlns:mc="http://schemas.openxmlformats.org/markup-compatibility/2006">
              <mc:Choice xmlns:v="urn:schemas-microsoft-com:vml" Requires="v">
                <p:oleObj spid="_x0000_s13380" name="Equation" r:id="rId6" imgW="1079500" imgH="419100" progId="Equation.DSMT4">
                  <p:embed/>
                </p:oleObj>
              </mc:Choice>
              <mc:Fallback>
                <p:oleObj name="Equation" r:id="rId6" imgW="1079500" imgH="4191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0826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3" name="Rectangle 15"/>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324" name="Object 10"/>
          <p:cNvGraphicFramePr>
            <a:graphicFrameLocks noChangeAspect="1"/>
          </p:cNvGraphicFramePr>
          <p:nvPr/>
        </p:nvGraphicFramePr>
        <p:xfrm>
          <a:off x="152400" y="152400"/>
          <a:ext cx="1082675" cy="419100"/>
        </p:xfrm>
        <a:graphic>
          <a:graphicData uri="http://schemas.openxmlformats.org/presentationml/2006/ole">
            <mc:AlternateContent xmlns:mc="http://schemas.openxmlformats.org/markup-compatibility/2006">
              <mc:Choice xmlns:v="urn:schemas-microsoft-com:vml" Requires="v">
                <p:oleObj spid="_x0000_s13381" name="Equation" r:id="rId7" imgW="1079500" imgH="419100" progId="Equation.DSMT4">
                  <p:embed/>
                </p:oleObj>
              </mc:Choice>
              <mc:Fallback>
                <p:oleObj name="Equation" r:id="rId7" imgW="1079500" imgH="4191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826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5" name="Object 12"/>
          <p:cNvGraphicFramePr>
            <a:graphicFrameLocks noChangeAspect="1"/>
          </p:cNvGraphicFramePr>
          <p:nvPr/>
        </p:nvGraphicFramePr>
        <p:xfrm>
          <a:off x="3205163" y="4543425"/>
          <a:ext cx="2590800" cy="935038"/>
        </p:xfrm>
        <a:graphic>
          <a:graphicData uri="http://schemas.openxmlformats.org/presentationml/2006/ole">
            <mc:AlternateContent xmlns:mc="http://schemas.openxmlformats.org/markup-compatibility/2006">
              <mc:Choice xmlns:v="urn:schemas-microsoft-com:vml" Requires="v">
                <p:oleObj spid="_x0000_s13382" name="Equation" r:id="rId8" imgW="1091726" imgH="393529" progId="Equation.DSMT4">
                  <p:embed/>
                </p:oleObj>
              </mc:Choice>
              <mc:Fallback>
                <p:oleObj name="Equation" r:id="rId8" imgW="1091726" imgH="393529"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5163" y="4543425"/>
                        <a:ext cx="2590800" cy="9350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6" name="TextBox 13"/>
          <p:cNvSpPr txBox="1">
            <a:spLocks noChangeArrowheads="1"/>
          </p:cNvSpPr>
          <p:nvPr/>
        </p:nvSpPr>
        <p:spPr bwMode="auto">
          <a:xfrm>
            <a:off x="339725" y="5638800"/>
            <a:ext cx="8651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zh-CN" altLang="zh-CN" sz="2400" b="1"/>
              <a:t>从上式可以看出，当温度和压力</a:t>
            </a:r>
            <a:r>
              <a:rPr lang="zh-CN" altLang="en-US" sz="2400" b="1"/>
              <a:t>升高</a:t>
            </a:r>
            <a:r>
              <a:rPr lang="zh-CN" altLang="zh-CN" sz="2400" b="1"/>
              <a:t>时，混合气体的燃烧诱导期会缩短。</a:t>
            </a:r>
            <a:endParaRPr lang="zh-CN" altLang="en-US" sz="2400" b="1"/>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E7A1F8A7-4F10-49EB-AE01-77A03C12F572}"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A835FFD4-5F71-4480-B906-BE3D002C78AD}" type="slidenum">
              <a:rPr lang="zh-CN" altLang="en-US" sz="1200" smtClean="0"/>
              <a:pPr>
                <a:defRPr/>
              </a:pPr>
              <a:t>110</a:t>
            </a:fld>
            <a:endParaRPr lang="en-US" altLang="zh-CN" sz="1200" smtClean="0"/>
          </a:p>
        </p:txBody>
      </p:sp>
      <p:graphicFrame>
        <p:nvGraphicFramePr>
          <p:cNvPr id="114692"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114723"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693"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114724"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sp>
        <p:nvSpPr>
          <p:cNvPr id="114695" name="Text Box 5"/>
          <p:cNvSpPr txBox="1">
            <a:spLocks noChangeArrowheads="1"/>
          </p:cNvSpPr>
          <p:nvPr/>
        </p:nvSpPr>
        <p:spPr bwMode="auto">
          <a:xfrm>
            <a:off x="381000" y="1524000"/>
            <a:ext cx="8382000"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0000"/>
              </a:lnSpc>
              <a:spcBef>
                <a:spcPct val="50000"/>
              </a:spcBef>
            </a:pPr>
            <a:r>
              <a:rPr lang="zh-CN" altLang="en-US" sz="2400" b="1" dirty="0">
                <a:solidFill>
                  <a:srgbClr val="00FF00"/>
                </a:solidFill>
                <a:latin typeface="Times New Roman" pitchFamily="18" charset="0"/>
              </a:rPr>
              <a:t>（</a:t>
            </a:r>
            <a:r>
              <a:rPr lang="en-US" altLang="zh-CN" sz="2400" b="1" dirty="0">
                <a:solidFill>
                  <a:srgbClr val="00FF00"/>
                </a:solidFill>
                <a:latin typeface="Times New Roman" pitchFamily="18" charset="0"/>
              </a:rPr>
              <a:t>2</a:t>
            </a:r>
            <a:r>
              <a:rPr lang="zh-CN" altLang="en-US" sz="2400" b="1" dirty="0">
                <a:solidFill>
                  <a:srgbClr val="00FF00"/>
                </a:solidFill>
                <a:latin typeface="Times New Roman" pitchFamily="18" charset="0"/>
              </a:rPr>
              <a:t>）溶解性：</a:t>
            </a:r>
            <a:r>
              <a:rPr lang="zh-CN" altLang="en-US" sz="2400" b="1" dirty="0">
                <a:latin typeface="Times New Roman" pitchFamily="18" charset="0"/>
              </a:rPr>
              <a:t>毒性物质的溶解性越高，越容易引起中毒。</a:t>
            </a:r>
          </a:p>
          <a:p>
            <a:pPr>
              <a:lnSpc>
                <a:spcPct val="120000"/>
              </a:lnSpc>
              <a:spcBef>
                <a:spcPct val="50000"/>
              </a:spcBef>
            </a:pPr>
            <a:r>
              <a:rPr lang="zh-CN" altLang="en-US" sz="2400" b="1" dirty="0">
                <a:latin typeface="Times New Roman" pitchFamily="18" charset="0"/>
              </a:rPr>
              <a:t>	人和动物的体内含有大量的水分，易溶于水的毒性物质易被吸收。</a:t>
            </a:r>
          </a:p>
          <a:p>
            <a:pPr algn="just">
              <a:lnSpc>
                <a:spcPct val="120000"/>
              </a:lnSpc>
              <a:spcBef>
                <a:spcPct val="50000"/>
              </a:spcBef>
            </a:pPr>
            <a:r>
              <a:rPr lang="zh-CN" altLang="en-US" sz="2400" b="1" dirty="0">
                <a:latin typeface="Times New Roman" pitchFamily="18" charset="0"/>
              </a:rPr>
              <a:t>	人和动物的体内还含有血液、酸和脂肪，易溶于这些物质中的毒性物质，毒性也比较大。</a:t>
            </a:r>
          </a:p>
          <a:p>
            <a:pPr algn="just">
              <a:lnSpc>
                <a:spcPct val="120000"/>
              </a:lnSpc>
              <a:spcBef>
                <a:spcPct val="50000"/>
              </a:spcBef>
            </a:pPr>
            <a:r>
              <a:rPr lang="zh-CN" altLang="en-US" sz="2400" b="1" dirty="0">
                <a:solidFill>
                  <a:srgbClr val="00FF00"/>
                </a:solidFill>
                <a:latin typeface="Times New Roman" pitchFamily="18" charset="0"/>
              </a:rPr>
              <a:t>（</a:t>
            </a:r>
            <a:r>
              <a:rPr lang="en-US" altLang="zh-CN" sz="2400" b="1" dirty="0">
                <a:solidFill>
                  <a:srgbClr val="00FF00"/>
                </a:solidFill>
                <a:latin typeface="Times New Roman" pitchFamily="18" charset="0"/>
              </a:rPr>
              <a:t>3</a:t>
            </a:r>
            <a:r>
              <a:rPr lang="zh-CN" altLang="en-US" sz="2400" b="1" dirty="0">
                <a:solidFill>
                  <a:srgbClr val="00FF00"/>
                </a:solidFill>
                <a:latin typeface="Times New Roman" pitchFamily="18" charset="0"/>
              </a:rPr>
              <a:t>）挥发性：</a:t>
            </a:r>
            <a:r>
              <a:rPr lang="zh-CN" altLang="en-US" sz="2400" b="1" dirty="0">
                <a:latin typeface="Times New Roman" pitchFamily="18" charset="0"/>
              </a:rPr>
              <a:t>毒性物质的挥发性越高，越容易通过呼吸道中毒。</a:t>
            </a:r>
          </a:p>
        </p:txBody>
      </p:sp>
      <p:pic>
        <p:nvPicPr>
          <p:cNvPr id="114696"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F69B6392-2638-407B-9DBE-CF69FE5320E6}"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A659F54E-00A0-48E6-951B-668F08923536}" type="slidenum">
              <a:rPr lang="zh-CN" altLang="en-US" sz="1200" smtClean="0"/>
              <a:pPr>
                <a:defRPr/>
              </a:pPr>
              <a:t>111</a:t>
            </a:fld>
            <a:endParaRPr lang="en-US" altLang="zh-CN" sz="1200" smtClean="0"/>
          </a:p>
        </p:txBody>
      </p:sp>
      <p:graphicFrame>
        <p:nvGraphicFramePr>
          <p:cNvPr id="115716"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115747"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5717"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115748"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18" name="Text Box 5"/>
          <p:cNvSpPr txBox="1">
            <a:spLocks noChangeArrowheads="1"/>
          </p:cNvSpPr>
          <p:nvPr/>
        </p:nvSpPr>
        <p:spPr bwMode="auto">
          <a:xfrm>
            <a:off x="228600" y="1371600"/>
            <a:ext cx="8458200" cy="411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130000"/>
              </a:lnSpc>
              <a:spcBef>
                <a:spcPct val="50000"/>
              </a:spcBef>
            </a:pPr>
            <a:r>
              <a:rPr lang="zh-CN" altLang="en-US" sz="2400" b="1">
                <a:solidFill>
                  <a:srgbClr val="00FF00"/>
                </a:solidFill>
                <a:latin typeface="Times New Roman" pitchFamily="18" charset="0"/>
              </a:rPr>
              <a:t>（</a:t>
            </a:r>
            <a:r>
              <a:rPr lang="en-US" altLang="zh-CN" sz="2400" b="1">
                <a:solidFill>
                  <a:srgbClr val="00FF00"/>
                </a:solidFill>
                <a:latin typeface="Times New Roman" pitchFamily="18" charset="0"/>
              </a:rPr>
              <a:t>4</a:t>
            </a:r>
            <a:r>
              <a:rPr lang="zh-CN" altLang="en-US" sz="2400" b="1">
                <a:solidFill>
                  <a:srgbClr val="00FF00"/>
                </a:solidFill>
                <a:latin typeface="Times New Roman" pitchFamily="18" charset="0"/>
              </a:rPr>
              <a:t>）粒度：</a:t>
            </a:r>
            <a:r>
              <a:rPr lang="zh-CN" altLang="en-US" sz="2400" b="1">
                <a:latin typeface="Times New Roman" pitchFamily="18" charset="0"/>
              </a:rPr>
              <a:t>固体毒物的粒度越细，越易使人和动物中毒。因为，一方面，粒度越细，越容易流动飞散，在生产、使用和包装破损时在空气中的浓度越高，通过呼吸道中毒的可能性越大。另一方面，细小的颗粒进入人和动物体内后，容易被吸收。</a:t>
            </a:r>
          </a:p>
          <a:p>
            <a:pPr algn="just">
              <a:lnSpc>
                <a:spcPct val="130000"/>
              </a:lnSpc>
              <a:spcBef>
                <a:spcPct val="50000"/>
              </a:spcBef>
            </a:pPr>
            <a:r>
              <a:rPr lang="zh-CN" altLang="en-US" sz="2400" b="1">
                <a:solidFill>
                  <a:srgbClr val="00FF00"/>
                </a:solidFill>
                <a:latin typeface="Times New Roman" pitchFamily="18" charset="0"/>
              </a:rPr>
              <a:t>（</a:t>
            </a:r>
            <a:r>
              <a:rPr lang="en-US" altLang="zh-CN" sz="2400" b="1">
                <a:solidFill>
                  <a:srgbClr val="00FF00"/>
                </a:solidFill>
                <a:latin typeface="Times New Roman" pitchFamily="18" charset="0"/>
              </a:rPr>
              <a:t>5</a:t>
            </a:r>
            <a:r>
              <a:rPr lang="zh-CN" altLang="en-US" sz="2400" b="1">
                <a:solidFill>
                  <a:srgbClr val="00FF00"/>
                </a:solidFill>
                <a:latin typeface="Times New Roman" pitchFamily="18" charset="0"/>
              </a:rPr>
              <a:t>）气温：</a:t>
            </a:r>
            <a:r>
              <a:rPr lang="zh-CN" altLang="en-US" sz="2400" b="1">
                <a:latin typeface="Times New Roman" pitchFamily="18" charset="0"/>
              </a:rPr>
              <a:t>气温越高，挥发性毒物的蒸发越快，空气中的浓度越高。在高温潮湿季节，人的皮肤毛孔扩张，汗液多，血液循环快，接触毒物时，中毒的可能性增大。</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115720"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C1CAE3D4-2792-4778-9EA4-4E2E20093A84}"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01F7061A-2268-4BC5-9D69-13B4E46736CC}" type="slidenum">
              <a:rPr lang="zh-CN" altLang="en-US" sz="1200" smtClean="0"/>
              <a:pPr>
                <a:defRPr/>
              </a:pPr>
              <a:t>112</a:t>
            </a:fld>
            <a:endParaRPr lang="en-US" altLang="zh-CN" sz="1200" smtClean="0"/>
          </a:p>
        </p:txBody>
      </p:sp>
      <p:graphicFrame>
        <p:nvGraphicFramePr>
          <p:cNvPr id="116740"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116771"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6741"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116772"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4694" name="Text Box 5"/>
          <p:cNvSpPr txBox="1">
            <a:spLocks noChangeArrowheads="1"/>
          </p:cNvSpPr>
          <p:nvPr/>
        </p:nvSpPr>
        <p:spPr bwMode="auto">
          <a:xfrm>
            <a:off x="228600" y="1371600"/>
            <a:ext cx="84582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marL="342900" indent="-342900" eaLnBrk="1" hangingPunct="1">
              <a:lnSpc>
                <a:spcPct val="150000"/>
              </a:lnSpc>
              <a:defRPr/>
            </a:pPr>
            <a:r>
              <a:rPr lang="zh-CN" altLang="en-US" sz="2400" b="1" dirty="0" smtClean="0"/>
              <a:t>作业</a:t>
            </a:r>
          </a:p>
          <a:p>
            <a:pPr marL="457200" indent="-457200">
              <a:lnSpc>
                <a:spcPct val="150000"/>
              </a:lnSpc>
              <a:buFont typeface="+mj-lt"/>
              <a:buAutoNum type="arabicPeriod"/>
              <a:defRPr/>
            </a:pPr>
            <a:r>
              <a:rPr lang="zh-CN" altLang="zh-CN" sz="2400" b="1" dirty="0" smtClean="0"/>
              <a:t>燃烧的定义和要素</a:t>
            </a:r>
            <a:endParaRPr lang="en-US" altLang="zh-CN" sz="2400" b="1" dirty="0" smtClean="0"/>
          </a:p>
          <a:p>
            <a:pPr marL="457200" indent="-457200">
              <a:lnSpc>
                <a:spcPct val="150000"/>
              </a:lnSpc>
              <a:buFont typeface="+mj-lt"/>
              <a:buAutoNum type="arabicPeriod"/>
              <a:defRPr/>
            </a:pPr>
            <a:r>
              <a:rPr lang="zh-CN" altLang="en-US" sz="2400" b="1" dirty="0" smtClean="0"/>
              <a:t>简述可燃物的燃烧过程。</a:t>
            </a:r>
          </a:p>
          <a:p>
            <a:pPr marL="457200" indent="-457200">
              <a:lnSpc>
                <a:spcPct val="150000"/>
              </a:lnSpc>
              <a:buFont typeface="+mj-lt"/>
              <a:buAutoNum type="arabicPeriod"/>
              <a:defRPr/>
            </a:pPr>
            <a:r>
              <a:rPr lang="zh-CN" altLang="en-US" sz="2400" b="1" dirty="0" smtClean="0"/>
              <a:t>爆炸</a:t>
            </a:r>
            <a:r>
              <a:rPr lang="zh-CN" altLang="zh-CN" sz="2400" b="1" dirty="0" smtClean="0"/>
              <a:t>极限和危险度的定义</a:t>
            </a:r>
          </a:p>
          <a:p>
            <a:pPr marL="457200" indent="-457200">
              <a:lnSpc>
                <a:spcPct val="150000"/>
              </a:lnSpc>
              <a:buFont typeface="+mj-lt"/>
              <a:buAutoNum type="arabicPeriod"/>
              <a:defRPr/>
            </a:pPr>
            <a:r>
              <a:rPr lang="zh-CN" altLang="zh-CN" sz="2400" b="1" dirty="0" smtClean="0"/>
              <a:t>化学爆炸爆发生的条件</a:t>
            </a:r>
          </a:p>
          <a:p>
            <a:pPr marL="457200" indent="-457200">
              <a:lnSpc>
                <a:spcPct val="150000"/>
              </a:lnSpc>
              <a:buFont typeface="+mj-lt"/>
              <a:buAutoNum type="arabicPeriod"/>
              <a:defRPr/>
            </a:pPr>
            <a:r>
              <a:rPr lang="zh-CN" altLang="zh-CN" sz="2400" b="1" dirty="0" smtClean="0"/>
              <a:t>根据经验方程估算乙烯和</a:t>
            </a:r>
            <a:r>
              <a:rPr lang="en-US" altLang="zh-CN" sz="2400" b="1" dirty="0" smtClean="0"/>
              <a:t>1-</a:t>
            </a:r>
            <a:r>
              <a:rPr lang="zh-CN" altLang="zh-CN" sz="2400" b="1" dirty="0" smtClean="0"/>
              <a:t>氯</a:t>
            </a:r>
            <a:r>
              <a:rPr lang="en-US" altLang="zh-CN" sz="2400" b="1" dirty="0" smtClean="0"/>
              <a:t>-</a:t>
            </a:r>
            <a:r>
              <a:rPr lang="zh-CN" altLang="zh-CN" sz="2400" b="1" dirty="0" smtClean="0"/>
              <a:t>丁烷的爆炸极限</a:t>
            </a:r>
          </a:p>
          <a:p>
            <a:pPr marL="457200" indent="-457200">
              <a:lnSpc>
                <a:spcPct val="150000"/>
              </a:lnSpc>
              <a:buFont typeface="+mj-lt"/>
              <a:buAutoNum type="arabicPeriod"/>
              <a:defRPr/>
            </a:pPr>
            <a:r>
              <a:rPr lang="zh-CN" altLang="zh-CN" sz="2400" b="1" dirty="0" smtClean="0"/>
              <a:t>总结物质的分子结构和其危险性的关系</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116744"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84179D15-BA07-42A9-A054-BE7C5AC23DDB}" type="datetime1">
              <a:rPr lang="zh-CN" altLang="en-US"/>
              <a:pPr>
                <a:defRPr/>
              </a:pPr>
              <a:t>2017/3/14</a:t>
            </a:fld>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5B00B505-5EE2-42FA-A6AE-96D8A80E303B}" type="slidenum">
              <a:rPr lang="zh-CN" altLang="en-US" sz="1200" smtClean="0"/>
              <a:pPr>
                <a:defRPr/>
              </a:pPr>
              <a:t>12</a:t>
            </a:fld>
            <a:endParaRPr lang="en-US" altLang="zh-CN" sz="1200" smtClean="0"/>
          </a:p>
        </p:txBody>
      </p:sp>
      <p:sp>
        <p:nvSpPr>
          <p:cNvPr id="14340" name="Text Box 4"/>
          <p:cNvSpPr txBox="1">
            <a:spLocks noChangeArrowheads="1"/>
          </p:cNvSpPr>
          <p:nvPr/>
        </p:nvSpPr>
        <p:spPr bwMode="auto">
          <a:xfrm>
            <a:off x="228600" y="1152525"/>
            <a:ext cx="502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800" b="1">
                <a:solidFill>
                  <a:srgbClr val="FF0066"/>
                </a:solidFill>
                <a:latin typeface="Times New Roman" pitchFamily="18" charset="0"/>
              </a:rPr>
              <a:t>4.1.4 </a:t>
            </a:r>
            <a:r>
              <a:rPr lang="zh-CN" altLang="en-US" sz="2800" b="1">
                <a:solidFill>
                  <a:srgbClr val="FF0066"/>
                </a:solidFill>
                <a:latin typeface="Times New Roman" pitchFamily="18" charset="0"/>
              </a:rPr>
              <a:t>燃烧的过程和形式</a:t>
            </a:r>
            <a:endParaRPr lang="zh-CN" altLang="en-US" sz="2400">
              <a:latin typeface="Times New Roman" pitchFamily="18" charset="0"/>
            </a:endParaRPr>
          </a:p>
        </p:txBody>
      </p:sp>
      <p:sp>
        <p:nvSpPr>
          <p:cNvPr id="14341" name="Text Box 5"/>
          <p:cNvSpPr txBox="1">
            <a:spLocks noChangeArrowheads="1"/>
          </p:cNvSpPr>
          <p:nvPr/>
        </p:nvSpPr>
        <p:spPr bwMode="auto">
          <a:xfrm>
            <a:off x="228600" y="1785938"/>
            <a:ext cx="86741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ts val="2400"/>
              </a:lnSpc>
              <a:spcBef>
                <a:spcPct val="50000"/>
              </a:spcBef>
            </a:pPr>
            <a:r>
              <a:rPr lang="zh-CN" altLang="en-US" sz="2000" b="1">
                <a:solidFill>
                  <a:srgbClr val="33CC33"/>
                </a:solidFill>
                <a:latin typeface="Times New Roman" pitchFamily="18" charset="0"/>
              </a:rPr>
              <a:t>均相燃烧：</a:t>
            </a:r>
            <a:r>
              <a:rPr lang="zh-CN" altLang="en-US" sz="2000" b="1">
                <a:latin typeface="Times New Roman" pitchFamily="18" charset="0"/>
              </a:rPr>
              <a:t>燃烧在均相中进行，例如气体的燃烧。</a:t>
            </a:r>
          </a:p>
          <a:p>
            <a:pPr>
              <a:lnSpc>
                <a:spcPts val="2400"/>
              </a:lnSpc>
              <a:spcBef>
                <a:spcPct val="50000"/>
              </a:spcBef>
            </a:pPr>
            <a:r>
              <a:rPr lang="zh-CN" altLang="en-US" sz="2000" b="1">
                <a:solidFill>
                  <a:srgbClr val="33CC33"/>
                </a:solidFill>
                <a:latin typeface="Times New Roman" pitchFamily="18" charset="0"/>
              </a:rPr>
              <a:t>多相燃烧：</a:t>
            </a:r>
            <a:r>
              <a:rPr lang="zh-CN" altLang="en-US" sz="2000" b="1">
                <a:latin typeface="Times New Roman" pitchFamily="18" charset="0"/>
              </a:rPr>
              <a:t>燃烧在多相中进行，例如固体的燃烧。</a:t>
            </a:r>
          </a:p>
          <a:p>
            <a:pPr>
              <a:lnSpc>
                <a:spcPts val="2400"/>
              </a:lnSpc>
              <a:spcBef>
                <a:spcPct val="50000"/>
              </a:spcBef>
            </a:pPr>
            <a:r>
              <a:rPr lang="zh-CN" altLang="en-US" sz="2000" b="1">
                <a:solidFill>
                  <a:srgbClr val="33CC33"/>
                </a:solidFill>
                <a:latin typeface="Times New Roman" pitchFamily="18" charset="0"/>
              </a:rPr>
              <a:t>混合燃烧：</a:t>
            </a:r>
            <a:r>
              <a:rPr lang="zh-CN" altLang="en-US" sz="2000" b="1">
                <a:latin typeface="Times New Roman" pitchFamily="18" charset="0"/>
              </a:rPr>
              <a:t>可燃气体与助燃剂预先混合后进行燃烧。</a:t>
            </a:r>
            <a:r>
              <a:rPr lang="en-US" altLang="zh-CN" sz="2000" b="1">
                <a:latin typeface="Times New Roman" pitchFamily="18" charset="0"/>
              </a:rPr>
              <a:t>(</a:t>
            </a:r>
            <a:r>
              <a:rPr lang="zh-CN" altLang="en-US" sz="2000" b="1">
                <a:latin typeface="Times New Roman" pitchFamily="18" charset="0"/>
              </a:rPr>
              <a:t>气焊</a:t>
            </a:r>
            <a:r>
              <a:rPr lang="en-US" altLang="zh-CN" sz="2000" b="1">
                <a:latin typeface="Times New Roman" pitchFamily="18" charset="0"/>
              </a:rPr>
              <a:t>)</a:t>
            </a:r>
            <a:endParaRPr lang="zh-CN" altLang="en-US" sz="2000" b="1">
              <a:latin typeface="Times New Roman" pitchFamily="18" charset="0"/>
            </a:endParaRPr>
          </a:p>
          <a:p>
            <a:pPr>
              <a:lnSpc>
                <a:spcPts val="2400"/>
              </a:lnSpc>
              <a:spcBef>
                <a:spcPct val="50000"/>
              </a:spcBef>
            </a:pPr>
            <a:r>
              <a:rPr lang="zh-CN" altLang="en-US" sz="2000" b="1">
                <a:solidFill>
                  <a:srgbClr val="33CC33"/>
                </a:solidFill>
                <a:latin typeface="Times New Roman" pitchFamily="18" charset="0"/>
              </a:rPr>
              <a:t>扩散燃烧：</a:t>
            </a:r>
            <a:r>
              <a:rPr lang="zh-CN" altLang="en-US" sz="2000" b="1">
                <a:latin typeface="Times New Roman" pitchFamily="18" charset="0"/>
              </a:rPr>
              <a:t>可燃气体与助燃剂通过扩散进行混合，边混合边燃烧。（炉灶）</a:t>
            </a:r>
          </a:p>
          <a:p>
            <a:pPr>
              <a:lnSpc>
                <a:spcPts val="2400"/>
              </a:lnSpc>
              <a:spcBef>
                <a:spcPct val="50000"/>
              </a:spcBef>
            </a:pPr>
            <a:r>
              <a:rPr lang="zh-CN" altLang="en-US" sz="2000" b="1">
                <a:solidFill>
                  <a:srgbClr val="33CC33"/>
                </a:solidFill>
                <a:latin typeface="Times New Roman" pitchFamily="18" charset="0"/>
              </a:rPr>
              <a:t>蒸发燃烧：</a:t>
            </a:r>
            <a:r>
              <a:rPr lang="zh-CN" altLang="en-US" sz="2000" b="1">
                <a:latin typeface="Times New Roman" pitchFamily="18" charset="0"/>
              </a:rPr>
              <a:t>可燃液体受热蒸发产生蒸汽，然后由蒸汽进行燃烧。</a:t>
            </a:r>
          </a:p>
          <a:p>
            <a:pPr>
              <a:lnSpc>
                <a:spcPts val="2400"/>
              </a:lnSpc>
              <a:spcBef>
                <a:spcPct val="50000"/>
              </a:spcBef>
            </a:pPr>
            <a:r>
              <a:rPr lang="zh-CN" altLang="en-US" sz="2000" b="1">
                <a:solidFill>
                  <a:srgbClr val="33CC33"/>
                </a:solidFill>
                <a:latin typeface="Times New Roman" pitchFamily="18" charset="0"/>
              </a:rPr>
              <a:t>分解燃烧：</a:t>
            </a:r>
            <a:r>
              <a:rPr lang="zh-CN" altLang="en-US" sz="2000" b="1">
                <a:latin typeface="Times New Roman" pitchFamily="18" charset="0"/>
              </a:rPr>
              <a:t>可燃物质 （固体或液体）受热分解产生蒸汽，然后由蒸汽进行燃烧。</a:t>
            </a:r>
            <a:endParaRPr lang="en-US" altLang="zh-CN" sz="2000" b="1">
              <a:latin typeface="Times New Roman" pitchFamily="18" charset="0"/>
            </a:endParaRPr>
          </a:p>
          <a:p>
            <a:pPr>
              <a:lnSpc>
                <a:spcPts val="2400"/>
              </a:lnSpc>
              <a:spcBef>
                <a:spcPct val="50000"/>
              </a:spcBef>
            </a:pPr>
            <a:r>
              <a:rPr lang="zh-CN" altLang="en-US" sz="2000" b="1">
                <a:solidFill>
                  <a:srgbClr val="FFFF00"/>
                </a:solidFill>
                <a:latin typeface="Times New Roman" pitchFamily="18" charset="0"/>
              </a:rPr>
              <a:t>混合燃烧一般不受物理过程影响，至取决于燃烧反应的速度，因此燃烧反应迅速，火焰的温度高。</a:t>
            </a:r>
          </a:p>
        </p:txBody>
      </p:sp>
      <p:sp>
        <p:nvSpPr>
          <p:cNvPr id="9" name="Rectangle 2"/>
          <p:cNvSpPr>
            <a:spLocks noGrp="1" noChangeArrowheads="1"/>
          </p:cNvSpPr>
          <p:nvPr>
            <p:ph type="title"/>
          </p:nvPr>
        </p:nvSpPr>
        <p:spPr>
          <a:xfrm>
            <a:off x="3124200" y="304800"/>
            <a:ext cx="5715000" cy="941388"/>
          </a:xfrm>
        </p:spPr>
        <p:txBody>
          <a:bodyPr/>
          <a:lstStyle/>
          <a:p>
            <a:pPr eaLnBrk="1" hangingPunct="1">
              <a:defRPr/>
            </a:pPr>
            <a:r>
              <a:rPr lang="zh-CN" altLang="en-US" sz="3200" dirty="0" smtClean="0"/>
              <a:t>第四章 危险化学品特性与分析</a:t>
            </a:r>
          </a:p>
        </p:txBody>
      </p:sp>
      <p:pic>
        <p:nvPicPr>
          <p:cNvPr id="14343"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73B6A562-BDFB-4611-B5CE-9CE144D3797D}" type="datetime1">
              <a:rPr lang="zh-CN" altLang="en-US"/>
              <a:pPr>
                <a:defRPr/>
              </a:pPr>
              <a:t>2017/3/14</a:t>
            </a:fld>
            <a:endParaRPr lang="en-US" altLang="zh-CN" dirty="0"/>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6DE31ABD-B1CD-4FE5-9D24-CD036ACFD8AF}" type="slidenum">
              <a:rPr lang="zh-CN" altLang="en-US" sz="1200" smtClean="0"/>
              <a:pPr>
                <a:defRPr/>
              </a:pPr>
              <a:t>13</a:t>
            </a:fld>
            <a:endParaRPr lang="en-US" altLang="zh-CN" sz="1200" smtClean="0"/>
          </a:p>
        </p:txBody>
      </p:sp>
      <p:sp>
        <p:nvSpPr>
          <p:cNvPr id="15364" name="Text Box 3"/>
          <p:cNvSpPr txBox="1">
            <a:spLocks noChangeArrowheads="1"/>
          </p:cNvSpPr>
          <p:nvPr/>
        </p:nvSpPr>
        <p:spPr bwMode="auto">
          <a:xfrm>
            <a:off x="228600" y="1295400"/>
            <a:ext cx="426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800" b="1">
                <a:solidFill>
                  <a:srgbClr val="FF0066"/>
                </a:solidFill>
                <a:latin typeface="Times New Roman" pitchFamily="18" charset="0"/>
              </a:rPr>
              <a:t>4.1.5 </a:t>
            </a:r>
            <a:r>
              <a:rPr lang="zh-CN" altLang="en-US" sz="2800" b="1">
                <a:solidFill>
                  <a:srgbClr val="FF0066"/>
                </a:solidFill>
                <a:latin typeface="Times New Roman" pitchFamily="18" charset="0"/>
              </a:rPr>
              <a:t>燃烧速度与热值</a:t>
            </a:r>
            <a:endParaRPr lang="zh-CN" altLang="en-US" sz="2400">
              <a:latin typeface="Times New Roman" pitchFamily="18" charset="0"/>
            </a:endParaRPr>
          </a:p>
        </p:txBody>
      </p:sp>
      <p:sp>
        <p:nvSpPr>
          <p:cNvPr id="15365" name="Text Box 5"/>
          <p:cNvSpPr txBox="1">
            <a:spLocks noChangeArrowheads="1"/>
          </p:cNvSpPr>
          <p:nvPr/>
        </p:nvSpPr>
        <p:spPr bwMode="auto">
          <a:xfrm>
            <a:off x="381000" y="1905000"/>
            <a:ext cx="853440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pPr>
            <a:r>
              <a:rPr lang="zh-CN" altLang="en-US" sz="2400" b="1">
                <a:solidFill>
                  <a:srgbClr val="33CC33"/>
                </a:solidFill>
              </a:rPr>
              <a:t>燃烧速度：</a:t>
            </a:r>
            <a:r>
              <a:rPr lang="zh-CN" altLang="en-US" sz="2400" b="1"/>
              <a:t>一般认为燃烧速度就是单位面积上单位时间内烧掉的可燃物的数量。</a:t>
            </a:r>
            <a:endParaRPr lang="en-US" altLang="zh-CN" sz="2400" b="1"/>
          </a:p>
          <a:p>
            <a:pPr algn="just" eaLnBrk="1" hangingPunct="1">
              <a:lnSpc>
                <a:spcPct val="120000"/>
              </a:lnSpc>
            </a:pPr>
            <a:endParaRPr lang="en-US" altLang="zh-CN" sz="2400" b="1">
              <a:solidFill>
                <a:srgbClr val="33CC33"/>
              </a:solidFill>
              <a:latin typeface="Times New Roman" pitchFamily="18" charset="0"/>
            </a:endParaRPr>
          </a:p>
          <a:p>
            <a:pPr algn="just" eaLnBrk="1" hangingPunct="1">
              <a:lnSpc>
                <a:spcPct val="120000"/>
              </a:lnSpc>
            </a:pPr>
            <a:r>
              <a:rPr lang="zh-CN" altLang="en-US" sz="2400" b="1">
                <a:solidFill>
                  <a:srgbClr val="33CC33"/>
                </a:solidFill>
                <a:latin typeface="Times New Roman" pitchFamily="18" charset="0"/>
              </a:rPr>
              <a:t>气体的燃烧速度： </a:t>
            </a:r>
            <a:r>
              <a:rPr lang="zh-CN" altLang="en-US" sz="2400" b="1"/>
              <a:t>气体的燃烧速度通常以火焰的传播速度来衡量。</a:t>
            </a:r>
          </a:p>
          <a:p>
            <a:pPr algn="just" eaLnBrk="1" hangingPunct="1">
              <a:lnSpc>
                <a:spcPct val="120000"/>
              </a:lnSpc>
            </a:pPr>
            <a:endParaRPr lang="en-US" altLang="zh-CN" sz="2400" b="1"/>
          </a:p>
        </p:txBody>
      </p:sp>
      <p:sp>
        <p:nvSpPr>
          <p:cNvPr id="9" name="Rectangle 2"/>
          <p:cNvSpPr>
            <a:spLocks noGrp="1" noChangeArrowheads="1"/>
          </p:cNvSpPr>
          <p:nvPr>
            <p:ph type="title"/>
          </p:nvPr>
        </p:nvSpPr>
        <p:spPr>
          <a:xfrm>
            <a:off x="3048000" y="304800"/>
            <a:ext cx="5715000" cy="941388"/>
          </a:xfrm>
        </p:spPr>
        <p:txBody>
          <a:bodyPr/>
          <a:lstStyle/>
          <a:p>
            <a:pPr eaLnBrk="1" hangingPunct="1">
              <a:defRPr/>
            </a:pPr>
            <a:r>
              <a:rPr lang="zh-CN" altLang="en-US" sz="3200" dirty="0" smtClean="0"/>
              <a:t>第四章 危险化学品特性与分析</a:t>
            </a:r>
          </a:p>
        </p:txBody>
      </p:sp>
      <p:pic>
        <p:nvPicPr>
          <p:cNvPr id="15367"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4"/>
          <p:cNvSpPr>
            <a:spLocks noGrp="1"/>
          </p:cNvSpPr>
          <p:nvPr>
            <p:ph type="dt" sz="quarter" idx="10"/>
          </p:nvPr>
        </p:nvSpPr>
        <p:spPr/>
        <p:txBody>
          <a:bodyPr/>
          <a:lstStyle/>
          <a:p>
            <a:pPr>
              <a:defRPr/>
            </a:pPr>
            <a:fld id="{70093CA3-3A0F-4340-B56D-D2F389ACEB74}" type="datetime1">
              <a:rPr lang="zh-CN" altLang="en-US"/>
              <a:pPr>
                <a:defRPr/>
              </a:pPr>
              <a:t>2017/3/14</a:t>
            </a:fld>
            <a:endParaRPr lang="en-US" altLang="zh-CN"/>
          </a:p>
        </p:txBody>
      </p:sp>
      <p:sp>
        <p:nvSpPr>
          <p:cNvPr id="11" name="Slide Number Placeholder 6"/>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7D5D8D24-E89A-49A0-975D-29EDB14C9F8D}" type="slidenum">
              <a:rPr lang="zh-CN" altLang="en-US" sz="1200" smtClean="0"/>
              <a:pPr>
                <a:defRPr/>
              </a:pPr>
              <a:t>14</a:t>
            </a:fld>
            <a:endParaRPr lang="en-US" altLang="zh-CN" sz="1200" smtClean="0"/>
          </a:p>
        </p:txBody>
      </p:sp>
      <p:sp>
        <p:nvSpPr>
          <p:cNvPr id="16388" name="Text Box 3"/>
          <p:cNvSpPr txBox="1">
            <a:spLocks noChangeArrowheads="1"/>
          </p:cNvSpPr>
          <p:nvPr/>
        </p:nvSpPr>
        <p:spPr bwMode="auto">
          <a:xfrm>
            <a:off x="228600" y="1295400"/>
            <a:ext cx="426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800" b="1">
                <a:solidFill>
                  <a:srgbClr val="FF0066"/>
                </a:solidFill>
                <a:latin typeface="Times New Roman" pitchFamily="18" charset="0"/>
              </a:rPr>
              <a:t>4.1.5 </a:t>
            </a:r>
            <a:r>
              <a:rPr lang="zh-CN" altLang="en-US" sz="2800" b="1">
                <a:solidFill>
                  <a:srgbClr val="FF0066"/>
                </a:solidFill>
                <a:latin typeface="Times New Roman" pitchFamily="18" charset="0"/>
              </a:rPr>
              <a:t>燃烧速度与热值</a:t>
            </a:r>
            <a:endParaRPr lang="zh-CN" altLang="en-US" sz="2400">
              <a:latin typeface="Times New Roman" pitchFamily="18" charset="0"/>
            </a:endParaRPr>
          </a:p>
        </p:txBody>
      </p:sp>
      <p:sp>
        <p:nvSpPr>
          <p:cNvPr id="16389" name="Text Box 4"/>
          <p:cNvSpPr txBox="1">
            <a:spLocks noChangeArrowheads="1"/>
          </p:cNvSpPr>
          <p:nvPr/>
        </p:nvSpPr>
        <p:spPr bwMode="auto">
          <a:xfrm>
            <a:off x="228600" y="1905000"/>
            <a:ext cx="86868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120000"/>
              </a:lnSpc>
            </a:pPr>
            <a:r>
              <a:rPr lang="zh-CN" altLang="en-US" sz="2400" b="1">
                <a:solidFill>
                  <a:srgbClr val="FFFF00"/>
                </a:solidFill>
                <a:latin typeface="Times New Roman" pitchFamily="18" charset="0"/>
              </a:rPr>
              <a:t>火焰的传播：</a:t>
            </a:r>
            <a:r>
              <a:rPr lang="zh-CN" altLang="en-US" sz="2400" b="1">
                <a:latin typeface="Times New Roman" pitchFamily="18" charset="0"/>
              </a:rPr>
              <a:t>火焰从火源处借助在燃烧区内的可燃混合物的燃烧而传播扩散的现象。</a:t>
            </a:r>
          </a:p>
        </p:txBody>
      </p:sp>
      <p:sp>
        <p:nvSpPr>
          <p:cNvPr id="16390" name="Text Box 7"/>
          <p:cNvSpPr txBox="1">
            <a:spLocks noChangeArrowheads="1"/>
          </p:cNvSpPr>
          <p:nvPr/>
        </p:nvSpPr>
        <p:spPr bwMode="auto">
          <a:xfrm>
            <a:off x="4648200" y="2971800"/>
            <a:ext cx="41148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spcBef>
                <a:spcPct val="50000"/>
              </a:spcBef>
            </a:pPr>
            <a:r>
              <a:rPr lang="zh-CN" altLang="en-US" sz="2000" b="1"/>
              <a:t>假设图中的管中含有甲烷和空气的混合气体，在左端第一层达到着火温度</a:t>
            </a:r>
            <a:r>
              <a:rPr lang="en-US" altLang="zh-CN" sz="2000" b="1"/>
              <a:t>T1</a:t>
            </a:r>
            <a:r>
              <a:rPr lang="zh-CN" altLang="en-US" sz="2000" b="1"/>
              <a:t>时，开始燃烧，其右端相邻层的混合气体被第一层加热，温度逐渐升高；当第二层温度达到</a:t>
            </a:r>
            <a:r>
              <a:rPr lang="en-US" altLang="zh-CN" sz="2000" b="1"/>
              <a:t>T1</a:t>
            </a:r>
            <a:r>
              <a:rPr lang="zh-CN" altLang="en-US" sz="2000" b="1"/>
              <a:t>时，也开始燃烧，放出热量，传递给下一层，燃烧就这样逐层传递下去。利用管子中火焰的传播，计算时间，就可以测得火焰传播速度。</a:t>
            </a:r>
          </a:p>
        </p:txBody>
      </p:sp>
      <p:sp>
        <p:nvSpPr>
          <p:cNvPr id="16391" name="Text Box 8"/>
          <p:cNvSpPr txBox="1">
            <a:spLocks noChangeArrowheads="1"/>
          </p:cNvSpPr>
          <p:nvPr/>
        </p:nvSpPr>
        <p:spPr bwMode="auto">
          <a:xfrm>
            <a:off x="685800" y="5105400"/>
            <a:ext cx="3733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endParaRPr lang="zh-CN" altLang="en-US"/>
          </a:p>
        </p:txBody>
      </p:sp>
      <p:sp>
        <p:nvSpPr>
          <p:cNvPr id="16392" name="Text Box 9"/>
          <p:cNvSpPr txBox="1">
            <a:spLocks noChangeArrowheads="1"/>
          </p:cNvSpPr>
          <p:nvPr/>
        </p:nvSpPr>
        <p:spPr bwMode="auto">
          <a:xfrm>
            <a:off x="1219200" y="49530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00FF00"/>
                </a:solidFill>
              </a:rPr>
              <a:t>火焰传播示意图</a:t>
            </a:r>
          </a:p>
        </p:txBody>
      </p:sp>
      <p:sp>
        <p:nvSpPr>
          <p:cNvPr id="13" name="Rectangle 2"/>
          <p:cNvSpPr>
            <a:spLocks noGrp="1" noChangeArrowheads="1"/>
          </p:cNvSpPr>
          <p:nvPr>
            <p:ph type="title"/>
          </p:nvPr>
        </p:nvSpPr>
        <p:spPr>
          <a:xfrm>
            <a:off x="3200400" y="304800"/>
            <a:ext cx="5715000" cy="941388"/>
          </a:xfrm>
        </p:spPr>
        <p:txBody>
          <a:bodyPr/>
          <a:lstStyle/>
          <a:p>
            <a:pPr eaLnBrk="1" hangingPunct="1">
              <a:defRPr/>
            </a:pPr>
            <a:r>
              <a:rPr lang="zh-CN" altLang="en-US" sz="3200" dirty="0" smtClean="0"/>
              <a:t>第四章 危险化学品特性与分析</a:t>
            </a:r>
          </a:p>
        </p:txBody>
      </p:sp>
      <p:graphicFrame>
        <p:nvGraphicFramePr>
          <p:cNvPr id="16394" name="Object 15"/>
          <p:cNvGraphicFramePr>
            <a:graphicFrameLocks noChangeAspect="1"/>
          </p:cNvGraphicFramePr>
          <p:nvPr/>
        </p:nvGraphicFramePr>
        <p:xfrm>
          <a:off x="685800" y="3200400"/>
          <a:ext cx="3676650" cy="1447800"/>
        </p:xfrm>
        <a:graphic>
          <a:graphicData uri="http://schemas.openxmlformats.org/presentationml/2006/ole">
            <mc:AlternateContent xmlns:mc="http://schemas.openxmlformats.org/markup-compatibility/2006">
              <mc:Choice xmlns:v="urn:schemas-microsoft-com:vml" Requires="v">
                <p:oleObj spid="_x0000_s16409" name="ChemSketch" r:id="rId3" imgW="2121408" imgH="835152" progId="">
                  <p:embed/>
                </p:oleObj>
              </mc:Choice>
              <mc:Fallback>
                <p:oleObj name="ChemSketch" r:id="rId3" imgW="2121408" imgH="835152" progId="">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200400"/>
                        <a:ext cx="3676650" cy="14478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6395"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Date Placeholder 3"/>
          <p:cNvSpPr>
            <a:spLocks noGrp="1"/>
          </p:cNvSpPr>
          <p:nvPr>
            <p:ph type="dt" sz="quarter" idx="10"/>
          </p:nvPr>
        </p:nvSpPr>
        <p:spPr/>
        <p:txBody>
          <a:bodyPr/>
          <a:lstStyle/>
          <a:p>
            <a:pPr>
              <a:defRPr/>
            </a:pPr>
            <a:fld id="{2E383482-1090-4125-A119-A960142629EF}" type="datetime1">
              <a:rPr lang="zh-CN" altLang="en-US"/>
              <a:pPr>
                <a:defRPr/>
              </a:pPr>
              <a:t>2017/3/14</a:t>
            </a:fld>
            <a:endParaRPr lang="en-US" altLang="zh-CN"/>
          </a:p>
        </p:txBody>
      </p:sp>
      <p:sp>
        <p:nvSpPr>
          <p:cNvPr id="57" name="Slide Number Placeholder 5"/>
          <p:cNvSpPr>
            <a:spLocks noGrp="1"/>
          </p:cNvSpPr>
          <p:nvPr>
            <p:ph type="sldNum" sz="quarter" idx="12"/>
          </p:nvPr>
        </p:nvSpPr>
        <p:spPr>
          <a:xfrm>
            <a:off x="6553200" y="6248400"/>
            <a:ext cx="2133600" cy="457200"/>
          </a:xfrm>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0D6149D0-AECA-4EC9-9261-B6CB78D6F864}" type="slidenum">
              <a:rPr lang="zh-CN" altLang="en-US" sz="1200" smtClean="0"/>
              <a:pPr>
                <a:defRPr/>
              </a:pPr>
              <a:t>15</a:t>
            </a:fld>
            <a:endParaRPr lang="en-US" altLang="zh-CN" sz="1200" smtClean="0"/>
          </a:p>
        </p:txBody>
      </p:sp>
      <p:sp>
        <p:nvSpPr>
          <p:cNvPr id="17412" name="Text Box 3"/>
          <p:cNvSpPr txBox="1">
            <a:spLocks noChangeArrowheads="1"/>
          </p:cNvSpPr>
          <p:nvPr/>
        </p:nvSpPr>
        <p:spPr bwMode="auto">
          <a:xfrm>
            <a:off x="381000" y="12192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800" b="1">
                <a:solidFill>
                  <a:srgbClr val="FF0066"/>
                </a:solidFill>
                <a:latin typeface="Times New Roman" pitchFamily="18" charset="0"/>
              </a:rPr>
              <a:t>4.1.5 </a:t>
            </a:r>
            <a:r>
              <a:rPr lang="zh-CN" altLang="en-US" sz="2800" b="1">
                <a:solidFill>
                  <a:srgbClr val="FF0066"/>
                </a:solidFill>
                <a:latin typeface="Times New Roman" pitchFamily="18" charset="0"/>
              </a:rPr>
              <a:t>燃烧速度与热值</a:t>
            </a:r>
          </a:p>
          <a:p>
            <a:pPr algn="ctr">
              <a:spcBef>
                <a:spcPct val="50000"/>
              </a:spcBef>
            </a:pPr>
            <a:r>
              <a:rPr lang="zh-CN" altLang="en-US" sz="2400" b="1">
                <a:latin typeface="Times New Roman" pitchFamily="18" charset="0"/>
              </a:rPr>
              <a:t>常见气体在空气中的火焰传播速度　（</a:t>
            </a:r>
            <a:r>
              <a:rPr lang="zh-CN" altLang="en-US" sz="2400" b="1">
                <a:latin typeface="Times New Roman" pitchFamily="18" charset="0"/>
                <a:cs typeface="Times New Roman" pitchFamily="18" charset="0"/>
              </a:rPr>
              <a:t>Ｄ＝２５</a:t>
            </a:r>
            <a:r>
              <a:rPr lang="en-US" altLang="zh-CN" sz="2400" b="1">
                <a:latin typeface="Times New Roman" pitchFamily="18" charset="0"/>
                <a:cs typeface="Times New Roman" pitchFamily="18" charset="0"/>
              </a:rPr>
              <a:t>.</a:t>
            </a:r>
            <a:r>
              <a:rPr lang="zh-CN" altLang="en-US" sz="2400" b="1">
                <a:latin typeface="Times New Roman" pitchFamily="18" charset="0"/>
                <a:cs typeface="Times New Roman" pitchFamily="18" charset="0"/>
              </a:rPr>
              <a:t>４</a:t>
            </a:r>
            <a:r>
              <a:rPr lang="en-US" altLang="zh-CN" sz="2400" b="1">
                <a:latin typeface="Times New Roman" pitchFamily="18" charset="0"/>
                <a:cs typeface="Times New Roman" pitchFamily="18" charset="0"/>
              </a:rPr>
              <a:t>mm</a:t>
            </a:r>
            <a:r>
              <a:rPr lang="zh-CN" altLang="en-US" sz="2400" b="1">
                <a:latin typeface="Times New Roman" pitchFamily="18" charset="0"/>
              </a:rPr>
              <a:t>）</a:t>
            </a:r>
            <a:endParaRPr lang="zh-CN" altLang="en-US" sz="2400">
              <a:latin typeface="Times New Roman" pitchFamily="18" charset="0"/>
            </a:endParaRPr>
          </a:p>
        </p:txBody>
      </p:sp>
      <p:graphicFrame>
        <p:nvGraphicFramePr>
          <p:cNvPr id="333879" name="Group 55"/>
          <p:cNvGraphicFramePr>
            <a:graphicFrameLocks noGrp="1"/>
          </p:cNvGraphicFramePr>
          <p:nvPr>
            <p:ph idx="1"/>
          </p:nvPr>
        </p:nvGraphicFramePr>
        <p:xfrm>
          <a:off x="571500" y="2438400"/>
          <a:ext cx="8001001" cy="3108372"/>
        </p:xfrm>
        <a:graphic>
          <a:graphicData uri="http://schemas.openxmlformats.org/drawingml/2006/table">
            <a:tbl>
              <a:tblPr/>
              <a:tblGrid>
                <a:gridCol w="1257300"/>
                <a:gridCol w="1066800"/>
                <a:gridCol w="1676400"/>
                <a:gridCol w="990600"/>
                <a:gridCol w="1523325"/>
                <a:gridCol w="1486576"/>
              </a:tblGrid>
              <a:tr h="112764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气体</a:t>
                      </a:r>
                    </a:p>
                  </a:txBody>
                  <a:tcPr marT="45671" marB="45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浓度</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最大火焰</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传播速度</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（ｍ／ｓ）</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气体</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浓度</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最大火焰</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传播速度</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（ｍ／ｓ）</a:t>
                      </a:r>
                    </a:p>
                  </a:txBody>
                  <a:tcPr marT="45671" marB="45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3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rPr>
                        <a:t>氢气</a:t>
                      </a:r>
                    </a:p>
                  </a:txBody>
                  <a:tcPr marT="45671" marB="45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lang="en-US" altLang="zh-CN" sz="2000" b="1" dirty="0" smtClean="0">
                          <a:latin typeface="Times New Roman" pitchFamily="18" charset="0"/>
                          <a:cs typeface="Times New Roman" pitchFamily="18" charset="0"/>
                        </a:rPr>
                        <a:t>38.5</a:t>
                      </a:r>
                      <a:endParaRPr lang="zh-CN" altLang="en-US" sz="2000" b="1" dirty="0" smtClean="0">
                        <a:latin typeface="Times New Roman" pitchFamily="18" charset="0"/>
                        <a:cs typeface="Times New Roman" pitchFamily="18" charset="0"/>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lang="en-US" altLang="zh-CN" sz="2000" b="1" dirty="0" smtClean="0">
                          <a:latin typeface="Times New Roman" pitchFamily="18" charset="0"/>
                          <a:cs typeface="Times New Roman" pitchFamily="18" charset="0"/>
                        </a:rPr>
                        <a:t>4.83</a:t>
                      </a:r>
                      <a:endParaRPr lang="zh-CN" altLang="en-US" sz="2000" b="1" dirty="0" smtClean="0">
                        <a:latin typeface="Times New Roman" pitchFamily="18" charset="0"/>
                        <a:cs typeface="Times New Roman" pitchFamily="18" charset="0"/>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rPr>
                        <a:t>甲烷</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lang="en-US" altLang="zh-CN" sz="2000" b="1" dirty="0" smtClean="0">
                          <a:latin typeface="Times New Roman" pitchFamily="18" charset="0"/>
                          <a:cs typeface="Times New Roman" pitchFamily="18" charset="0"/>
                        </a:rPr>
                        <a:t>9.8</a:t>
                      </a:r>
                      <a:endParaRPr lang="zh-CN" altLang="en-US" sz="2000" b="1" dirty="0" smtClean="0">
                        <a:latin typeface="Times New Roman" pitchFamily="18" charset="0"/>
                        <a:cs typeface="Times New Roman" pitchFamily="18" charset="0"/>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lang="en-US" altLang="zh-CN" sz="2000" b="1" dirty="0" smtClean="0">
                          <a:latin typeface="Times New Roman" pitchFamily="18" charset="0"/>
                          <a:cs typeface="Times New Roman" pitchFamily="18" charset="0"/>
                        </a:rPr>
                        <a:t>0.67</a:t>
                      </a:r>
                      <a:endParaRPr lang="zh-CN" altLang="en-US" sz="2000" b="1" dirty="0" smtClean="0">
                        <a:latin typeface="Times New Roman" pitchFamily="18" charset="0"/>
                        <a:cs typeface="Times New Roman" pitchFamily="18" charset="0"/>
                      </a:endParaRPr>
                    </a:p>
                  </a:txBody>
                  <a:tcPr marT="45671" marB="45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3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rPr>
                        <a:t>一氧化碳</a:t>
                      </a:r>
                    </a:p>
                  </a:txBody>
                  <a:tcPr marT="45671" marB="45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lang="en-US" altLang="zh-CN" sz="2000" b="1" dirty="0" smtClean="0">
                          <a:latin typeface="Times New Roman" pitchFamily="18" charset="0"/>
                          <a:cs typeface="Times New Roman" pitchFamily="18" charset="0"/>
                        </a:rPr>
                        <a:t>4.5</a:t>
                      </a:r>
                      <a:endParaRPr lang="zh-CN" altLang="en-US" sz="2000" b="1" dirty="0" smtClean="0">
                        <a:latin typeface="Times New Roman" pitchFamily="18" charset="0"/>
                        <a:cs typeface="Times New Roman" pitchFamily="18" charset="0"/>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lang="en-US" altLang="zh-CN" sz="2000" b="1" dirty="0" smtClean="0">
                          <a:latin typeface="Times New Roman" pitchFamily="18" charset="0"/>
                          <a:cs typeface="Times New Roman" pitchFamily="18" charset="0"/>
                        </a:rPr>
                        <a:t>1.25</a:t>
                      </a:r>
                      <a:endParaRPr lang="zh-CN" altLang="en-US" sz="2000" b="1" dirty="0" smtClean="0">
                        <a:latin typeface="Times New Roman" pitchFamily="18" charset="0"/>
                        <a:cs typeface="Times New Roman" pitchFamily="18" charset="0"/>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rPr>
                        <a:t>乙烷</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lang="en-US" altLang="zh-CN" sz="2000" b="1" dirty="0" smtClean="0">
                          <a:latin typeface="Times New Roman" pitchFamily="18" charset="0"/>
                          <a:cs typeface="Times New Roman" pitchFamily="18" charset="0"/>
                        </a:rPr>
                        <a:t>6.5</a:t>
                      </a:r>
                      <a:endParaRPr lang="zh-CN" altLang="en-US" sz="2000" b="1" dirty="0" smtClean="0">
                        <a:latin typeface="Times New Roman" pitchFamily="18" charset="0"/>
                        <a:cs typeface="Times New Roman" pitchFamily="18" charset="0"/>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lang="en-US" altLang="zh-CN" sz="2000" b="1" dirty="0" smtClean="0">
                          <a:latin typeface="Times New Roman" pitchFamily="18" charset="0"/>
                          <a:cs typeface="Times New Roman" pitchFamily="18" charset="0"/>
                        </a:rPr>
                        <a:t>0.85</a:t>
                      </a:r>
                      <a:endParaRPr lang="zh-CN" altLang="en-US" sz="2000" b="1" dirty="0" smtClean="0">
                        <a:latin typeface="Times New Roman" pitchFamily="18" charset="0"/>
                        <a:cs typeface="Times New Roman" pitchFamily="18" charset="0"/>
                      </a:endParaRPr>
                    </a:p>
                  </a:txBody>
                  <a:tcPr marT="45671" marB="45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3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rPr>
                        <a:t>水煤气</a:t>
                      </a:r>
                    </a:p>
                  </a:txBody>
                  <a:tcPr marT="45671" marB="45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rPr>
                        <a:t>43</a:t>
                      </a:r>
                      <a:endParaRPr kumimoji="0" lang="zh-CN" altLang="en-US"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rPr>
                        <a:t>3.1</a:t>
                      </a:r>
                      <a:endParaRPr kumimoji="0" lang="zh-CN" altLang="en-US"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rPr>
                        <a:t>丙烷</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lang="en-US" altLang="zh-CN" sz="2000" b="1" dirty="0" smtClean="0">
                          <a:latin typeface="Times New Roman" pitchFamily="18" charset="0"/>
                          <a:cs typeface="Times New Roman" pitchFamily="18" charset="0"/>
                        </a:rPr>
                        <a:t>4.6</a:t>
                      </a:r>
                      <a:endParaRPr lang="zh-CN" altLang="en-US" sz="2000" b="1" dirty="0" smtClean="0">
                        <a:latin typeface="Times New Roman" pitchFamily="18" charset="0"/>
                        <a:cs typeface="Times New Roman" pitchFamily="18" charset="0"/>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lang="en-US" altLang="zh-CN" sz="2000" b="1" dirty="0" smtClean="0">
                          <a:latin typeface="Times New Roman" pitchFamily="18" charset="0"/>
                          <a:cs typeface="Times New Roman" pitchFamily="18" charset="0"/>
                        </a:rPr>
                        <a:t>0.82</a:t>
                      </a:r>
                      <a:endParaRPr lang="zh-CN" altLang="en-US" sz="2000" b="1" dirty="0" smtClean="0">
                        <a:latin typeface="Times New Roman" pitchFamily="18" charset="0"/>
                        <a:cs typeface="Times New Roman" pitchFamily="18" charset="0"/>
                      </a:endParaRPr>
                    </a:p>
                  </a:txBody>
                  <a:tcPr marT="45671" marB="45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3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rPr>
                        <a:t>炼焦煤气</a:t>
                      </a:r>
                    </a:p>
                  </a:txBody>
                  <a:tcPr marT="45671" marB="45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rPr>
                        <a:t>17</a:t>
                      </a:r>
                      <a:endParaRPr kumimoji="0" lang="zh-CN" altLang="en-US"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rPr>
                        <a:t>1.7</a:t>
                      </a:r>
                      <a:endParaRPr kumimoji="0" lang="zh-CN" altLang="en-US"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rPr>
                        <a:t>丁烷</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rPr>
                        <a:t>3.6</a:t>
                      </a:r>
                      <a:endParaRPr kumimoji="0" lang="zh-CN" altLang="en-US"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rPr>
                        <a:t>0.82</a:t>
                      </a:r>
                      <a:endParaRPr kumimoji="0" lang="zh-CN" altLang="en-US"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endParaRPr>
                    </a:p>
                  </a:txBody>
                  <a:tcPr marT="45671" marB="45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36">
                <a:tc>
                  <a:txBody>
                    <a:bodyPr/>
                    <a:lstStyle/>
                    <a:p>
                      <a:pPr algn="ctr"/>
                      <a:endParaRPr lang="zh-CN" altLang="en-US" sz="2000" b="1" dirty="0">
                        <a:latin typeface="Times New Roman" pitchFamily="18" charset="0"/>
                        <a:cs typeface="Times New Roman" pitchFamily="18" charset="0"/>
                      </a:endParaRPr>
                    </a:p>
                  </a:txBody>
                  <a:tcPr marT="45671" marB="456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zh-CN" altLang="en-US" sz="2000" b="1" dirty="0">
                        <a:latin typeface="Times New Roman" pitchFamily="18" charset="0"/>
                        <a:cs typeface="Times New Roman" pitchFamily="18" charset="0"/>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endParaRPr lang="zh-CN" altLang="en-US" sz="2000" b="1" dirty="0">
                        <a:latin typeface="Times New Roman" pitchFamily="18" charset="0"/>
                        <a:cs typeface="Times New Roman" pitchFamily="18" charset="0"/>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rPr>
                        <a:t>乙烯</a:t>
                      </a: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rPr>
                        <a:t>7.1</a:t>
                      </a:r>
                      <a:endParaRPr kumimoji="0" lang="zh-CN" altLang="en-US"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endParaRPr>
                    </a:p>
                  </a:txBody>
                  <a:tcPr marT="45671" marB="456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rPr>
                        <a:t>1.42</a:t>
                      </a:r>
                      <a:endParaRPr kumimoji="0" lang="zh-CN" altLang="en-US" sz="20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mn-ea"/>
                        <a:cs typeface="Times New Roman" pitchFamily="18" charset="0"/>
                      </a:endParaRPr>
                    </a:p>
                  </a:txBody>
                  <a:tcPr marT="45671" marB="4567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2"/>
          <p:cNvSpPr>
            <a:spLocks noGrp="1" noChangeArrowheads="1"/>
          </p:cNvSpPr>
          <p:nvPr>
            <p:ph type="title"/>
          </p:nvPr>
        </p:nvSpPr>
        <p:spPr>
          <a:xfrm>
            <a:off x="3124200" y="304800"/>
            <a:ext cx="5715000" cy="941388"/>
          </a:xfrm>
        </p:spPr>
        <p:txBody>
          <a:bodyPr/>
          <a:lstStyle/>
          <a:p>
            <a:pPr eaLnBrk="1" hangingPunct="1">
              <a:defRPr/>
            </a:pPr>
            <a:r>
              <a:rPr lang="zh-CN" altLang="en-US" sz="3200" dirty="0" smtClean="0"/>
              <a:t>第四章 危险化学品特性与分析</a:t>
            </a:r>
          </a:p>
        </p:txBody>
      </p:sp>
      <p:pic>
        <p:nvPicPr>
          <p:cNvPr id="17465"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4"/>
          <p:cNvSpPr>
            <a:spLocks noGrp="1"/>
          </p:cNvSpPr>
          <p:nvPr>
            <p:ph type="dt" sz="quarter" idx="10"/>
          </p:nvPr>
        </p:nvSpPr>
        <p:spPr/>
        <p:txBody>
          <a:bodyPr/>
          <a:lstStyle/>
          <a:p>
            <a:pPr>
              <a:defRPr/>
            </a:pPr>
            <a:fld id="{A7B3C026-3059-4CF5-9B7C-F576BD341C97}" type="datetime1">
              <a:rPr lang="zh-CN" altLang="en-US"/>
              <a:pPr>
                <a:defRPr/>
              </a:pPr>
              <a:t>2017/3/14</a:t>
            </a:fld>
            <a:endParaRPr lang="en-US" altLang="zh-CN"/>
          </a:p>
        </p:txBody>
      </p:sp>
      <p:sp>
        <p:nvSpPr>
          <p:cNvPr id="9" name="Slide Number Placeholder 6"/>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F9F23843-A269-4082-9D05-CC322D33EF7B}" type="slidenum">
              <a:rPr lang="zh-CN" altLang="en-US" sz="1200" smtClean="0"/>
              <a:pPr>
                <a:defRPr/>
              </a:pPr>
              <a:t>16</a:t>
            </a:fld>
            <a:endParaRPr lang="en-US" altLang="zh-CN" sz="1200" smtClean="0"/>
          </a:p>
        </p:txBody>
      </p:sp>
      <p:sp>
        <p:nvSpPr>
          <p:cNvPr id="18436" name="Text Box 3"/>
          <p:cNvSpPr txBox="1">
            <a:spLocks noChangeArrowheads="1"/>
          </p:cNvSpPr>
          <p:nvPr/>
        </p:nvSpPr>
        <p:spPr bwMode="auto">
          <a:xfrm>
            <a:off x="228600" y="1295400"/>
            <a:ext cx="426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800" b="1">
                <a:solidFill>
                  <a:srgbClr val="FF0066"/>
                </a:solidFill>
                <a:latin typeface="Times New Roman" pitchFamily="18" charset="0"/>
              </a:rPr>
              <a:t>4.1.5 </a:t>
            </a:r>
            <a:r>
              <a:rPr lang="zh-CN" altLang="en-US" sz="2800" b="1">
                <a:solidFill>
                  <a:srgbClr val="FF0066"/>
                </a:solidFill>
                <a:latin typeface="Times New Roman" pitchFamily="18" charset="0"/>
              </a:rPr>
              <a:t>燃烧速度与热值</a:t>
            </a:r>
            <a:endParaRPr lang="zh-CN" altLang="en-US" sz="2400">
              <a:latin typeface="Times New Roman" pitchFamily="18" charset="0"/>
            </a:endParaRPr>
          </a:p>
        </p:txBody>
      </p:sp>
      <p:sp>
        <p:nvSpPr>
          <p:cNvPr id="18437" name="Text Box 9"/>
          <p:cNvSpPr txBox="1">
            <a:spLocks noChangeArrowheads="1"/>
          </p:cNvSpPr>
          <p:nvPr/>
        </p:nvSpPr>
        <p:spPr bwMode="auto">
          <a:xfrm>
            <a:off x="4495800" y="5410200"/>
            <a:ext cx="441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000" b="1">
                <a:solidFill>
                  <a:srgbClr val="00FF00"/>
                </a:solidFill>
              </a:rPr>
              <a:t>甲烷和空气混合物的火焰传播速度</a:t>
            </a:r>
          </a:p>
        </p:txBody>
      </p:sp>
      <p:sp>
        <p:nvSpPr>
          <p:cNvPr id="18438" name="Text Box 10"/>
          <p:cNvSpPr txBox="1">
            <a:spLocks noChangeArrowheads="1"/>
          </p:cNvSpPr>
          <p:nvPr/>
        </p:nvSpPr>
        <p:spPr bwMode="auto">
          <a:xfrm>
            <a:off x="152400" y="1828800"/>
            <a:ext cx="41910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150000"/>
              </a:lnSpc>
            </a:pPr>
            <a:r>
              <a:rPr lang="zh-CN" altLang="en-US" sz="2000" b="1">
                <a:solidFill>
                  <a:srgbClr val="FFFF00"/>
                </a:solidFill>
              </a:rPr>
              <a:t>火焰传播速度与管径的关系</a:t>
            </a:r>
            <a:r>
              <a:rPr lang="zh-CN" altLang="en-US" sz="2000" b="1">
                <a:solidFill>
                  <a:srgbClr val="FFFF66"/>
                </a:solidFill>
              </a:rPr>
              <a:t>：</a:t>
            </a:r>
            <a:r>
              <a:rPr lang="zh-CN" altLang="en-US" sz="2000" b="1"/>
              <a:t>火焰传播速度在不同管径的管道中是不同的。一般随管径的增加而增加，当管径增加到一定数值时，速度就不再增加。同样，火焰传播速度随管径的减小而降低，当管径减小到某一数值时，火焰就不再继续传播，这就是阻火器的工作原理。</a:t>
            </a:r>
            <a:endParaRPr lang="zh-CN" altLang="en-US" sz="2000"/>
          </a:p>
        </p:txBody>
      </p:sp>
      <p:sp>
        <p:nvSpPr>
          <p:cNvPr id="11" name="Rectangle 2"/>
          <p:cNvSpPr>
            <a:spLocks noGrp="1" noChangeArrowheads="1"/>
          </p:cNvSpPr>
          <p:nvPr>
            <p:ph type="title"/>
          </p:nvPr>
        </p:nvSpPr>
        <p:spPr>
          <a:xfrm>
            <a:off x="2971800" y="228600"/>
            <a:ext cx="5715000" cy="941388"/>
          </a:xfrm>
        </p:spPr>
        <p:txBody>
          <a:bodyPr/>
          <a:lstStyle/>
          <a:p>
            <a:pPr eaLnBrk="1" hangingPunct="1">
              <a:defRPr/>
            </a:pPr>
            <a:r>
              <a:rPr lang="zh-CN" altLang="en-US" sz="3200" dirty="0" smtClean="0"/>
              <a:t>第四章 危险化学品特性与分析</a:t>
            </a:r>
          </a:p>
        </p:txBody>
      </p:sp>
      <p:graphicFrame>
        <p:nvGraphicFramePr>
          <p:cNvPr id="12" name="Chart 11"/>
          <p:cNvGraphicFramePr/>
          <p:nvPr/>
        </p:nvGraphicFramePr>
        <p:xfrm>
          <a:off x="4419600" y="1676400"/>
          <a:ext cx="4572000" cy="3535680"/>
        </p:xfrm>
        <a:graphic>
          <a:graphicData uri="http://schemas.openxmlformats.org/drawingml/2006/chart">
            <c:chart xmlns:c="http://schemas.openxmlformats.org/drawingml/2006/chart" xmlns:r="http://schemas.openxmlformats.org/officeDocument/2006/relationships" r:id="rId3"/>
          </a:graphicData>
        </a:graphic>
      </p:graphicFrame>
      <p:pic>
        <p:nvPicPr>
          <p:cNvPr id="18441" name="图片 3" descr="buct-logo-whit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quarter" idx="10"/>
          </p:nvPr>
        </p:nvSpPr>
        <p:spPr/>
        <p:txBody>
          <a:bodyPr/>
          <a:lstStyle/>
          <a:p>
            <a:pPr>
              <a:defRPr/>
            </a:pPr>
            <a:fld id="{69D4B4F3-B38D-496A-9504-16AB87E00AC2}" type="datetime1">
              <a:rPr lang="zh-CN" altLang="en-US"/>
              <a:pPr>
                <a:defRPr/>
              </a:pPr>
              <a:t>2017/3/14</a:t>
            </a:fld>
            <a:endParaRPr lang="en-US" altLang="zh-CN"/>
          </a:p>
        </p:txBody>
      </p:sp>
      <p:sp>
        <p:nvSpPr>
          <p:cNvPr id="7" name="Slide Number Placeholder 6"/>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65F1B6A4-9E8B-424F-8AC8-9C317276F306}" type="slidenum">
              <a:rPr lang="zh-CN" altLang="en-US" sz="1200" smtClean="0"/>
              <a:pPr>
                <a:defRPr/>
              </a:pPr>
              <a:t>17</a:t>
            </a:fld>
            <a:endParaRPr lang="en-US" altLang="zh-CN" sz="1200" smtClean="0"/>
          </a:p>
        </p:txBody>
      </p:sp>
      <p:sp>
        <p:nvSpPr>
          <p:cNvPr id="19460" name="Text Box 3"/>
          <p:cNvSpPr txBox="1">
            <a:spLocks noChangeArrowheads="1"/>
          </p:cNvSpPr>
          <p:nvPr/>
        </p:nvSpPr>
        <p:spPr bwMode="auto">
          <a:xfrm>
            <a:off x="304800" y="1371600"/>
            <a:ext cx="426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800" b="1">
                <a:solidFill>
                  <a:srgbClr val="FF0066"/>
                </a:solidFill>
                <a:latin typeface="Times New Roman" pitchFamily="18" charset="0"/>
              </a:rPr>
              <a:t>4.1.5 </a:t>
            </a:r>
            <a:r>
              <a:rPr lang="zh-CN" altLang="en-US" sz="2800" b="1">
                <a:solidFill>
                  <a:srgbClr val="FF0066"/>
                </a:solidFill>
                <a:latin typeface="Times New Roman" pitchFamily="18" charset="0"/>
              </a:rPr>
              <a:t>燃烧速度与热值</a:t>
            </a:r>
            <a:endParaRPr lang="zh-CN" altLang="en-US" sz="2400">
              <a:latin typeface="Times New Roman" pitchFamily="18" charset="0"/>
            </a:endParaRPr>
          </a:p>
        </p:txBody>
      </p:sp>
      <p:sp>
        <p:nvSpPr>
          <p:cNvPr id="19461" name="Text Box 4"/>
          <p:cNvSpPr txBox="1">
            <a:spLocks noChangeArrowheads="1"/>
          </p:cNvSpPr>
          <p:nvPr/>
        </p:nvSpPr>
        <p:spPr bwMode="auto">
          <a:xfrm>
            <a:off x="228600" y="1905000"/>
            <a:ext cx="868680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pPr>
            <a:r>
              <a:rPr lang="zh-CN" altLang="en-US" sz="2400" b="1">
                <a:solidFill>
                  <a:srgbClr val="FFFF00"/>
                </a:solidFill>
              </a:rPr>
              <a:t>可燃气体燃烧的特点：</a:t>
            </a:r>
          </a:p>
          <a:p>
            <a:pPr>
              <a:lnSpc>
                <a:spcPct val="150000"/>
              </a:lnSpc>
              <a:buFontTx/>
              <a:buAutoNum type="circleNumDbPlain"/>
            </a:pPr>
            <a:r>
              <a:rPr lang="zh-CN" altLang="en-US" sz="2400" b="1">
                <a:latin typeface="Times New Roman" pitchFamily="18" charset="0"/>
              </a:rPr>
              <a:t>气体的燃烧速度比液体和固体快。</a:t>
            </a:r>
            <a:endParaRPr lang="en-US" altLang="zh-CN" sz="2400" b="1">
              <a:latin typeface="Times New Roman" pitchFamily="18" charset="0"/>
            </a:endParaRPr>
          </a:p>
          <a:p>
            <a:pPr>
              <a:lnSpc>
                <a:spcPct val="150000"/>
              </a:lnSpc>
              <a:buFontTx/>
              <a:buAutoNum type="circleNumDbPlain"/>
            </a:pPr>
            <a:r>
              <a:rPr lang="zh-CN" altLang="en-US" sz="2400" b="1"/>
              <a:t>简单气体的燃烧速度比复杂气体的燃烧速度快。</a:t>
            </a:r>
            <a:endParaRPr lang="zh-CN" altLang="en-US" sz="2400" b="1">
              <a:latin typeface="Times New Roman" pitchFamily="18" charset="0"/>
            </a:endParaRPr>
          </a:p>
          <a:p>
            <a:pPr>
              <a:lnSpc>
                <a:spcPct val="150000"/>
              </a:lnSpc>
              <a:buFontTx/>
              <a:buAutoNum type="circleNumDbPlain"/>
            </a:pPr>
            <a:r>
              <a:rPr lang="zh-CN" altLang="en-US" sz="2400" b="1">
                <a:latin typeface="Times New Roman" pitchFamily="18" charset="0"/>
              </a:rPr>
              <a:t> 气体扩散燃烧时，其燃烧速度取决于气体的扩散速度。</a:t>
            </a:r>
          </a:p>
          <a:p>
            <a:pPr>
              <a:lnSpc>
                <a:spcPct val="150000"/>
              </a:lnSpc>
              <a:buFontTx/>
              <a:buAutoNum type="circleNumDbPlain"/>
            </a:pPr>
            <a:r>
              <a:rPr lang="zh-CN" altLang="en-US" sz="2400" b="1">
                <a:latin typeface="Times New Roman" pitchFamily="18" charset="0"/>
              </a:rPr>
              <a:t> 混合燃烧时，燃烧速度取决于本身的化学反应速度。</a:t>
            </a:r>
          </a:p>
          <a:p>
            <a:pPr>
              <a:lnSpc>
                <a:spcPct val="150000"/>
              </a:lnSpc>
              <a:buFontTx/>
              <a:buAutoNum type="circleNumDbPlain"/>
            </a:pPr>
            <a:r>
              <a:rPr lang="zh-CN" altLang="en-US" sz="2400" b="1">
                <a:latin typeface="Times New Roman" pitchFamily="18" charset="0"/>
              </a:rPr>
              <a:t> 通常，混合燃烧的速度比扩散燃烧的速度快得多。</a:t>
            </a:r>
            <a:endParaRPr lang="zh-CN" altLang="en-US" sz="2400" b="1">
              <a:solidFill>
                <a:srgbClr val="FFFF00"/>
              </a:solidFill>
              <a:latin typeface="Times New Roman" pitchFamily="18" charset="0"/>
            </a:endParaRPr>
          </a:p>
        </p:txBody>
      </p:sp>
      <p:sp>
        <p:nvSpPr>
          <p:cNvPr id="9" name="Rectangle 2"/>
          <p:cNvSpPr>
            <a:spLocks noGrp="1" noChangeArrowheads="1"/>
          </p:cNvSpPr>
          <p:nvPr>
            <p:ph type="title"/>
          </p:nvPr>
        </p:nvSpPr>
        <p:spPr>
          <a:xfrm>
            <a:off x="3124200" y="304800"/>
            <a:ext cx="5715000" cy="941388"/>
          </a:xfrm>
        </p:spPr>
        <p:txBody>
          <a:bodyPr/>
          <a:lstStyle/>
          <a:p>
            <a:pPr eaLnBrk="1" hangingPunct="1">
              <a:defRPr/>
            </a:pPr>
            <a:r>
              <a:rPr lang="zh-CN" altLang="en-US" sz="3200" dirty="0" smtClean="0"/>
              <a:t>第四章 危险化学品特性与分析</a:t>
            </a:r>
          </a:p>
        </p:txBody>
      </p:sp>
      <p:pic>
        <p:nvPicPr>
          <p:cNvPr id="19463"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4"/>
          <p:cNvSpPr>
            <a:spLocks noGrp="1"/>
          </p:cNvSpPr>
          <p:nvPr>
            <p:ph type="dt" sz="quarter" idx="10"/>
          </p:nvPr>
        </p:nvSpPr>
        <p:spPr/>
        <p:txBody>
          <a:bodyPr/>
          <a:lstStyle/>
          <a:p>
            <a:pPr>
              <a:defRPr/>
            </a:pPr>
            <a:fld id="{B80F1772-B734-4479-9E41-BCE6948A89E5}" type="datetime1">
              <a:rPr lang="zh-CN" altLang="en-US"/>
              <a:pPr>
                <a:defRPr/>
              </a:pPr>
              <a:t>2017/3/14</a:t>
            </a:fld>
            <a:endParaRPr lang="en-US" altLang="zh-CN"/>
          </a:p>
        </p:txBody>
      </p:sp>
      <p:sp>
        <p:nvSpPr>
          <p:cNvPr id="6" name="Slide Number Placeholder 6"/>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E1C4B59D-3034-4AD4-B10E-4F355FEF4F56}" type="slidenum">
              <a:rPr lang="zh-CN" altLang="en-US" sz="1200" smtClean="0"/>
              <a:pPr>
                <a:defRPr/>
              </a:pPr>
              <a:t>18</a:t>
            </a:fld>
            <a:endParaRPr lang="en-US" altLang="zh-CN" sz="1200" smtClean="0"/>
          </a:p>
        </p:txBody>
      </p:sp>
      <p:sp>
        <p:nvSpPr>
          <p:cNvPr id="20484" name="Text Box 5"/>
          <p:cNvSpPr txBox="1">
            <a:spLocks noChangeArrowheads="1"/>
          </p:cNvSpPr>
          <p:nvPr/>
        </p:nvSpPr>
        <p:spPr bwMode="auto">
          <a:xfrm>
            <a:off x="457200" y="1295400"/>
            <a:ext cx="8382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lang="en-US" altLang="zh-CN" sz="2800" b="1" dirty="0">
                <a:solidFill>
                  <a:srgbClr val="FF0066"/>
                </a:solidFill>
              </a:rPr>
              <a:t>4.1.5 </a:t>
            </a:r>
            <a:r>
              <a:rPr lang="zh-CN" altLang="en-US" sz="2800" b="1" dirty="0">
                <a:solidFill>
                  <a:srgbClr val="FF0066"/>
                </a:solidFill>
              </a:rPr>
              <a:t>燃烧速度与热值</a:t>
            </a:r>
            <a:endParaRPr lang="zh-CN" altLang="en-US" sz="2800" b="1" dirty="0"/>
          </a:p>
          <a:p>
            <a:pPr eaLnBrk="1" hangingPunct="1">
              <a:lnSpc>
                <a:spcPct val="120000"/>
              </a:lnSpc>
            </a:pPr>
            <a:r>
              <a:rPr lang="zh-CN" altLang="en-US" sz="2400" b="1" dirty="0">
                <a:solidFill>
                  <a:srgbClr val="33CC33"/>
                </a:solidFill>
              </a:rPr>
              <a:t>影响气体燃烧速度的因素：</a:t>
            </a:r>
          </a:p>
          <a:p>
            <a:pPr marL="342900" indent="-342900" eaLnBrk="1" hangingPunct="1">
              <a:lnSpc>
                <a:spcPct val="120000"/>
              </a:lnSpc>
              <a:buFont typeface="Wingdings" pitchFamily="2" charset="2"/>
              <a:buChar char="ü"/>
            </a:pPr>
            <a:r>
              <a:rPr lang="zh-CN" altLang="en-US" sz="2400" b="1" dirty="0">
                <a:solidFill>
                  <a:srgbClr val="FFFF66"/>
                </a:solidFill>
              </a:rPr>
              <a:t>可燃气体的性质：</a:t>
            </a:r>
            <a:r>
              <a:rPr lang="zh-CN" altLang="en-US" sz="2400" b="1" dirty="0"/>
              <a:t>烷烃、环烷烃和芳烃的火焰传播速度接近，烯烃的火焰传播速度略高于相应的烷烃，二烯烃的火焰传播速度又高于烯烃，炔烃的火焰传播速度最快。</a:t>
            </a:r>
          </a:p>
          <a:p>
            <a:pPr marL="342900" indent="-342900" eaLnBrk="1" hangingPunct="1">
              <a:lnSpc>
                <a:spcPct val="120000"/>
              </a:lnSpc>
              <a:buFont typeface="Wingdings" pitchFamily="2" charset="2"/>
              <a:buChar char="ü"/>
            </a:pPr>
            <a:r>
              <a:rPr lang="zh-CN" altLang="en-US" sz="2400" b="1" dirty="0">
                <a:solidFill>
                  <a:srgbClr val="FFFF66"/>
                </a:solidFill>
              </a:rPr>
              <a:t>可燃气体的含量：</a:t>
            </a:r>
          </a:p>
          <a:p>
            <a:pPr eaLnBrk="1" hangingPunct="1">
              <a:lnSpc>
                <a:spcPct val="120000"/>
              </a:lnSpc>
            </a:pPr>
            <a:r>
              <a:rPr lang="zh-CN" altLang="en-US" sz="2400" b="1" dirty="0" smtClean="0">
                <a:solidFill>
                  <a:srgbClr val="66CCFF"/>
                </a:solidFill>
              </a:rPr>
              <a:t>     余</a:t>
            </a:r>
            <a:r>
              <a:rPr lang="zh-CN" altLang="en-US" sz="2400" b="1" dirty="0">
                <a:solidFill>
                  <a:srgbClr val="66CCFF"/>
                </a:solidFill>
              </a:rPr>
              <a:t>气系数（</a:t>
            </a:r>
            <a:r>
              <a:rPr lang="el-GR" altLang="zh-CN" sz="2400" b="1" dirty="0">
                <a:solidFill>
                  <a:srgbClr val="66CCFF"/>
                </a:solidFill>
              </a:rPr>
              <a:t>α</a:t>
            </a:r>
            <a:r>
              <a:rPr lang="zh-CN" altLang="en-US" sz="2400" b="1" dirty="0">
                <a:solidFill>
                  <a:srgbClr val="66CCFF"/>
                </a:solidFill>
              </a:rPr>
              <a:t>）：</a:t>
            </a:r>
            <a:r>
              <a:rPr lang="zh-CN" altLang="en-US" sz="2400" b="1" dirty="0"/>
              <a:t>混合气中空气含量与燃料燃烧所需的理论空气量之比</a:t>
            </a:r>
            <a:r>
              <a:rPr lang="zh-CN" altLang="en-US" sz="2400" b="1" dirty="0" smtClean="0"/>
              <a:t>。一</a:t>
            </a:r>
            <a:r>
              <a:rPr lang="zh-CN" altLang="en-US" sz="2400" b="1" dirty="0"/>
              <a:t>般当</a:t>
            </a:r>
            <a:r>
              <a:rPr lang="el-GR" altLang="zh-CN" sz="2400" b="1" dirty="0">
                <a:latin typeface="Times New Roman" pitchFamily="18" charset="0"/>
              </a:rPr>
              <a:t>α</a:t>
            </a:r>
            <a:r>
              <a:rPr lang="en-US" altLang="zh-CN" sz="2400" b="1" dirty="0">
                <a:latin typeface="Times New Roman" pitchFamily="18" charset="0"/>
              </a:rPr>
              <a:t> = 0.95 </a:t>
            </a:r>
            <a:r>
              <a:rPr lang="zh-CN" altLang="en-US" sz="2400" b="1" dirty="0">
                <a:latin typeface="Times New Roman" pitchFamily="18" charset="0"/>
              </a:rPr>
              <a:t>时</a:t>
            </a:r>
            <a:r>
              <a:rPr lang="zh-CN" altLang="en-US" sz="2400" b="1" dirty="0"/>
              <a:t>，燃烧速度最快。</a:t>
            </a:r>
          </a:p>
          <a:p>
            <a:pPr marL="342900" indent="-342900" eaLnBrk="1" hangingPunct="1">
              <a:lnSpc>
                <a:spcPct val="120000"/>
              </a:lnSpc>
              <a:buFont typeface="Wingdings" pitchFamily="2" charset="2"/>
              <a:buChar char="ü"/>
            </a:pPr>
            <a:r>
              <a:rPr lang="zh-CN" altLang="en-US" sz="2400" b="1" dirty="0">
                <a:solidFill>
                  <a:srgbClr val="FFFF00"/>
                </a:solidFill>
              </a:rPr>
              <a:t>混合气体的温度：</a:t>
            </a:r>
            <a:r>
              <a:rPr lang="zh-CN" altLang="en-US" sz="2400" b="1" dirty="0"/>
              <a:t>温度越高，燃速越快。</a:t>
            </a:r>
            <a:endParaRPr lang="zh-CN" altLang="en-US" sz="2400" dirty="0"/>
          </a:p>
        </p:txBody>
      </p:sp>
      <p:sp>
        <p:nvSpPr>
          <p:cNvPr id="8" name="Rectangle 2"/>
          <p:cNvSpPr>
            <a:spLocks noGrp="1" noChangeArrowheads="1"/>
          </p:cNvSpPr>
          <p:nvPr>
            <p:ph type="title"/>
          </p:nvPr>
        </p:nvSpPr>
        <p:spPr>
          <a:xfrm>
            <a:off x="2895600" y="304800"/>
            <a:ext cx="5715000" cy="941388"/>
          </a:xfrm>
        </p:spPr>
        <p:txBody>
          <a:bodyPr/>
          <a:lstStyle/>
          <a:p>
            <a:pPr eaLnBrk="1" hangingPunct="1">
              <a:defRPr/>
            </a:pPr>
            <a:r>
              <a:rPr lang="zh-CN" altLang="en-US" sz="3200" dirty="0" smtClean="0"/>
              <a:t>第四章 危险化学品特性与分析</a:t>
            </a:r>
          </a:p>
        </p:txBody>
      </p:sp>
      <p:pic>
        <p:nvPicPr>
          <p:cNvPr id="20486"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407882D-AADB-467C-8EEA-8536DD4CB9A2}" type="datetime1">
              <a:rPr lang="zh-CN" altLang="en-US"/>
              <a:pPr>
                <a:defRPr/>
              </a:pPr>
              <a:t>2017/3/14</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E078A48C-AAF9-44F9-A3A4-634A6BB3B98F}" type="slidenum">
              <a:rPr lang="zh-CN" altLang="en-US" sz="1200" smtClean="0"/>
              <a:pPr>
                <a:defRPr/>
              </a:pPr>
              <a:t>19</a:t>
            </a:fld>
            <a:endParaRPr lang="en-US" altLang="zh-CN" sz="1200" smtClean="0"/>
          </a:p>
        </p:txBody>
      </p:sp>
      <p:sp>
        <p:nvSpPr>
          <p:cNvPr id="21508" name="Text Box 3"/>
          <p:cNvSpPr txBox="1">
            <a:spLocks noChangeArrowheads="1"/>
          </p:cNvSpPr>
          <p:nvPr/>
        </p:nvSpPr>
        <p:spPr bwMode="auto">
          <a:xfrm>
            <a:off x="228600" y="1371600"/>
            <a:ext cx="8763000"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0000"/>
              </a:lnSpc>
              <a:spcBef>
                <a:spcPct val="50000"/>
              </a:spcBef>
            </a:pPr>
            <a:r>
              <a:rPr lang="en-US" altLang="zh-CN" sz="2800" b="1" dirty="0">
                <a:solidFill>
                  <a:srgbClr val="FF0066"/>
                </a:solidFill>
                <a:latin typeface="Times New Roman" pitchFamily="18" charset="0"/>
              </a:rPr>
              <a:t>4.1.5 </a:t>
            </a:r>
            <a:r>
              <a:rPr lang="zh-CN" altLang="en-US" sz="2800" b="1" dirty="0">
                <a:solidFill>
                  <a:srgbClr val="FF0066"/>
                </a:solidFill>
                <a:latin typeface="Times New Roman" pitchFamily="18" charset="0"/>
              </a:rPr>
              <a:t>燃烧速度与热值</a:t>
            </a:r>
          </a:p>
          <a:p>
            <a:pPr>
              <a:lnSpc>
                <a:spcPct val="120000"/>
              </a:lnSpc>
              <a:spcBef>
                <a:spcPct val="50000"/>
              </a:spcBef>
            </a:pPr>
            <a:r>
              <a:rPr lang="zh-CN" altLang="en-US" sz="2400" b="1" dirty="0">
                <a:solidFill>
                  <a:srgbClr val="33CC33"/>
                </a:solidFill>
                <a:latin typeface="Times New Roman" pitchFamily="18" charset="0"/>
              </a:rPr>
              <a:t>液体的燃烧速度：</a:t>
            </a:r>
            <a:r>
              <a:rPr lang="zh-CN" altLang="en-US" sz="2400" b="1" dirty="0">
                <a:latin typeface="Times New Roman" pitchFamily="18" charset="0"/>
              </a:rPr>
              <a:t>液体的燃烧速度取决于液体的蒸发速度。</a:t>
            </a:r>
          </a:p>
          <a:p>
            <a:pPr marL="342900" indent="-342900">
              <a:lnSpc>
                <a:spcPct val="120000"/>
              </a:lnSpc>
              <a:spcBef>
                <a:spcPct val="50000"/>
              </a:spcBef>
              <a:buFont typeface="Wingdings" pitchFamily="2" charset="2"/>
              <a:buChar char="ü"/>
            </a:pPr>
            <a:r>
              <a:rPr lang="zh-CN" altLang="en-US" sz="2400" b="1" dirty="0">
                <a:solidFill>
                  <a:srgbClr val="FFFF00"/>
                </a:solidFill>
                <a:latin typeface="Times New Roman" pitchFamily="18" charset="0"/>
              </a:rPr>
              <a:t>质量速度：</a:t>
            </a:r>
            <a:r>
              <a:rPr lang="zh-CN" altLang="en-US" sz="2400" b="1" dirty="0">
                <a:latin typeface="Times New Roman" pitchFamily="18" charset="0"/>
              </a:rPr>
              <a:t>单位面积上单位时间内烧掉的液体量。</a:t>
            </a:r>
          </a:p>
          <a:p>
            <a:pPr marL="342900" indent="-342900">
              <a:lnSpc>
                <a:spcPct val="120000"/>
              </a:lnSpc>
              <a:spcBef>
                <a:spcPct val="50000"/>
              </a:spcBef>
              <a:buFont typeface="Wingdings" pitchFamily="2" charset="2"/>
              <a:buChar char="ü"/>
            </a:pPr>
            <a:r>
              <a:rPr lang="zh-CN" altLang="en-US" sz="2400" b="1" dirty="0">
                <a:solidFill>
                  <a:srgbClr val="FFFF00"/>
                </a:solidFill>
                <a:latin typeface="Times New Roman" pitchFamily="18" charset="0"/>
              </a:rPr>
              <a:t>直线速度：</a:t>
            </a:r>
            <a:r>
              <a:rPr lang="zh-CN" altLang="en-US" sz="2400" b="1" dirty="0">
                <a:latin typeface="Times New Roman" pitchFamily="18" charset="0"/>
              </a:rPr>
              <a:t>单位时间内烧掉液体层的高度。</a:t>
            </a:r>
          </a:p>
          <a:p>
            <a:pPr>
              <a:lnSpc>
                <a:spcPct val="120000"/>
              </a:lnSpc>
              <a:spcBef>
                <a:spcPct val="50000"/>
              </a:spcBef>
            </a:pPr>
            <a:r>
              <a:rPr lang="zh-CN" altLang="en-US" sz="2400" b="1" dirty="0">
                <a:latin typeface="Times New Roman" pitchFamily="18" charset="0"/>
              </a:rPr>
              <a:t>液体的燃烧速度 </a:t>
            </a:r>
            <a:r>
              <a:rPr lang="en-US" altLang="zh-CN" sz="2400" b="1" dirty="0">
                <a:latin typeface="Times New Roman" pitchFamily="18" charset="0"/>
              </a:rPr>
              <a:t>=</a:t>
            </a:r>
            <a:r>
              <a:rPr lang="zh-CN" altLang="en-US" sz="2400" b="1" i="1" dirty="0">
                <a:latin typeface="Times New Roman" pitchFamily="18" charset="0"/>
              </a:rPr>
              <a:t>ｆ</a:t>
            </a:r>
            <a:r>
              <a:rPr lang="en-US" altLang="zh-CN" sz="2400" b="1" dirty="0">
                <a:latin typeface="Times New Roman" pitchFamily="18" charset="0"/>
              </a:rPr>
              <a:t>(</a:t>
            </a:r>
            <a:r>
              <a:rPr lang="zh-CN" altLang="en-US" sz="2400" b="1" dirty="0">
                <a:latin typeface="Times New Roman" pitchFamily="18" charset="0"/>
              </a:rPr>
              <a:t>初温、储罐直径、液面高度、含水量</a:t>
            </a:r>
            <a:r>
              <a:rPr lang="en-US" altLang="zh-CN" sz="2400" b="1" dirty="0">
                <a:latin typeface="Times New Roman" pitchFamily="18" charset="0"/>
              </a:rPr>
              <a:t>)</a:t>
            </a:r>
          </a:p>
          <a:p>
            <a:pPr>
              <a:lnSpc>
                <a:spcPct val="120000"/>
              </a:lnSpc>
              <a:spcBef>
                <a:spcPct val="50000"/>
              </a:spcBef>
            </a:pPr>
            <a:r>
              <a:rPr lang="zh-CN" altLang="en-US" sz="2400" b="1" dirty="0">
                <a:latin typeface="Times New Roman" pitchFamily="18" charset="0"/>
              </a:rPr>
              <a:t>一般来讲，初温越高，含水量越低，燃烧越快。</a:t>
            </a:r>
          </a:p>
        </p:txBody>
      </p:sp>
      <p:sp>
        <p:nvSpPr>
          <p:cNvPr id="8" name="Rectangle 2"/>
          <p:cNvSpPr>
            <a:spLocks noGrp="1" noChangeArrowheads="1"/>
          </p:cNvSpPr>
          <p:nvPr>
            <p:ph type="title"/>
          </p:nvPr>
        </p:nvSpPr>
        <p:spPr>
          <a:xfrm>
            <a:off x="3048000" y="304800"/>
            <a:ext cx="5715000" cy="941388"/>
          </a:xfrm>
        </p:spPr>
        <p:txBody>
          <a:bodyPr/>
          <a:lstStyle/>
          <a:p>
            <a:pPr eaLnBrk="1" hangingPunct="1">
              <a:defRPr/>
            </a:pPr>
            <a:r>
              <a:rPr lang="zh-CN" altLang="en-US" sz="3200" dirty="0" smtClean="0"/>
              <a:t>第四章 危险化学品特性与分析</a:t>
            </a:r>
          </a:p>
        </p:txBody>
      </p:sp>
      <p:pic>
        <p:nvPicPr>
          <p:cNvPr id="21510"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44E97D2-D03B-4635-A5CC-97BCA224EAC9}" type="datetime1">
              <a:rPr lang="zh-CN" altLang="en-US"/>
              <a:pPr>
                <a:defRPr/>
              </a:pPr>
              <a:t>2017/3/14</a:t>
            </a:fld>
            <a:endParaRPr lang="en-US" altLang="zh-CN" dirty="0"/>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98AC4685-7C9B-42A2-A820-1C436D382746}" type="slidenum">
              <a:rPr lang="zh-CN" altLang="en-US" sz="1200" smtClean="0"/>
              <a:pPr>
                <a:defRPr/>
              </a:pPr>
              <a:t>2</a:t>
            </a:fld>
            <a:endParaRPr lang="en-US" altLang="zh-CN" sz="1200" smtClean="0"/>
          </a:p>
        </p:txBody>
      </p:sp>
      <p:sp>
        <p:nvSpPr>
          <p:cNvPr id="4100" name="Text Box 3"/>
          <p:cNvSpPr txBox="1">
            <a:spLocks noChangeArrowheads="1"/>
          </p:cNvSpPr>
          <p:nvPr/>
        </p:nvSpPr>
        <p:spPr bwMode="auto">
          <a:xfrm>
            <a:off x="304800" y="1371600"/>
            <a:ext cx="8686800" cy="465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130000"/>
              </a:lnSpc>
            </a:pPr>
            <a:r>
              <a:rPr lang="en-US" altLang="zh-CN" sz="2800" b="1">
                <a:latin typeface="Times New Roman" pitchFamily="18" charset="0"/>
              </a:rPr>
              <a:t>4.1 </a:t>
            </a:r>
            <a:r>
              <a:rPr lang="zh-CN" altLang="en-US" sz="2800" b="1">
                <a:latin typeface="Times New Roman" pitchFamily="18" charset="0"/>
              </a:rPr>
              <a:t>燃烧</a:t>
            </a:r>
          </a:p>
          <a:p>
            <a:pPr algn="just">
              <a:lnSpc>
                <a:spcPct val="130000"/>
              </a:lnSpc>
            </a:pPr>
            <a:r>
              <a:rPr lang="en-US" altLang="zh-CN" sz="2800" b="1">
                <a:solidFill>
                  <a:srgbClr val="FF0066"/>
                </a:solidFill>
                <a:latin typeface="Times New Roman" pitchFamily="18" charset="0"/>
              </a:rPr>
              <a:t>4.1.1 </a:t>
            </a:r>
            <a:r>
              <a:rPr lang="zh-CN" altLang="en-US" sz="2800" b="1">
                <a:solidFill>
                  <a:srgbClr val="FF0066"/>
                </a:solidFill>
                <a:latin typeface="Times New Roman" pitchFamily="18" charset="0"/>
              </a:rPr>
              <a:t>定义</a:t>
            </a:r>
            <a:r>
              <a:rPr lang="zh-CN" altLang="en-US" sz="2400" b="1">
                <a:solidFill>
                  <a:srgbClr val="FF0066"/>
                </a:solidFill>
                <a:latin typeface="Times New Roman" pitchFamily="18" charset="0"/>
              </a:rPr>
              <a:t>：</a:t>
            </a:r>
            <a:r>
              <a:rPr lang="zh-CN" altLang="en-US" sz="2400" b="1">
                <a:latin typeface="Times New Roman" pitchFamily="18" charset="0"/>
              </a:rPr>
              <a:t>燃烧是可燃物质（气体、液体或固体）与氧或氧化剂发生伴有</a:t>
            </a:r>
            <a:r>
              <a:rPr lang="zh-CN" altLang="en-US" sz="2400" b="1" u="sng">
                <a:solidFill>
                  <a:srgbClr val="FF0066"/>
                </a:solidFill>
                <a:latin typeface="Times New Roman" pitchFamily="18" charset="0"/>
              </a:rPr>
              <a:t>放热</a:t>
            </a:r>
            <a:r>
              <a:rPr lang="zh-CN" altLang="en-US" sz="2400" b="1">
                <a:latin typeface="Times New Roman" pitchFamily="18" charset="0"/>
              </a:rPr>
              <a:t>和</a:t>
            </a:r>
            <a:r>
              <a:rPr lang="zh-CN" altLang="en-US" sz="2400" b="1" u="sng">
                <a:solidFill>
                  <a:srgbClr val="FF0066"/>
                </a:solidFill>
                <a:latin typeface="Times New Roman" pitchFamily="18" charset="0"/>
              </a:rPr>
              <a:t>发光</a:t>
            </a:r>
            <a:r>
              <a:rPr lang="zh-CN" altLang="en-US" sz="2400" b="1">
                <a:latin typeface="Times New Roman" pitchFamily="18" charset="0"/>
              </a:rPr>
              <a:t>的一种激烈的化学反应。</a:t>
            </a:r>
          </a:p>
          <a:p>
            <a:pPr algn="just">
              <a:lnSpc>
                <a:spcPct val="130000"/>
              </a:lnSpc>
            </a:pPr>
            <a:r>
              <a:rPr lang="en-US" altLang="zh-CN" sz="2800" b="1">
                <a:solidFill>
                  <a:srgbClr val="FF0066"/>
                </a:solidFill>
                <a:latin typeface="Times New Roman" pitchFamily="18" charset="0"/>
              </a:rPr>
              <a:t>4.1.2 </a:t>
            </a:r>
            <a:r>
              <a:rPr lang="zh-CN" altLang="en-US" sz="2800" b="1">
                <a:solidFill>
                  <a:srgbClr val="FF0066"/>
                </a:solidFill>
                <a:latin typeface="Times New Roman" pitchFamily="18" charset="0"/>
              </a:rPr>
              <a:t>燃烧的条件：</a:t>
            </a:r>
          </a:p>
          <a:p>
            <a:pPr algn="just">
              <a:lnSpc>
                <a:spcPct val="130000"/>
              </a:lnSpc>
            </a:pPr>
            <a:r>
              <a:rPr lang="zh-CN" altLang="en-US" sz="2400" b="1">
                <a:latin typeface="Times New Roman" pitchFamily="18" charset="0"/>
              </a:rPr>
              <a:t>（</a:t>
            </a:r>
            <a:r>
              <a:rPr lang="en-US" altLang="zh-CN" sz="2400" b="1">
                <a:latin typeface="Times New Roman" pitchFamily="18" charset="0"/>
              </a:rPr>
              <a:t>1</a:t>
            </a:r>
            <a:r>
              <a:rPr lang="zh-CN" altLang="en-US" sz="2400" b="1">
                <a:latin typeface="Times New Roman" pitchFamily="18" charset="0"/>
              </a:rPr>
              <a:t>）可燃物质；（</a:t>
            </a:r>
            <a:r>
              <a:rPr lang="en-US" altLang="zh-CN" sz="2400" b="1">
                <a:latin typeface="Times New Roman" pitchFamily="18" charset="0"/>
              </a:rPr>
              <a:t>2</a:t>
            </a:r>
            <a:r>
              <a:rPr lang="zh-CN" altLang="en-US" sz="2400" b="1">
                <a:latin typeface="Times New Roman" pitchFamily="18" charset="0"/>
              </a:rPr>
              <a:t>）助燃物质；（</a:t>
            </a:r>
            <a:r>
              <a:rPr lang="en-US" altLang="zh-CN" sz="2400" b="1">
                <a:latin typeface="Times New Roman" pitchFamily="18" charset="0"/>
              </a:rPr>
              <a:t>3</a:t>
            </a:r>
            <a:r>
              <a:rPr lang="zh-CN" altLang="en-US" sz="2400" b="1">
                <a:latin typeface="Times New Roman" pitchFamily="18" charset="0"/>
              </a:rPr>
              <a:t>）能源（火源）</a:t>
            </a:r>
          </a:p>
          <a:p>
            <a:pPr algn="just">
              <a:lnSpc>
                <a:spcPct val="130000"/>
              </a:lnSpc>
            </a:pPr>
            <a:r>
              <a:rPr lang="zh-CN" altLang="en-US" sz="2400" b="1">
                <a:solidFill>
                  <a:srgbClr val="FFFF00"/>
                </a:solidFill>
                <a:latin typeface="Times New Roman" pitchFamily="18" charset="0"/>
              </a:rPr>
              <a:t>可燃物质：</a:t>
            </a:r>
            <a:r>
              <a:rPr lang="zh-CN" altLang="en-US" sz="2400" b="1">
                <a:latin typeface="Times New Roman" pitchFamily="18" charset="0"/>
              </a:rPr>
              <a:t>固体（煤）、液体（汽油）、气体（天然气）</a:t>
            </a:r>
          </a:p>
          <a:p>
            <a:pPr algn="just">
              <a:lnSpc>
                <a:spcPct val="130000"/>
              </a:lnSpc>
            </a:pPr>
            <a:r>
              <a:rPr lang="zh-CN" altLang="en-US" sz="2400" b="1">
                <a:solidFill>
                  <a:srgbClr val="FFFF00"/>
                </a:solidFill>
                <a:latin typeface="Times New Roman" pitchFamily="18" charset="0"/>
              </a:rPr>
              <a:t>助燃物质：</a:t>
            </a:r>
            <a:r>
              <a:rPr lang="zh-CN" altLang="en-US" sz="2400" b="1">
                <a:latin typeface="Times New Roman" pitchFamily="18" charset="0"/>
              </a:rPr>
              <a:t>通常为具有氧化性的物质，空气、氧气、氯气等</a:t>
            </a:r>
          </a:p>
          <a:p>
            <a:pPr algn="just">
              <a:lnSpc>
                <a:spcPct val="130000"/>
              </a:lnSpc>
            </a:pPr>
            <a:r>
              <a:rPr lang="zh-CN" altLang="en-US" sz="2400" b="1">
                <a:solidFill>
                  <a:srgbClr val="FFFF00"/>
                </a:solidFill>
              </a:rPr>
              <a:t>能源（火源）：</a:t>
            </a:r>
            <a:r>
              <a:rPr lang="zh-CN" altLang="en-US" sz="2400" b="1"/>
              <a:t>包括明火、电火花、高温、摩擦、撞击、发热自燃、绝热压缩、光照、辐射</a:t>
            </a:r>
            <a:endParaRPr lang="zh-CN" altLang="en-US" sz="3200" b="1">
              <a:latin typeface="Times New Roman" pitchFamily="18" charset="0"/>
            </a:endParaRPr>
          </a:p>
        </p:txBody>
      </p:sp>
      <p:sp>
        <p:nvSpPr>
          <p:cNvPr id="8" name="Rectangle 2"/>
          <p:cNvSpPr>
            <a:spLocks noGrp="1" noChangeArrowheads="1"/>
          </p:cNvSpPr>
          <p:nvPr>
            <p:ph type="title"/>
          </p:nvPr>
        </p:nvSpPr>
        <p:spPr>
          <a:xfrm>
            <a:off x="2895600" y="304800"/>
            <a:ext cx="5715000" cy="941388"/>
          </a:xfrm>
        </p:spPr>
        <p:txBody>
          <a:bodyPr/>
          <a:lstStyle/>
          <a:p>
            <a:pPr eaLnBrk="1" hangingPunct="1">
              <a:defRPr/>
            </a:pPr>
            <a:r>
              <a:rPr lang="zh-CN" altLang="en-US" sz="3200" dirty="0" smtClean="0"/>
              <a:t>第四章 危险化学品特性与分析</a:t>
            </a:r>
          </a:p>
        </p:txBody>
      </p:sp>
      <p:pic>
        <p:nvPicPr>
          <p:cNvPr id="4102"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Date Placeholder 3"/>
          <p:cNvSpPr>
            <a:spLocks noGrp="1"/>
          </p:cNvSpPr>
          <p:nvPr>
            <p:ph type="dt" sz="quarter" idx="10"/>
          </p:nvPr>
        </p:nvSpPr>
        <p:spPr/>
        <p:txBody>
          <a:bodyPr/>
          <a:lstStyle/>
          <a:p>
            <a:pPr>
              <a:defRPr/>
            </a:pPr>
            <a:fld id="{D3E742AC-D042-4F14-8F4F-069E969A4FD8}" type="datetime1">
              <a:rPr lang="zh-CN" altLang="en-US"/>
              <a:pPr>
                <a:defRPr/>
              </a:pPr>
              <a:t>2017/3/14</a:t>
            </a:fld>
            <a:endParaRPr lang="en-US" altLang="zh-CN" dirty="0"/>
          </a:p>
        </p:txBody>
      </p:sp>
      <p:sp>
        <p:nvSpPr>
          <p:cNvPr id="55"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F6C009C3-6A68-43EA-8A9A-358280D950D7}" type="slidenum">
              <a:rPr lang="zh-CN" altLang="en-US" sz="1200" smtClean="0"/>
              <a:pPr>
                <a:defRPr/>
              </a:pPr>
              <a:t>20</a:t>
            </a:fld>
            <a:endParaRPr lang="en-US" altLang="zh-CN" sz="1200" smtClean="0"/>
          </a:p>
        </p:txBody>
      </p:sp>
      <p:sp>
        <p:nvSpPr>
          <p:cNvPr id="22532" name="Text Box 3"/>
          <p:cNvSpPr txBox="1">
            <a:spLocks noChangeArrowheads="1"/>
          </p:cNvSpPr>
          <p:nvPr/>
        </p:nvSpPr>
        <p:spPr bwMode="auto">
          <a:xfrm>
            <a:off x="304800" y="1219200"/>
            <a:ext cx="83820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80000"/>
              </a:lnSpc>
              <a:spcBef>
                <a:spcPct val="50000"/>
              </a:spcBef>
            </a:pPr>
            <a:r>
              <a:rPr lang="en-US" altLang="zh-CN" sz="2800" b="1">
                <a:solidFill>
                  <a:srgbClr val="FF0066"/>
                </a:solidFill>
                <a:latin typeface="Times New Roman" pitchFamily="18" charset="0"/>
              </a:rPr>
              <a:t>4.1.5 </a:t>
            </a:r>
            <a:r>
              <a:rPr lang="zh-CN" altLang="en-US" sz="2800" b="1">
                <a:solidFill>
                  <a:srgbClr val="FF0066"/>
                </a:solidFill>
                <a:latin typeface="Times New Roman" pitchFamily="18" charset="0"/>
              </a:rPr>
              <a:t>燃烧速度与热值</a:t>
            </a:r>
          </a:p>
          <a:p>
            <a:pPr algn="ctr">
              <a:lnSpc>
                <a:spcPct val="80000"/>
              </a:lnSpc>
              <a:spcBef>
                <a:spcPct val="50000"/>
              </a:spcBef>
            </a:pPr>
            <a:r>
              <a:rPr lang="zh-CN" altLang="en-US" sz="2400" b="1">
                <a:latin typeface="Times New Roman" pitchFamily="18" charset="0"/>
              </a:rPr>
              <a:t>几种液体的燃烧速度</a:t>
            </a:r>
          </a:p>
        </p:txBody>
      </p:sp>
      <p:graphicFrame>
        <p:nvGraphicFramePr>
          <p:cNvPr id="334949" name="Group 101"/>
          <p:cNvGraphicFramePr>
            <a:graphicFrameLocks noGrp="1"/>
          </p:cNvGraphicFramePr>
          <p:nvPr>
            <p:extLst>
              <p:ext uri="{D42A27DB-BD31-4B8C-83A1-F6EECF244321}">
                <p14:modId xmlns:p14="http://schemas.microsoft.com/office/powerpoint/2010/main" val="3142642843"/>
              </p:ext>
            </p:extLst>
          </p:nvPr>
        </p:nvGraphicFramePr>
        <p:xfrm>
          <a:off x="304800" y="2209800"/>
          <a:ext cx="8305800" cy="3883024"/>
        </p:xfrm>
        <a:graphic>
          <a:graphicData uri="http://schemas.openxmlformats.org/drawingml/2006/table">
            <a:tbl>
              <a:tblPr/>
              <a:tblGrid>
                <a:gridCol w="2011080"/>
                <a:gridCol w="3147361"/>
                <a:gridCol w="3147359"/>
              </a:tblGrid>
              <a:tr h="457237">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液体名称</a:t>
                      </a:r>
                    </a:p>
                  </a:txBody>
                  <a:tcPr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燃烧速度</a:t>
                      </a:r>
                    </a:p>
                  </a:txBody>
                  <a:tcPr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457237">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直线速度</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/cm/h</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重量速度</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/kg/(m</a:t>
                      </a:r>
                      <a:r>
                        <a:rPr kumimoji="0" lang="en-US" altLang="zh-CN" sz="2000" b="1" i="0" u="none" strike="noStrike" cap="none" normalizeH="0" baseline="3000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 h)</a:t>
                      </a:r>
                    </a:p>
                  </a:txBody>
                  <a:tcPr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8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rgbClr val="92D050"/>
                          </a:solidFill>
                          <a:effectLst>
                            <a:outerShdw blurRad="38100" dist="38100" dir="2700000" algn="tl">
                              <a:srgbClr val="000000"/>
                            </a:outerShdw>
                          </a:effectLst>
                          <a:latin typeface="Times New Roman" pitchFamily="18" charset="0"/>
                          <a:ea typeface="宋体" pitchFamily="2" charset="-122"/>
                        </a:rPr>
                        <a:t>甲醇</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92D050"/>
                          </a:solidFill>
                          <a:effectLst>
                            <a:outerShdw blurRad="38100" dist="38100" dir="2700000" algn="tl">
                              <a:srgbClr val="000000"/>
                            </a:outerShdw>
                          </a:effectLst>
                          <a:latin typeface="Times New Roman" pitchFamily="18" charset="0"/>
                          <a:ea typeface="宋体" pitchFamily="2" charset="-122"/>
                        </a:rPr>
                        <a:t>7.2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92D050"/>
                          </a:solidFill>
                          <a:effectLst>
                            <a:outerShdw blurRad="38100" dist="38100" dir="2700000" algn="tl">
                              <a:srgbClr val="000000"/>
                            </a:outerShdw>
                          </a:effectLst>
                          <a:latin typeface="Times New Roman" pitchFamily="18" charset="0"/>
                          <a:ea typeface="宋体" pitchFamily="2" charset="-122"/>
                        </a:rPr>
                        <a:t>57.6</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7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rgbClr val="92D050"/>
                          </a:solidFill>
                          <a:effectLst>
                            <a:outerShdw blurRad="38100" dist="38100" dir="2700000" algn="tl">
                              <a:srgbClr val="000000"/>
                            </a:outerShdw>
                          </a:effectLst>
                          <a:latin typeface="Times New Roman" pitchFamily="18" charset="0"/>
                          <a:ea typeface="宋体" pitchFamily="2" charset="-122"/>
                        </a:rPr>
                        <a:t>丙酮</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92D050"/>
                          </a:solidFill>
                          <a:effectLst>
                            <a:outerShdw blurRad="38100" dist="38100" dir="2700000" algn="tl">
                              <a:srgbClr val="000000"/>
                            </a:outerShdw>
                          </a:effectLst>
                          <a:latin typeface="Times New Roman" pitchFamily="18" charset="0"/>
                          <a:ea typeface="宋体" pitchFamily="2" charset="-122"/>
                        </a:rPr>
                        <a:t>8.4</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92D050"/>
                          </a:solidFill>
                          <a:effectLst>
                            <a:outerShdw blurRad="38100" dist="38100" dir="2700000" algn="tl">
                              <a:srgbClr val="000000"/>
                            </a:outerShdw>
                          </a:effectLst>
                          <a:latin typeface="Times New Roman" pitchFamily="18" charset="0"/>
                          <a:ea typeface="宋体" pitchFamily="2" charset="-122"/>
                        </a:rPr>
                        <a:t>66.4</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7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rgbClr val="92D050"/>
                          </a:solidFill>
                          <a:effectLst>
                            <a:outerShdw blurRad="38100" dist="38100" dir="2700000" algn="tl">
                              <a:srgbClr val="000000"/>
                            </a:outerShdw>
                          </a:effectLst>
                          <a:latin typeface="Times New Roman" pitchFamily="18" charset="0"/>
                          <a:ea typeface="宋体" pitchFamily="2" charset="-122"/>
                        </a:rPr>
                        <a:t>乙醚</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92D050"/>
                          </a:solidFill>
                          <a:effectLst>
                            <a:outerShdw blurRad="38100" dist="38100" dir="2700000" algn="tl">
                              <a:srgbClr val="000000"/>
                            </a:outerShdw>
                          </a:effectLst>
                          <a:latin typeface="Times New Roman" pitchFamily="18" charset="0"/>
                          <a:ea typeface="宋体" pitchFamily="2" charset="-122"/>
                        </a:rPr>
                        <a:t>17.5</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92D050"/>
                          </a:solidFill>
                          <a:effectLst>
                            <a:outerShdw blurRad="38100" dist="38100" dir="2700000" algn="tl">
                              <a:srgbClr val="000000"/>
                            </a:outerShdw>
                          </a:effectLst>
                          <a:latin typeface="Times New Roman" pitchFamily="18" charset="0"/>
                          <a:ea typeface="宋体" pitchFamily="2" charset="-122"/>
                        </a:rPr>
                        <a:t>125.8</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rgbClr val="FFC000"/>
                          </a:solidFill>
                          <a:effectLst>
                            <a:outerShdw blurRad="38100" dist="38100" dir="2700000" algn="tl">
                              <a:srgbClr val="000000"/>
                            </a:outerShdw>
                          </a:effectLst>
                          <a:latin typeface="Times New Roman" pitchFamily="18" charset="0"/>
                          <a:ea typeface="宋体" pitchFamily="2" charset="-122"/>
                        </a:rPr>
                        <a:t>苯</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FFC000"/>
                          </a:solidFill>
                          <a:effectLst>
                            <a:outerShdw blurRad="38100" dist="38100" dir="2700000" algn="tl">
                              <a:srgbClr val="000000"/>
                            </a:outerShdw>
                          </a:effectLst>
                          <a:latin typeface="Times New Roman" pitchFamily="18" charset="0"/>
                          <a:ea typeface="宋体" pitchFamily="2" charset="-122"/>
                        </a:rPr>
                        <a:t>18.9</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FFC000"/>
                          </a:solidFill>
                          <a:effectLst>
                            <a:outerShdw blurRad="38100" dist="38100" dir="2700000" algn="tl">
                              <a:srgbClr val="000000"/>
                            </a:outerShdw>
                          </a:effectLst>
                          <a:latin typeface="Times New Roman" pitchFamily="18" charset="0"/>
                          <a:ea typeface="宋体" pitchFamily="2" charset="-122"/>
                        </a:rPr>
                        <a:t>165.4</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rgbClr val="FFC000"/>
                          </a:solidFill>
                          <a:effectLst>
                            <a:outerShdw blurRad="38100" dist="38100" dir="2700000" algn="tl">
                              <a:srgbClr val="000000"/>
                            </a:outerShdw>
                          </a:effectLst>
                          <a:latin typeface="Times New Roman" pitchFamily="18" charset="0"/>
                          <a:ea typeface="宋体" pitchFamily="2" charset="-122"/>
                        </a:rPr>
                        <a:t>甲苯</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FFC000"/>
                          </a:solidFill>
                          <a:effectLst>
                            <a:outerShdw blurRad="38100" dist="38100" dir="2700000" algn="tl">
                              <a:srgbClr val="000000"/>
                            </a:outerShdw>
                          </a:effectLst>
                          <a:latin typeface="Times New Roman" pitchFamily="18" charset="0"/>
                          <a:ea typeface="宋体" pitchFamily="2" charset="-122"/>
                        </a:rPr>
                        <a:t>16.1</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FFC000"/>
                          </a:solidFill>
                          <a:effectLst>
                            <a:outerShdw blurRad="38100" dist="38100" dir="2700000" algn="tl">
                              <a:srgbClr val="000000"/>
                            </a:outerShdw>
                          </a:effectLst>
                          <a:latin typeface="Times New Roman" pitchFamily="18" charset="0"/>
                          <a:ea typeface="宋体" pitchFamily="2" charset="-122"/>
                        </a:rPr>
                        <a:t>138.3</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rgbClr val="FFC000"/>
                          </a:solidFill>
                          <a:effectLst>
                            <a:outerShdw blurRad="38100" dist="38100" dir="2700000" algn="tl">
                              <a:srgbClr val="000000"/>
                            </a:outerShdw>
                          </a:effectLst>
                          <a:latin typeface="Times New Roman" pitchFamily="18" charset="0"/>
                          <a:ea typeface="宋体" pitchFamily="2" charset="-122"/>
                        </a:rPr>
                        <a:t>车用汽油</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FFC000"/>
                          </a:solidFill>
                          <a:effectLst>
                            <a:outerShdw blurRad="38100" dist="38100" dir="2700000" algn="tl">
                              <a:srgbClr val="000000"/>
                            </a:outerShdw>
                          </a:effectLst>
                          <a:latin typeface="Times New Roman" pitchFamily="18" charset="0"/>
                          <a:ea typeface="宋体" pitchFamily="2" charset="-122"/>
                        </a:rPr>
                        <a:t>10.5</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FFC000"/>
                          </a:solidFill>
                          <a:effectLst>
                            <a:outerShdw blurRad="38100" dist="38100" dir="2700000" algn="tl">
                              <a:srgbClr val="000000"/>
                            </a:outerShdw>
                          </a:effectLst>
                          <a:latin typeface="Times New Roman" pitchFamily="18" charset="0"/>
                          <a:ea typeface="宋体" pitchFamily="2" charset="-122"/>
                        </a:rPr>
                        <a:t>80.9</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7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rgbClr val="FFC000"/>
                          </a:solidFill>
                          <a:effectLst>
                            <a:outerShdw blurRad="38100" dist="38100" dir="2700000" algn="tl">
                              <a:srgbClr val="000000"/>
                            </a:outerShdw>
                          </a:effectLst>
                          <a:latin typeface="Times New Roman" pitchFamily="18" charset="0"/>
                          <a:ea typeface="宋体" pitchFamily="2" charset="-122"/>
                        </a:rPr>
                        <a:t>煤油</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FFC000"/>
                          </a:solidFill>
                          <a:effectLst>
                            <a:outerShdw blurRad="38100" dist="38100" dir="2700000" algn="tl">
                              <a:srgbClr val="000000"/>
                            </a:outerShdw>
                          </a:effectLst>
                          <a:latin typeface="Times New Roman" pitchFamily="18" charset="0"/>
                          <a:ea typeface="宋体" pitchFamily="2" charset="-122"/>
                        </a:rPr>
                        <a:t>6.6</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FFC000"/>
                          </a:solidFill>
                          <a:effectLst>
                            <a:outerShdw blurRad="38100" dist="38100" dir="2700000" algn="tl">
                              <a:srgbClr val="000000"/>
                            </a:outerShdw>
                          </a:effectLst>
                          <a:latin typeface="Times New Roman" pitchFamily="18" charset="0"/>
                          <a:ea typeface="宋体" pitchFamily="2" charset="-122"/>
                        </a:rPr>
                        <a:t>55.1</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2"/>
          <p:cNvSpPr>
            <a:spLocks noGrp="1" noChangeArrowheads="1"/>
          </p:cNvSpPr>
          <p:nvPr>
            <p:ph type="title"/>
          </p:nvPr>
        </p:nvSpPr>
        <p:spPr>
          <a:xfrm>
            <a:off x="3124200" y="304800"/>
            <a:ext cx="5715000" cy="941388"/>
          </a:xfrm>
        </p:spPr>
        <p:txBody>
          <a:bodyPr/>
          <a:lstStyle/>
          <a:p>
            <a:pPr eaLnBrk="1" hangingPunct="1">
              <a:defRPr/>
            </a:pPr>
            <a:r>
              <a:rPr lang="zh-CN" altLang="en-US" sz="3200" dirty="0" smtClean="0"/>
              <a:t>第四章 危险化学品特性与分析</a:t>
            </a:r>
          </a:p>
        </p:txBody>
      </p:sp>
      <p:pic>
        <p:nvPicPr>
          <p:cNvPr id="22574"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ACF6C9CA-FF9F-4325-9B32-92750D0E4444}" type="datetime1">
              <a:rPr lang="zh-CN" altLang="en-US"/>
              <a:pPr>
                <a:defRPr/>
              </a:pPr>
              <a:t>2017/3/14</a:t>
            </a:fld>
            <a:endParaRPr lang="en-US" altLang="zh-CN"/>
          </a:p>
        </p:txBody>
      </p:sp>
      <p:sp>
        <p:nvSpPr>
          <p:cNvPr id="7"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D3C6B0A5-2260-410D-85B9-1F202161E233}" type="slidenum">
              <a:rPr lang="zh-CN" altLang="en-US" sz="1200" smtClean="0"/>
              <a:pPr>
                <a:defRPr/>
              </a:pPr>
              <a:t>21</a:t>
            </a:fld>
            <a:endParaRPr lang="en-US" altLang="zh-CN" sz="1200" smtClean="0"/>
          </a:p>
        </p:txBody>
      </p:sp>
      <p:sp>
        <p:nvSpPr>
          <p:cNvPr id="23556" name="Text Box 3"/>
          <p:cNvSpPr txBox="1">
            <a:spLocks noChangeArrowheads="1"/>
          </p:cNvSpPr>
          <p:nvPr/>
        </p:nvSpPr>
        <p:spPr bwMode="auto">
          <a:xfrm>
            <a:off x="914400" y="5791200"/>
            <a:ext cx="69342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80000"/>
              </a:lnSpc>
              <a:spcBef>
                <a:spcPct val="50000"/>
              </a:spcBef>
            </a:pPr>
            <a:r>
              <a:rPr lang="zh-CN" altLang="en-US" sz="2800" b="1">
                <a:solidFill>
                  <a:srgbClr val="00FF00"/>
                </a:solidFill>
                <a:latin typeface="Times New Roman" pitchFamily="18" charset="0"/>
              </a:rPr>
              <a:t>液体燃烧直线速度与质量速度的关系</a:t>
            </a:r>
          </a:p>
        </p:txBody>
      </p:sp>
      <p:graphicFrame>
        <p:nvGraphicFramePr>
          <p:cNvPr id="23557" name="Object 53"/>
          <p:cNvGraphicFramePr>
            <a:graphicFrameLocks noGrp="1" noChangeAspect="1"/>
          </p:cNvGraphicFramePr>
          <p:nvPr>
            <p:ph idx="1"/>
            <p:extLst>
              <p:ext uri="{D42A27DB-BD31-4B8C-83A1-F6EECF244321}">
                <p14:modId xmlns:p14="http://schemas.microsoft.com/office/powerpoint/2010/main" val="3653737165"/>
              </p:ext>
            </p:extLst>
          </p:nvPr>
        </p:nvGraphicFramePr>
        <p:xfrm>
          <a:off x="984250" y="1371600"/>
          <a:ext cx="7466012" cy="4238625"/>
        </p:xfrm>
        <a:graphic>
          <a:graphicData uri="http://schemas.openxmlformats.org/presentationml/2006/ole">
            <mc:AlternateContent xmlns:mc="http://schemas.openxmlformats.org/markup-compatibility/2006">
              <mc:Choice xmlns:v="urn:schemas-microsoft-com:vml" Requires="v">
                <p:oleObj spid="_x0000_s23573" name="工作表" r:id="rId4" imgW="6164650" imgH="4419576" progId="Excel.Sheet.8">
                  <p:embed/>
                </p:oleObj>
              </mc:Choice>
              <mc:Fallback>
                <p:oleObj name="工作表" r:id="rId4" imgW="6164650" imgH="4419576" progId="Excel.Sheet.8">
                  <p:embed/>
                  <p:pic>
                    <p:nvPicPr>
                      <p:cNvPr id="0"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250" y="1371600"/>
                        <a:ext cx="7466012" cy="4238625"/>
                      </a:xfrm>
                      <a:prstGeom prst="rect">
                        <a:avLst/>
                      </a:prstGeom>
                      <a:noFill/>
                      <a:ln>
                        <a:noFill/>
                      </a:ln>
                      <a:effectLst/>
                      <a:extLst/>
                    </p:spPr>
                  </p:pic>
                </p:oleObj>
              </mc:Fallback>
            </mc:AlternateContent>
          </a:graphicData>
        </a:graphic>
      </p:graphicFrame>
      <p:sp>
        <p:nvSpPr>
          <p:cNvPr id="9" name="Rectangle 2"/>
          <p:cNvSpPr>
            <a:spLocks noGrp="1" noChangeArrowheads="1"/>
          </p:cNvSpPr>
          <p:nvPr>
            <p:ph type="title"/>
          </p:nvPr>
        </p:nvSpPr>
        <p:spPr>
          <a:xfrm>
            <a:off x="3048000" y="381000"/>
            <a:ext cx="5715000" cy="941388"/>
          </a:xfrm>
        </p:spPr>
        <p:txBody>
          <a:bodyPr/>
          <a:lstStyle/>
          <a:p>
            <a:pPr eaLnBrk="1" hangingPunct="1">
              <a:defRPr/>
            </a:pPr>
            <a:r>
              <a:rPr lang="zh-CN" altLang="en-US" sz="3200" dirty="0" smtClean="0"/>
              <a:t>第四章 危险化学品特性与分析</a:t>
            </a:r>
          </a:p>
        </p:txBody>
      </p:sp>
      <p:pic>
        <p:nvPicPr>
          <p:cNvPr id="23559" name="图片 3" descr="buct-logo-white.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93582E3-DC4B-4A70-AA49-E8185620F354}" type="datetime1">
              <a:rPr lang="zh-CN" altLang="en-US"/>
              <a:pPr>
                <a:defRPr/>
              </a:pPr>
              <a:t>2017/3/14</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EE2D98A2-6FB5-44D8-83CD-D2DEFFEAA154}" type="slidenum">
              <a:rPr lang="zh-CN" altLang="en-US" sz="1200" smtClean="0"/>
              <a:pPr>
                <a:defRPr/>
              </a:pPr>
              <a:t>22</a:t>
            </a:fld>
            <a:endParaRPr lang="en-US" altLang="zh-CN" sz="1200" smtClean="0"/>
          </a:p>
        </p:txBody>
      </p:sp>
      <p:sp>
        <p:nvSpPr>
          <p:cNvPr id="24580" name="Text Box 3"/>
          <p:cNvSpPr txBox="1">
            <a:spLocks noChangeArrowheads="1"/>
          </p:cNvSpPr>
          <p:nvPr/>
        </p:nvSpPr>
        <p:spPr bwMode="auto">
          <a:xfrm>
            <a:off x="304800" y="1524000"/>
            <a:ext cx="8610600"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10000"/>
              </a:lnSpc>
              <a:spcBef>
                <a:spcPct val="50000"/>
              </a:spcBef>
            </a:pPr>
            <a:r>
              <a:rPr lang="en-US" altLang="zh-CN" sz="2800" b="1">
                <a:solidFill>
                  <a:srgbClr val="FF0066"/>
                </a:solidFill>
                <a:latin typeface="Times New Roman" pitchFamily="18" charset="0"/>
              </a:rPr>
              <a:t>4.1.5 </a:t>
            </a:r>
            <a:r>
              <a:rPr lang="zh-CN" altLang="en-US" sz="2800" b="1">
                <a:solidFill>
                  <a:srgbClr val="FF0066"/>
                </a:solidFill>
                <a:latin typeface="Times New Roman" pitchFamily="18" charset="0"/>
              </a:rPr>
              <a:t>燃烧速度与热值</a:t>
            </a:r>
          </a:p>
          <a:p>
            <a:pPr>
              <a:lnSpc>
                <a:spcPct val="130000"/>
              </a:lnSpc>
              <a:spcBef>
                <a:spcPct val="50000"/>
              </a:spcBef>
            </a:pPr>
            <a:r>
              <a:rPr lang="zh-CN" altLang="en-US" sz="2400" b="1">
                <a:solidFill>
                  <a:srgbClr val="00FF00"/>
                </a:solidFill>
                <a:latin typeface="Times New Roman" pitchFamily="18" charset="0"/>
              </a:rPr>
              <a:t>固体的燃烧速度：</a:t>
            </a:r>
            <a:r>
              <a:rPr lang="zh-CN" altLang="en-US" sz="2400" b="1">
                <a:latin typeface="Times New Roman" pitchFamily="18" charset="0"/>
              </a:rPr>
              <a:t>可燃固体的燃烧速度一般低于可燃气体和液体。可燃固体的燃烧速度与其组成和表面积有关。表面积越大燃烧速度越高。</a:t>
            </a:r>
          </a:p>
        </p:txBody>
      </p:sp>
      <p:sp>
        <p:nvSpPr>
          <p:cNvPr id="8" name="Rectangle 2"/>
          <p:cNvSpPr>
            <a:spLocks noGrp="1" noChangeArrowheads="1"/>
          </p:cNvSpPr>
          <p:nvPr>
            <p:ph type="title"/>
          </p:nvPr>
        </p:nvSpPr>
        <p:spPr>
          <a:xfrm>
            <a:off x="3048000" y="304800"/>
            <a:ext cx="5715000" cy="941388"/>
          </a:xfrm>
        </p:spPr>
        <p:txBody>
          <a:bodyPr/>
          <a:lstStyle/>
          <a:p>
            <a:pPr eaLnBrk="1" hangingPunct="1">
              <a:defRPr/>
            </a:pPr>
            <a:r>
              <a:rPr lang="zh-CN" altLang="en-US" sz="3200" dirty="0" smtClean="0"/>
              <a:t>第四章 危险化学品特性与分析</a:t>
            </a:r>
          </a:p>
        </p:txBody>
      </p:sp>
      <p:pic>
        <p:nvPicPr>
          <p:cNvPr id="24582"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Date Placeholder 3"/>
          <p:cNvSpPr>
            <a:spLocks noGrp="1"/>
          </p:cNvSpPr>
          <p:nvPr>
            <p:ph type="dt" sz="quarter" idx="10"/>
          </p:nvPr>
        </p:nvSpPr>
        <p:spPr/>
        <p:txBody>
          <a:bodyPr/>
          <a:lstStyle/>
          <a:p>
            <a:pPr>
              <a:defRPr/>
            </a:pPr>
            <a:fld id="{75F4BD05-8897-4E37-A3E1-481EC37E674A}" type="datetime1">
              <a:rPr lang="zh-CN" altLang="en-US"/>
              <a:pPr>
                <a:defRPr/>
              </a:pPr>
              <a:t>2017/3/14</a:t>
            </a:fld>
            <a:endParaRPr lang="en-US" altLang="zh-CN"/>
          </a:p>
        </p:txBody>
      </p:sp>
      <p:sp>
        <p:nvSpPr>
          <p:cNvPr id="5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669C1AFA-A604-4984-B56C-3D512CBA1231}" type="slidenum">
              <a:rPr lang="zh-CN" altLang="en-US" sz="1200" smtClean="0"/>
              <a:pPr>
                <a:defRPr/>
              </a:pPr>
              <a:t>23</a:t>
            </a:fld>
            <a:endParaRPr lang="en-US" altLang="zh-CN" sz="1200" smtClean="0"/>
          </a:p>
        </p:txBody>
      </p:sp>
      <p:sp>
        <p:nvSpPr>
          <p:cNvPr id="25604" name="Text Box 3"/>
          <p:cNvSpPr txBox="1">
            <a:spLocks noChangeArrowheads="1"/>
          </p:cNvSpPr>
          <p:nvPr/>
        </p:nvSpPr>
        <p:spPr bwMode="auto">
          <a:xfrm>
            <a:off x="228600" y="1295400"/>
            <a:ext cx="8534400"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90000"/>
              </a:lnSpc>
              <a:spcBef>
                <a:spcPct val="50000"/>
              </a:spcBef>
            </a:pPr>
            <a:r>
              <a:rPr lang="en-US" altLang="zh-CN" sz="2800" b="1" dirty="0">
                <a:solidFill>
                  <a:srgbClr val="FF0066"/>
                </a:solidFill>
                <a:latin typeface="Times New Roman" pitchFamily="18" charset="0"/>
              </a:rPr>
              <a:t>4.1.5 </a:t>
            </a:r>
            <a:r>
              <a:rPr lang="zh-CN" altLang="en-US" sz="2800" b="1" dirty="0">
                <a:solidFill>
                  <a:srgbClr val="FF0066"/>
                </a:solidFill>
                <a:latin typeface="Times New Roman" pitchFamily="18" charset="0"/>
              </a:rPr>
              <a:t>燃烧速度与热值</a:t>
            </a:r>
          </a:p>
          <a:p>
            <a:pPr algn="just">
              <a:lnSpc>
                <a:spcPct val="110000"/>
              </a:lnSpc>
              <a:spcBef>
                <a:spcPct val="50000"/>
              </a:spcBef>
            </a:pPr>
            <a:r>
              <a:rPr lang="zh-CN" altLang="en-US" sz="2400" b="1" dirty="0">
                <a:solidFill>
                  <a:srgbClr val="00FF00"/>
                </a:solidFill>
              </a:rPr>
              <a:t>燃烧热：</a:t>
            </a:r>
            <a:r>
              <a:rPr lang="en-US" altLang="zh-CN" sz="2400" b="1" dirty="0"/>
              <a:t>1 </a:t>
            </a:r>
            <a:r>
              <a:rPr lang="en-US" altLang="zh-CN" sz="2400" b="1" dirty="0" err="1"/>
              <a:t>mol</a:t>
            </a:r>
            <a:r>
              <a:rPr lang="en-US" altLang="zh-CN" sz="2400" b="1" dirty="0"/>
              <a:t> </a:t>
            </a:r>
            <a:r>
              <a:rPr lang="zh-CN" altLang="en-US" sz="2400" b="1" dirty="0"/>
              <a:t>的可燃物质与氧进行完全燃烧反应放出的全部热量，单位 </a:t>
            </a:r>
            <a:r>
              <a:rPr lang="en-US" altLang="zh-CN" sz="2400" b="1" dirty="0"/>
              <a:t>kJ/</a:t>
            </a:r>
            <a:r>
              <a:rPr lang="en-US" altLang="zh-CN" sz="2400" b="1" dirty="0" err="1"/>
              <a:t>mol</a:t>
            </a:r>
            <a:r>
              <a:rPr lang="zh-CN" altLang="en-US" sz="2400" b="1" dirty="0"/>
              <a:t>，工程上通常以单位质量的物质为基准， 通常称为热值， 单位 </a:t>
            </a:r>
            <a:r>
              <a:rPr lang="en-US" altLang="zh-CN" sz="2400" b="1" dirty="0"/>
              <a:t>kJ/kg </a:t>
            </a:r>
            <a:r>
              <a:rPr lang="zh-CN" altLang="en-US" sz="2400" b="1" dirty="0"/>
              <a:t>。</a:t>
            </a:r>
            <a:endParaRPr lang="en-US" altLang="zh-CN" sz="2400" b="1" dirty="0"/>
          </a:p>
          <a:p>
            <a:pPr algn="just">
              <a:lnSpc>
                <a:spcPct val="110000"/>
              </a:lnSpc>
              <a:spcBef>
                <a:spcPct val="50000"/>
              </a:spcBef>
            </a:pPr>
            <a:r>
              <a:rPr lang="zh-CN" altLang="en-US" sz="2400" b="1" dirty="0"/>
              <a:t>以烷烃的燃烧为例：</a:t>
            </a:r>
          </a:p>
        </p:txBody>
      </p:sp>
      <p:sp>
        <p:nvSpPr>
          <p:cNvPr id="9" name="Rectangle 2"/>
          <p:cNvSpPr>
            <a:spLocks noGrp="1" noChangeArrowheads="1"/>
          </p:cNvSpPr>
          <p:nvPr>
            <p:ph type="title"/>
          </p:nvPr>
        </p:nvSpPr>
        <p:spPr>
          <a:xfrm>
            <a:off x="3048000" y="304800"/>
            <a:ext cx="5715000" cy="941388"/>
          </a:xfrm>
        </p:spPr>
        <p:txBody>
          <a:bodyPr/>
          <a:lstStyle/>
          <a:p>
            <a:pPr eaLnBrk="1" hangingPunct="1">
              <a:defRPr/>
            </a:pPr>
            <a:r>
              <a:rPr lang="zh-CN" altLang="en-US" sz="3200" dirty="0" smtClean="0"/>
              <a:t>第四章 危险化学品特性与分析</a:t>
            </a:r>
          </a:p>
        </p:txBody>
      </p:sp>
      <p:graphicFrame>
        <p:nvGraphicFramePr>
          <p:cNvPr id="25606" name="Object 54"/>
          <p:cNvGraphicFramePr>
            <a:graphicFrameLocks noChangeAspect="1"/>
          </p:cNvGraphicFramePr>
          <p:nvPr/>
        </p:nvGraphicFramePr>
        <p:xfrm>
          <a:off x="381000" y="4191000"/>
          <a:ext cx="7886700" cy="685800"/>
        </p:xfrm>
        <a:graphic>
          <a:graphicData uri="http://schemas.openxmlformats.org/presentationml/2006/ole">
            <mc:AlternateContent xmlns:mc="http://schemas.openxmlformats.org/markup-compatibility/2006">
              <mc:Choice xmlns:v="urn:schemas-microsoft-com:vml" Requires="v">
                <p:oleObj spid="_x0000_s25621" name="Equation" r:id="rId3" imgW="2628900" imgH="228600" progId="Equation.DSMT4">
                  <p:embed/>
                </p:oleObj>
              </mc:Choice>
              <mc:Fallback>
                <p:oleObj name="Equation" r:id="rId3" imgW="2628900" imgH="228600" progId="Equation.DSMT4">
                  <p:embed/>
                  <p:pic>
                    <p:nvPicPr>
                      <p:cNvPr id="0"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191000"/>
                        <a:ext cx="7886700" cy="685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607"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Date Placeholder 3"/>
          <p:cNvSpPr>
            <a:spLocks noGrp="1"/>
          </p:cNvSpPr>
          <p:nvPr>
            <p:ph type="dt" sz="quarter" idx="10"/>
          </p:nvPr>
        </p:nvSpPr>
        <p:spPr/>
        <p:txBody>
          <a:bodyPr/>
          <a:lstStyle/>
          <a:p>
            <a:pPr>
              <a:defRPr/>
            </a:pPr>
            <a:fld id="{75F4BD05-8897-4E37-A3E1-481EC37E674A}" type="datetime1">
              <a:rPr lang="zh-CN" altLang="en-US"/>
              <a:pPr>
                <a:defRPr/>
              </a:pPr>
              <a:t>2017/3/14</a:t>
            </a:fld>
            <a:endParaRPr lang="en-US" altLang="zh-CN"/>
          </a:p>
        </p:txBody>
      </p:sp>
      <p:sp>
        <p:nvSpPr>
          <p:cNvPr id="5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4EAF6250-8BAD-4F8F-96CF-4EE373EA20DF}" type="slidenum">
              <a:rPr lang="zh-CN" altLang="en-US" sz="1200" smtClean="0"/>
              <a:pPr>
                <a:defRPr/>
              </a:pPr>
              <a:t>24</a:t>
            </a:fld>
            <a:endParaRPr lang="en-US" altLang="zh-CN" sz="1200" smtClean="0"/>
          </a:p>
        </p:txBody>
      </p:sp>
      <p:sp>
        <p:nvSpPr>
          <p:cNvPr id="26628" name="Text Box 3"/>
          <p:cNvSpPr txBox="1">
            <a:spLocks noChangeArrowheads="1"/>
          </p:cNvSpPr>
          <p:nvPr/>
        </p:nvSpPr>
        <p:spPr bwMode="auto">
          <a:xfrm>
            <a:off x="228600" y="1295400"/>
            <a:ext cx="83820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spcBef>
                <a:spcPct val="50000"/>
              </a:spcBef>
            </a:pPr>
            <a:r>
              <a:rPr lang="en-US" altLang="zh-CN" sz="2800" b="1">
                <a:solidFill>
                  <a:srgbClr val="FF0066"/>
                </a:solidFill>
                <a:latin typeface="Times New Roman" pitchFamily="18" charset="0"/>
              </a:rPr>
              <a:t>4.1.5 </a:t>
            </a:r>
            <a:r>
              <a:rPr lang="zh-CN" altLang="en-US" sz="2800" b="1">
                <a:solidFill>
                  <a:srgbClr val="FF0066"/>
                </a:solidFill>
                <a:latin typeface="Times New Roman" pitchFamily="18" charset="0"/>
              </a:rPr>
              <a:t>燃烧速度与热值</a:t>
            </a:r>
          </a:p>
          <a:p>
            <a:pPr algn="ctr">
              <a:lnSpc>
                <a:spcPct val="90000"/>
              </a:lnSpc>
              <a:spcBef>
                <a:spcPct val="50000"/>
              </a:spcBef>
            </a:pPr>
            <a:r>
              <a:rPr lang="zh-CN" altLang="en-US" sz="2400" b="1">
                <a:latin typeface="Times New Roman" pitchFamily="18" charset="0"/>
              </a:rPr>
              <a:t>一些物质的燃烧热（</a:t>
            </a:r>
            <a:r>
              <a:rPr lang="en-US" altLang="zh-CN" sz="2400" b="1">
                <a:latin typeface="Times New Roman" pitchFamily="18" charset="0"/>
              </a:rPr>
              <a:t>kJ/mol)</a:t>
            </a:r>
          </a:p>
        </p:txBody>
      </p:sp>
      <p:graphicFrame>
        <p:nvGraphicFramePr>
          <p:cNvPr id="360503" name="Group 55"/>
          <p:cNvGraphicFramePr>
            <a:graphicFrameLocks noGrp="1"/>
          </p:cNvGraphicFramePr>
          <p:nvPr/>
        </p:nvGraphicFramePr>
        <p:xfrm>
          <a:off x="228600" y="2438400"/>
          <a:ext cx="8686800" cy="2290763"/>
        </p:xfrm>
        <a:graphic>
          <a:graphicData uri="http://schemas.openxmlformats.org/drawingml/2006/table">
            <a:tbl>
              <a:tblPr/>
              <a:tblGrid>
                <a:gridCol w="1905000"/>
                <a:gridCol w="990600"/>
                <a:gridCol w="1447800"/>
                <a:gridCol w="1828800"/>
                <a:gridCol w="1066800"/>
                <a:gridCol w="1447800"/>
              </a:tblGrid>
              <a:tr h="3048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物质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状态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Δ</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物质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状态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Δ</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甲烷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anose="02020603050405020304" pitchFamily="18"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anose="02020603050405020304" pitchFamily="18" charset="0"/>
                        </a:rPr>
                        <a:t>212.8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己烷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anose="02020603050405020304" pitchFamily="18"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anose="02020603050405020304" pitchFamily="18" charset="0"/>
                        </a:rPr>
                        <a:t>995.0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乙烷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anose="02020603050405020304" pitchFamily="18" charset="0"/>
                        </a:rPr>
                        <a:t>g</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anose="02020603050405020304" pitchFamily="18" charset="0"/>
                        </a:rPr>
                        <a:t>372.8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1-</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己烯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anose="02020603050405020304" pitchFamily="18"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anose="02020603050405020304" pitchFamily="18" charset="0"/>
                        </a:rPr>
                        <a:t>962.7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619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乙烯</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anose="02020603050405020304" pitchFamily="18" charset="0"/>
                        </a:rPr>
                        <a:t>g</a:t>
                      </a: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anose="02020603050405020304" pitchFamily="18" charset="0"/>
                        </a:rPr>
                        <a:t>337.2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环己烷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anose="02020603050405020304" pitchFamily="18"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anose="02020603050405020304" pitchFamily="18" charset="0"/>
                        </a:rPr>
                        <a:t>936.6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乙炔</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anose="02020603050405020304" pitchFamily="18" charset="0"/>
                        </a:rPr>
                        <a:t>g</a:t>
                      </a: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anose="02020603050405020304" pitchFamily="18" charset="0"/>
                        </a:rPr>
                        <a:t>310.6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anose="02020603050405020304" pitchFamily="18" charset="0"/>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anose="02020603050405020304" pitchFamily="18" charset="0"/>
                        </a:rPr>
                        <a:t>781.0</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2"/>
          <p:cNvSpPr>
            <a:spLocks noGrp="1" noChangeArrowheads="1"/>
          </p:cNvSpPr>
          <p:nvPr>
            <p:ph type="title"/>
          </p:nvPr>
        </p:nvSpPr>
        <p:spPr>
          <a:xfrm>
            <a:off x="3124200" y="304800"/>
            <a:ext cx="5715000" cy="941388"/>
          </a:xfrm>
        </p:spPr>
        <p:txBody>
          <a:bodyPr/>
          <a:lstStyle/>
          <a:p>
            <a:pPr eaLnBrk="1" hangingPunct="1">
              <a:defRPr/>
            </a:pPr>
            <a:r>
              <a:rPr lang="zh-CN" altLang="en-US" sz="3200" dirty="0" smtClean="0"/>
              <a:t>第四章 危险化学品特性与分析</a:t>
            </a:r>
          </a:p>
        </p:txBody>
      </p:sp>
      <p:pic>
        <p:nvPicPr>
          <p:cNvPr id="26674"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0BC1E86-ED02-4A45-AEAC-C90968B5A434}" type="datetime1">
              <a:rPr lang="zh-CN" altLang="en-US"/>
              <a:pPr>
                <a:defRPr/>
              </a:pPr>
              <a:t>2017/3/14</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F48F87A4-4F52-4455-BCFA-3170A32309B5}" type="slidenum">
              <a:rPr lang="zh-CN" altLang="en-US" sz="1200" smtClean="0"/>
              <a:pPr>
                <a:defRPr/>
              </a:pPr>
              <a:t>25</a:t>
            </a:fld>
            <a:endParaRPr lang="en-US" altLang="zh-CN" sz="1200" smtClean="0"/>
          </a:p>
        </p:txBody>
      </p:sp>
      <p:sp>
        <p:nvSpPr>
          <p:cNvPr id="27652" name="Text Box 3"/>
          <p:cNvSpPr txBox="1">
            <a:spLocks noChangeArrowheads="1"/>
          </p:cNvSpPr>
          <p:nvPr/>
        </p:nvSpPr>
        <p:spPr bwMode="auto">
          <a:xfrm>
            <a:off x="304800" y="1295400"/>
            <a:ext cx="84582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0000"/>
              </a:lnSpc>
              <a:spcBef>
                <a:spcPct val="50000"/>
              </a:spcBef>
            </a:pPr>
            <a:r>
              <a:rPr lang="en-US" altLang="zh-CN" sz="2800" b="1">
                <a:solidFill>
                  <a:srgbClr val="FF0066"/>
                </a:solidFill>
                <a:latin typeface="Times New Roman" pitchFamily="18" charset="0"/>
              </a:rPr>
              <a:t>4.1.5 </a:t>
            </a:r>
            <a:r>
              <a:rPr lang="zh-CN" altLang="en-US" sz="2800" b="1">
                <a:solidFill>
                  <a:srgbClr val="FF0066"/>
                </a:solidFill>
                <a:latin typeface="Times New Roman" pitchFamily="18" charset="0"/>
              </a:rPr>
              <a:t>燃烧速度与热值</a:t>
            </a:r>
          </a:p>
          <a:p>
            <a:pPr>
              <a:lnSpc>
                <a:spcPct val="120000"/>
              </a:lnSpc>
              <a:spcBef>
                <a:spcPct val="50000"/>
              </a:spcBef>
            </a:pPr>
            <a:r>
              <a:rPr lang="zh-CN" altLang="en-US" sz="2800" b="1">
                <a:solidFill>
                  <a:srgbClr val="00FF00"/>
                </a:solidFill>
                <a:latin typeface="Times New Roman" pitchFamily="18" charset="0"/>
              </a:rPr>
              <a:t>燃烧温度：</a:t>
            </a:r>
            <a:r>
              <a:rPr lang="zh-CN" altLang="en-US" sz="2800" b="1">
                <a:latin typeface="Times New Roman" pitchFamily="18" charset="0"/>
              </a:rPr>
              <a:t>对于气体而言，燃烧温度实质上就是火焰温度。</a:t>
            </a:r>
          </a:p>
          <a:p>
            <a:pPr>
              <a:lnSpc>
                <a:spcPct val="120000"/>
              </a:lnSpc>
              <a:spcBef>
                <a:spcPct val="50000"/>
              </a:spcBef>
            </a:pPr>
            <a:r>
              <a:rPr lang="zh-CN" altLang="en-US" sz="2800" b="1">
                <a:latin typeface="Times New Roman" pitchFamily="18" charset="0"/>
              </a:rPr>
              <a:t>一般概念上说，燃烧温度取决于可燃物质的燃烧速度和燃烧程度。燃烧速度越快、燃烧程度越高，火焰温度越高。而燃烧速度和燃烧程度与可燃物和氧化剂的浓度以及燃烧时的温度有关。</a:t>
            </a:r>
          </a:p>
        </p:txBody>
      </p:sp>
      <p:sp>
        <p:nvSpPr>
          <p:cNvPr id="8" name="Rectangle 2"/>
          <p:cNvSpPr>
            <a:spLocks noGrp="1" noChangeArrowheads="1"/>
          </p:cNvSpPr>
          <p:nvPr>
            <p:ph type="title"/>
          </p:nvPr>
        </p:nvSpPr>
        <p:spPr>
          <a:xfrm>
            <a:off x="3200400" y="304800"/>
            <a:ext cx="5715000" cy="941388"/>
          </a:xfrm>
        </p:spPr>
        <p:txBody>
          <a:bodyPr/>
          <a:lstStyle/>
          <a:p>
            <a:pPr eaLnBrk="1" hangingPunct="1">
              <a:defRPr/>
            </a:pPr>
            <a:r>
              <a:rPr lang="zh-CN" altLang="en-US" sz="3200" dirty="0" smtClean="0"/>
              <a:t>第四章 危险化学品特性与分析</a:t>
            </a:r>
          </a:p>
        </p:txBody>
      </p:sp>
      <p:pic>
        <p:nvPicPr>
          <p:cNvPr id="27654"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Date Placeholder 3"/>
          <p:cNvSpPr>
            <a:spLocks noGrp="1"/>
          </p:cNvSpPr>
          <p:nvPr>
            <p:ph type="dt" sz="quarter" idx="10"/>
          </p:nvPr>
        </p:nvSpPr>
        <p:spPr/>
        <p:txBody>
          <a:bodyPr/>
          <a:lstStyle/>
          <a:p>
            <a:pPr>
              <a:defRPr/>
            </a:pPr>
            <a:fld id="{325D8A9A-75F2-402E-8108-AF1AE2EA14E7}" type="datetime1">
              <a:rPr lang="zh-CN" altLang="en-US"/>
              <a:pPr>
                <a:defRPr/>
              </a:pPr>
              <a:t>2017/3/14</a:t>
            </a:fld>
            <a:endParaRPr lang="en-US" altLang="zh-CN"/>
          </a:p>
        </p:txBody>
      </p:sp>
      <p:sp>
        <p:nvSpPr>
          <p:cNvPr id="43"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D2D7147F-01B7-4D55-B682-BE4E5AC19E83}" type="slidenum">
              <a:rPr lang="zh-CN" altLang="en-US" sz="1200" smtClean="0"/>
              <a:pPr>
                <a:defRPr/>
              </a:pPr>
              <a:t>26</a:t>
            </a:fld>
            <a:endParaRPr lang="en-US" altLang="zh-CN" sz="1200" smtClean="0"/>
          </a:p>
        </p:txBody>
      </p:sp>
      <p:sp>
        <p:nvSpPr>
          <p:cNvPr id="28676" name="Text Box 3"/>
          <p:cNvSpPr txBox="1">
            <a:spLocks noChangeArrowheads="1"/>
          </p:cNvSpPr>
          <p:nvPr/>
        </p:nvSpPr>
        <p:spPr bwMode="auto">
          <a:xfrm>
            <a:off x="304800" y="11430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800" b="1">
                <a:solidFill>
                  <a:srgbClr val="FF0066"/>
                </a:solidFill>
                <a:latin typeface="Times New Roman" pitchFamily="18" charset="0"/>
              </a:rPr>
              <a:t>4.1.5 </a:t>
            </a:r>
            <a:r>
              <a:rPr lang="zh-CN" altLang="en-US" sz="2800" b="1">
                <a:solidFill>
                  <a:srgbClr val="FF0066"/>
                </a:solidFill>
                <a:latin typeface="Times New Roman" pitchFamily="18" charset="0"/>
              </a:rPr>
              <a:t>燃烧速度与热值</a:t>
            </a:r>
          </a:p>
          <a:p>
            <a:pPr algn="ctr">
              <a:spcBef>
                <a:spcPct val="50000"/>
              </a:spcBef>
            </a:pPr>
            <a:r>
              <a:rPr lang="zh-CN" altLang="en-US" sz="2400" b="1">
                <a:latin typeface="Times New Roman" pitchFamily="18" charset="0"/>
              </a:rPr>
              <a:t>一些可燃物质的燃烧温度</a:t>
            </a:r>
          </a:p>
        </p:txBody>
      </p:sp>
      <p:graphicFrame>
        <p:nvGraphicFramePr>
          <p:cNvPr id="336940" name="Group 44"/>
          <p:cNvGraphicFramePr>
            <a:graphicFrameLocks noGrp="1"/>
          </p:cNvGraphicFramePr>
          <p:nvPr>
            <p:ph idx="1"/>
          </p:nvPr>
        </p:nvGraphicFramePr>
        <p:xfrm>
          <a:off x="304800" y="2362200"/>
          <a:ext cx="8534400" cy="2743200"/>
        </p:xfrm>
        <a:graphic>
          <a:graphicData uri="http://schemas.openxmlformats.org/drawingml/2006/table">
            <a:tbl>
              <a:tblPr/>
              <a:tblGrid>
                <a:gridCol w="1524000"/>
                <a:gridCol w="2590800"/>
                <a:gridCol w="1524000"/>
                <a:gridCol w="2895600"/>
              </a:tblGrid>
              <a:tr h="228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物质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燃烧温度／</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物质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燃烧温度／</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Ｃ</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mn-cs"/>
                        </a:rPr>
                        <a:t>氢气</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2130</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乙醇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1180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24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mn-cs"/>
                        </a:rPr>
                        <a:t>一氧化碳</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1680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汽油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mn-cs"/>
                        </a:rPr>
                        <a:t>甲烷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煤油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700-1030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mn-cs"/>
                        </a:rPr>
                        <a:t>乙烷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1895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煤气</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1600-1850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00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mn-cs"/>
                        </a:rPr>
                        <a:t>乙炔</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2127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木材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1000-1177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2"/>
          <p:cNvSpPr>
            <a:spLocks noGrp="1" noChangeArrowheads="1"/>
          </p:cNvSpPr>
          <p:nvPr>
            <p:ph type="title"/>
          </p:nvPr>
        </p:nvSpPr>
        <p:spPr>
          <a:xfrm>
            <a:off x="3200400" y="304800"/>
            <a:ext cx="5715000" cy="941388"/>
          </a:xfrm>
        </p:spPr>
        <p:txBody>
          <a:bodyPr/>
          <a:lstStyle/>
          <a:p>
            <a:pPr eaLnBrk="1" hangingPunct="1">
              <a:defRPr/>
            </a:pPr>
            <a:r>
              <a:rPr lang="zh-CN" altLang="en-US" sz="3200" dirty="0" smtClean="0"/>
              <a:t>第四章 危险化学品特性与分析</a:t>
            </a:r>
          </a:p>
        </p:txBody>
      </p:sp>
      <p:pic>
        <p:nvPicPr>
          <p:cNvPr id="28715"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3"/>
          <p:cNvSpPr>
            <a:spLocks noGrp="1"/>
          </p:cNvSpPr>
          <p:nvPr>
            <p:ph type="dt" sz="quarter" idx="10"/>
          </p:nvPr>
        </p:nvSpPr>
        <p:spPr/>
        <p:txBody>
          <a:bodyPr/>
          <a:lstStyle/>
          <a:p>
            <a:pPr>
              <a:defRPr/>
            </a:pPr>
            <a:fld id="{6712EBDC-99C9-4CAA-82BF-F79FCD4730A8}" type="datetime1">
              <a:rPr lang="zh-CN" altLang="en-US"/>
              <a:pPr>
                <a:defRPr/>
              </a:pPr>
              <a:t>2017/3/14</a:t>
            </a:fld>
            <a:endParaRPr lang="en-US" altLang="zh-CN"/>
          </a:p>
        </p:txBody>
      </p:sp>
      <p:sp>
        <p:nvSpPr>
          <p:cNvPr id="35"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25F50123-494B-4273-840A-86B5FBB096A2}" type="slidenum">
              <a:rPr lang="zh-CN" altLang="en-US" sz="1200" smtClean="0"/>
              <a:pPr>
                <a:defRPr/>
              </a:pPr>
              <a:t>27</a:t>
            </a:fld>
            <a:endParaRPr lang="en-US" altLang="zh-CN" sz="1200" smtClean="0"/>
          </a:p>
        </p:txBody>
      </p:sp>
      <p:sp>
        <p:nvSpPr>
          <p:cNvPr id="29700" name="Text Box 3"/>
          <p:cNvSpPr txBox="1">
            <a:spLocks noChangeArrowheads="1"/>
          </p:cNvSpPr>
          <p:nvPr/>
        </p:nvSpPr>
        <p:spPr bwMode="auto">
          <a:xfrm>
            <a:off x="304800" y="1219200"/>
            <a:ext cx="838200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800" b="1">
                <a:solidFill>
                  <a:srgbClr val="FF0066"/>
                </a:solidFill>
                <a:latin typeface="Times New Roman" pitchFamily="18" charset="0"/>
              </a:rPr>
              <a:t>4.1.5 </a:t>
            </a:r>
            <a:r>
              <a:rPr lang="zh-CN" altLang="en-US" sz="2800" b="1">
                <a:solidFill>
                  <a:srgbClr val="FF0066"/>
                </a:solidFill>
                <a:latin typeface="Times New Roman" pitchFamily="18" charset="0"/>
              </a:rPr>
              <a:t>燃烧速度与热值</a:t>
            </a:r>
          </a:p>
          <a:p>
            <a:pPr algn="just">
              <a:lnSpc>
                <a:spcPct val="110000"/>
              </a:lnSpc>
              <a:spcBef>
                <a:spcPct val="50000"/>
              </a:spcBef>
            </a:pPr>
            <a:r>
              <a:rPr lang="zh-CN" altLang="en-US" sz="2400" b="1">
                <a:solidFill>
                  <a:srgbClr val="00FF00"/>
                </a:solidFill>
                <a:latin typeface="Times New Roman" pitchFamily="18" charset="0"/>
              </a:rPr>
              <a:t>燃烧产物：</a:t>
            </a:r>
            <a:r>
              <a:rPr lang="zh-CN" altLang="en-US" sz="2400" b="1">
                <a:latin typeface="Times New Roman" pitchFamily="18" charset="0"/>
              </a:rPr>
              <a:t>燃烧产物与可燃物质的组成有关。就危险化学品而言，燃烧产物对于消防非常重要。</a:t>
            </a:r>
          </a:p>
          <a:p>
            <a:pPr algn="ctr">
              <a:spcBef>
                <a:spcPct val="50000"/>
              </a:spcBef>
            </a:pPr>
            <a:r>
              <a:rPr lang="zh-CN" altLang="en-US" sz="2400" b="1">
                <a:latin typeface="Times New Roman" pitchFamily="18" charset="0"/>
              </a:rPr>
              <a:t>一些物质的燃烧产物</a:t>
            </a:r>
          </a:p>
        </p:txBody>
      </p:sp>
      <p:graphicFrame>
        <p:nvGraphicFramePr>
          <p:cNvPr id="338048" name="Group 128"/>
          <p:cNvGraphicFramePr>
            <a:graphicFrameLocks noGrp="1"/>
          </p:cNvGraphicFramePr>
          <p:nvPr/>
        </p:nvGraphicFramePr>
        <p:xfrm>
          <a:off x="228600" y="3352800"/>
          <a:ext cx="8686800" cy="2517776"/>
        </p:xfrm>
        <a:graphic>
          <a:graphicData uri="http://schemas.openxmlformats.org/drawingml/2006/table">
            <a:tbl>
              <a:tblPr/>
              <a:tblGrid>
                <a:gridCol w="2209800"/>
                <a:gridCol w="6477000"/>
              </a:tblGrid>
              <a:tr h="45725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可燃物质</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燃烧产物</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甲醇</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H</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O</a:t>
                      </a: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CO</a:t>
                      </a: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CO</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、甲醛、甲烷、</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H</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、乙烷、乙烯</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乙醇</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H</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O</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CO</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CO</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、乙醛、乙酸</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无烟炸药</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H</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O</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CO</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CO</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、乙炔、氰类、氮氧化物</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雷汞</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H</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O</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CO</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CO</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、醋酸、</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HCN</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，氰类、水银、有机汞</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72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有机含硫化合物</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H</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O</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CO</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CO</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 </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SO</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H</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S</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、硫醇、硫醚、噻吩</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2"/>
          <p:cNvSpPr>
            <a:spLocks noGrp="1" noChangeArrowheads="1"/>
          </p:cNvSpPr>
          <p:nvPr>
            <p:ph type="title"/>
          </p:nvPr>
        </p:nvSpPr>
        <p:spPr>
          <a:xfrm>
            <a:off x="3200400" y="304800"/>
            <a:ext cx="5715000" cy="941388"/>
          </a:xfrm>
        </p:spPr>
        <p:txBody>
          <a:bodyPr/>
          <a:lstStyle/>
          <a:p>
            <a:pPr eaLnBrk="1" hangingPunct="1">
              <a:defRPr/>
            </a:pPr>
            <a:r>
              <a:rPr lang="zh-CN" altLang="en-US" sz="3200" dirty="0" smtClean="0"/>
              <a:t>第四章 危险化学品特性与分析</a:t>
            </a:r>
          </a:p>
        </p:txBody>
      </p:sp>
      <p:pic>
        <p:nvPicPr>
          <p:cNvPr id="29725"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C435DD0-6175-41A2-A8FB-4754591FAB19}" type="datetime1">
              <a:rPr lang="zh-CN" altLang="en-US"/>
              <a:pPr>
                <a:defRPr/>
              </a:pPr>
              <a:t>2017/3/14</a:t>
            </a:fld>
            <a:endParaRPr lang="en-US" altLang="zh-CN" dirty="0"/>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4E91C594-4612-4719-9862-600417926F80}" type="slidenum">
              <a:rPr lang="zh-CN" altLang="en-US" sz="1200" smtClean="0"/>
              <a:pPr>
                <a:defRPr/>
              </a:pPr>
              <a:t>28</a:t>
            </a:fld>
            <a:endParaRPr lang="en-US" altLang="zh-CN" sz="1200" smtClean="0"/>
          </a:p>
        </p:txBody>
      </p:sp>
      <p:sp>
        <p:nvSpPr>
          <p:cNvPr id="30724" name="Text Box 3"/>
          <p:cNvSpPr txBox="1">
            <a:spLocks noChangeArrowheads="1"/>
          </p:cNvSpPr>
          <p:nvPr/>
        </p:nvSpPr>
        <p:spPr bwMode="auto">
          <a:xfrm>
            <a:off x="304800" y="1371600"/>
            <a:ext cx="8458200"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140000"/>
              </a:lnSpc>
              <a:spcBef>
                <a:spcPct val="50000"/>
              </a:spcBef>
            </a:pPr>
            <a:r>
              <a:rPr lang="en-US" altLang="zh-CN" sz="2400" b="1">
                <a:latin typeface="Times New Roman" pitchFamily="18" charset="0"/>
              </a:rPr>
              <a:t>4.2  </a:t>
            </a:r>
            <a:r>
              <a:rPr lang="zh-CN" altLang="en-US" sz="2400" b="1">
                <a:latin typeface="Times New Roman" pitchFamily="18" charset="0"/>
              </a:rPr>
              <a:t>爆炸</a:t>
            </a:r>
          </a:p>
          <a:p>
            <a:pPr algn="just">
              <a:lnSpc>
                <a:spcPct val="140000"/>
              </a:lnSpc>
              <a:spcBef>
                <a:spcPct val="50000"/>
              </a:spcBef>
            </a:pPr>
            <a:r>
              <a:rPr lang="en-US" altLang="zh-CN" sz="2800" b="1">
                <a:solidFill>
                  <a:srgbClr val="FF0066"/>
                </a:solidFill>
                <a:latin typeface="Times New Roman" pitchFamily="18" charset="0"/>
              </a:rPr>
              <a:t>4.2.1 </a:t>
            </a:r>
            <a:r>
              <a:rPr lang="zh-CN" altLang="en-US" sz="2800" b="1">
                <a:solidFill>
                  <a:srgbClr val="FF0066"/>
                </a:solidFill>
                <a:latin typeface="Times New Roman" pitchFamily="18" charset="0"/>
              </a:rPr>
              <a:t>定义：</a:t>
            </a:r>
            <a:r>
              <a:rPr lang="zh-CN" altLang="en-US" sz="2400" b="1">
                <a:latin typeface="Times New Roman" pitchFamily="18" charset="0"/>
              </a:rPr>
              <a:t>爆炸是一种极为迅速的物理或化学能量的释放过程，在此过程中，系统的内在势能转变为机械功及光和热的辐射等。爆炸作功的根本原因在于系统爆炸瞬间形成的高温、高压气体或蒸汽的骤然膨胀。</a:t>
            </a:r>
          </a:p>
          <a:p>
            <a:pPr algn="just">
              <a:lnSpc>
                <a:spcPct val="140000"/>
              </a:lnSpc>
              <a:spcBef>
                <a:spcPct val="50000"/>
              </a:spcBef>
            </a:pPr>
            <a:r>
              <a:rPr lang="zh-CN" altLang="en-US" sz="2400" b="1">
                <a:solidFill>
                  <a:srgbClr val="33CC33"/>
                </a:solidFill>
                <a:latin typeface="Times New Roman" pitchFamily="18" charset="0"/>
              </a:rPr>
              <a:t>爆炸的重要特征：</a:t>
            </a:r>
            <a:r>
              <a:rPr lang="zh-CN" altLang="en-US" sz="2400" b="1">
                <a:latin typeface="Times New Roman" pitchFamily="18" charset="0"/>
              </a:rPr>
              <a:t>爆炸点周围介质中发生急剧的压力突变，而这种压力突变是产生爆炸破坏作用的直接原因。</a:t>
            </a:r>
          </a:p>
        </p:txBody>
      </p:sp>
      <p:sp>
        <p:nvSpPr>
          <p:cNvPr id="8" name="Rectangle 2"/>
          <p:cNvSpPr>
            <a:spLocks noGrp="1" noChangeArrowheads="1"/>
          </p:cNvSpPr>
          <p:nvPr>
            <p:ph type="title"/>
          </p:nvPr>
        </p:nvSpPr>
        <p:spPr>
          <a:xfrm>
            <a:off x="3124200" y="304800"/>
            <a:ext cx="5715000" cy="941388"/>
          </a:xfrm>
        </p:spPr>
        <p:txBody>
          <a:bodyPr/>
          <a:lstStyle/>
          <a:p>
            <a:pPr eaLnBrk="1" hangingPunct="1">
              <a:defRPr/>
            </a:pPr>
            <a:r>
              <a:rPr lang="zh-CN" altLang="en-US" sz="3200" dirty="0" smtClean="0"/>
              <a:t>第四章 危险化学品特性与分析</a:t>
            </a:r>
          </a:p>
        </p:txBody>
      </p:sp>
      <p:pic>
        <p:nvPicPr>
          <p:cNvPr id="30726"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341AFE6-0C97-42A7-9319-B638ED576661}" type="datetime1">
              <a:rPr lang="zh-CN" altLang="en-US"/>
              <a:pPr>
                <a:defRPr/>
              </a:pPr>
              <a:t>2017/3/14</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A7B297CA-9101-4653-9EFF-0F6DFC35FB4C}" type="slidenum">
              <a:rPr lang="zh-CN" altLang="en-US" sz="1200" smtClean="0"/>
              <a:pPr>
                <a:defRPr/>
              </a:pPr>
              <a:t>29</a:t>
            </a:fld>
            <a:endParaRPr lang="en-US" altLang="zh-CN" sz="1200" smtClean="0"/>
          </a:p>
        </p:txBody>
      </p:sp>
      <p:sp>
        <p:nvSpPr>
          <p:cNvPr id="31748" name="Text Box 3"/>
          <p:cNvSpPr txBox="1">
            <a:spLocks noChangeArrowheads="1"/>
          </p:cNvSpPr>
          <p:nvPr/>
        </p:nvSpPr>
        <p:spPr bwMode="auto">
          <a:xfrm>
            <a:off x="228600" y="1371600"/>
            <a:ext cx="87630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0000"/>
              </a:lnSpc>
              <a:spcBef>
                <a:spcPct val="50000"/>
              </a:spcBef>
            </a:pPr>
            <a:r>
              <a:rPr lang="en-US" altLang="zh-CN" sz="2800" b="1" dirty="0">
                <a:solidFill>
                  <a:srgbClr val="FF0066"/>
                </a:solidFill>
              </a:rPr>
              <a:t>4.2.2 </a:t>
            </a:r>
            <a:r>
              <a:rPr lang="zh-CN" altLang="en-US" sz="2800" b="1" dirty="0">
                <a:solidFill>
                  <a:srgbClr val="FF0066"/>
                </a:solidFill>
              </a:rPr>
              <a:t>爆炸分类：</a:t>
            </a:r>
            <a:r>
              <a:rPr lang="zh-CN" altLang="en-US" sz="2800" b="1" dirty="0">
                <a:solidFill>
                  <a:srgbClr val="FFC000"/>
                </a:solidFill>
              </a:rPr>
              <a:t>物理性爆炸，化学爆炸</a:t>
            </a:r>
          </a:p>
          <a:p>
            <a:pPr marL="342900" indent="-342900" eaLnBrk="1" hangingPunct="1">
              <a:lnSpc>
                <a:spcPct val="130000"/>
              </a:lnSpc>
              <a:buFont typeface="Wingdings" pitchFamily="2" charset="2"/>
              <a:buChar char="ü"/>
            </a:pPr>
            <a:r>
              <a:rPr lang="zh-CN" altLang="en-US" sz="2400" b="1" dirty="0">
                <a:solidFill>
                  <a:srgbClr val="33CC33"/>
                </a:solidFill>
              </a:rPr>
              <a:t>物理性爆炸：</a:t>
            </a:r>
            <a:r>
              <a:rPr lang="zh-CN" altLang="en-US" sz="2400" b="1" dirty="0"/>
              <a:t>物质因状态或压力发生突变等物理变化而形成。物理爆炸前后物质的化学成分及性质均无变化。</a:t>
            </a:r>
            <a:endParaRPr lang="zh-CN" altLang="en-US" sz="3200" b="1" dirty="0">
              <a:solidFill>
                <a:srgbClr val="33CC33"/>
              </a:solidFill>
              <a:latin typeface="Times New Roman" pitchFamily="18" charset="0"/>
            </a:endParaRPr>
          </a:p>
          <a:p>
            <a:pPr marL="342900" indent="-342900">
              <a:lnSpc>
                <a:spcPct val="130000"/>
              </a:lnSpc>
              <a:spcBef>
                <a:spcPct val="50000"/>
              </a:spcBef>
              <a:buFont typeface="Wingdings" pitchFamily="2" charset="2"/>
              <a:buChar char="ü"/>
            </a:pPr>
            <a:r>
              <a:rPr lang="zh-CN" altLang="en-US" sz="2400" b="1" dirty="0">
                <a:solidFill>
                  <a:srgbClr val="33CC33"/>
                </a:solidFill>
                <a:latin typeface="Times New Roman" pitchFamily="18" charset="0"/>
              </a:rPr>
              <a:t>化学爆炸：</a:t>
            </a:r>
            <a:r>
              <a:rPr lang="zh-CN" altLang="en-US" sz="2400" b="1" dirty="0">
                <a:latin typeface="Times New Roman" pitchFamily="18" charset="0"/>
              </a:rPr>
              <a:t>由于物质发生极其激烈的化学反应，产生高温、高压而引起的爆炸。化学爆炸前后物质的化学成分及性质均发生根本的变化。</a:t>
            </a:r>
          </a:p>
          <a:p>
            <a:pPr marL="342900" indent="-342900">
              <a:lnSpc>
                <a:spcPct val="130000"/>
              </a:lnSpc>
              <a:spcBef>
                <a:spcPct val="50000"/>
              </a:spcBef>
              <a:buFont typeface="Wingdings" pitchFamily="2" charset="2"/>
              <a:buChar char="ü"/>
            </a:pPr>
            <a:r>
              <a:rPr lang="zh-CN" altLang="en-US" sz="2400" b="1" dirty="0">
                <a:solidFill>
                  <a:srgbClr val="33CC33"/>
                </a:solidFill>
                <a:latin typeface="Times New Roman" pitchFamily="18" charset="0"/>
              </a:rPr>
              <a:t>化学爆炸分类：</a:t>
            </a:r>
            <a:r>
              <a:rPr lang="zh-CN" altLang="en-US" sz="2400" b="1" dirty="0">
                <a:solidFill>
                  <a:srgbClr val="00B0F0"/>
                </a:solidFill>
                <a:latin typeface="Times New Roman" pitchFamily="18" charset="0"/>
              </a:rPr>
              <a:t>简单分解爆炸，复杂分解爆炸、爆炸性混合物爆炸</a:t>
            </a:r>
          </a:p>
        </p:txBody>
      </p:sp>
      <p:sp>
        <p:nvSpPr>
          <p:cNvPr id="8"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31750"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716BFEC-80B5-4174-83E9-9720D15FBAA0}" type="datetime1">
              <a:rPr lang="zh-CN" altLang="en-US"/>
              <a:pPr>
                <a:defRPr/>
              </a:pPr>
              <a:t>2017/3/14</a:t>
            </a:fld>
            <a:endParaRPr lang="en-US" altLang="zh-CN" dirty="0"/>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32CF0881-C2EE-43CB-BA1B-759A74FBC76C}" type="slidenum">
              <a:rPr lang="zh-CN" altLang="en-US" sz="1200" smtClean="0"/>
              <a:pPr>
                <a:defRPr/>
              </a:pPr>
              <a:t>3</a:t>
            </a:fld>
            <a:endParaRPr lang="en-US" altLang="zh-CN" sz="1200" smtClean="0"/>
          </a:p>
        </p:txBody>
      </p:sp>
      <p:sp>
        <p:nvSpPr>
          <p:cNvPr id="164866" name="Rectangle 2"/>
          <p:cNvSpPr>
            <a:spLocks noGrp="1" noChangeArrowheads="1"/>
          </p:cNvSpPr>
          <p:nvPr>
            <p:ph type="title"/>
          </p:nvPr>
        </p:nvSpPr>
        <p:spPr>
          <a:xfrm>
            <a:off x="3048000" y="304800"/>
            <a:ext cx="5715000" cy="941388"/>
          </a:xfrm>
        </p:spPr>
        <p:txBody>
          <a:bodyPr/>
          <a:lstStyle/>
          <a:p>
            <a:pPr eaLnBrk="1" hangingPunct="1">
              <a:defRPr/>
            </a:pPr>
            <a:r>
              <a:rPr lang="zh-CN" altLang="en-US" sz="3200" dirty="0" smtClean="0"/>
              <a:t>第四章 危险化学品特性与分析</a:t>
            </a:r>
          </a:p>
        </p:txBody>
      </p:sp>
      <p:sp>
        <p:nvSpPr>
          <p:cNvPr id="5125" name="Text Box 3"/>
          <p:cNvSpPr txBox="1">
            <a:spLocks noChangeArrowheads="1"/>
          </p:cNvSpPr>
          <p:nvPr/>
        </p:nvSpPr>
        <p:spPr bwMode="auto">
          <a:xfrm>
            <a:off x="228600" y="1371600"/>
            <a:ext cx="8610600" cy="365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50000"/>
              </a:lnSpc>
            </a:pPr>
            <a:r>
              <a:rPr lang="en-US" altLang="zh-CN" sz="2800" b="1">
                <a:latin typeface="Times New Roman" pitchFamily="18" charset="0"/>
              </a:rPr>
              <a:t>4.1 </a:t>
            </a:r>
            <a:r>
              <a:rPr lang="zh-CN" altLang="en-US" sz="2800" b="1">
                <a:latin typeface="Times New Roman" pitchFamily="18" charset="0"/>
              </a:rPr>
              <a:t>燃烧</a:t>
            </a:r>
          </a:p>
          <a:p>
            <a:pPr>
              <a:lnSpc>
                <a:spcPct val="150000"/>
              </a:lnSpc>
            </a:pPr>
            <a:r>
              <a:rPr lang="en-US" altLang="zh-CN" sz="2800" b="1">
                <a:solidFill>
                  <a:srgbClr val="FF0066"/>
                </a:solidFill>
                <a:latin typeface="Times New Roman" pitchFamily="18" charset="0"/>
              </a:rPr>
              <a:t>4.1.2 </a:t>
            </a:r>
            <a:r>
              <a:rPr lang="zh-CN" altLang="en-US" sz="2800" b="1">
                <a:solidFill>
                  <a:srgbClr val="FF0066"/>
                </a:solidFill>
                <a:latin typeface="Times New Roman" pitchFamily="18" charset="0"/>
              </a:rPr>
              <a:t>燃烧的条件：</a:t>
            </a:r>
            <a:r>
              <a:rPr lang="zh-CN" altLang="en-US" sz="2800" b="1">
                <a:latin typeface="Times New Roman" pitchFamily="18" charset="0"/>
              </a:rPr>
              <a:t>燃烧能否发生还与可燃物浓度、助燃物浓度以及能源能量的大小有关。</a:t>
            </a:r>
          </a:p>
          <a:p>
            <a:pPr>
              <a:lnSpc>
                <a:spcPct val="150000"/>
              </a:lnSpc>
            </a:pPr>
            <a:r>
              <a:rPr lang="zh-CN" altLang="en-US" sz="2400" b="1">
                <a:latin typeface="Times New Roman" pitchFamily="18" charset="0"/>
              </a:rPr>
              <a:t>例如：</a:t>
            </a:r>
            <a:r>
              <a:rPr lang="en-US" altLang="zh-CN" sz="2400" b="1">
                <a:latin typeface="Times New Roman" pitchFamily="18" charset="0"/>
              </a:rPr>
              <a:t>H</a:t>
            </a:r>
            <a:r>
              <a:rPr lang="en-US" altLang="zh-CN" sz="2400" b="1" baseline="-25000">
                <a:latin typeface="Times New Roman" pitchFamily="18" charset="0"/>
              </a:rPr>
              <a:t>2</a:t>
            </a:r>
            <a:r>
              <a:rPr lang="en-US" altLang="zh-CN" sz="2400" b="1">
                <a:latin typeface="Times New Roman" pitchFamily="18" charset="0"/>
              </a:rPr>
              <a:t> </a:t>
            </a:r>
            <a:r>
              <a:rPr lang="zh-CN" altLang="en-US" sz="2400" b="1">
                <a:latin typeface="Times New Roman" pitchFamily="18" charset="0"/>
              </a:rPr>
              <a:t>在空气中燃烧，</a:t>
            </a:r>
            <a:r>
              <a:rPr lang="en-US" altLang="zh-CN" sz="2400" b="1">
                <a:latin typeface="Times New Roman" pitchFamily="18" charset="0"/>
              </a:rPr>
              <a:t> H</a:t>
            </a:r>
            <a:r>
              <a:rPr lang="en-US" altLang="zh-CN" sz="2400" b="1" baseline="-25000">
                <a:latin typeface="Times New Roman" pitchFamily="18" charset="0"/>
              </a:rPr>
              <a:t>2</a:t>
            </a:r>
            <a:r>
              <a:rPr lang="en-US" altLang="zh-CN" sz="2400" b="1">
                <a:latin typeface="Times New Roman" pitchFamily="18" charset="0"/>
              </a:rPr>
              <a:t> &gt; 4%</a:t>
            </a:r>
          </a:p>
          <a:p>
            <a:pPr>
              <a:lnSpc>
                <a:spcPct val="150000"/>
              </a:lnSpc>
            </a:pPr>
            <a:r>
              <a:rPr lang="zh-CN" altLang="en-US" sz="2400" b="1">
                <a:latin typeface="Times New Roman" pitchFamily="18" charset="0"/>
              </a:rPr>
              <a:t>           一般可燃物燃烧，   </a:t>
            </a:r>
            <a:r>
              <a:rPr lang="en-US" altLang="zh-CN" sz="2400" b="1">
                <a:latin typeface="Times New Roman" pitchFamily="18" charset="0"/>
              </a:rPr>
              <a:t>O</a:t>
            </a:r>
            <a:r>
              <a:rPr lang="en-US" altLang="zh-CN" sz="2400" b="1" baseline="-25000">
                <a:latin typeface="Times New Roman" pitchFamily="18" charset="0"/>
              </a:rPr>
              <a:t>2</a:t>
            </a:r>
            <a:r>
              <a:rPr lang="en-US" altLang="zh-CN" sz="2400" b="1">
                <a:latin typeface="Times New Roman" pitchFamily="18" charset="0"/>
              </a:rPr>
              <a:t> &gt; 14%</a:t>
            </a:r>
          </a:p>
          <a:p>
            <a:pPr>
              <a:lnSpc>
                <a:spcPct val="150000"/>
              </a:lnSpc>
            </a:pPr>
            <a:r>
              <a:rPr lang="zh-CN" altLang="en-US" sz="2400" b="1">
                <a:latin typeface="Times New Roman" pitchFamily="18" charset="0"/>
              </a:rPr>
              <a:t>           一根火柴不可能点燃一根粗的木头</a:t>
            </a:r>
            <a:endParaRPr lang="en-US" altLang="zh-CN" sz="2800" b="1">
              <a:latin typeface="Times New Roman" pitchFamily="18" charset="0"/>
            </a:endParaRPr>
          </a:p>
        </p:txBody>
      </p:sp>
      <p:pic>
        <p:nvPicPr>
          <p:cNvPr id="5126"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EBCFD54-21A5-4946-86ED-0C84E421F36F}" type="datetime1">
              <a:rPr lang="zh-CN" altLang="en-US"/>
              <a:pPr>
                <a:defRPr/>
              </a:pPr>
              <a:t>2017/3/14</a:t>
            </a:fld>
            <a:endParaRPr lang="en-US" altLang="zh-CN" dirty="0"/>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A944F13A-08BA-4702-A46D-CA9698924C9E}" type="slidenum">
              <a:rPr lang="zh-CN" altLang="en-US" sz="1200" smtClean="0"/>
              <a:pPr>
                <a:defRPr/>
              </a:pPr>
              <a:t>30</a:t>
            </a:fld>
            <a:endParaRPr lang="en-US" altLang="zh-CN" sz="1200" smtClean="0"/>
          </a:p>
        </p:txBody>
      </p:sp>
      <p:sp>
        <p:nvSpPr>
          <p:cNvPr id="32772" name="Text Box 3"/>
          <p:cNvSpPr txBox="1">
            <a:spLocks noChangeArrowheads="1"/>
          </p:cNvSpPr>
          <p:nvPr/>
        </p:nvSpPr>
        <p:spPr bwMode="auto">
          <a:xfrm>
            <a:off x="152400" y="1295400"/>
            <a:ext cx="8763000" cy="4315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130000"/>
              </a:lnSpc>
              <a:spcBef>
                <a:spcPct val="50000"/>
              </a:spcBef>
            </a:pPr>
            <a:r>
              <a:rPr lang="en-US" altLang="zh-CN" sz="2800" b="1" dirty="0">
                <a:solidFill>
                  <a:srgbClr val="FF0066"/>
                </a:solidFill>
                <a:latin typeface="Times New Roman" pitchFamily="18" charset="0"/>
              </a:rPr>
              <a:t>4.2.2 </a:t>
            </a:r>
            <a:r>
              <a:rPr lang="zh-CN" altLang="en-US" sz="2800" b="1" dirty="0">
                <a:solidFill>
                  <a:srgbClr val="FF0066"/>
                </a:solidFill>
                <a:latin typeface="Times New Roman" pitchFamily="18" charset="0"/>
              </a:rPr>
              <a:t>爆炸分类</a:t>
            </a:r>
          </a:p>
          <a:p>
            <a:pPr marL="342900" indent="-342900" algn="just">
              <a:lnSpc>
                <a:spcPct val="130000"/>
              </a:lnSpc>
              <a:spcBef>
                <a:spcPct val="50000"/>
              </a:spcBef>
              <a:buFont typeface="Wingdings" pitchFamily="2" charset="2"/>
              <a:buChar char="ü"/>
            </a:pPr>
            <a:r>
              <a:rPr lang="zh-CN" altLang="en-US" sz="2000" b="1" dirty="0">
                <a:solidFill>
                  <a:srgbClr val="FFFF00"/>
                </a:solidFill>
              </a:rPr>
              <a:t>简单分解爆炸：</a:t>
            </a:r>
            <a:r>
              <a:rPr lang="zh-CN" altLang="en-US" sz="2000" b="1" dirty="0"/>
              <a:t>爆炸时并不一定发生燃烧反应，爆炸所需的热量是由爆炸品自身分解时产生的。如叠氮铅（</a:t>
            </a:r>
            <a:r>
              <a:rPr lang="en-US" altLang="zh-CN" sz="2000" b="1" dirty="0"/>
              <a:t>PbN</a:t>
            </a:r>
            <a:r>
              <a:rPr lang="en-US" altLang="zh-CN" sz="2000" b="1" baseline="-25000" dirty="0"/>
              <a:t>6</a:t>
            </a:r>
            <a:r>
              <a:rPr lang="zh-CN" altLang="en-US" sz="2000" b="1" dirty="0"/>
              <a:t>）、乙炔银（</a:t>
            </a:r>
            <a:r>
              <a:rPr lang="en-US" altLang="zh-CN" sz="2000" b="1" dirty="0"/>
              <a:t>Ag</a:t>
            </a:r>
            <a:r>
              <a:rPr lang="en-US" altLang="zh-CN" sz="2000" b="1" baseline="-25000" dirty="0"/>
              <a:t>2</a:t>
            </a:r>
            <a:r>
              <a:rPr lang="en-US" altLang="zh-CN" sz="2000" b="1" dirty="0"/>
              <a:t>C</a:t>
            </a:r>
            <a:r>
              <a:rPr lang="en-US" altLang="zh-CN" sz="2000" b="1" baseline="-25000" dirty="0"/>
              <a:t>2</a:t>
            </a:r>
            <a:r>
              <a:rPr lang="zh-CN" altLang="en-US" sz="2000" b="1" dirty="0"/>
              <a:t>）、碘化氮（</a:t>
            </a:r>
            <a:r>
              <a:rPr lang="en-US" altLang="zh-CN" sz="2000" b="1" dirty="0"/>
              <a:t>IN</a:t>
            </a:r>
            <a:r>
              <a:rPr lang="zh-CN" altLang="en-US" sz="2000" b="1" dirty="0"/>
              <a:t>）等。某些气体在分解时产生大量的热，在一定条件下可能产生分解爆炸，尤其在受压的情况下，如高压储存的乙烯、乙炔。</a:t>
            </a:r>
            <a:endParaRPr lang="zh-CN" altLang="en-US" sz="2000" b="1" dirty="0">
              <a:solidFill>
                <a:srgbClr val="FFFF00"/>
              </a:solidFill>
              <a:latin typeface="Times New Roman" pitchFamily="18" charset="0"/>
            </a:endParaRPr>
          </a:p>
          <a:p>
            <a:pPr marL="342900" indent="-342900" algn="just">
              <a:lnSpc>
                <a:spcPct val="130000"/>
              </a:lnSpc>
              <a:spcBef>
                <a:spcPct val="50000"/>
              </a:spcBef>
              <a:buFont typeface="Wingdings" pitchFamily="2" charset="2"/>
              <a:buChar char="ü"/>
            </a:pPr>
            <a:r>
              <a:rPr lang="zh-CN" altLang="en-US" sz="2000" b="1" dirty="0">
                <a:solidFill>
                  <a:srgbClr val="FFFF00"/>
                </a:solidFill>
                <a:latin typeface="Times New Roman" pitchFamily="18" charset="0"/>
              </a:rPr>
              <a:t>复杂分解爆炸：</a:t>
            </a:r>
            <a:r>
              <a:rPr lang="zh-CN" altLang="en-US" sz="2000" b="1" dirty="0">
                <a:latin typeface="Times New Roman" pitchFamily="18" charset="0"/>
              </a:rPr>
              <a:t>爆炸时伴有燃烧现象，燃烧所需的氧是由爆炸品分解时产生的。这类物质的危险性较简单分解爆炸品低</a:t>
            </a:r>
            <a:r>
              <a:rPr lang="zh-CN" altLang="en-US" sz="2000" b="1" dirty="0" smtClean="0">
                <a:latin typeface="Times New Roman" pitchFamily="18" charset="0"/>
              </a:rPr>
              <a:t>。</a:t>
            </a:r>
            <a:endParaRPr lang="en-US" altLang="zh-CN" sz="2000" b="1" dirty="0" smtClean="0">
              <a:latin typeface="Times New Roman" pitchFamily="18" charset="0"/>
            </a:endParaRPr>
          </a:p>
          <a:p>
            <a:pPr marL="342900" indent="-342900" algn="just">
              <a:lnSpc>
                <a:spcPct val="130000"/>
              </a:lnSpc>
              <a:spcBef>
                <a:spcPct val="50000"/>
              </a:spcBef>
              <a:buFont typeface="Wingdings" pitchFamily="2" charset="2"/>
              <a:buChar char="ü"/>
            </a:pPr>
            <a:r>
              <a:rPr lang="zh-CN" altLang="en-US" sz="2000" b="1" dirty="0">
                <a:solidFill>
                  <a:srgbClr val="FFFF00"/>
                </a:solidFill>
                <a:latin typeface="Times New Roman" pitchFamily="18" charset="0"/>
              </a:rPr>
              <a:t>爆炸性混合物的爆炸</a:t>
            </a:r>
            <a:r>
              <a:rPr lang="zh-CN" altLang="en-US" sz="2000" b="1" dirty="0" smtClean="0">
                <a:solidFill>
                  <a:srgbClr val="FFFF00"/>
                </a:solidFill>
                <a:latin typeface="Times New Roman" pitchFamily="18" charset="0"/>
              </a:rPr>
              <a:t>：</a:t>
            </a:r>
            <a:r>
              <a:rPr lang="zh-CN" altLang="en-US" sz="2000" b="1" dirty="0" smtClean="0">
                <a:latin typeface="Times New Roman" pitchFamily="18" charset="0"/>
              </a:rPr>
              <a:t>可</a:t>
            </a:r>
            <a:r>
              <a:rPr lang="zh-CN" altLang="en-US" sz="2000" b="1" dirty="0">
                <a:latin typeface="Times New Roman" pitchFamily="18" charset="0"/>
              </a:rPr>
              <a:t>燃气体、蒸汽及粉尘同空</a:t>
            </a:r>
            <a:r>
              <a:rPr lang="zh-CN" altLang="en-US" sz="2000" b="1" dirty="0" smtClean="0">
                <a:latin typeface="Times New Roman" pitchFamily="18" charset="0"/>
              </a:rPr>
              <a:t>气，氧气或其他氧化性气体的</a:t>
            </a:r>
            <a:r>
              <a:rPr lang="zh-CN" altLang="en-US" sz="2000" b="1" dirty="0">
                <a:latin typeface="Times New Roman" pitchFamily="18" charset="0"/>
              </a:rPr>
              <a:t>混合物所发生的爆炸均属于爆炸性混合物的爆炸</a:t>
            </a:r>
            <a:r>
              <a:rPr lang="zh-CN" altLang="en-US" sz="2000" b="1" dirty="0" smtClean="0">
                <a:latin typeface="Times New Roman" pitchFamily="18" charset="0"/>
              </a:rPr>
              <a:t>。</a:t>
            </a:r>
            <a:endParaRPr lang="zh-CN" altLang="en-US" sz="2000" b="1" dirty="0">
              <a:latin typeface="Times New Roman" pitchFamily="18" charset="0"/>
            </a:endParaRPr>
          </a:p>
        </p:txBody>
      </p:sp>
      <p:sp>
        <p:nvSpPr>
          <p:cNvPr id="8"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32774"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00B3CD7-1CEF-4012-AC95-83439A19FE48}" type="datetime1">
              <a:rPr lang="zh-CN" altLang="en-US"/>
              <a:pPr>
                <a:defRPr/>
              </a:pPr>
              <a:t>2017/3/14</a:t>
            </a:fld>
            <a:endParaRPr lang="en-US" altLang="zh-CN" dirty="0"/>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E2CF3A1E-3315-41F3-8978-0208D1F8494B}" type="slidenum">
              <a:rPr lang="zh-CN" altLang="en-US" sz="1200" smtClean="0"/>
              <a:pPr>
                <a:defRPr/>
              </a:pPr>
              <a:t>31</a:t>
            </a:fld>
            <a:endParaRPr lang="en-US" altLang="zh-CN" sz="1200" smtClean="0"/>
          </a:p>
        </p:txBody>
      </p:sp>
      <p:sp>
        <p:nvSpPr>
          <p:cNvPr id="33796" name="Text Box 3"/>
          <p:cNvSpPr txBox="1">
            <a:spLocks noChangeArrowheads="1"/>
          </p:cNvSpPr>
          <p:nvPr/>
        </p:nvSpPr>
        <p:spPr bwMode="auto">
          <a:xfrm>
            <a:off x="152400" y="1295400"/>
            <a:ext cx="8763000" cy="312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0000"/>
              </a:lnSpc>
              <a:spcBef>
                <a:spcPct val="50000"/>
              </a:spcBef>
            </a:pPr>
            <a:r>
              <a:rPr lang="en-US" altLang="zh-CN" sz="2800" b="1" dirty="0">
                <a:solidFill>
                  <a:srgbClr val="FF0066"/>
                </a:solidFill>
                <a:latin typeface="Times New Roman" pitchFamily="18" charset="0"/>
              </a:rPr>
              <a:t>4.2.2 </a:t>
            </a:r>
            <a:r>
              <a:rPr lang="zh-CN" altLang="en-US" sz="2800" b="1" dirty="0">
                <a:solidFill>
                  <a:srgbClr val="FF0066"/>
                </a:solidFill>
                <a:latin typeface="Times New Roman" pitchFamily="18" charset="0"/>
              </a:rPr>
              <a:t>爆炸分类</a:t>
            </a:r>
            <a:endParaRPr lang="zh-CN" altLang="en-US" sz="2400" b="1" dirty="0">
              <a:latin typeface="Times New Roman" pitchFamily="18" charset="0"/>
            </a:endParaRPr>
          </a:p>
          <a:p>
            <a:pPr>
              <a:lnSpc>
                <a:spcPct val="120000"/>
              </a:lnSpc>
              <a:spcBef>
                <a:spcPct val="50000"/>
              </a:spcBef>
            </a:pPr>
            <a:r>
              <a:rPr lang="zh-CN" altLang="en-US" sz="2400" b="1" dirty="0" smtClean="0">
                <a:solidFill>
                  <a:srgbClr val="FFFF00"/>
                </a:solidFill>
                <a:latin typeface="Times New Roman" pitchFamily="18" charset="0"/>
              </a:rPr>
              <a:t>根</a:t>
            </a:r>
            <a:r>
              <a:rPr lang="zh-CN" altLang="en-US" sz="2400" b="1" dirty="0">
                <a:solidFill>
                  <a:srgbClr val="FFFF00"/>
                </a:solidFill>
                <a:latin typeface="Times New Roman" pitchFamily="18" charset="0"/>
              </a:rPr>
              <a:t>据爆炸的速度爆炸可分为：</a:t>
            </a:r>
            <a:r>
              <a:rPr lang="zh-CN" altLang="en-US" sz="2400" b="1" dirty="0">
                <a:solidFill>
                  <a:srgbClr val="00B0F0"/>
                </a:solidFill>
                <a:latin typeface="Times New Roman" pitchFamily="18" charset="0"/>
              </a:rPr>
              <a:t>轻爆、爆炸和爆轰</a:t>
            </a:r>
          </a:p>
          <a:p>
            <a:pPr marL="342900" indent="-342900">
              <a:lnSpc>
                <a:spcPct val="120000"/>
              </a:lnSpc>
              <a:spcBef>
                <a:spcPct val="50000"/>
              </a:spcBef>
              <a:buFont typeface="Wingdings" pitchFamily="2" charset="2"/>
              <a:buChar char="ü"/>
            </a:pPr>
            <a:r>
              <a:rPr lang="zh-CN" altLang="en-US" sz="2400" b="1" dirty="0" smtClean="0">
                <a:latin typeface="Times New Roman" pitchFamily="18" charset="0"/>
              </a:rPr>
              <a:t>轻</a:t>
            </a:r>
            <a:r>
              <a:rPr lang="zh-CN" altLang="en-US" sz="2400" b="1" dirty="0">
                <a:latin typeface="Times New Roman" pitchFamily="18" charset="0"/>
              </a:rPr>
              <a:t>爆：传播速度为每秒数十厘米至数米的过程。</a:t>
            </a:r>
          </a:p>
          <a:p>
            <a:pPr marL="342900" indent="-342900">
              <a:lnSpc>
                <a:spcPct val="120000"/>
              </a:lnSpc>
              <a:spcBef>
                <a:spcPct val="50000"/>
              </a:spcBef>
              <a:buFont typeface="Wingdings" pitchFamily="2" charset="2"/>
              <a:buChar char="ü"/>
            </a:pPr>
            <a:r>
              <a:rPr lang="zh-CN" altLang="en-US" sz="2400" b="1" dirty="0" smtClean="0">
                <a:latin typeface="Times New Roman" pitchFamily="18" charset="0"/>
              </a:rPr>
              <a:t>爆</a:t>
            </a:r>
            <a:r>
              <a:rPr lang="zh-CN" altLang="en-US" sz="2400" b="1" dirty="0">
                <a:latin typeface="Times New Roman" pitchFamily="18" charset="0"/>
              </a:rPr>
              <a:t>炸：传播速度为每秒数</a:t>
            </a:r>
            <a:r>
              <a:rPr lang="en-US" altLang="zh-CN" sz="2400" b="1" dirty="0">
                <a:latin typeface="Times New Roman" pitchFamily="18" charset="0"/>
              </a:rPr>
              <a:t>10</a:t>
            </a:r>
            <a:r>
              <a:rPr lang="zh-CN" altLang="en-US" sz="2400" b="1" dirty="0">
                <a:latin typeface="Times New Roman" pitchFamily="18" charset="0"/>
              </a:rPr>
              <a:t>米至数百米的过程。</a:t>
            </a:r>
          </a:p>
          <a:p>
            <a:pPr marL="342900" indent="-342900">
              <a:lnSpc>
                <a:spcPct val="120000"/>
              </a:lnSpc>
              <a:spcBef>
                <a:spcPct val="50000"/>
              </a:spcBef>
              <a:buFont typeface="Wingdings" pitchFamily="2" charset="2"/>
              <a:buChar char="ü"/>
            </a:pPr>
            <a:r>
              <a:rPr lang="zh-CN" altLang="en-US" sz="2400" b="1" dirty="0" smtClean="0">
                <a:latin typeface="Times New Roman" pitchFamily="18" charset="0"/>
              </a:rPr>
              <a:t>爆</a:t>
            </a:r>
            <a:r>
              <a:rPr lang="zh-CN" altLang="en-US" sz="2400" b="1" dirty="0">
                <a:latin typeface="Times New Roman" pitchFamily="18" charset="0"/>
              </a:rPr>
              <a:t>轰：传播速度为每秒</a:t>
            </a:r>
            <a:r>
              <a:rPr lang="en-US" altLang="zh-CN" sz="2400" b="1" dirty="0">
                <a:latin typeface="Times New Roman" pitchFamily="18" charset="0"/>
              </a:rPr>
              <a:t>1000</a:t>
            </a:r>
            <a:r>
              <a:rPr lang="zh-CN" altLang="en-US" sz="2400" b="1" dirty="0">
                <a:latin typeface="Times New Roman" pitchFamily="18" charset="0"/>
              </a:rPr>
              <a:t>米至数千米的过程。</a:t>
            </a:r>
          </a:p>
        </p:txBody>
      </p:sp>
      <p:sp>
        <p:nvSpPr>
          <p:cNvPr id="8"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33798"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Date Placeholder 3"/>
          <p:cNvSpPr>
            <a:spLocks noGrp="1"/>
          </p:cNvSpPr>
          <p:nvPr>
            <p:ph type="dt" sz="quarter" idx="10"/>
          </p:nvPr>
        </p:nvSpPr>
        <p:spPr/>
        <p:txBody>
          <a:bodyPr/>
          <a:lstStyle/>
          <a:p>
            <a:pPr>
              <a:defRPr/>
            </a:pPr>
            <a:fld id="{8E09304B-7B59-4D4E-A4E8-DA081FB9FE57}" type="datetime1">
              <a:rPr lang="zh-CN" altLang="en-US"/>
              <a:pPr>
                <a:defRPr/>
              </a:pPr>
              <a:t>2017/3/14</a:t>
            </a:fld>
            <a:endParaRPr lang="en-US" altLang="zh-CN"/>
          </a:p>
        </p:txBody>
      </p:sp>
      <p:sp>
        <p:nvSpPr>
          <p:cNvPr id="7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74F98D48-B25E-42FD-A42B-E49E79983BF7}" type="slidenum">
              <a:rPr lang="zh-CN" altLang="en-US" sz="1200" smtClean="0"/>
              <a:pPr>
                <a:defRPr/>
              </a:pPr>
              <a:t>32</a:t>
            </a:fld>
            <a:endParaRPr lang="en-US" altLang="zh-CN" sz="1200" smtClean="0"/>
          </a:p>
        </p:txBody>
      </p:sp>
      <p:sp>
        <p:nvSpPr>
          <p:cNvPr id="34820" name="Text Box 3"/>
          <p:cNvSpPr txBox="1">
            <a:spLocks noChangeArrowheads="1"/>
          </p:cNvSpPr>
          <p:nvPr/>
        </p:nvSpPr>
        <p:spPr bwMode="auto">
          <a:xfrm>
            <a:off x="228600" y="1295400"/>
            <a:ext cx="87630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800" b="1" dirty="0">
                <a:solidFill>
                  <a:srgbClr val="FF0066"/>
                </a:solidFill>
                <a:latin typeface="Times New Roman" pitchFamily="18" charset="0"/>
              </a:rPr>
              <a:t>4.2.2 </a:t>
            </a:r>
            <a:r>
              <a:rPr lang="zh-CN" altLang="en-US" sz="2800" b="1" dirty="0">
                <a:solidFill>
                  <a:srgbClr val="FF0066"/>
                </a:solidFill>
                <a:latin typeface="Times New Roman" pitchFamily="18" charset="0"/>
              </a:rPr>
              <a:t>爆炸分类</a:t>
            </a:r>
          </a:p>
          <a:p>
            <a:pPr>
              <a:spcBef>
                <a:spcPct val="50000"/>
              </a:spcBef>
            </a:pPr>
            <a:r>
              <a:rPr lang="zh-CN" altLang="en-US" sz="2400" b="1" dirty="0">
                <a:latin typeface="Times New Roman" pitchFamily="18" charset="0"/>
              </a:rPr>
              <a:t>爆轰是在一定浓度极限范围内产生的，一些可燃气体的爆轰范围如下表。</a:t>
            </a:r>
          </a:p>
          <a:p>
            <a:pPr algn="ctr">
              <a:spcBef>
                <a:spcPct val="50000"/>
              </a:spcBef>
            </a:pPr>
            <a:r>
              <a:rPr lang="zh-CN" altLang="en-US" sz="2400" b="1" dirty="0">
                <a:latin typeface="Times New Roman" pitchFamily="18" charset="0"/>
              </a:rPr>
              <a:t>可燃气体的爆轰范围</a:t>
            </a:r>
          </a:p>
        </p:txBody>
      </p:sp>
      <p:graphicFrame>
        <p:nvGraphicFramePr>
          <p:cNvPr id="181373" name="Group 125"/>
          <p:cNvGraphicFramePr>
            <a:graphicFrameLocks noGrp="1"/>
          </p:cNvGraphicFramePr>
          <p:nvPr>
            <p:ph idx="1"/>
            <p:extLst>
              <p:ext uri="{D42A27DB-BD31-4B8C-83A1-F6EECF244321}">
                <p14:modId xmlns:p14="http://schemas.microsoft.com/office/powerpoint/2010/main" val="1357195199"/>
              </p:ext>
            </p:extLst>
          </p:nvPr>
        </p:nvGraphicFramePr>
        <p:xfrm>
          <a:off x="228600" y="3429000"/>
          <a:ext cx="8610600" cy="2773386"/>
        </p:xfrm>
        <a:graphic>
          <a:graphicData uri="http://schemas.openxmlformats.org/drawingml/2006/table">
            <a:tbl>
              <a:tblPr/>
              <a:tblGrid>
                <a:gridCol w="1230313"/>
                <a:gridCol w="1476375"/>
                <a:gridCol w="738187"/>
                <a:gridCol w="738188"/>
                <a:gridCol w="1228725"/>
                <a:gridCol w="1558925"/>
                <a:gridCol w="819150"/>
                <a:gridCol w="820737"/>
              </a:tblGrid>
              <a:tr h="396195">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混合气体</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爆轰范围</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混合气体</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爆轰范围</a:t>
                      </a: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39619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可燃气体</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氧化性气体</a:t>
                      </a: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下限</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上限</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可燃气体</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氧化性气体</a:t>
                      </a: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下限</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上限</a:t>
                      </a: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氢气</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空气</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18.3</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59.0</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乙炔</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空气</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4.1</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50.0</a:t>
                      </a: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氢气</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氧气</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15.0</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50</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乙炔</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氧气</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3.5</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92.0</a:t>
                      </a: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CO</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氧气</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38.0</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90.0</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乙醚</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空气</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2.8</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4.5</a:t>
                      </a: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氨气</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氧气</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25.4</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75.0</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乙醚</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氧气</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2.6</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24.0</a:t>
                      </a: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丙烷</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氧气</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3.2</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37.0</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34892"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36D1698-29F6-452D-A25A-70F9543A6E9E}" type="datetime1">
              <a:rPr lang="zh-CN" altLang="en-US"/>
              <a:pPr>
                <a:defRPr/>
              </a:pPr>
              <a:t>2017/3/14</a:t>
            </a:fld>
            <a:endParaRPr lang="en-US" altLang="zh-CN" dirty="0"/>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A22C4A97-A76B-446D-A1C7-E42F5AE4ABA4}" type="slidenum">
              <a:rPr lang="zh-CN" altLang="en-US" sz="1200" smtClean="0"/>
              <a:pPr>
                <a:defRPr/>
              </a:pPr>
              <a:t>33</a:t>
            </a:fld>
            <a:endParaRPr lang="en-US" altLang="zh-CN" sz="1200" smtClean="0"/>
          </a:p>
        </p:txBody>
      </p:sp>
      <p:sp>
        <p:nvSpPr>
          <p:cNvPr id="35844" name="Text Box 3"/>
          <p:cNvSpPr txBox="1">
            <a:spLocks noChangeArrowheads="1"/>
          </p:cNvSpPr>
          <p:nvPr/>
        </p:nvSpPr>
        <p:spPr bwMode="auto">
          <a:xfrm>
            <a:off x="304800" y="1371600"/>
            <a:ext cx="8610600"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90000"/>
              </a:lnSpc>
              <a:spcBef>
                <a:spcPct val="50000"/>
              </a:spcBef>
            </a:pPr>
            <a:r>
              <a:rPr lang="en-US" altLang="zh-CN" sz="2800" b="1" dirty="0">
                <a:solidFill>
                  <a:srgbClr val="FF0066"/>
                </a:solidFill>
                <a:latin typeface="Times New Roman" pitchFamily="18" charset="0"/>
              </a:rPr>
              <a:t>4.2.3 </a:t>
            </a:r>
            <a:r>
              <a:rPr lang="zh-CN" altLang="en-US" sz="2800" b="1" dirty="0">
                <a:solidFill>
                  <a:srgbClr val="FF0066"/>
                </a:solidFill>
                <a:latin typeface="Times New Roman" pitchFamily="18" charset="0"/>
              </a:rPr>
              <a:t>爆炸发生的条件</a:t>
            </a:r>
          </a:p>
          <a:p>
            <a:pPr algn="just">
              <a:lnSpc>
                <a:spcPct val="90000"/>
              </a:lnSpc>
              <a:spcBef>
                <a:spcPct val="50000"/>
              </a:spcBef>
            </a:pPr>
            <a:r>
              <a:rPr lang="en-US" altLang="zh-CN" sz="2400" b="1" dirty="0">
                <a:solidFill>
                  <a:srgbClr val="FF0066"/>
                </a:solidFill>
                <a:latin typeface="Times New Roman" pitchFamily="18" charset="0"/>
              </a:rPr>
              <a:t>4.2.3.1 </a:t>
            </a:r>
            <a:r>
              <a:rPr lang="zh-CN" altLang="en-US" sz="2400" b="1" dirty="0">
                <a:solidFill>
                  <a:srgbClr val="FF0066"/>
                </a:solidFill>
                <a:latin typeface="Times New Roman" pitchFamily="18" charset="0"/>
              </a:rPr>
              <a:t>物理爆炸发生的条件</a:t>
            </a:r>
          </a:p>
          <a:p>
            <a:pPr algn="just">
              <a:lnSpc>
                <a:spcPct val="120000"/>
              </a:lnSpc>
              <a:spcBef>
                <a:spcPct val="50000"/>
              </a:spcBef>
            </a:pPr>
            <a:r>
              <a:rPr lang="zh-CN" altLang="en-US" sz="2400" b="1" dirty="0">
                <a:latin typeface="Times New Roman" pitchFamily="18" charset="0"/>
              </a:rPr>
              <a:t>构成爆炸的体系内存有高压气体或在爆炸瞬间生成高温高压气体或蒸汽。</a:t>
            </a:r>
          </a:p>
          <a:p>
            <a:pPr algn="just">
              <a:lnSpc>
                <a:spcPct val="120000"/>
              </a:lnSpc>
              <a:spcBef>
                <a:spcPct val="50000"/>
              </a:spcBef>
            </a:pPr>
            <a:r>
              <a:rPr lang="zh-CN" altLang="en-US" sz="2400" b="1" dirty="0">
                <a:latin typeface="Times New Roman" pitchFamily="18" charset="0"/>
              </a:rPr>
              <a:t>物理爆炸仅仅表现为最常见的锅炉爆炸、压力容器爆炸、水的大量急剧汽化、充气橡胶轮胎超压开裂等。</a:t>
            </a:r>
          </a:p>
        </p:txBody>
      </p:sp>
      <p:sp>
        <p:nvSpPr>
          <p:cNvPr id="8"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35846"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BE4B23A-B070-4F0A-ACDE-87F8122A399E}" type="datetime1">
              <a:rPr lang="zh-CN" altLang="en-US"/>
              <a:pPr>
                <a:defRPr/>
              </a:pPr>
              <a:t>2017/3/14</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885A6901-877C-4008-BE0D-E7286850BBBC}" type="slidenum">
              <a:rPr lang="zh-CN" altLang="en-US" sz="1200" smtClean="0"/>
              <a:pPr>
                <a:defRPr/>
              </a:pPr>
              <a:t>34</a:t>
            </a:fld>
            <a:endParaRPr lang="en-US" altLang="zh-CN" sz="1200" smtClean="0"/>
          </a:p>
        </p:txBody>
      </p:sp>
      <p:sp>
        <p:nvSpPr>
          <p:cNvPr id="36868" name="Text Box 3"/>
          <p:cNvSpPr txBox="1">
            <a:spLocks noChangeArrowheads="1"/>
          </p:cNvSpPr>
          <p:nvPr/>
        </p:nvSpPr>
        <p:spPr bwMode="auto">
          <a:xfrm>
            <a:off x="228600" y="1371600"/>
            <a:ext cx="86106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r>
              <a:rPr lang="en-US" altLang="zh-CN" sz="2800" b="1">
                <a:solidFill>
                  <a:srgbClr val="FF0066"/>
                </a:solidFill>
              </a:rPr>
              <a:t>4.2.3.2 </a:t>
            </a:r>
            <a:r>
              <a:rPr lang="zh-CN" altLang="en-US" sz="2800" b="1">
                <a:solidFill>
                  <a:srgbClr val="FF0066"/>
                </a:solidFill>
              </a:rPr>
              <a:t>化学爆炸发生的条件</a:t>
            </a:r>
          </a:p>
          <a:p>
            <a:pPr algn="just" eaLnBrk="1" hangingPunct="1">
              <a:lnSpc>
                <a:spcPct val="150000"/>
              </a:lnSpc>
            </a:pPr>
            <a:r>
              <a:rPr lang="en-US" altLang="zh-CN" sz="2400" b="1">
                <a:solidFill>
                  <a:srgbClr val="00FF00"/>
                </a:solidFill>
              </a:rPr>
              <a:t>3</a:t>
            </a:r>
            <a:r>
              <a:rPr lang="zh-CN" altLang="en-US" sz="2400" b="1">
                <a:solidFill>
                  <a:srgbClr val="00FF00"/>
                </a:solidFill>
              </a:rPr>
              <a:t>个关键因素：</a:t>
            </a:r>
            <a:r>
              <a:rPr lang="zh-CN" altLang="en-US" sz="2400" b="1">
                <a:solidFill>
                  <a:srgbClr val="FFFF00"/>
                </a:solidFill>
              </a:rPr>
              <a:t>反应的放热性、反应的快速性和生成气体产物</a:t>
            </a:r>
            <a:endParaRPr lang="zh-CN" altLang="en-US" sz="2400">
              <a:solidFill>
                <a:srgbClr val="00FF00"/>
              </a:solidFill>
            </a:endParaRPr>
          </a:p>
          <a:p>
            <a:pPr algn="just">
              <a:lnSpc>
                <a:spcPct val="150000"/>
              </a:lnSpc>
              <a:spcBef>
                <a:spcPct val="50000"/>
              </a:spcBef>
            </a:pPr>
            <a:r>
              <a:rPr lang="zh-CN" altLang="en-US" sz="2400" b="1">
                <a:solidFill>
                  <a:srgbClr val="FFFF00"/>
                </a:solidFill>
              </a:rPr>
              <a:t>反应的放热性：</a:t>
            </a:r>
            <a:r>
              <a:rPr lang="zh-CN" altLang="en-US" sz="2400" b="1"/>
              <a:t>反应的放热性是化学爆炸发生的必要条件之一。对于这一点，所有的化学爆炸都不例外。</a:t>
            </a:r>
          </a:p>
          <a:p>
            <a:pPr algn="just">
              <a:lnSpc>
                <a:spcPct val="150000"/>
              </a:lnSpc>
              <a:spcBef>
                <a:spcPct val="50000"/>
              </a:spcBef>
            </a:pPr>
            <a:r>
              <a:rPr lang="zh-CN" altLang="en-US" sz="2400" b="1"/>
              <a:t>化学爆炸本身是能量的急剧转化过程，即化学能转化成热能，热能又转化成对外界作功的机械能。如果化学反应不能提供足够的热量，反应自身就不能持续进行，也就不会发生爆炸。</a:t>
            </a:r>
          </a:p>
        </p:txBody>
      </p:sp>
      <p:sp>
        <p:nvSpPr>
          <p:cNvPr id="8"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36870"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0A80F4F-55AE-44B5-9989-18EC6ED0B439}" type="datetime1">
              <a:rPr lang="zh-CN" altLang="en-US"/>
              <a:pPr>
                <a:defRPr/>
              </a:pPr>
              <a:t>2017/3/14</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38934B4B-958E-49AD-999B-F1CC1966E35B}" type="slidenum">
              <a:rPr lang="zh-CN" altLang="en-US" sz="1200" smtClean="0"/>
              <a:pPr>
                <a:defRPr/>
              </a:pPr>
              <a:t>35</a:t>
            </a:fld>
            <a:endParaRPr lang="en-US" altLang="zh-CN" sz="1200" dirty="0" smtClean="0"/>
          </a:p>
        </p:txBody>
      </p:sp>
      <p:sp>
        <p:nvSpPr>
          <p:cNvPr id="37892" name="Text Box 3"/>
          <p:cNvSpPr txBox="1">
            <a:spLocks noChangeArrowheads="1"/>
          </p:cNvSpPr>
          <p:nvPr/>
        </p:nvSpPr>
        <p:spPr bwMode="auto">
          <a:xfrm>
            <a:off x="304800" y="1371600"/>
            <a:ext cx="8610600"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90000"/>
              </a:lnSpc>
              <a:spcBef>
                <a:spcPct val="50000"/>
              </a:spcBef>
            </a:pPr>
            <a:r>
              <a:rPr lang="zh-CN" altLang="en-US" sz="2400" b="1" dirty="0">
                <a:solidFill>
                  <a:srgbClr val="FFFF00"/>
                </a:solidFill>
              </a:rPr>
              <a:t>反应的放热性：</a:t>
            </a:r>
            <a:endParaRPr lang="en-US" altLang="zh-CN" sz="2400" dirty="0"/>
          </a:p>
          <a:p>
            <a:pPr>
              <a:lnSpc>
                <a:spcPct val="90000"/>
              </a:lnSpc>
              <a:spcBef>
                <a:spcPct val="50000"/>
              </a:spcBef>
            </a:pPr>
            <a:r>
              <a:rPr lang="en-US" altLang="zh-CN" sz="2400" dirty="0">
                <a:latin typeface="Times New Roman" pitchFamily="18" charset="0"/>
              </a:rPr>
              <a:t>		</a:t>
            </a:r>
            <a:r>
              <a:rPr lang="zh-CN" altLang="en-US" sz="2400" b="1" dirty="0">
                <a:solidFill>
                  <a:srgbClr val="FFFF00"/>
                </a:solidFill>
                <a:latin typeface="Times New Roman" pitchFamily="18" charset="0"/>
              </a:rPr>
              <a:t>化学反应</a:t>
            </a:r>
            <a:r>
              <a:rPr lang="en-US" altLang="zh-CN" sz="2400" b="1" dirty="0">
                <a:solidFill>
                  <a:srgbClr val="FFFF00"/>
                </a:solidFill>
                <a:latin typeface="Times New Roman" pitchFamily="18" charset="0"/>
              </a:rPr>
              <a:t>                                        </a:t>
            </a:r>
            <a:r>
              <a:rPr lang="zh-CN" altLang="en-US" sz="2400" b="1" dirty="0" smtClean="0">
                <a:solidFill>
                  <a:srgbClr val="FFFF00"/>
                </a:solidFill>
                <a:latin typeface="Times New Roman" pitchFamily="18" charset="0"/>
              </a:rPr>
              <a:t>焓变 </a:t>
            </a:r>
            <a:r>
              <a:rPr lang="en-US" altLang="zh-CN" sz="2400" b="1" dirty="0" smtClean="0">
                <a:solidFill>
                  <a:srgbClr val="FFFF00"/>
                </a:solidFill>
                <a:latin typeface="Times New Roman" pitchFamily="18" charset="0"/>
              </a:rPr>
              <a:t>( </a:t>
            </a:r>
            <a:r>
              <a:rPr lang="el-GR" altLang="zh-CN" sz="2400" b="1" dirty="0" smtClean="0">
                <a:solidFill>
                  <a:srgbClr val="FFFF00"/>
                </a:solidFill>
                <a:latin typeface="Times New Roman" pitchFamily="18" charset="0"/>
              </a:rPr>
              <a:t>Δ</a:t>
            </a:r>
            <a:r>
              <a:rPr lang="en-US" altLang="zh-CN" sz="2400" b="1" dirty="0" smtClean="0">
                <a:solidFill>
                  <a:srgbClr val="FFFF00"/>
                </a:solidFill>
                <a:latin typeface="Times New Roman" pitchFamily="18" charset="0"/>
              </a:rPr>
              <a:t>H)</a:t>
            </a:r>
            <a:endParaRPr lang="en-US" altLang="zh-CN" sz="2400" b="1" dirty="0">
              <a:solidFill>
                <a:srgbClr val="FFFF00"/>
              </a:solidFill>
              <a:latin typeface="Times New Roman" pitchFamily="18" charset="0"/>
            </a:endParaRPr>
          </a:p>
          <a:p>
            <a:pPr>
              <a:lnSpc>
                <a:spcPct val="90000"/>
              </a:lnSpc>
              <a:spcBef>
                <a:spcPct val="50000"/>
              </a:spcBef>
            </a:pPr>
            <a:r>
              <a:rPr lang="en-US" altLang="zh-CN" sz="2400" dirty="0">
                <a:solidFill>
                  <a:srgbClr val="FF0000"/>
                </a:solidFill>
                <a:latin typeface="Times New Roman" pitchFamily="18" charset="0"/>
              </a:rPr>
              <a:t>ZnC</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O</a:t>
            </a:r>
            <a:r>
              <a:rPr lang="en-US" altLang="zh-CN" sz="2400" baseline="-25000" dirty="0">
                <a:solidFill>
                  <a:srgbClr val="FF0000"/>
                </a:solidFill>
                <a:latin typeface="Times New Roman" pitchFamily="18" charset="0"/>
              </a:rPr>
              <a:t>4</a:t>
            </a:r>
            <a:r>
              <a:rPr lang="en-US" altLang="zh-CN" sz="2400" dirty="0">
                <a:solidFill>
                  <a:srgbClr val="FF0000"/>
                </a:solidFill>
                <a:latin typeface="Times New Roman" pitchFamily="18" charset="0"/>
              </a:rPr>
              <a:t> = Zn + 2CO</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			        - 49.1 kcal </a:t>
            </a:r>
            <a:r>
              <a:rPr lang="zh-CN" altLang="en-US" sz="2400" dirty="0">
                <a:solidFill>
                  <a:srgbClr val="FF0000"/>
                </a:solidFill>
                <a:latin typeface="Times New Roman" pitchFamily="18" charset="0"/>
              </a:rPr>
              <a:t>（放热）</a:t>
            </a:r>
            <a:r>
              <a:rPr lang="en-US" altLang="zh-CN" sz="2400" dirty="0">
                <a:solidFill>
                  <a:srgbClr val="FF0000"/>
                </a:solidFill>
                <a:latin typeface="Times New Roman" pitchFamily="18" charset="0"/>
              </a:rPr>
              <a:t>( 1)</a:t>
            </a:r>
          </a:p>
          <a:p>
            <a:pPr>
              <a:lnSpc>
                <a:spcPct val="90000"/>
              </a:lnSpc>
              <a:spcBef>
                <a:spcPct val="50000"/>
              </a:spcBef>
            </a:pPr>
            <a:r>
              <a:rPr lang="en-US" altLang="zh-CN" sz="2400" dirty="0">
                <a:solidFill>
                  <a:srgbClr val="FF0000"/>
                </a:solidFill>
                <a:latin typeface="Times New Roman" pitchFamily="18" charset="0"/>
              </a:rPr>
              <a:t>PbC</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O</a:t>
            </a:r>
            <a:r>
              <a:rPr lang="en-US" altLang="zh-CN" sz="2400" baseline="-25000" dirty="0">
                <a:solidFill>
                  <a:srgbClr val="FF0000"/>
                </a:solidFill>
                <a:latin typeface="Times New Roman" pitchFamily="18" charset="0"/>
              </a:rPr>
              <a:t>4</a:t>
            </a:r>
            <a:r>
              <a:rPr lang="en-US" altLang="zh-CN" sz="2400" dirty="0">
                <a:solidFill>
                  <a:srgbClr val="FF0000"/>
                </a:solidFill>
                <a:latin typeface="Times New Roman" pitchFamily="18" charset="0"/>
              </a:rPr>
              <a:t> = </a:t>
            </a:r>
            <a:r>
              <a:rPr lang="en-US" altLang="zh-CN" sz="2400" dirty="0" err="1">
                <a:solidFill>
                  <a:srgbClr val="FF0000"/>
                </a:solidFill>
                <a:latin typeface="Times New Roman" pitchFamily="18" charset="0"/>
              </a:rPr>
              <a:t>Pb</a:t>
            </a:r>
            <a:r>
              <a:rPr lang="en-US" altLang="zh-CN" sz="2400" dirty="0">
                <a:solidFill>
                  <a:srgbClr val="FF0000"/>
                </a:solidFill>
                <a:latin typeface="Times New Roman" pitchFamily="18" charset="0"/>
              </a:rPr>
              <a:t> + 2CO</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			          -16.7 kcal</a:t>
            </a:r>
            <a:r>
              <a:rPr lang="zh-CN" altLang="en-US" sz="2400" dirty="0">
                <a:solidFill>
                  <a:srgbClr val="FF0000"/>
                </a:solidFill>
                <a:latin typeface="Times New Roman" pitchFamily="18" charset="0"/>
              </a:rPr>
              <a:t> （放热）</a:t>
            </a:r>
            <a:r>
              <a:rPr lang="en-US" altLang="zh-CN" sz="2400" dirty="0">
                <a:solidFill>
                  <a:srgbClr val="FF0000"/>
                </a:solidFill>
                <a:latin typeface="Times New Roman" pitchFamily="18" charset="0"/>
              </a:rPr>
              <a:t>(2)</a:t>
            </a:r>
          </a:p>
          <a:p>
            <a:pPr>
              <a:lnSpc>
                <a:spcPct val="90000"/>
              </a:lnSpc>
              <a:spcBef>
                <a:spcPct val="50000"/>
              </a:spcBef>
            </a:pPr>
            <a:r>
              <a:rPr lang="en-US" altLang="zh-CN" sz="2400" dirty="0">
                <a:solidFill>
                  <a:srgbClr val="FF0000"/>
                </a:solidFill>
                <a:latin typeface="Times New Roman" pitchFamily="18" charset="0"/>
              </a:rPr>
              <a:t>(NH</a:t>
            </a:r>
            <a:r>
              <a:rPr lang="en-US" altLang="zh-CN" sz="2400" baseline="-25000" dirty="0">
                <a:solidFill>
                  <a:srgbClr val="FF0000"/>
                </a:solidFill>
                <a:latin typeface="Times New Roman" pitchFamily="18" charset="0"/>
              </a:rPr>
              <a:t>4</a:t>
            </a:r>
            <a:r>
              <a:rPr lang="en-US" altLang="zh-CN" sz="2400" dirty="0">
                <a:solidFill>
                  <a:srgbClr val="FF0000"/>
                </a:solidFill>
                <a:latin typeface="Times New Roman" pitchFamily="18" charset="0"/>
              </a:rPr>
              <a:t>)</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C</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O</a:t>
            </a:r>
            <a:r>
              <a:rPr lang="en-US" altLang="zh-CN" sz="2400" baseline="-25000" dirty="0">
                <a:solidFill>
                  <a:srgbClr val="FF0000"/>
                </a:solidFill>
                <a:latin typeface="Times New Roman" pitchFamily="18" charset="0"/>
              </a:rPr>
              <a:t>4</a:t>
            </a:r>
            <a:r>
              <a:rPr lang="en-US" altLang="zh-CN" sz="2400" dirty="0">
                <a:solidFill>
                  <a:srgbClr val="FF0000"/>
                </a:solidFill>
                <a:latin typeface="Times New Roman" pitchFamily="18" charset="0"/>
              </a:rPr>
              <a:t> = 2NH</a:t>
            </a:r>
            <a:r>
              <a:rPr lang="en-US" altLang="zh-CN" sz="2400" baseline="-25000" dirty="0">
                <a:solidFill>
                  <a:srgbClr val="FF0000"/>
                </a:solidFill>
                <a:latin typeface="Times New Roman" pitchFamily="18" charset="0"/>
              </a:rPr>
              <a:t>3</a:t>
            </a:r>
            <a:r>
              <a:rPr lang="en-US" altLang="zh-CN" sz="2400" dirty="0">
                <a:solidFill>
                  <a:srgbClr val="FF0000"/>
                </a:solidFill>
                <a:latin typeface="Times New Roman" pitchFamily="18" charset="0"/>
              </a:rPr>
              <a:t> + H</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O + CO + CO</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    -63.0 kcal </a:t>
            </a:r>
            <a:r>
              <a:rPr lang="zh-CN" altLang="en-US" sz="2400" dirty="0">
                <a:solidFill>
                  <a:srgbClr val="FF0000"/>
                </a:solidFill>
                <a:latin typeface="Times New Roman" pitchFamily="18" charset="0"/>
              </a:rPr>
              <a:t>（放热） </a:t>
            </a:r>
            <a:r>
              <a:rPr lang="en-US" altLang="zh-CN" sz="2400" dirty="0">
                <a:solidFill>
                  <a:srgbClr val="FF0000"/>
                </a:solidFill>
                <a:latin typeface="Times New Roman" pitchFamily="18" charset="0"/>
              </a:rPr>
              <a:t>(3)</a:t>
            </a:r>
          </a:p>
          <a:p>
            <a:pPr>
              <a:lnSpc>
                <a:spcPct val="90000"/>
              </a:lnSpc>
              <a:spcBef>
                <a:spcPct val="50000"/>
              </a:spcBef>
            </a:pPr>
            <a:r>
              <a:rPr lang="en-US" altLang="zh-CN" sz="2400" dirty="0">
                <a:solidFill>
                  <a:srgbClr val="FF0000"/>
                </a:solidFill>
                <a:latin typeface="Times New Roman" pitchFamily="18" charset="0"/>
              </a:rPr>
              <a:t>CuC</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O</a:t>
            </a:r>
            <a:r>
              <a:rPr lang="en-US" altLang="zh-CN" sz="2400" baseline="-25000" dirty="0">
                <a:solidFill>
                  <a:srgbClr val="FF0000"/>
                </a:solidFill>
                <a:latin typeface="Times New Roman" pitchFamily="18" charset="0"/>
              </a:rPr>
              <a:t>4</a:t>
            </a:r>
            <a:r>
              <a:rPr lang="en-US" altLang="zh-CN" sz="2400" dirty="0">
                <a:solidFill>
                  <a:srgbClr val="FF0000"/>
                </a:solidFill>
                <a:latin typeface="Times New Roman" pitchFamily="18" charset="0"/>
              </a:rPr>
              <a:t> = Cu + 2CO</a:t>
            </a:r>
            <a:r>
              <a:rPr lang="en-US" altLang="zh-CN" sz="2400" baseline="-25000" dirty="0">
                <a:solidFill>
                  <a:srgbClr val="FF0000"/>
                </a:solidFill>
                <a:latin typeface="Times New Roman" pitchFamily="18" charset="0"/>
              </a:rPr>
              <a:t>2</a:t>
            </a:r>
            <a:r>
              <a:rPr lang="en-US" altLang="zh-CN" sz="2400" dirty="0">
                <a:solidFill>
                  <a:srgbClr val="FF0000"/>
                </a:solidFill>
                <a:latin typeface="Times New Roman" pitchFamily="18" charset="0"/>
              </a:rPr>
              <a:t> 			          - 5.7 kcal</a:t>
            </a:r>
            <a:r>
              <a:rPr lang="zh-CN" altLang="en-US" sz="2400" dirty="0">
                <a:solidFill>
                  <a:srgbClr val="FF0000"/>
                </a:solidFill>
                <a:latin typeface="Times New Roman" pitchFamily="18" charset="0"/>
              </a:rPr>
              <a:t> （放热） </a:t>
            </a:r>
            <a:r>
              <a:rPr lang="en-US" altLang="zh-CN" sz="2400" dirty="0">
                <a:solidFill>
                  <a:srgbClr val="FF0000"/>
                </a:solidFill>
                <a:latin typeface="Times New Roman" pitchFamily="18" charset="0"/>
              </a:rPr>
              <a:t>(4)</a:t>
            </a:r>
          </a:p>
          <a:p>
            <a:pPr>
              <a:lnSpc>
                <a:spcPct val="90000"/>
              </a:lnSpc>
              <a:spcBef>
                <a:spcPct val="50000"/>
              </a:spcBef>
            </a:pPr>
            <a:r>
              <a:rPr lang="en-US" altLang="zh-CN" sz="2400" dirty="0">
                <a:solidFill>
                  <a:srgbClr val="66CCFF"/>
                </a:solidFill>
                <a:latin typeface="Times New Roman" pitchFamily="18" charset="0"/>
              </a:rPr>
              <a:t>HgC</a:t>
            </a:r>
            <a:r>
              <a:rPr lang="en-US" altLang="zh-CN" sz="2400" baseline="-25000" dirty="0">
                <a:solidFill>
                  <a:srgbClr val="66CCFF"/>
                </a:solidFill>
                <a:latin typeface="Times New Roman" pitchFamily="18" charset="0"/>
              </a:rPr>
              <a:t>2</a:t>
            </a:r>
            <a:r>
              <a:rPr lang="en-US" altLang="zh-CN" sz="2400" dirty="0">
                <a:solidFill>
                  <a:srgbClr val="66CCFF"/>
                </a:solidFill>
                <a:latin typeface="Times New Roman" pitchFamily="18" charset="0"/>
              </a:rPr>
              <a:t>O</a:t>
            </a:r>
            <a:r>
              <a:rPr lang="en-US" altLang="zh-CN" sz="2400" baseline="-25000" dirty="0">
                <a:solidFill>
                  <a:srgbClr val="66CCFF"/>
                </a:solidFill>
                <a:latin typeface="Times New Roman" pitchFamily="18" charset="0"/>
              </a:rPr>
              <a:t>4 </a:t>
            </a:r>
            <a:r>
              <a:rPr lang="en-US" altLang="zh-CN" sz="2400" dirty="0">
                <a:solidFill>
                  <a:srgbClr val="66CCFF"/>
                </a:solidFill>
                <a:latin typeface="Times New Roman" pitchFamily="18" charset="0"/>
              </a:rPr>
              <a:t>= Hg + 2CO</a:t>
            </a:r>
            <a:r>
              <a:rPr lang="en-US" altLang="zh-CN" sz="2400" baseline="-25000" dirty="0">
                <a:solidFill>
                  <a:srgbClr val="66CCFF"/>
                </a:solidFill>
                <a:latin typeface="Times New Roman" pitchFamily="18" charset="0"/>
              </a:rPr>
              <a:t>2</a:t>
            </a:r>
            <a:r>
              <a:rPr lang="en-US" altLang="zh-CN" sz="2400" dirty="0">
                <a:solidFill>
                  <a:srgbClr val="66CCFF"/>
                </a:solidFill>
                <a:latin typeface="Times New Roman" pitchFamily="18" charset="0"/>
              </a:rPr>
              <a:t>  		        + 11.3 kcal </a:t>
            </a:r>
            <a:r>
              <a:rPr lang="zh-CN" altLang="en-US" sz="2400" dirty="0">
                <a:solidFill>
                  <a:srgbClr val="66CCFF"/>
                </a:solidFill>
                <a:latin typeface="Times New Roman" pitchFamily="18" charset="0"/>
              </a:rPr>
              <a:t>（吸热）</a:t>
            </a:r>
            <a:r>
              <a:rPr lang="en-US" altLang="zh-CN" sz="2400" dirty="0">
                <a:solidFill>
                  <a:srgbClr val="66CCFF"/>
                </a:solidFill>
                <a:latin typeface="Times New Roman" pitchFamily="18" charset="0"/>
              </a:rPr>
              <a:t>(5)</a:t>
            </a:r>
          </a:p>
          <a:p>
            <a:pPr>
              <a:lnSpc>
                <a:spcPct val="90000"/>
              </a:lnSpc>
              <a:spcBef>
                <a:spcPct val="50000"/>
              </a:spcBef>
            </a:pPr>
            <a:r>
              <a:rPr lang="en-US" altLang="zh-CN" sz="2400" dirty="0">
                <a:solidFill>
                  <a:srgbClr val="66CCFF"/>
                </a:solidFill>
                <a:latin typeface="Times New Roman" pitchFamily="18" charset="0"/>
              </a:rPr>
              <a:t>Ag</a:t>
            </a:r>
            <a:r>
              <a:rPr lang="en-US" altLang="zh-CN" sz="2400" baseline="-25000" dirty="0">
                <a:solidFill>
                  <a:srgbClr val="66CCFF"/>
                </a:solidFill>
                <a:latin typeface="Times New Roman" pitchFamily="18" charset="0"/>
              </a:rPr>
              <a:t>2</a:t>
            </a:r>
            <a:r>
              <a:rPr lang="en-US" altLang="zh-CN" sz="2400" dirty="0">
                <a:solidFill>
                  <a:srgbClr val="66CCFF"/>
                </a:solidFill>
                <a:latin typeface="Times New Roman" pitchFamily="18" charset="0"/>
              </a:rPr>
              <a:t>C</a:t>
            </a:r>
            <a:r>
              <a:rPr lang="en-US" altLang="zh-CN" sz="2400" baseline="-25000" dirty="0">
                <a:solidFill>
                  <a:srgbClr val="66CCFF"/>
                </a:solidFill>
                <a:latin typeface="Times New Roman" pitchFamily="18" charset="0"/>
              </a:rPr>
              <a:t>2</a:t>
            </a:r>
            <a:r>
              <a:rPr lang="en-US" altLang="zh-CN" sz="2400" dirty="0">
                <a:solidFill>
                  <a:srgbClr val="66CCFF"/>
                </a:solidFill>
                <a:latin typeface="Times New Roman" pitchFamily="18" charset="0"/>
              </a:rPr>
              <a:t>O</a:t>
            </a:r>
            <a:r>
              <a:rPr lang="en-US" altLang="zh-CN" sz="2400" baseline="-25000" dirty="0">
                <a:solidFill>
                  <a:srgbClr val="66CCFF"/>
                </a:solidFill>
                <a:latin typeface="Times New Roman" pitchFamily="18" charset="0"/>
              </a:rPr>
              <a:t>4</a:t>
            </a:r>
            <a:r>
              <a:rPr lang="en-US" altLang="zh-CN" sz="2400" dirty="0">
                <a:solidFill>
                  <a:srgbClr val="66CCFF"/>
                </a:solidFill>
                <a:latin typeface="Times New Roman" pitchFamily="18" charset="0"/>
              </a:rPr>
              <a:t> = 2Ag</a:t>
            </a:r>
            <a:r>
              <a:rPr lang="zh-CN" altLang="en-US" sz="2400" dirty="0">
                <a:solidFill>
                  <a:srgbClr val="66CCFF"/>
                </a:solidFill>
                <a:latin typeface="Times New Roman" pitchFamily="18" charset="0"/>
              </a:rPr>
              <a:t> </a:t>
            </a:r>
            <a:r>
              <a:rPr lang="en-US" altLang="zh-CN" sz="2400" dirty="0">
                <a:solidFill>
                  <a:srgbClr val="66CCFF"/>
                </a:solidFill>
                <a:latin typeface="Times New Roman" pitchFamily="18" charset="0"/>
              </a:rPr>
              <a:t>+ 2CO</a:t>
            </a:r>
            <a:r>
              <a:rPr lang="en-US" altLang="zh-CN" sz="2400" baseline="-25000" dirty="0">
                <a:solidFill>
                  <a:srgbClr val="66CCFF"/>
                </a:solidFill>
                <a:latin typeface="Times New Roman" pitchFamily="18" charset="0"/>
              </a:rPr>
              <a:t>2</a:t>
            </a:r>
            <a:r>
              <a:rPr lang="en-US" altLang="zh-CN" sz="2400" dirty="0">
                <a:solidFill>
                  <a:srgbClr val="66CCFF"/>
                </a:solidFill>
                <a:latin typeface="Times New Roman" pitchFamily="18" charset="0"/>
              </a:rPr>
              <a:t>  		      + 29.5 kcal </a:t>
            </a:r>
            <a:r>
              <a:rPr lang="zh-CN" altLang="en-US" sz="2400" dirty="0">
                <a:solidFill>
                  <a:srgbClr val="66CCFF"/>
                </a:solidFill>
                <a:latin typeface="Times New Roman" pitchFamily="18" charset="0"/>
              </a:rPr>
              <a:t> （吸热） </a:t>
            </a:r>
            <a:r>
              <a:rPr lang="en-US" altLang="zh-CN" sz="2400" dirty="0">
                <a:solidFill>
                  <a:srgbClr val="66CCFF"/>
                </a:solidFill>
                <a:latin typeface="Times New Roman" pitchFamily="18" charset="0"/>
              </a:rPr>
              <a:t>(6)</a:t>
            </a:r>
            <a:endParaRPr lang="zh-CN" altLang="en-US" sz="2400" dirty="0">
              <a:solidFill>
                <a:srgbClr val="66CCFF"/>
              </a:solidFill>
              <a:latin typeface="Times New Roman" pitchFamily="18" charset="0"/>
            </a:endParaRPr>
          </a:p>
        </p:txBody>
      </p:sp>
      <p:sp>
        <p:nvSpPr>
          <p:cNvPr id="8"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37894"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E28E8FE-B4D6-4E23-8B2E-C24EB931E233}" type="datetime1">
              <a:rPr lang="zh-CN" altLang="en-US"/>
              <a:pPr>
                <a:defRPr/>
              </a:pPr>
              <a:t>2017/3/14</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543DF46B-EE28-4120-A1BE-0D20B6BE4353}" type="slidenum">
              <a:rPr lang="zh-CN" altLang="en-US" sz="1200" smtClean="0"/>
              <a:pPr>
                <a:defRPr/>
              </a:pPr>
              <a:t>36</a:t>
            </a:fld>
            <a:endParaRPr lang="en-US" altLang="zh-CN" sz="1200" smtClean="0"/>
          </a:p>
        </p:txBody>
      </p:sp>
      <p:sp>
        <p:nvSpPr>
          <p:cNvPr id="38916" name="Text Box 3"/>
          <p:cNvSpPr txBox="1">
            <a:spLocks noChangeArrowheads="1"/>
          </p:cNvSpPr>
          <p:nvPr/>
        </p:nvSpPr>
        <p:spPr bwMode="auto">
          <a:xfrm>
            <a:off x="304800" y="1371600"/>
            <a:ext cx="8610600" cy="350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140000"/>
              </a:lnSpc>
              <a:spcBef>
                <a:spcPct val="50000"/>
              </a:spcBef>
            </a:pPr>
            <a:r>
              <a:rPr lang="zh-CN" altLang="en-US" sz="2400" b="1">
                <a:solidFill>
                  <a:srgbClr val="FFFF00"/>
                </a:solidFill>
              </a:rPr>
              <a:t>反应的快速性：</a:t>
            </a:r>
            <a:endParaRPr lang="en-US" altLang="zh-CN" sz="2400" b="1">
              <a:solidFill>
                <a:srgbClr val="FFFF00"/>
              </a:solidFill>
            </a:endParaRPr>
          </a:p>
          <a:p>
            <a:pPr algn="just">
              <a:lnSpc>
                <a:spcPct val="140000"/>
              </a:lnSpc>
              <a:spcBef>
                <a:spcPct val="50000"/>
              </a:spcBef>
            </a:pPr>
            <a:r>
              <a:rPr lang="zh-CN" altLang="en-US" sz="2400" b="1"/>
              <a:t>反应的快速性也是爆炸的必要条件。也可以说是爆炸过程区别于通常的化学反应过程的一个重要标志。</a:t>
            </a:r>
          </a:p>
          <a:p>
            <a:pPr algn="just">
              <a:lnSpc>
                <a:spcPct val="140000"/>
              </a:lnSpc>
              <a:spcBef>
                <a:spcPct val="50000"/>
              </a:spcBef>
            </a:pPr>
            <a:r>
              <a:rPr lang="zh-CN" altLang="en-US" sz="2400" b="1"/>
              <a:t>以单位质量的物质进行反应的放热来说，炸药可能比不上普通的燃料。但是普通燃料的正常燃烧一般不具有爆炸的特征。这种区别源于反应速度。</a:t>
            </a:r>
          </a:p>
        </p:txBody>
      </p:sp>
      <p:sp>
        <p:nvSpPr>
          <p:cNvPr id="8"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38918"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BE0F94E-4835-47A0-B10B-9A146D9AD559}" type="datetime1">
              <a:rPr lang="zh-CN" altLang="en-US"/>
              <a:pPr>
                <a:defRPr/>
              </a:pPr>
              <a:t>2017/3/14</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08E69EC7-C0D1-426C-8D73-6699CF0F5A0C}" type="slidenum">
              <a:rPr lang="zh-CN" altLang="en-US" sz="1200" smtClean="0"/>
              <a:pPr>
                <a:defRPr/>
              </a:pPr>
              <a:t>37</a:t>
            </a:fld>
            <a:endParaRPr lang="en-US" altLang="zh-CN" sz="1200" smtClean="0"/>
          </a:p>
        </p:txBody>
      </p:sp>
      <p:sp>
        <p:nvSpPr>
          <p:cNvPr id="39940" name="Text Box 3"/>
          <p:cNvSpPr txBox="1">
            <a:spLocks noChangeArrowheads="1"/>
          </p:cNvSpPr>
          <p:nvPr/>
        </p:nvSpPr>
        <p:spPr bwMode="auto">
          <a:xfrm>
            <a:off x="304800" y="1595438"/>
            <a:ext cx="86106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spcBef>
                <a:spcPct val="50000"/>
              </a:spcBef>
            </a:pPr>
            <a:r>
              <a:rPr lang="zh-CN" altLang="en-US" sz="2400" b="1">
                <a:solidFill>
                  <a:srgbClr val="FFFF00"/>
                </a:solidFill>
              </a:rPr>
              <a:t>反应的快速性：</a:t>
            </a:r>
          </a:p>
          <a:p>
            <a:pPr algn="just">
              <a:spcBef>
                <a:spcPct val="50000"/>
              </a:spcBef>
            </a:pPr>
            <a:r>
              <a:rPr lang="zh-CN" altLang="en-US" sz="2400" b="1">
                <a:latin typeface="Times New Roman" pitchFamily="18" charset="0"/>
              </a:rPr>
              <a:t>煤燃烧：</a:t>
            </a:r>
            <a:r>
              <a:rPr lang="en-US" altLang="zh-CN" sz="2400" b="1">
                <a:latin typeface="Times New Roman" pitchFamily="18" charset="0"/>
              </a:rPr>
              <a:t>CO</a:t>
            </a:r>
            <a:r>
              <a:rPr lang="en-US" altLang="zh-CN" sz="2400" b="1" baseline="-25000">
                <a:latin typeface="Times New Roman" pitchFamily="18" charset="0"/>
              </a:rPr>
              <a:t>2</a:t>
            </a:r>
            <a:r>
              <a:rPr lang="en-US" altLang="zh-CN" sz="2400" b="1">
                <a:latin typeface="Times New Roman" pitchFamily="18" charset="0"/>
                <a:cs typeface="Arial" charset="0"/>
              </a:rPr>
              <a:t>↑	</a:t>
            </a:r>
            <a:r>
              <a:rPr lang="el-GR" altLang="zh-CN" sz="2400" b="1">
                <a:latin typeface="Times New Roman" pitchFamily="18" charset="0"/>
                <a:cs typeface="Arial" charset="0"/>
              </a:rPr>
              <a:t>Δ</a:t>
            </a:r>
            <a:r>
              <a:rPr lang="en-US" altLang="zh-CN" sz="2400" b="1">
                <a:latin typeface="Times New Roman" pitchFamily="18" charset="0"/>
                <a:cs typeface="Arial" charset="0"/>
              </a:rPr>
              <a:t>H = -2130 kcal/kg 		</a:t>
            </a:r>
            <a:r>
              <a:rPr lang="zh-CN" altLang="en-US" sz="2400" b="1">
                <a:latin typeface="Times New Roman" pitchFamily="18" charset="0"/>
                <a:cs typeface="Arial" charset="0"/>
              </a:rPr>
              <a:t>几分钟</a:t>
            </a:r>
            <a:r>
              <a:rPr lang="en-US" altLang="zh-CN" sz="2400" b="1">
                <a:latin typeface="Times New Roman" pitchFamily="18" charset="0"/>
                <a:cs typeface="Arial" charset="0"/>
              </a:rPr>
              <a:t>-</a:t>
            </a:r>
            <a:r>
              <a:rPr lang="zh-CN" altLang="en-US" sz="2400" b="1">
                <a:latin typeface="Times New Roman" pitchFamily="18" charset="0"/>
                <a:cs typeface="Arial" charset="0"/>
              </a:rPr>
              <a:t>几小时</a:t>
            </a:r>
          </a:p>
          <a:p>
            <a:pPr algn="just">
              <a:spcBef>
                <a:spcPct val="50000"/>
              </a:spcBef>
            </a:pPr>
            <a:r>
              <a:rPr lang="en-US" altLang="zh-CN" sz="2400" b="1">
                <a:latin typeface="Times New Roman" pitchFamily="18" charset="0"/>
                <a:cs typeface="Arial" charset="0"/>
              </a:rPr>
              <a:t>TNT</a:t>
            </a:r>
            <a:r>
              <a:rPr lang="zh-CN" altLang="en-US" sz="2400" b="1">
                <a:latin typeface="Times New Roman" pitchFamily="18" charset="0"/>
                <a:cs typeface="Arial" charset="0"/>
              </a:rPr>
              <a:t>：   气体</a:t>
            </a:r>
            <a:r>
              <a:rPr lang="en-US" altLang="zh-CN" sz="2400" b="1">
                <a:latin typeface="Times New Roman" pitchFamily="18" charset="0"/>
                <a:cs typeface="Arial" charset="0"/>
              </a:rPr>
              <a:t>↑</a:t>
            </a:r>
            <a:r>
              <a:rPr lang="en-US" altLang="zh-CN" sz="2800" b="1">
                <a:latin typeface="Times New Roman" pitchFamily="18" charset="0"/>
                <a:cs typeface="Arial" charset="0"/>
              </a:rPr>
              <a:t>	 </a:t>
            </a:r>
            <a:r>
              <a:rPr lang="el-GR" altLang="zh-CN" sz="2400" b="1">
                <a:latin typeface="Times New Roman" pitchFamily="18" charset="0"/>
              </a:rPr>
              <a:t>Δ</a:t>
            </a:r>
            <a:r>
              <a:rPr lang="en-US" altLang="zh-CN" sz="2400" b="1">
                <a:latin typeface="Times New Roman" pitchFamily="18" charset="0"/>
              </a:rPr>
              <a:t>H = -1000 kcal/kg                 1/100000</a:t>
            </a:r>
            <a:r>
              <a:rPr lang="zh-CN" altLang="en-US" sz="2400" b="1">
                <a:latin typeface="Times New Roman" pitchFamily="18" charset="0"/>
              </a:rPr>
              <a:t>秒</a:t>
            </a:r>
          </a:p>
          <a:p>
            <a:pPr algn="just">
              <a:lnSpc>
                <a:spcPct val="120000"/>
              </a:lnSpc>
              <a:spcBef>
                <a:spcPct val="50000"/>
              </a:spcBef>
            </a:pPr>
            <a:r>
              <a:rPr lang="zh-CN" altLang="en-US" sz="2400" b="1">
                <a:latin typeface="Times New Roman" pitchFamily="18" charset="0"/>
              </a:rPr>
              <a:t>对于</a:t>
            </a:r>
            <a:r>
              <a:rPr lang="en-US" altLang="zh-CN" sz="2400" b="1">
                <a:latin typeface="Times New Roman" pitchFamily="18" charset="0"/>
              </a:rPr>
              <a:t>TNT</a:t>
            </a:r>
            <a:r>
              <a:rPr lang="zh-CN" altLang="en-US" sz="2400" b="1">
                <a:latin typeface="Times New Roman" pitchFamily="18" charset="0"/>
              </a:rPr>
              <a:t>，在爆炸发生的瞬间，气体尚未来得及膨胀，就被加热到</a:t>
            </a:r>
            <a:r>
              <a:rPr lang="en-US" altLang="zh-CN" sz="2400" b="1">
                <a:latin typeface="Times New Roman" pitchFamily="18" charset="0"/>
              </a:rPr>
              <a:t>2000-3000</a:t>
            </a:r>
            <a:r>
              <a:rPr lang="en-US" altLang="zh-CN" sz="2400" b="1">
                <a:latin typeface="宋体" pitchFamily="2" charset="-122"/>
              </a:rPr>
              <a:t>℃</a:t>
            </a:r>
            <a:r>
              <a:rPr lang="zh-CN" altLang="en-US" sz="2400" b="1">
                <a:latin typeface="Times New Roman" pitchFamily="18" charset="0"/>
              </a:rPr>
              <a:t>，气体的压力约为</a:t>
            </a:r>
            <a:r>
              <a:rPr lang="en-US" altLang="zh-CN" sz="2400" b="1">
                <a:latin typeface="Times New Roman" pitchFamily="18" charset="0"/>
              </a:rPr>
              <a:t>10-40GPa</a:t>
            </a:r>
            <a:r>
              <a:rPr lang="zh-CN" altLang="en-US" sz="2400" b="1">
                <a:latin typeface="Times New Roman" pitchFamily="18" charset="0"/>
              </a:rPr>
              <a:t>，因而产生了极大的压缩能。</a:t>
            </a:r>
          </a:p>
        </p:txBody>
      </p:sp>
      <p:sp>
        <p:nvSpPr>
          <p:cNvPr id="8"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39942"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0AA7EB5-7A41-43B6-A6BD-B1D412F3FBA3}" type="datetime1">
              <a:rPr lang="zh-CN" altLang="en-US"/>
              <a:pPr>
                <a:defRPr/>
              </a:pPr>
              <a:t>2017/3/14</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360A15C5-430A-4E06-AB6B-E77E8F4C06CE}" type="slidenum">
              <a:rPr lang="zh-CN" altLang="en-US" sz="1200" smtClean="0"/>
              <a:pPr>
                <a:defRPr/>
              </a:pPr>
              <a:t>38</a:t>
            </a:fld>
            <a:endParaRPr lang="en-US" altLang="zh-CN" sz="1200" dirty="0" smtClean="0"/>
          </a:p>
        </p:txBody>
      </p:sp>
      <p:sp>
        <p:nvSpPr>
          <p:cNvPr id="40964" name="Text Box 3"/>
          <p:cNvSpPr txBox="1">
            <a:spLocks noChangeArrowheads="1"/>
          </p:cNvSpPr>
          <p:nvPr/>
        </p:nvSpPr>
        <p:spPr bwMode="auto">
          <a:xfrm>
            <a:off x="304800" y="1371600"/>
            <a:ext cx="86106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150000"/>
              </a:lnSpc>
              <a:spcBef>
                <a:spcPct val="50000"/>
              </a:spcBef>
            </a:pPr>
            <a:r>
              <a:rPr lang="zh-CN" altLang="en-US" sz="2400" b="1">
                <a:solidFill>
                  <a:srgbClr val="FFFF00"/>
                </a:solidFill>
              </a:rPr>
              <a:t>生成气体产物：</a:t>
            </a:r>
            <a:r>
              <a:rPr lang="zh-CN" altLang="en-US" sz="2400" b="1"/>
              <a:t>气体的可压缩性很大，膨胀系数也很大，所以是膨胀作功的理想工作介质。爆炸对周围环境的作功就是通过高温高压气体迅速膨胀实现的。因此，在反应中生成大量的气体也是爆炸的一个重要因素。</a:t>
            </a:r>
          </a:p>
          <a:p>
            <a:pPr algn="just">
              <a:lnSpc>
                <a:spcPct val="150000"/>
              </a:lnSpc>
              <a:spcBef>
                <a:spcPct val="50000"/>
              </a:spcBef>
            </a:pPr>
            <a:r>
              <a:rPr lang="en-US" altLang="zh-CN" sz="2400" b="1"/>
              <a:t>1L</a:t>
            </a:r>
            <a:r>
              <a:rPr lang="zh-CN" altLang="en-US" sz="2400" b="1"/>
              <a:t>普通炸药爆炸时产生约</a:t>
            </a:r>
            <a:r>
              <a:rPr lang="en-US" altLang="zh-CN" sz="2400" b="1"/>
              <a:t>1000L</a:t>
            </a:r>
            <a:r>
              <a:rPr lang="zh-CN" altLang="en-US" sz="2400" b="1"/>
              <a:t>（标准状态）的气体。在爆炸的瞬间，这些气体被加热到高温，但仍然保持原来的体积，所以体系内的压力极大。在瞬间膨胀的过程中，产生猛烈的机械作用，就是爆炸。</a:t>
            </a:r>
          </a:p>
        </p:txBody>
      </p:sp>
      <p:sp>
        <p:nvSpPr>
          <p:cNvPr id="8"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40966"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47DEC00-847D-4602-A564-B08AD43A1BAC}" type="datetime1">
              <a:rPr lang="zh-CN" altLang="en-US"/>
              <a:pPr>
                <a:defRPr/>
              </a:pPr>
              <a:t>2017/3/14</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B9AD5D34-79A5-46BE-A7D9-CE240B1AB828}" type="slidenum">
              <a:rPr lang="zh-CN" altLang="en-US" sz="1200" smtClean="0"/>
              <a:pPr>
                <a:defRPr/>
              </a:pPr>
              <a:t>39</a:t>
            </a:fld>
            <a:endParaRPr lang="en-US" altLang="zh-CN" sz="1200" smtClean="0"/>
          </a:p>
        </p:txBody>
      </p:sp>
      <p:sp>
        <p:nvSpPr>
          <p:cNvPr id="41988" name="Text Box 3"/>
          <p:cNvSpPr txBox="1">
            <a:spLocks noChangeArrowheads="1"/>
          </p:cNvSpPr>
          <p:nvPr/>
        </p:nvSpPr>
        <p:spPr bwMode="auto">
          <a:xfrm>
            <a:off x="228600" y="1231900"/>
            <a:ext cx="8763000"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110000"/>
              </a:lnSpc>
              <a:spcBef>
                <a:spcPct val="50000"/>
              </a:spcBef>
            </a:pPr>
            <a:r>
              <a:rPr lang="zh-CN" altLang="en-US" sz="2400" b="1">
                <a:solidFill>
                  <a:srgbClr val="FFFF00"/>
                </a:solidFill>
              </a:rPr>
              <a:t>生成气体产物：</a:t>
            </a:r>
            <a:endParaRPr lang="en-US" altLang="zh-CN" sz="2400" b="1"/>
          </a:p>
          <a:p>
            <a:pPr algn="just">
              <a:lnSpc>
                <a:spcPct val="110000"/>
              </a:lnSpc>
              <a:spcBef>
                <a:spcPct val="50000"/>
              </a:spcBef>
            </a:pPr>
            <a:r>
              <a:rPr lang="zh-CN" altLang="en-US" sz="2400" b="1"/>
              <a:t>如果反应产物不是气体而是液体或固体，即使是放热反应也不会发生爆炸。</a:t>
            </a:r>
            <a:endParaRPr lang="zh-CN" altLang="en-US" sz="2400" b="1">
              <a:latin typeface="Times New Roman" pitchFamily="18" charset="0"/>
            </a:endParaRPr>
          </a:p>
          <a:p>
            <a:pPr algn="ctr">
              <a:spcBef>
                <a:spcPct val="50000"/>
              </a:spcBef>
            </a:pPr>
            <a:r>
              <a:rPr lang="en-US" altLang="zh-CN" sz="2400" b="1">
                <a:latin typeface="Times New Roman" pitchFamily="18" charset="0"/>
              </a:rPr>
              <a:t>Al + Fe</a:t>
            </a:r>
            <a:r>
              <a:rPr lang="en-US" altLang="zh-CN" sz="2400" b="1" baseline="-25000">
                <a:latin typeface="Times New Roman" pitchFamily="18" charset="0"/>
              </a:rPr>
              <a:t>2</a:t>
            </a:r>
            <a:r>
              <a:rPr lang="en-US" altLang="zh-CN" sz="2400" b="1">
                <a:latin typeface="Times New Roman" pitchFamily="18" charset="0"/>
              </a:rPr>
              <a:t>O</a:t>
            </a:r>
            <a:r>
              <a:rPr lang="en-US" altLang="zh-CN" sz="2400" b="1" baseline="-25000">
                <a:latin typeface="Times New Roman" pitchFamily="18" charset="0"/>
              </a:rPr>
              <a:t>3</a:t>
            </a:r>
            <a:r>
              <a:rPr lang="en-US" altLang="zh-CN" sz="2400" b="1">
                <a:latin typeface="Times New Roman" pitchFamily="18" charset="0"/>
              </a:rPr>
              <a:t> = Al</a:t>
            </a:r>
            <a:r>
              <a:rPr lang="en-US" altLang="zh-CN" sz="2400" b="1" baseline="-25000">
                <a:latin typeface="Times New Roman" pitchFamily="18" charset="0"/>
              </a:rPr>
              <a:t>2</a:t>
            </a:r>
            <a:r>
              <a:rPr lang="en-US" altLang="zh-CN" sz="2400" b="1">
                <a:latin typeface="Times New Roman" pitchFamily="18" charset="0"/>
              </a:rPr>
              <a:t>O</a:t>
            </a:r>
            <a:r>
              <a:rPr lang="en-US" altLang="zh-CN" sz="2400" b="1" baseline="-25000">
                <a:latin typeface="Times New Roman" pitchFamily="18" charset="0"/>
              </a:rPr>
              <a:t>3</a:t>
            </a:r>
            <a:r>
              <a:rPr lang="en-US" altLang="zh-CN" sz="2400" b="1">
                <a:latin typeface="Times New Roman" pitchFamily="18" charset="0"/>
              </a:rPr>
              <a:t> + 2Fe         -198 kcal</a:t>
            </a:r>
          </a:p>
          <a:p>
            <a:pPr algn="just">
              <a:lnSpc>
                <a:spcPct val="110000"/>
              </a:lnSpc>
              <a:spcBef>
                <a:spcPct val="50000"/>
              </a:spcBef>
            </a:pPr>
            <a:r>
              <a:rPr lang="zh-CN" altLang="en-US" sz="2400" b="1"/>
              <a:t>绝热状态下，该反应体系温度可以达到</a:t>
            </a:r>
            <a:r>
              <a:rPr lang="en-US" altLang="zh-CN" sz="2400" b="1"/>
              <a:t>3000</a:t>
            </a:r>
            <a:r>
              <a:rPr lang="en-US" altLang="zh-CN" sz="2400" b="1">
                <a:latin typeface="宋体" pitchFamily="2" charset="-122"/>
              </a:rPr>
              <a:t>℃</a:t>
            </a:r>
            <a:r>
              <a:rPr lang="zh-CN" altLang="en-US" sz="2400" b="1"/>
              <a:t>，但并不会发生爆炸，因为产物是以液体状态存在。</a:t>
            </a:r>
          </a:p>
          <a:p>
            <a:pPr algn="just">
              <a:spcBef>
                <a:spcPct val="50000"/>
              </a:spcBef>
            </a:pPr>
            <a:r>
              <a:rPr lang="zh-CN" altLang="en-US" sz="2400" b="1"/>
              <a:t>有些气体反应是体积缩小的反应</a:t>
            </a:r>
          </a:p>
          <a:p>
            <a:pPr algn="ctr">
              <a:spcBef>
                <a:spcPct val="50000"/>
              </a:spcBef>
            </a:pPr>
            <a:r>
              <a:rPr lang="en-US" altLang="zh-CN" sz="2400" b="1"/>
              <a:t>2H</a:t>
            </a:r>
            <a:r>
              <a:rPr lang="en-US" altLang="zh-CN" sz="2400" b="1" baseline="-25000"/>
              <a:t>2</a:t>
            </a:r>
            <a:r>
              <a:rPr lang="en-US" altLang="zh-CN" sz="2400" b="1"/>
              <a:t> + O</a:t>
            </a:r>
            <a:r>
              <a:rPr lang="en-US" altLang="zh-CN" sz="2400" b="1" baseline="-25000"/>
              <a:t>2 </a:t>
            </a:r>
            <a:r>
              <a:rPr lang="en-US" altLang="zh-CN" sz="2400" b="1"/>
              <a:t>= 2H</a:t>
            </a:r>
            <a:r>
              <a:rPr lang="en-US" altLang="zh-CN" sz="2400" b="1" baseline="-25000"/>
              <a:t>2</a:t>
            </a:r>
            <a:r>
              <a:rPr lang="en-US" altLang="zh-CN" sz="2400" b="1"/>
              <a:t>O  </a:t>
            </a:r>
          </a:p>
          <a:p>
            <a:pPr algn="just">
              <a:lnSpc>
                <a:spcPct val="110000"/>
              </a:lnSpc>
              <a:spcBef>
                <a:spcPct val="50000"/>
              </a:spcBef>
            </a:pPr>
            <a:r>
              <a:rPr lang="zh-CN" altLang="en-US" sz="2400" b="1"/>
              <a:t>但是，由于反应是强烈的放热反应，在高温的作用下，最终的气体体积也可能远大于初始状态的体积，因此也可以产生爆炸</a:t>
            </a:r>
            <a:r>
              <a:rPr lang="zh-CN" altLang="en-US" sz="2800" b="1"/>
              <a:t>。</a:t>
            </a:r>
            <a:r>
              <a:rPr lang="zh-CN" altLang="en-US" sz="2800"/>
              <a:t>                                                                                                                                                                                                                                                </a:t>
            </a:r>
            <a:endParaRPr lang="zh-CN" altLang="en-US" sz="2800">
              <a:latin typeface="Times New Roman" pitchFamily="18" charset="0"/>
            </a:endParaRPr>
          </a:p>
        </p:txBody>
      </p:sp>
      <p:sp>
        <p:nvSpPr>
          <p:cNvPr id="8"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41990"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fld id="{D04BBC2C-5279-4257-BA2D-4D236435CBC8}" type="datetime1">
              <a:rPr lang="zh-CN" altLang="en-US"/>
              <a:pPr>
                <a:defRPr/>
              </a:pPr>
              <a:t>2017/3/14</a:t>
            </a:fld>
            <a:endParaRPr lang="en-US" altLang="zh-CN"/>
          </a:p>
        </p:txBody>
      </p:sp>
      <p:sp>
        <p:nvSpPr>
          <p:cNvPr id="7"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3D2F999D-4B07-43A6-BEEE-88D9EB5C13AE}" type="slidenum">
              <a:rPr lang="zh-CN" altLang="en-US" sz="1200" smtClean="0"/>
              <a:pPr>
                <a:defRPr/>
              </a:pPr>
              <a:t>4</a:t>
            </a:fld>
            <a:endParaRPr lang="en-US" altLang="zh-CN" sz="1200" smtClean="0"/>
          </a:p>
        </p:txBody>
      </p:sp>
      <p:sp>
        <p:nvSpPr>
          <p:cNvPr id="6148" name="Text Box 3"/>
          <p:cNvSpPr txBox="1">
            <a:spLocks noChangeArrowheads="1"/>
          </p:cNvSpPr>
          <p:nvPr/>
        </p:nvSpPr>
        <p:spPr bwMode="auto">
          <a:xfrm>
            <a:off x="288925" y="1150938"/>
            <a:ext cx="8458200"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10000"/>
              </a:lnSpc>
            </a:pPr>
            <a:r>
              <a:rPr lang="en-US" altLang="zh-CN" sz="2800" b="1">
                <a:solidFill>
                  <a:srgbClr val="FF0066"/>
                </a:solidFill>
                <a:latin typeface="Times New Roman" pitchFamily="18" charset="0"/>
              </a:rPr>
              <a:t>4.1.3 </a:t>
            </a:r>
            <a:r>
              <a:rPr lang="zh-CN" altLang="en-US" sz="2800" b="1">
                <a:solidFill>
                  <a:srgbClr val="FF0066"/>
                </a:solidFill>
                <a:latin typeface="Times New Roman" pitchFamily="18" charset="0"/>
              </a:rPr>
              <a:t>燃烧机理</a:t>
            </a:r>
            <a:endParaRPr lang="zh-CN" altLang="en-US" sz="2800" b="1">
              <a:latin typeface="Times New Roman" pitchFamily="18" charset="0"/>
            </a:endParaRPr>
          </a:p>
          <a:p>
            <a:pPr>
              <a:lnSpc>
                <a:spcPct val="110000"/>
              </a:lnSpc>
            </a:pPr>
            <a:r>
              <a:rPr lang="zh-CN" altLang="en-US" sz="2400" b="1">
                <a:latin typeface="Times New Roman" pitchFamily="18" charset="0"/>
              </a:rPr>
              <a:t>可燃物燃烧化学反应一般为自由基过程，包括：</a:t>
            </a:r>
          </a:p>
        </p:txBody>
      </p:sp>
      <p:sp>
        <p:nvSpPr>
          <p:cNvPr id="9" name="Rectangle 2"/>
          <p:cNvSpPr>
            <a:spLocks noGrp="1" noChangeArrowheads="1"/>
          </p:cNvSpPr>
          <p:nvPr>
            <p:ph type="title"/>
          </p:nvPr>
        </p:nvSpPr>
        <p:spPr>
          <a:xfrm>
            <a:off x="3124200" y="304800"/>
            <a:ext cx="5715000" cy="941388"/>
          </a:xfrm>
        </p:spPr>
        <p:txBody>
          <a:bodyPr/>
          <a:lstStyle/>
          <a:p>
            <a:pPr eaLnBrk="1" hangingPunct="1">
              <a:defRPr/>
            </a:pPr>
            <a:r>
              <a:rPr lang="zh-CN" altLang="en-US" sz="3200" dirty="0" smtClean="0"/>
              <a:t>第四章 危险化学品特性与分析</a:t>
            </a:r>
          </a:p>
        </p:txBody>
      </p:sp>
      <p:graphicFrame>
        <p:nvGraphicFramePr>
          <p:cNvPr id="6150" name="Object 2"/>
          <p:cNvGraphicFramePr>
            <a:graphicFrameLocks noChangeAspect="1"/>
          </p:cNvGraphicFramePr>
          <p:nvPr/>
        </p:nvGraphicFramePr>
        <p:xfrm>
          <a:off x="304800" y="2438400"/>
          <a:ext cx="3352800" cy="1524000"/>
        </p:xfrm>
        <a:graphic>
          <a:graphicData uri="http://schemas.openxmlformats.org/presentationml/2006/ole">
            <mc:AlternateContent xmlns:mc="http://schemas.openxmlformats.org/markup-compatibility/2006">
              <mc:Choice xmlns:v="urn:schemas-microsoft-com:vml" Requires="v">
                <p:oleObj spid="_x0000_s6182" name="ChemSketch" r:id="rId4" imgW="2124456" imgH="844296" progId="ACD.ChemSketch.20">
                  <p:embed/>
                </p:oleObj>
              </mc:Choice>
              <mc:Fallback>
                <p:oleObj name="ChemSketch" r:id="rId4" imgW="2124456" imgH="844296" progId="ACD.ChemSketch.20">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438400"/>
                        <a:ext cx="3352800" cy="1524000"/>
                      </a:xfrm>
                      <a:prstGeom prst="rect">
                        <a:avLst/>
                      </a:prstGeom>
                      <a:solidFill>
                        <a:srgbClr val="00CCFF"/>
                      </a:solidFill>
                      <a:ln>
                        <a:noFill/>
                      </a:ln>
                      <a:effectLst/>
                      <a:extLs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1" name="Object 4"/>
          <p:cNvGraphicFramePr>
            <a:graphicFrameLocks noChangeAspect="1"/>
          </p:cNvGraphicFramePr>
          <p:nvPr/>
        </p:nvGraphicFramePr>
        <p:xfrm>
          <a:off x="304800" y="4419600"/>
          <a:ext cx="3352800" cy="1752600"/>
        </p:xfrm>
        <a:graphic>
          <a:graphicData uri="http://schemas.openxmlformats.org/presentationml/2006/ole">
            <mc:AlternateContent xmlns:mc="http://schemas.openxmlformats.org/markup-compatibility/2006">
              <mc:Choice xmlns:v="urn:schemas-microsoft-com:vml" Requires="v">
                <p:oleObj spid="_x0000_s6183" name="ChemSketch" r:id="rId6" imgW="2118360" imgH="1197864" progId="ACD.ChemSketch.20">
                  <p:embed/>
                </p:oleObj>
              </mc:Choice>
              <mc:Fallback>
                <p:oleObj name="ChemSketch" r:id="rId6" imgW="2118360" imgH="1197864" progId="ACD.ChemSketch.20">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4419600"/>
                        <a:ext cx="3352800" cy="17526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ight Arrow 13"/>
          <p:cNvSpPr/>
          <p:nvPr/>
        </p:nvSpPr>
        <p:spPr>
          <a:xfrm>
            <a:off x="3733800" y="2819400"/>
            <a:ext cx="12954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Left Arrow 14"/>
          <p:cNvSpPr/>
          <p:nvPr/>
        </p:nvSpPr>
        <p:spPr>
          <a:xfrm>
            <a:off x="3657600" y="5029200"/>
            <a:ext cx="12192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6154" name="图片 3" descr="buct-logo-white.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5" name="Rectangle 1"/>
          <p:cNvSpPr>
            <a:spLocks noChangeArrowheads="1"/>
          </p:cNvSpPr>
          <p:nvPr/>
        </p:nvSpPr>
        <p:spPr bwMode="auto">
          <a:xfrm>
            <a:off x="5035550" y="2114550"/>
            <a:ext cx="3876675" cy="41767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a:t>链增长</a:t>
            </a:r>
            <a:endParaRPr lang="en-US" altLang="zh-CN" sz="2800" b="1"/>
          </a:p>
          <a:p>
            <a:r>
              <a:rPr lang="en-US" altLang="zh-CN" sz="2000"/>
              <a:t>H</a:t>
            </a:r>
            <a:r>
              <a:rPr lang="zh-CN" altLang="zh-CN" sz="4000" baseline="30000"/>
              <a:t>·</a:t>
            </a:r>
            <a:r>
              <a:rPr lang="en-US" altLang="zh-CN" sz="4000"/>
              <a:t> </a:t>
            </a:r>
            <a:r>
              <a:rPr lang="en-US" altLang="zh-CN" sz="2000"/>
              <a:t>+  O</a:t>
            </a:r>
            <a:r>
              <a:rPr lang="en-US" altLang="zh-CN" sz="2000" baseline="-25000"/>
              <a:t>2</a:t>
            </a:r>
            <a:r>
              <a:rPr lang="en-US" altLang="zh-CN" sz="2000"/>
              <a:t> </a:t>
            </a:r>
            <a:r>
              <a:rPr lang="zh-CN" altLang="zh-CN" sz="2000"/>
              <a:t>→</a:t>
            </a:r>
            <a:r>
              <a:rPr lang="en-US" altLang="zh-CN" sz="2000"/>
              <a:t> HOO</a:t>
            </a:r>
            <a:r>
              <a:rPr lang="zh-CN" altLang="zh-CN" sz="4000" baseline="30000"/>
              <a:t>·</a:t>
            </a:r>
            <a:endParaRPr lang="zh-CN" altLang="zh-CN" sz="4000"/>
          </a:p>
          <a:p>
            <a:r>
              <a:rPr lang="en-US" altLang="zh-CN" sz="2000"/>
              <a:t>CH</a:t>
            </a:r>
            <a:r>
              <a:rPr lang="en-US" altLang="zh-CN" sz="2000" baseline="-25000"/>
              <a:t>3</a:t>
            </a:r>
            <a:r>
              <a:rPr lang="zh-CN" altLang="zh-CN" sz="4000" baseline="30000"/>
              <a:t>·</a:t>
            </a:r>
            <a:r>
              <a:rPr lang="en-US" altLang="zh-CN" sz="2000"/>
              <a:t>+  O</a:t>
            </a:r>
            <a:r>
              <a:rPr lang="en-US" altLang="zh-CN" sz="2000" baseline="-25000"/>
              <a:t>2</a:t>
            </a:r>
            <a:r>
              <a:rPr lang="en-US" altLang="zh-CN" sz="2000"/>
              <a:t> </a:t>
            </a:r>
            <a:r>
              <a:rPr lang="zh-CN" altLang="zh-CN" sz="2000"/>
              <a:t>→ </a:t>
            </a:r>
            <a:r>
              <a:rPr lang="en-US" altLang="zh-CN" sz="2000"/>
              <a:t>CH</a:t>
            </a:r>
            <a:r>
              <a:rPr lang="en-US" altLang="zh-CN" sz="2000" baseline="-25000"/>
              <a:t>3</a:t>
            </a:r>
            <a:r>
              <a:rPr lang="en-US" altLang="zh-CN" sz="2000"/>
              <a:t>OO</a:t>
            </a:r>
            <a:r>
              <a:rPr lang="zh-CN" altLang="zh-CN" sz="4000" baseline="30000"/>
              <a:t>·</a:t>
            </a:r>
            <a:endParaRPr lang="en-US" altLang="zh-CN" sz="4000" baseline="30000"/>
          </a:p>
          <a:p>
            <a:r>
              <a:rPr lang="en-US" altLang="zh-CN" sz="2000"/>
              <a:t>HOO</a:t>
            </a:r>
            <a:r>
              <a:rPr lang="zh-CN" altLang="zh-CN" sz="4000" baseline="30000"/>
              <a:t>·</a:t>
            </a:r>
            <a:r>
              <a:rPr lang="en-US" altLang="zh-CN" sz="2000"/>
              <a:t> + CH</a:t>
            </a:r>
            <a:r>
              <a:rPr lang="en-US" altLang="zh-CN" sz="2000" baseline="-25000"/>
              <a:t>4</a:t>
            </a:r>
            <a:r>
              <a:rPr lang="zh-CN" altLang="zh-CN" sz="2000"/>
              <a:t> →</a:t>
            </a:r>
            <a:r>
              <a:rPr lang="en-US" altLang="zh-CN" sz="2000"/>
              <a:t> CH</a:t>
            </a:r>
            <a:r>
              <a:rPr lang="en-US" altLang="zh-CN" sz="2000" baseline="-25000"/>
              <a:t>3</a:t>
            </a:r>
            <a:r>
              <a:rPr lang="zh-CN" altLang="zh-CN" sz="4000" baseline="30000"/>
              <a:t>·</a:t>
            </a:r>
            <a:r>
              <a:rPr lang="en-US" altLang="zh-CN" sz="2000"/>
              <a:t> + HOOH</a:t>
            </a:r>
          </a:p>
          <a:p>
            <a:r>
              <a:rPr lang="en-US" altLang="zh-CN" sz="2000"/>
              <a:t>HOOH </a:t>
            </a:r>
            <a:r>
              <a:rPr lang="zh-CN" altLang="zh-CN" sz="2000"/>
              <a:t>→</a:t>
            </a:r>
            <a:r>
              <a:rPr lang="en-US" altLang="zh-CN" sz="2000"/>
              <a:t> HO</a:t>
            </a:r>
            <a:r>
              <a:rPr lang="zh-CN" altLang="zh-CN" sz="4000" baseline="30000"/>
              <a:t> ·</a:t>
            </a:r>
            <a:endParaRPr lang="en-US" altLang="zh-CN" sz="4000" baseline="30000"/>
          </a:p>
          <a:p>
            <a:r>
              <a:rPr lang="en-US" altLang="zh-CN" sz="2000"/>
              <a:t>HO</a:t>
            </a:r>
            <a:r>
              <a:rPr lang="zh-CN" altLang="zh-CN" sz="2000" baseline="30000"/>
              <a:t> </a:t>
            </a:r>
            <a:r>
              <a:rPr lang="zh-CN" altLang="zh-CN" sz="2800" baseline="30000"/>
              <a:t>·</a:t>
            </a:r>
            <a:r>
              <a:rPr lang="en-US" altLang="zh-CN" sz="2800"/>
              <a:t> </a:t>
            </a:r>
            <a:r>
              <a:rPr lang="en-US" altLang="zh-CN" sz="2000"/>
              <a:t>+ CH</a:t>
            </a:r>
            <a:r>
              <a:rPr lang="en-US" altLang="zh-CN" sz="2000" baseline="-25000"/>
              <a:t>4</a:t>
            </a:r>
            <a:r>
              <a:rPr lang="zh-CN" altLang="zh-CN" sz="2000"/>
              <a:t> →</a:t>
            </a:r>
            <a:r>
              <a:rPr lang="en-US" altLang="zh-CN" sz="2000"/>
              <a:t> H</a:t>
            </a:r>
            <a:r>
              <a:rPr lang="en-US" altLang="zh-CN" sz="2000" baseline="-25000"/>
              <a:t>2</a:t>
            </a:r>
            <a:r>
              <a:rPr lang="en-US" altLang="zh-CN" sz="2000"/>
              <a:t>O + CH</a:t>
            </a:r>
            <a:r>
              <a:rPr lang="en-US" altLang="zh-CN" sz="2000" baseline="-25000"/>
              <a:t>3</a:t>
            </a:r>
            <a:r>
              <a:rPr lang="zh-CN" altLang="zh-CN" sz="4000" baseline="30000"/>
              <a:t>·</a:t>
            </a:r>
            <a:r>
              <a:rPr lang="en-US" altLang="zh-CN" sz="2000"/>
              <a:t> </a:t>
            </a:r>
          </a:p>
          <a:p>
            <a:r>
              <a:rPr lang="en-US" altLang="zh-CN" sz="4400" baseline="30000"/>
              <a:t>………</a:t>
            </a:r>
          </a:p>
          <a:p>
            <a:r>
              <a:rPr lang="en-US" altLang="zh-CN" sz="2000"/>
              <a:t>CO</a:t>
            </a:r>
            <a:r>
              <a:rPr lang="en-US" altLang="zh-CN" sz="2000" baseline="-25000"/>
              <a:t>2</a:t>
            </a:r>
          </a:p>
          <a:p>
            <a:r>
              <a:rPr lang="en-US" altLang="zh-CN" sz="2000"/>
              <a:t>CO </a:t>
            </a:r>
          </a:p>
          <a:p>
            <a:r>
              <a:rPr lang="en-US" altLang="zh-CN" sz="2000"/>
              <a:t>H</a:t>
            </a:r>
            <a:r>
              <a:rPr lang="en-US" altLang="zh-CN" sz="2000" baseline="-25000"/>
              <a:t>2</a:t>
            </a:r>
            <a:r>
              <a:rPr lang="en-US" altLang="zh-CN" sz="2000"/>
              <a:t>O</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F08B3A9-3847-43F5-B796-7BEFCF697A86}" type="datetime1">
              <a:rPr lang="zh-CN" altLang="en-US"/>
              <a:pPr>
                <a:defRPr/>
              </a:pPr>
              <a:t>2017/3/14</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48839CDA-5AEC-4722-B364-DC1E7274CF33}" type="slidenum">
              <a:rPr lang="zh-CN" altLang="en-US" sz="1200" smtClean="0"/>
              <a:pPr>
                <a:defRPr/>
              </a:pPr>
              <a:t>40</a:t>
            </a:fld>
            <a:endParaRPr lang="en-US" altLang="zh-CN" sz="1200" smtClean="0"/>
          </a:p>
        </p:txBody>
      </p:sp>
      <p:sp>
        <p:nvSpPr>
          <p:cNvPr id="43012" name="Text Box 3"/>
          <p:cNvSpPr txBox="1">
            <a:spLocks noChangeArrowheads="1"/>
          </p:cNvSpPr>
          <p:nvPr/>
        </p:nvSpPr>
        <p:spPr bwMode="auto">
          <a:xfrm>
            <a:off x="228600" y="1219200"/>
            <a:ext cx="8763000"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150000"/>
              </a:lnSpc>
              <a:spcBef>
                <a:spcPct val="50000"/>
              </a:spcBef>
            </a:pPr>
            <a:r>
              <a:rPr lang="en-US" altLang="zh-CN" sz="2800" b="1" dirty="0">
                <a:solidFill>
                  <a:srgbClr val="FF0066"/>
                </a:solidFill>
                <a:latin typeface="Times New Roman" pitchFamily="18" charset="0"/>
              </a:rPr>
              <a:t>4.2.4 </a:t>
            </a:r>
            <a:r>
              <a:rPr lang="zh-CN" altLang="en-US" sz="2800" b="1" dirty="0">
                <a:solidFill>
                  <a:srgbClr val="FF0066"/>
                </a:solidFill>
                <a:latin typeface="Times New Roman" pitchFamily="18" charset="0"/>
              </a:rPr>
              <a:t>爆炸的破坏作用</a:t>
            </a:r>
          </a:p>
          <a:p>
            <a:pPr algn="just">
              <a:lnSpc>
                <a:spcPct val="150000"/>
              </a:lnSpc>
              <a:spcBef>
                <a:spcPct val="50000"/>
              </a:spcBef>
            </a:pPr>
            <a:r>
              <a:rPr lang="en-US" altLang="zh-CN" sz="2400" b="1" dirty="0">
                <a:solidFill>
                  <a:srgbClr val="FFFF00"/>
                </a:solidFill>
                <a:latin typeface="Times New Roman" pitchFamily="18" charset="0"/>
              </a:rPr>
              <a:t>4.2.4.1 </a:t>
            </a:r>
            <a:r>
              <a:rPr lang="zh-CN" altLang="en-US" sz="2400" b="1" dirty="0">
                <a:solidFill>
                  <a:srgbClr val="FFFF00"/>
                </a:solidFill>
                <a:latin typeface="Times New Roman" pitchFamily="18" charset="0"/>
              </a:rPr>
              <a:t>爆炸的破坏形式 ：</a:t>
            </a:r>
            <a:r>
              <a:rPr lang="zh-CN" altLang="en-US" sz="2400" b="1" dirty="0">
                <a:solidFill>
                  <a:srgbClr val="FFC000"/>
                </a:solidFill>
                <a:latin typeface="Times New Roman" pitchFamily="18" charset="0"/>
              </a:rPr>
              <a:t>震荡作用、冲击波、碎片冲击和火灾</a:t>
            </a:r>
          </a:p>
          <a:p>
            <a:pPr algn="just">
              <a:lnSpc>
                <a:spcPct val="150000"/>
              </a:lnSpc>
              <a:spcBef>
                <a:spcPct val="50000"/>
              </a:spcBef>
            </a:pPr>
            <a:r>
              <a:rPr lang="zh-CN" altLang="en-US" sz="2400" b="1" dirty="0">
                <a:solidFill>
                  <a:srgbClr val="33CC33"/>
                </a:solidFill>
                <a:latin typeface="Times New Roman" pitchFamily="18" charset="0"/>
              </a:rPr>
              <a:t>震荡作用：</a:t>
            </a:r>
            <a:r>
              <a:rPr lang="zh-CN" altLang="en-US" sz="2400" b="1" dirty="0">
                <a:latin typeface="Times New Roman" pitchFamily="18" charset="0"/>
              </a:rPr>
              <a:t>在爆炸力的作用下，物体发生震荡、松散、从而遭到破坏。</a:t>
            </a:r>
          </a:p>
          <a:p>
            <a:pPr algn="just">
              <a:lnSpc>
                <a:spcPct val="150000"/>
              </a:lnSpc>
              <a:spcBef>
                <a:spcPct val="50000"/>
              </a:spcBef>
            </a:pPr>
            <a:r>
              <a:rPr lang="zh-CN" altLang="en-US" sz="2400" b="1" dirty="0">
                <a:solidFill>
                  <a:srgbClr val="33CC33"/>
                </a:solidFill>
                <a:latin typeface="Times New Roman" pitchFamily="18" charset="0"/>
              </a:rPr>
              <a:t>冲击波：</a:t>
            </a:r>
            <a:r>
              <a:rPr lang="zh-CN" altLang="en-US" sz="2400" b="1" dirty="0">
                <a:latin typeface="Times New Roman" pitchFamily="18" charset="0"/>
              </a:rPr>
              <a:t>爆炸发生时产生的高压气体在极短的时间内像活塞一样挤压周围的空气，在离爆炸中心一定的范围内，空气压力随时间发生迅速而悬殊的变</a:t>
            </a:r>
            <a:r>
              <a:rPr lang="zh-CN" altLang="en-US" sz="2400" b="1" dirty="0" smtClean="0">
                <a:latin typeface="Times New Roman" pitchFamily="18" charset="0"/>
              </a:rPr>
              <a:t>化。</a:t>
            </a:r>
            <a:r>
              <a:rPr lang="zh-CN" altLang="en-US" sz="2400" b="1" dirty="0" smtClean="0">
                <a:latin typeface="Times New Roman" pitchFamily="18" charset="0"/>
              </a:rPr>
              <a:t>冲击波发生时，压力波以</a:t>
            </a:r>
            <a:r>
              <a:rPr lang="zh-CN" altLang="en-US" sz="2400" b="1" dirty="0">
                <a:latin typeface="Times New Roman" pitchFamily="18" charset="0"/>
              </a:rPr>
              <a:t>大于声速</a:t>
            </a:r>
            <a:r>
              <a:rPr lang="zh-CN" altLang="en-US" sz="2400" b="1" dirty="0" smtClean="0">
                <a:latin typeface="Times New Roman" pitchFamily="18" charset="0"/>
              </a:rPr>
              <a:t>的速率传播</a:t>
            </a:r>
            <a:r>
              <a:rPr lang="zh-CN" altLang="en-US" sz="2400" b="1" dirty="0" smtClean="0">
                <a:latin typeface="Times New Roman" pitchFamily="18" charset="0"/>
              </a:rPr>
              <a:t>。</a:t>
            </a:r>
            <a:endParaRPr lang="zh-CN" altLang="en-US" sz="2400" b="1" dirty="0">
              <a:latin typeface="Times New Roman" pitchFamily="18" charset="0"/>
            </a:endParaRPr>
          </a:p>
        </p:txBody>
      </p:sp>
      <p:sp>
        <p:nvSpPr>
          <p:cNvPr id="8"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43014"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7CD6FC2-7986-46B4-8321-4F5F9154374B}" type="datetime1">
              <a:rPr lang="zh-CN" altLang="en-US"/>
              <a:pPr>
                <a:defRPr/>
              </a:pPr>
              <a:t>2017/3/14</a:t>
            </a:fld>
            <a:endParaRPr lang="en-US" altLang="zh-CN" dirty="0"/>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31D4B06F-F05E-44EC-98B3-696F4D09B850}" type="slidenum">
              <a:rPr lang="zh-CN" altLang="en-US" sz="1200" smtClean="0"/>
              <a:pPr>
                <a:defRPr/>
              </a:pPr>
              <a:t>41</a:t>
            </a:fld>
            <a:endParaRPr lang="en-US" altLang="zh-CN" sz="1200" smtClean="0"/>
          </a:p>
        </p:txBody>
      </p:sp>
      <p:sp>
        <p:nvSpPr>
          <p:cNvPr id="44036" name="Text Box 3"/>
          <p:cNvSpPr txBox="1">
            <a:spLocks noChangeArrowheads="1"/>
          </p:cNvSpPr>
          <p:nvPr/>
        </p:nvSpPr>
        <p:spPr bwMode="auto">
          <a:xfrm>
            <a:off x="304800" y="1371600"/>
            <a:ext cx="86868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150000"/>
              </a:lnSpc>
              <a:spcBef>
                <a:spcPct val="50000"/>
              </a:spcBef>
            </a:pPr>
            <a:r>
              <a:rPr lang="zh-CN" altLang="en-US" sz="2400" b="1" dirty="0">
                <a:solidFill>
                  <a:srgbClr val="FFFF00"/>
                </a:solidFill>
                <a:latin typeface="Times New Roman" pitchFamily="18" charset="0"/>
              </a:rPr>
              <a:t>冲击波特点</a:t>
            </a:r>
            <a:r>
              <a:rPr lang="zh-CN" altLang="en-US" sz="2000" b="1" dirty="0">
                <a:solidFill>
                  <a:srgbClr val="FFFF00"/>
                </a:solidFill>
                <a:latin typeface="Times New Roman" pitchFamily="18" charset="0"/>
              </a:rPr>
              <a:t>：</a:t>
            </a:r>
            <a:r>
              <a:rPr lang="en-US" altLang="zh-CN" sz="2000" dirty="0"/>
              <a:t> </a:t>
            </a:r>
            <a:r>
              <a:rPr lang="en-US" altLang="zh-CN" sz="2000" b="1" dirty="0">
                <a:latin typeface="Times New Roman" pitchFamily="18" charset="0"/>
                <a:cs typeface="Times New Roman" pitchFamily="18" charset="0"/>
              </a:rPr>
              <a:t>A shock wave is a type of propagating disturbance. When a </a:t>
            </a:r>
            <a:r>
              <a:rPr lang="en-US" altLang="zh-CN" sz="2000" b="1" dirty="0" smtClean="0">
                <a:latin typeface="Times New Roman" pitchFamily="18" charset="0"/>
                <a:cs typeface="Times New Roman" pitchFamily="18" charset="0"/>
              </a:rPr>
              <a:t>wave</a:t>
            </a:r>
            <a:r>
              <a:rPr lang="en-US" altLang="zh-CN" sz="2000" b="1" dirty="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moves </a:t>
            </a:r>
            <a:r>
              <a:rPr lang="en-US" altLang="zh-CN" sz="2000" b="1" dirty="0">
                <a:latin typeface="Times New Roman" pitchFamily="18" charset="0"/>
                <a:cs typeface="Times New Roman" pitchFamily="18" charset="0"/>
              </a:rPr>
              <a:t>faster than the speed of </a:t>
            </a:r>
            <a:r>
              <a:rPr lang="en-US" altLang="zh-CN" sz="2000" b="1" dirty="0" smtClean="0">
                <a:latin typeface="Times New Roman" pitchFamily="18" charset="0"/>
                <a:cs typeface="Times New Roman" pitchFamily="18" charset="0"/>
              </a:rPr>
              <a:t>sound</a:t>
            </a:r>
            <a:r>
              <a:rPr lang="en-US" altLang="zh-CN" sz="2000" b="1" dirty="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in </a:t>
            </a:r>
            <a:r>
              <a:rPr lang="en-US" altLang="zh-CN" sz="2000" b="1" dirty="0">
                <a:latin typeface="Times New Roman" pitchFamily="18" charset="0"/>
                <a:cs typeface="Times New Roman" pitchFamily="18" charset="0"/>
              </a:rPr>
              <a:t>a liquid, gas or plasma</a:t>
            </a:r>
            <a:r>
              <a:rPr lang="zh-CN" altLang="en-US" sz="2000" b="1" dirty="0">
                <a:latin typeface="Times New Roman" pitchFamily="18" charset="0"/>
                <a:cs typeface="Times New Roman" pitchFamily="18" charset="0"/>
              </a:rPr>
              <a:t> </a:t>
            </a:r>
            <a:r>
              <a:rPr lang="en-US" altLang="zh-CN" sz="2000" b="1" dirty="0">
                <a:latin typeface="Times New Roman" pitchFamily="18" charset="0"/>
                <a:cs typeface="Times New Roman" pitchFamily="18" charset="0"/>
              </a:rPr>
              <a:t>it is a shock wave. Like an ordinary wave, a shock wave carries energy, and can propagate through a medium. It is characterized by an abrupt, nearly discontinuous change in pressure, temperature and density of the medium. </a:t>
            </a:r>
          </a:p>
          <a:p>
            <a:pPr algn="just">
              <a:spcBef>
                <a:spcPct val="50000"/>
              </a:spcBef>
            </a:pPr>
            <a:r>
              <a:rPr lang="zh-CN" altLang="en-US" sz="2400" b="1" dirty="0">
                <a:latin typeface="Times New Roman" pitchFamily="18" charset="0"/>
              </a:rPr>
              <a:t>冲击波能量与爆炸能量成正比，与距爆炸中心的距离成反比。</a:t>
            </a:r>
          </a:p>
          <a:p>
            <a:pPr algn="just">
              <a:spcBef>
                <a:spcPct val="50000"/>
              </a:spcBef>
            </a:pPr>
            <a:r>
              <a:rPr lang="zh-CN" altLang="en-US" sz="2400" b="1" dirty="0">
                <a:solidFill>
                  <a:srgbClr val="FFFF00"/>
                </a:solidFill>
                <a:latin typeface="Times New Roman" pitchFamily="18" charset="0"/>
              </a:rPr>
              <a:t>冲击波的破坏作用：</a:t>
            </a:r>
            <a:r>
              <a:rPr lang="zh-CN" altLang="en-US" sz="2400" b="1" dirty="0">
                <a:latin typeface="Times New Roman" pitchFamily="18" charset="0"/>
              </a:rPr>
              <a:t>是由爆炸产生的超压引起的。</a:t>
            </a:r>
          </a:p>
          <a:p>
            <a:pPr algn="just">
              <a:spcBef>
                <a:spcPct val="50000"/>
              </a:spcBef>
            </a:pPr>
            <a:r>
              <a:rPr lang="zh-CN" altLang="en-US" sz="2400" b="1" dirty="0">
                <a:solidFill>
                  <a:srgbClr val="FFFF00"/>
                </a:solidFill>
                <a:latin typeface="Times New Roman" pitchFamily="18" charset="0"/>
              </a:rPr>
              <a:t>超压 </a:t>
            </a:r>
            <a:r>
              <a:rPr lang="en-US" altLang="zh-CN" sz="2400" b="1" dirty="0">
                <a:solidFill>
                  <a:srgbClr val="FFFF00"/>
                </a:solidFill>
                <a:latin typeface="Times New Roman" pitchFamily="18" charset="0"/>
              </a:rPr>
              <a:t>(</a:t>
            </a:r>
            <a:r>
              <a:rPr lang="el-GR" altLang="zh-CN" sz="2400" b="1" dirty="0">
                <a:solidFill>
                  <a:srgbClr val="FFFF00"/>
                </a:solidFill>
                <a:latin typeface="Times New Roman" pitchFamily="18" charset="0"/>
              </a:rPr>
              <a:t>Δ</a:t>
            </a:r>
            <a:r>
              <a:rPr lang="en-US" altLang="zh-CN" sz="2400" b="1" dirty="0">
                <a:solidFill>
                  <a:srgbClr val="FFFF00"/>
                </a:solidFill>
                <a:latin typeface="Times New Roman" pitchFamily="18" charset="0"/>
              </a:rPr>
              <a:t>p)</a:t>
            </a:r>
            <a:r>
              <a:rPr lang="en-US" altLang="zh-CN" sz="2400" b="1" dirty="0">
                <a:latin typeface="Times New Roman" pitchFamily="18" charset="0"/>
              </a:rPr>
              <a:t> </a:t>
            </a:r>
            <a:r>
              <a:rPr lang="zh-CN" altLang="en-US" sz="2400" b="1" dirty="0">
                <a:latin typeface="Times New Roman" pitchFamily="18" charset="0"/>
              </a:rPr>
              <a:t>即冲击波阵面上爆炸气体的压力与大气压力的差值 。</a:t>
            </a:r>
          </a:p>
        </p:txBody>
      </p:sp>
      <p:sp>
        <p:nvSpPr>
          <p:cNvPr id="8"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44038"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quarter" idx="10"/>
          </p:nvPr>
        </p:nvSpPr>
        <p:spPr/>
        <p:txBody>
          <a:bodyPr/>
          <a:lstStyle/>
          <a:p>
            <a:pPr>
              <a:defRPr/>
            </a:pPr>
            <a:fld id="{A1807CCB-9496-42DB-9450-2A4292A52B3B}" type="datetime1">
              <a:rPr lang="zh-CN" altLang="en-US"/>
              <a:pPr>
                <a:defRPr/>
              </a:pPr>
              <a:t>2017/3/14</a:t>
            </a:fld>
            <a:endParaRPr lang="en-US" altLang="zh-CN"/>
          </a:p>
        </p:txBody>
      </p:sp>
      <p:sp>
        <p:nvSpPr>
          <p:cNvPr id="41"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8C577DF7-389A-42E7-A59D-BA61EB06D269}" type="slidenum">
              <a:rPr lang="zh-CN" altLang="en-US" sz="1200" smtClean="0"/>
              <a:pPr>
                <a:defRPr/>
              </a:pPr>
              <a:t>42</a:t>
            </a:fld>
            <a:endParaRPr lang="en-US" altLang="zh-CN" sz="1200" smtClean="0"/>
          </a:p>
        </p:txBody>
      </p:sp>
      <p:sp>
        <p:nvSpPr>
          <p:cNvPr id="45060" name="Text Box 3"/>
          <p:cNvSpPr txBox="1">
            <a:spLocks noChangeArrowheads="1"/>
          </p:cNvSpPr>
          <p:nvPr/>
        </p:nvSpPr>
        <p:spPr bwMode="auto">
          <a:xfrm>
            <a:off x="444500" y="1136650"/>
            <a:ext cx="8458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800" b="1">
                <a:solidFill>
                  <a:srgbClr val="FF0066"/>
                </a:solidFill>
                <a:latin typeface="Times New Roman" pitchFamily="18" charset="0"/>
              </a:rPr>
              <a:t>4.2.4.1 </a:t>
            </a:r>
            <a:r>
              <a:rPr lang="zh-CN" altLang="en-US" sz="2800" b="1">
                <a:solidFill>
                  <a:srgbClr val="FF0066"/>
                </a:solidFill>
                <a:latin typeface="Times New Roman" pitchFamily="18" charset="0"/>
              </a:rPr>
              <a:t>爆炸的破坏形式</a:t>
            </a:r>
          </a:p>
          <a:p>
            <a:pPr algn="ctr">
              <a:spcBef>
                <a:spcPct val="50000"/>
              </a:spcBef>
            </a:pPr>
            <a:r>
              <a:rPr lang="zh-CN" altLang="en-US" sz="2400" b="1">
                <a:latin typeface="Times New Roman" pitchFamily="18" charset="0"/>
              </a:rPr>
              <a:t>冲击波压力及其效应</a:t>
            </a:r>
            <a:endParaRPr lang="zh-CN" altLang="en-US" sz="2000">
              <a:latin typeface="Times New Roman" pitchFamily="18" charset="0"/>
            </a:endParaRPr>
          </a:p>
        </p:txBody>
      </p:sp>
      <p:graphicFrame>
        <p:nvGraphicFramePr>
          <p:cNvPr id="185431" name="Group 87"/>
          <p:cNvGraphicFramePr>
            <a:graphicFrameLocks noGrp="1"/>
          </p:cNvGraphicFramePr>
          <p:nvPr>
            <p:ph idx="1"/>
            <p:extLst>
              <p:ext uri="{D42A27DB-BD31-4B8C-83A1-F6EECF244321}">
                <p14:modId xmlns:p14="http://schemas.microsoft.com/office/powerpoint/2010/main" val="1949540242"/>
              </p:ext>
            </p:extLst>
          </p:nvPr>
        </p:nvGraphicFramePr>
        <p:xfrm>
          <a:off x="1371600" y="2286000"/>
          <a:ext cx="6918325" cy="3962404"/>
        </p:xfrm>
        <a:graphic>
          <a:graphicData uri="http://schemas.openxmlformats.org/drawingml/2006/table">
            <a:tbl>
              <a:tblPr/>
              <a:tblGrid>
                <a:gridCol w="1947877"/>
                <a:gridCol w="4970448"/>
              </a:tblGrid>
              <a:tr h="3961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Δ</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a:t>
                      </a:r>
                      <a:r>
                        <a:rPr kumimoji="0" lang="en-US" altLang="zh-CN" sz="2000" b="1" i="0" u="none" strike="noStrike" cap="none" normalizeH="0" baseline="0" dirty="0" err="1"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kgf</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/cm</a:t>
                      </a:r>
                      <a:r>
                        <a:rPr kumimoji="0" lang="en-US" altLang="zh-CN" sz="2000" b="1" i="0" u="none" strike="noStrike" cap="none" normalizeH="0" baseline="3000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2</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a:t>
                      </a: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冲击波破坏效应</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65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0.002</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某些大的椭圆形玻璃破裂</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0.003</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产生喷气式飞机的冲击音</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0.007</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某些小的椭圆形玻璃破裂</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0.01</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窗玻璃全部破碎</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0.02</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有冲击碎片飞出</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0.03</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民用住房轻微损坏</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0.05</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窗户外框损坏</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0.06</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屋基受到损坏</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0.08</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树木折枝，房屋需修理方能居住</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45097"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3"/>
          <p:cNvSpPr>
            <a:spLocks noGrp="1"/>
          </p:cNvSpPr>
          <p:nvPr>
            <p:ph type="dt" sz="quarter" idx="10"/>
          </p:nvPr>
        </p:nvSpPr>
        <p:spPr/>
        <p:txBody>
          <a:bodyPr/>
          <a:lstStyle/>
          <a:p>
            <a:pPr>
              <a:defRPr/>
            </a:pPr>
            <a:fld id="{37174141-4813-4CF6-BCB7-5538A98B92C8}" type="datetime1">
              <a:rPr lang="zh-CN" altLang="en-US"/>
              <a:pPr>
                <a:defRPr/>
              </a:pPr>
              <a:t>2017/3/14</a:t>
            </a:fld>
            <a:endParaRPr lang="en-US" altLang="zh-CN"/>
          </a:p>
        </p:txBody>
      </p:sp>
      <p:sp>
        <p:nvSpPr>
          <p:cNvPr id="35"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9D809585-B970-4B11-9571-0764878A2416}" type="slidenum">
              <a:rPr lang="zh-CN" altLang="en-US" sz="1200" smtClean="0"/>
              <a:pPr>
                <a:defRPr/>
              </a:pPr>
              <a:t>43</a:t>
            </a:fld>
            <a:endParaRPr lang="en-US" altLang="zh-CN" sz="1200" smtClean="0"/>
          </a:p>
        </p:txBody>
      </p:sp>
      <p:sp>
        <p:nvSpPr>
          <p:cNvPr id="46084" name="Text Box 3"/>
          <p:cNvSpPr txBox="1">
            <a:spLocks noChangeArrowheads="1"/>
          </p:cNvSpPr>
          <p:nvPr/>
        </p:nvSpPr>
        <p:spPr bwMode="auto">
          <a:xfrm>
            <a:off x="304800" y="1295400"/>
            <a:ext cx="8763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800" b="1">
                <a:solidFill>
                  <a:srgbClr val="FF0066"/>
                </a:solidFill>
                <a:latin typeface="Times New Roman" pitchFamily="18" charset="0"/>
              </a:rPr>
              <a:t>4.2.4.1 </a:t>
            </a:r>
            <a:r>
              <a:rPr lang="zh-CN" altLang="en-US" sz="2800" b="1">
                <a:solidFill>
                  <a:srgbClr val="FF0066"/>
                </a:solidFill>
                <a:latin typeface="Times New Roman" pitchFamily="18" charset="0"/>
              </a:rPr>
              <a:t>爆炸的破坏形式</a:t>
            </a:r>
          </a:p>
          <a:p>
            <a:pPr algn="ctr">
              <a:spcBef>
                <a:spcPct val="50000"/>
              </a:spcBef>
            </a:pPr>
            <a:r>
              <a:rPr lang="zh-CN" altLang="en-US" sz="2400" b="1">
                <a:latin typeface="Times New Roman" pitchFamily="18" charset="0"/>
              </a:rPr>
              <a:t>冲击波压力及其效应</a:t>
            </a:r>
            <a:endParaRPr lang="zh-CN" altLang="en-US" sz="2000">
              <a:latin typeface="Times New Roman" pitchFamily="18" charset="0"/>
            </a:endParaRPr>
          </a:p>
        </p:txBody>
      </p:sp>
      <p:graphicFrame>
        <p:nvGraphicFramePr>
          <p:cNvPr id="189479" name="Group 39"/>
          <p:cNvGraphicFramePr>
            <a:graphicFrameLocks noGrp="1"/>
          </p:cNvGraphicFramePr>
          <p:nvPr>
            <p:ph idx="1"/>
            <p:extLst>
              <p:ext uri="{D42A27DB-BD31-4B8C-83A1-F6EECF244321}">
                <p14:modId xmlns:p14="http://schemas.microsoft.com/office/powerpoint/2010/main" val="3869893311"/>
              </p:ext>
            </p:extLst>
          </p:nvPr>
        </p:nvGraphicFramePr>
        <p:xfrm>
          <a:off x="1003300" y="2438400"/>
          <a:ext cx="7467600" cy="4022731"/>
        </p:xfrm>
        <a:graphic>
          <a:graphicData uri="http://schemas.openxmlformats.org/drawingml/2006/table">
            <a:tbl>
              <a:tblPr/>
              <a:tblGrid>
                <a:gridCol w="1893062"/>
                <a:gridCol w="5574538"/>
              </a:tblGrid>
              <a:tr h="5180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l-GR"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Δ</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a:t>
                      </a:r>
                      <a:r>
                        <a:rPr kumimoji="0" lang="en-US" altLang="zh-CN" sz="2400" b="1" i="0" u="none" strike="noStrike" cap="none" normalizeH="0" baseline="0" dirty="0" err="1"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kgf</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/cm</a:t>
                      </a:r>
                      <a:r>
                        <a:rPr kumimoji="0" lang="en-US" altLang="zh-CN" sz="2400" b="1" i="0" u="none" strike="noStrike" cap="none" normalizeH="0" baseline="3000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2</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marT="45682" marB="456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冲击波破坏效应</a:t>
                      </a:r>
                    </a:p>
                  </a:txBody>
                  <a:tcPr marT="45682" marB="456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0.1</a:t>
                      </a:r>
                    </a:p>
                  </a:txBody>
                  <a:tcPr marT="45682" marB="456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承重墙破坏，屋基错动</a:t>
                      </a:r>
                    </a:p>
                  </a:txBody>
                  <a:tcPr marT="45682" marB="456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0.15</a:t>
                      </a:r>
                    </a:p>
                  </a:txBody>
                  <a:tcPr marT="45682" marB="456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屋基破坏，</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30%</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树木倾倒，动物耳膜破坏</a:t>
                      </a:r>
                    </a:p>
                  </a:txBody>
                  <a:tcPr marT="45682" marB="456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0.2</a:t>
                      </a:r>
                    </a:p>
                  </a:txBody>
                  <a:tcPr marT="45682" marB="456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90% </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树木倾倒，钢筋混凝土柱扭曲</a:t>
                      </a:r>
                    </a:p>
                  </a:txBody>
                  <a:tcPr marT="45682" marB="456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0.3</a:t>
                      </a:r>
                    </a:p>
                  </a:txBody>
                  <a:tcPr marT="45682" marB="456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油罐开裂，钢柱倒塌，木柱折断</a:t>
                      </a:r>
                    </a:p>
                  </a:txBody>
                  <a:tcPr marT="45682" marB="456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0.5</a:t>
                      </a:r>
                    </a:p>
                  </a:txBody>
                  <a:tcPr marT="45682" marB="456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货车倾覆，民用建筑全部破坏，人肺部受伤</a:t>
                      </a:r>
                    </a:p>
                  </a:txBody>
                  <a:tcPr marT="45682" marB="456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0.7</a:t>
                      </a:r>
                    </a:p>
                  </a:txBody>
                  <a:tcPr marT="45682" marB="456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砖墙全部损坏</a:t>
                      </a:r>
                    </a:p>
                  </a:txBody>
                  <a:tcPr marT="45682" marB="456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1.0</a:t>
                      </a:r>
                    </a:p>
                  </a:txBody>
                  <a:tcPr marT="45682" marB="456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油罐压坏</a:t>
                      </a:r>
                    </a:p>
                  </a:txBody>
                  <a:tcPr marT="45682" marB="456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46115"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3"/>
          <p:cNvSpPr>
            <a:spLocks noGrp="1"/>
          </p:cNvSpPr>
          <p:nvPr>
            <p:ph type="dt" sz="quarter" idx="10"/>
          </p:nvPr>
        </p:nvSpPr>
        <p:spPr/>
        <p:txBody>
          <a:bodyPr/>
          <a:lstStyle/>
          <a:p>
            <a:pPr>
              <a:defRPr/>
            </a:pPr>
            <a:fld id="{740B4C0C-7D36-4E0E-A661-4BE7A702CB3B}" type="datetime1">
              <a:rPr lang="zh-CN" altLang="en-US"/>
              <a:pPr>
                <a:defRPr/>
              </a:pPr>
              <a:t>2017/3/14</a:t>
            </a:fld>
            <a:endParaRPr lang="en-US" altLang="zh-CN"/>
          </a:p>
        </p:txBody>
      </p:sp>
      <p:sp>
        <p:nvSpPr>
          <p:cNvPr id="2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6A9A38F0-7027-432A-BC83-C058C3BBBD46}" type="slidenum">
              <a:rPr lang="zh-CN" altLang="en-US" sz="1200" smtClean="0"/>
              <a:pPr>
                <a:defRPr/>
              </a:pPr>
              <a:t>44</a:t>
            </a:fld>
            <a:endParaRPr lang="en-US" altLang="zh-CN" sz="1200" smtClean="0"/>
          </a:p>
        </p:txBody>
      </p:sp>
      <p:sp>
        <p:nvSpPr>
          <p:cNvPr id="47108" name="Text Box 3"/>
          <p:cNvSpPr txBox="1">
            <a:spLocks noChangeArrowheads="1"/>
          </p:cNvSpPr>
          <p:nvPr/>
        </p:nvSpPr>
        <p:spPr bwMode="auto">
          <a:xfrm>
            <a:off x="228600" y="1600200"/>
            <a:ext cx="8763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800" b="1">
                <a:solidFill>
                  <a:srgbClr val="FF0066"/>
                </a:solidFill>
                <a:latin typeface="Times New Roman" pitchFamily="18" charset="0"/>
              </a:rPr>
              <a:t>4.2.4.1 </a:t>
            </a:r>
            <a:r>
              <a:rPr lang="zh-CN" altLang="en-US" sz="2800" b="1">
                <a:solidFill>
                  <a:srgbClr val="FF0066"/>
                </a:solidFill>
                <a:latin typeface="Times New Roman" pitchFamily="18" charset="0"/>
              </a:rPr>
              <a:t>爆炸的破坏形式</a:t>
            </a:r>
          </a:p>
          <a:p>
            <a:pPr algn="ctr">
              <a:spcBef>
                <a:spcPct val="50000"/>
              </a:spcBef>
            </a:pPr>
            <a:r>
              <a:rPr lang="zh-CN" altLang="en-US" sz="2400" b="1">
                <a:latin typeface="Times New Roman" pitchFamily="18" charset="0"/>
              </a:rPr>
              <a:t>冲击波对人的危害</a:t>
            </a:r>
            <a:endParaRPr lang="zh-CN" altLang="en-US" sz="2000">
              <a:latin typeface="Times New Roman" pitchFamily="18" charset="0"/>
            </a:endParaRPr>
          </a:p>
        </p:txBody>
      </p:sp>
      <p:graphicFrame>
        <p:nvGraphicFramePr>
          <p:cNvPr id="186417" name="Group 49"/>
          <p:cNvGraphicFramePr>
            <a:graphicFrameLocks noGrp="1"/>
          </p:cNvGraphicFramePr>
          <p:nvPr>
            <p:ph idx="1"/>
            <p:extLst>
              <p:ext uri="{D42A27DB-BD31-4B8C-83A1-F6EECF244321}">
                <p14:modId xmlns:p14="http://schemas.microsoft.com/office/powerpoint/2010/main" val="1043874938"/>
              </p:ext>
            </p:extLst>
          </p:nvPr>
        </p:nvGraphicFramePr>
        <p:xfrm>
          <a:off x="984250" y="2819400"/>
          <a:ext cx="7391400" cy="2724458"/>
        </p:xfrm>
        <a:graphic>
          <a:graphicData uri="http://schemas.openxmlformats.org/drawingml/2006/table">
            <a:tbl>
              <a:tblPr/>
              <a:tblGrid>
                <a:gridCol w="1997676"/>
                <a:gridCol w="5393724"/>
              </a:tblGrid>
              <a:tr h="7242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r>
                        <a:rPr kumimoji="0" lang="el-GR"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Δ</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a:t>
                      </a:r>
                      <a:r>
                        <a:rPr kumimoji="0" lang="en-US" altLang="zh-CN" sz="2400" b="1" i="0" u="none" strike="noStrike" cap="none" normalizeH="0" baseline="0" dirty="0" err="1"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kgf</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/cm</a:t>
                      </a:r>
                      <a:r>
                        <a:rPr kumimoji="0" lang="en-US" altLang="zh-CN" sz="2400" b="1" i="0" u="none" strike="noStrike" cap="none" normalizeH="0" baseline="3000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2</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a:t>
                      </a:r>
                    </a:p>
                  </a:txBody>
                  <a:tcPr marT="45675" marB="4567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冲击波破坏效应</a:t>
                      </a:r>
                    </a:p>
                  </a:txBody>
                  <a:tcPr marT="45675" marB="4567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0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&gt; 1.0</a:t>
                      </a:r>
                    </a:p>
                  </a:txBody>
                  <a:tcPr marT="45675" marB="4567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大部分人员死亡</a:t>
                      </a:r>
                    </a:p>
                  </a:txBody>
                  <a:tcPr marT="45675" marB="4567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0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0.5-1.0</a:t>
                      </a:r>
                    </a:p>
                  </a:txBody>
                  <a:tcPr marT="45675" marB="4567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损伤人的听觉器官、或产生骨折</a:t>
                      </a:r>
                    </a:p>
                  </a:txBody>
                  <a:tcPr marT="45675" marB="4567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0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0.2-0.3</a:t>
                      </a:r>
                    </a:p>
                  </a:txBody>
                  <a:tcPr marT="45675" marB="4567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人体受到轻微损伤</a:t>
                      </a:r>
                    </a:p>
                  </a:txBody>
                  <a:tcPr marT="45675" marB="4567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0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&lt; 0.2</a:t>
                      </a:r>
                    </a:p>
                  </a:txBody>
                  <a:tcPr marT="45675" marB="4567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能保证人员安全</a:t>
                      </a:r>
                    </a:p>
                  </a:txBody>
                  <a:tcPr marT="45675" marB="4567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47130"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Date Placeholder 3"/>
          <p:cNvSpPr>
            <a:spLocks noGrp="1"/>
          </p:cNvSpPr>
          <p:nvPr>
            <p:ph type="dt" sz="quarter" idx="10"/>
          </p:nvPr>
        </p:nvSpPr>
        <p:spPr/>
        <p:txBody>
          <a:bodyPr/>
          <a:lstStyle/>
          <a:p>
            <a:pPr>
              <a:defRPr/>
            </a:pPr>
            <a:fld id="{FE77322D-9656-47F4-8A71-72A47B0AE814}" type="datetime1">
              <a:rPr lang="zh-CN" altLang="en-US"/>
              <a:pPr>
                <a:defRPr/>
              </a:pPr>
              <a:t>2017/3/14</a:t>
            </a:fld>
            <a:endParaRPr lang="en-US" altLang="zh-CN"/>
          </a:p>
        </p:txBody>
      </p:sp>
      <p:sp>
        <p:nvSpPr>
          <p:cNvPr id="47"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C5876A81-0C17-439A-B647-584E2DCBC1B7}" type="slidenum">
              <a:rPr lang="zh-CN" altLang="en-US" sz="1200" smtClean="0"/>
              <a:pPr>
                <a:defRPr/>
              </a:pPr>
              <a:t>45</a:t>
            </a:fld>
            <a:endParaRPr lang="en-US" altLang="zh-CN" sz="1200" smtClean="0"/>
          </a:p>
        </p:txBody>
      </p:sp>
      <p:sp>
        <p:nvSpPr>
          <p:cNvPr id="48132" name="Text Box 3"/>
          <p:cNvSpPr txBox="1">
            <a:spLocks noChangeArrowheads="1"/>
          </p:cNvSpPr>
          <p:nvPr/>
        </p:nvSpPr>
        <p:spPr bwMode="auto">
          <a:xfrm>
            <a:off x="228600" y="1295400"/>
            <a:ext cx="87630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800" b="1">
                <a:solidFill>
                  <a:srgbClr val="FF0066"/>
                </a:solidFill>
                <a:latin typeface="Times New Roman" pitchFamily="18" charset="0"/>
              </a:rPr>
              <a:t>4.2.4.1 </a:t>
            </a:r>
            <a:r>
              <a:rPr lang="zh-CN" altLang="en-US" sz="2800" b="1">
                <a:solidFill>
                  <a:srgbClr val="FF0066"/>
                </a:solidFill>
                <a:latin typeface="Times New Roman" pitchFamily="18" charset="0"/>
              </a:rPr>
              <a:t>爆炸的破坏形式</a:t>
            </a:r>
          </a:p>
          <a:p>
            <a:pPr algn="ctr">
              <a:spcBef>
                <a:spcPct val="50000"/>
              </a:spcBef>
            </a:pPr>
            <a:r>
              <a:rPr lang="zh-CN" altLang="en-US" sz="2800" b="1">
                <a:latin typeface="Times New Roman" pitchFamily="18" charset="0"/>
              </a:rPr>
              <a:t>距爆炸中心不同处的冲击波差压值 （</a:t>
            </a:r>
            <a:r>
              <a:rPr lang="en-US" altLang="zh-CN" sz="2800" b="1">
                <a:latin typeface="Times New Roman" pitchFamily="18" charset="0"/>
              </a:rPr>
              <a:t>100 kg TNT</a:t>
            </a:r>
            <a:r>
              <a:rPr lang="zh-CN" altLang="en-US" sz="2800" b="1">
                <a:latin typeface="Times New Roman" pitchFamily="18" charset="0"/>
              </a:rPr>
              <a:t>）</a:t>
            </a:r>
            <a:endParaRPr lang="zh-CN" altLang="en-US" sz="2400">
              <a:latin typeface="Times New Roman" pitchFamily="18" charset="0"/>
            </a:endParaRPr>
          </a:p>
        </p:txBody>
      </p:sp>
      <p:graphicFrame>
        <p:nvGraphicFramePr>
          <p:cNvPr id="188548" name="Group 132"/>
          <p:cNvGraphicFramePr>
            <a:graphicFrameLocks noGrp="1"/>
          </p:cNvGraphicFramePr>
          <p:nvPr>
            <p:ph idx="1"/>
            <p:extLst>
              <p:ext uri="{D42A27DB-BD31-4B8C-83A1-F6EECF244321}">
                <p14:modId xmlns:p14="http://schemas.microsoft.com/office/powerpoint/2010/main" val="3786683262"/>
              </p:ext>
            </p:extLst>
          </p:nvPr>
        </p:nvGraphicFramePr>
        <p:xfrm>
          <a:off x="228600" y="2590800"/>
          <a:ext cx="8763000" cy="3426355"/>
        </p:xfrm>
        <a:graphic>
          <a:graphicData uri="http://schemas.openxmlformats.org/drawingml/2006/table">
            <a:tbl>
              <a:tblPr/>
              <a:tblGrid>
                <a:gridCol w="2135188"/>
                <a:gridCol w="1522412"/>
                <a:gridCol w="685800"/>
                <a:gridCol w="685800"/>
                <a:gridCol w="1246188"/>
                <a:gridCol w="1208087"/>
                <a:gridCol w="1279525"/>
              </a:tblGrid>
              <a:tr h="51827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距</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离（</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m</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a:t>
                      </a: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15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16</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20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25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30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35</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9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r>
                        <a:rPr kumimoji="0" lang="el-GR"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Δ</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P</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a:t>
                      </a:r>
                      <a:r>
                        <a:rPr kumimoji="0" lang="en-US" altLang="zh-CN" sz="2400" b="1" i="0" u="none" strike="noStrike" cap="none" normalizeH="0" baseline="0" dirty="0" err="1"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kgf</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/cm</a:t>
                      </a:r>
                      <a:r>
                        <a:rPr kumimoji="0" lang="en-US" altLang="zh-CN" sz="2400" b="1" i="0" u="none" strike="noStrike" cap="none" normalizeH="0" baseline="3000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2</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a:t>
                      </a:r>
                    </a:p>
                  </a:txBody>
                  <a:tcPr marT="45730" marB="457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0.93</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0.77</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0.52</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0.33</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0.19</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0.13</a:t>
                      </a:r>
                    </a:p>
                  </a:txBody>
                  <a:tcPr marT="45730" marB="457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13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对人的作用</a:t>
                      </a:r>
                    </a:p>
                  </a:txBody>
                  <a:tcPr marT="45730" marB="457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受伤或</a:t>
                      </a: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死亡</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受伤</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轻微</a:t>
                      </a: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受伤</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安全</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安全</a:t>
                      </a:r>
                    </a:p>
                  </a:txBody>
                  <a:tcPr marT="45730" marB="457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973">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对建筑的作用</a:t>
                      </a:r>
                    </a:p>
                  </a:txBody>
                  <a:tcPr marT="45730" marB="457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砖墙</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全部破环</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房屋全损</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钢柱倾倒、木柱折断</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钢筋混凝土柱扭曲</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玻璃</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全部损坏</a:t>
                      </a:r>
                    </a:p>
                  </a:txBody>
                  <a:tcPr marT="45730" marB="457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48174"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D900A24-84D7-4B0D-85F6-D0CEE0DACFF0}" type="datetime1">
              <a:rPr lang="zh-CN" altLang="en-US"/>
              <a:pPr>
                <a:defRPr/>
              </a:pPr>
              <a:t>2017/3/14</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7B71A51D-96EC-40F9-9BAD-1A38D2B89699}" type="slidenum">
              <a:rPr lang="zh-CN" altLang="en-US" sz="1200" smtClean="0"/>
              <a:pPr>
                <a:defRPr/>
              </a:pPr>
              <a:t>46</a:t>
            </a:fld>
            <a:endParaRPr lang="en-US" altLang="zh-CN" sz="1200" smtClean="0"/>
          </a:p>
        </p:txBody>
      </p:sp>
      <p:sp>
        <p:nvSpPr>
          <p:cNvPr id="49156" name="Text Box 3"/>
          <p:cNvSpPr txBox="1">
            <a:spLocks noChangeArrowheads="1"/>
          </p:cNvSpPr>
          <p:nvPr/>
        </p:nvSpPr>
        <p:spPr bwMode="auto">
          <a:xfrm>
            <a:off x="228600" y="1600200"/>
            <a:ext cx="8763000" cy="318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3200" b="1" dirty="0">
                <a:solidFill>
                  <a:srgbClr val="FF0066"/>
                </a:solidFill>
                <a:latin typeface="Times New Roman" pitchFamily="18" charset="0"/>
              </a:rPr>
              <a:t>4.2.4.1 </a:t>
            </a:r>
            <a:r>
              <a:rPr lang="zh-CN" altLang="en-US" sz="3200" b="1" dirty="0">
                <a:solidFill>
                  <a:srgbClr val="FF0066"/>
                </a:solidFill>
                <a:latin typeface="Times New Roman" pitchFamily="18" charset="0"/>
              </a:rPr>
              <a:t>爆炸的破坏形式</a:t>
            </a:r>
          </a:p>
          <a:p>
            <a:pPr algn="just">
              <a:lnSpc>
                <a:spcPct val="120000"/>
              </a:lnSpc>
              <a:spcBef>
                <a:spcPct val="50000"/>
              </a:spcBef>
            </a:pPr>
            <a:r>
              <a:rPr lang="zh-CN" altLang="en-US" sz="2400" b="1" dirty="0">
                <a:solidFill>
                  <a:srgbClr val="33CC33"/>
                </a:solidFill>
                <a:latin typeface="Times New Roman" pitchFamily="18" charset="0"/>
              </a:rPr>
              <a:t>碎片冲击：</a:t>
            </a:r>
            <a:r>
              <a:rPr lang="zh-CN" altLang="en-US" sz="2400" b="1" dirty="0">
                <a:latin typeface="Times New Roman" pitchFamily="18" charset="0"/>
              </a:rPr>
              <a:t>机械设备、装置、容器等爆炸后产生许多碎片并高速飞出，在相当的范围内造成伤害，一般碎片的飞出范围为</a:t>
            </a:r>
            <a:r>
              <a:rPr lang="en-US" altLang="zh-CN" sz="2400" b="1" dirty="0">
                <a:latin typeface="Times New Roman" pitchFamily="18" charset="0"/>
              </a:rPr>
              <a:t>100-500m</a:t>
            </a:r>
            <a:r>
              <a:rPr lang="zh-CN" altLang="en-US" sz="2400" b="1" dirty="0">
                <a:latin typeface="Times New Roman" pitchFamily="18" charset="0"/>
              </a:rPr>
              <a:t>。</a:t>
            </a:r>
          </a:p>
          <a:p>
            <a:pPr algn="just">
              <a:spcBef>
                <a:spcPct val="50000"/>
              </a:spcBef>
            </a:pPr>
            <a:r>
              <a:rPr lang="zh-CN" altLang="en-US" sz="2400" b="1" dirty="0">
                <a:solidFill>
                  <a:srgbClr val="33CC33"/>
                </a:solidFill>
                <a:latin typeface="Times New Roman" pitchFamily="18" charset="0"/>
              </a:rPr>
              <a:t>火灾：</a:t>
            </a:r>
            <a:r>
              <a:rPr lang="zh-CN" altLang="en-US" sz="2400" b="1" dirty="0">
                <a:latin typeface="Times New Roman" pitchFamily="18" charset="0"/>
              </a:rPr>
              <a:t>爆炸的余热或残余火种可能点燃周围的可燃物引发火灾</a:t>
            </a:r>
            <a:r>
              <a:rPr lang="zh-CN" altLang="en-US" sz="2800" b="1" dirty="0">
                <a:latin typeface="Times New Roman" pitchFamily="18" charset="0"/>
              </a:rPr>
              <a:t>。</a:t>
            </a:r>
          </a:p>
        </p:txBody>
      </p:sp>
      <p:sp>
        <p:nvSpPr>
          <p:cNvPr id="8"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49158"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DA4BFE7-6C57-4219-AB6D-5F578C38E00D}" type="datetime1">
              <a:rPr lang="zh-CN" altLang="en-US"/>
              <a:pPr>
                <a:defRPr/>
              </a:pPr>
              <a:t>2017/3/14</a:t>
            </a:fld>
            <a:endParaRPr lang="en-US" altLang="zh-CN"/>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AAFCF395-9863-4C95-8FCC-9D492F97BD0B}" type="slidenum">
              <a:rPr lang="zh-CN" altLang="en-US" sz="1200" smtClean="0"/>
              <a:pPr>
                <a:defRPr/>
              </a:pPr>
              <a:t>47</a:t>
            </a:fld>
            <a:endParaRPr lang="en-US" altLang="zh-CN" sz="1200" smtClean="0"/>
          </a:p>
        </p:txBody>
      </p:sp>
      <p:sp>
        <p:nvSpPr>
          <p:cNvPr id="50180" name="Text Box 3"/>
          <p:cNvSpPr txBox="1">
            <a:spLocks noChangeArrowheads="1"/>
          </p:cNvSpPr>
          <p:nvPr/>
        </p:nvSpPr>
        <p:spPr bwMode="auto">
          <a:xfrm>
            <a:off x="228600" y="1295400"/>
            <a:ext cx="87630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120000"/>
              </a:lnSpc>
              <a:spcBef>
                <a:spcPct val="50000"/>
              </a:spcBef>
            </a:pPr>
            <a:r>
              <a:rPr lang="en-US" altLang="zh-CN" sz="2800" b="1" dirty="0">
                <a:solidFill>
                  <a:srgbClr val="FF0066"/>
                </a:solidFill>
                <a:latin typeface="Times New Roman" pitchFamily="18" charset="0"/>
              </a:rPr>
              <a:t>4.2.4.2 </a:t>
            </a:r>
            <a:r>
              <a:rPr lang="zh-CN" altLang="en-US" sz="2800" b="1" dirty="0">
                <a:solidFill>
                  <a:srgbClr val="FF0066"/>
                </a:solidFill>
                <a:latin typeface="Times New Roman" pitchFamily="18" charset="0"/>
              </a:rPr>
              <a:t>爆炸效应</a:t>
            </a:r>
          </a:p>
          <a:p>
            <a:pPr algn="just">
              <a:lnSpc>
                <a:spcPct val="120000"/>
              </a:lnSpc>
              <a:spcBef>
                <a:spcPct val="50000"/>
              </a:spcBef>
            </a:pPr>
            <a:r>
              <a:rPr lang="zh-CN" altLang="en-US" sz="2400" b="1" dirty="0">
                <a:solidFill>
                  <a:srgbClr val="FFFF00"/>
                </a:solidFill>
                <a:latin typeface="Times New Roman" pitchFamily="18" charset="0"/>
              </a:rPr>
              <a:t>爆炸效应定义：</a:t>
            </a:r>
            <a:r>
              <a:rPr lang="zh-CN" altLang="en-US" sz="2400" b="1" dirty="0">
                <a:latin typeface="Times New Roman" pitchFamily="18" charset="0"/>
              </a:rPr>
              <a:t>爆炸品在爆炸时形成的高温、高压对周围的介质产生强烈的冲击和压缩作用，使与其相接处或接近的物体产生运动、变形、破坏等有害效应。</a:t>
            </a:r>
          </a:p>
          <a:p>
            <a:pPr algn="just">
              <a:lnSpc>
                <a:spcPct val="120000"/>
              </a:lnSpc>
              <a:spcBef>
                <a:spcPct val="50000"/>
              </a:spcBef>
            </a:pPr>
            <a:r>
              <a:rPr lang="zh-CN" altLang="en-US" sz="2400" b="1" dirty="0">
                <a:solidFill>
                  <a:srgbClr val="FFFF00"/>
                </a:solidFill>
                <a:latin typeface="Times New Roman" pitchFamily="18" charset="0"/>
              </a:rPr>
              <a:t>爆炸效应的衡量：</a:t>
            </a:r>
            <a:r>
              <a:rPr lang="zh-CN" altLang="en-US" sz="2400" b="1" dirty="0">
                <a:latin typeface="Times New Roman" pitchFamily="18" charset="0"/>
              </a:rPr>
              <a:t>通常用爆炸品的作功能力或爆炸能量来衡量。</a:t>
            </a:r>
          </a:p>
          <a:p>
            <a:pPr algn="just">
              <a:lnSpc>
                <a:spcPct val="120000"/>
              </a:lnSpc>
              <a:spcBef>
                <a:spcPct val="50000"/>
              </a:spcBef>
            </a:pPr>
            <a:r>
              <a:rPr lang="en-US" altLang="zh-CN" sz="2400" b="1" dirty="0">
                <a:latin typeface="Times New Roman" pitchFamily="18" charset="0"/>
              </a:rPr>
              <a:t>TNT</a:t>
            </a:r>
            <a:r>
              <a:rPr lang="zh-CN" altLang="en-US" sz="2400" b="1" dirty="0">
                <a:latin typeface="Times New Roman" pitchFamily="18" charset="0"/>
              </a:rPr>
              <a:t>的爆炸能量</a:t>
            </a:r>
            <a:r>
              <a:rPr lang="zh-CN" altLang="en-US" sz="2400" b="1" dirty="0" smtClean="0">
                <a:latin typeface="Times New Roman" pitchFamily="18" charset="0"/>
              </a:rPr>
              <a:t>为 </a:t>
            </a:r>
            <a:r>
              <a:rPr lang="en-US" altLang="zh-CN" sz="2400" b="1" dirty="0" smtClean="0">
                <a:latin typeface="Times New Roman" pitchFamily="18" charset="0"/>
              </a:rPr>
              <a:t>4.186 </a:t>
            </a:r>
            <a:r>
              <a:rPr lang="en-US" altLang="zh-CN" sz="2400" b="1" dirty="0">
                <a:latin typeface="Times New Roman" pitchFamily="18" charset="0"/>
              </a:rPr>
              <a:t>kJ/g </a:t>
            </a:r>
            <a:r>
              <a:rPr lang="zh-CN" altLang="en-US" sz="2400" b="1" dirty="0">
                <a:latin typeface="Times New Roman" pitchFamily="18" charset="0"/>
              </a:rPr>
              <a:t>（</a:t>
            </a:r>
            <a:r>
              <a:rPr lang="en-US" altLang="zh-CN" sz="2400" b="1" dirty="0">
                <a:latin typeface="Times New Roman" pitchFamily="18" charset="0"/>
              </a:rPr>
              <a:t>1.0 kcal/g</a:t>
            </a:r>
            <a:r>
              <a:rPr lang="zh-CN" altLang="en-US" sz="2400" b="1" dirty="0">
                <a:latin typeface="Times New Roman" pitchFamily="18" charset="0"/>
              </a:rPr>
              <a:t>），通常</a:t>
            </a:r>
            <a:r>
              <a:rPr lang="zh-CN" altLang="en-US" sz="2400" b="1" dirty="0" smtClean="0">
                <a:latin typeface="Times New Roman" pitchFamily="18" charset="0"/>
              </a:rPr>
              <a:t>以</a:t>
            </a:r>
            <a:r>
              <a:rPr lang="en-US" altLang="zh-CN" sz="2400" b="1" dirty="0" smtClean="0">
                <a:latin typeface="Times New Roman" pitchFamily="18" charset="0"/>
              </a:rPr>
              <a:t>TNT</a:t>
            </a:r>
            <a:r>
              <a:rPr lang="zh-CN" altLang="en-US" sz="2400" b="1" dirty="0">
                <a:latin typeface="Times New Roman" pitchFamily="18" charset="0"/>
              </a:rPr>
              <a:t>当量来计算或衡量爆炸效应。</a:t>
            </a:r>
          </a:p>
          <a:p>
            <a:pPr algn="just">
              <a:lnSpc>
                <a:spcPct val="120000"/>
              </a:lnSpc>
              <a:spcBef>
                <a:spcPct val="50000"/>
              </a:spcBef>
            </a:pPr>
            <a:r>
              <a:rPr lang="zh-CN" altLang="en-US" sz="2400" b="1" dirty="0">
                <a:latin typeface="Times New Roman" pitchFamily="18" charset="0"/>
              </a:rPr>
              <a:t>根据爆炸时参加反应的物质的量和它的燃烧热可以计算出爆炸时的释放的能量。</a:t>
            </a:r>
          </a:p>
        </p:txBody>
      </p:sp>
      <p:sp>
        <p:nvSpPr>
          <p:cNvPr id="8"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50182"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fld id="{7C80E71E-BF77-4DE3-9961-C283FBC3665C}" type="datetime1">
              <a:rPr lang="zh-CN" altLang="en-US"/>
              <a:pPr>
                <a:defRPr/>
              </a:pPr>
              <a:t>2017/3/14</a:t>
            </a:fld>
            <a:endParaRPr lang="en-US" altLang="zh-CN"/>
          </a:p>
        </p:txBody>
      </p:sp>
      <p:sp>
        <p:nvSpPr>
          <p:cNvPr id="8"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282E5DD7-A04E-49A8-8789-4DD57FC6369F}" type="slidenum">
              <a:rPr lang="zh-CN" altLang="en-US" sz="1200" smtClean="0"/>
              <a:pPr>
                <a:defRPr/>
              </a:pPr>
              <a:t>48</a:t>
            </a:fld>
            <a:endParaRPr lang="en-US" altLang="zh-CN" sz="1200" smtClean="0"/>
          </a:p>
        </p:txBody>
      </p:sp>
      <p:sp>
        <p:nvSpPr>
          <p:cNvPr id="51204" name="Text Box 3"/>
          <p:cNvSpPr txBox="1">
            <a:spLocks noChangeArrowheads="1"/>
          </p:cNvSpPr>
          <p:nvPr/>
        </p:nvSpPr>
        <p:spPr bwMode="auto">
          <a:xfrm>
            <a:off x="228600" y="1295400"/>
            <a:ext cx="8763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10000"/>
              </a:lnSpc>
              <a:spcBef>
                <a:spcPct val="50000"/>
              </a:spcBef>
            </a:pPr>
            <a:r>
              <a:rPr lang="en-US" altLang="zh-CN" sz="2800" b="1">
                <a:solidFill>
                  <a:srgbClr val="FF0066"/>
                </a:solidFill>
                <a:latin typeface="Times New Roman" pitchFamily="18" charset="0"/>
              </a:rPr>
              <a:t>4.2.5 </a:t>
            </a:r>
            <a:r>
              <a:rPr lang="zh-CN" altLang="en-US" sz="2800" b="1">
                <a:solidFill>
                  <a:srgbClr val="FF0066"/>
                </a:solidFill>
                <a:latin typeface="Times New Roman" pitchFamily="18" charset="0"/>
              </a:rPr>
              <a:t>爆炸极限及其估算</a:t>
            </a:r>
          </a:p>
          <a:p>
            <a:pPr>
              <a:lnSpc>
                <a:spcPct val="110000"/>
              </a:lnSpc>
            </a:pPr>
            <a:r>
              <a:rPr lang="en-US" altLang="zh-CN" sz="2800" b="1">
                <a:solidFill>
                  <a:srgbClr val="FFFF00"/>
                </a:solidFill>
                <a:latin typeface="Times New Roman" pitchFamily="18" charset="0"/>
              </a:rPr>
              <a:t>4.2.5.1 </a:t>
            </a:r>
            <a:r>
              <a:rPr lang="zh-CN" altLang="en-US" sz="2800" b="1">
                <a:solidFill>
                  <a:srgbClr val="FFFF00"/>
                </a:solidFill>
                <a:latin typeface="Times New Roman" pitchFamily="18" charset="0"/>
              </a:rPr>
              <a:t>定义：</a:t>
            </a:r>
            <a:r>
              <a:rPr lang="zh-CN" altLang="en-US" sz="2400" b="1">
                <a:latin typeface="Times New Roman" pitchFamily="18" charset="0"/>
              </a:rPr>
              <a:t>可燃气体和可燃液体蒸汽与空气形成的混合物只有在一定范围内才可能发生爆炸。可发生爆炸的最低的可燃气体或可燃液体蒸汽浓度称为爆炸下线（</a:t>
            </a:r>
            <a:r>
              <a:rPr lang="en-US" altLang="zh-CN" sz="2400" b="1">
                <a:latin typeface="Times New Roman" pitchFamily="18" charset="0"/>
              </a:rPr>
              <a:t>X</a:t>
            </a:r>
            <a:r>
              <a:rPr lang="en-US" altLang="zh-CN" sz="2400" b="1" baseline="-25000">
                <a:latin typeface="Times New Roman" pitchFamily="18" charset="0"/>
              </a:rPr>
              <a:t>1</a:t>
            </a:r>
            <a:r>
              <a:rPr lang="zh-CN" altLang="en-US" sz="2400" b="1">
                <a:latin typeface="Times New Roman" pitchFamily="18" charset="0"/>
              </a:rPr>
              <a:t>），最高浓度称为上限（</a:t>
            </a:r>
            <a:r>
              <a:rPr lang="en-US" altLang="zh-CN" sz="2400" b="1">
                <a:latin typeface="Times New Roman" pitchFamily="18" charset="0"/>
              </a:rPr>
              <a:t>X</a:t>
            </a:r>
            <a:r>
              <a:rPr lang="en-US" altLang="zh-CN" sz="2400" b="1" baseline="-25000">
                <a:latin typeface="Times New Roman" pitchFamily="18" charset="0"/>
              </a:rPr>
              <a:t>2</a:t>
            </a:r>
            <a:r>
              <a:rPr lang="zh-CN" altLang="en-US" sz="2400" b="1">
                <a:latin typeface="Times New Roman" pitchFamily="18" charset="0"/>
              </a:rPr>
              <a:t>）。</a:t>
            </a:r>
            <a:endParaRPr lang="en-US" altLang="zh-CN" sz="2400" b="1">
              <a:latin typeface="Times New Roman" pitchFamily="18" charset="0"/>
            </a:endParaRPr>
          </a:p>
          <a:p>
            <a:pPr>
              <a:lnSpc>
                <a:spcPct val="110000"/>
              </a:lnSpc>
            </a:pPr>
            <a:r>
              <a:rPr lang="zh-CN" altLang="en-US" sz="2400" b="1">
                <a:latin typeface="Times New Roman" pitchFamily="18" charset="0"/>
              </a:rPr>
              <a:t>爆炸限的表示方法：</a:t>
            </a:r>
            <a:r>
              <a:rPr lang="en-US" altLang="zh-CN" sz="2400" b="1">
                <a:latin typeface="Times New Roman" pitchFamily="18" charset="0"/>
              </a:rPr>
              <a:t>V%</a:t>
            </a:r>
            <a:r>
              <a:rPr lang="zh-CN" altLang="en-US" sz="2400" b="1">
                <a:latin typeface="Times New Roman" pitchFamily="18" charset="0"/>
              </a:rPr>
              <a:t>， </a:t>
            </a:r>
            <a:r>
              <a:rPr lang="en-US" altLang="zh-CN" sz="2400" b="1">
                <a:latin typeface="Times New Roman" pitchFamily="18" charset="0"/>
              </a:rPr>
              <a:t>g/m</a:t>
            </a:r>
            <a:r>
              <a:rPr lang="en-US" altLang="zh-CN" sz="2400" b="1" baseline="30000">
                <a:latin typeface="Times New Roman" pitchFamily="18" charset="0"/>
              </a:rPr>
              <a:t>3</a:t>
            </a:r>
            <a:r>
              <a:rPr lang="zh-CN" altLang="en-US" sz="2400" b="1">
                <a:latin typeface="Times New Roman" pitchFamily="18" charset="0"/>
              </a:rPr>
              <a:t>，</a:t>
            </a:r>
            <a:r>
              <a:rPr lang="en-US" altLang="zh-CN" sz="2400" b="1">
                <a:latin typeface="Times New Roman" pitchFamily="18" charset="0"/>
              </a:rPr>
              <a:t>g/L</a:t>
            </a:r>
          </a:p>
          <a:p>
            <a:pPr>
              <a:lnSpc>
                <a:spcPct val="110000"/>
              </a:lnSpc>
            </a:pPr>
            <a:r>
              <a:rPr lang="en-US" altLang="zh-CN" sz="2800" b="1">
                <a:solidFill>
                  <a:srgbClr val="FFFF00"/>
                </a:solidFill>
                <a:latin typeface="Times New Roman" pitchFamily="18" charset="0"/>
              </a:rPr>
              <a:t>4.2.5.2 </a:t>
            </a:r>
            <a:r>
              <a:rPr lang="zh-CN" altLang="en-US" sz="2800" b="1">
                <a:solidFill>
                  <a:srgbClr val="FFFF00"/>
                </a:solidFill>
                <a:latin typeface="Times New Roman" pitchFamily="18" charset="0"/>
              </a:rPr>
              <a:t>危险度：</a:t>
            </a:r>
            <a:r>
              <a:rPr lang="zh-CN" altLang="en-US" sz="2400" b="1">
                <a:latin typeface="Times New Roman" pitchFamily="18" charset="0"/>
              </a:rPr>
              <a:t>气体的爆炸上下限的差值除以爆炸下线的值</a:t>
            </a:r>
            <a:r>
              <a:rPr lang="zh-CN" altLang="en-US" sz="2000" b="1">
                <a:latin typeface="Times New Roman" pitchFamily="18" charset="0"/>
              </a:rPr>
              <a:t>。</a:t>
            </a:r>
          </a:p>
        </p:txBody>
      </p:sp>
      <p:pic>
        <p:nvPicPr>
          <p:cNvPr id="51205" name="Picture 7"/>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685800" y="4881563"/>
            <a:ext cx="2667000" cy="1150937"/>
          </a:xfrm>
          <a:solidFill>
            <a:schemeClr val="tx1"/>
          </a:solidFill>
        </p:spPr>
      </p:pic>
      <p:sp>
        <p:nvSpPr>
          <p:cNvPr id="51206" name="Text Box 9"/>
          <p:cNvSpPr txBox="1">
            <a:spLocks noChangeArrowheads="1"/>
          </p:cNvSpPr>
          <p:nvPr/>
        </p:nvSpPr>
        <p:spPr bwMode="auto">
          <a:xfrm>
            <a:off x="4038600" y="4800600"/>
            <a:ext cx="31242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60000"/>
              </a:lnSpc>
              <a:spcBef>
                <a:spcPct val="50000"/>
              </a:spcBef>
            </a:pPr>
            <a:r>
              <a:rPr lang="en-US" altLang="zh-CN" sz="2400" b="1">
                <a:solidFill>
                  <a:schemeClr val="tx2"/>
                </a:solidFill>
                <a:latin typeface="Times New Roman" pitchFamily="18" charset="0"/>
              </a:rPr>
              <a:t>H-</a:t>
            </a:r>
            <a:r>
              <a:rPr lang="zh-CN" altLang="en-US" sz="2400" b="1">
                <a:solidFill>
                  <a:schemeClr val="tx2"/>
                </a:solidFill>
                <a:latin typeface="Times New Roman" pitchFamily="18" charset="0"/>
              </a:rPr>
              <a:t>危险度</a:t>
            </a:r>
          </a:p>
          <a:p>
            <a:pPr>
              <a:lnSpc>
                <a:spcPct val="60000"/>
              </a:lnSpc>
              <a:spcBef>
                <a:spcPct val="50000"/>
              </a:spcBef>
            </a:pPr>
            <a:r>
              <a:rPr lang="en-US" altLang="zh-CN" sz="2400" b="1">
                <a:solidFill>
                  <a:schemeClr val="tx2"/>
                </a:solidFill>
                <a:latin typeface="Times New Roman" pitchFamily="18" charset="0"/>
              </a:rPr>
              <a:t>X</a:t>
            </a:r>
            <a:r>
              <a:rPr lang="en-US" altLang="zh-CN" sz="2400" b="1" baseline="-25000">
                <a:solidFill>
                  <a:schemeClr val="tx2"/>
                </a:solidFill>
                <a:latin typeface="Times New Roman" pitchFamily="18" charset="0"/>
              </a:rPr>
              <a:t>1</a:t>
            </a:r>
            <a:r>
              <a:rPr lang="en-US" altLang="zh-CN" sz="2400" b="1">
                <a:solidFill>
                  <a:schemeClr val="tx2"/>
                </a:solidFill>
                <a:latin typeface="Times New Roman" pitchFamily="18" charset="0"/>
              </a:rPr>
              <a:t>-</a:t>
            </a:r>
            <a:r>
              <a:rPr lang="zh-CN" altLang="en-US" sz="2400" b="1">
                <a:solidFill>
                  <a:schemeClr val="tx2"/>
                </a:solidFill>
                <a:latin typeface="Times New Roman" pitchFamily="18" charset="0"/>
              </a:rPr>
              <a:t>爆炸下限</a:t>
            </a:r>
          </a:p>
          <a:p>
            <a:pPr>
              <a:lnSpc>
                <a:spcPct val="60000"/>
              </a:lnSpc>
              <a:spcBef>
                <a:spcPct val="50000"/>
              </a:spcBef>
            </a:pPr>
            <a:r>
              <a:rPr lang="en-US" altLang="zh-CN" sz="2400" b="1">
                <a:solidFill>
                  <a:schemeClr val="tx2"/>
                </a:solidFill>
                <a:latin typeface="Times New Roman" pitchFamily="18" charset="0"/>
              </a:rPr>
              <a:t>X</a:t>
            </a:r>
            <a:r>
              <a:rPr lang="en-US" altLang="zh-CN" sz="2400" b="1" baseline="-25000">
                <a:solidFill>
                  <a:schemeClr val="tx2"/>
                </a:solidFill>
                <a:latin typeface="Times New Roman" pitchFamily="18" charset="0"/>
              </a:rPr>
              <a:t>2</a:t>
            </a:r>
            <a:r>
              <a:rPr lang="en-US" altLang="zh-CN" sz="2400" b="1">
                <a:solidFill>
                  <a:schemeClr val="tx2"/>
                </a:solidFill>
                <a:latin typeface="Times New Roman" pitchFamily="18" charset="0"/>
              </a:rPr>
              <a:t>-</a:t>
            </a:r>
            <a:r>
              <a:rPr lang="zh-CN" altLang="en-US" sz="2400" b="1">
                <a:solidFill>
                  <a:schemeClr val="tx2"/>
                </a:solidFill>
                <a:latin typeface="Times New Roman" pitchFamily="18" charset="0"/>
              </a:rPr>
              <a:t>爆炸上限</a:t>
            </a:r>
          </a:p>
        </p:txBody>
      </p:sp>
      <p:sp>
        <p:nvSpPr>
          <p:cNvPr id="10"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51208" name="图片 3" descr="buct-logo-whit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Date Placeholder 3"/>
          <p:cNvSpPr>
            <a:spLocks noGrp="1"/>
          </p:cNvSpPr>
          <p:nvPr>
            <p:ph type="dt" sz="quarter" idx="10"/>
          </p:nvPr>
        </p:nvSpPr>
        <p:spPr/>
        <p:txBody>
          <a:bodyPr/>
          <a:lstStyle/>
          <a:p>
            <a:pPr>
              <a:defRPr/>
            </a:pPr>
            <a:fld id="{2B460AF3-A068-48BD-9EE1-CDE6DD789ABA}" type="datetime1">
              <a:rPr lang="zh-CN" altLang="en-US"/>
              <a:pPr>
                <a:defRPr/>
              </a:pPr>
              <a:t>2017/3/14</a:t>
            </a:fld>
            <a:endParaRPr lang="en-US" altLang="zh-CN"/>
          </a:p>
        </p:txBody>
      </p:sp>
      <p:sp>
        <p:nvSpPr>
          <p:cNvPr id="75"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C2F8F508-CEB4-4D61-8A61-DCEC68A5DCB9}" type="slidenum">
              <a:rPr lang="zh-CN" altLang="en-US" sz="1200" smtClean="0"/>
              <a:pPr>
                <a:defRPr/>
              </a:pPr>
              <a:t>49</a:t>
            </a:fld>
            <a:endParaRPr lang="en-US" altLang="zh-CN" sz="1200" smtClean="0"/>
          </a:p>
        </p:txBody>
      </p:sp>
      <p:sp>
        <p:nvSpPr>
          <p:cNvPr id="52228" name="Text Box 3"/>
          <p:cNvSpPr txBox="1">
            <a:spLocks noChangeArrowheads="1"/>
          </p:cNvSpPr>
          <p:nvPr/>
        </p:nvSpPr>
        <p:spPr bwMode="auto">
          <a:xfrm>
            <a:off x="152400" y="1219200"/>
            <a:ext cx="8763000"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3200" b="1">
                <a:solidFill>
                  <a:srgbClr val="FF0066"/>
                </a:solidFill>
                <a:latin typeface="Times New Roman" pitchFamily="18" charset="0"/>
              </a:rPr>
              <a:t>4.2.5.2 </a:t>
            </a:r>
            <a:r>
              <a:rPr lang="zh-CN" altLang="en-US" sz="3200" b="1">
                <a:solidFill>
                  <a:srgbClr val="FF0066"/>
                </a:solidFill>
                <a:latin typeface="Times New Roman" pitchFamily="18" charset="0"/>
              </a:rPr>
              <a:t>危险度</a:t>
            </a:r>
          </a:p>
          <a:p>
            <a:pPr algn="ctr">
              <a:spcBef>
                <a:spcPct val="50000"/>
              </a:spcBef>
            </a:pPr>
            <a:r>
              <a:rPr lang="zh-CN" altLang="en-US" sz="2800" b="1">
                <a:latin typeface="Times New Roman" pitchFamily="18" charset="0"/>
              </a:rPr>
              <a:t>常见可燃气体和可燃液体蒸汽的爆炸限及危险度</a:t>
            </a:r>
            <a:endParaRPr lang="zh-CN" altLang="en-US" sz="2400">
              <a:latin typeface="Times New Roman" pitchFamily="18" charset="0"/>
            </a:endParaRPr>
          </a:p>
        </p:txBody>
      </p:sp>
      <p:graphicFrame>
        <p:nvGraphicFramePr>
          <p:cNvPr id="195783" name="Group 199"/>
          <p:cNvGraphicFramePr>
            <a:graphicFrameLocks noGrp="1"/>
          </p:cNvGraphicFramePr>
          <p:nvPr>
            <p:ph idx="1"/>
            <p:extLst>
              <p:ext uri="{D42A27DB-BD31-4B8C-83A1-F6EECF244321}">
                <p14:modId xmlns:p14="http://schemas.microsoft.com/office/powerpoint/2010/main" val="1299801018"/>
              </p:ext>
            </p:extLst>
          </p:nvPr>
        </p:nvGraphicFramePr>
        <p:xfrm>
          <a:off x="381000" y="2590800"/>
          <a:ext cx="8534400" cy="3660775"/>
        </p:xfrm>
        <a:graphic>
          <a:graphicData uri="http://schemas.openxmlformats.org/drawingml/2006/table">
            <a:tbl>
              <a:tblPr/>
              <a:tblGrid>
                <a:gridCol w="1252756"/>
                <a:gridCol w="1644242"/>
                <a:gridCol w="1487648"/>
                <a:gridCol w="1370202"/>
                <a:gridCol w="1370202"/>
                <a:gridCol w="1409350"/>
              </a:tblGrid>
              <a:tr h="39687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类别</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物质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分子量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爆炸</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限（</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V%</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a:t>
                      </a: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危险度</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下线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上限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60375">
                <a:tc rowSpan="6">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无机化合物</a:t>
                      </a:r>
                    </a:p>
                  </a:txBody>
                  <a:tcPr marL="90000" marR="90000" marT="46800" marB="46800" vert="eaVert"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rPr>
                        <a:t>氢</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cs typeface="+mn-cs"/>
                        </a:rPr>
                        <a:t>17.8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rgbClr val="FF0000"/>
                          </a:solidFill>
                          <a:effectLst>
                            <a:outerShdw blurRad="38100" dist="38100" dir="2700000" algn="tl">
                              <a:srgbClr val="000000"/>
                            </a:outerShdw>
                          </a:effectLst>
                          <a:latin typeface="Arial" charset="0"/>
                          <a:ea typeface="宋体" pitchFamily="2" charset="-122"/>
                        </a:rPr>
                        <a:t>二硫化碳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76.1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1.25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44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cs typeface="+mn-cs"/>
                        </a:rPr>
                        <a:t>34.3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rgbClr val="FF0000"/>
                          </a:solidFill>
                          <a:effectLst>
                            <a:outerShdw blurRad="38100" dist="38100" dir="2700000" algn="tl">
                              <a:srgbClr val="000000"/>
                            </a:outerShdw>
                          </a:effectLst>
                          <a:latin typeface="Arial" charset="0"/>
                          <a:ea typeface="宋体" pitchFamily="2" charset="-122"/>
                        </a:rPr>
                        <a:t>硫化氢</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34.1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4.3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cs typeface="+mn-cs"/>
                        </a:rPr>
                        <a:t>9.5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17.0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mn-cs"/>
                        </a:rPr>
                        <a:t>0.9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Arial" charset="0"/>
                          <a:ea typeface="宋体" pitchFamily="2" charset="-122"/>
                        </a:rPr>
                        <a:t>一氧化碳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28.0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74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cs typeface="+mn-cs"/>
                        </a:rPr>
                        <a:t>28.6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硫氧化碳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60.1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mn-cs"/>
                        </a:rPr>
                        <a:t>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52285"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Date Placeholder 3"/>
          <p:cNvSpPr>
            <a:spLocks noGrp="1"/>
          </p:cNvSpPr>
          <p:nvPr>
            <p:ph type="dt" sz="quarter" idx="10"/>
          </p:nvPr>
        </p:nvSpPr>
        <p:spPr/>
        <p:txBody>
          <a:bodyPr/>
          <a:lstStyle/>
          <a:p>
            <a:pPr>
              <a:defRPr/>
            </a:pPr>
            <a:fld id="{FABA1DA1-F9BA-449A-BAA8-DB1E7C3AD31C}" type="datetime1">
              <a:rPr lang="zh-CN" altLang="en-US"/>
              <a:pPr>
                <a:defRPr/>
              </a:pPr>
              <a:t>2017/3/14</a:t>
            </a:fld>
            <a:endParaRPr lang="en-US" altLang="zh-CN"/>
          </a:p>
        </p:txBody>
      </p:sp>
      <p:sp>
        <p:nvSpPr>
          <p:cNvPr id="59"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0170D3A4-6EF8-4BBD-A03A-AD4A7C632412}" type="slidenum">
              <a:rPr lang="zh-CN" altLang="en-US" sz="1200" smtClean="0"/>
              <a:pPr>
                <a:defRPr/>
              </a:pPr>
              <a:t>5</a:t>
            </a:fld>
            <a:endParaRPr lang="en-US" altLang="zh-CN" sz="1200" smtClean="0"/>
          </a:p>
        </p:txBody>
      </p:sp>
      <p:sp>
        <p:nvSpPr>
          <p:cNvPr id="7172" name="Text Box 3"/>
          <p:cNvSpPr txBox="1">
            <a:spLocks noChangeArrowheads="1"/>
          </p:cNvSpPr>
          <p:nvPr/>
        </p:nvSpPr>
        <p:spPr bwMode="auto">
          <a:xfrm>
            <a:off x="307975" y="1130300"/>
            <a:ext cx="84582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10000"/>
              </a:lnSpc>
            </a:pPr>
            <a:r>
              <a:rPr lang="en-US" altLang="zh-CN" sz="2800" b="1">
                <a:solidFill>
                  <a:srgbClr val="FF0066"/>
                </a:solidFill>
                <a:latin typeface="Times New Roman" pitchFamily="18" charset="0"/>
              </a:rPr>
              <a:t>4.1.3 </a:t>
            </a:r>
            <a:r>
              <a:rPr lang="zh-CN" altLang="en-US" sz="2800" b="1">
                <a:solidFill>
                  <a:srgbClr val="FF0066"/>
                </a:solidFill>
                <a:latin typeface="Times New Roman" pitchFamily="18" charset="0"/>
              </a:rPr>
              <a:t>燃烧机理</a:t>
            </a:r>
            <a:endParaRPr lang="zh-CN" altLang="en-US" sz="2800" b="1">
              <a:latin typeface="Times New Roman" pitchFamily="18" charset="0"/>
            </a:endParaRPr>
          </a:p>
        </p:txBody>
      </p:sp>
      <p:sp>
        <p:nvSpPr>
          <p:cNvPr id="7173" name="Rectangle 7"/>
          <p:cNvSpPr>
            <a:spLocks noChangeArrowheads="1"/>
          </p:cNvSpPr>
          <p:nvPr/>
        </p:nvSpPr>
        <p:spPr bwMode="auto">
          <a:xfrm>
            <a:off x="1371600" y="167640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zh-CN" altLang="en-US" sz="2400"/>
              <a:t>键能（</a:t>
            </a:r>
            <a:r>
              <a:rPr lang="en-US" altLang="zh-CN" sz="2400"/>
              <a:t>Bond dissociation enthalpies</a:t>
            </a:r>
            <a:r>
              <a:rPr lang="zh-CN" altLang="en-US" sz="2400"/>
              <a:t>）</a:t>
            </a:r>
            <a:r>
              <a:rPr lang="en-US" altLang="zh-CN" sz="2400"/>
              <a:t> (kJ/mol)</a:t>
            </a:r>
            <a:endParaRPr lang="zh-CN" altLang="en-US" sz="2400"/>
          </a:p>
        </p:txBody>
      </p:sp>
      <p:sp>
        <p:nvSpPr>
          <p:cNvPr id="10" name="Rectangle 2"/>
          <p:cNvSpPr>
            <a:spLocks noGrp="1" noChangeArrowheads="1"/>
          </p:cNvSpPr>
          <p:nvPr>
            <p:ph type="title"/>
          </p:nvPr>
        </p:nvSpPr>
        <p:spPr>
          <a:xfrm>
            <a:off x="3200400" y="304800"/>
            <a:ext cx="5715000" cy="941388"/>
          </a:xfrm>
        </p:spPr>
        <p:txBody>
          <a:bodyPr/>
          <a:lstStyle/>
          <a:p>
            <a:pPr eaLnBrk="1" hangingPunct="1">
              <a:defRPr/>
            </a:pPr>
            <a:r>
              <a:rPr lang="zh-CN" altLang="en-US" sz="3200" dirty="0" smtClean="0"/>
              <a:t>第四章 危险化学品特性与分析</a:t>
            </a:r>
          </a:p>
        </p:txBody>
      </p:sp>
      <p:graphicFrame>
        <p:nvGraphicFramePr>
          <p:cNvPr id="4" name="Table 3"/>
          <p:cNvGraphicFramePr>
            <a:graphicFrameLocks noGrp="1"/>
          </p:cNvGraphicFramePr>
          <p:nvPr/>
        </p:nvGraphicFramePr>
        <p:xfrm>
          <a:off x="685800" y="2286000"/>
          <a:ext cx="8080374" cy="4078287"/>
        </p:xfrm>
        <a:graphic>
          <a:graphicData uri="http://schemas.openxmlformats.org/drawingml/2006/table">
            <a:tbl>
              <a:tblPr firstRow="1" bandRow="1">
                <a:tableStyleId>{5C22544A-7EE6-4342-B048-85BDC9FD1C3A}</a:tableStyleId>
              </a:tblPr>
              <a:tblGrid>
                <a:gridCol w="1828644"/>
                <a:gridCol w="1010406"/>
                <a:gridCol w="2723077"/>
                <a:gridCol w="2518247"/>
              </a:tblGrid>
              <a:tr h="45720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键</a:t>
                      </a:r>
                    </a:p>
                  </a:txBody>
                  <a:tcPr marL="91426" marR="91426" marT="45721" marB="45721" anchor="ctr" horzOverflow="overflow">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lang="zh-CN" altLang="en-US" sz="2400" b="1" dirty="0" smtClean="0"/>
                        <a:t>键能</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键</a:t>
                      </a:r>
                    </a:p>
                  </a:txBody>
                  <a:tcPr marL="91426" marR="91426" marT="45721" marB="45721" anchor="ctr" horzOverflow="overflow">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lang="zh-CN" altLang="en-US" sz="2400" b="1" dirty="0" smtClean="0"/>
                        <a:t>键能</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r>
              <a:tr h="45720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H–H</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436</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t>
                      </a:r>
                      <a:r>
                        <a:rPr kumimoji="0" lang="en-US" altLang="zh-CN" sz="2400" b="1" i="0" u="none" strike="noStrike" cap="none" normalizeH="0" baseline="-25000" dirty="0" smtClean="0">
                          <a:ln>
                            <a:noFill/>
                          </a:ln>
                          <a:solidFill>
                            <a:schemeClr val="tx1"/>
                          </a:solidFill>
                          <a:effectLst/>
                          <a:latin typeface="Times New Roman" pitchFamily="18" charset="0"/>
                          <a:ea typeface="宋体" pitchFamily="2" charset="-122"/>
                          <a:cs typeface="Times New Roman" pitchFamily="18" charset="0"/>
                        </a:rPr>
                        <a:t>6</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400" b="1" i="0" u="none" strike="noStrike" cap="none" normalizeH="0" baseline="-25000" dirty="0" smtClean="0">
                          <a:ln>
                            <a:noFill/>
                          </a:ln>
                          <a:solidFill>
                            <a:schemeClr val="tx1"/>
                          </a:solidFill>
                          <a:effectLst/>
                          <a:latin typeface="Times New Roman" pitchFamily="18" charset="0"/>
                          <a:ea typeface="宋体" pitchFamily="2" charset="-122"/>
                          <a:cs typeface="Times New Roman" pitchFamily="18" charset="0"/>
                        </a:rPr>
                        <a:t>5</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464</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r>
              <a:tr h="45720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CH</a:t>
                      </a:r>
                      <a:r>
                        <a:rPr kumimoji="0" lang="en-US" altLang="zh-CN" sz="2400" b="1" i="0" u="none" strike="noStrike" kern="1200" cap="none" normalizeH="0" baseline="-25000" dirty="0" smtClean="0">
                          <a:ln>
                            <a:noFill/>
                          </a:ln>
                          <a:solidFill>
                            <a:schemeClr val="tx1"/>
                          </a:solidFill>
                          <a:effectLst/>
                          <a:latin typeface="Times New Roman" pitchFamily="18" charset="0"/>
                          <a:ea typeface="宋体" pitchFamily="2" charset="-122"/>
                          <a:cs typeface="Times New Roman" pitchFamily="18" charset="0"/>
                        </a:rPr>
                        <a:t>3</a:t>
                      </a:r>
                      <a:r>
                        <a:rPr kumimoji="0" lang="en-US" altLang="zh-CN"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–H</a:t>
                      </a:r>
                      <a:endParaRPr kumimoji="0" lang="zh-CN" altLang="en-US"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439 </a:t>
                      </a:r>
                      <a:endParaRPr kumimoji="0" lang="zh-CN" altLang="en-US"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HO–H </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rPr>
                        <a:t>502</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r>
              <a:tr h="45720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t>
                      </a:r>
                      <a:r>
                        <a:rPr kumimoji="0" lang="zh-CN" altLang="en-US" sz="2400" b="1" i="0" u="none" strike="noStrike" cap="none" normalizeH="0" baseline="-25000" dirty="0" smtClean="0">
                          <a:ln>
                            <a:noFill/>
                          </a:ln>
                          <a:solidFill>
                            <a:schemeClr val="tx1"/>
                          </a:solidFill>
                          <a:effectLst/>
                          <a:latin typeface="Times New Roman" pitchFamily="18" charset="0"/>
                          <a:ea typeface="宋体" pitchFamily="2" charset="-122"/>
                          <a:cs typeface="Times New Roman" pitchFamily="18" charset="0"/>
                        </a:rPr>
                        <a:t>伯</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r>
                        <a:rPr kumimoji="0" lang="en-US" altLang="zh-CN"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422</a:t>
                      </a:r>
                      <a:endParaRPr kumimoji="0" lang="zh-CN" altLang="en-US"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 2H)C–C(C, 2H) </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347-356</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r>
              <a:tr h="89612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C</a:t>
                      </a:r>
                      <a:r>
                        <a:rPr kumimoji="0" lang="zh-CN" altLang="en-US" sz="2400" b="1" i="0" u="none" strike="noStrike" cap="none" normalizeH="0" baseline="-25000" dirty="0" smtClean="0">
                          <a:ln>
                            <a:noFill/>
                          </a:ln>
                          <a:solidFill>
                            <a:schemeClr val="tx1"/>
                          </a:solidFill>
                          <a:effectLst/>
                          <a:latin typeface="Times New Roman" pitchFamily="18" charset="0"/>
                          <a:ea typeface="宋体" pitchFamily="2" charset="-122"/>
                          <a:cs typeface="Times New Roman" pitchFamily="18" charset="0"/>
                        </a:rPr>
                        <a:t>仲</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–H </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412</a:t>
                      </a: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r>
                        <a:rPr kumimoji="0" lang="en-US" altLang="zh-CN"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H</a:t>
                      </a:r>
                      <a:r>
                        <a:rPr kumimoji="0" lang="en-US" altLang="zh-CN" sz="2400" b="1" i="0" u="none" strike="noStrike" kern="1200" cap="none" normalizeH="0" baseline="-25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C=CH</a:t>
                      </a:r>
                      <a:r>
                        <a:rPr kumimoji="0" lang="en-US" altLang="zh-CN" sz="2400" b="1" i="0" u="none" strike="noStrike" kern="1200" cap="none" normalizeH="0" baseline="-25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zh-CN" altLang="en-US"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611-632</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C-C</a:t>
                      </a:r>
                      <a:r>
                        <a:rPr kumimoji="0" lang="zh-CN" altLang="en-US"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双键）</a:t>
                      </a:r>
                    </a:p>
                  </a:txBody>
                  <a:tcPr marL="91426" marR="91426" marT="45721" marB="45721" anchor="ctr" horzOverflow="overflow">
                    <a:noFill/>
                  </a:tcPr>
                </a:tc>
              </a:tr>
              <a:tr h="896126">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C</a:t>
                      </a:r>
                      <a:r>
                        <a:rPr kumimoji="0" lang="zh-CN" altLang="en-US" sz="2400" b="1" i="0" u="none" strike="noStrike" kern="1200" cap="none" normalizeH="0" baseline="-25000" dirty="0" smtClean="0">
                          <a:ln>
                            <a:noFill/>
                          </a:ln>
                          <a:solidFill>
                            <a:schemeClr val="tx1"/>
                          </a:solidFill>
                          <a:effectLst/>
                          <a:latin typeface="Times New Roman" pitchFamily="18" charset="0"/>
                          <a:ea typeface="宋体" pitchFamily="2" charset="-122"/>
                          <a:cs typeface="Times New Roman" pitchFamily="18" charset="0"/>
                        </a:rPr>
                        <a:t>叔</a:t>
                      </a:r>
                      <a:r>
                        <a:rPr kumimoji="0" lang="en-US" altLang="zh-CN"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–H </a:t>
                      </a:r>
                      <a:endParaRPr kumimoji="0" lang="zh-CN" altLang="en-US"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404</a:t>
                      </a:r>
                      <a:endParaRPr kumimoji="0" lang="zh-CN" altLang="en-US" sz="2400" b="1" i="0"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r>
                        <a:rPr kumimoji="0" lang="en-US" altLang="zh-CN"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HC≡CH</a:t>
                      </a:r>
                      <a:endParaRPr kumimoji="0" lang="zh-CN" altLang="en-US"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837 </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C-C</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三键）</a:t>
                      </a: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r>
              <a:tr h="457207">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CH</a:t>
                      </a:r>
                      <a:r>
                        <a:rPr kumimoji="0" lang="en-US" altLang="zh-CN" sz="2400" b="1" i="0" u="none" strike="noStrike" kern="1200" cap="none" normalizeH="0" baseline="-25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=CH-H</a:t>
                      </a:r>
                      <a:endParaRPr kumimoji="0" lang="zh-CN" altLang="en-US"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r>
                        <a:rPr kumimoji="0" lang="en-US" altLang="zh-CN"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464</a:t>
                      </a:r>
                      <a:endParaRPr kumimoji="0" lang="zh-CN" altLang="en-US" sz="2400" b="1" i="0"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a:pPr>
                      <a:r>
                        <a:rPr kumimoji="0" lang="el-GR" altLang="zh-CN"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ᴨ</a:t>
                      </a:r>
                      <a:r>
                        <a:rPr kumimoji="0" lang="en-US" altLang="zh-CN"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en-US"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键</a:t>
                      </a:r>
                      <a:endParaRPr kumimoji="0" lang="zh-CN" altLang="en-US" sz="2400" b="1" i="0"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280 </a:t>
                      </a:r>
                      <a:r>
                        <a:rPr kumimoji="0" lang="zh-CN" altLang="en-US" sz="2400" b="1" i="0" u="none" strike="noStrike" kern="1200" cap="none" normalizeH="0" baseline="0" dirty="0" smtClean="0">
                          <a:ln>
                            <a:noFill/>
                          </a:ln>
                          <a:solidFill>
                            <a:schemeClr val="tx1"/>
                          </a:solidFill>
                          <a:effectLst/>
                          <a:latin typeface="Times New Roman" pitchFamily="18" charset="0"/>
                          <a:ea typeface="宋体" pitchFamily="2" charset="-122"/>
                          <a:cs typeface="Times New Roman" pitchFamily="18" charset="0"/>
                        </a:rPr>
                        <a:t>（单键）</a:t>
                      </a:r>
                      <a:endParaRPr kumimoji="0" lang="zh-CN" altLang="en-US" sz="2400" b="1" i="0"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26" marR="91426" marT="45721" marB="45721" anchor="ctr" horzOverflow="overflow">
                    <a:noFill/>
                  </a:tcPr>
                </a:tc>
              </a:tr>
            </a:tbl>
          </a:graphicData>
        </a:graphic>
      </p:graphicFrame>
      <p:pic>
        <p:nvPicPr>
          <p:cNvPr id="7217" name="图片 3" descr="buct-logo-whit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Date Placeholder 3"/>
          <p:cNvSpPr>
            <a:spLocks noGrp="1"/>
          </p:cNvSpPr>
          <p:nvPr>
            <p:ph type="dt" sz="quarter" idx="10"/>
          </p:nvPr>
        </p:nvSpPr>
        <p:spPr/>
        <p:txBody>
          <a:bodyPr/>
          <a:lstStyle/>
          <a:p>
            <a:pPr>
              <a:defRPr/>
            </a:pPr>
            <a:fld id="{BC03123F-D698-4132-8E1F-1ABEC74A354C}" type="datetime1">
              <a:rPr lang="zh-CN" altLang="en-US"/>
              <a:pPr>
                <a:defRPr/>
              </a:pPr>
              <a:t>2017/3/14</a:t>
            </a:fld>
            <a:endParaRPr lang="en-US" altLang="zh-CN"/>
          </a:p>
        </p:txBody>
      </p:sp>
      <p:sp>
        <p:nvSpPr>
          <p:cNvPr id="75"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9D9124AC-22F7-4DEF-9DCB-CF3084E4758E}" type="slidenum">
              <a:rPr lang="zh-CN" altLang="en-US" sz="1200" smtClean="0"/>
              <a:pPr>
                <a:defRPr/>
              </a:pPr>
              <a:t>50</a:t>
            </a:fld>
            <a:endParaRPr lang="en-US" altLang="zh-CN" sz="1200" smtClean="0"/>
          </a:p>
        </p:txBody>
      </p:sp>
      <p:sp>
        <p:nvSpPr>
          <p:cNvPr id="53252" name="Text Box 3"/>
          <p:cNvSpPr txBox="1">
            <a:spLocks noChangeArrowheads="1"/>
          </p:cNvSpPr>
          <p:nvPr/>
        </p:nvSpPr>
        <p:spPr bwMode="auto">
          <a:xfrm>
            <a:off x="228600" y="1371600"/>
            <a:ext cx="8763000"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3200" b="1">
                <a:solidFill>
                  <a:srgbClr val="FF0066"/>
                </a:solidFill>
                <a:latin typeface="Times New Roman" pitchFamily="18" charset="0"/>
              </a:rPr>
              <a:t>4.2.5.2 </a:t>
            </a:r>
            <a:r>
              <a:rPr lang="zh-CN" altLang="en-US" sz="3200" b="1">
                <a:solidFill>
                  <a:srgbClr val="FF0066"/>
                </a:solidFill>
                <a:latin typeface="Times New Roman" pitchFamily="18" charset="0"/>
              </a:rPr>
              <a:t>危险度</a:t>
            </a:r>
          </a:p>
          <a:p>
            <a:pPr algn="ctr">
              <a:spcBef>
                <a:spcPct val="50000"/>
              </a:spcBef>
            </a:pPr>
            <a:r>
              <a:rPr lang="zh-CN" altLang="en-US" sz="2800" b="1">
                <a:latin typeface="Times New Roman" pitchFamily="18" charset="0"/>
              </a:rPr>
              <a:t>常见可燃气体和可燃液体蒸汽的爆炸限及危险度</a:t>
            </a:r>
            <a:endParaRPr lang="zh-CN" altLang="en-US" sz="2400">
              <a:latin typeface="Times New Roman" pitchFamily="18" charset="0"/>
            </a:endParaRPr>
          </a:p>
        </p:txBody>
      </p:sp>
      <p:graphicFrame>
        <p:nvGraphicFramePr>
          <p:cNvPr id="197711" name="Group 79"/>
          <p:cNvGraphicFramePr>
            <a:graphicFrameLocks noGrp="1"/>
          </p:cNvGraphicFramePr>
          <p:nvPr>
            <p:ph idx="1"/>
          </p:nvPr>
        </p:nvGraphicFramePr>
        <p:xfrm>
          <a:off x="381000" y="2743200"/>
          <a:ext cx="8305800" cy="3657600"/>
        </p:xfrm>
        <a:graphic>
          <a:graphicData uri="http://schemas.openxmlformats.org/drawingml/2006/table">
            <a:tbl>
              <a:tblPr/>
              <a:tblGrid>
                <a:gridCol w="1219200"/>
                <a:gridCol w="1600200"/>
                <a:gridCol w="1447800"/>
                <a:gridCol w="1333500"/>
                <a:gridCol w="1333500"/>
                <a:gridCol w="1371600"/>
              </a:tblGrid>
              <a:tr h="39687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类别</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物质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分子量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爆炸限</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危险度</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下线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上限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96875">
                <a:tc rowSpan="6">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饱和烃</a:t>
                      </a:r>
                    </a:p>
                  </a:txBody>
                  <a:tcPr marL="90000" marR="90000" marT="46800" marB="46800" vert="eaVert"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甲烷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5.3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乙烷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30.1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丙烷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9.5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3.3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丁烷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58.1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8.5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3.5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己烷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86.1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7.5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mn-cs"/>
                        </a:rPr>
                        <a:t>5.2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庚烷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mn-cs"/>
                        </a:rPr>
                        <a:t>4.6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53309"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Date Placeholder 3"/>
          <p:cNvSpPr>
            <a:spLocks noGrp="1"/>
          </p:cNvSpPr>
          <p:nvPr>
            <p:ph type="dt" sz="quarter" idx="10"/>
          </p:nvPr>
        </p:nvSpPr>
        <p:spPr/>
        <p:txBody>
          <a:bodyPr/>
          <a:lstStyle/>
          <a:p>
            <a:pPr>
              <a:defRPr/>
            </a:pPr>
            <a:fld id="{E1422D7B-DABE-49E9-AE33-DF6FE217960D}" type="datetime1">
              <a:rPr lang="zh-CN" altLang="en-US"/>
              <a:pPr>
                <a:defRPr/>
              </a:pPr>
              <a:t>2017/3/14</a:t>
            </a:fld>
            <a:endParaRPr lang="en-US" altLang="zh-CN"/>
          </a:p>
        </p:txBody>
      </p:sp>
      <p:sp>
        <p:nvSpPr>
          <p:cNvPr id="75"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0FCF67B0-A14E-46E8-A3CF-4D2D93AE142E}" type="slidenum">
              <a:rPr lang="zh-CN" altLang="en-US" sz="1200" smtClean="0"/>
              <a:pPr>
                <a:defRPr/>
              </a:pPr>
              <a:t>51</a:t>
            </a:fld>
            <a:endParaRPr lang="en-US" altLang="zh-CN" sz="1200" smtClean="0"/>
          </a:p>
        </p:txBody>
      </p:sp>
      <p:sp>
        <p:nvSpPr>
          <p:cNvPr id="54276" name="Text Box 3"/>
          <p:cNvSpPr txBox="1">
            <a:spLocks noChangeArrowheads="1"/>
          </p:cNvSpPr>
          <p:nvPr/>
        </p:nvSpPr>
        <p:spPr bwMode="auto">
          <a:xfrm>
            <a:off x="228600" y="1371600"/>
            <a:ext cx="8763000"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3200" b="1">
                <a:solidFill>
                  <a:srgbClr val="FF0066"/>
                </a:solidFill>
                <a:latin typeface="Times New Roman" pitchFamily="18" charset="0"/>
              </a:rPr>
              <a:t>4.2.5.2 </a:t>
            </a:r>
            <a:r>
              <a:rPr lang="zh-CN" altLang="en-US" sz="3200" b="1">
                <a:solidFill>
                  <a:srgbClr val="FF0066"/>
                </a:solidFill>
                <a:latin typeface="Times New Roman" pitchFamily="18" charset="0"/>
              </a:rPr>
              <a:t>危险度</a:t>
            </a:r>
          </a:p>
          <a:p>
            <a:pPr algn="ctr">
              <a:spcBef>
                <a:spcPct val="50000"/>
              </a:spcBef>
            </a:pPr>
            <a:r>
              <a:rPr lang="zh-CN" altLang="en-US" sz="2800" b="1">
                <a:latin typeface="Times New Roman" pitchFamily="18" charset="0"/>
              </a:rPr>
              <a:t>常见可燃气体和可燃液体蒸汽的爆炸限及危险度</a:t>
            </a:r>
            <a:endParaRPr lang="zh-CN" altLang="en-US" sz="2400">
              <a:latin typeface="Times New Roman" pitchFamily="18" charset="0"/>
            </a:endParaRPr>
          </a:p>
        </p:txBody>
      </p:sp>
      <p:graphicFrame>
        <p:nvGraphicFramePr>
          <p:cNvPr id="198729" name="Group 73"/>
          <p:cNvGraphicFramePr>
            <a:graphicFrameLocks noGrp="1"/>
          </p:cNvGraphicFramePr>
          <p:nvPr>
            <p:ph idx="1"/>
            <p:extLst>
              <p:ext uri="{D42A27DB-BD31-4B8C-83A1-F6EECF244321}">
                <p14:modId xmlns:p14="http://schemas.microsoft.com/office/powerpoint/2010/main" val="923445667"/>
              </p:ext>
            </p:extLst>
          </p:nvPr>
        </p:nvGraphicFramePr>
        <p:xfrm>
          <a:off x="304800" y="2667000"/>
          <a:ext cx="8305800" cy="3657600"/>
        </p:xfrm>
        <a:graphic>
          <a:graphicData uri="http://schemas.openxmlformats.org/drawingml/2006/table">
            <a:tbl>
              <a:tblPr/>
              <a:tblGrid>
                <a:gridCol w="1219200"/>
                <a:gridCol w="1600200"/>
                <a:gridCol w="1447800"/>
                <a:gridCol w="1333500"/>
                <a:gridCol w="1333500"/>
                <a:gridCol w="1371600"/>
              </a:tblGrid>
              <a:tr h="39687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类别</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物质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分子量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爆炸限</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危险度</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下线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上限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96875">
                <a:tc rowSpan="6">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不饱和烃</a:t>
                      </a:r>
                    </a:p>
                  </a:txBody>
                  <a:tcPr marL="90000" marR="90000" marT="46800" marB="46800" vert="eaVert"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乙炔</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26.0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rPr>
                        <a:t>81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cs typeface="+mn-cs"/>
                        </a:rPr>
                        <a:t>31.4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乙烯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28.0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32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cs typeface="+mn-cs"/>
                        </a:rPr>
                        <a:t>9.3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丙烯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mn-cs"/>
                        </a:rPr>
                        <a:t>3.3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78.1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7.1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mn-cs"/>
                        </a:rPr>
                        <a:t>4.1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甲苯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92.1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6.7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mn-cs"/>
                        </a:rPr>
                        <a:t>3.8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二甲苯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106.1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6.0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mn-cs"/>
                        </a:rPr>
                        <a:t>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54333"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Date Placeholder 3"/>
          <p:cNvSpPr>
            <a:spLocks noGrp="1"/>
          </p:cNvSpPr>
          <p:nvPr>
            <p:ph type="dt" sz="quarter" idx="10"/>
          </p:nvPr>
        </p:nvSpPr>
        <p:spPr/>
        <p:txBody>
          <a:bodyPr/>
          <a:lstStyle/>
          <a:p>
            <a:pPr>
              <a:defRPr/>
            </a:pPr>
            <a:fld id="{24E689B8-9F73-41A2-85EA-100DC5BAD9C8}" type="datetime1">
              <a:rPr lang="zh-CN" altLang="en-US"/>
              <a:pPr>
                <a:defRPr/>
              </a:pPr>
              <a:t>2017/3/14</a:t>
            </a:fld>
            <a:endParaRPr lang="en-US" altLang="zh-CN"/>
          </a:p>
        </p:txBody>
      </p:sp>
      <p:sp>
        <p:nvSpPr>
          <p:cNvPr id="89"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E7015C6F-32EA-4AEE-9D09-054D227A0B90}" type="slidenum">
              <a:rPr lang="zh-CN" altLang="en-US" sz="1200" smtClean="0"/>
              <a:pPr>
                <a:defRPr/>
              </a:pPr>
              <a:t>52</a:t>
            </a:fld>
            <a:endParaRPr lang="en-US" altLang="zh-CN" sz="1200" smtClean="0"/>
          </a:p>
        </p:txBody>
      </p:sp>
      <p:sp>
        <p:nvSpPr>
          <p:cNvPr id="55300" name="Text Box 3"/>
          <p:cNvSpPr txBox="1">
            <a:spLocks noChangeArrowheads="1"/>
          </p:cNvSpPr>
          <p:nvPr/>
        </p:nvSpPr>
        <p:spPr bwMode="auto">
          <a:xfrm>
            <a:off x="228600" y="1371600"/>
            <a:ext cx="8763000"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3200" b="1">
                <a:solidFill>
                  <a:srgbClr val="FF0066"/>
                </a:solidFill>
                <a:latin typeface="Times New Roman" pitchFamily="18" charset="0"/>
              </a:rPr>
              <a:t>4.2.5.2 </a:t>
            </a:r>
            <a:r>
              <a:rPr lang="zh-CN" altLang="en-US" sz="3200" b="1">
                <a:solidFill>
                  <a:srgbClr val="FF0066"/>
                </a:solidFill>
                <a:latin typeface="Times New Roman" pitchFamily="18" charset="0"/>
              </a:rPr>
              <a:t>危险度</a:t>
            </a:r>
          </a:p>
          <a:p>
            <a:pPr algn="ctr">
              <a:spcBef>
                <a:spcPct val="50000"/>
              </a:spcBef>
            </a:pPr>
            <a:r>
              <a:rPr lang="zh-CN" altLang="en-US" sz="2800" b="1">
                <a:latin typeface="Times New Roman" pitchFamily="18" charset="0"/>
              </a:rPr>
              <a:t>常见可燃气体和可燃液体蒸汽的爆炸限及危险度</a:t>
            </a:r>
            <a:endParaRPr lang="zh-CN" altLang="en-US" sz="2400" b="1">
              <a:latin typeface="Times New Roman" pitchFamily="18" charset="0"/>
            </a:endParaRPr>
          </a:p>
        </p:txBody>
      </p:sp>
      <p:graphicFrame>
        <p:nvGraphicFramePr>
          <p:cNvPr id="199793" name="Group 113"/>
          <p:cNvGraphicFramePr>
            <a:graphicFrameLocks noGrp="1"/>
          </p:cNvGraphicFramePr>
          <p:nvPr>
            <p:ph idx="1"/>
            <p:extLst>
              <p:ext uri="{D42A27DB-BD31-4B8C-83A1-F6EECF244321}">
                <p14:modId xmlns:p14="http://schemas.microsoft.com/office/powerpoint/2010/main" val="1468956896"/>
              </p:ext>
            </p:extLst>
          </p:nvPr>
        </p:nvGraphicFramePr>
        <p:xfrm>
          <a:off x="381000" y="2667000"/>
          <a:ext cx="8305800" cy="3657600"/>
        </p:xfrm>
        <a:graphic>
          <a:graphicData uri="http://schemas.openxmlformats.org/drawingml/2006/table">
            <a:tbl>
              <a:tblPr/>
              <a:tblGrid>
                <a:gridCol w="1219200"/>
                <a:gridCol w="1600200"/>
                <a:gridCol w="1447800"/>
                <a:gridCol w="1333500"/>
                <a:gridCol w="1333500"/>
                <a:gridCol w="1371600"/>
              </a:tblGrid>
              <a:tr h="396875">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类别</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物质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分子量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爆炸限</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/V%</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危险度</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下线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上限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396875">
                <a:tc rowSpan="6">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含氧化合物</a:t>
                      </a:r>
                    </a:p>
                  </a:txBody>
                  <a:tcPr marL="90000" marR="90000" marT="46800" marB="46800" vert="eaVert"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甲醇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32.0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7.3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mn-cs"/>
                        </a:rPr>
                        <a:t>3.9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mn-cs"/>
                        </a:rPr>
                        <a:t>乙醇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mn-cs"/>
                        </a:rPr>
                        <a:t>46.1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mn-cs"/>
                        </a:rPr>
                        <a:t>4.3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mn-cs"/>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mn-cs"/>
                        </a:rPr>
                        <a:t>2.7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乙醛</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44.0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cs typeface="+mn-cs"/>
                        </a:rPr>
                        <a:t>12.5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乙醚</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74.1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rPr>
                        <a:t>48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cs typeface="+mn-cs"/>
                        </a:rPr>
                        <a:t>24.2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87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醋酸乙酯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88.1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mn-cs"/>
                        </a:rPr>
                        <a:t>2.6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醋酸乙烯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86.1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kern="1200"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mn-cs"/>
                        </a:rPr>
                        <a:t>4.2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55359"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9ED4F2C-9ADC-4AD4-AC42-73EB40B5B6DC}" type="datetime1">
              <a:rPr lang="zh-CN" altLang="en-US"/>
              <a:pPr>
                <a:defRPr/>
              </a:pPr>
              <a:t>2017/3/14</a:t>
            </a:fld>
            <a:endParaRPr lang="en-US" altLang="zh-CN" dirty="0"/>
          </a:p>
        </p:txBody>
      </p:sp>
      <p:sp>
        <p:nvSpPr>
          <p:cNvPr id="6"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0B1E1B2F-B9B8-4E43-B0F0-7BBF5CB73758}" type="slidenum">
              <a:rPr lang="zh-CN" altLang="en-US" sz="1200" smtClean="0"/>
              <a:pPr>
                <a:defRPr/>
              </a:pPr>
              <a:t>53</a:t>
            </a:fld>
            <a:endParaRPr lang="en-US" altLang="zh-CN" sz="1200" smtClean="0"/>
          </a:p>
        </p:txBody>
      </p:sp>
      <p:sp>
        <p:nvSpPr>
          <p:cNvPr id="56324" name="Text Box 3"/>
          <p:cNvSpPr txBox="1">
            <a:spLocks noChangeArrowheads="1"/>
          </p:cNvSpPr>
          <p:nvPr/>
        </p:nvSpPr>
        <p:spPr bwMode="auto">
          <a:xfrm>
            <a:off x="381000" y="1447800"/>
            <a:ext cx="85344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3200" b="1" dirty="0">
                <a:solidFill>
                  <a:srgbClr val="FF0066"/>
                </a:solidFill>
                <a:latin typeface="Times New Roman" pitchFamily="18" charset="0"/>
              </a:rPr>
              <a:t>4.2.5.3 </a:t>
            </a:r>
            <a:r>
              <a:rPr lang="zh-CN" altLang="en-US" sz="3200" b="1" dirty="0">
                <a:solidFill>
                  <a:srgbClr val="FF0066"/>
                </a:solidFill>
                <a:latin typeface="Times New Roman" pitchFamily="18" charset="0"/>
              </a:rPr>
              <a:t>影响爆炸限的因素</a:t>
            </a:r>
          </a:p>
          <a:p>
            <a:pPr>
              <a:spcBef>
                <a:spcPct val="50000"/>
              </a:spcBef>
            </a:pPr>
            <a:r>
              <a:rPr lang="zh-CN" altLang="en-US" sz="2800" b="1" dirty="0">
                <a:solidFill>
                  <a:srgbClr val="33CC33"/>
                </a:solidFill>
                <a:latin typeface="Times New Roman" pitchFamily="18" charset="0"/>
              </a:rPr>
              <a:t>原始温度：</a:t>
            </a:r>
            <a:r>
              <a:rPr lang="zh-CN" altLang="en-US" sz="2400" b="1" dirty="0">
                <a:latin typeface="Times New Roman" pitchFamily="18" charset="0"/>
              </a:rPr>
              <a:t> </a:t>
            </a:r>
            <a:r>
              <a:rPr lang="zh-CN" altLang="en-US" sz="2800" b="1" dirty="0">
                <a:latin typeface="Times New Roman" pitchFamily="18" charset="0"/>
              </a:rPr>
              <a:t>原始温度越高，爆炸限范围越大</a:t>
            </a:r>
          </a:p>
          <a:p>
            <a:pPr>
              <a:spcBef>
                <a:spcPct val="50000"/>
              </a:spcBef>
            </a:pPr>
            <a:r>
              <a:rPr lang="zh-CN" altLang="en-US" sz="2800" b="1" dirty="0">
                <a:solidFill>
                  <a:srgbClr val="33CC33"/>
                </a:solidFill>
                <a:latin typeface="Times New Roman" pitchFamily="18" charset="0"/>
              </a:rPr>
              <a:t>原始压力：</a:t>
            </a:r>
            <a:r>
              <a:rPr lang="zh-CN" altLang="en-US" sz="2800" b="1" dirty="0">
                <a:latin typeface="Times New Roman" pitchFamily="18" charset="0"/>
              </a:rPr>
              <a:t>通常压力增高，爆</a:t>
            </a:r>
            <a:r>
              <a:rPr lang="zh-CN" altLang="en-US" sz="2800" b="1" dirty="0" smtClean="0">
                <a:latin typeface="Times New Roman" pitchFamily="18" charset="0"/>
              </a:rPr>
              <a:t>炸极限范</a:t>
            </a:r>
            <a:r>
              <a:rPr lang="zh-CN" altLang="en-US" sz="2800" b="1" dirty="0">
                <a:latin typeface="Times New Roman" pitchFamily="18" charset="0"/>
              </a:rPr>
              <a:t>围变宽。</a:t>
            </a:r>
          </a:p>
          <a:p>
            <a:pPr>
              <a:lnSpc>
                <a:spcPct val="150000"/>
              </a:lnSpc>
              <a:spcBef>
                <a:spcPct val="50000"/>
              </a:spcBef>
            </a:pPr>
            <a:r>
              <a:rPr lang="zh-CN" altLang="en-US" sz="2800" b="1" dirty="0">
                <a:solidFill>
                  <a:srgbClr val="33CC33"/>
                </a:solidFill>
                <a:latin typeface="Times New Roman" pitchFamily="18" charset="0"/>
              </a:rPr>
              <a:t>惰性介质：</a:t>
            </a:r>
            <a:r>
              <a:rPr lang="zh-CN" altLang="en-US" sz="2800" b="1" dirty="0">
                <a:latin typeface="Times New Roman" pitchFamily="18" charset="0"/>
              </a:rPr>
              <a:t>爆炸混合物中加入惰性介质可使爆炸范围缩小。惰性介质的浓度提高到某一数值后，可以避免爆炸。</a:t>
            </a:r>
          </a:p>
        </p:txBody>
      </p:sp>
      <p:sp>
        <p:nvSpPr>
          <p:cNvPr id="8"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56326"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6"/>
          <p:cNvSpPr>
            <a:spLocks noGrp="1"/>
          </p:cNvSpPr>
          <p:nvPr>
            <p:ph type="dt" sz="quarter" idx="10"/>
          </p:nvPr>
        </p:nvSpPr>
        <p:spPr/>
        <p:txBody>
          <a:bodyPr/>
          <a:lstStyle/>
          <a:p>
            <a:pPr>
              <a:defRPr/>
            </a:pPr>
            <a:fld id="{3DBF5246-9EDB-4371-8118-E0E1BD9B8E81}" type="datetime1">
              <a:rPr lang="zh-CN" altLang="en-US"/>
              <a:pPr>
                <a:defRPr/>
              </a:pPr>
              <a:t>2017/3/14</a:t>
            </a:fld>
            <a:endParaRPr lang="en-US" altLang="zh-CN"/>
          </a:p>
        </p:txBody>
      </p:sp>
      <p:sp>
        <p:nvSpPr>
          <p:cNvPr id="8" name="Slide Number Placeholder 8"/>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98E5CDB5-98E6-47AA-81F1-D7CADE43FDF6}" type="slidenum">
              <a:rPr lang="zh-CN" altLang="en-US" sz="1200" smtClean="0"/>
              <a:pPr>
                <a:defRPr/>
              </a:pPr>
              <a:t>54</a:t>
            </a:fld>
            <a:endParaRPr lang="en-US" altLang="zh-CN" sz="1200" smtClean="0"/>
          </a:p>
        </p:txBody>
      </p:sp>
      <p:sp>
        <p:nvSpPr>
          <p:cNvPr id="57348" name="Text Box 3"/>
          <p:cNvSpPr txBox="1">
            <a:spLocks noChangeArrowheads="1"/>
          </p:cNvSpPr>
          <p:nvPr/>
        </p:nvSpPr>
        <p:spPr bwMode="auto">
          <a:xfrm>
            <a:off x="381000" y="1295400"/>
            <a:ext cx="876300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800" b="1">
                <a:solidFill>
                  <a:srgbClr val="FF0066"/>
                </a:solidFill>
                <a:latin typeface="Times New Roman" pitchFamily="18" charset="0"/>
              </a:rPr>
              <a:t>4.2.5.4 </a:t>
            </a:r>
            <a:r>
              <a:rPr lang="zh-CN" altLang="en-US" sz="2800" b="1">
                <a:solidFill>
                  <a:srgbClr val="FF0066"/>
                </a:solidFill>
                <a:latin typeface="Times New Roman" pitchFamily="18" charset="0"/>
              </a:rPr>
              <a:t>爆炸限的确定</a:t>
            </a:r>
          </a:p>
          <a:p>
            <a:pPr>
              <a:spcBef>
                <a:spcPct val="50000"/>
              </a:spcBef>
            </a:pPr>
            <a:r>
              <a:rPr lang="zh-CN" altLang="en-US" sz="2400" b="1">
                <a:solidFill>
                  <a:srgbClr val="33CC33"/>
                </a:solidFill>
                <a:latin typeface="Times New Roman" pitchFamily="18" charset="0"/>
              </a:rPr>
              <a:t>试验测定：</a:t>
            </a:r>
            <a:r>
              <a:rPr lang="zh-CN" altLang="en-US" sz="2400" b="1">
                <a:latin typeface="Times New Roman" pitchFamily="18" charset="0"/>
              </a:rPr>
              <a:t>采用试验的方法</a:t>
            </a:r>
          </a:p>
          <a:p>
            <a:pPr>
              <a:lnSpc>
                <a:spcPct val="150000"/>
              </a:lnSpc>
              <a:spcBef>
                <a:spcPct val="50000"/>
              </a:spcBef>
            </a:pPr>
            <a:r>
              <a:rPr lang="zh-CN" altLang="en-US" sz="2400" b="1">
                <a:solidFill>
                  <a:srgbClr val="33CC33"/>
                </a:solidFill>
                <a:latin typeface="Times New Roman" pitchFamily="18" charset="0"/>
              </a:rPr>
              <a:t>估算：</a:t>
            </a:r>
            <a:r>
              <a:rPr lang="zh-CN" altLang="en-US" sz="2400" b="1">
                <a:latin typeface="Times New Roman" pitchFamily="18" charset="0"/>
              </a:rPr>
              <a:t>使用一些经验公式可以对爆炸限进行估算。但估算值与试验测定值有一定差距。</a:t>
            </a:r>
          </a:p>
          <a:p>
            <a:pPr>
              <a:spcBef>
                <a:spcPct val="50000"/>
              </a:spcBef>
            </a:pPr>
            <a:r>
              <a:rPr lang="zh-CN" altLang="en-US" sz="2400" b="1">
                <a:solidFill>
                  <a:srgbClr val="33CC33"/>
                </a:solidFill>
                <a:latin typeface="Times New Roman" pitchFamily="18" charset="0"/>
              </a:rPr>
              <a:t>单一链烷烃爆炸限的估算：</a:t>
            </a:r>
            <a:endParaRPr lang="zh-CN" altLang="en-US" sz="2400" b="1">
              <a:latin typeface="Times New Roman" pitchFamily="18" charset="0"/>
            </a:endParaRPr>
          </a:p>
        </p:txBody>
      </p:sp>
      <p:pic>
        <p:nvPicPr>
          <p:cNvPr id="57349" name="Picture 10"/>
          <p:cNvPicPr>
            <a:picLocks noGrp="1" noChangeAspect="1" noChangeArrowheads="1"/>
          </p:cNvPicPr>
          <p:nvPr>
            <p:ph sz="quarter" idx="4"/>
          </p:nvPr>
        </p:nvPicPr>
        <p:blipFill>
          <a:blip r:embed="rId2" cstate="print">
            <a:extLst>
              <a:ext uri="{28A0092B-C50C-407E-A947-70E740481C1C}">
                <a14:useLocalDpi xmlns:a14="http://schemas.microsoft.com/office/drawing/2010/main" val="0"/>
              </a:ext>
            </a:extLst>
          </a:blip>
          <a:srcRect/>
          <a:stretch>
            <a:fillRect/>
          </a:stretch>
        </p:blipFill>
        <p:spPr>
          <a:xfrm>
            <a:off x="381000" y="4495800"/>
            <a:ext cx="3886200" cy="1746250"/>
          </a:xfrm>
          <a:solidFill>
            <a:schemeClr val="tx1"/>
          </a:solidFill>
        </p:spPr>
      </p:pic>
      <p:sp>
        <p:nvSpPr>
          <p:cNvPr id="57350" name="Text Box 13"/>
          <p:cNvSpPr txBox="1">
            <a:spLocks noChangeArrowheads="1"/>
          </p:cNvSpPr>
          <p:nvPr/>
        </p:nvSpPr>
        <p:spPr bwMode="auto">
          <a:xfrm>
            <a:off x="4953000" y="4495800"/>
            <a:ext cx="3581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400" b="1">
                <a:solidFill>
                  <a:schemeClr val="tx2"/>
                </a:solidFill>
                <a:latin typeface="Times New Roman" pitchFamily="18" charset="0"/>
              </a:rPr>
              <a:t>L</a:t>
            </a:r>
            <a:r>
              <a:rPr lang="en-US" altLang="zh-CN" sz="2400" b="1" baseline="-25000">
                <a:solidFill>
                  <a:schemeClr val="tx2"/>
                </a:solidFill>
                <a:latin typeface="Times New Roman" pitchFamily="18" charset="0"/>
              </a:rPr>
              <a:t>L </a:t>
            </a:r>
            <a:r>
              <a:rPr lang="en-US" altLang="zh-CN" sz="2400" b="1">
                <a:solidFill>
                  <a:schemeClr val="tx2"/>
                </a:solidFill>
                <a:latin typeface="Times New Roman" pitchFamily="18" charset="0"/>
              </a:rPr>
              <a:t>- </a:t>
            </a:r>
            <a:r>
              <a:rPr lang="zh-CN" altLang="en-US" sz="2400" b="1">
                <a:solidFill>
                  <a:schemeClr val="tx2"/>
                </a:solidFill>
                <a:latin typeface="Times New Roman" pitchFamily="18" charset="0"/>
              </a:rPr>
              <a:t>爆炸下线</a:t>
            </a:r>
          </a:p>
          <a:p>
            <a:pPr>
              <a:spcBef>
                <a:spcPct val="50000"/>
              </a:spcBef>
            </a:pPr>
            <a:r>
              <a:rPr lang="en-US" altLang="zh-CN" sz="2400" b="1">
                <a:solidFill>
                  <a:schemeClr val="tx2"/>
                </a:solidFill>
                <a:latin typeface="Times New Roman" pitchFamily="18" charset="0"/>
              </a:rPr>
              <a:t>L</a:t>
            </a:r>
            <a:r>
              <a:rPr lang="en-US" altLang="zh-CN" sz="2400" b="1" baseline="-25000">
                <a:solidFill>
                  <a:schemeClr val="tx2"/>
                </a:solidFill>
                <a:latin typeface="Times New Roman" pitchFamily="18" charset="0"/>
              </a:rPr>
              <a:t>H</a:t>
            </a:r>
            <a:r>
              <a:rPr lang="en-US" altLang="zh-CN" sz="2400" b="1">
                <a:solidFill>
                  <a:schemeClr val="tx2"/>
                </a:solidFill>
                <a:latin typeface="Times New Roman" pitchFamily="18" charset="0"/>
              </a:rPr>
              <a:t> - </a:t>
            </a:r>
            <a:r>
              <a:rPr lang="zh-CN" altLang="en-US" sz="2400" b="1">
                <a:solidFill>
                  <a:schemeClr val="tx2"/>
                </a:solidFill>
                <a:latin typeface="Times New Roman" pitchFamily="18" charset="0"/>
              </a:rPr>
              <a:t>爆炸上限</a:t>
            </a:r>
          </a:p>
          <a:p>
            <a:pPr>
              <a:spcBef>
                <a:spcPct val="50000"/>
              </a:spcBef>
            </a:pPr>
            <a:r>
              <a:rPr lang="en-US" altLang="zh-CN" sz="2400" b="1">
                <a:solidFill>
                  <a:schemeClr val="tx2"/>
                </a:solidFill>
                <a:latin typeface="Times New Roman" pitchFamily="18" charset="0"/>
              </a:rPr>
              <a:t>n</a:t>
            </a:r>
            <a:r>
              <a:rPr lang="en-US" altLang="zh-CN" sz="2400" b="1" baseline="-25000">
                <a:solidFill>
                  <a:schemeClr val="tx2"/>
                </a:solidFill>
                <a:latin typeface="Times New Roman" pitchFamily="18" charset="0"/>
              </a:rPr>
              <a:t>c</a:t>
            </a:r>
            <a:r>
              <a:rPr lang="en-US" altLang="zh-CN" sz="2400" b="1">
                <a:solidFill>
                  <a:schemeClr val="tx2"/>
                </a:solidFill>
                <a:latin typeface="Times New Roman" pitchFamily="18" charset="0"/>
              </a:rPr>
              <a:t> – </a:t>
            </a:r>
            <a:r>
              <a:rPr lang="zh-CN" altLang="en-US" sz="2400" b="1">
                <a:solidFill>
                  <a:schemeClr val="tx2"/>
                </a:solidFill>
                <a:latin typeface="Times New Roman" pitchFamily="18" charset="0"/>
              </a:rPr>
              <a:t>链烃中碳原子数</a:t>
            </a:r>
          </a:p>
        </p:txBody>
      </p:sp>
      <p:sp>
        <p:nvSpPr>
          <p:cNvPr id="10"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57352" name="图片 3" descr="buct-logo-whit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3"/>
          <p:cNvSpPr>
            <a:spLocks noGrp="1"/>
          </p:cNvSpPr>
          <p:nvPr>
            <p:ph type="dt" sz="quarter" idx="10"/>
          </p:nvPr>
        </p:nvSpPr>
        <p:spPr/>
        <p:txBody>
          <a:bodyPr/>
          <a:lstStyle/>
          <a:p>
            <a:pPr>
              <a:defRPr/>
            </a:pPr>
            <a:fld id="{4AC6153D-58EC-4E81-9C5A-B043E9AE1119}" type="datetime1">
              <a:rPr lang="zh-CN" altLang="en-US"/>
              <a:pPr>
                <a:defRPr/>
              </a:pPr>
              <a:t>2017/3/14</a:t>
            </a:fld>
            <a:endParaRPr lang="en-US" altLang="zh-CN"/>
          </a:p>
        </p:txBody>
      </p:sp>
      <p:sp>
        <p:nvSpPr>
          <p:cNvPr id="35"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41CF42C3-D2BC-4871-90F2-2BA0478048F9}" type="slidenum">
              <a:rPr lang="zh-CN" altLang="en-US" sz="1200" smtClean="0"/>
              <a:pPr>
                <a:defRPr/>
              </a:pPr>
              <a:t>55</a:t>
            </a:fld>
            <a:endParaRPr lang="en-US" altLang="zh-CN" sz="1200" smtClean="0"/>
          </a:p>
        </p:txBody>
      </p:sp>
      <p:sp>
        <p:nvSpPr>
          <p:cNvPr id="58372" name="Text Box 3"/>
          <p:cNvSpPr txBox="1">
            <a:spLocks noChangeArrowheads="1"/>
          </p:cNvSpPr>
          <p:nvPr/>
        </p:nvSpPr>
        <p:spPr bwMode="auto">
          <a:xfrm>
            <a:off x="152400" y="1295400"/>
            <a:ext cx="87630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3200" b="1" dirty="0">
                <a:solidFill>
                  <a:srgbClr val="FF0066"/>
                </a:solidFill>
                <a:latin typeface="Times New Roman" pitchFamily="18" charset="0"/>
              </a:rPr>
              <a:t>4.2.5.4 </a:t>
            </a:r>
            <a:r>
              <a:rPr lang="zh-CN" altLang="en-US" sz="3200" b="1" dirty="0">
                <a:solidFill>
                  <a:srgbClr val="FF0066"/>
                </a:solidFill>
                <a:latin typeface="Times New Roman" pitchFamily="18" charset="0"/>
              </a:rPr>
              <a:t>爆炸限的确定</a:t>
            </a:r>
          </a:p>
          <a:p>
            <a:pPr>
              <a:spcBef>
                <a:spcPct val="50000"/>
              </a:spcBef>
            </a:pPr>
            <a:r>
              <a:rPr lang="zh-CN" altLang="en-US" sz="2800" b="1" dirty="0">
                <a:solidFill>
                  <a:srgbClr val="33CC33"/>
                </a:solidFill>
                <a:latin typeface="Times New Roman" pitchFamily="18" charset="0"/>
              </a:rPr>
              <a:t>单一链烃爆炸限的估算：</a:t>
            </a:r>
          </a:p>
          <a:p>
            <a:pPr algn="ctr">
              <a:spcBef>
                <a:spcPct val="50000"/>
              </a:spcBef>
            </a:pPr>
            <a:r>
              <a:rPr lang="zh-CN" altLang="en-US" sz="2800" b="1" dirty="0">
                <a:latin typeface="Times New Roman" pitchFamily="18" charset="0"/>
              </a:rPr>
              <a:t>甲烷、丁烷爆炸限的估算</a:t>
            </a:r>
          </a:p>
        </p:txBody>
      </p:sp>
      <p:graphicFrame>
        <p:nvGraphicFramePr>
          <p:cNvPr id="207949" name="Group 77"/>
          <p:cNvGraphicFramePr>
            <a:graphicFrameLocks noGrp="1"/>
          </p:cNvGraphicFramePr>
          <p:nvPr>
            <p:ph idx="1"/>
            <p:extLst>
              <p:ext uri="{D42A27DB-BD31-4B8C-83A1-F6EECF244321}">
                <p14:modId xmlns:p14="http://schemas.microsoft.com/office/powerpoint/2010/main" val="3167258580"/>
              </p:ext>
            </p:extLst>
          </p:nvPr>
        </p:nvGraphicFramePr>
        <p:xfrm>
          <a:off x="467833" y="3276600"/>
          <a:ext cx="7772400" cy="2286000"/>
        </p:xfrm>
        <a:graphic>
          <a:graphicData uri="http://schemas.openxmlformats.org/drawingml/2006/table">
            <a:tbl>
              <a:tblPr/>
              <a:tblGrid>
                <a:gridCol w="2133600"/>
                <a:gridCol w="1512888"/>
                <a:gridCol w="1535112"/>
                <a:gridCol w="1295400"/>
                <a:gridCol w="1295400"/>
              </a:tblGrid>
              <a:tr h="569913">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物质</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下线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上限</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573087">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估算值</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试验值</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估算值</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试验值</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308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甲烷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15.4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99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丁烷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9.5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9.0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58403"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quarter" idx="10"/>
          </p:nvPr>
        </p:nvSpPr>
        <p:spPr/>
        <p:txBody>
          <a:bodyPr/>
          <a:lstStyle/>
          <a:p>
            <a:pPr>
              <a:defRPr/>
            </a:pPr>
            <a:fld id="{6A598805-5E98-4D6B-93F7-D470AF189D5F}" type="datetime1">
              <a:rPr lang="zh-CN" altLang="en-US"/>
              <a:pPr>
                <a:defRPr/>
              </a:pPr>
              <a:t>2017/3/14</a:t>
            </a:fld>
            <a:endParaRPr lang="en-US" altLang="zh-CN"/>
          </a:p>
        </p:txBody>
      </p:sp>
      <p:sp>
        <p:nvSpPr>
          <p:cNvPr id="8" name="Slide Number Placeholder 6"/>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3044AAE0-1456-4CA3-AACF-BADC0D5806E9}" type="slidenum">
              <a:rPr lang="zh-CN" altLang="en-US" sz="1200" smtClean="0"/>
              <a:pPr>
                <a:defRPr/>
              </a:pPr>
              <a:t>56</a:t>
            </a:fld>
            <a:endParaRPr lang="en-US" altLang="zh-CN" sz="1200" smtClean="0"/>
          </a:p>
        </p:txBody>
      </p:sp>
      <p:sp>
        <p:nvSpPr>
          <p:cNvPr id="59396" name="Text Box 3"/>
          <p:cNvSpPr txBox="1">
            <a:spLocks noChangeArrowheads="1"/>
          </p:cNvSpPr>
          <p:nvPr/>
        </p:nvSpPr>
        <p:spPr bwMode="auto">
          <a:xfrm>
            <a:off x="197145" y="1143000"/>
            <a:ext cx="8763000"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800" b="1" dirty="0">
                <a:solidFill>
                  <a:srgbClr val="FF0066"/>
                </a:solidFill>
                <a:latin typeface="Times New Roman" pitchFamily="18" charset="0"/>
              </a:rPr>
              <a:t>4.2.5.4 </a:t>
            </a:r>
            <a:r>
              <a:rPr lang="zh-CN" altLang="en-US" sz="2800" b="1" dirty="0">
                <a:solidFill>
                  <a:srgbClr val="FF0066"/>
                </a:solidFill>
                <a:latin typeface="Times New Roman" pitchFamily="18" charset="0"/>
              </a:rPr>
              <a:t>爆炸限的确定</a:t>
            </a:r>
          </a:p>
          <a:p>
            <a:pPr>
              <a:spcBef>
                <a:spcPct val="50000"/>
              </a:spcBef>
            </a:pPr>
            <a:r>
              <a:rPr lang="zh-CN" altLang="en-US" sz="2400" b="1" dirty="0">
                <a:solidFill>
                  <a:srgbClr val="33CC33"/>
                </a:solidFill>
                <a:latin typeface="Times New Roman" pitchFamily="18" charset="0"/>
              </a:rPr>
              <a:t>含有</a:t>
            </a:r>
            <a:r>
              <a:rPr lang="en-US" altLang="zh-CN" sz="2400" b="1" dirty="0">
                <a:solidFill>
                  <a:srgbClr val="33CC33"/>
                </a:solidFill>
                <a:latin typeface="Times New Roman" pitchFamily="18" charset="0"/>
              </a:rPr>
              <a:t>C</a:t>
            </a:r>
            <a:r>
              <a:rPr lang="zh-CN" altLang="en-US" sz="2400" b="1" dirty="0">
                <a:solidFill>
                  <a:srgbClr val="33CC33"/>
                </a:solidFill>
                <a:latin typeface="Times New Roman" pitchFamily="18" charset="0"/>
              </a:rPr>
              <a:t>、</a:t>
            </a:r>
            <a:r>
              <a:rPr lang="en-US" altLang="zh-CN" sz="2400" b="1" dirty="0">
                <a:solidFill>
                  <a:srgbClr val="33CC33"/>
                </a:solidFill>
                <a:latin typeface="Times New Roman" pitchFamily="18" charset="0"/>
              </a:rPr>
              <a:t>H</a:t>
            </a:r>
            <a:r>
              <a:rPr lang="zh-CN" altLang="en-US" sz="2400" b="1" dirty="0">
                <a:solidFill>
                  <a:srgbClr val="33CC33"/>
                </a:solidFill>
                <a:latin typeface="Times New Roman" pitchFamily="18" charset="0"/>
              </a:rPr>
              <a:t>、</a:t>
            </a:r>
            <a:r>
              <a:rPr lang="en-US" altLang="zh-CN" sz="2400" b="1" dirty="0">
                <a:solidFill>
                  <a:srgbClr val="33CC33"/>
                </a:solidFill>
                <a:latin typeface="Times New Roman" pitchFamily="18" charset="0"/>
              </a:rPr>
              <a:t>O</a:t>
            </a:r>
            <a:r>
              <a:rPr lang="zh-CN" altLang="en-US" sz="2400" b="1" dirty="0">
                <a:solidFill>
                  <a:srgbClr val="33CC33"/>
                </a:solidFill>
                <a:latin typeface="Times New Roman" pitchFamily="18" charset="0"/>
              </a:rPr>
              <a:t>和卤素化合物的爆炸限估算公式：</a:t>
            </a:r>
          </a:p>
          <a:p>
            <a:pPr>
              <a:spcBef>
                <a:spcPct val="50000"/>
              </a:spcBef>
            </a:pPr>
            <a:r>
              <a:rPr lang="zh-CN" altLang="en-US" sz="2400" b="1" dirty="0">
                <a:latin typeface="Times New Roman" pitchFamily="18" charset="0"/>
              </a:rPr>
              <a:t>气体分子式：</a:t>
            </a:r>
            <a:r>
              <a:rPr lang="en-US" altLang="zh-CN" sz="2400" b="1" dirty="0" err="1" smtClean="0">
                <a:latin typeface="Times New Roman" pitchFamily="18" charset="0"/>
              </a:rPr>
              <a:t>C</a:t>
            </a:r>
            <a:r>
              <a:rPr lang="en-US" altLang="zh-CN" sz="2400" b="1" baseline="-25000" dirty="0" err="1" smtClean="0">
                <a:latin typeface="Times New Roman" pitchFamily="18" charset="0"/>
              </a:rPr>
              <a:t>n</a:t>
            </a:r>
            <a:r>
              <a:rPr lang="en-US" altLang="zh-CN" sz="2400" b="1" dirty="0" err="1" smtClean="0">
                <a:latin typeface="Times New Roman" pitchFamily="18" charset="0"/>
              </a:rPr>
              <a:t>H</a:t>
            </a:r>
            <a:r>
              <a:rPr lang="en-US" altLang="zh-CN" sz="2400" b="1" baseline="-25000" dirty="0" err="1" smtClean="0">
                <a:latin typeface="Times New Roman" pitchFamily="18" charset="0"/>
              </a:rPr>
              <a:t>m</a:t>
            </a:r>
            <a:r>
              <a:rPr lang="en-US" altLang="zh-CN" sz="2400" b="1" dirty="0" err="1" smtClean="0">
                <a:latin typeface="Times New Roman" pitchFamily="18" charset="0"/>
              </a:rPr>
              <a:t>O</a:t>
            </a:r>
            <a:r>
              <a:rPr lang="en-US" altLang="zh-CN" sz="2400" b="1" baseline="-25000" dirty="0" err="1" smtClean="0">
                <a:latin typeface="Times New Roman" pitchFamily="18" charset="0"/>
              </a:rPr>
              <a:t>k</a:t>
            </a:r>
            <a:r>
              <a:rPr lang="en-US" altLang="zh-CN" sz="2400" b="1" dirty="0" err="1">
                <a:latin typeface="Times New Roman" pitchFamily="18" charset="0"/>
              </a:rPr>
              <a:t>X</a:t>
            </a:r>
            <a:r>
              <a:rPr lang="en-US" altLang="zh-CN" sz="2400" b="1" baseline="-25000" dirty="0" err="1" smtClean="0">
                <a:latin typeface="Times New Roman" pitchFamily="18" charset="0"/>
              </a:rPr>
              <a:t>j</a:t>
            </a:r>
            <a:r>
              <a:rPr lang="en-US" altLang="zh-CN" sz="2400" b="1" baseline="-25000" dirty="0" smtClean="0">
                <a:latin typeface="Times New Roman" pitchFamily="18" charset="0"/>
              </a:rPr>
              <a:t>  </a:t>
            </a:r>
            <a:r>
              <a:rPr lang="en-US" altLang="zh-CN" sz="2400" b="1" dirty="0" smtClean="0">
                <a:latin typeface="Times New Roman" pitchFamily="18" charset="0"/>
              </a:rPr>
              <a:t>(X-</a:t>
            </a:r>
            <a:r>
              <a:rPr lang="zh-CN" altLang="en-US" sz="2400" b="1" dirty="0">
                <a:latin typeface="Times New Roman" pitchFamily="18" charset="0"/>
              </a:rPr>
              <a:t>卤</a:t>
            </a:r>
            <a:r>
              <a:rPr lang="zh-CN" altLang="en-US" sz="2400" b="1" dirty="0" smtClean="0">
                <a:latin typeface="Times New Roman" pitchFamily="18" charset="0"/>
              </a:rPr>
              <a:t>素原子：</a:t>
            </a:r>
            <a:r>
              <a:rPr lang="en-US" altLang="zh-CN" sz="2400" b="1" dirty="0" smtClean="0">
                <a:latin typeface="Times New Roman" pitchFamily="18" charset="0"/>
              </a:rPr>
              <a:t>F</a:t>
            </a:r>
            <a:r>
              <a:rPr lang="zh-CN" altLang="en-US" sz="2400" b="1" dirty="0" smtClean="0">
                <a:latin typeface="Times New Roman" pitchFamily="18" charset="0"/>
              </a:rPr>
              <a:t>， </a:t>
            </a:r>
            <a:r>
              <a:rPr lang="en-US" altLang="zh-CN" sz="2400" b="1" dirty="0" err="1" smtClean="0">
                <a:latin typeface="Times New Roman" pitchFamily="18" charset="0"/>
              </a:rPr>
              <a:t>C</a:t>
            </a:r>
            <a:r>
              <a:rPr lang="en-US" altLang="zh-CN" sz="2400" b="1" dirty="0" err="1">
                <a:latin typeface="Times New Roman" pitchFamily="18" charset="0"/>
              </a:rPr>
              <a:t>l</a:t>
            </a:r>
            <a:r>
              <a:rPr lang="zh-CN" altLang="en-US" sz="2400" b="1" dirty="0" smtClean="0">
                <a:latin typeface="Times New Roman" pitchFamily="18" charset="0"/>
              </a:rPr>
              <a:t>，</a:t>
            </a:r>
            <a:r>
              <a:rPr lang="en-US" altLang="zh-CN" sz="2400" b="1" dirty="0" smtClean="0">
                <a:latin typeface="Times New Roman" pitchFamily="18" charset="0"/>
              </a:rPr>
              <a:t>Br</a:t>
            </a:r>
            <a:r>
              <a:rPr lang="zh-CN" altLang="en-US" sz="2400" b="1" dirty="0" smtClean="0">
                <a:latin typeface="Times New Roman" pitchFamily="18" charset="0"/>
              </a:rPr>
              <a:t>， </a:t>
            </a:r>
            <a:r>
              <a:rPr lang="en-US" altLang="zh-CN" sz="2400" b="1" dirty="0" smtClean="0">
                <a:latin typeface="Times New Roman" pitchFamily="18" charset="0"/>
              </a:rPr>
              <a:t>I</a:t>
            </a:r>
            <a:r>
              <a:rPr lang="zh-CN" altLang="en-US" sz="2400" b="1" dirty="0" smtClean="0">
                <a:latin typeface="Times New Roman" pitchFamily="18" charset="0"/>
              </a:rPr>
              <a:t> ）</a:t>
            </a:r>
            <a:endParaRPr lang="zh-CN" altLang="en-US" sz="2400" b="1" baseline="-25000" dirty="0">
              <a:latin typeface="Times New Roman" pitchFamily="18" charset="0"/>
            </a:endParaRPr>
          </a:p>
          <a:p>
            <a:pPr>
              <a:spcBef>
                <a:spcPct val="50000"/>
              </a:spcBef>
            </a:pPr>
            <a:r>
              <a:rPr lang="zh-CN" altLang="en-US" sz="2400" b="1" dirty="0">
                <a:latin typeface="Times New Roman" pitchFamily="18" charset="0"/>
              </a:rPr>
              <a:t>燃烧反应式：</a:t>
            </a:r>
          </a:p>
          <a:p>
            <a:pPr>
              <a:spcBef>
                <a:spcPct val="50000"/>
              </a:spcBef>
            </a:pPr>
            <a:r>
              <a:rPr lang="en-US" altLang="zh-CN" sz="2400" b="1" dirty="0" err="1" smtClean="0">
                <a:solidFill>
                  <a:srgbClr val="FFFF00"/>
                </a:solidFill>
                <a:latin typeface="Times New Roman" pitchFamily="18" charset="0"/>
              </a:rPr>
              <a:t>C</a:t>
            </a:r>
            <a:r>
              <a:rPr lang="en-US" altLang="zh-CN" sz="2400" b="1" baseline="-25000" dirty="0" err="1" smtClean="0">
                <a:solidFill>
                  <a:srgbClr val="FFFF00"/>
                </a:solidFill>
                <a:latin typeface="Times New Roman" pitchFamily="18" charset="0"/>
              </a:rPr>
              <a:t>n</a:t>
            </a:r>
            <a:r>
              <a:rPr lang="en-US" altLang="zh-CN" sz="2400" b="1" dirty="0" err="1" smtClean="0">
                <a:solidFill>
                  <a:srgbClr val="FFFF00"/>
                </a:solidFill>
                <a:latin typeface="Times New Roman" pitchFamily="18" charset="0"/>
              </a:rPr>
              <a:t>H</a:t>
            </a:r>
            <a:r>
              <a:rPr lang="en-US" altLang="zh-CN" sz="2400" b="1" baseline="-25000" dirty="0" err="1" smtClean="0">
                <a:solidFill>
                  <a:srgbClr val="FFFF00"/>
                </a:solidFill>
                <a:latin typeface="Times New Roman" pitchFamily="18" charset="0"/>
              </a:rPr>
              <a:t>m</a:t>
            </a:r>
            <a:r>
              <a:rPr lang="en-US" altLang="zh-CN" sz="2400" b="1" dirty="0" err="1" smtClean="0">
                <a:solidFill>
                  <a:srgbClr val="FFFF00"/>
                </a:solidFill>
                <a:latin typeface="Times New Roman" pitchFamily="18" charset="0"/>
              </a:rPr>
              <a:t>O</a:t>
            </a:r>
            <a:r>
              <a:rPr lang="en-US" altLang="zh-CN" sz="2400" b="1" baseline="-25000" dirty="0" err="1" smtClean="0">
                <a:solidFill>
                  <a:srgbClr val="FFFF00"/>
                </a:solidFill>
                <a:latin typeface="Times New Roman" pitchFamily="18" charset="0"/>
              </a:rPr>
              <a:t>k</a:t>
            </a:r>
            <a:r>
              <a:rPr lang="en-US" altLang="zh-CN" sz="2400" b="1" dirty="0" err="1">
                <a:solidFill>
                  <a:srgbClr val="FFFF00"/>
                </a:solidFill>
                <a:latin typeface="Times New Roman" pitchFamily="18" charset="0"/>
              </a:rPr>
              <a:t>X</a:t>
            </a:r>
            <a:r>
              <a:rPr lang="en-US" altLang="zh-CN" sz="2400" b="1" baseline="-25000" dirty="0" err="1" smtClean="0">
                <a:solidFill>
                  <a:srgbClr val="FFFF00"/>
                </a:solidFill>
                <a:latin typeface="Times New Roman" pitchFamily="18" charset="0"/>
              </a:rPr>
              <a:t>j</a:t>
            </a:r>
            <a:r>
              <a:rPr lang="en-US" altLang="zh-CN" sz="2400" b="1" baseline="-25000" dirty="0" smtClean="0">
                <a:solidFill>
                  <a:srgbClr val="FFFF00"/>
                </a:solidFill>
                <a:latin typeface="Times New Roman" pitchFamily="18" charset="0"/>
              </a:rPr>
              <a:t> </a:t>
            </a:r>
            <a:r>
              <a:rPr lang="en-US" altLang="zh-CN" sz="2400" b="1" dirty="0">
                <a:solidFill>
                  <a:srgbClr val="FFFF00"/>
                </a:solidFill>
                <a:latin typeface="Times New Roman" pitchFamily="18" charset="0"/>
              </a:rPr>
              <a:t>+ (n+(m-2k-j)/4)O</a:t>
            </a:r>
            <a:r>
              <a:rPr lang="en-US" altLang="zh-CN" sz="2400" b="1" baseline="-25000" dirty="0">
                <a:solidFill>
                  <a:srgbClr val="FFFF00"/>
                </a:solidFill>
                <a:latin typeface="Times New Roman" pitchFamily="18" charset="0"/>
              </a:rPr>
              <a:t>2</a:t>
            </a:r>
            <a:r>
              <a:rPr lang="en-US" altLang="zh-CN" sz="2400" b="1" dirty="0">
                <a:solidFill>
                  <a:srgbClr val="FFFF00"/>
                </a:solidFill>
                <a:latin typeface="Times New Roman" pitchFamily="18" charset="0"/>
              </a:rPr>
              <a:t> = nCO</a:t>
            </a:r>
            <a:r>
              <a:rPr lang="en-US" altLang="zh-CN" sz="2400" b="1" baseline="-25000" dirty="0">
                <a:solidFill>
                  <a:srgbClr val="FFFF00"/>
                </a:solidFill>
                <a:latin typeface="Times New Roman" pitchFamily="18" charset="0"/>
              </a:rPr>
              <a:t>2</a:t>
            </a:r>
            <a:r>
              <a:rPr lang="en-US" altLang="zh-CN" sz="2400" b="1" dirty="0">
                <a:solidFill>
                  <a:srgbClr val="FFFF00"/>
                </a:solidFill>
                <a:latin typeface="Times New Roman" pitchFamily="18" charset="0"/>
              </a:rPr>
              <a:t> + (m-j)/2 H</a:t>
            </a:r>
            <a:r>
              <a:rPr lang="en-US" altLang="zh-CN" sz="2400" b="1" baseline="-25000" dirty="0">
                <a:solidFill>
                  <a:srgbClr val="FFFF00"/>
                </a:solidFill>
                <a:latin typeface="Times New Roman" pitchFamily="18" charset="0"/>
              </a:rPr>
              <a:t>2</a:t>
            </a:r>
            <a:r>
              <a:rPr lang="en-US" altLang="zh-CN" sz="2400" b="1" dirty="0">
                <a:solidFill>
                  <a:srgbClr val="FFFF00"/>
                </a:solidFill>
                <a:latin typeface="Times New Roman" pitchFamily="18" charset="0"/>
              </a:rPr>
              <a:t>O + </a:t>
            </a:r>
            <a:r>
              <a:rPr lang="en-US" altLang="zh-CN" sz="2400" b="1" dirty="0" err="1" smtClean="0">
                <a:solidFill>
                  <a:srgbClr val="FFFF00"/>
                </a:solidFill>
                <a:latin typeface="Times New Roman" pitchFamily="18" charset="0"/>
              </a:rPr>
              <a:t>jXF</a:t>
            </a:r>
            <a:endParaRPr lang="en-US" altLang="zh-CN" sz="2400" b="1" dirty="0">
              <a:solidFill>
                <a:srgbClr val="FFFF00"/>
              </a:solidFill>
              <a:latin typeface="Times New Roman" pitchFamily="18" charset="0"/>
            </a:endParaRPr>
          </a:p>
        </p:txBody>
      </p:sp>
      <p:sp>
        <p:nvSpPr>
          <p:cNvPr id="10"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graphicFrame>
        <p:nvGraphicFramePr>
          <p:cNvPr id="59398" name="Object 13"/>
          <p:cNvGraphicFramePr>
            <a:graphicFrameLocks noChangeAspect="1"/>
          </p:cNvGraphicFramePr>
          <p:nvPr>
            <p:extLst>
              <p:ext uri="{D42A27DB-BD31-4B8C-83A1-F6EECF244321}">
                <p14:modId xmlns:p14="http://schemas.microsoft.com/office/powerpoint/2010/main" val="188783535"/>
              </p:ext>
            </p:extLst>
          </p:nvPr>
        </p:nvGraphicFramePr>
        <p:xfrm>
          <a:off x="1295400" y="5105400"/>
          <a:ext cx="6965950" cy="1295400"/>
        </p:xfrm>
        <a:graphic>
          <a:graphicData uri="http://schemas.openxmlformats.org/presentationml/2006/ole">
            <mc:AlternateContent xmlns:mc="http://schemas.openxmlformats.org/markup-compatibility/2006">
              <mc:Choice xmlns:v="urn:schemas-microsoft-com:vml" Requires="v">
                <p:oleObj spid="_x0000_s59414" name="Equation" r:id="rId3" imgW="1612900" imgH="431800" progId="Equation.DSMT4">
                  <p:embed/>
                </p:oleObj>
              </mc:Choice>
              <mc:Fallback>
                <p:oleObj name="Equation" r:id="rId3" imgW="1612900" imgH="43180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5105400"/>
                        <a:ext cx="6965950" cy="1295400"/>
                      </a:xfrm>
                      <a:prstGeom prst="rect">
                        <a:avLst/>
                      </a:prstGeom>
                      <a:solidFill>
                        <a:srgbClr val="B3B3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9" name="Rectangle 10"/>
          <p:cNvSpPr>
            <a:spLocks noChangeArrowheads="1"/>
          </p:cNvSpPr>
          <p:nvPr/>
        </p:nvSpPr>
        <p:spPr bwMode="auto">
          <a:xfrm>
            <a:off x="105218" y="3904134"/>
            <a:ext cx="894685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Bef>
                <a:spcPct val="50000"/>
              </a:spcBef>
            </a:pPr>
            <a:r>
              <a:rPr lang="en-US" altLang="zh-CN" sz="2800" b="1" dirty="0">
                <a:solidFill>
                  <a:srgbClr val="FFFF00"/>
                </a:solidFill>
                <a:latin typeface="Times New Roman" pitchFamily="18" charset="0"/>
              </a:rPr>
              <a:t>L</a:t>
            </a:r>
            <a:r>
              <a:rPr lang="en-US" altLang="zh-CN" sz="2800" b="1" baseline="-25000" dirty="0">
                <a:solidFill>
                  <a:srgbClr val="FFFF00"/>
                </a:solidFill>
                <a:latin typeface="Times New Roman" pitchFamily="18" charset="0"/>
              </a:rPr>
              <a:t>L</a:t>
            </a:r>
            <a:r>
              <a:rPr lang="en-US" altLang="zh-CN" sz="2800" b="1" dirty="0">
                <a:solidFill>
                  <a:srgbClr val="FFFF00"/>
                </a:solidFill>
                <a:latin typeface="Times New Roman" pitchFamily="18" charset="0"/>
              </a:rPr>
              <a:t> = 0.55C</a:t>
            </a:r>
            <a:r>
              <a:rPr lang="en-US" altLang="zh-CN" sz="2800" b="1" baseline="-25000" dirty="0">
                <a:solidFill>
                  <a:srgbClr val="FFFF00"/>
                </a:solidFill>
                <a:latin typeface="Times New Roman" pitchFamily="18" charset="0"/>
              </a:rPr>
              <a:t>0</a:t>
            </a:r>
            <a:r>
              <a:rPr lang="zh-CN" altLang="en-US" sz="2800" b="1" dirty="0">
                <a:solidFill>
                  <a:srgbClr val="FFFF00"/>
                </a:solidFill>
                <a:latin typeface="Times New Roman" pitchFamily="18" charset="0"/>
              </a:rPr>
              <a:t>， </a:t>
            </a:r>
            <a:r>
              <a:rPr lang="en-US" altLang="zh-CN" sz="2800" b="1" dirty="0">
                <a:solidFill>
                  <a:srgbClr val="FFFF00"/>
                </a:solidFill>
                <a:latin typeface="Times New Roman" pitchFamily="18" charset="0"/>
              </a:rPr>
              <a:t>L</a:t>
            </a:r>
            <a:r>
              <a:rPr lang="en-US" altLang="zh-CN" sz="2800" b="1" baseline="-25000" dirty="0">
                <a:solidFill>
                  <a:srgbClr val="FFFF00"/>
                </a:solidFill>
                <a:latin typeface="Times New Roman" pitchFamily="18" charset="0"/>
              </a:rPr>
              <a:t>H</a:t>
            </a:r>
            <a:r>
              <a:rPr lang="en-US" altLang="zh-CN" sz="2800" b="1" dirty="0">
                <a:solidFill>
                  <a:srgbClr val="FFFF00"/>
                </a:solidFill>
                <a:latin typeface="Times New Roman" pitchFamily="18" charset="0"/>
              </a:rPr>
              <a:t> = </a:t>
            </a:r>
            <a:r>
              <a:rPr lang="en-US" altLang="zh-CN" sz="2800" b="1" dirty="0" smtClean="0">
                <a:solidFill>
                  <a:srgbClr val="FFFF00"/>
                </a:solidFill>
                <a:latin typeface="Times New Roman" pitchFamily="18" charset="0"/>
              </a:rPr>
              <a:t>4.8C</a:t>
            </a:r>
            <a:r>
              <a:rPr lang="en-US" altLang="zh-CN" sz="2800" b="1" baseline="-25000" dirty="0" smtClean="0">
                <a:solidFill>
                  <a:srgbClr val="FFFF00"/>
                </a:solidFill>
                <a:latin typeface="Times New Roman" pitchFamily="18" charset="0"/>
              </a:rPr>
              <a:t>0</a:t>
            </a:r>
            <a:r>
              <a:rPr lang="en-US" altLang="zh-CN" sz="2800" b="1" baseline="30000" dirty="0" smtClean="0">
                <a:solidFill>
                  <a:srgbClr val="FFFF00"/>
                </a:solidFill>
                <a:latin typeface="Times New Roman" pitchFamily="18" charset="0"/>
              </a:rPr>
              <a:t>0.5</a:t>
            </a:r>
          </a:p>
          <a:p>
            <a:pPr algn="ctr">
              <a:spcBef>
                <a:spcPct val="50000"/>
              </a:spcBef>
            </a:pPr>
            <a:r>
              <a:rPr lang="en-US" altLang="zh-CN" sz="2400" b="1" dirty="0" smtClean="0">
                <a:solidFill>
                  <a:srgbClr val="FFFF00"/>
                </a:solidFill>
                <a:latin typeface="Times New Roman" pitchFamily="18" charset="0"/>
              </a:rPr>
              <a:t>C</a:t>
            </a:r>
            <a:r>
              <a:rPr lang="en-US" altLang="zh-CN" sz="2400" b="1" baseline="-25000" dirty="0" smtClean="0">
                <a:solidFill>
                  <a:srgbClr val="FFFF00"/>
                </a:solidFill>
                <a:latin typeface="Times New Roman" pitchFamily="18" charset="0"/>
              </a:rPr>
              <a:t>0</a:t>
            </a:r>
            <a:r>
              <a:rPr lang="zh-CN" altLang="en-US" sz="2400" b="1" dirty="0" smtClean="0">
                <a:latin typeface="Times New Roman" pitchFamily="18" charset="0"/>
              </a:rPr>
              <a:t>：在</a:t>
            </a:r>
            <a:r>
              <a:rPr lang="zh-CN" altLang="en-US" sz="2400" b="1" dirty="0">
                <a:latin typeface="Times New Roman" pitchFamily="18" charset="0"/>
              </a:rPr>
              <a:t>空气中完全燃烧时，可燃气体在气体混合物中的理论浓</a:t>
            </a:r>
            <a:r>
              <a:rPr lang="zh-CN" altLang="en-US" sz="2400" b="1" dirty="0" smtClean="0">
                <a:latin typeface="Times New Roman" pitchFamily="18" charset="0"/>
              </a:rPr>
              <a:t>度</a:t>
            </a:r>
            <a:endParaRPr lang="zh-CN" altLang="en-US" sz="2800" b="1" dirty="0">
              <a:latin typeface="Times New Roman" pitchFamily="18" charset="0"/>
            </a:endParaRPr>
          </a:p>
        </p:txBody>
      </p:sp>
      <p:pic>
        <p:nvPicPr>
          <p:cNvPr id="59400"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Date Placeholder 6"/>
          <p:cNvSpPr>
            <a:spLocks noGrp="1"/>
          </p:cNvSpPr>
          <p:nvPr>
            <p:ph type="dt" sz="quarter" idx="10"/>
          </p:nvPr>
        </p:nvSpPr>
        <p:spPr/>
        <p:txBody>
          <a:bodyPr/>
          <a:lstStyle/>
          <a:p>
            <a:pPr>
              <a:defRPr/>
            </a:pPr>
            <a:fld id="{6D10078D-4EAD-4245-A61D-0E27CAC41951}" type="datetime1">
              <a:rPr lang="zh-CN" altLang="en-US"/>
              <a:pPr>
                <a:defRPr/>
              </a:pPr>
              <a:t>2017/3/14</a:t>
            </a:fld>
            <a:endParaRPr lang="en-US" altLang="zh-CN"/>
          </a:p>
        </p:txBody>
      </p:sp>
      <p:sp>
        <p:nvSpPr>
          <p:cNvPr id="38" name="Slide Number Placeholder 8"/>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0E50BD47-8C9F-43E6-8C32-DC8BF370EA06}" type="slidenum">
              <a:rPr lang="zh-CN" altLang="en-US" sz="1200" smtClean="0"/>
              <a:pPr>
                <a:defRPr/>
              </a:pPr>
              <a:t>57</a:t>
            </a:fld>
            <a:endParaRPr lang="en-US" altLang="zh-CN" sz="1200" smtClean="0"/>
          </a:p>
        </p:txBody>
      </p:sp>
      <p:sp>
        <p:nvSpPr>
          <p:cNvPr id="60420" name="Text Box 4"/>
          <p:cNvSpPr txBox="1">
            <a:spLocks noChangeArrowheads="1"/>
          </p:cNvSpPr>
          <p:nvPr/>
        </p:nvSpPr>
        <p:spPr bwMode="auto">
          <a:xfrm>
            <a:off x="228600" y="1308100"/>
            <a:ext cx="876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3200" b="1">
                <a:solidFill>
                  <a:srgbClr val="FF0066"/>
                </a:solidFill>
                <a:latin typeface="Times New Roman" pitchFamily="18" charset="0"/>
              </a:rPr>
              <a:t>4.2.5.4 </a:t>
            </a:r>
            <a:r>
              <a:rPr lang="zh-CN" altLang="en-US" sz="3200" b="1">
                <a:solidFill>
                  <a:srgbClr val="FF0066"/>
                </a:solidFill>
                <a:latin typeface="Times New Roman" pitchFamily="18" charset="0"/>
              </a:rPr>
              <a:t>爆炸限的确定</a:t>
            </a:r>
          </a:p>
        </p:txBody>
      </p:sp>
      <p:sp>
        <p:nvSpPr>
          <p:cNvPr id="60421" name="Text Box 11"/>
          <p:cNvSpPr txBox="1">
            <a:spLocks noChangeArrowheads="1"/>
          </p:cNvSpPr>
          <p:nvPr/>
        </p:nvSpPr>
        <p:spPr bwMode="auto">
          <a:xfrm>
            <a:off x="228600" y="2120900"/>
            <a:ext cx="815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lang="zh-CN" altLang="en-US" sz="2800" b="1">
                <a:latin typeface="Times New Roman" pitchFamily="18" charset="0"/>
              </a:rPr>
              <a:t>估算值与试验值的比较</a:t>
            </a:r>
          </a:p>
        </p:txBody>
      </p:sp>
      <p:graphicFrame>
        <p:nvGraphicFramePr>
          <p:cNvPr id="213057" name="Group 65"/>
          <p:cNvGraphicFramePr>
            <a:graphicFrameLocks noGrp="1"/>
          </p:cNvGraphicFramePr>
          <p:nvPr>
            <p:ph sz="quarter" idx="4"/>
            <p:extLst>
              <p:ext uri="{D42A27DB-BD31-4B8C-83A1-F6EECF244321}">
                <p14:modId xmlns:p14="http://schemas.microsoft.com/office/powerpoint/2010/main" val="3236862342"/>
              </p:ext>
            </p:extLst>
          </p:nvPr>
        </p:nvGraphicFramePr>
        <p:xfrm>
          <a:off x="381000" y="2971800"/>
          <a:ext cx="8381999" cy="2158999"/>
        </p:xfrm>
        <a:graphic>
          <a:graphicData uri="http://schemas.openxmlformats.org/drawingml/2006/table">
            <a:tbl>
              <a:tblPr/>
              <a:tblGrid>
                <a:gridCol w="2218074"/>
                <a:gridCol w="1541401"/>
                <a:gridCol w="1541401"/>
                <a:gridCol w="1539722"/>
                <a:gridCol w="1541401"/>
              </a:tblGrid>
              <a:tr h="518126">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物质</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下线</a:t>
                      </a: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上限</a:t>
                      </a: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547487">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估算值</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试验值</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估算值</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试验值</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589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丁烷</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1.9</a:t>
                      </a:r>
                      <a:endPar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1.7</a:t>
                      </a:r>
                      <a:endPar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8.8</a:t>
                      </a:r>
                      <a:endPar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9.0</a:t>
                      </a:r>
                      <a:endPar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48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8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氯甲烷</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6.7</a:t>
                      </a:r>
                      <a:endPar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8.3</a:t>
                      </a:r>
                      <a:endPar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16.8</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8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18.7</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60452"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quarter" idx="10"/>
          </p:nvPr>
        </p:nvSpPr>
        <p:spPr/>
        <p:txBody>
          <a:bodyPr/>
          <a:lstStyle/>
          <a:p>
            <a:pPr>
              <a:defRPr/>
            </a:pPr>
            <a:fld id="{62BDB5FC-6B64-4ADF-9127-CEB2E454DD3E}" type="datetime1">
              <a:rPr lang="zh-CN" altLang="en-US"/>
              <a:pPr>
                <a:defRPr/>
              </a:pPr>
              <a:t>2017/3/14</a:t>
            </a:fld>
            <a:endParaRPr lang="en-US" altLang="zh-CN"/>
          </a:p>
        </p:txBody>
      </p:sp>
      <p:sp>
        <p:nvSpPr>
          <p:cNvPr id="9" name="Slide Number Placeholder 8"/>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1CEE7CB5-8EB3-4595-8554-C4E6436CA68D}" type="slidenum">
              <a:rPr lang="zh-CN" altLang="en-US" sz="1200" smtClean="0"/>
              <a:pPr>
                <a:defRPr/>
              </a:pPr>
              <a:t>58</a:t>
            </a:fld>
            <a:endParaRPr lang="en-US" altLang="zh-CN" sz="1200" smtClean="0"/>
          </a:p>
        </p:txBody>
      </p:sp>
      <p:sp>
        <p:nvSpPr>
          <p:cNvPr id="61444" name="Text Box 5"/>
          <p:cNvSpPr txBox="1">
            <a:spLocks noChangeArrowheads="1"/>
          </p:cNvSpPr>
          <p:nvPr/>
        </p:nvSpPr>
        <p:spPr bwMode="auto">
          <a:xfrm>
            <a:off x="304800" y="1347788"/>
            <a:ext cx="87630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80000"/>
              </a:lnSpc>
              <a:spcBef>
                <a:spcPct val="50000"/>
              </a:spcBef>
              <a:defRPr/>
            </a:pPr>
            <a:r>
              <a:rPr lang="en-US" altLang="zh-CN" sz="2800" b="1" dirty="0" smtClean="0">
                <a:solidFill>
                  <a:srgbClr val="FF0066"/>
                </a:solidFill>
                <a:latin typeface="Times New Roman" pitchFamily="18" charset="0"/>
              </a:rPr>
              <a:t>4.3 </a:t>
            </a:r>
            <a:r>
              <a:rPr lang="zh-CN" altLang="en-US" sz="2800" b="1" dirty="0" smtClean="0">
                <a:solidFill>
                  <a:srgbClr val="FF0066"/>
                </a:solidFill>
                <a:latin typeface="Times New Roman" pitchFamily="18" charset="0"/>
              </a:rPr>
              <a:t>危险的多重性</a:t>
            </a:r>
          </a:p>
          <a:p>
            <a:pPr>
              <a:lnSpc>
                <a:spcPct val="80000"/>
              </a:lnSpc>
              <a:spcBef>
                <a:spcPct val="50000"/>
              </a:spcBef>
              <a:defRPr/>
            </a:pPr>
            <a:r>
              <a:rPr lang="zh-CN" altLang="en-US" sz="2400" b="1" dirty="0" smtClean="0">
                <a:solidFill>
                  <a:srgbClr val="00FF00"/>
                </a:solidFill>
                <a:latin typeface="Times New Roman" pitchFamily="18" charset="0"/>
              </a:rPr>
              <a:t>（</a:t>
            </a:r>
            <a:r>
              <a:rPr lang="en-US" altLang="zh-CN" sz="2400" b="1" dirty="0" smtClean="0">
                <a:solidFill>
                  <a:srgbClr val="00FF00"/>
                </a:solidFill>
                <a:latin typeface="Times New Roman" pitchFamily="18" charset="0"/>
              </a:rPr>
              <a:t>1</a:t>
            </a:r>
            <a:r>
              <a:rPr lang="zh-CN" altLang="en-US" sz="2400" b="1" dirty="0" smtClean="0">
                <a:solidFill>
                  <a:srgbClr val="00FF00"/>
                </a:solidFill>
                <a:latin typeface="Times New Roman" pitchFamily="18" charset="0"/>
              </a:rPr>
              <a:t>）</a:t>
            </a:r>
            <a:r>
              <a:rPr lang="en-US" altLang="zh-CN" sz="2400" b="1" dirty="0" smtClean="0">
                <a:solidFill>
                  <a:srgbClr val="00FF00"/>
                </a:solidFill>
                <a:latin typeface="Times New Roman" pitchFamily="18" charset="0"/>
              </a:rPr>
              <a:t> </a:t>
            </a:r>
            <a:r>
              <a:rPr lang="zh-CN" altLang="en-US" sz="2400" b="1" dirty="0" smtClean="0">
                <a:solidFill>
                  <a:srgbClr val="00FF00"/>
                </a:solidFill>
                <a:latin typeface="Times New Roman" pitchFamily="18" charset="0"/>
              </a:rPr>
              <a:t>物质本身的易燃性、易爆性和氧化性</a:t>
            </a:r>
          </a:p>
          <a:p>
            <a:pPr>
              <a:lnSpc>
                <a:spcPct val="80000"/>
              </a:lnSpc>
              <a:spcBef>
                <a:spcPct val="50000"/>
              </a:spcBef>
              <a:defRPr/>
            </a:pPr>
            <a:r>
              <a:rPr lang="zh-CN" altLang="en-US" sz="2800" b="1" dirty="0" smtClean="0">
                <a:solidFill>
                  <a:srgbClr val="FF0066"/>
                </a:solidFill>
                <a:latin typeface="Times New Roman" pitchFamily="18" charset="0"/>
              </a:rPr>
              <a:t> 				        </a:t>
            </a:r>
            <a:r>
              <a:rPr lang="zh-CN" altLang="en-US" sz="2400" b="1" dirty="0" smtClean="0">
                <a:latin typeface="Times New Roman" pitchFamily="18" charset="0"/>
              </a:rPr>
              <a:t>能否燃烧</a:t>
            </a:r>
          </a:p>
          <a:p>
            <a:pPr>
              <a:lnSpc>
                <a:spcPct val="80000"/>
              </a:lnSpc>
              <a:spcBef>
                <a:spcPct val="50000"/>
              </a:spcBef>
              <a:defRPr/>
            </a:pPr>
            <a:r>
              <a:rPr lang="zh-CN" altLang="en-US" sz="2400" b="1" dirty="0" smtClean="0">
                <a:solidFill>
                  <a:srgbClr val="00FF00"/>
                </a:solidFill>
                <a:latin typeface="Times New Roman" pitchFamily="18" charset="0"/>
              </a:rPr>
              <a:t>	</a:t>
            </a:r>
            <a:r>
              <a:rPr lang="zh-CN" altLang="en-US" sz="2400" b="1" dirty="0" smtClean="0">
                <a:solidFill>
                  <a:schemeClr val="tx1">
                    <a:lumMod val="95000"/>
                  </a:schemeClr>
                </a:solidFill>
                <a:latin typeface="Times New Roman" pitchFamily="18" charset="0"/>
              </a:rPr>
              <a:t>决定危险性的基本条件</a:t>
            </a:r>
            <a:r>
              <a:rPr lang="zh-CN" altLang="en-US" sz="2400" b="1" dirty="0" smtClean="0">
                <a:solidFill>
                  <a:schemeClr val="accent1"/>
                </a:solidFill>
                <a:latin typeface="Times New Roman" pitchFamily="18" charset="0"/>
              </a:rPr>
              <a:t> </a:t>
            </a:r>
            <a:r>
              <a:rPr lang="zh-CN" altLang="en-US" sz="2400" b="1" dirty="0" smtClean="0">
                <a:latin typeface="Times New Roman" pitchFamily="18" charset="0"/>
              </a:rPr>
              <a:t>  </a:t>
            </a:r>
            <a:r>
              <a:rPr lang="zh-CN" altLang="en-US" sz="2800" b="1" dirty="0" smtClean="0">
                <a:latin typeface="Times New Roman" pitchFamily="18" charset="0"/>
              </a:rPr>
              <a:t>  </a:t>
            </a:r>
            <a:r>
              <a:rPr lang="zh-CN" altLang="en-US" sz="2400" b="1" dirty="0" smtClean="0">
                <a:latin typeface="Times New Roman" pitchFamily="18" charset="0"/>
              </a:rPr>
              <a:t>燃烧的难易</a:t>
            </a:r>
          </a:p>
          <a:p>
            <a:pPr>
              <a:lnSpc>
                <a:spcPct val="80000"/>
              </a:lnSpc>
              <a:spcBef>
                <a:spcPct val="50000"/>
              </a:spcBef>
              <a:defRPr/>
            </a:pPr>
            <a:r>
              <a:rPr lang="zh-CN" altLang="en-US" sz="2800" b="1" dirty="0" smtClean="0">
                <a:latin typeface="Times New Roman" pitchFamily="18" charset="0"/>
              </a:rPr>
              <a:t>			  	         </a:t>
            </a:r>
            <a:r>
              <a:rPr lang="zh-CN" altLang="en-US" sz="2400" b="1" dirty="0" smtClean="0">
                <a:latin typeface="Times New Roman" pitchFamily="18" charset="0"/>
              </a:rPr>
              <a:t>氧化能力</a:t>
            </a:r>
          </a:p>
          <a:p>
            <a:pPr>
              <a:spcBef>
                <a:spcPct val="50000"/>
              </a:spcBef>
              <a:defRPr/>
            </a:pPr>
            <a:r>
              <a:rPr lang="zh-CN" altLang="en-US" sz="2400" b="1" dirty="0" smtClean="0">
                <a:solidFill>
                  <a:srgbClr val="00FF00"/>
                </a:solidFill>
                <a:latin typeface="Times New Roman" pitchFamily="18" charset="0"/>
              </a:rPr>
              <a:t>（</a:t>
            </a:r>
            <a:r>
              <a:rPr lang="en-US" altLang="zh-CN" sz="2400" b="1" dirty="0" smtClean="0">
                <a:solidFill>
                  <a:srgbClr val="00FF00"/>
                </a:solidFill>
                <a:latin typeface="Times New Roman" pitchFamily="18" charset="0"/>
              </a:rPr>
              <a:t>2</a:t>
            </a:r>
            <a:r>
              <a:rPr lang="zh-CN" altLang="en-US" sz="2400" b="1" dirty="0" smtClean="0">
                <a:solidFill>
                  <a:srgbClr val="00FF00"/>
                </a:solidFill>
                <a:latin typeface="Times New Roman" pitchFamily="18" charset="0"/>
              </a:rPr>
              <a:t>）除可燃性、氧化性之外，物质可能还兼有毒害性、放射性和腐蚀性</a:t>
            </a:r>
            <a:endParaRPr lang="zh-CN" altLang="en-US" sz="2400" b="1" dirty="0" smtClean="0">
              <a:solidFill>
                <a:srgbClr val="FFFF00"/>
              </a:solidFill>
              <a:latin typeface="Times New Roman" pitchFamily="18" charset="0"/>
            </a:endParaRPr>
          </a:p>
          <a:p>
            <a:pPr>
              <a:spcBef>
                <a:spcPct val="50000"/>
              </a:spcBef>
              <a:defRPr/>
            </a:pPr>
            <a:r>
              <a:rPr lang="zh-CN" altLang="en-US" sz="2400" b="1" dirty="0" smtClean="0">
                <a:solidFill>
                  <a:srgbClr val="00FF00"/>
                </a:solidFill>
                <a:latin typeface="Times New Roman" pitchFamily="18" charset="0"/>
              </a:rPr>
              <a:t>（</a:t>
            </a:r>
            <a:r>
              <a:rPr lang="en-US" altLang="zh-CN" sz="2400" b="1" dirty="0" smtClean="0">
                <a:solidFill>
                  <a:srgbClr val="00FF00"/>
                </a:solidFill>
                <a:latin typeface="Times New Roman" pitchFamily="18" charset="0"/>
              </a:rPr>
              <a:t>3</a:t>
            </a:r>
            <a:r>
              <a:rPr lang="zh-CN" altLang="en-US" sz="2400" b="1" dirty="0" smtClean="0">
                <a:solidFill>
                  <a:srgbClr val="00FF00"/>
                </a:solidFill>
                <a:latin typeface="Times New Roman" pitchFamily="18" charset="0"/>
              </a:rPr>
              <a:t>）</a:t>
            </a:r>
            <a:r>
              <a:rPr lang="en-US" altLang="zh-CN" sz="2400" b="1" dirty="0" smtClean="0">
                <a:solidFill>
                  <a:srgbClr val="00FF00"/>
                </a:solidFill>
                <a:latin typeface="Times New Roman" pitchFamily="18" charset="0"/>
              </a:rPr>
              <a:t> </a:t>
            </a:r>
            <a:r>
              <a:rPr lang="zh-CN" altLang="en-US" sz="2400" b="1" dirty="0" smtClean="0">
                <a:solidFill>
                  <a:srgbClr val="00FF00"/>
                </a:solidFill>
                <a:latin typeface="Times New Roman" pitchFamily="18" charset="0"/>
              </a:rPr>
              <a:t>物品的盛装和存在状态与条件是制约其危险性的一个重要因素</a:t>
            </a:r>
          </a:p>
          <a:p>
            <a:pPr>
              <a:lnSpc>
                <a:spcPct val="80000"/>
              </a:lnSpc>
              <a:spcBef>
                <a:spcPct val="50000"/>
              </a:spcBef>
              <a:defRPr/>
            </a:pPr>
            <a:r>
              <a:rPr lang="zh-CN" altLang="en-US" sz="2400" b="1" dirty="0" smtClean="0">
                <a:solidFill>
                  <a:srgbClr val="00FF00"/>
                </a:solidFill>
                <a:latin typeface="Times New Roman" pitchFamily="18" charset="0"/>
              </a:rPr>
              <a:t>（</a:t>
            </a:r>
            <a:r>
              <a:rPr lang="en-US" altLang="zh-CN" sz="2400" b="1" dirty="0" smtClean="0">
                <a:solidFill>
                  <a:srgbClr val="00FF00"/>
                </a:solidFill>
                <a:latin typeface="Times New Roman" pitchFamily="18" charset="0"/>
              </a:rPr>
              <a:t>4</a:t>
            </a:r>
            <a:r>
              <a:rPr lang="zh-CN" altLang="en-US" sz="2400" b="1" dirty="0" smtClean="0">
                <a:solidFill>
                  <a:srgbClr val="00FF00"/>
                </a:solidFill>
                <a:latin typeface="Times New Roman" pitchFamily="18" charset="0"/>
              </a:rPr>
              <a:t>）</a:t>
            </a:r>
            <a:r>
              <a:rPr lang="en-US" altLang="zh-CN" sz="2400" b="1" dirty="0" smtClean="0">
                <a:solidFill>
                  <a:srgbClr val="00FF00"/>
                </a:solidFill>
                <a:latin typeface="Times New Roman" pitchFamily="18" charset="0"/>
              </a:rPr>
              <a:t> </a:t>
            </a:r>
            <a:r>
              <a:rPr lang="zh-CN" altLang="en-US" sz="2400" b="1" dirty="0" smtClean="0">
                <a:solidFill>
                  <a:srgbClr val="00FF00"/>
                </a:solidFill>
                <a:latin typeface="Times New Roman" pitchFamily="18" charset="0"/>
              </a:rPr>
              <a:t>与灭火剂的抵触程度</a:t>
            </a:r>
          </a:p>
        </p:txBody>
      </p:sp>
      <p:sp>
        <p:nvSpPr>
          <p:cNvPr id="61445" name="AutoShape 7"/>
          <p:cNvSpPr>
            <a:spLocks/>
          </p:cNvSpPr>
          <p:nvPr/>
        </p:nvSpPr>
        <p:spPr bwMode="auto">
          <a:xfrm>
            <a:off x="4495800" y="2438400"/>
            <a:ext cx="76200" cy="1371600"/>
          </a:xfrm>
          <a:prstGeom prst="leftBrace">
            <a:avLst>
              <a:gd name="adj1" fmla="val 150000"/>
              <a:gd name="adj2" fmla="val 50000"/>
            </a:avLst>
          </a:prstGeom>
          <a:noFill/>
          <a:ln w="158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11"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61447"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6"/>
          <p:cNvSpPr>
            <a:spLocks noGrp="1"/>
          </p:cNvSpPr>
          <p:nvPr>
            <p:ph type="dt" sz="quarter" idx="10"/>
          </p:nvPr>
        </p:nvSpPr>
        <p:spPr/>
        <p:txBody>
          <a:bodyPr/>
          <a:lstStyle/>
          <a:p>
            <a:pPr>
              <a:defRPr/>
            </a:pPr>
            <a:fld id="{5F05F210-70A4-4484-A18E-F39D27229DBC}" type="datetime1">
              <a:rPr lang="zh-CN" altLang="en-US"/>
              <a:pPr>
                <a:defRPr/>
              </a:pPr>
              <a:t>2017/3/14</a:t>
            </a:fld>
            <a:endParaRPr lang="en-US" altLang="zh-CN"/>
          </a:p>
        </p:txBody>
      </p:sp>
      <p:sp>
        <p:nvSpPr>
          <p:cNvPr id="8" name="Slide Number Placeholder 8"/>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BFDF95D2-9272-46DE-9C90-8B9923F9FD3B}" type="slidenum">
              <a:rPr lang="zh-CN" altLang="en-US" sz="1200" smtClean="0"/>
              <a:pPr>
                <a:defRPr/>
              </a:pPr>
              <a:t>59</a:t>
            </a:fld>
            <a:endParaRPr lang="en-US" altLang="zh-CN" sz="1200" smtClean="0"/>
          </a:p>
        </p:txBody>
      </p:sp>
      <p:sp>
        <p:nvSpPr>
          <p:cNvPr id="62468" name="Text Box 5"/>
          <p:cNvSpPr txBox="1">
            <a:spLocks noChangeArrowheads="1"/>
          </p:cNvSpPr>
          <p:nvPr/>
        </p:nvSpPr>
        <p:spPr bwMode="auto">
          <a:xfrm>
            <a:off x="171450" y="1371600"/>
            <a:ext cx="87630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800" b="1" dirty="0">
                <a:solidFill>
                  <a:srgbClr val="FF0066"/>
                </a:solidFill>
                <a:latin typeface="Times New Roman" pitchFamily="18" charset="0"/>
              </a:rPr>
              <a:t>4.4 </a:t>
            </a:r>
            <a:r>
              <a:rPr lang="zh-CN" altLang="en-US" sz="2800" b="1" dirty="0">
                <a:solidFill>
                  <a:srgbClr val="FF0066"/>
                </a:solidFill>
                <a:latin typeface="Times New Roman" pitchFamily="18" charset="0"/>
              </a:rPr>
              <a:t>压缩（液化）气体的危险性分析</a:t>
            </a:r>
          </a:p>
          <a:p>
            <a:pPr>
              <a:lnSpc>
                <a:spcPct val="130000"/>
              </a:lnSpc>
            </a:pPr>
            <a:r>
              <a:rPr lang="zh-CN" altLang="en-US" sz="2800" dirty="0">
                <a:latin typeface="Times New Roman" pitchFamily="18" charset="0"/>
              </a:rPr>
              <a:t>为什么使用压缩（液化）气体？</a:t>
            </a:r>
          </a:p>
          <a:p>
            <a:pPr>
              <a:lnSpc>
                <a:spcPct val="130000"/>
              </a:lnSpc>
            </a:pPr>
            <a:r>
              <a:rPr lang="zh-CN" altLang="en-US" sz="2800" b="1" dirty="0">
                <a:solidFill>
                  <a:srgbClr val="FFFF00"/>
                </a:solidFill>
                <a:latin typeface="Times New Roman" pitchFamily="18" charset="0"/>
              </a:rPr>
              <a:t>压缩（液化）气体的分类</a:t>
            </a:r>
          </a:p>
          <a:p>
            <a:pPr>
              <a:lnSpc>
                <a:spcPct val="130000"/>
              </a:lnSpc>
            </a:pPr>
            <a:r>
              <a:rPr lang="zh-CN" altLang="en-US" sz="2800" b="1" dirty="0">
                <a:solidFill>
                  <a:srgbClr val="33CC33"/>
                </a:solidFill>
                <a:latin typeface="Times New Roman" pitchFamily="18" charset="0"/>
              </a:rPr>
              <a:t>压缩气体：</a:t>
            </a:r>
            <a:r>
              <a:rPr lang="zh-CN" altLang="en-US" sz="2400" b="1" dirty="0">
                <a:latin typeface="Times New Roman" pitchFamily="18" charset="0"/>
              </a:rPr>
              <a:t>压缩空气、氧气、氮气、氢气、甲烷、乙烷等</a:t>
            </a:r>
          </a:p>
          <a:p>
            <a:pPr>
              <a:lnSpc>
                <a:spcPct val="130000"/>
              </a:lnSpc>
            </a:pPr>
            <a:r>
              <a:rPr lang="zh-CN" altLang="en-US" sz="2800" b="1" dirty="0">
                <a:solidFill>
                  <a:srgbClr val="33CC33"/>
                </a:solidFill>
                <a:latin typeface="Times New Roman" pitchFamily="18" charset="0"/>
              </a:rPr>
              <a:t>液化气体：</a:t>
            </a:r>
            <a:r>
              <a:rPr lang="zh-CN" altLang="en-US" sz="2400" b="1" dirty="0">
                <a:latin typeface="Times New Roman" pitchFamily="18" charset="0"/>
              </a:rPr>
              <a:t>常温、常压下的气体经加压变成常温下的液体，例如液化气、液氯、丁烷、乙烯、光气等</a:t>
            </a:r>
          </a:p>
          <a:p>
            <a:pPr>
              <a:lnSpc>
                <a:spcPct val="130000"/>
              </a:lnSpc>
            </a:pPr>
            <a:r>
              <a:rPr lang="zh-CN" altLang="en-US" sz="2800" b="1" dirty="0">
                <a:solidFill>
                  <a:srgbClr val="33CC33"/>
                </a:solidFill>
                <a:latin typeface="Times New Roman" pitchFamily="18" charset="0"/>
              </a:rPr>
              <a:t>加压溶解气体：</a:t>
            </a:r>
            <a:r>
              <a:rPr lang="zh-CN" altLang="en-US" sz="2400" b="1" dirty="0">
                <a:latin typeface="Times New Roman" pitchFamily="18" charset="0"/>
              </a:rPr>
              <a:t>常温、常压下的气体经加压溶解在某一溶剂中变成常温下的液体，目前常用的只有乙炔。</a:t>
            </a:r>
          </a:p>
        </p:txBody>
      </p:sp>
      <p:sp>
        <p:nvSpPr>
          <p:cNvPr id="10"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62470"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Date Placeholder 3"/>
          <p:cNvSpPr>
            <a:spLocks noGrp="1"/>
          </p:cNvSpPr>
          <p:nvPr>
            <p:ph type="dt" sz="quarter" idx="10"/>
          </p:nvPr>
        </p:nvSpPr>
        <p:spPr/>
        <p:txBody>
          <a:bodyPr/>
          <a:lstStyle/>
          <a:p>
            <a:pPr>
              <a:defRPr/>
            </a:pPr>
            <a:fld id="{6EC56862-308B-466C-850E-1877B38DE419}" type="datetime1">
              <a:rPr lang="zh-CN" altLang="en-US"/>
              <a:pPr>
                <a:defRPr/>
              </a:pPr>
              <a:t>2017/3/14</a:t>
            </a:fld>
            <a:endParaRPr lang="en-US" altLang="zh-CN"/>
          </a:p>
        </p:txBody>
      </p:sp>
      <p:sp>
        <p:nvSpPr>
          <p:cNvPr id="58"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F0B5A132-F6B7-48F3-9B4B-1A2FC80348E4}" type="slidenum">
              <a:rPr lang="zh-CN" altLang="en-US" sz="1200" smtClean="0"/>
              <a:pPr>
                <a:defRPr/>
              </a:pPr>
              <a:t>6</a:t>
            </a:fld>
            <a:endParaRPr lang="en-US" altLang="zh-CN" sz="1200" smtClean="0"/>
          </a:p>
        </p:txBody>
      </p:sp>
      <p:sp>
        <p:nvSpPr>
          <p:cNvPr id="250883" name="Text Box 3"/>
          <p:cNvSpPr txBox="1">
            <a:spLocks noChangeArrowheads="1"/>
          </p:cNvSpPr>
          <p:nvPr/>
        </p:nvSpPr>
        <p:spPr bwMode="auto">
          <a:xfrm>
            <a:off x="304800" y="1371600"/>
            <a:ext cx="8458200" cy="884238"/>
          </a:xfrm>
          <a:prstGeom prst="rect">
            <a:avLst/>
          </a:prstGeom>
          <a:noFill/>
          <a:ln w="9525">
            <a:noFill/>
            <a:miter lim="800000"/>
            <a:headEnd/>
            <a:tailEnd/>
          </a:ln>
          <a:effectLst/>
        </p:spPr>
        <p:txBody>
          <a:bodyPr>
            <a:spAutoFit/>
          </a:bodyPr>
          <a:lstStyle/>
          <a:p>
            <a:pPr marL="342900" indent="-342900">
              <a:defRPr/>
            </a:pPr>
            <a:r>
              <a:rPr lang="en-US" altLang="zh-CN" sz="2800" b="1" dirty="0">
                <a:solidFill>
                  <a:srgbClr val="FF0066"/>
                </a:solidFill>
                <a:latin typeface="Times New Roman" pitchFamily="18" charset="0"/>
              </a:rPr>
              <a:t>4.1.3 </a:t>
            </a:r>
            <a:r>
              <a:rPr lang="zh-CN" altLang="en-US" sz="2800" b="1" dirty="0">
                <a:solidFill>
                  <a:srgbClr val="FF0066"/>
                </a:solidFill>
                <a:latin typeface="Times New Roman" pitchFamily="18" charset="0"/>
              </a:rPr>
              <a:t>燃烧机理</a:t>
            </a:r>
            <a:endParaRPr lang="zh-CN" altLang="en-US" sz="2800" dirty="0">
              <a:latin typeface="Times New Roman" pitchFamily="18" charset="0"/>
            </a:endParaRPr>
          </a:p>
          <a:p>
            <a:pPr marL="342900" indent="-342900" algn="ctr">
              <a:defRPr/>
            </a:pPr>
            <a:r>
              <a:rPr lang="zh-CN" altLang="en-US" sz="2400" b="1" dirty="0">
                <a:latin typeface="Times New Roman" pitchFamily="18" charset="0"/>
              </a:rPr>
              <a:t>可燃气体在空气中的最小引燃能量（</a:t>
            </a:r>
            <a:r>
              <a:rPr lang="en-US" altLang="zh-CN" sz="2400" b="1" dirty="0" err="1">
                <a:effectLst>
                  <a:outerShdw blurRad="38100" dist="38100" dir="2700000" algn="tl">
                    <a:srgbClr val="000000"/>
                  </a:outerShdw>
                </a:effectLst>
                <a:latin typeface="Times New Roman" pitchFamily="18" charset="0"/>
              </a:rPr>
              <a:t>mJ</a:t>
            </a:r>
            <a:r>
              <a:rPr lang="zh-CN" altLang="en-US" sz="2400" b="1" dirty="0">
                <a:effectLst>
                  <a:outerShdw blurRad="38100" dist="38100" dir="2700000" algn="tl">
                    <a:srgbClr val="000000"/>
                  </a:outerShdw>
                </a:effectLst>
                <a:latin typeface="Times New Roman" pitchFamily="18" charset="0"/>
              </a:rPr>
              <a:t>）</a:t>
            </a:r>
          </a:p>
        </p:txBody>
      </p:sp>
      <p:graphicFrame>
        <p:nvGraphicFramePr>
          <p:cNvPr id="250998" name="Group 118"/>
          <p:cNvGraphicFramePr>
            <a:graphicFrameLocks noGrp="1"/>
          </p:cNvGraphicFramePr>
          <p:nvPr>
            <p:ph idx="1"/>
          </p:nvPr>
        </p:nvGraphicFramePr>
        <p:xfrm>
          <a:off x="304800" y="2392363"/>
          <a:ext cx="8534400" cy="3216300"/>
        </p:xfrm>
        <a:graphic>
          <a:graphicData uri="http://schemas.openxmlformats.org/drawingml/2006/table">
            <a:tbl>
              <a:tblPr/>
              <a:tblGrid>
                <a:gridCol w="2133600"/>
                <a:gridCol w="1981200"/>
                <a:gridCol w="2057400"/>
                <a:gridCol w="2362200"/>
              </a:tblGrid>
              <a:tr h="3962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可燃气体</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最小引燃能量</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可燃气体</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最小引燃能量</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7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rgbClr val="00FF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甲烷</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00FF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0.28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rgbClr val="92D05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乙烯</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92D05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0.096</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rgbClr val="00FF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乙烷</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00FF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0.25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rgbClr val="92D05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乙炔</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92D05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0.019</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rgbClr val="00FF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丙烷</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00FF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0.26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rgbClr val="92D05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丙炔</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92D05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0.152</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rgbClr val="00FF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正丁烷</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00FF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0.25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92D05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1</a:t>
                      </a:r>
                      <a:r>
                        <a:rPr kumimoji="0" lang="zh-CN" altLang="en-US" sz="2000" b="1" i="0" u="none" strike="noStrike" cap="none" normalizeH="0" baseline="0" dirty="0" smtClean="0">
                          <a:ln>
                            <a:noFill/>
                          </a:ln>
                          <a:solidFill>
                            <a:srgbClr val="92D05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a:t>
                      </a:r>
                      <a:r>
                        <a:rPr kumimoji="0" lang="en-US" altLang="zh-CN" sz="2000" b="1" i="0" u="none" strike="noStrike" cap="none" normalizeH="0" baseline="0" dirty="0" smtClean="0">
                          <a:ln>
                            <a:noFill/>
                          </a:ln>
                          <a:solidFill>
                            <a:srgbClr val="92D05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3-</a:t>
                      </a:r>
                      <a:r>
                        <a:rPr kumimoji="0" lang="zh-CN" altLang="en-US" sz="2000" b="1" i="0" u="none" strike="noStrike" cap="none" normalizeH="0" baseline="0" dirty="0" smtClean="0">
                          <a:ln>
                            <a:noFill/>
                          </a:ln>
                          <a:solidFill>
                            <a:srgbClr val="92D05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丁二烯</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92D05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0.013</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rgbClr val="FFC0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戊烷</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FFC0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0.51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rgbClr val="FF00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氢</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FF00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0.019</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rgbClr val="FFC0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异戊烷</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kern="1200" cap="none" normalizeH="0" baseline="0" dirty="0" smtClean="0">
                          <a:ln>
                            <a:noFill/>
                          </a:ln>
                          <a:solidFill>
                            <a:srgbClr val="FFC000"/>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0.70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硫化氢</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0.068</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rgbClr val="66CCFF"/>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环丙烷</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66CCFF"/>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rPr>
                        <a:t>0.17</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anose="02020603050405020304" pitchFamily="18" charset="0"/>
                        <a:ea typeface="宋体" pitchFamily="2" charset="-122"/>
                        <a:cs typeface="Times New Roman" panose="02020603050405020304"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2"/>
          <p:cNvSpPr>
            <a:spLocks noGrp="1" noChangeArrowheads="1"/>
          </p:cNvSpPr>
          <p:nvPr>
            <p:ph type="title"/>
          </p:nvPr>
        </p:nvSpPr>
        <p:spPr>
          <a:xfrm>
            <a:off x="3048000" y="304800"/>
            <a:ext cx="5715000" cy="941388"/>
          </a:xfrm>
        </p:spPr>
        <p:txBody>
          <a:bodyPr/>
          <a:lstStyle/>
          <a:p>
            <a:pPr eaLnBrk="1" hangingPunct="1">
              <a:defRPr/>
            </a:pPr>
            <a:r>
              <a:rPr lang="zh-CN" altLang="en-US" sz="3200" dirty="0" smtClean="0"/>
              <a:t>第四章 危险化学品特性与分析</a:t>
            </a:r>
          </a:p>
        </p:txBody>
      </p:sp>
      <p:pic>
        <p:nvPicPr>
          <p:cNvPr id="8245"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6"/>
          <p:cNvSpPr>
            <a:spLocks noGrp="1"/>
          </p:cNvSpPr>
          <p:nvPr>
            <p:ph type="dt" sz="quarter" idx="10"/>
          </p:nvPr>
        </p:nvSpPr>
        <p:spPr/>
        <p:txBody>
          <a:bodyPr/>
          <a:lstStyle/>
          <a:p>
            <a:pPr>
              <a:defRPr/>
            </a:pPr>
            <a:fld id="{16DE160E-FBB6-40C5-9E78-01802282315E}" type="datetime1">
              <a:rPr lang="zh-CN" altLang="en-US"/>
              <a:pPr>
                <a:defRPr/>
              </a:pPr>
              <a:t>2017/3/14</a:t>
            </a:fld>
            <a:endParaRPr lang="en-US" altLang="zh-CN"/>
          </a:p>
        </p:txBody>
      </p:sp>
      <p:sp>
        <p:nvSpPr>
          <p:cNvPr id="8" name="Slide Number Placeholder 8"/>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2F4C7719-D0DD-45FF-B96F-4D314C887D0B}" type="slidenum">
              <a:rPr lang="zh-CN" altLang="en-US" sz="1200" smtClean="0"/>
              <a:pPr>
                <a:defRPr/>
              </a:pPr>
              <a:t>60</a:t>
            </a:fld>
            <a:endParaRPr lang="en-US" altLang="zh-CN" sz="1200" smtClean="0"/>
          </a:p>
        </p:txBody>
      </p:sp>
      <p:sp>
        <p:nvSpPr>
          <p:cNvPr id="63492" name="Text Box 5"/>
          <p:cNvSpPr txBox="1">
            <a:spLocks noChangeArrowheads="1"/>
          </p:cNvSpPr>
          <p:nvPr/>
        </p:nvSpPr>
        <p:spPr bwMode="auto">
          <a:xfrm>
            <a:off x="228600" y="1447800"/>
            <a:ext cx="8763000"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800" b="1">
                <a:solidFill>
                  <a:srgbClr val="FFFF00"/>
                </a:solidFill>
                <a:latin typeface="Times New Roman" pitchFamily="18" charset="0"/>
              </a:rPr>
              <a:t>压缩（液化）气体的分类</a:t>
            </a:r>
          </a:p>
          <a:p>
            <a:pPr>
              <a:spcBef>
                <a:spcPct val="50000"/>
              </a:spcBef>
            </a:pPr>
            <a:r>
              <a:rPr lang="zh-CN" altLang="en-US" sz="2400" b="1">
                <a:latin typeface="Times New Roman" pitchFamily="18" charset="0"/>
              </a:rPr>
              <a:t>根据气体性质，压缩（液化）气体又可以分成：</a:t>
            </a:r>
          </a:p>
          <a:p>
            <a:pPr>
              <a:spcBef>
                <a:spcPct val="50000"/>
              </a:spcBef>
            </a:pPr>
            <a:r>
              <a:rPr lang="zh-CN" altLang="en-US" sz="2800" b="1">
                <a:solidFill>
                  <a:srgbClr val="33CC33"/>
                </a:solidFill>
                <a:latin typeface="Times New Roman" pitchFamily="18" charset="0"/>
              </a:rPr>
              <a:t>可燃气体：</a:t>
            </a:r>
            <a:r>
              <a:rPr lang="zh-CN" altLang="en-US" sz="2400" b="1">
                <a:latin typeface="Times New Roman" pitchFamily="18" charset="0"/>
              </a:rPr>
              <a:t>甲烷、乙烷、天然气、氢气、</a:t>
            </a:r>
            <a:r>
              <a:rPr lang="en-US" altLang="zh-CN" sz="2400" b="1">
                <a:latin typeface="Times New Roman" pitchFamily="18" charset="0"/>
              </a:rPr>
              <a:t>CO</a:t>
            </a:r>
          </a:p>
          <a:p>
            <a:pPr>
              <a:spcBef>
                <a:spcPct val="50000"/>
              </a:spcBef>
            </a:pPr>
            <a:r>
              <a:rPr lang="zh-CN" altLang="en-US" sz="2800" b="1">
                <a:solidFill>
                  <a:srgbClr val="33CC33"/>
                </a:solidFill>
                <a:latin typeface="Times New Roman" pitchFamily="18" charset="0"/>
              </a:rPr>
              <a:t>助燃气体</a:t>
            </a:r>
            <a:r>
              <a:rPr lang="zh-CN" altLang="en-US" sz="2400" b="1">
                <a:solidFill>
                  <a:srgbClr val="33CC33"/>
                </a:solidFill>
                <a:latin typeface="Times New Roman" pitchFamily="18" charset="0"/>
              </a:rPr>
              <a:t>：</a:t>
            </a:r>
            <a:r>
              <a:rPr lang="en-US" altLang="zh-CN" sz="2400" b="1">
                <a:latin typeface="Times New Roman" pitchFamily="18" charset="0"/>
              </a:rPr>
              <a:t>NOx</a:t>
            </a:r>
            <a:r>
              <a:rPr lang="zh-CN" altLang="en-US" sz="2400" b="1">
                <a:latin typeface="Times New Roman" pitchFamily="18" charset="0"/>
              </a:rPr>
              <a:t>、</a:t>
            </a:r>
            <a:r>
              <a:rPr lang="en-US" altLang="zh-CN" sz="2400" b="1">
                <a:latin typeface="Times New Roman" pitchFamily="18" charset="0"/>
              </a:rPr>
              <a:t>Cl</a:t>
            </a:r>
            <a:r>
              <a:rPr lang="en-US" altLang="zh-CN" sz="2400" b="1" baseline="-25000">
                <a:latin typeface="Times New Roman" pitchFamily="18" charset="0"/>
              </a:rPr>
              <a:t>2</a:t>
            </a:r>
            <a:r>
              <a:rPr lang="zh-CN" altLang="en-US" sz="2400" b="1">
                <a:latin typeface="Times New Roman" pitchFamily="18" charset="0"/>
              </a:rPr>
              <a:t>、空气、</a:t>
            </a:r>
            <a:r>
              <a:rPr lang="en-US" altLang="zh-CN" sz="2400" b="1">
                <a:latin typeface="Times New Roman" pitchFamily="18" charset="0"/>
              </a:rPr>
              <a:t>O</a:t>
            </a:r>
            <a:r>
              <a:rPr lang="en-US" altLang="zh-CN" sz="2400" b="1" baseline="-25000">
                <a:latin typeface="Times New Roman" pitchFamily="18" charset="0"/>
              </a:rPr>
              <a:t>2</a:t>
            </a:r>
          </a:p>
          <a:p>
            <a:pPr>
              <a:spcBef>
                <a:spcPct val="50000"/>
              </a:spcBef>
            </a:pPr>
            <a:r>
              <a:rPr lang="zh-CN" altLang="en-US" sz="2800" b="1">
                <a:solidFill>
                  <a:srgbClr val="33CC33"/>
                </a:solidFill>
                <a:latin typeface="Times New Roman" pitchFamily="18" charset="0"/>
              </a:rPr>
              <a:t>分解爆炸气体：</a:t>
            </a:r>
            <a:r>
              <a:rPr lang="en-US" altLang="zh-CN" sz="2400" b="1">
                <a:latin typeface="Times New Roman" pitchFamily="18" charset="0"/>
              </a:rPr>
              <a:t>N</a:t>
            </a:r>
            <a:r>
              <a:rPr lang="en-US" altLang="zh-CN" sz="2400" b="1" baseline="-25000">
                <a:latin typeface="Times New Roman" pitchFamily="18" charset="0"/>
              </a:rPr>
              <a:t>2</a:t>
            </a:r>
            <a:r>
              <a:rPr lang="en-US" altLang="zh-CN" sz="2400" b="1">
                <a:latin typeface="Times New Roman" pitchFamily="18" charset="0"/>
              </a:rPr>
              <a:t>O</a:t>
            </a:r>
            <a:r>
              <a:rPr lang="zh-CN" altLang="en-US" sz="2400" b="1">
                <a:latin typeface="Times New Roman" pitchFamily="18" charset="0"/>
              </a:rPr>
              <a:t>、乙炔、乙烯、环氧乙烷</a:t>
            </a:r>
          </a:p>
          <a:p>
            <a:pPr>
              <a:spcBef>
                <a:spcPct val="50000"/>
              </a:spcBef>
            </a:pPr>
            <a:r>
              <a:rPr lang="zh-CN" altLang="en-US" sz="2800" b="1">
                <a:solidFill>
                  <a:srgbClr val="33CC33"/>
                </a:solidFill>
                <a:latin typeface="Times New Roman" pitchFamily="18" charset="0"/>
              </a:rPr>
              <a:t>惰性气体：</a:t>
            </a:r>
            <a:r>
              <a:rPr lang="en-US" altLang="zh-CN" sz="2400" b="1">
                <a:latin typeface="Times New Roman" pitchFamily="18" charset="0"/>
              </a:rPr>
              <a:t>N</a:t>
            </a:r>
            <a:r>
              <a:rPr lang="en-US" altLang="zh-CN" sz="2400" b="1" baseline="-25000">
                <a:latin typeface="Times New Roman" pitchFamily="18" charset="0"/>
              </a:rPr>
              <a:t>2</a:t>
            </a:r>
            <a:r>
              <a:rPr lang="zh-CN" altLang="en-US" sz="2400" b="1">
                <a:latin typeface="Times New Roman" pitchFamily="18" charset="0"/>
              </a:rPr>
              <a:t>、</a:t>
            </a:r>
            <a:r>
              <a:rPr lang="en-US" altLang="zh-CN" sz="2400" b="1">
                <a:latin typeface="Times New Roman" pitchFamily="18" charset="0"/>
              </a:rPr>
              <a:t>He</a:t>
            </a:r>
            <a:r>
              <a:rPr lang="zh-CN" altLang="en-US" sz="2400" b="1">
                <a:latin typeface="Times New Roman" pitchFamily="18" charset="0"/>
              </a:rPr>
              <a:t>、</a:t>
            </a:r>
            <a:r>
              <a:rPr lang="en-US" altLang="zh-CN" sz="2400" b="1">
                <a:latin typeface="Times New Roman" pitchFamily="18" charset="0"/>
              </a:rPr>
              <a:t>Ar</a:t>
            </a:r>
          </a:p>
          <a:p>
            <a:pPr>
              <a:spcBef>
                <a:spcPct val="50000"/>
              </a:spcBef>
            </a:pPr>
            <a:r>
              <a:rPr lang="zh-CN" altLang="en-US" sz="2800" b="1">
                <a:solidFill>
                  <a:srgbClr val="33CC33"/>
                </a:solidFill>
                <a:latin typeface="Times New Roman" pitchFamily="18" charset="0"/>
              </a:rPr>
              <a:t>毒性气体：</a:t>
            </a:r>
            <a:r>
              <a:rPr lang="zh-CN" altLang="en-US" sz="2400" b="1">
                <a:latin typeface="Times New Roman" pitchFamily="18" charset="0"/>
              </a:rPr>
              <a:t>光气、液氟、液氯 、</a:t>
            </a:r>
            <a:r>
              <a:rPr lang="en-US" altLang="zh-CN" sz="2400" b="1">
                <a:latin typeface="Times New Roman" pitchFamily="18" charset="0"/>
              </a:rPr>
              <a:t>H</a:t>
            </a:r>
            <a:r>
              <a:rPr lang="en-US" altLang="zh-CN" sz="2400" b="1" baseline="-25000">
                <a:latin typeface="Times New Roman" pitchFamily="18" charset="0"/>
              </a:rPr>
              <a:t>2</a:t>
            </a:r>
            <a:r>
              <a:rPr lang="en-US" altLang="zh-CN" sz="2400" b="1">
                <a:latin typeface="Times New Roman" pitchFamily="18" charset="0"/>
              </a:rPr>
              <a:t>S</a:t>
            </a:r>
            <a:r>
              <a:rPr lang="zh-CN" altLang="en-US" sz="2400" b="1">
                <a:latin typeface="Times New Roman" pitchFamily="18" charset="0"/>
              </a:rPr>
              <a:t>、</a:t>
            </a:r>
            <a:r>
              <a:rPr lang="en-US" altLang="zh-CN" sz="2400" b="1">
                <a:latin typeface="Times New Roman" pitchFamily="18" charset="0"/>
              </a:rPr>
              <a:t>NH</a:t>
            </a:r>
            <a:r>
              <a:rPr lang="en-US" altLang="zh-CN" sz="2400" b="1" baseline="-25000">
                <a:latin typeface="Times New Roman" pitchFamily="18" charset="0"/>
              </a:rPr>
              <a:t>3</a:t>
            </a:r>
            <a:r>
              <a:rPr lang="zh-CN" altLang="en-US" sz="2400" b="1" baseline="-25000">
                <a:latin typeface="Times New Roman" pitchFamily="18" charset="0"/>
              </a:rPr>
              <a:t>、 </a:t>
            </a:r>
            <a:r>
              <a:rPr lang="en-US" altLang="zh-CN" sz="2400" b="1">
                <a:latin typeface="Times New Roman" pitchFamily="18" charset="0"/>
              </a:rPr>
              <a:t>CO</a:t>
            </a:r>
            <a:endParaRPr lang="zh-CN" altLang="en-US" sz="2400" b="1">
              <a:latin typeface="Times New Roman" pitchFamily="18" charset="0"/>
            </a:endParaRPr>
          </a:p>
        </p:txBody>
      </p:sp>
      <p:sp>
        <p:nvSpPr>
          <p:cNvPr id="10"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63494"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6"/>
          <p:cNvSpPr>
            <a:spLocks noGrp="1"/>
          </p:cNvSpPr>
          <p:nvPr>
            <p:ph type="dt" sz="quarter" idx="10"/>
          </p:nvPr>
        </p:nvSpPr>
        <p:spPr/>
        <p:txBody>
          <a:bodyPr/>
          <a:lstStyle/>
          <a:p>
            <a:pPr>
              <a:defRPr/>
            </a:pPr>
            <a:fld id="{F0A30DA1-1176-41B7-A22A-79FCA48EB88F}" type="datetime1">
              <a:rPr lang="zh-CN" altLang="en-US"/>
              <a:pPr>
                <a:defRPr/>
              </a:pPr>
              <a:t>2017/3/14</a:t>
            </a:fld>
            <a:endParaRPr lang="en-US" altLang="zh-CN"/>
          </a:p>
        </p:txBody>
      </p:sp>
      <p:sp>
        <p:nvSpPr>
          <p:cNvPr id="8" name="Slide Number Placeholder 8"/>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70BA481C-B046-4362-A238-A25D6C960979}" type="slidenum">
              <a:rPr lang="zh-CN" altLang="en-US" sz="1200" smtClean="0"/>
              <a:pPr>
                <a:defRPr/>
              </a:pPr>
              <a:t>61</a:t>
            </a:fld>
            <a:endParaRPr lang="en-US" altLang="zh-CN" sz="1200" smtClean="0"/>
          </a:p>
        </p:txBody>
      </p:sp>
      <p:sp>
        <p:nvSpPr>
          <p:cNvPr id="64516" name="Text Box 5"/>
          <p:cNvSpPr txBox="1">
            <a:spLocks noChangeArrowheads="1"/>
          </p:cNvSpPr>
          <p:nvPr/>
        </p:nvSpPr>
        <p:spPr bwMode="auto">
          <a:xfrm>
            <a:off x="381000" y="1371600"/>
            <a:ext cx="85344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800" b="1" dirty="0">
                <a:solidFill>
                  <a:srgbClr val="FFFF00"/>
                </a:solidFill>
                <a:latin typeface="Times New Roman" pitchFamily="18" charset="0"/>
              </a:rPr>
              <a:t>压缩（液化）气体的容器破裂</a:t>
            </a:r>
          </a:p>
          <a:p>
            <a:pPr>
              <a:spcBef>
                <a:spcPct val="50000"/>
              </a:spcBef>
            </a:pPr>
            <a:r>
              <a:rPr lang="zh-CN" altLang="en-US" sz="2400" b="1" dirty="0">
                <a:latin typeface="Times New Roman" pitchFamily="18" charset="0"/>
              </a:rPr>
              <a:t>容器破裂是压缩（液化）气体的主要危险之一。</a:t>
            </a:r>
          </a:p>
          <a:p>
            <a:pPr>
              <a:spcBef>
                <a:spcPct val="50000"/>
              </a:spcBef>
            </a:pPr>
            <a:r>
              <a:rPr lang="zh-CN" altLang="en-US" sz="2400" b="1" dirty="0">
                <a:solidFill>
                  <a:srgbClr val="00FF00"/>
                </a:solidFill>
                <a:latin typeface="Times New Roman" pitchFamily="18" charset="0"/>
              </a:rPr>
              <a:t>容器破裂的主要原因：</a:t>
            </a:r>
            <a:endParaRPr lang="en-US" altLang="zh-CN" sz="2400" b="1" dirty="0">
              <a:solidFill>
                <a:srgbClr val="00FF00"/>
              </a:solidFill>
              <a:latin typeface="Times New Roman" pitchFamily="18" charset="0"/>
            </a:endParaRPr>
          </a:p>
          <a:p>
            <a:pPr>
              <a:spcBef>
                <a:spcPct val="50000"/>
              </a:spcBef>
            </a:pPr>
            <a:r>
              <a:rPr lang="zh-CN" altLang="en-US" sz="2400" b="1" dirty="0">
                <a:latin typeface="Times New Roman" pitchFamily="18" charset="0"/>
              </a:rPr>
              <a:t>容器因损伤、腐蚀、热或机械的作用等可能产生破裂。</a:t>
            </a:r>
          </a:p>
          <a:p>
            <a:pPr>
              <a:spcBef>
                <a:spcPct val="50000"/>
              </a:spcBef>
            </a:pPr>
            <a:r>
              <a:rPr lang="zh-CN" altLang="en-US" sz="2400" b="1" dirty="0">
                <a:solidFill>
                  <a:srgbClr val="00FF00"/>
                </a:solidFill>
                <a:latin typeface="Times New Roman" pitchFamily="18" charset="0"/>
              </a:rPr>
              <a:t>容器破裂的后果：</a:t>
            </a:r>
            <a:endParaRPr lang="en-US" altLang="zh-CN" sz="2400" b="1" dirty="0">
              <a:solidFill>
                <a:srgbClr val="00FF00"/>
              </a:solidFill>
              <a:latin typeface="Times New Roman" pitchFamily="18" charset="0"/>
            </a:endParaRPr>
          </a:p>
          <a:p>
            <a:pPr>
              <a:spcBef>
                <a:spcPct val="50000"/>
              </a:spcBef>
            </a:pPr>
            <a:r>
              <a:rPr lang="zh-CN" altLang="en-US" sz="2400" b="1" dirty="0">
                <a:solidFill>
                  <a:srgbClr val="FF0000"/>
                </a:solidFill>
                <a:latin typeface="Times New Roman" pitchFamily="18" charset="0"/>
              </a:rPr>
              <a:t>压力波</a:t>
            </a:r>
            <a:r>
              <a:rPr lang="en-US" altLang="zh-CN" sz="2800" b="1" dirty="0">
                <a:solidFill>
                  <a:srgbClr val="FF0000"/>
                </a:solidFill>
                <a:latin typeface="Times New Roman" pitchFamily="18" charset="0"/>
              </a:rPr>
              <a:t>-</a:t>
            </a:r>
            <a:r>
              <a:rPr lang="zh-CN" altLang="en-US" sz="2400" b="1" dirty="0">
                <a:latin typeface="Times New Roman" pitchFamily="18" charset="0"/>
              </a:rPr>
              <a:t>容器破裂后，高压气体会迅速膨胀冲出，并在大气中形成压力波，或者称为气浪。</a:t>
            </a:r>
          </a:p>
          <a:p>
            <a:pPr>
              <a:spcBef>
                <a:spcPct val="50000"/>
              </a:spcBef>
            </a:pPr>
            <a:r>
              <a:rPr lang="zh-CN" altLang="en-US" sz="2400" b="1" dirty="0">
                <a:solidFill>
                  <a:srgbClr val="FF0000"/>
                </a:solidFill>
                <a:latin typeface="Times New Roman" pitchFamily="18" charset="0"/>
              </a:rPr>
              <a:t>容器破碎</a:t>
            </a:r>
            <a:r>
              <a:rPr lang="en-US" altLang="zh-CN" sz="2400" b="1" dirty="0">
                <a:solidFill>
                  <a:srgbClr val="FF0000"/>
                </a:solidFill>
                <a:latin typeface="Times New Roman" pitchFamily="18" charset="0"/>
              </a:rPr>
              <a:t>-</a:t>
            </a:r>
            <a:r>
              <a:rPr lang="zh-CN" altLang="en-US" sz="2400" b="1" dirty="0">
                <a:latin typeface="Times New Roman" pitchFamily="18" charset="0"/>
              </a:rPr>
              <a:t>高压容器破裂时还会把容器撕成小的碎片，碎片可能以高速向外飞出，对周围的物体或人造成伤害。</a:t>
            </a:r>
          </a:p>
        </p:txBody>
      </p:sp>
      <p:sp>
        <p:nvSpPr>
          <p:cNvPr id="10" name="Rectangle 2"/>
          <p:cNvSpPr>
            <a:spLocks noGrp="1" noChangeArrowheads="1"/>
          </p:cNvSpPr>
          <p:nvPr>
            <p:ph type="title"/>
          </p:nvPr>
        </p:nvSpPr>
        <p:spPr>
          <a:xfrm>
            <a:off x="3429000" y="304800"/>
            <a:ext cx="5715000" cy="941388"/>
          </a:xfrm>
        </p:spPr>
        <p:txBody>
          <a:bodyPr/>
          <a:lstStyle/>
          <a:p>
            <a:pPr eaLnBrk="1" hangingPunct="1">
              <a:defRPr/>
            </a:pPr>
            <a:r>
              <a:rPr lang="zh-CN" altLang="en-US" sz="3200" dirty="0" smtClean="0"/>
              <a:t>第四章 危险化学品特性与分析</a:t>
            </a:r>
          </a:p>
        </p:txBody>
      </p:sp>
      <p:pic>
        <p:nvPicPr>
          <p:cNvPr id="64518"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p:cNvSpPr>
            <a:spLocks noGrp="1"/>
          </p:cNvSpPr>
          <p:nvPr>
            <p:ph type="dt" sz="quarter" idx="10"/>
          </p:nvPr>
        </p:nvSpPr>
        <p:spPr/>
        <p:txBody>
          <a:bodyPr/>
          <a:lstStyle/>
          <a:p>
            <a:pPr>
              <a:defRPr/>
            </a:pPr>
            <a:fld id="{2AAF40AF-149D-4A7A-B943-2CC77257BC00}" type="datetime1">
              <a:rPr lang="zh-CN" altLang="en-US"/>
              <a:pPr>
                <a:defRPr/>
              </a:pPr>
              <a:t>2017/3/14</a:t>
            </a:fld>
            <a:endParaRPr lang="en-US" altLang="zh-CN"/>
          </a:p>
        </p:txBody>
      </p:sp>
      <p:sp>
        <p:nvSpPr>
          <p:cNvPr id="9"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B61B732C-BDD9-41BC-A6D7-B926D7879EFF}" type="slidenum">
              <a:rPr lang="zh-CN" altLang="en-US" sz="1200" smtClean="0"/>
              <a:pPr>
                <a:defRPr/>
              </a:pPr>
              <a:t>62</a:t>
            </a:fld>
            <a:endParaRPr lang="en-US" altLang="zh-CN" sz="1200" smtClean="0"/>
          </a:p>
        </p:txBody>
      </p:sp>
      <p:graphicFrame>
        <p:nvGraphicFramePr>
          <p:cNvPr id="65540"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65572"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41"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65573"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2" name="Text Box 5"/>
          <p:cNvSpPr txBox="1">
            <a:spLocks noChangeArrowheads="1"/>
          </p:cNvSpPr>
          <p:nvPr/>
        </p:nvSpPr>
        <p:spPr bwMode="auto">
          <a:xfrm>
            <a:off x="228600" y="1600200"/>
            <a:ext cx="87630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257300" indent="-3429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800" b="1">
                <a:solidFill>
                  <a:srgbClr val="FFFF00"/>
                </a:solidFill>
                <a:latin typeface="Times New Roman" pitchFamily="18" charset="0"/>
              </a:rPr>
              <a:t>压缩（液化）气体的易燃易爆性</a:t>
            </a:r>
          </a:p>
          <a:p>
            <a:pPr>
              <a:spcBef>
                <a:spcPct val="50000"/>
              </a:spcBef>
            </a:pPr>
            <a:r>
              <a:rPr lang="en-US" altLang="zh-CN" sz="2400" b="1">
                <a:latin typeface="Times New Roman" pitchFamily="18" charset="0"/>
              </a:rPr>
              <a:t>				 </a:t>
            </a:r>
            <a:r>
              <a:rPr lang="zh-CN" altLang="en-US" sz="2400" b="1">
                <a:latin typeface="Times New Roman" pitchFamily="18" charset="0"/>
              </a:rPr>
              <a:t>可燃气体 </a:t>
            </a:r>
            <a:r>
              <a:rPr lang="en-US" altLang="zh-CN" sz="2400" b="1">
                <a:latin typeface="Times New Roman" pitchFamily="18" charset="0"/>
              </a:rPr>
              <a:t>54.1%</a:t>
            </a:r>
          </a:p>
          <a:p>
            <a:pPr>
              <a:spcBef>
                <a:spcPct val="50000"/>
              </a:spcBef>
            </a:pPr>
            <a:r>
              <a:rPr lang="en-US" altLang="zh-CN" sz="2400" b="1">
                <a:latin typeface="Times New Roman" pitchFamily="18" charset="0"/>
              </a:rPr>
              <a:t>《</a:t>
            </a:r>
            <a:r>
              <a:rPr lang="zh-CN" altLang="en-US" sz="2400" b="1">
                <a:latin typeface="Times New Roman" pitchFamily="18" charset="0"/>
              </a:rPr>
              <a:t>危险货物品名表</a:t>
            </a:r>
            <a:r>
              <a:rPr lang="en-US" altLang="zh-CN" sz="2400" b="1">
                <a:latin typeface="Times New Roman" pitchFamily="18" charset="0"/>
              </a:rPr>
              <a:t>》</a:t>
            </a:r>
          </a:p>
          <a:p>
            <a:pPr>
              <a:spcBef>
                <a:spcPct val="50000"/>
              </a:spcBef>
            </a:pPr>
            <a:r>
              <a:rPr lang="en-US" altLang="zh-CN" sz="2400" b="1">
                <a:latin typeface="Times New Roman" pitchFamily="18" charset="0"/>
              </a:rPr>
              <a:t>				 </a:t>
            </a:r>
            <a:r>
              <a:rPr lang="zh-CN" altLang="en-US" sz="2400" b="1">
                <a:latin typeface="Times New Roman" pitchFamily="18" charset="0"/>
              </a:rPr>
              <a:t>火灾危险 </a:t>
            </a:r>
            <a:r>
              <a:rPr lang="en-US" altLang="zh-CN" sz="2400" b="1">
                <a:latin typeface="Times New Roman" pitchFamily="18" charset="0"/>
              </a:rPr>
              <a:t>61%</a:t>
            </a:r>
          </a:p>
          <a:p>
            <a:pPr>
              <a:spcBef>
                <a:spcPct val="50000"/>
              </a:spcBef>
            </a:pPr>
            <a:r>
              <a:rPr lang="zh-CN" altLang="en-US" sz="2400" b="1">
                <a:latin typeface="Times New Roman" pitchFamily="18" charset="0"/>
              </a:rPr>
              <a:t>特点：</a:t>
            </a:r>
          </a:p>
          <a:p>
            <a:pPr lvl="2">
              <a:spcBef>
                <a:spcPct val="50000"/>
              </a:spcBef>
              <a:buFontTx/>
              <a:buAutoNum type="circleNumDbPlain"/>
            </a:pPr>
            <a:r>
              <a:rPr lang="zh-CN" altLang="en-US" sz="2400" b="1">
                <a:latin typeface="Times New Roman" pitchFamily="18" charset="0"/>
              </a:rPr>
              <a:t>比可燃液体、可燃固体燃速快</a:t>
            </a:r>
          </a:p>
          <a:p>
            <a:pPr lvl="2">
              <a:spcBef>
                <a:spcPct val="50000"/>
              </a:spcBef>
              <a:buFontTx/>
              <a:buAutoNum type="circleNumDbPlain"/>
            </a:pPr>
            <a:r>
              <a:rPr lang="zh-CN" altLang="en-US" sz="2400" b="1">
                <a:latin typeface="Times New Roman" pitchFamily="18" charset="0"/>
              </a:rPr>
              <a:t>火焰温度高，着火爆炸危险性大</a:t>
            </a:r>
            <a:endParaRPr lang="zh-CN" altLang="en-US" sz="2000" b="1">
              <a:latin typeface="Times New Roman" pitchFamily="18" charset="0"/>
            </a:endParaRPr>
          </a:p>
        </p:txBody>
      </p:sp>
      <p:sp>
        <p:nvSpPr>
          <p:cNvPr id="65543" name="AutoShape 8"/>
          <p:cNvSpPr>
            <a:spLocks/>
          </p:cNvSpPr>
          <p:nvPr/>
        </p:nvSpPr>
        <p:spPr bwMode="auto">
          <a:xfrm>
            <a:off x="3028950" y="2362200"/>
            <a:ext cx="76200" cy="1219200"/>
          </a:xfrm>
          <a:prstGeom prst="leftBrace">
            <a:avLst>
              <a:gd name="adj1" fmla="val 133333"/>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a:p>
        </p:txBody>
      </p:sp>
      <p:sp>
        <p:nvSpPr>
          <p:cNvPr id="10"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65545"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F44C886C-0820-4819-B61B-4F3E4BA00C97}"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3F1CF6C4-CA98-4E1E-AED7-2417FC2E0A1B}" type="slidenum">
              <a:rPr lang="zh-CN" altLang="en-US" sz="1200" smtClean="0"/>
              <a:pPr>
                <a:defRPr/>
              </a:pPr>
              <a:t>63</a:t>
            </a:fld>
            <a:endParaRPr lang="en-US" altLang="zh-CN" sz="1200" smtClean="0"/>
          </a:p>
        </p:txBody>
      </p:sp>
      <p:graphicFrame>
        <p:nvGraphicFramePr>
          <p:cNvPr id="66564"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66595"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5"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66596"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3" name="Text Box 5"/>
          <p:cNvSpPr txBox="1">
            <a:spLocks noChangeArrowheads="1"/>
          </p:cNvSpPr>
          <p:nvPr/>
        </p:nvSpPr>
        <p:spPr bwMode="auto">
          <a:xfrm>
            <a:off x="152400" y="1295400"/>
            <a:ext cx="8763000" cy="4652963"/>
          </a:xfrm>
          <a:prstGeom prst="rect">
            <a:avLst/>
          </a:prstGeom>
          <a:noFill/>
          <a:ln w="9525">
            <a:noFill/>
            <a:miter lim="800000"/>
            <a:headEnd/>
            <a:tailEnd/>
          </a:ln>
        </p:spPr>
        <p:txBody>
          <a:bodyPr>
            <a:spAutoFit/>
          </a:bodyPr>
          <a:lstStyle/>
          <a:p>
            <a:pPr marL="342900" indent="-342900" algn="just">
              <a:lnSpc>
                <a:spcPct val="110000"/>
              </a:lnSpc>
              <a:spcBef>
                <a:spcPct val="50000"/>
              </a:spcBef>
              <a:defRPr/>
            </a:pPr>
            <a:r>
              <a:rPr lang="zh-CN" altLang="en-US" sz="2800" b="1" dirty="0">
                <a:solidFill>
                  <a:srgbClr val="FFFF00"/>
                </a:solidFill>
                <a:latin typeface="Times New Roman" pitchFamily="18" charset="0"/>
              </a:rPr>
              <a:t>压缩（液化）气体的扩散性</a:t>
            </a:r>
          </a:p>
          <a:p>
            <a:pPr marL="342900" indent="-342900" algn="just">
              <a:lnSpc>
                <a:spcPct val="110000"/>
              </a:lnSpc>
              <a:spcBef>
                <a:spcPct val="50000"/>
              </a:spcBef>
              <a:buFontTx/>
              <a:buAutoNum type="circleNumDbPlain"/>
              <a:defRPr/>
            </a:pPr>
            <a:r>
              <a:rPr lang="zh-CN" altLang="en-US" sz="2400" b="1" dirty="0">
                <a:latin typeface="Times New Roman" pitchFamily="18" charset="0"/>
              </a:rPr>
              <a:t>比空气轻的可燃气体逸散在空气中可以通过扩散与空</a:t>
            </a:r>
            <a:r>
              <a:rPr lang="zh-CN" altLang="en-US" sz="2400" b="1" dirty="0" smtClean="0">
                <a:latin typeface="Times New Roman" pitchFamily="18" charset="0"/>
              </a:rPr>
              <a:t>气混合形</a:t>
            </a:r>
            <a:r>
              <a:rPr lang="zh-CN" altLang="en-US" sz="2400" b="1" dirty="0">
                <a:latin typeface="Times New Roman" pitchFamily="18" charset="0"/>
              </a:rPr>
              <a:t>成爆炸性混合物，并能够顺风飘荡，迅速蔓延和扩展。</a:t>
            </a:r>
          </a:p>
          <a:p>
            <a:pPr marL="342900" indent="-342900" algn="just">
              <a:lnSpc>
                <a:spcPct val="110000"/>
              </a:lnSpc>
              <a:spcBef>
                <a:spcPct val="50000"/>
              </a:spcBef>
              <a:buFontTx/>
              <a:buAutoNum type="circleNumDbPlain"/>
              <a:defRPr/>
            </a:pPr>
            <a:r>
              <a:rPr lang="zh-CN" altLang="en-US" sz="2400" b="1" dirty="0">
                <a:latin typeface="Times New Roman" pitchFamily="18" charset="0"/>
              </a:rPr>
              <a:t>比空气重的可燃气体泄露时，往往漂浮于地表、沟渠、隧道、厂房死角等处，长时间聚集不散，易与空气在局部形成爆炸性混合物，遇火源发生着火或爆炸。</a:t>
            </a:r>
          </a:p>
          <a:p>
            <a:pPr marL="342900" indent="-342900" algn="just">
              <a:lnSpc>
                <a:spcPct val="110000"/>
              </a:lnSpc>
              <a:spcBef>
                <a:spcPct val="50000"/>
              </a:spcBef>
              <a:defRPr/>
            </a:pPr>
            <a:r>
              <a:rPr lang="zh-CN" altLang="en-US" sz="2800" b="1" dirty="0">
                <a:solidFill>
                  <a:srgbClr val="FFFF00"/>
                </a:solidFill>
                <a:latin typeface="Times New Roman" pitchFamily="18" charset="0"/>
              </a:rPr>
              <a:t>压缩（液化）气体的带电性</a:t>
            </a:r>
          </a:p>
          <a:p>
            <a:pPr indent="-342900" algn="just">
              <a:lnSpc>
                <a:spcPct val="110000"/>
              </a:lnSpc>
              <a:spcBef>
                <a:spcPct val="50000"/>
              </a:spcBef>
              <a:defRPr/>
            </a:pPr>
            <a:r>
              <a:rPr lang="zh-CN" altLang="en-US" sz="2400" b="1" dirty="0">
                <a:latin typeface="Times New Roman" pitchFamily="18" charset="0"/>
              </a:rPr>
              <a:t>可燃气体从管道中流出或发生高速泄露时，能够产生静电。如果发生放电，其电火花足以引起燃烧或爆炸。</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66568"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E407B39D-8633-416F-BA3F-574689D3FA73}"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F4FF91FC-FC20-4142-BC82-81E46A5199B5}" type="slidenum">
              <a:rPr lang="zh-CN" altLang="en-US" sz="1200" smtClean="0"/>
              <a:pPr>
                <a:defRPr/>
              </a:pPr>
              <a:t>64</a:t>
            </a:fld>
            <a:endParaRPr lang="en-US" altLang="zh-CN" sz="1200" smtClean="0"/>
          </a:p>
        </p:txBody>
      </p:sp>
      <p:graphicFrame>
        <p:nvGraphicFramePr>
          <p:cNvPr id="67588"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67619"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89"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67620"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0" name="Text Box 5"/>
          <p:cNvSpPr txBox="1">
            <a:spLocks noChangeArrowheads="1"/>
          </p:cNvSpPr>
          <p:nvPr/>
        </p:nvSpPr>
        <p:spPr bwMode="auto">
          <a:xfrm>
            <a:off x="304800" y="1371600"/>
            <a:ext cx="8534400"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90000"/>
              <a:buFont typeface="Wingdings" panose="05000000000000000000" pitchFamily="2" charset="2"/>
              <a:buBlip>
                <a:blip r:embed="rId5"/>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6"/>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7"/>
              </a:buBlip>
              <a:defRPr sz="2000">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ClrTx/>
              <a:buSzTx/>
              <a:buFontTx/>
              <a:buNone/>
              <a:defRPr/>
            </a:pPr>
            <a:r>
              <a:rPr lang="zh-CN" altLang="en-US" sz="2800" b="1" dirty="0" smtClean="0">
                <a:solidFill>
                  <a:srgbClr val="FFFF00"/>
                </a:solidFill>
                <a:latin typeface="Times New Roman" panose="02020603050405020304" pitchFamily="18" charset="0"/>
              </a:rPr>
              <a:t>腐蚀性、毒害性和窒息性</a:t>
            </a:r>
          </a:p>
          <a:p>
            <a:pPr>
              <a:lnSpc>
                <a:spcPct val="90000"/>
              </a:lnSpc>
              <a:spcBef>
                <a:spcPct val="50000"/>
              </a:spcBef>
              <a:buClrTx/>
              <a:buSzTx/>
              <a:buFontTx/>
              <a:buNone/>
              <a:defRPr/>
            </a:pPr>
            <a:r>
              <a:rPr lang="zh-CN" altLang="en-US" sz="2800" b="1" dirty="0" smtClean="0">
                <a:solidFill>
                  <a:srgbClr val="00FF00"/>
                </a:solidFill>
                <a:latin typeface="Times New Roman" panose="02020603050405020304" pitchFamily="18" charset="0"/>
              </a:rPr>
              <a:t>腐蚀性：</a:t>
            </a:r>
            <a:r>
              <a:rPr lang="zh-CN" altLang="en-US" sz="2400" b="1" dirty="0" smtClean="0">
                <a:latin typeface="Times New Roman" panose="02020603050405020304" pitchFamily="18" charset="0"/>
              </a:rPr>
              <a:t>含硫气体的腐蚀性：</a:t>
            </a:r>
            <a:r>
              <a:rPr lang="en-US" altLang="zh-CN" sz="2400" b="1" dirty="0" smtClean="0">
                <a:latin typeface="Times New Roman" panose="02020603050405020304" pitchFamily="18" charset="0"/>
              </a:rPr>
              <a:t>H</a:t>
            </a:r>
            <a:r>
              <a:rPr lang="en-US" altLang="zh-CN" sz="2400" b="1" baseline="-25000" dirty="0" smtClean="0">
                <a:latin typeface="Times New Roman" panose="02020603050405020304" pitchFamily="18" charset="0"/>
              </a:rPr>
              <a:t>2</a:t>
            </a:r>
            <a:r>
              <a:rPr lang="en-US" altLang="zh-CN" sz="2400" b="1" dirty="0" smtClean="0">
                <a:latin typeface="Times New Roman" panose="02020603050405020304" pitchFamily="18" charset="0"/>
              </a:rPr>
              <a:t>S</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SO</a:t>
            </a:r>
            <a:r>
              <a:rPr lang="en-US" altLang="zh-CN" sz="2400" b="1" baseline="-25000" dirty="0" smtClean="0">
                <a:latin typeface="Times New Roman" panose="02020603050405020304" pitchFamily="18" charset="0"/>
              </a:rPr>
              <a:t>2</a:t>
            </a:r>
            <a:r>
              <a:rPr lang="zh-CN" altLang="en-US" sz="2400" b="1" dirty="0" smtClean="0">
                <a:latin typeface="Times New Roman" panose="02020603050405020304" pitchFamily="18" charset="0"/>
              </a:rPr>
              <a:t> ，</a:t>
            </a:r>
            <a:r>
              <a:rPr lang="en-US" altLang="zh-CN" sz="2400" b="1" baseline="-25000" dirty="0" smtClean="0">
                <a:latin typeface="Times New Roman" panose="02020603050405020304" pitchFamily="18" charset="0"/>
              </a:rPr>
              <a:t> </a:t>
            </a:r>
            <a:r>
              <a:rPr lang="zh-CN" altLang="en-US" sz="2400" b="1" dirty="0" smtClean="0">
                <a:latin typeface="Times New Roman" panose="02020603050405020304" pitchFamily="18" charset="0"/>
              </a:rPr>
              <a:t>氢的腐蚀性</a:t>
            </a:r>
          </a:p>
          <a:p>
            <a:pPr marL="0">
              <a:lnSpc>
                <a:spcPct val="150000"/>
              </a:lnSpc>
              <a:spcBef>
                <a:spcPct val="50000"/>
              </a:spcBef>
              <a:buClrTx/>
              <a:buSzTx/>
              <a:buFontTx/>
              <a:buNone/>
              <a:defRPr/>
            </a:pPr>
            <a:r>
              <a:rPr lang="zh-CN" altLang="en-US" sz="2800" b="1" dirty="0" smtClean="0">
                <a:solidFill>
                  <a:srgbClr val="00FF00"/>
                </a:solidFill>
                <a:latin typeface="Times New Roman" panose="02020603050405020304" pitchFamily="18" charset="0"/>
              </a:rPr>
              <a:t>毒害性：</a:t>
            </a:r>
            <a:r>
              <a:rPr lang="zh-CN" altLang="en-US" sz="2400" b="1" dirty="0" smtClean="0">
                <a:latin typeface="Times New Roman" panose="02020603050405020304" pitchFamily="18" charset="0"/>
              </a:rPr>
              <a:t>许多压缩气体都具有毒害性，例如 </a:t>
            </a:r>
            <a:r>
              <a:rPr lang="en-US" altLang="zh-CN" sz="2400" b="1" dirty="0" smtClean="0">
                <a:latin typeface="Times New Roman" panose="02020603050405020304" pitchFamily="18" charset="0"/>
              </a:rPr>
              <a:t>HCN</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Cl</a:t>
            </a:r>
            <a:r>
              <a:rPr lang="en-US" altLang="zh-CN" sz="2400" b="1" baseline="-25000" dirty="0" smtClean="0">
                <a:latin typeface="Times New Roman" panose="02020603050405020304" pitchFamily="18" charset="0"/>
              </a:rPr>
              <a:t>2</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NH</a:t>
            </a:r>
            <a:r>
              <a:rPr lang="en-US" altLang="zh-CN" sz="2400" b="1" baseline="-25000" dirty="0" smtClean="0">
                <a:latin typeface="Times New Roman" panose="02020603050405020304" pitchFamily="18" charset="0"/>
              </a:rPr>
              <a:t>3</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CO</a:t>
            </a:r>
          </a:p>
          <a:p>
            <a:pPr marL="0">
              <a:lnSpc>
                <a:spcPct val="150000"/>
              </a:lnSpc>
              <a:spcBef>
                <a:spcPct val="50000"/>
              </a:spcBef>
              <a:buClrTx/>
              <a:buSzTx/>
              <a:buFont typeface="Wingdings" panose="05000000000000000000" pitchFamily="2" charset="2"/>
              <a:buNone/>
              <a:defRPr/>
            </a:pPr>
            <a:r>
              <a:rPr lang="zh-CN" altLang="en-US" sz="2800" b="1" dirty="0" smtClean="0">
                <a:solidFill>
                  <a:srgbClr val="00FF00"/>
                </a:solidFill>
                <a:latin typeface="Times New Roman" panose="02020603050405020304" pitchFamily="18" charset="0"/>
              </a:rPr>
              <a:t>窒息性：</a:t>
            </a:r>
            <a:r>
              <a:rPr lang="zh-CN" altLang="en-US" sz="2400" b="1" dirty="0" smtClean="0">
                <a:latin typeface="Times New Roman" panose="02020603050405020304" pitchFamily="18" charset="0"/>
              </a:rPr>
              <a:t>除氧气和压缩空气外，许多压缩气体都具有窒息性，例如 </a:t>
            </a:r>
            <a:r>
              <a:rPr lang="en-US" altLang="zh-CN" sz="2400" b="1" dirty="0" smtClean="0">
                <a:latin typeface="Times New Roman" panose="02020603050405020304" pitchFamily="18" charset="0"/>
              </a:rPr>
              <a:t>N</a:t>
            </a:r>
            <a:r>
              <a:rPr lang="en-US" altLang="zh-CN" sz="2400" b="1" baseline="-25000" dirty="0" smtClean="0">
                <a:latin typeface="Times New Roman" panose="02020603050405020304" pitchFamily="18" charset="0"/>
              </a:rPr>
              <a:t>2</a:t>
            </a:r>
            <a:r>
              <a:rPr lang="zh-CN" altLang="en-US" sz="2400" b="1" dirty="0" smtClean="0">
                <a:latin typeface="Times New Roman" panose="02020603050405020304" pitchFamily="18" charset="0"/>
              </a:rPr>
              <a:t>、</a:t>
            </a:r>
            <a:r>
              <a:rPr lang="en-US" altLang="zh-CN" sz="2400" b="1" dirty="0" smtClean="0">
                <a:latin typeface="Times New Roman" panose="02020603050405020304" pitchFamily="18" charset="0"/>
              </a:rPr>
              <a:t>CO</a:t>
            </a:r>
            <a:r>
              <a:rPr lang="en-US" altLang="zh-CN" sz="2400" b="1" baseline="-25000" dirty="0" smtClean="0">
                <a:latin typeface="Times New Roman" panose="02020603050405020304" pitchFamily="18" charset="0"/>
              </a:rPr>
              <a:t>2</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67592" name="图片 3" descr="buct-logo-white.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EACA3E31-9EB7-4D10-9E94-323AAC898020}"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7FB2B78C-878C-4A65-9F42-E38DE1399754}" type="slidenum">
              <a:rPr lang="zh-CN" altLang="en-US" sz="1200" smtClean="0"/>
              <a:pPr>
                <a:defRPr/>
              </a:pPr>
              <a:t>65</a:t>
            </a:fld>
            <a:endParaRPr lang="en-US" altLang="zh-CN" sz="1200" smtClean="0"/>
          </a:p>
        </p:txBody>
      </p:sp>
      <p:graphicFrame>
        <p:nvGraphicFramePr>
          <p:cNvPr id="68612"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68643"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3"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68644"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0" name="Text Box 5"/>
          <p:cNvSpPr txBox="1">
            <a:spLocks noChangeArrowheads="1"/>
          </p:cNvSpPr>
          <p:nvPr/>
        </p:nvSpPr>
        <p:spPr bwMode="auto">
          <a:xfrm>
            <a:off x="228600" y="1295400"/>
            <a:ext cx="8763000"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marL="342900" indent="-342900" algn="just">
              <a:lnSpc>
                <a:spcPct val="90000"/>
              </a:lnSpc>
              <a:spcBef>
                <a:spcPct val="50000"/>
              </a:spcBef>
              <a:defRPr/>
            </a:pPr>
            <a:r>
              <a:rPr lang="en-US" altLang="zh-CN" sz="2800" b="1" dirty="0" smtClean="0">
                <a:solidFill>
                  <a:srgbClr val="FF0066"/>
                </a:solidFill>
                <a:latin typeface="Times New Roman" pitchFamily="18" charset="0"/>
              </a:rPr>
              <a:t>4.5 </a:t>
            </a:r>
            <a:r>
              <a:rPr lang="zh-CN" altLang="en-US" sz="2800" b="1" dirty="0" smtClean="0">
                <a:solidFill>
                  <a:srgbClr val="FF0066"/>
                </a:solidFill>
                <a:latin typeface="Times New Roman" pitchFamily="18" charset="0"/>
              </a:rPr>
              <a:t>易燃液体的危险性分析</a:t>
            </a:r>
            <a:endParaRPr lang="en-US" altLang="zh-CN" sz="2800" b="1" dirty="0" smtClean="0">
              <a:solidFill>
                <a:srgbClr val="FF0066"/>
              </a:solidFill>
              <a:latin typeface="Times New Roman" pitchFamily="18" charset="0"/>
            </a:endParaRPr>
          </a:p>
          <a:p>
            <a:pPr marL="342900" indent="-342900" algn="just">
              <a:spcBef>
                <a:spcPct val="50000"/>
              </a:spcBef>
              <a:defRPr/>
            </a:pPr>
            <a:r>
              <a:rPr lang="zh-CN" altLang="en-US" sz="2800" b="1" dirty="0" smtClean="0">
                <a:solidFill>
                  <a:srgbClr val="FFFF00"/>
                </a:solidFill>
                <a:latin typeface="Times New Roman" pitchFamily="18" charset="0"/>
              </a:rPr>
              <a:t>易燃液体特性</a:t>
            </a:r>
          </a:p>
          <a:p>
            <a:pPr algn="just">
              <a:lnSpc>
                <a:spcPct val="150000"/>
              </a:lnSpc>
              <a:spcBef>
                <a:spcPts val="0"/>
              </a:spcBef>
              <a:buFontTx/>
              <a:buAutoNum type="circleNumDbPlain"/>
              <a:defRPr/>
            </a:pPr>
            <a:r>
              <a:rPr lang="zh-CN" altLang="en-US" sz="2400" b="1" dirty="0" smtClean="0">
                <a:latin typeface="Times New Roman" pitchFamily="18" charset="0"/>
              </a:rPr>
              <a:t> 易燃液体一般具有一定的麻醉作用，深度或长时间吸入可导致中毒甚至死亡。</a:t>
            </a:r>
          </a:p>
          <a:p>
            <a:pPr algn="just">
              <a:lnSpc>
                <a:spcPct val="150000"/>
              </a:lnSpc>
              <a:spcBef>
                <a:spcPts val="0"/>
              </a:spcBef>
              <a:buFontTx/>
              <a:buAutoNum type="circleNumDbPlain"/>
              <a:defRPr/>
            </a:pPr>
            <a:r>
              <a:rPr lang="zh-CN" altLang="en-US" sz="2400" b="1" dirty="0" smtClean="0">
                <a:latin typeface="Times New Roman" pitchFamily="18" charset="0"/>
              </a:rPr>
              <a:t> 某些液体具有特殊的毒性。</a:t>
            </a:r>
          </a:p>
          <a:p>
            <a:pPr algn="just">
              <a:lnSpc>
                <a:spcPct val="150000"/>
              </a:lnSpc>
              <a:spcBef>
                <a:spcPts val="0"/>
              </a:spcBef>
              <a:buFontTx/>
              <a:buAutoNum type="circleNumDbPlain"/>
              <a:defRPr/>
            </a:pPr>
            <a:r>
              <a:rPr lang="zh-CN" altLang="en-US" sz="2400" b="1" dirty="0" smtClean="0">
                <a:latin typeface="Times New Roman" pitchFamily="18" charset="0"/>
              </a:rPr>
              <a:t> </a:t>
            </a:r>
            <a:r>
              <a:rPr lang="zh-CN" altLang="en-US" sz="2400" b="1" dirty="0">
                <a:latin typeface="Times New Roman" pitchFamily="18" charset="0"/>
              </a:rPr>
              <a:t>带</a:t>
            </a:r>
            <a:r>
              <a:rPr lang="zh-CN" altLang="en-US" sz="2400" b="1" dirty="0" smtClean="0">
                <a:latin typeface="Times New Roman" pitchFamily="18" charset="0"/>
              </a:rPr>
              <a:t>有不饱和键的易燃液</a:t>
            </a:r>
            <a:r>
              <a:rPr lang="zh-CN" altLang="en-US" sz="2400" b="1" dirty="0" smtClean="0">
                <a:latin typeface="Times New Roman" pitchFamily="18" charset="0"/>
              </a:rPr>
              <a:t>体自身会发生聚合导致容器破裂。</a:t>
            </a:r>
          </a:p>
          <a:p>
            <a:pPr algn="just">
              <a:lnSpc>
                <a:spcPct val="150000"/>
              </a:lnSpc>
              <a:spcBef>
                <a:spcPts val="0"/>
              </a:spcBef>
              <a:buFontTx/>
              <a:buAutoNum type="circleNumDbPlain"/>
              <a:defRPr/>
            </a:pPr>
            <a:r>
              <a:rPr lang="zh-CN" altLang="en-US" sz="2400" b="1" dirty="0" smtClean="0">
                <a:latin typeface="Times New Roman" pitchFamily="18" charset="0"/>
              </a:rPr>
              <a:t> 某些</a:t>
            </a:r>
            <a:r>
              <a:rPr lang="zh-CN" altLang="en-US" sz="2400" b="1" dirty="0">
                <a:latin typeface="Times New Roman" pitchFamily="18" charset="0"/>
              </a:rPr>
              <a:t>液</a:t>
            </a:r>
            <a:r>
              <a:rPr lang="zh-CN" altLang="en-US" sz="2400" b="1" dirty="0" smtClean="0">
                <a:latin typeface="Times New Roman" pitchFamily="18" charset="0"/>
              </a:rPr>
              <a:t>体发生火灾时，灭火时须使用特殊的灭火器。</a:t>
            </a:r>
          </a:p>
          <a:p>
            <a:pPr algn="just">
              <a:lnSpc>
                <a:spcPct val="150000"/>
              </a:lnSpc>
              <a:spcBef>
                <a:spcPts val="0"/>
              </a:spcBef>
              <a:buFontTx/>
              <a:buAutoNum type="circleNumDbPlain"/>
              <a:defRPr/>
            </a:pPr>
            <a:r>
              <a:rPr lang="zh-CN" altLang="en-US" sz="2400" b="1" dirty="0" smtClean="0">
                <a:latin typeface="Times New Roman" pitchFamily="18" charset="0"/>
              </a:rPr>
              <a:t> 某</a:t>
            </a:r>
            <a:r>
              <a:rPr lang="zh-CN" altLang="en-US" sz="2400" b="1" dirty="0">
                <a:latin typeface="Times New Roman" pitchFamily="18" charset="0"/>
              </a:rPr>
              <a:t>些液体包</a:t>
            </a:r>
            <a:r>
              <a:rPr lang="zh-CN" altLang="en-US" sz="2400" b="1" dirty="0" smtClean="0">
                <a:latin typeface="Times New Roman" pitchFamily="18" charset="0"/>
              </a:rPr>
              <a:t>装有特殊要求。</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68616"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EACA3E31-9EB7-4D10-9E94-323AAC898020}"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A81D626A-1DB7-48B2-8271-D6E5E115A044}" type="slidenum">
              <a:rPr lang="zh-CN" altLang="en-US" sz="1200" smtClean="0"/>
              <a:pPr>
                <a:defRPr/>
              </a:pPr>
              <a:t>66</a:t>
            </a:fld>
            <a:endParaRPr lang="en-US" altLang="zh-CN" sz="1200" smtClean="0"/>
          </a:p>
        </p:txBody>
      </p:sp>
      <p:graphicFrame>
        <p:nvGraphicFramePr>
          <p:cNvPr id="69636"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69669"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37"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69670"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1" name="Text Box 5"/>
          <p:cNvSpPr txBox="1">
            <a:spLocks noChangeArrowheads="1"/>
          </p:cNvSpPr>
          <p:nvPr/>
        </p:nvSpPr>
        <p:spPr bwMode="auto">
          <a:xfrm>
            <a:off x="228600" y="1295400"/>
            <a:ext cx="8763000" cy="3545586"/>
          </a:xfrm>
          <a:prstGeom prst="rect">
            <a:avLst/>
          </a:prstGeom>
          <a:noFill/>
          <a:ln w="9525">
            <a:noFill/>
            <a:miter lim="800000"/>
            <a:headEnd/>
            <a:tailEnd/>
          </a:ln>
        </p:spPr>
        <p:txBody>
          <a:bodyPr>
            <a:spAutoFit/>
          </a:bodyPr>
          <a:lstStyle/>
          <a:p>
            <a:pPr marL="342900" indent="-342900">
              <a:lnSpc>
                <a:spcPct val="90000"/>
              </a:lnSpc>
              <a:spcBef>
                <a:spcPct val="50000"/>
              </a:spcBef>
              <a:defRPr/>
            </a:pPr>
            <a:r>
              <a:rPr lang="zh-CN" altLang="en-US" sz="2800" b="1" dirty="0">
                <a:solidFill>
                  <a:srgbClr val="FFFF00"/>
                </a:solidFill>
                <a:latin typeface="Times New Roman" pitchFamily="18" charset="0"/>
              </a:rPr>
              <a:t>影响液体易燃性的因</a:t>
            </a:r>
            <a:r>
              <a:rPr lang="zh-CN" altLang="en-US" sz="2800" b="1" dirty="0" smtClean="0">
                <a:solidFill>
                  <a:srgbClr val="FFFF00"/>
                </a:solidFill>
                <a:latin typeface="Times New Roman" pitchFamily="18" charset="0"/>
              </a:rPr>
              <a:t>素</a:t>
            </a:r>
            <a:endParaRPr lang="en-US" altLang="zh-CN" sz="2800" b="1" dirty="0" smtClean="0">
              <a:solidFill>
                <a:srgbClr val="FFFF00"/>
              </a:solidFill>
              <a:latin typeface="Times New Roman" pitchFamily="18" charset="0"/>
            </a:endParaRPr>
          </a:p>
          <a:p>
            <a:pPr indent="-342900">
              <a:lnSpc>
                <a:spcPct val="150000"/>
              </a:lnSpc>
              <a:spcBef>
                <a:spcPct val="50000"/>
              </a:spcBef>
              <a:defRPr/>
            </a:pPr>
            <a:r>
              <a:rPr lang="zh-CN" altLang="en-US" sz="2400" b="1" dirty="0">
                <a:solidFill>
                  <a:srgbClr val="00FF00"/>
                </a:solidFill>
                <a:latin typeface="Times New Roman" pitchFamily="18" charset="0"/>
              </a:rPr>
              <a:t>沸</a:t>
            </a:r>
            <a:r>
              <a:rPr lang="zh-CN" altLang="en-US" sz="2400" b="1" dirty="0" smtClean="0">
                <a:solidFill>
                  <a:srgbClr val="00FF00"/>
                </a:solidFill>
                <a:latin typeface="Times New Roman" pitchFamily="18" charset="0"/>
              </a:rPr>
              <a:t>点  </a:t>
            </a:r>
            <a:r>
              <a:rPr lang="zh-CN" altLang="en-US" sz="2400" b="1" dirty="0" smtClean="0">
                <a:latin typeface="Times New Roman" pitchFamily="18" charset="0"/>
              </a:rPr>
              <a:t>液</a:t>
            </a:r>
            <a:r>
              <a:rPr lang="zh-CN" altLang="en-US" sz="2400" b="1" dirty="0">
                <a:latin typeface="Times New Roman" pitchFamily="18" charset="0"/>
              </a:rPr>
              <a:t>体的燃烧是通过其蒸汽与空气的混合物进行</a:t>
            </a:r>
            <a:r>
              <a:rPr lang="zh-CN" altLang="en-US" sz="2400" b="1" dirty="0" smtClean="0">
                <a:latin typeface="Times New Roman" pitchFamily="18" charset="0"/>
              </a:rPr>
              <a:t>的，所</a:t>
            </a:r>
            <a:r>
              <a:rPr lang="zh-CN" altLang="en-US" sz="2400" b="1" dirty="0">
                <a:latin typeface="Times New Roman" pitchFamily="18" charset="0"/>
              </a:rPr>
              <a:t>以通常液体的沸点越低越易燃烧。</a:t>
            </a:r>
          </a:p>
          <a:p>
            <a:pPr marL="342900" indent="-342900">
              <a:lnSpc>
                <a:spcPct val="90000"/>
              </a:lnSpc>
              <a:spcBef>
                <a:spcPct val="50000"/>
              </a:spcBef>
              <a:defRPr/>
            </a:pPr>
            <a:r>
              <a:rPr lang="zh-CN" altLang="en-US" sz="2400" b="1" dirty="0">
                <a:solidFill>
                  <a:srgbClr val="00FF00"/>
                </a:solidFill>
                <a:latin typeface="Times New Roman" pitchFamily="18" charset="0"/>
              </a:rPr>
              <a:t>分子量</a:t>
            </a:r>
          </a:p>
          <a:p>
            <a:pPr marL="342900" indent="-342900">
              <a:lnSpc>
                <a:spcPct val="90000"/>
              </a:lnSpc>
              <a:spcBef>
                <a:spcPct val="50000"/>
              </a:spcBef>
              <a:buFontTx/>
              <a:buAutoNum type="circleNumDbPlain"/>
              <a:defRPr/>
            </a:pPr>
            <a:r>
              <a:rPr lang="zh-CN" altLang="en-US" sz="2400" b="1" dirty="0">
                <a:latin typeface="Times New Roman" pitchFamily="18" charset="0"/>
              </a:rPr>
              <a:t>分子量低：分子间力越小，闪点低</a:t>
            </a:r>
          </a:p>
          <a:p>
            <a:pPr marL="342900" indent="-342900">
              <a:lnSpc>
                <a:spcPct val="150000"/>
              </a:lnSpc>
              <a:spcBef>
                <a:spcPct val="50000"/>
              </a:spcBef>
              <a:buFontTx/>
              <a:buAutoNum type="circleNumDbPlain"/>
              <a:defRPr/>
            </a:pPr>
            <a:r>
              <a:rPr lang="zh-CN" altLang="en-US" sz="2400" b="1" dirty="0">
                <a:latin typeface="Times New Roman" pitchFamily="18" charset="0"/>
              </a:rPr>
              <a:t>分子量大：分子间力越大，粘度越大，蓄热越好，自燃点低</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69640"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Date Placeholder 1"/>
          <p:cNvSpPr>
            <a:spLocks noGrp="1"/>
          </p:cNvSpPr>
          <p:nvPr>
            <p:ph type="dt" sz="quarter" idx="10"/>
          </p:nvPr>
        </p:nvSpPr>
        <p:spPr/>
        <p:txBody>
          <a:bodyPr/>
          <a:lstStyle/>
          <a:p>
            <a:pPr>
              <a:defRPr/>
            </a:pPr>
            <a:fld id="{26E6A913-DA88-409C-8E76-27871AA9A7CA}" type="datetime1">
              <a:rPr lang="zh-CN" altLang="en-US"/>
              <a:pPr>
                <a:defRPr/>
              </a:pPr>
              <a:t>2017/3/14</a:t>
            </a:fld>
            <a:endParaRPr lang="en-US" altLang="zh-CN"/>
          </a:p>
        </p:txBody>
      </p:sp>
      <p:sp>
        <p:nvSpPr>
          <p:cNvPr id="92"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A7B4893D-D45C-47FE-814A-867D7022F84D}" type="slidenum">
              <a:rPr lang="zh-CN" altLang="en-US" sz="1200" smtClean="0"/>
              <a:pPr>
                <a:defRPr/>
              </a:pPr>
              <a:t>67</a:t>
            </a:fld>
            <a:endParaRPr lang="en-US" altLang="zh-CN" sz="1200" smtClean="0"/>
          </a:p>
        </p:txBody>
      </p:sp>
      <p:graphicFrame>
        <p:nvGraphicFramePr>
          <p:cNvPr id="70660"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70764"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61"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70765"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2" name="Text Box 5"/>
          <p:cNvSpPr txBox="1">
            <a:spLocks noChangeArrowheads="1"/>
          </p:cNvSpPr>
          <p:nvPr/>
        </p:nvSpPr>
        <p:spPr bwMode="auto">
          <a:xfrm>
            <a:off x="457200" y="1047750"/>
            <a:ext cx="876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lang="zh-CN" altLang="en-US" sz="2000" b="1">
                <a:latin typeface="Times New Roman" pitchFamily="18" charset="0"/>
              </a:rPr>
              <a:t>烷烃和芳烃的易燃性与相对分子量的关系</a:t>
            </a:r>
          </a:p>
        </p:txBody>
      </p:sp>
      <p:graphicFrame>
        <p:nvGraphicFramePr>
          <p:cNvPr id="257201" name="Group 177"/>
          <p:cNvGraphicFramePr>
            <a:graphicFrameLocks noGrp="1"/>
          </p:cNvGraphicFramePr>
          <p:nvPr>
            <p:extLst>
              <p:ext uri="{D42A27DB-BD31-4B8C-83A1-F6EECF244321}">
                <p14:modId xmlns:p14="http://schemas.microsoft.com/office/powerpoint/2010/main" val="2734739701"/>
              </p:ext>
            </p:extLst>
          </p:nvPr>
        </p:nvGraphicFramePr>
        <p:xfrm>
          <a:off x="609600" y="1600200"/>
          <a:ext cx="8153401" cy="4754592"/>
        </p:xfrm>
        <a:graphic>
          <a:graphicData uri="http://schemas.openxmlformats.org/drawingml/2006/table">
            <a:tbl>
              <a:tblPr/>
              <a:tblGrid>
                <a:gridCol w="1624550"/>
                <a:gridCol w="1624550"/>
                <a:gridCol w="1624550"/>
                <a:gridCol w="1624550"/>
                <a:gridCol w="1655201"/>
              </a:tblGrid>
              <a:tr h="396214">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液体名称</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分子量</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闪</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点（</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自燃</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点（</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rowSpan="6">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烷烃</a:t>
                      </a: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戊烷</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72</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260</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己烷</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86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-20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247</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庚烷</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100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226</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辛烷</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114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225</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任烷</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128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33.5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206</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葵烷</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142</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47.0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230</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rowSpan="5">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芳烃</a:t>
                      </a:r>
                    </a:p>
                  </a:txBody>
                  <a:tcPr marT="45708" marB="4570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苯</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78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580</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甲苯</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92</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5.5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576</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乙苯</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106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23.5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448</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丙苯</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120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30.5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431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1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丁苯</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134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52.0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421</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70735"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Date Placeholder 1"/>
          <p:cNvSpPr>
            <a:spLocks noGrp="1"/>
          </p:cNvSpPr>
          <p:nvPr>
            <p:ph type="dt" sz="quarter" idx="10"/>
          </p:nvPr>
        </p:nvSpPr>
        <p:spPr/>
        <p:txBody>
          <a:bodyPr/>
          <a:lstStyle/>
          <a:p>
            <a:pPr>
              <a:defRPr/>
            </a:pPr>
            <a:fld id="{26E6A913-DA88-409C-8E76-27871AA9A7CA}" type="datetime1">
              <a:rPr lang="zh-CN" altLang="en-US"/>
              <a:pPr>
                <a:defRPr/>
              </a:pPr>
              <a:t>2017/3/14</a:t>
            </a:fld>
            <a:endParaRPr lang="en-US" altLang="zh-CN"/>
          </a:p>
        </p:txBody>
      </p:sp>
      <p:sp>
        <p:nvSpPr>
          <p:cNvPr id="92"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DFA4C730-70A4-44DE-8DF9-204D53153C5F}" type="slidenum">
              <a:rPr lang="zh-CN" altLang="en-US" sz="1200" smtClean="0"/>
              <a:pPr>
                <a:defRPr/>
              </a:pPr>
              <a:t>68</a:t>
            </a:fld>
            <a:endParaRPr lang="en-US" altLang="zh-CN" sz="1200" smtClean="0"/>
          </a:p>
        </p:txBody>
      </p:sp>
      <p:graphicFrame>
        <p:nvGraphicFramePr>
          <p:cNvPr id="71684"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71718"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85"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71719"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6" name="Text Box 5"/>
          <p:cNvSpPr txBox="1">
            <a:spLocks noChangeArrowheads="1"/>
          </p:cNvSpPr>
          <p:nvPr/>
        </p:nvSpPr>
        <p:spPr bwMode="auto">
          <a:xfrm>
            <a:off x="1384005" y="5885084"/>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lang="zh-CN" altLang="en-US" sz="2000" b="1" dirty="0">
                <a:latin typeface="Times New Roman" pitchFamily="18" charset="0"/>
              </a:rPr>
              <a:t>烷烃</a:t>
            </a:r>
            <a:r>
              <a:rPr lang="zh-CN" altLang="en-US" sz="2000" b="1" dirty="0" smtClean="0">
                <a:latin typeface="Times New Roman" pitchFamily="18" charset="0"/>
              </a:rPr>
              <a:t>的闪点和自燃点与分</a:t>
            </a:r>
            <a:r>
              <a:rPr lang="zh-CN" altLang="en-US" sz="2000" b="1" dirty="0">
                <a:latin typeface="Times New Roman" pitchFamily="18" charset="0"/>
              </a:rPr>
              <a:t>子量的关系</a:t>
            </a:r>
          </a:p>
        </p:txBody>
      </p:sp>
      <p:sp>
        <p:nvSpPr>
          <p:cNvPr id="10"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71688" name="Picture 12" descr="Fig 3-10.bmp"/>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1600" y="990600"/>
            <a:ext cx="698817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9" name="图片 3" descr="buct-logo-white.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Date Placeholder 1"/>
          <p:cNvSpPr>
            <a:spLocks noGrp="1"/>
          </p:cNvSpPr>
          <p:nvPr>
            <p:ph type="dt" sz="quarter" idx="10"/>
          </p:nvPr>
        </p:nvSpPr>
        <p:spPr/>
        <p:txBody>
          <a:bodyPr/>
          <a:lstStyle/>
          <a:p>
            <a:pPr>
              <a:defRPr/>
            </a:pPr>
            <a:fld id="{26E6A913-DA88-409C-8E76-27871AA9A7CA}" type="datetime1">
              <a:rPr lang="zh-CN" altLang="en-US"/>
              <a:pPr>
                <a:defRPr/>
              </a:pPr>
              <a:t>2017/3/14</a:t>
            </a:fld>
            <a:endParaRPr lang="en-US" altLang="zh-CN"/>
          </a:p>
        </p:txBody>
      </p:sp>
      <p:sp>
        <p:nvSpPr>
          <p:cNvPr id="92"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4AE4ECB5-78B2-4C3E-9E6C-AB340772F8D3}" type="slidenum">
              <a:rPr lang="zh-CN" altLang="en-US" sz="1200" smtClean="0"/>
              <a:pPr>
                <a:defRPr/>
              </a:pPr>
              <a:t>69</a:t>
            </a:fld>
            <a:endParaRPr lang="en-US" altLang="zh-CN" sz="1200" smtClean="0"/>
          </a:p>
        </p:txBody>
      </p:sp>
      <p:graphicFrame>
        <p:nvGraphicFramePr>
          <p:cNvPr id="72708"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72742"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9"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72743"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0" name="Text Box 5"/>
          <p:cNvSpPr txBox="1">
            <a:spLocks noChangeArrowheads="1"/>
          </p:cNvSpPr>
          <p:nvPr/>
        </p:nvSpPr>
        <p:spPr bwMode="auto">
          <a:xfrm>
            <a:off x="1200150" y="5867400"/>
            <a:ext cx="739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lang="zh-CN" altLang="en-US" sz="2000" b="1" dirty="0">
                <a:latin typeface="Times New Roman" pitchFamily="18" charset="0"/>
              </a:rPr>
              <a:t>芳烃的闪点和自燃</a:t>
            </a:r>
            <a:r>
              <a:rPr lang="zh-CN" altLang="en-US" sz="2000" b="1" dirty="0" smtClean="0">
                <a:latin typeface="Times New Roman" pitchFamily="18" charset="0"/>
              </a:rPr>
              <a:t>点与分</a:t>
            </a:r>
            <a:r>
              <a:rPr lang="zh-CN" altLang="en-US" sz="2000" b="1" dirty="0">
                <a:latin typeface="Times New Roman" pitchFamily="18" charset="0"/>
              </a:rPr>
              <a:t>子量的关系</a:t>
            </a:r>
          </a:p>
        </p:txBody>
      </p:sp>
      <p:sp>
        <p:nvSpPr>
          <p:cNvPr id="10"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72712" name="Picture 12" descr="Fig-11.bmp"/>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6400" y="1109663"/>
            <a:ext cx="6438900" cy="446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13" name="图片 3" descr="buct-logo-white.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Date Placeholder 3"/>
          <p:cNvSpPr>
            <a:spLocks noGrp="1"/>
          </p:cNvSpPr>
          <p:nvPr>
            <p:ph type="dt" sz="quarter" idx="10"/>
          </p:nvPr>
        </p:nvSpPr>
        <p:spPr/>
        <p:txBody>
          <a:bodyPr/>
          <a:lstStyle/>
          <a:p>
            <a:pPr>
              <a:defRPr/>
            </a:pPr>
            <a:fld id="{846B5F85-076A-4182-AFDC-07AB1C1F1009}" type="datetime1">
              <a:rPr lang="zh-CN" altLang="en-US"/>
              <a:pPr>
                <a:defRPr/>
              </a:pPr>
              <a:t>2017/3/14</a:t>
            </a:fld>
            <a:endParaRPr lang="en-US" altLang="zh-CN" dirty="0"/>
          </a:p>
        </p:txBody>
      </p:sp>
      <p:sp>
        <p:nvSpPr>
          <p:cNvPr id="64"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2DB64276-E8BA-4FE5-B91D-C49D33E6C033}" type="slidenum">
              <a:rPr lang="zh-CN" altLang="en-US" sz="1200" smtClean="0"/>
              <a:pPr>
                <a:defRPr/>
              </a:pPr>
              <a:t>7</a:t>
            </a:fld>
            <a:endParaRPr lang="en-US" altLang="zh-CN" sz="1200" smtClean="0"/>
          </a:p>
        </p:txBody>
      </p:sp>
      <p:sp>
        <p:nvSpPr>
          <p:cNvPr id="9220" name="Text Box 17"/>
          <p:cNvSpPr txBox="1">
            <a:spLocks noChangeArrowheads="1"/>
          </p:cNvSpPr>
          <p:nvPr/>
        </p:nvSpPr>
        <p:spPr bwMode="auto">
          <a:xfrm>
            <a:off x="381000" y="1371600"/>
            <a:ext cx="7924800" cy="163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10000"/>
              </a:lnSpc>
              <a:spcBef>
                <a:spcPct val="50000"/>
              </a:spcBef>
            </a:pPr>
            <a:r>
              <a:rPr lang="en-US" altLang="zh-CN" sz="2800" b="1">
                <a:solidFill>
                  <a:srgbClr val="FF0066"/>
                </a:solidFill>
                <a:latin typeface="Times New Roman" pitchFamily="18" charset="0"/>
              </a:rPr>
              <a:t>4.1.4 </a:t>
            </a:r>
            <a:r>
              <a:rPr lang="zh-CN" altLang="en-US" sz="2800" b="1">
                <a:solidFill>
                  <a:srgbClr val="FF0066"/>
                </a:solidFill>
                <a:latin typeface="Times New Roman" pitchFamily="18" charset="0"/>
              </a:rPr>
              <a:t>燃烧过程和形式</a:t>
            </a:r>
          </a:p>
          <a:p>
            <a:pPr>
              <a:lnSpc>
                <a:spcPct val="120000"/>
              </a:lnSpc>
              <a:spcBef>
                <a:spcPct val="50000"/>
              </a:spcBef>
            </a:pPr>
            <a:r>
              <a:rPr lang="zh-CN" altLang="en-US" sz="2400" b="1">
                <a:latin typeface="Times New Roman" pitchFamily="18" charset="0"/>
              </a:rPr>
              <a:t>可燃物质的燃烧过程与其状态有关。大多数可燃物质的燃烧是在蒸汽或气态下进行的。</a:t>
            </a:r>
          </a:p>
        </p:txBody>
      </p:sp>
      <p:grpSp>
        <p:nvGrpSpPr>
          <p:cNvPr id="9221" name="Group 41"/>
          <p:cNvGrpSpPr>
            <a:grpSpLocks/>
          </p:cNvGrpSpPr>
          <p:nvPr/>
        </p:nvGrpSpPr>
        <p:grpSpPr bwMode="auto">
          <a:xfrm>
            <a:off x="1997075" y="3211513"/>
            <a:ext cx="5105400" cy="1201737"/>
            <a:chOff x="3456" y="2112"/>
            <a:chExt cx="1872" cy="624"/>
          </a:xfrm>
        </p:grpSpPr>
        <p:sp>
          <p:nvSpPr>
            <p:cNvPr id="9235" name="Text Box 31"/>
            <p:cNvSpPr txBox="1">
              <a:spLocks noChangeArrowheads="1"/>
            </p:cNvSpPr>
            <p:nvPr/>
          </p:nvSpPr>
          <p:spPr bwMode="auto">
            <a:xfrm>
              <a:off x="3936" y="2112"/>
              <a:ext cx="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lang="zh-CN" altLang="en-US" sz="2400" b="1">
                  <a:solidFill>
                    <a:srgbClr val="33CC33"/>
                  </a:solidFill>
                  <a:latin typeface="Times New Roman" pitchFamily="18" charset="0"/>
                </a:rPr>
                <a:t>气体燃烧</a:t>
              </a:r>
            </a:p>
          </p:txBody>
        </p:sp>
        <p:sp>
          <p:nvSpPr>
            <p:cNvPr id="9236" name="Text Box 32"/>
            <p:cNvSpPr txBox="1">
              <a:spLocks noChangeArrowheads="1"/>
            </p:cNvSpPr>
            <p:nvPr/>
          </p:nvSpPr>
          <p:spPr bwMode="auto">
            <a:xfrm>
              <a:off x="3456" y="2496"/>
              <a:ext cx="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400" b="1">
                  <a:solidFill>
                    <a:schemeClr val="tx2"/>
                  </a:solidFill>
                  <a:latin typeface="Times New Roman" pitchFamily="18" charset="0"/>
                </a:rPr>
                <a:t>可燃气体</a:t>
              </a:r>
            </a:p>
          </p:txBody>
        </p:sp>
        <p:sp>
          <p:nvSpPr>
            <p:cNvPr id="9237" name="Text Box 34"/>
            <p:cNvSpPr txBox="1">
              <a:spLocks noChangeArrowheads="1"/>
            </p:cNvSpPr>
            <p:nvPr/>
          </p:nvSpPr>
          <p:spPr bwMode="auto">
            <a:xfrm>
              <a:off x="4752" y="249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400" b="1">
                  <a:solidFill>
                    <a:schemeClr val="tx2"/>
                  </a:solidFill>
                  <a:latin typeface="Times New Roman" pitchFamily="18" charset="0"/>
                </a:rPr>
                <a:t>燃烧</a:t>
              </a:r>
            </a:p>
          </p:txBody>
        </p:sp>
        <p:grpSp>
          <p:nvGrpSpPr>
            <p:cNvPr id="9238" name="Group 38"/>
            <p:cNvGrpSpPr>
              <a:grpSpLocks/>
            </p:cNvGrpSpPr>
            <p:nvPr/>
          </p:nvGrpSpPr>
          <p:grpSpPr bwMode="auto">
            <a:xfrm>
              <a:off x="4029" y="2400"/>
              <a:ext cx="771" cy="214"/>
              <a:chOff x="3885" y="1392"/>
              <a:chExt cx="771" cy="214"/>
            </a:xfrm>
          </p:grpSpPr>
          <p:sp>
            <p:nvSpPr>
              <p:cNvPr id="9239" name="Line 39"/>
              <p:cNvSpPr>
                <a:spLocks noChangeShapeType="1"/>
              </p:cNvSpPr>
              <p:nvPr/>
            </p:nvSpPr>
            <p:spPr bwMode="auto">
              <a:xfrm>
                <a:off x="3885" y="1606"/>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40" name="Text Box 40"/>
              <p:cNvSpPr txBox="1">
                <a:spLocks noChangeArrowheads="1"/>
              </p:cNvSpPr>
              <p:nvPr/>
            </p:nvSpPr>
            <p:spPr bwMode="auto">
              <a:xfrm>
                <a:off x="4080" y="1392"/>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b="1">
                    <a:solidFill>
                      <a:schemeClr val="tx2"/>
                    </a:solidFill>
                    <a:latin typeface="Times New Roman" pitchFamily="18" charset="0"/>
                  </a:rPr>
                  <a:t>氧化剂</a:t>
                </a:r>
              </a:p>
            </p:txBody>
          </p:sp>
        </p:grpSp>
      </p:grpSp>
      <p:grpSp>
        <p:nvGrpSpPr>
          <p:cNvPr id="9222" name="Group 42"/>
          <p:cNvGrpSpPr>
            <a:grpSpLocks/>
          </p:cNvGrpSpPr>
          <p:nvPr/>
        </p:nvGrpSpPr>
        <p:grpSpPr bwMode="auto">
          <a:xfrm>
            <a:off x="1511300" y="4781550"/>
            <a:ext cx="5867400" cy="1147763"/>
            <a:chOff x="2496" y="1056"/>
            <a:chExt cx="2688" cy="723"/>
          </a:xfrm>
        </p:grpSpPr>
        <p:sp>
          <p:nvSpPr>
            <p:cNvPr id="9225" name="Text Box 43"/>
            <p:cNvSpPr txBox="1">
              <a:spLocks noChangeArrowheads="1"/>
            </p:cNvSpPr>
            <p:nvPr/>
          </p:nvSpPr>
          <p:spPr bwMode="auto">
            <a:xfrm>
              <a:off x="3504" y="1056"/>
              <a:ext cx="7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400" b="1">
                  <a:solidFill>
                    <a:srgbClr val="33CC33"/>
                  </a:solidFill>
                  <a:latin typeface="Times New Roman" pitchFamily="18" charset="0"/>
                </a:rPr>
                <a:t>液体燃烧</a:t>
              </a:r>
            </a:p>
          </p:txBody>
        </p:sp>
        <p:sp>
          <p:nvSpPr>
            <p:cNvPr id="9226" name="Text Box 44"/>
            <p:cNvSpPr txBox="1">
              <a:spLocks noChangeArrowheads="1"/>
            </p:cNvSpPr>
            <p:nvPr/>
          </p:nvSpPr>
          <p:spPr bwMode="auto">
            <a:xfrm>
              <a:off x="2496" y="1488"/>
              <a:ext cx="7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400" b="1">
                  <a:solidFill>
                    <a:schemeClr val="tx2"/>
                  </a:solidFill>
                  <a:latin typeface="Times New Roman" pitchFamily="18" charset="0"/>
                </a:rPr>
                <a:t>可燃液体</a:t>
              </a:r>
            </a:p>
          </p:txBody>
        </p:sp>
        <p:sp>
          <p:nvSpPr>
            <p:cNvPr id="9227" name="Text Box 45"/>
            <p:cNvSpPr txBox="1">
              <a:spLocks noChangeArrowheads="1"/>
            </p:cNvSpPr>
            <p:nvPr/>
          </p:nvSpPr>
          <p:spPr bwMode="auto">
            <a:xfrm>
              <a:off x="3648" y="1488"/>
              <a:ext cx="52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400" b="1">
                  <a:solidFill>
                    <a:schemeClr val="tx2"/>
                  </a:solidFill>
                  <a:latin typeface="Times New Roman" pitchFamily="18" charset="0"/>
                </a:rPr>
                <a:t>蒸汽</a:t>
              </a:r>
            </a:p>
          </p:txBody>
        </p:sp>
        <p:sp>
          <p:nvSpPr>
            <p:cNvPr id="9228" name="Text Box 46"/>
            <p:cNvSpPr txBox="1">
              <a:spLocks noChangeArrowheads="1"/>
            </p:cNvSpPr>
            <p:nvPr/>
          </p:nvSpPr>
          <p:spPr bwMode="auto">
            <a:xfrm>
              <a:off x="4608" y="1488"/>
              <a:ext cx="57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400" b="1">
                  <a:solidFill>
                    <a:schemeClr val="tx2"/>
                  </a:solidFill>
                  <a:latin typeface="Times New Roman" pitchFamily="18" charset="0"/>
                </a:rPr>
                <a:t>燃烧</a:t>
              </a:r>
            </a:p>
          </p:txBody>
        </p:sp>
        <p:grpSp>
          <p:nvGrpSpPr>
            <p:cNvPr id="9229" name="Group 47"/>
            <p:cNvGrpSpPr>
              <a:grpSpLocks/>
            </p:cNvGrpSpPr>
            <p:nvPr/>
          </p:nvGrpSpPr>
          <p:grpSpPr bwMode="auto">
            <a:xfrm>
              <a:off x="3139" y="1401"/>
              <a:ext cx="432" cy="233"/>
              <a:chOff x="3139" y="1401"/>
              <a:chExt cx="432" cy="233"/>
            </a:xfrm>
          </p:grpSpPr>
          <p:sp>
            <p:nvSpPr>
              <p:cNvPr id="9233" name="Line 48"/>
              <p:cNvSpPr>
                <a:spLocks noChangeShapeType="1"/>
              </p:cNvSpPr>
              <p:nvPr/>
            </p:nvSpPr>
            <p:spPr bwMode="auto">
              <a:xfrm>
                <a:off x="3139" y="1632"/>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4" name="Text Box 49"/>
              <p:cNvSpPr txBox="1">
                <a:spLocks noChangeArrowheads="1"/>
              </p:cNvSpPr>
              <p:nvPr/>
            </p:nvSpPr>
            <p:spPr bwMode="auto">
              <a:xfrm>
                <a:off x="3187" y="1401"/>
                <a:ext cx="38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lang="zh-CN" altLang="en-US" b="1">
                    <a:solidFill>
                      <a:schemeClr val="tx2"/>
                    </a:solidFill>
                    <a:latin typeface="Times New Roman" pitchFamily="18" charset="0"/>
                  </a:rPr>
                  <a:t>受热</a:t>
                </a:r>
              </a:p>
            </p:txBody>
          </p:sp>
        </p:grpSp>
        <p:grpSp>
          <p:nvGrpSpPr>
            <p:cNvPr id="9230" name="Group 50"/>
            <p:cNvGrpSpPr>
              <a:grpSpLocks/>
            </p:cNvGrpSpPr>
            <p:nvPr/>
          </p:nvGrpSpPr>
          <p:grpSpPr bwMode="auto">
            <a:xfrm>
              <a:off x="4030" y="1392"/>
              <a:ext cx="626" cy="240"/>
              <a:chOff x="4030" y="1392"/>
              <a:chExt cx="626" cy="240"/>
            </a:xfrm>
          </p:grpSpPr>
          <p:sp>
            <p:nvSpPr>
              <p:cNvPr id="9231" name="Line 51"/>
              <p:cNvSpPr>
                <a:spLocks noChangeShapeType="1"/>
              </p:cNvSpPr>
              <p:nvPr/>
            </p:nvSpPr>
            <p:spPr bwMode="auto">
              <a:xfrm>
                <a:off x="4030" y="1632"/>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2" name="Text Box 52"/>
              <p:cNvSpPr txBox="1">
                <a:spLocks noChangeArrowheads="1"/>
              </p:cNvSpPr>
              <p:nvPr/>
            </p:nvSpPr>
            <p:spPr bwMode="auto">
              <a:xfrm>
                <a:off x="4080" y="1392"/>
                <a:ext cx="5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lang="zh-CN" altLang="en-US" b="1">
                    <a:solidFill>
                      <a:schemeClr val="tx2"/>
                    </a:solidFill>
                    <a:latin typeface="Times New Roman" pitchFamily="18" charset="0"/>
                  </a:rPr>
                  <a:t>氧化剂</a:t>
                </a:r>
              </a:p>
            </p:txBody>
          </p:sp>
        </p:grpSp>
      </p:grpSp>
      <p:sp>
        <p:nvSpPr>
          <p:cNvPr id="66" name="Rectangle 2"/>
          <p:cNvSpPr>
            <a:spLocks noGrp="1" noChangeArrowheads="1"/>
          </p:cNvSpPr>
          <p:nvPr>
            <p:ph type="title"/>
          </p:nvPr>
        </p:nvSpPr>
        <p:spPr>
          <a:xfrm>
            <a:off x="3124200" y="304800"/>
            <a:ext cx="5715000" cy="941388"/>
          </a:xfrm>
        </p:spPr>
        <p:txBody>
          <a:bodyPr/>
          <a:lstStyle/>
          <a:p>
            <a:pPr eaLnBrk="1" hangingPunct="1">
              <a:defRPr/>
            </a:pPr>
            <a:r>
              <a:rPr lang="zh-CN" altLang="en-US" sz="3200" dirty="0" smtClean="0"/>
              <a:t>第四章 危险化学品特性与分析</a:t>
            </a:r>
          </a:p>
        </p:txBody>
      </p:sp>
      <p:pic>
        <p:nvPicPr>
          <p:cNvPr id="9224"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Date Placeholder 1"/>
          <p:cNvSpPr>
            <a:spLocks noGrp="1"/>
          </p:cNvSpPr>
          <p:nvPr>
            <p:ph type="dt" sz="quarter" idx="10"/>
          </p:nvPr>
        </p:nvSpPr>
        <p:spPr/>
        <p:txBody>
          <a:bodyPr/>
          <a:lstStyle/>
          <a:p>
            <a:pPr>
              <a:defRPr/>
            </a:pPr>
            <a:fld id="{4E402726-C100-4BE3-A404-A26793ADD190}" type="datetime1">
              <a:rPr lang="zh-CN" altLang="en-US"/>
              <a:pPr>
                <a:defRPr/>
              </a:pPr>
              <a:t>2017/3/14</a:t>
            </a:fld>
            <a:endParaRPr lang="en-US" altLang="zh-CN"/>
          </a:p>
        </p:txBody>
      </p:sp>
      <p:sp>
        <p:nvSpPr>
          <p:cNvPr id="5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21DB8566-40DA-4A00-A134-AC15C70FA860}" type="slidenum">
              <a:rPr lang="zh-CN" altLang="en-US" sz="1200" smtClean="0"/>
              <a:pPr>
                <a:defRPr/>
              </a:pPr>
              <a:t>70</a:t>
            </a:fld>
            <a:endParaRPr lang="en-US" altLang="zh-CN" sz="1200" smtClean="0"/>
          </a:p>
        </p:txBody>
      </p:sp>
      <p:graphicFrame>
        <p:nvGraphicFramePr>
          <p:cNvPr id="73732"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73815"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3"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73816"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4" name="Text Box 5"/>
          <p:cNvSpPr txBox="1">
            <a:spLocks noChangeArrowheads="1"/>
          </p:cNvSpPr>
          <p:nvPr/>
        </p:nvSpPr>
        <p:spPr bwMode="auto">
          <a:xfrm>
            <a:off x="381000" y="1219200"/>
            <a:ext cx="8763000" cy="1828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80000"/>
              </a:lnSpc>
              <a:spcBef>
                <a:spcPct val="50000"/>
              </a:spcBef>
            </a:pPr>
            <a:r>
              <a:rPr lang="zh-CN" altLang="en-US" sz="2400" b="1" dirty="0">
                <a:solidFill>
                  <a:srgbClr val="FFFF66"/>
                </a:solidFill>
                <a:latin typeface="Times New Roman" pitchFamily="18" charset="0"/>
              </a:rPr>
              <a:t>分子结构与火灾危险性</a:t>
            </a:r>
          </a:p>
          <a:p>
            <a:pPr>
              <a:lnSpc>
                <a:spcPct val="80000"/>
              </a:lnSpc>
              <a:spcBef>
                <a:spcPct val="50000"/>
              </a:spcBef>
            </a:pPr>
            <a:r>
              <a:rPr lang="zh-CN" altLang="en-US" sz="2400" b="1" dirty="0">
                <a:solidFill>
                  <a:srgbClr val="00B0F0"/>
                </a:solidFill>
                <a:latin typeface="Times New Roman" pitchFamily="18" charset="0"/>
              </a:rPr>
              <a:t>（</a:t>
            </a:r>
            <a:r>
              <a:rPr lang="en-US" altLang="zh-CN" sz="2400" b="1" dirty="0">
                <a:solidFill>
                  <a:srgbClr val="00B0F0"/>
                </a:solidFill>
                <a:latin typeface="Times New Roman" pitchFamily="18" charset="0"/>
              </a:rPr>
              <a:t>1</a:t>
            </a:r>
            <a:r>
              <a:rPr lang="zh-CN" altLang="en-US" sz="2400" b="1" dirty="0">
                <a:solidFill>
                  <a:srgbClr val="00B0F0"/>
                </a:solidFill>
                <a:latin typeface="Times New Roman" pitchFamily="18" charset="0"/>
              </a:rPr>
              <a:t>）烃的含氧衍生物燃烧的难易程度</a:t>
            </a:r>
            <a:r>
              <a:rPr lang="zh-CN" altLang="en-US" sz="2400" b="1" dirty="0" smtClean="0">
                <a:solidFill>
                  <a:srgbClr val="00B0F0"/>
                </a:solidFill>
                <a:latin typeface="Times New Roman" pitchFamily="18" charset="0"/>
              </a:rPr>
              <a:t>：</a:t>
            </a:r>
            <a:endParaRPr lang="en-US" altLang="zh-CN" sz="2400" b="1" dirty="0" smtClean="0">
              <a:solidFill>
                <a:srgbClr val="00B0F0"/>
              </a:solidFill>
              <a:latin typeface="Times New Roman" pitchFamily="18" charset="0"/>
            </a:endParaRPr>
          </a:p>
          <a:p>
            <a:pPr>
              <a:lnSpc>
                <a:spcPct val="80000"/>
              </a:lnSpc>
              <a:spcBef>
                <a:spcPct val="50000"/>
              </a:spcBef>
            </a:pPr>
            <a:r>
              <a:rPr lang="en-US" altLang="zh-CN" sz="2400" b="1" dirty="0">
                <a:solidFill>
                  <a:srgbClr val="00B0F0"/>
                </a:solidFill>
                <a:latin typeface="Times New Roman" pitchFamily="18" charset="0"/>
              </a:rPr>
              <a:t>	</a:t>
            </a:r>
            <a:r>
              <a:rPr lang="zh-CN" altLang="en-US" sz="2400" b="1" dirty="0" smtClean="0">
                <a:solidFill>
                  <a:srgbClr val="00FF00"/>
                </a:solidFill>
                <a:latin typeface="Times New Roman" pitchFamily="18" charset="0"/>
              </a:rPr>
              <a:t>醚</a:t>
            </a:r>
            <a:r>
              <a:rPr lang="zh-CN" altLang="en-US" sz="2400" b="1" dirty="0">
                <a:solidFill>
                  <a:srgbClr val="00FF00"/>
                </a:solidFill>
                <a:latin typeface="Times New Roman" pitchFamily="18" charset="0"/>
              </a:rPr>
              <a:t>　＞　醛　＞　</a:t>
            </a:r>
            <a:r>
              <a:rPr lang="en-US" altLang="zh-CN" sz="2400" b="1" dirty="0">
                <a:solidFill>
                  <a:srgbClr val="00FF00"/>
                </a:solidFill>
                <a:latin typeface="Times New Roman" pitchFamily="18" charset="0"/>
              </a:rPr>
              <a:t> </a:t>
            </a:r>
            <a:r>
              <a:rPr lang="zh-CN" altLang="en-US" sz="2400" b="1" dirty="0">
                <a:solidFill>
                  <a:srgbClr val="00FF00"/>
                </a:solidFill>
                <a:latin typeface="Times New Roman" pitchFamily="18" charset="0"/>
              </a:rPr>
              <a:t>酮 　</a:t>
            </a:r>
            <a:r>
              <a:rPr lang="zh-CN" altLang="en-US" sz="2400" b="1" dirty="0" smtClean="0">
                <a:solidFill>
                  <a:srgbClr val="00FF00"/>
                </a:solidFill>
                <a:latin typeface="Times New Roman" pitchFamily="18" charset="0"/>
              </a:rPr>
              <a:t>≈</a:t>
            </a:r>
            <a:r>
              <a:rPr lang="zh-CN" altLang="en-US" sz="2400" b="1" dirty="0">
                <a:solidFill>
                  <a:srgbClr val="00FF00"/>
                </a:solidFill>
                <a:latin typeface="Times New Roman" pitchFamily="18" charset="0"/>
              </a:rPr>
              <a:t>　 酯 　＞　 醇　＞　羧酸　</a:t>
            </a:r>
            <a:endParaRPr lang="en-US" altLang="zh-CN" sz="2400" b="1" dirty="0">
              <a:solidFill>
                <a:srgbClr val="00FF00"/>
              </a:solidFill>
              <a:latin typeface="Times New Roman" pitchFamily="18" charset="0"/>
            </a:endParaRPr>
          </a:p>
          <a:p>
            <a:pPr algn="ctr">
              <a:lnSpc>
                <a:spcPct val="80000"/>
              </a:lnSpc>
              <a:spcBef>
                <a:spcPct val="50000"/>
              </a:spcBef>
            </a:pPr>
            <a:r>
              <a:rPr lang="zh-CN" altLang="en-US" sz="2400" b="1" dirty="0">
                <a:latin typeface="Times New Roman" pitchFamily="18" charset="0"/>
              </a:rPr>
              <a:t>含氧衍生物的火灾危险性</a:t>
            </a:r>
          </a:p>
        </p:txBody>
      </p:sp>
      <p:graphicFrame>
        <p:nvGraphicFramePr>
          <p:cNvPr id="258239" name="Group 191"/>
          <p:cNvGraphicFramePr>
            <a:graphicFrameLocks noGrp="1"/>
          </p:cNvGraphicFramePr>
          <p:nvPr/>
        </p:nvGraphicFramePr>
        <p:xfrm>
          <a:off x="304800" y="3200400"/>
          <a:ext cx="8458200" cy="3078186"/>
        </p:xfrm>
        <a:graphic>
          <a:graphicData uri="http://schemas.openxmlformats.org/drawingml/2006/table">
            <a:tbl>
              <a:tblPr/>
              <a:tblGrid>
                <a:gridCol w="2133600"/>
                <a:gridCol w="1981200"/>
                <a:gridCol w="1447800"/>
                <a:gridCol w="1447800"/>
                <a:gridCol w="1447800"/>
              </a:tblGrid>
              <a:tr h="70099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液体名称</a:t>
                      </a:r>
                    </a:p>
                  </a:txBody>
                  <a:tcPr marT="45699" marB="4569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分子式</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闪点／</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自燃点／</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爆炸限／％</a:t>
                      </a:r>
                    </a:p>
                  </a:txBody>
                  <a:tcPr marT="45699" marB="4569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乙醚</a:t>
                      </a:r>
                    </a:p>
                  </a:txBody>
                  <a:tcPr marT="45699" marB="4569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C</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H</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宋体" pitchFamily="2" charset="-122"/>
                        </a:rPr>
                        <a:t>5</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OC</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H</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宋体" pitchFamily="2" charset="-122"/>
                        </a:rPr>
                        <a:t>5</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-45</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180</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1.85-48.6</a:t>
                      </a:r>
                    </a:p>
                  </a:txBody>
                  <a:tcPr marT="45699" marB="4569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乙醛</a:t>
                      </a:r>
                    </a:p>
                  </a:txBody>
                  <a:tcPr marT="45699" marB="4569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CH</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3</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CHO</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-40</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185</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4.0-57.0</a:t>
                      </a:r>
                    </a:p>
                  </a:txBody>
                  <a:tcPr marT="45699" marB="4569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乙醇</a:t>
                      </a:r>
                    </a:p>
                  </a:txBody>
                  <a:tcPr marT="45699" marB="4569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H</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5</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OH</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11</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414</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3.3-18.0</a:t>
                      </a:r>
                    </a:p>
                  </a:txBody>
                  <a:tcPr marT="45699" marB="4569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乙酸</a:t>
                      </a:r>
                    </a:p>
                  </a:txBody>
                  <a:tcPr marT="45699" marB="4569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CH</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3</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COOH</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40</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534</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4.0-17.0</a:t>
                      </a:r>
                    </a:p>
                  </a:txBody>
                  <a:tcPr marT="45699" marB="4569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乙酸乙酯</a:t>
                      </a:r>
                    </a:p>
                  </a:txBody>
                  <a:tcPr marT="45699" marB="4569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CH</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3</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COOC</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H</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5</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-5</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481</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2.2-11.4</a:t>
                      </a:r>
                    </a:p>
                  </a:txBody>
                  <a:tcPr marT="45699" marB="4569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9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丙酮</a:t>
                      </a:r>
                    </a:p>
                  </a:txBody>
                  <a:tcPr marT="45699" marB="4569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CH</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3</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COCH</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3</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-20</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575</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2.0-13.0</a:t>
                      </a: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699" marB="4569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73786"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Date Placeholder 1"/>
          <p:cNvSpPr>
            <a:spLocks noGrp="1"/>
          </p:cNvSpPr>
          <p:nvPr>
            <p:ph type="dt" sz="quarter" idx="10"/>
          </p:nvPr>
        </p:nvSpPr>
        <p:spPr/>
        <p:txBody>
          <a:bodyPr/>
          <a:lstStyle/>
          <a:p>
            <a:pPr>
              <a:defRPr/>
            </a:pPr>
            <a:fld id="{AEB2169F-853A-4BD4-9BF6-796EE5CB863C}" type="datetime1">
              <a:rPr lang="zh-CN" altLang="en-US"/>
              <a:pPr>
                <a:defRPr/>
              </a:pPr>
              <a:t>2017/3/14</a:t>
            </a:fld>
            <a:endParaRPr lang="en-US" altLang="zh-CN"/>
          </a:p>
        </p:txBody>
      </p:sp>
      <p:sp>
        <p:nvSpPr>
          <p:cNvPr id="70"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DF8AA6EB-FD9D-475F-8F0E-5FE3F23717F3}" type="slidenum">
              <a:rPr lang="zh-CN" altLang="en-US" sz="1200" smtClean="0"/>
              <a:pPr>
                <a:defRPr/>
              </a:pPr>
              <a:t>71</a:t>
            </a:fld>
            <a:endParaRPr lang="en-US" altLang="zh-CN" sz="1200" smtClean="0"/>
          </a:p>
        </p:txBody>
      </p:sp>
      <p:graphicFrame>
        <p:nvGraphicFramePr>
          <p:cNvPr id="74756"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74839"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57"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74840"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58" name="Text Box 5"/>
          <p:cNvSpPr txBox="1">
            <a:spLocks noChangeArrowheads="1"/>
          </p:cNvSpPr>
          <p:nvPr/>
        </p:nvSpPr>
        <p:spPr bwMode="auto">
          <a:xfrm>
            <a:off x="228600" y="1295400"/>
            <a:ext cx="8610600"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70000"/>
              </a:lnSpc>
              <a:spcBef>
                <a:spcPct val="50000"/>
              </a:spcBef>
            </a:pPr>
            <a:r>
              <a:rPr lang="zh-CN" altLang="en-US" sz="2400" b="1" dirty="0">
                <a:solidFill>
                  <a:srgbClr val="FFFF66"/>
                </a:solidFill>
                <a:latin typeface="Times New Roman" pitchFamily="18" charset="0"/>
              </a:rPr>
              <a:t>分子结构与火灾危险性</a:t>
            </a:r>
          </a:p>
          <a:p>
            <a:pPr algn="just">
              <a:lnSpc>
                <a:spcPct val="70000"/>
              </a:lnSpc>
              <a:spcBef>
                <a:spcPct val="50000"/>
              </a:spcBef>
            </a:pPr>
            <a:r>
              <a:rPr lang="zh-CN" altLang="en-US" sz="2400" b="1" dirty="0">
                <a:solidFill>
                  <a:srgbClr val="00B0F0"/>
                </a:solidFill>
                <a:latin typeface="Times New Roman" pitchFamily="18" charset="0"/>
              </a:rPr>
              <a:t>（</a:t>
            </a:r>
            <a:r>
              <a:rPr lang="en-US" altLang="zh-CN" sz="2400" b="1" dirty="0">
                <a:solidFill>
                  <a:srgbClr val="00B0F0"/>
                </a:solidFill>
                <a:latin typeface="Times New Roman" pitchFamily="18" charset="0"/>
              </a:rPr>
              <a:t>2</a:t>
            </a:r>
            <a:r>
              <a:rPr lang="zh-CN" altLang="en-US" sz="2400" b="1" dirty="0">
                <a:solidFill>
                  <a:srgbClr val="00B0F0"/>
                </a:solidFill>
                <a:latin typeface="Times New Roman" pitchFamily="18" charset="0"/>
              </a:rPr>
              <a:t>）不饱和的有机液体比饱和的有机液体的火灾危险性大</a:t>
            </a:r>
          </a:p>
          <a:p>
            <a:pPr>
              <a:lnSpc>
                <a:spcPct val="70000"/>
              </a:lnSpc>
              <a:spcBef>
                <a:spcPct val="50000"/>
              </a:spcBef>
            </a:pPr>
            <a:r>
              <a:rPr lang="zh-CN" altLang="en-US" sz="2400" b="1" dirty="0">
                <a:solidFill>
                  <a:srgbClr val="FFFF66"/>
                </a:solidFill>
                <a:latin typeface="Times New Roman" pitchFamily="18" charset="0"/>
              </a:rPr>
              <a:t>		</a:t>
            </a:r>
            <a:r>
              <a:rPr lang="zh-CN" altLang="en-US" sz="2000" b="1" dirty="0">
                <a:latin typeface="Times New Roman" pitchFamily="18" charset="0"/>
              </a:rPr>
              <a:t>不饱和有机液体与饱和有机液体的火灾危险性比较</a:t>
            </a:r>
            <a:endParaRPr lang="zh-CN" altLang="en-US" sz="2400" b="1" dirty="0">
              <a:latin typeface="Times New Roman" pitchFamily="18" charset="0"/>
            </a:endParaRPr>
          </a:p>
        </p:txBody>
      </p:sp>
      <p:graphicFrame>
        <p:nvGraphicFramePr>
          <p:cNvPr id="259153" name="Group 81"/>
          <p:cNvGraphicFramePr>
            <a:graphicFrameLocks noGrp="1"/>
          </p:cNvGraphicFramePr>
          <p:nvPr>
            <p:extLst>
              <p:ext uri="{D42A27DB-BD31-4B8C-83A1-F6EECF244321}">
                <p14:modId xmlns:p14="http://schemas.microsoft.com/office/powerpoint/2010/main" val="1141578754"/>
              </p:ext>
            </p:extLst>
          </p:nvPr>
        </p:nvGraphicFramePr>
        <p:xfrm>
          <a:off x="152400" y="2590800"/>
          <a:ext cx="8686800" cy="3581403"/>
        </p:xfrm>
        <a:graphic>
          <a:graphicData uri="http://schemas.openxmlformats.org/drawingml/2006/table">
            <a:tbl>
              <a:tblPr/>
              <a:tblGrid>
                <a:gridCol w="1981200"/>
                <a:gridCol w="2244725"/>
                <a:gridCol w="1487488"/>
                <a:gridCol w="1485900"/>
                <a:gridCol w="1487487"/>
              </a:tblGrid>
              <a:tr h="51162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液体名称</a:t>
                      </a:r>
                    </a:p>
                  </a:txBody>
                  <a:tcPr marT="45687" marB="456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分子式</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闪点／</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自燃点／</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爆炸限／％</a:t>
                      </a:r>
                    </a:p>
                  </a:txBody>
                  <a:tcPr marT="45687" marB="456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62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丙醇</a:t>
                      </a:r>
                    </a:p>
                  </a:txBody>
                  <a:tcPr marT="45687" marB="456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CH</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3</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CH</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-CH</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OH</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23.5</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404</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2.6-9.2</a:t>
                      </a:r>
                    </a:p>
                  </a:txBody>
                  <a:tcPr marT="45687" marB="456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62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丙烯醇</a:t>
                      </a:r>
                    </a:p>
                  </a:txBody>
                  <a:tcPr marT="45687" marB="456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CH</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3</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CH=CHOH</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21</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378</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2.5-18.0</a:t>
                      </a:r>
                    </a:p>
                  </a:txBody>
                  <a:tcPr marT="45687" marB="456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62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rPr>
                        <a:t>丙醛</a:t>
                      </a:r>
                    </a:p>
                  </a:txBody>
                  <a:tcPr marT="45687" marB="456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FFFF00"/>
                          </a:solidFill>
                          <a:effectLst>
                            <a:outerShdw blurRad="38100" dist="38100" dir="2700000" algn="tl">
                              <a:srgbClr val="000000"/>
                            </a:outerShdw>
                          </a:effectLst>
                          <a:latin typeface="Times New Roman" pitchFamily="18" charset="0"/>
                          <a:ea typeface="宋体" pitchFamily="2" charset="-122"/>
                        </a:rPr>
                        <a:t>CH</a:t>
                      </a:r>
                      <a:r>
                        <a:rPr kumimoji="0" lang="en-US" altLang="zh-CN" sz="2000" b="1" i="0" u="none" strike="noStrike" cap="none" normalizeH="0" baseline="-25000" dirty="0" smtClean="0">
                          <a:ln>
                            <a:noFill/>
                          </a:ln>
                          <a:solidFill>
                            <a:srgbClr val="FFFF00"/>
                          </a:solidFill>
                          <a:effectLst>
                            <a:outerShdw blurRad="38100" dist="38100" dir="2700000" algn="tl">
                              <a:srgbClr val="000000"/>
                            </a:outerShdw>
                          </a:effectLst>
                          <a:latin typeface="Times New Roman" pitchFamily="18" charset="0"/>
                          <a:ea typeface="宋体" pitchFamily="2" charset="-122"/>
                        </a:rPr>
                        <a:t>3</a:t>
                      </a:r>
                      <a:r>
                        <a:rPr kumimoji="0" lang="en-US" altLang="zh-CN" sz="2000" b="1" i="0" u="none" strike="noStrike" cap="none" normalizeH="0" baseline="0" dirty="0" smtClean="0">
                          <a:ln>
                            <a:noFill/>
                          </a:ln>
                          <a:solidFill>
                            <a:srgbClr val="FFFF00"/>
                          </a:solidFill>
                          <a:effectLst>
                            <a:outerShdw blurRad="38100" dist="38100" dir="2700000" algn="tl">
                              <a:srgbClr val="000000"/>
                            </a:outerShdw>
                          </a:effectLst>
                          <a:latin typeface="Times New Roman" pitchFamily="18" charset="0"/>
                          <a:ea typeface="宋体" pitchFamily="2" charset="-122"/>
                        </a:rPr>
                        <a:t>CH</a:t>
                      </a:r>
                      <a:r>
                        <a:rPr kumimoji="0" lang="en-US" altLang="zh-CN" sz="2000" b="1" i="0" u="none" strike="noStrike" cap="none" normalizeH="0" baseline="-25000" dirty="0" smtClean="0">
                          <a:ln>
                            <a:noFill/>
                          </a:ln>
                          <a:solidFill>
                            <a:srgbClr val="FFFF00"/>
                          </a:solidFill>
                          <a:effectLst>
                            <a:outerShdw blurRad="38100" dist="38100" dir="2700000" algn="tl">
                              <a:srgbClr val="000000"/>
                            </a:outerShdw>
                          </a:effectLst>
                          <a:latin typeface="Times New Roman" pitchFamily="18" charset="0"/>
                          <a:ea typeface="宋体" pitchFamily="2" charset="-122"/>
                        </a:rPr>
                        <a:t>2</a:t>
                      </a:r>
                      <a:r>
                        <a:rPr kumimoji="0" lang="en-US" altLang="zh-CN" sz="2000" b="1" i="0" u="none" strike="noStrike" cap="none" normalizeH="0" baseline="0" dirty="0" smtClean="0">
                          <a:ln>
                            <a:noFill/>
                          </a:ln>
                          <a:solidFill>
                            <a:srgbClr val="FFFF00"/>
                          </a:solidFill>
                          <a:effectLst>
                            <a:outerShdw blurRad="38100" dist="38100" dir="2700000" algn="tl">
                              <a:srgbClr val="000000"/>
                            </a:outerShdw>
                          </a:effectLst>
                          <a:latin typeface="Times New Roman" pitchFamily="18" charset="0"/>
                          <a:ea typeface="宋体" pitchFamily="2" charset="-122"/>
                        </a:rPr>
                        <a:t>CHO</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Times New Roman" pitchFamily="18" charset="0"/>
                          <a:ea typeface="宋体" pitchFamily="2" charset="-122"/>
                        </a:rPr>
                        <a:t>-12.5</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Times New Roman" pitchFamily="18" charset="0"/>
                          <a:ea typeface="宋体" pitchFamily="2" charset="-122"/>
                        </a:rPr>
                        <a:t>221</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Times New Roman" pitchFamily="18" charset="0"/>
                          <a:ea typeface="宋体" pitchFamily="2" charset="-122"/>
                        </a:rPr>
                        <a:t>2.9-17</a:t>
                      </a:r>
                    </a:p>
                  </a:txBody>
                  <a:tcPr marT="45687" marB="456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62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Arial" charset="0"/>
                          <a:ea typeface="宋体" pitchFamily="2" charset="-122"/>
                        </a:rPr>
                        <a:t>丙烯醛</a:t>
                      </a:r>
                    </a:p>
                  </a:txBody>
                  <a:tcPr marT="45687" marB="456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FFFF00"/>
                          </a:solidFill>
                          <a:effectLst>
                            <a:outerShdw blurRad="38100" dist="38100" dir="2700000" algn="tl">
                              <a:srgbClr val="000000"/>
                            </a:outerShdw>
                          </a:effectLst>
                          <a:latin typeface="Times New Roman" pitchFamily="18" charset="0"/>
                          <a:ea typeface="宋体" pitchFamily="2" charset="-122"/>
                        </a:rPr>
                        <a:t>CH</a:t>
                      </a:r>
                      <a:r>
                        <a:rPr kumimoji="0" lang="en-US" altLang="zh-CN" sz="2000" b="1" i="0" u="none" strike="noStrike" cap="none" normalizeH="0" baseline="-25000" dirty="0" smtClean="0">
                          <a:ln>
                            <a:noFill/>
                          </a:ln>
                          <a:solidFill>
                            <a:srgbClr val="FFFF00"/>
                          </a:solidFill>
                          <a:effectLst>
                            <a:outerShdw blurRad="38100" dist="38100" dir="2700000" algn="tl">
                              <a:srgbClr val="000000"/>
                            </a:outerShdw>
                          </a:effectLst>
                          <a:latin typeface="Times New Roman" pitchFamily="18" charset="0"/>
                          <a:ea typeface="宋体" pitchFamily="2" charset="-122"/>
                        </a:rPr>
                        <a:t>2</a:t>
                      </a:r>
                      <a:r>
                        <a:rPr kumimoji="0" lang="en-US" altLang="zh-CN" sz="2000" b="1" i="0" u="none" strike="noStrike" cap="none" normalizeH="0" baseline="0" dirty="0" smtClean="0">
                          <a:ln>
                            <a:noFill/>
                          </a:ln>
                          <a:solidFill>
                            <a:srgbClr val="FFFF00"/>
                          </a:solidFill>
                          <a:effectLst>
                            <a:outerShdw blurRad="38100" dist="38100" dir="2700000" algn="tl">
                              <a:srgbClr val="000000"/>
                            </a:outerShdw>
                          </a:effectLst>
                          <a:latin typeface="Times New Roman" pitchFamily="18" charset="0"/>
                          <a:ea typeface="宋体" pitchFamily="2" charset="-122"/>
                        </a:rPr>
                        <a:t>=CHCHO</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Times New Roman" pitchFamily="18" charset="0"/>
                          <a:ea typeface="宋体" pitchFamily="2" charset="-122"/>
                        </a:rPr>
                        <a:t>-19</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Times New Roman" pitchFamily="18" charset="0"/>
                          <a:ea typeface="宋体" pitchFamily="2" charset="-122"/>
                        </a:rPr>
                        <a:t>278</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Times New Roman" pitchFamily="18" charset="0"/>
                          <a:ea typeface="宋体" pitchFamily="2" charset="-122"/>
                        </a:rPr>
                        <a:t>2.8-31</a:t>
                      </a:r>
                    </a:p>
                  </a:txBody>
                  <a:tcPr marT="45687" marB="456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62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rgbClr val="00FF00"/>
                          </a:solidFill>
                          <a:effectLst>
                            <a:outerShdw blurRad="38100" dist="38100" dir="2700000" algn="tl">
                              <a:srgbClr val="000000"/>
                            </a:outerShdw>
                          </a:effectLst>
                          <a:latin typeface="Arial" charset="0"/>
                          <a:ea typeface="宋体" pitchFamily="2" charset="-122"/>
                        </a:rPr>
                        <a:t>乙酸乙酯</a:t>
                      </a:r>
                    </a:p>
                  </a:txBody>
                  <a:tcPr marT="45687" marB="456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00FF00"/>
                          </a:solidFill>
                          <a:effectLst>
                            <a:outerShdw blurRad="38100" dist="38100" dir="2700000" algn="tl">
                              <a:srgbClr val="000000"/>
                            </a:outerShdw>
                          </a:effectLst>
                          <a:latin typeface="Times New Roman" pitchFamily="18" charset="0"/>
                          <a:ea typeface="宋体" pitchFamily="2" charset="-122"/>
                        </a:rPr>
                        <a:t>CH</a:t>
                      </a:r>
                      <a:r>
                        <a:rPr kumimoji="0" lang="en-US" altLang="zh-CN" sz="2000" b="1" i="0" u="none" strike="noStrike" cap="none" normalizeH="0" baseline="-25000" smtClean="0">
                          <a:ln>
                            <a:noFill/>
                          </a:ln>
                          <a:solidFill>
                            <a:srgbClr val="00FF00"/>
                          </a:solidFill>
                          <a:effectLst>
                            <a:outerShdw blurRad="38100" dist="38100" dir="2700000" algn="tl">
                              <a:srgbClr val="000000"/>
                            </a:outerShdw>
                          </a:effectLst>
                          <a:latin typeface="Times New Roman" pitchFamily="18" charset="0"/>
                          <a:ea typeface="宋体" pitchFamily="2" charset="-122"/>
                        </a:rPr>
                        <a:t>3</a:t>
                      </a:r>
                      <a:r>
                        <a:rPr kumimoji="0" lang="en-US" altLang="zh-CN" sz="2000" b="1" i="0" u="none" strike="noStrike" cap="none" normalizeH="0" baseline="0" smtClean="0">
                          <a:ln>
                            <a:noFill/>
                          </a:ln>
                          <a:solidFill>
                            <a:srgbClr val="00FF00"/>
                          </a:solidFill>
                          <a:effectLst>
                            <a:outerShdw blurRad="38100" dist="38100" dir="2700000" algn="tl">
                              <a:srgbClr val="000000"/>
                            </a:outerShdw>
                          </a:effectLst>
                          <a:latin typeface="Times New Roman" pitchFamily="18" charset="0"/>
                          <a:ea typeface="宋体" pitchFamily="2" charset="-122"/>
                        </a:rPr>
                        <a:t>COOC</a:t>
                      </a:r>
                      <a:r>
                        <a:rPr kumimoji="0" lang="en-US" altLang="zh-CN" sz="2000" b="1" i="0" u="none" strike="noStrike" cap="none" normalizeH="0" baseline="-25000" smtClean="0">
                          <a:ln>
                            <a:noFill/>
                          </a:ln>
                          <a:solidFill>
                            <a:srgbClr val="00FF00"/>
                          </a:solidFill>
                          <a:effectLst>
                            <a:outerShdw blurRad="38100" dist="38100" dir="2700000" algn="tl">
                              <a:srgbClr val="000000"/>
                            </a:outerShdw>
                          </a:effectLst>
                          <a:latin typeface="Times New Roman" pitchFamily="18" charset="0"/>
                          <a:ea typeface="宋体" pitchFamily="2" charset="-122"/>
                        </a:rPr>
                        <a:t>2</a:t>
                      </a:r>
                      <a:r>
                        <a:rPr kumimoji="0" lang="en-US" altLang="zh-CN" sz="2000" b="1" i="0" u="none" strike="noStrike" cap="none" normalizeH="0" baseline="0" smtClean="0">
                          <a:ln>
                            <a:noFill/>
                          </a:ln>
                          <a:solidFill>
                            <a:srgbClr val="00FF00"/>
                          </a:solidFill>
                          <a:effectLst>
                            <a:outerShdw blurRad="38100" dist="38100" dir="2700000" algn="tl">
                              <a:srgbClr val="000000"/>
                            </a:outerShdw>
                          </a:effectLst>
                          <a:latin typeface="Times New Roman" pitchFamily="18" charset="0"/>
                          <a:ea typeface="宋体" pitchFamily="2" charset="-122"/>
                        </a:rPr>
                        <a:t>H</a:t>
                      </a:r>
                      <a:r>
                        <a:rPr kumimoji="0" lang="en-US" altLang="zh-CN" sz="2000" b="1" i="0" u="none" strike="noStrike" cap="none" normalizeH="0" baseline="-25000" smtClean="0">
                          <a:ln>
                            <a:noFill/>
                          </a:ln>
                          <a:solidFill>
                            <a:srgbClr val="00FF00"/>
                          </a:solidFill>
                          <a:effectLst>
                            <a:outerShdw blurRad="38100" dist="38100" dir="2700000" algn="tl">
                              <a:srgbClr val="000000"/>
                            </a:outerShdw>
                          </a:effectLst>
                          <a:latin typeface="Times New Roman" pitchFamily="18" charset="0"/>
                          <a:ea typeface="宋体" pitchFamily="2" charset="-122"/>
                        </a:rPr>
                        <a:t>5</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00FF00"/>
                          </a:solidFill>
                          <a:effectLst>
                            <a:outerShdw blurRad="38100" dist="38100" dir="2700000" algn="tl">
                              <a:srgbClr val="000000"/>
                            </a:outerShdw>
                          </a:effectLst>
                          <a:latin typeface="Times New Roman" pitchFamily="18" charset="0"/>
                          <a:ea typeface="宋体" pitchFamily="2" charset="-122"/>
                        </a:rPr>
                        <a:t>-5</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00FF00"/>
                          </a:solidFill>
                          <a:effectLst>
                            <a:outerShdw blurRad="38100" dist="38100" dir="2700000" algn="tl">
                              <a:srgbClr val="000000"/>
                            </a:outerShdw>
                          </a:effectLst>
                          <a:latin typeface="Times New Roman" pitchFamily="18" charset="0"/>
                          <a:ea typeface="宋体" pitchFamily="2" charset="-122"/>
                        </a:rPr>
                        <a:t>481</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00FF00"/>
                          </a:solidFill>
                          <a:effectLst>
                            <a:outerShdw blurRad="38100" dist="38100" dir="2700000" algn="tl">
                              <a:srgbClr val="000000"/>
                            </a:outerShdw>
                          </a:effectLst>
                          <a:latin typeface="Times New Roman" pitchFamily="18" charset="0"/>
                          <a:ea typeface="宋体" pitchFamily="2" charset="-122"/>
                        </a:rPr>
                        <a:t>2.2-11.4</a:t>
                      </a:r>
                    </a:p>
                  </a:txBody>
                  <a:tcPr marT="45687" marB="456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162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rgbClr val="00FF00"/>
                          </a:solidFill>
                          <a:effectLst>
                            <a:outerShdw blurRad="38100" dist="38100" dir="2700000" algn="tl">
                              <a:srgbClr val="000000"/>
                            </a:outerShdw>
                          </a:effectLst>
                          <a:latin typeface="Arial" charset="0"/>
                          <a:ea typeface="宋体" pitchFamily="2" charset="-122"/>
                        </a:rPr>
                        <a:t>乙酸乙烯酯</a:t>
                      </a:r>
                    </a:p>
                  </a:txBody>
                  <a:tcPr marT="45687" marB="4568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00FF00"/>
                          </a:solidFill>
                          <a:effectLst>
                            <a:outerShdw blurRad="38100" dist="38100" dir="2700000" algn="tl">
                              <a:srgbClr val="000000"/>
                            </a:outerShdw>
                          </a:effectLst>
                          <a:latin typeface="Times New Roman" pitchFamily="18" charset="0"/>
                          <a:ea typeface="宋体" pitchFamily="2" charset="-122"/>
                        </a:rPr>
                        <a:t>CH</a:t>
                      </a:r>
                      <a:r>
                        <a:rPr kumimoji="0" lang="en-US" altLang="zh-CN" sz="2000" b="1" i="0" u="none" strike="noStrike" cap="none" normalizeH="0" baseline="-25000" smtClean="0">
                          <a:ln>
                            <a:noFill/>
                          </a:ln>
                          <a:solidFill>
                            <a:srgbClr val="00FF00"/>
                          </a:solidFill>
                          <a:effectLst>
                            <a:outerShdw blurRad="38100" dist="38100" dir="2700000" algn="tl">
                              <a:srgbClr val="000000"/>
                            </a:outerShdw>
                          </a:effectLst>
                          <a:latin typeface="Times New Roman" pitchFamily="18" charset="0"/>
                          <a:ea typeface="宋体" pitchFamily="2" charset="-122"/>
                        </a:rPr>
                        <a:t>3</a:t>
                      </a:r>
                      <a:r>
                        <a:rPr kumimoji="0" lang="en-US" altLang="zh-CN" sz="2000" b="1" i="0" u="none" strike="noStrike" cap="none" normalizeH="0" baseline="0" smtClean="0">
                          <a:ln>
                            <a:noFill/>
                          </a:ln>
                          <a:solidFill>
                            <a:srgbClr val="00FF00"/>
                          </a:solidFill>
                          <a:effectLst>
                            <a:outerShdw blurRad="38100" dist="38100" dir="2700000" algn="tl">
                              <a:srgbClr val="000000"/>
                            </a:outerShdw>
                          </a:effectLst>
                          <a:latin typeface="Times New Roman" pitchFamily="18" charset="0"/>
                          <a:ea typeface="宋体" pitchFamily="2" charset="-122"/>
                        </a:rPr>
                        <a:t>COOCH=CH</a:t>
                      </a:r>
                      <a:r>
                        <a:rPr kumimoji="0" lang="en-US" altLang="zh-CN" sz="2000" b="1" i="0" u="none" strike="noStrike" cap="none" normalizeH="0" baseline="-25000" smtClean="0">
                          <a:ln>
                            <a:noFill/>
                          </a:ln>
                          <a:solidFill>
                            <a:srgbClr val="00FF00"/>
                          </a:solidFill>
                          <a:effectLst>
                            <a:outerShdw blurRad="38100" dist="38100" dir="2700000" algn="tl">
                              <a:srgbClr val="000000"/>
                            </a:outerShdw>
                          </a:effectLst>
                          <a:latin typeface="Times New Roman" pitchFamily="18" charset="0"/>
                          <a:ea typeface="宋体" pitchFamily="2" charset="-122"/>
                        </a:rPr>
                        <a:t>2</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00FF00"/>
                          </a:solidFill>
                          <a:effectLst>
                            <a:outerShdw blurRad="38100" dist="38100" dir="2700000" algn="tl">
                              <a:srgbClr val="000000"/>
                            </a:outerShdw>
                          </a:effectLst>
                          <a:latin typeface="Times New Roman" pitchFamily="18" charset="0"/>
                          <a:ea typeface="宋体" pitchFamily="2" charset="-122"/>
                        </a:rPr>
                        <a:t>-5</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rgbClr val="00FF00"/>
                          </a:solidFill>
                          <a:effectLst>
                            <a:outerShdw blurRad="38100" dist="38100" dir="2700000" algn="tl">
                              <a:srgbClr val="000000"/>
                            </a:outerShdw>
                          </a:effectLst>
                          <a:latin typeface="Times New Roman" pitchFamily="18" charset="0"/>
                          <a:ea typeface="宋体" pitchFamily="2" charset="-122"/>
                        </a:rPr>
                        <a:t>361</a:t>
                      </a:r>
                    </a:p>
                  </a:txBody>
                  <a:tcPr marT="45687" marB="4568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rgbClr val="00FF00"/>
                          </a:solidFill>
                          <a:effectLst>
                            <a:outerShdw blurRad="38100" dist="38100" dir="2700000" algn="tl">
                              <a:srgbClr val="000000"/>
                            </a:outerShdw>
                          </a:effectLst>
                          <a:latin typeface="Times New Roman" pitchFamily="18" charset="0"/>
                          <a:ea typeface="宋体" pitchFamily="2" charset="-122"/>
                        </a:rPr>
                        <a:t>2.9-12.5</a:t>
                      </a:r>
                    </a:p>
                  </a:txBody>
                  <a:tcPr marT="45687" marB="4568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74810"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A39F1A49-6F68-444F-B050-01ACAB0E2073}" type="datetime1">
              <a:rPr lang="zh-CN" altLang="en-US"/>
              <a:pPr>
                <a:defRPr/>
              </a:pPr>
              <a:t>2017/3/14</a:t>
            </a:fld>
            <a:endParaRPr lang="en-US" altLang="zh-CN" dirty="0"/>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6B3C3676-C0D5-435D-A310-A465CF465890}" type="slidenum">
              <a:rPr lang="zh-CN" altLang="en-US" sz="1200" smtClean="0"/>
              <a:pPr>
                <a:defRPr/>
              </a:pPr>
              <a:t>72</a:t>
            </a:fld>
            <a:endParaRPr lang="en-US" altLang="zh-CN" sz="1200" dirty="0" smtClean="0"/>
          </a:p>
        </p:txBody>
      </p:sp>
      <p:graphicFrame>
        <p:nvGraphicFramePr>
          <p:cNvPr id="75780"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75845"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1"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75846"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2" name="Text Box 5"/>
          <p:cNvSpPr txBox="1">
            <a:spLocks noChangeArrowheads="1"/>
          </p:cNvSpPr>
          <p:nvPr/>
        </p:nvSpPr>
        <p:spPr bwMode="auto">
          <a:xfrm>
            <a:off x="182563" y="1306513"/>
            <a:ext cx="86106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400" b="1">
                <a:solidFill>
                  <a:srgbClr val="FFFF66"/>
                </a:solidFill>
                <a:latin typeface="Times New Roman" pitchFamily="18" charset="0"/>
              </a:rPr>
              <a:t>分子结构与火灾危险性</a:t>
            </a:r>
          </a:p>
          <a:p>
            <a:pPr>
              <a:lnSpc>
                <a:spcPct val="150000"/>
              </a:lnSpc>
              <a:spcBef>
                <a:spcPct val="50000"/>
              </a:spcBef>
            </a:pPr>
            <a:r>
              <a:rPr lang="zh-CN" altLang="en-US" sz="2400" b="1">
                <a:solidFill>
                  <a:srgbClr val="00B0F0"/>
                </a:solidFill>
                <a:latin typeface="Times New Roman" pitchFamily="18" charset="0"/>
              </a:rPr>
              <a:t>（</a:t>
            </a:r>
            <a:r>
              <a:rPr lang="en-US" altLang="zh-CN" sz="2400" b="1">
                <a:solidFill>
                  <a:srgbClr val="00B0F0"/>
                </a:solidFill>
                <a:latin typeface="Times New Roman" pitchFamily="18" charset="0"/>
              </a:rPr>
              <a:t>3</a:t>
            </a:r>
            <a:r>
              <a:rPr lang="zh-CN" altLang="en-US" sz="2400" b="1">
                <a:solidFill>
                  <a:srgbClr val="00B0F0"/>
                </a:solidFill>
                <a:latin typeface="Times New Roman" pitchFamily="18" charset="0"/>
              </a:rPr>
              <a:t>）在同系物中，异构体的火灾危险性比正构体的火灾危险性大。</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75784"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a:graphicFrameLocks noGrp="1"/>
          </p:cNvGraphicFramePr>
          <p:nvPr>
            <p:extLst>
              <p:ext uri="{D42A27DB-BD31-4B8C-83A1-F6EECF244321}">
                <p14:modId xmlns:p14="http://schemas.microsoft.com/office/powerpoint/2010/main" val="4015996143"/>
              </p:ext>
            </p:extLst>
          </p:nvPr>
        </p:nvGraphicFramePr>
        <p:xfrm>
          <a:off x="450850" y="3060700"/>
          <a:ext cx="8458200" cy="2651490"/>
        </p:xfrm>
        <a:graphic>
          <a:graphicData uri="http://schemas.openxmlformats.org/drawingml/2006/table">
            <a:tbl>
              <a:tblPr firstRow="1" bandRow="1">
                <a:tableStyleId>{5C22544A-7EE6-4342-B048-85BDC9FD1C3A}</a:tableStyleId>
              </a:tblPr>
              <a:tblGrid>
                <a:gridCol w="2114550"/>
                <a:gridCol w="2114550"/>
                <a:gridCol w="2114550"/>
                <a:gridCol w="2114550"/>
              </a:tblGrid>
              <a:tr h="822785">
                <a:tc>
                  <a:txBody>
                    <a:bodyPr/>
                    <a:lstStyle/>
                    <a:p>
                      <a:pPr algn="ctr"/>
                      <a:r>
                        <a:rPr lang="zh-CN" altLang="en-US" sz="2400" dirty="0" smtClean="0"/>
                        <a:t>物质</a:t>
                      </a:r>
                      <a:endParaRPr lang="zh-CN" altLang="en-US" sz="2400" dirty="0"/>
                    </a:p>
                  </a:txBody>
                  <a:tcPr marT="45693" marB="45693" anchor="ctr"/>
                </a:tc>
                <a:tc>
                  <a:txBody>
                    <a:bodyPr/>
                    <a:lstStyle/>
                    <a:p>
                      <a:pPr algn="ctr"/>
                      <a:r>
                        <a:rPr lang="zh-CN" altLang="en-US" sz="2400" dirty="0" smtClean="0"/>
                        <a:t>闪点</a:t>
                      </a:r>
                      <a:endParaRPr lang="en-US" altLang="zh-CN" sz="2400" dirty="0" smtClean="0"/>
                    </a:p>
                    <a:p>
                      <a:pPr algn="ctr"/>
                      <a:r>
                        <a:rPr lang="zh-CN" altLang="en-US" sz="2400" dirty="0" smtClean="0"/>
                        <a:t>（</a:t>
                      </a:r>
                      <a:r>
                        <a:rPr lang="zh-CN" altLang="en-US" sz="2400" dirty="0" smtClean="0">
                          <a:latin typeface="宋体"/>
                          <a:ea typeface="宋体"/>
                        </a:rPr>
                        <a:t>℃</a:t>
                      </a:r>
                      <a:r>
                        <a:rPr lang="zh-CN" altLang="en-US" sz="2400" dirty="0" smtClean="0"/>
                        <a:t>）</a:t>
                      </a:r>
                      <a:endParaRPr lang="zh-CN" altLang="en-US" sz="2400" dirty="0"/>
                    </a:p>
                  </a:txBody>
                  <a:tcPr marT="45693" marB="45693" anchor="ctr"/>
                </a:tc>
                <a:tc>
                  <a:txBody>
                    <a:bodyPr/>
                    <a:lstStyle/>
                    <a:p>
                      <a:pPr algn="ctr"/>
                      <a:r>
                        <a:rPr lang="zh-CN" altLang="en-US" sz="2400" dirty="0" smtClean="0"/>
                        <a:t>爆炸极限 </a:t>
                      </a:r>
                      <a:endParaRPr lang="en-US" altLang="zh-CN" sz="2400" dirty="0" smtClean="0"/>
                    </a:p>
                    <a:p>
                      <a:pPr algn="ctr"/>
                      <a:r>
                        <a:rPr lang="en-US" altLang="zh-CN" sz="2400" dirty="0" smtClean="0"/>
                        <a:t>(V%)</a:t>
                      </a:r>
                      <a:endParaRPr lang="zh-CN" altLang="en-US" sz="2400" dirty="0"/>
                    </a:p>
                  </a:txBody>
                  <a:tcPr marT="45693" marB="45693" anchor="ctr"/>
                </a:tc>
                <a:tc>
                  <a:txBody>
                    <a:bodyPr/>
                    <a:lstStyle/>
                    <a:p>
                      <a:pPr algn="ctr"/>
                      <a:r>
                        <a:rPr lang="zh-CN" altLang="en-US" sz="2400" dirty="0" smtClean="0"/>
                        <a:t>引燃温度</a:t>
                      </a:r>
                      <a:endParaRPr lang="en-US" altLang="zh-CN" sz="2400" dirty="0" smtClean="0"/>
                    </a:p>
                    <a:p>
                      <a:pPr algn="ctr"/>
                      <a:r>
                        <a:rPr lang="zh-CN" altLang="en-US" sz="2400" dirty="0" smtClean="0"/>
                        <a:t>（</a:t>
                      </a:r>
                      <a:r>
                        <a:rPr lang="zh-CN" altLang="en-US" sz="2400" dirty="0" smtClean="0">
                          <a:latin typeface="宋体"/>
                          <a:ea typeface="+mn-ea"/>
                        </a:rPr>
                        <a:t>℃</a:t>
                      </a:r>
                      <a:r>
                        <a:rPr lang="zh-CN" altLang="en-US" sz="2400" dirty="0" smtClean="0"/>
                        <a:t>）</a:t>
                      </a:r>
                      <a:endParaRPr lang="zh-CN" altLang="en-US" sz="2400" dirty="0"/>
                    </a:p>
                  </a:txBody>
                  <a:tcPr marT="45693" marB="45693" anchor="ctr"/>
                </a:tc>
              </a:tr>
              <a:tr h="457085">
                <a:tc>
                  <a:txBody>
                    <a:bodyPr/>
                    <a:lstStyle/>
                    <a:p>
                      <a:pPr algn="ctr"/>
                      <a:r>
                        <a:rPr lang="zh-CN" altLang="en-US" sz="2400" dirty="0" smtClean="0"/>
                        <a:t>正丁烷</a:t>
                      </a:r>
                      <a:endParaRPr lang="zh-CN" altLang="en-US" sz="2400" dirty="0"/>
                    </a:p>
                  </a:txBody>
                  <a:tcPr marT="45693" marB="45693" anchor="ctr"/>
                </a:tc>
                <a:tc>
                  <a:txBody>
                    <a:bodyPr/>
                    <a:lstStyle/>
                    <a:p>
                      <a:pPr algn="ctr"/>
                      <a:r>
                        <a:rPr lang="en-US" altLang="zh-CN" sz="2400" dirty="0" smtClean="0"/>
                        <a:t>-60</a:t>
                      </a:r>
                      <a:endParaRPr lang="zh-CN" altLang="en-US" sz="2400" dirty="0"/>
                    </a:p>
                  </a:txBody>
                  <a:tcPr marT="45693" marB="45693" anchor="ctr"/>
                </a:tc>
                <a:tc>
                  <a:txBody>
                    <a:bodyPr/>
                    <a:lstStyle/>
                    <a:p>
                      <a:pPr algn="ctr"/>
                      <a:r>
                        <a:rPr lang="en-US" altLang="zh-CN" sz="2400" dirty="0" smtClean="0"/>
                        <a:t>1.5-8.5</a:t>
                      </a:r>
                      <a:endParaRPr lang="zh-CN" altLang="en-US" sz="2400" dirty="0"/>
                    </a:p>
                  </a:txBody>
                  <a:tcPr marT="45693" marB="45693" anchor="ctr"/>
                </a:tc>
                <a:tc>
                  <a:txBody>
                    <a:bodyPr/>
                    <a:lstStyle/>
                    <a:p>
                      <a:pPr algn="ctr"/>
                      <a:r>
                        <a:rPr lang="en-US" altLang="zh-CN" sz="2400" dirty="0" smtClean="0"/>
                        <a:t>287</a:t>
                      </a:r>
                      <a:endParaRPr lang="zh-CN" altLang="en-US" sz="2400" dirty="0"/>
                    </a:p>
                  </a:txBody>
                  <a:tcPr marT="45693" marB="45693" anchor="ctr"/>
                </a:tc>
              </a:tr>
              <a:tr h="457085">
                <a:tc>
                  <a:txBody>
                    <a:bodyPr/>
                    <a:lstStyle/>
                    <a:p>
                      <a:pPr algn="ctr"/>
                      <a:r>
                        <a:rPr lang="zh-CN" altLang="en-US" sz="2400" dirty="0" smtClean="0"/>
                        <a:t>异丁烷</a:t>
                      </a:r>
                      <a:endParaRPr lang="zh-CN" altLang="en-US" sz="2400" dirty="0"/>
                    </a:p>
                  </a:txBody>
                  <a:tcPr marT="45693" marB="45693" anchor="ctr"/>
                </a:tc>
                <a:tc>
                  <a:txBody>
                    <a:bodyPr/>
                    <a:lstStyle/>
                    <a:p>
                      <a:pPr algn="ctr"/>
                      <a:r>
                        <a:rPr lang="en-US" altLang="zh-CN" sz="2400" dirty="0" smtClean="0"/>
                        <a:t>-82.5</a:t>
                      </a:r>
                      <a:endParaRPr lang="zh-CN" altLang="en-US" sz="2400" dirty="0"/>
                    </a:p>
                  </a:txBody>
                  <a:tcPr marT="45693" marB="45693" anchor="ctr"/>
                </a:tc>
                <a:tc>
                  <a:txBody>
                    <a:bodyPr/>
                    <a:lstStyle/>
                    <a:p>
                      <a:pPr algn="ctr"/>
                      <a:r>
                        <a:rPr lang="en-US" altLang="zh-CN" sz="2400" dirty="0" smtClean="0"/>
                        <a:t>1.8-8.5</a:t>
                      </a:r>
                      <a:endParaRPr lang="zh-CN" altLang="en-US" sz="2400" dirty="0"/>
                    </a:p>
                  </a:txBody>
                  <a:tcPr marT="45693" marB="45693" anchor="ctr"/>
                </a:tc>
                <a:tc>
                  <a:txBody>
                    <a:bodyPr/>
                    <a:lstStyle/>
                    <a:p>
                      <a:pPr algn="ctr"/>
                      <a:r>
                        <a:rPr lang="en-US" altLang="zh-CN" sz="2400" dirty="0" smtClean="0"/>
                        <a:t>460</a:t>
                      </a:r>
                      <a:endParaRPr lang="zh-CN" altLang="en-US" sz="2400" dirty="0"/>
                    </a:p>
                  </a:txBody>
                  <a:tcPr marT="45693" marB="45693" anchor="ctr"/>
                </a:tc>
              </a:tr>
              <a:tr h="457085">
                <a:tc>
                  <a:txBody>
                    <a:bodyPr/>
                    <a:lstStyle/>
                    <a:p>
                      <a:pPr algn="ctr"/>
                      <a:r>
                        <a:rPr lang="zh-CN" altLang="en-US" sz="2400" dirty="0" smtClean="0"/>
                        <a:t>正丁烷</a:t>
                      </a:r>
                      <a:endParaRPr lang="zh-CN" altLang="en-US" sz="2400" dirty="0"/>
                    </a:p>
                  </a:txBody>
                  <a:tcPr marT="45693" marB="45693" anchor="ctr"/>
                </a:tc>
                <a:tc>
                  <a:txBody>
                    <a:bodyPr/>
                    <a:lstStyle/>
                    <a:p>
                      <a:pPr algn="ctr"/>
                      <a:r>
                        <a:rPr lang="en-US" altLang="zh-CN" sz="2400" dirty="0" smtClean="0"/>
                        <a:t>-49</a:t>
                      </a:r>
                      <a:endParaRPr lang="zh-CN" altLang="en-US" sz="2400" dirty="0"/>
                    </a:p>
                  </a:txBody>
                  <a:tcPr marT="45693" marB="45693" anchor="ctr"/>
                </a:tc>
                <a:tc>
                  <a:txBody>
                    <a:bodyPr/>
                    <a:lstStyle/>
                    <a:p>
                      <a:pPr algn="ctr"/>
                      <a:r>
                        <a:rPr lang="en-US" altLang="zh-CN" sz="2400" dirty="0" smtClean="0"/>
                        <a:t>1.5-7.8</a:t>
                      </a:r>
                      <a:endParaRPr lang="zh-CN" altLang="en-US" sz="2400" dirty="0"/>
                    </a:p>
                  </a:txBody>
                  <a:tcPr marT="45693" marB="45693" anchor="ctr"/>
                </a:tc>
                <a:tc>
                  <a:txBody>
                    <a:bodyPr/>
                    <a:lstStyle/>
                    <a:p>
                      <a:pPr algn="ctr"/>
                      <a:r>
                        <a:rPr lang="en-US" altLang="zh-CN" sz="2400" dirty="0" smtClean="0"/>
                        <a:t>309</a:t>
                      </a:r>
                      <a:endParaRPr lang="zh-CN" altLang="en-US" sz="2400" dirty="0"/>
                    </a:p>
                  </a:txBody>
                  <a:tcPr marT="45693" marB="45693" anchor="ctr"/>
                </a:tc>
              </a:tr>
              <a:tr h="457085">
                <a:tc>
                  <a:txBody>
                    <a:bodyPr/>
                    <a:lstStyle/>
                    <a:p>
                      <a:pPr algn="ctr"/>
                      <a:r>
                        <a:rPr lang="zh-CN" altLang="en-US" sz="2400" dirty="0" smtClean="0"/>
                        <a:t>异戊烷</a:t>
                      </a:r>
                      <a:endParaRPr lang="zh-CN" altLang="en-US" sz="2400" dirty="0"/>
                    </a:p>
                  </a:txBody>
                  <a:tcPr marT="45693" marB="45693" anchor="ctr"/>
                </a:tc>
                <a:tc>
                  <a:txBody>
                    <a:bodyPr/>
                    <a:lstStyle/>
                    <a:p>
                      <a:pPr algn="ctr"/>
                      <a:r>
                        <a:rPr lang="en-US" altLang="zh-CN" sz="2400" dirty="0" smtClean="0"/>
                        <a:t>-56</a:t>
                      </a:r>
                      <a:endParaRPr lang="zh-CN" altLang="en-US" sz="2400" dirty="0"/>
                    </a:p>
                  </a:txBody>
                  <a:tcPr marT="45693" marB="45693" anchor="ctr"/>
                </a:tc>
                <a:tc>
                  <a:txBody>
                    <a:bodyPr/>
                    <a:lstStyle/>
                    <a:p>
                      <a:pPr algn="ctr"/>
                      <a:r>
                        <a:rPr lang="en-US" altLang="zh-CN" sz="2400" dirty="0" smtClean="0"/>
                        <a:t>1.4-7.6</a:t>
                      </a:r>
                      <a:endParaRPr lang="zh-CN" altLang="en-US" sz="2400" dirty="0"/>
                    </a:p>
                  </a:txBody>
                  <a:tcPr marT="45693" marB="45693" anchor="ctr"/>
                </a:tc>
                <a:tc>
                  <a:txBody>
                    <a:bodyPr/>
                    <a:lstStyle/>
                    <a:p>
                      <a:pPr algn="ctr"/>
                      <a:r>
                        <a:rPr lang="en-US" altLang="zh-CN" sz="2400" dirty="0" smtClean="0"/>
                        <a:t>420</a:t>
                      </a:r>
                      <a:endParaRPr lang="zh-CN" altLang="en-US" sz="2400" dirty="0"/>
                    </a:p>
                  </a:txBody>
                  <a:tcPr marT="45693" marB="45693" anchor="ct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A39F1A49-6F68-444F-B050-01ACAB0E2073}" type="datetime1">
              <a:rPr lang="zh-CN" altLang="en-US"/>
              <a:pPr>
                <a:defRPr/>
              </a:pPr>
              <a:t>2017/3/14</a:t>
            </a:fld>
            <a:endParaRPr lang="en-US" altLang="zh-CN" dirty="0"/>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8921C65F-F39F-48EC-BC54-C91933A3E5AB}" type="slidenum">
              <a:rPr lang="zh-CN" altLang="en-US" sz="1200" smtClean="0"/>
              <a:pPr>
                <a:defRPr/>
              </a:pPr>
              <a:t>73</a:t>
            </a:fld>
            <a:endParaRPr lang="en-US" altLang="zh-CN" sz="1200" smtClean="0"/>
          </a:p>
        </p:txBody>
      </p:sp>
      <p:graphicFrame>
        <p:nvGraphicFramePr>
          <p:cNvPr id="76804"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76835"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5"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76836"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6" name="Text Box 5"/>
          <p:cNvSpPr txBox="1">
            <a:spLocks noChangeArrowheads="1"/>
          </p:cNvSpPr>
          <p:nvPr/>
        </p:nvSpPr>
        <p:spPr bwMode="auto">
          <a:xfrm>
            <a:off x="182563" y="1306513"/>
            <a:ext cx="861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400" b="1">
                <a:solidFill>
                  <a:srgbClr val="FFFF66"/>
                </a:solidFill>
                <a:latin typeface="Times New Roman" pitchFamily="18" charset="0"/>
              </a:rPr>
              <a:t>分子结构与火灾危险性</a:t>
            </a:r>
          </a:p>
          <a:p>
            <a:pPr>
              <a:lnSpc>
                <a:spcPct val="150000"/>
              </a:lnSpc>
              <a:spcBef>
                <a:spcPct val="50000"/>
              </a:spcBef>
            </a:pPr>
            <a:r>
              <a:rPr lang="zh-CN" altLang="en-US" sz="2400" b="1">
                <a:solidFill>
                  <a:srgbClr val="00B0F0"/>
                </a:solidFill>
                <a:latin typeface="Times New Roman" pitchFamily="18" charset="0"/>
              </a:rPr>
              <a:t>（</a:t>
            </a:r>
            <a:r>
              <a:rPr lang="en-US" altLang="zh-CN" sz="2400" b="1">
                <a:solidFill>
                  <a:srgbClr val="00B0F0"/>
                </a:solidFill>
                <a:latin typeface="Times New Roman" pitchFamily="18" charset="0"/>
              </a:rPr>
              <a:t>4</a:t>
            </a:r>
            <a:r>
              <a:rPr lang="zh-CN" altLang="en-US" sz="2400" b="1">
                <a:solidFill>
                  <a:srgbClr val="00B0F0"/>
                </a:solidFill>
                <a:latin typeface="Times New Roman" pitchFamily="18" charset="0"/>
              </a:rPr>
              <a:t>）在芳烃的衍生物中，液体火灾性的大小主要取决于取代基的性质和数量。</a:t>
            </a:r>
          </a:p>
          <a:p>
            <a:pPr>
              <a:lnSpc>
                <a:spcPct val="150000"/>
              </a:lnSpc>
              <a:spcBef>
                <a:spcPct val="50000"/>
              </a:spcBef>
              <a:buFontTx/>
              <a:buAutoNum type="circleNumDbPlain"/>
            </a:pPr>
            <a:r>
              <a:rPr lang="zh-CN" altLang="en-US" sz="2400" b="1">
                <a:latin typeface="Times New Roman" pitchFamily="18" charset="0"/>
              </a:rPr>
              <a:t>以甲基、卤素、羟基、胺基等取代时，取代基的数量越多，密度和沸点增加，火灾的危险性越小。</a:t>
            </a:r>
          </a:p>
          <a:p>
            <a:pPr>
              <a:spcBef>
                <a:spcPct val="50000"/>
              </a:spcBef>
              <a:buFontTx/>
              <a:buAutoNum type="circleNumDbPlain"/>
            </a:pPr>
            <a:r>
              <a:rPr lang="zh-CN" altLang="en-US" sz="2400" b="1">
                <a:latin typeface="Times New Roman" pitchFamily="18" charset="0"/>
              </a:rPr>
              <a:t>以硝基取代时，取代基的数量越多，则危险性越大。</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76808"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E7107310-F80D-4258-988E-78655FE274E4}" type="datetime1">
              <a:rPr lang="zh-CN" altLang="en-US"/>
              <a:pPr>
                <a:defRPr/>
              </a:pPr>
              <a:t>2017/3/14</a:t>
            </a:fld>
            <a:endParaRPr lang="en-US" altLang="zh-CN" dirty="0"/>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91AE5180-DC72-40D8-AEF2-5EC198C5BB08}" type="slidenum">
              <a:rPr lang="zh-CN" altLang="en-US" sz="1200" smtClean="0"/>
              <a:pPr>
                <a:defRPr/>
              </a:pPr>
              <a:t>74</a:t>
            </a:fld>
            <a:endParaRPr lang="en-US" altLang="zh-CN" sz="1200" smtClean="0"/>
          </a:p>
        </p:txBody>
      </p:sp>
      <p:graphicFrame>
        <p:nvGraphicFramePr>
          <p:cNvPr id="77828"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77859"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29"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77860"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1" name="Text Box 7"/>
          <p:cNvSpPr txBox="1">
            <a:spLocks noChangeArrowheads="1"/>
          </p:cNvSpPr>
          <p:nvPr/>
        </p:nvSpPr>
        <p:spPr bwMode="auto">
          <a:xfrm>
            <a:off x="304800" y="1246188"/>
            <a:ext cx="8610600" cy="5041900"/>
          </a:xfrm>
          <a:prstGeom prst="rect">
            <a:avLst/>
          </a:prstGeom>
          <a:noFill/>
          <a:ln w="9525">
            <a:noFill/>
            <a:miter lim="800000"/>
            <a:headEnd/>
            <a:tailEnd/>
          </a:ln>
        </p:spPr>
        <p:txBody>
          <a:bodyPr>
            <a:spAutoFit/>
          </a:bodyPr>
          <a:lstStyle/>
          <a:p>
            <a:pPr marL="342900" indent="-342900" eaLnBrk="1" hangingPunct="1">
              <a:lnSpc>
                <a:spcPct val="120000"/>
              </a:lnSpc>
              <a:defRPr/>
            </a:pPr>
            <a:r>
              <a:rPr lang="zh-CN" altLang="en-US" sz="2800" b="1" dirty="0">
                <a:solidFill>
                  <a:srgbClr val="FFFF00"/>
                </a:solidFill>
              </a:rPr>
              <a:t>可燃液体的易爆性</a:t>
            </a:r>
          </a:p>
          <a:p>
            <a:pPr eaLnBrk="1" hangingPunct="1">
              <a:lnSpc>
                <a:spcPct val="120000"/>
              </a:lnSpc>
              <a:defRPr/>
            </a:pPr>
            <a:r>
              <a:rPr lang="zh-CN" altLang="en-US" sz="2400" b="1" dirty="0"/>
              <a:t>液体蒸汽可与空气形成爆炸混合物，当蒸汽浓度在爆炸极限范围内时，遇火源即发生爆炸。降低可燃液体的蒸发对于爆炸混合物的形成十分重要。</a:t>
            </a:r>
          </a:p>
          <a:p>
            <a:pPr marL="342900" indent="-342900" eaLnBrk="1" hangingPunct="1">
              <a:lnSpc>
                <a:spcPct val="120000"/>
              </a:lnSpc>
              <a:defRPr/>
            </a:pPr>
            <a:r>
              <a:rPr lang="zh-CN" altLang="en-US" sz="2400" b="1" dirty="0">
                <a:solidFill>
                  <a:srgbClr val="00FF00"/>
                </a:solidFill>
              </a:rPr>
              <a:t>影响液体蒸发的主要因素</a:t>
            </a:r>
          </a:p>
          <a:p>
            <a:pPr marL="342900" indent="-342900" eaLnBrk="1" hangingPunct="1">
              <a:lnSpc>
                <a:spcPct val="120000"/>
              </a:lnSpc>
              <a:defRPr/>
            </a:pPr>
            <a:r>
              <a:rPr lang="zh-CN" altLang="en-US" sz="2400" b="1" dirty="0">
                <a:solidFill>
                  <a:srgbClr val="00B0F0"/>
                </a:solidFill>
              </a:rPr>
              <a:t>密度：</a:t>
            </a:r>
            <a:r>
              <a:rPr lang="zh-CN" altLang="en-US" sz="2400" b="1" dirty="0"/>
              <a:t>密度越小，蒸发速度 越快。</a:t>
            </a:r>
          </a:p>
          <a:p>
            <a:pPr marL="342900" indent="-342900" eaLnBrk="1" hangingPunct="1">
              <a:lnSpc>
                <a:spcPct val="120000"/>
              </a:lnSpc>
              <a:defRPr/>
            </a:pPr>
            <a:r>
              <a:rPr lang="zh-CN" altLang="en-US" sz="2400" b="1" dirty="0">
                <a:solidFill>
                  <a:srgbClr val="00B0F0"/>
                </a:solidFill>
              </a:rPr>
              <a:t>压力：</a:t>
            </a:r>
            <a:r>
              <a:rPr lang="zh-CN" altLang="en-US" sz="2400" b="1" dirty="0"/>
              <a:t>液面上压力增大，蒸发速率降低。</a:t>
            </a:r>
          </a:p>
          <a:p>
            <a:pPr marL="342900" indent="-342900" eaLnBrk="1" hangingPunct="1">
              <a:lnSpc>
                <a:spcPct val="120000"/>
              </a:lnSpc>
              <a:defRPr/>
            </a:pPr>
            <a:r>
              <a:rPr lang="zh-CN" altLang="en-US" sz="2400" b="1" dirty="0">
                <a:solidFill>
                  <a:srgbClr val="00B0F0"/>
                </a:solidFill>
              </a:rPr>
              <a:t>饱和蒸汽压：</a:t>
            </a:r>
            <a:r>
              <a:rPr lang="zh-CN" altLang="en-US" sz="2400" b="1" dirty="0"/>
              <a:t>液体的饱和蒸汽压越大，蒸发速度越快。</a:t>
            </a:r>
          </a:p>
          <a:p>
            <a:pPr marL="342900" indent="-342900" eaLnBrk="1" hangingPunct="1">
              <a:lnSpc>
                <a:spcPct val="120000"/>
              </a:lnSpc>
              <a:defRPr/>
            </a:pPr>
            <a:r>
              <a:rPr lang="zh-CN" altLang="en-US" sz="2400" b="1" dirty="0">
                <a:solidFill>
                  <a:srgbClr val="00B0F0"/>
                </a:solidFill>
              </a:rPr>
              <a:t>温度：</a:t>
            </a:r>
            <a:r>
              <a:rPr lang="zh-CN" altLang="en-US" sz="2400" b="1" dirty="0"/>
              <a:t>温度越高，蒸发速度越快。</a:t>
            </a:r>
          </a:p>
          <a:p>
            <a:pPr marL="342900" indent="-342900" eaLnBrk="1" hangingPunct="1">
              <a:lnSpc>
                <a:spcPct val="120000"/>
              </a:lnSpc>
              <a:defRPr/>
            </a:pPr>
            <a:r>
              <a:rPr lang="zh-CN" altLang="en-US" sz="2400" b="1" dirty="0">
                <a:solidFill>
                  <a:srgbClr val="00B0F0"/>
                </a:solidFill>
              </a:rPr>
              <a:t>暴露面：</a:t>
            </a:r>
            <a:r>
              <a:rPr lang="zh-CN" altLang="en-US" sz="2400" b="1" dirty="0"/>
              <a:t>暴露面越大，蒸发量越大。</a:t>
            </a:r>
          </a:p>
          <a:p>
            <a:pPr marL="342900" indent="-342900" eaLnBrk="1" hangingPunct="1">
              <a:lnSpc>
                <a:spcPct val="120000"/>
              </a:lnSpc>
              <a:defRPr/>
            </a:pPr>
            <a:r>
              <a:rPr lang="zh-CN" altLang="en-US" sz="2400" b="1" dirty="0">
                <a:solidFill>
                  <a:srgbClr val="00B0F0"/>
                </a:solidFill>
              </a:rPr>
              <a:t>流速：</a:t>
            </a:r>
            <a:r>
              <a:rPr lang="zh-CN" altLang="en-US" sz="2400" b="1" dirty="0"/>
              <a:t>液体的流速越快，蒸发速度越快。</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77832"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A5E50949-818E-42BE-B667-A20BB286C4F4}"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BEA44FBD-C159-4BFF-9756-4ADF3F2F4B4C}" type="slidenum">
              <a:rPr lang="zh-CN" altLang="en-US" sz="1200" smtClean="0"/>
              <a:pPr>
                <a:defRPr/>
              </a:pPr>
              <a:t>75</a:t>
            </a:fld>
            <a:endParaRPr lang="en-US" altLang="zh-CN" sz="1200" smtClean="0"/>
          </a:p>
        </p:txBody>
      </p:sp>
      <p:graphicFrame>
        <p:nvGraphicFramePr>
          <p:cNvPr id="78852"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78883"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853"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78884"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4" name="Text Box 6"/>
          <p:cNvSpPr txBox="1">
            <a:spLocks noChangeArrowheads="1"/>
          </p:cNvSpPr>
          <p:nvPr/>
        </p:nvSpPr>
        <p:spPr bwMode="auto">
          <a:xfrm>
            <a:off x="304800" y="1246188"/>
            <a:ext cx="8534400"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pPr>
            <a:r>
              <a:rPr lang="zh-CN" altLang="en-US" sz="2800" b="1">
                <a:solidFill>
                  <a:srgbClr val="FFFF00"/>
                </a:solidFill>
              </a:rPr>
              <a:t>受热膨胀性</a:t>
            </a:r>
          </a:p>
          <a:p>
            <a:pPr eaLnBrk="1" hangingPunct="1">
              <a:lnSpc>
                <a:spcPct val="130000"/>
              </a:lnSpc>
            </a:pPr>
            <a:r>
              <a:rPr lang="zh-CN" altLang="en-US" sz="2400" b="1"/>
              <a:t>有机液体的热膨胀系数较大，装入容器中时，需要留有一定的空间。像气体一样，液体装入容器中时，需要按其装填系数装填。一般，对于盛装易燃液体的容器，应留有不少于</a:t>
            </a:r>
            <a:r>
              <a:rPr lang="en-US" altLang="zh-CN" sz="2400" b="1"/>
              <a:t>5-10% </a:t>
            </a:r>
            <a:r>
              <a:rPr lang="zh-CN" altLang="en-US" sz="2400" b="1"/>
              <a:t>的空间。</a:t>
            </a:r>
          </a:p>
          <a:p>
            <a:pPr eaLnBrk="1" hangingPunct="1">
              <a:lnSpc>
                <a:spcPct val="130000"/>
              </a:lnSpc>
            </a:pPr>
            <a:r>
              <a:rPr lang="zh-CN" altLang="en-US" sz="2800" b="1">
                <a:solidFill>
                  <a:srgbClr val="FFFF00"/>
                </a:solidFill>
              </a:rPr>
              <a:t>流动危险性</a:t>
            </a:r>
          </a:p>
          <a:p>
            <a:pPr eaLnBrk="1" hangingPunct="1">
              <a:lnSpc>
                <a:spcPct val="130000"/>
              </a:lnSpc>
            </a:pPr>
            <a:r>
              <a:rPr lang="zh-CN" altLang="en-US" sz="2400" b="1"/>
              <a:t>一些液体的粘度和表面张力低，在高速流动时容易飞溅，蒸发加剧；泄漏时，易于流动，同时由于毛细管和浸润作用，能迅速扩大表面积，加速挥发。</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78856"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29AC4714-566D-4BBF-853F-5A457A24224A}"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C5CE9897-84C7-4013-A243-65C9CB35E3F2}" type="slidenum">
              <a:rPr lang="zh-CN" altLang="en-US" sz="1200" smtClean="0"/>
              <a:pPr>
                <a:defRPr/>
              </a:pPr>
              <a:t>76</a:t>
            </a:fld>
            <a:endParaRPr lang="en-US" altLang="zh-CN" sz="1200" smtClean="0"/>
          </a:p>
        </p:txBody>
      </p:sp>
      <p:graphicFrame>
        <p:nvGraphicFramePr>
          <p:cNvPr id="79876"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79907"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7"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79908"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78" name="Text Box 6"/>
          <p:cNvSpPr txBox="1">
            <a:spLocks noChangeArrowheads="1"/>
          </p:cNvSpPr>
          <p:nvPr/>
        </p:nvSpPr>
        <p:spPr bwMode="auto">
          <a:xfrm>
            <a:off x="304800" y="1600200"/>
            <a:ext cx="853440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pPr>
            <a:r>
              <a:rPr lang="zh-CN" altLang="en-US" sz="2800" b="1">
                <a:solidFill>
                  <a:srgbClr val="FFFF00"/>
                </a:solidFill>
              </a:rPr>
              <a:t>流动摩擦带电性</a:t>
            </a:r>
          </a:p>
          <a:p>
            <a:pPr algn="just" eaLnBrk="1" hangingPunct="1">
              <a:lnSpc>
                <a:spcPct val="130000"/>
              </a:lnSpc>
            </a:pPr>
            <a:r>
              <a:rPr lang="zh-CN" altLang="en-US" sz="2400" b="1"/>
              <a:t>易燃液体的介电常数通常较低，电阻率较高，所以在流动时容易产生静电积累。如果放电可引起火灾或爆炸。</a:t>
            </a:r>
          </a:p>
          <a:p>
            <a:pPr algn="just" eaLnBrk="1" hangingPunct="1">
              <a:lnSpc>
                <a:spcPct val="130000"/>
              </a:lnSpc>
            </a:pPr>
            <a:r>
              <a:rPr lang="zh-CN" altLang="en-US" sz="2400" b="1"/>
              <a:t>通常，流速越高，摩擦阻力越大，越易产生静电积累。</a:t>
            </a:r>
          </a:p>
          <a:p>
            <a:pPr algn="just" eaLnBrk="1" hangingPunct="1">
              <a:lnSpc>
                <a:spcPct val="130000"/>
              </a:lnSpc>
            </a:pPr>
            <a:r>
              <a:rPr lang="zh-CN" altLang="en-US" sz="2400" b="1"/>
              <a:t>容器和管道的材料性质也影响静电的积累。非金属材料（帆布、橡胶、石棉，水泥和塑料）比金属材料容易产生静电积累。</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79880"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BD0C98E9-6BC8-492F-B5AD-AEB56370C9C7}"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D6CB7BB5-4A25-4573-939A-1F92ACFC7CC4}" type="slidenum">
              <a:rPr lang="zh-CN" altLang="en-US" sz="1200" smtClean="0"/>
              <a:pPr>
                <a:defRPr/>
              </a:pPr>
              <a:t>77</a:t>
            </a:fld>
            <a:endParaRPr lang="en-US" altLang="zh-CN" sz="1200" smtClean="0"/>
          </a:p>
        </p:txBody>
      </p:sp>
      <p:graphicFrame>
        <p:nvGraphicFramePr>
          <p:cNvPr id="80900"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80931"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901"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80932"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4198" name="Text Box 6"/>
          <p:cNvSpPr txBox="1">
            <a:spLocks noChangeArrowheads="1"/>
          </p:cNvSpPr>
          <p:nvPr/>
        </p:nvSpPr>
        <p:spPr bwMode="auto">
          <a:xfrm>
            <a:off x="304800" y="1371600"/>
            <a:ext cx="8534400" cy="4449763"/>
          </a:xfrm>
          <a:prstGeom prst="rect">
            <a:avLst/>
          </a:prstGeom>
          <a:noFill/>
          <a:ln w="9525">
            <a:noFill/>
            <a:miter lim="800000"/>
            <a:headEnd/>
            <a:tailEnd/>
          </a:ln>
          <a:effectLst/>
        </p:spPr>
        <p:txBody>
          <a:bodyPr>
            <a:spAutoFit/>
          </a:bodyPr>
          <a:lstStyle/>
          <a:p>
            <a:pPr eaLnBrk="1" hangingPunct="1">
              <a:lnSpc>
                <a:spcPct val="120000"/>
              </a:lnSpc>
              <a:defRPr/>
            </a:pPr>
            <a:r>
              <a:rPr lang="en-US" altLang="zh-CN" sz="2800" b="1" dirty="0">
                <a:solidFill>
                  <a:srgbClr val="FF0066"/>
                </a:solidFill>
              </a:rPr>
              <a:t>4.6. </a:t>
            </a:r>
            <a:r>
              <a:rPr lang="zh-CN" altLang="en-US" sz="2800" b="1" dirty="0">
                <a:solidFill>
                  <a:srgbClr val="FF0066"/>
                </a:solidFill>
                <a:effectLst>
                  <a:outerShdw blurRad="38100" dist="38100" dir="2700000" algn="tl">
                    <a:srgbClr val="000000"/>
                  </a:outerShdw>
                </a:effectLst>
              </a:rPr>
              <a:t>易燃固体、易于自燃的物质、遇水放出易燃气体的物质危险性分析</a:t>
            </a:r>
            <a:endParaRPr lang="zh-CN" altLang="en-US" sz="2800" b="1" dirty="0">
              <a:solidFill>
                <a:srgbClr val="FF0066"/>
              </a:solidFill>
            </a:endParaRPr>
          </a:p>
          <a:p>
            <a:pPr eaLnBrk="1" hangingPunct="1">
              <a:lnSpc>
                <a:spcPct val="150000"/>
              </a:lnSpc>
              <a:defRPr/>
            </a:pPr>
            <a:r>
              <a:rPr lang="zh-CN" altLang="en-US" sz="2400" b="1" dirty="0">
                <a:solidFill>
                  <a:srgbClr val="FFFF00"/>
                </a:solidFill>
              </a:rPr>
              <a:t>易燃固体的危险性</a:t>
            </a:r>
          </a:p>
          <a:p>
            <a:pPr eaLnBrk="1" hangingPunct="1">
              <a:lnSpc>
                <a:spcPct val="150000"/>
              </a:lnSpc>
              <a:defRPr/>
            </a:pPr>
            <a:r>
              <a:rPr lang="zh-CN" altLang="en-US" sz="2400" b="1" dirty="0">
                <a:solidFill>
                  <a:srgbClr val="00FF00"/>
                </a:solidFill>
              </a:rPr>
              <a:t>（</a:t>
            </a:r>
            <a:r>
              <a:rPr lang="en-US" altLang="zh-CN" sz="2400" b="1" dirty="0">
                <a:solidFill>
                  <a:srgbClr val="00FF00"/>
                </a:solidFill>
              </a:rPr>
              <a:t>1</a:t>
            </a:r>
            <a:r>
              <a:rPr lang="zh-CN" altLang="en-US" sz="2400" b="1" dirty="0">
                <a:solidFill>
                  <a:srgbClr val="00FF00"/>
                </a:solidFill>
              </a:rPr>
              <a:t>）燃点低，易点燃</a:t>
            </a:r>
          </a:p>
          <a:p>
            <a:pPr eaLnBrk="1" hangingPunct="1">
              <a:lnSpc>
                <a:spcPct val="150000"/>
              </a:lnSpc>
              <a:defRPr/>
            </a:pPr>
            <a:r>
              <a:rPr lang="zh-CN" altLang="en-US" sz="2400" b="1" dirty="0"/>
              <a:t>易燃固体的燃点一般低于</a:t>
            </a:r>
            <a:r>
              <a:rPr lang="en-US" altLang="zh-CN" sz="2400" b="1" dirty="0"/>
              <a:t>300℃</a:t>
            </a:r>
            <a:r>
              <a:rPr lang="zh-CN" altLang="en-US" sz="2400" b="1" dirty="0"/>
              <a:t>，常温下只需很小的能量即可点燃。</a:t>
            </a:r>
          </a:p>
          <a:p>
            <a:pPr eaLnBrk="1" hangingPunct="1">
              <a:lnSpc>
                <a:spcPct val="150000"/>
              </a:lnSpc>
              <a:defRPr/>
            </a:pPr>
            <a:r>
              <a:rPr lang="zh-CN" altLang="en-US" sz="2400" b="1" dirty="0"/>
              <a:t>镁粉、铝粉：</a:t>
            </a:r>
            <a:r>
              <a:rPr lang="en-US" altLang="zh-CN" sz="2400" b="1" dirty="0"/>
              <a:t>20mJ</a:t>
            </a:r>
            <a:r>
              <a:rPr lang="zh-CN" altLang="en-US" sz="2400" b="1" dirty="0"/>
              <a:t>，硫磺、生松香：</a:t>
            </a:r>
            <a:r>
              <a:rPr lang="en-US" altLang="zh-CN" sz="2400" b="1" dirty="0"/>
              <a:t>15mJ</a:t>
            </a:r>
          </a:p>
          <a:p>
            <a:pPr eaLnBrk="1" hangingPunct="1">
              <a:lnSpc>
                <a:spcPct val="150000"/>
              </a:lnSpc>
              <a:defRPr/>
            </a:pPr>
            <a:r>
              <a:rPr lang="zh-CN" altLang="en-US" sz="2400" b="1" dirty="0"/>
              <a:t>某些易燃固体在受到摩擦、撞击等外力作用时也能引发燃烧。</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80904"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06A940C2-6467-4678-8D5F-6F138FF6E463}" type="datetime1">
              <a:rPr lang="zh-CN" altLang="en-US"/>
              <a:pPr>
                <a:defRPr/>
              </a:pPr>
              <a:t>2017/3/14</a:t>
            </a:fld>
            <a:endParaRPr lang="en-US" altLang="zh-CN" dirty="0"/>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165702AA-555C-4034-A540-FFB0FF11D7F1}" type="slidenum">
              <a:rPr lang="zh-CN" altLang="en-US" sz="1200" smtClean="0"/>
              <a:pPr>
                <a:defRPr/>
              </a:pPr>
              <a:t>78</a:t>
            </a:fld>
            <a:endParaRPr lang="en-US" altLang="zh-CN" sz="1200" smtClean="0"/>
          </a:p>
        </p:txBody>
      </p:sp>
      <p:graphicFrame>
        <p:nvGraphicFramePr>
          <p:cNvPr id="81924"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81955"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25"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81956"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6" name="Text Box 6"/>
          <p:cNvSpPr txBox="1">
            <a:spLocks noChangeArrowheads="1"/>
          </p:cNvSpPr>
          <p:nvPr/>
        </p:nvSpPr>
        <p:spPr bwMode="auto">
          <a:xfrm>
            <a:off x="228600" y="1447800"/>
            <a:ext cx="8534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50000"/>
              </a:lnSpc>
            </a:pPr>
            <a:r>
              <a:rPr lang="zh-CN" altLang="en-US" sz="2400" b="1">
                <a:solidFill>
                  <a:srgbClr val="00FF00"/>
                </a:solidFill>
              </a:rPr>
              <a:t>（</a:t>
            </a:r>
            <a:r>
              <a:rPr lang="en-US" altLang="zh-CN" sz="2400" b="1">
                <a:solidFill>
                  <a:srgbClr val="00FF00"/>
                </a:solidFill>
              </a:rPr>
              <a:t>2</a:t>
            </a:r>
            <a:r>
              <a:rPr lang="zh-CN" altLang="en-US" sz="2400" b="1">
                <a:solidFill>
                  <a:srgbClr val="00FF00"/>
                </a:solidFill>
              </a:rPr>
              <a:t>）遇酸、氧化剂易燃易爆</a:t>
            </a:r>
          </a:p>
          <a:p>
            <a:pPr algn="just" eaLnBrk="1" hangingPunct="1">
              <a:lnSpc>
                <a:spcPct val="150000"/>
              </a:lnSpc>
            </a:pPr>
            <a:r>
              <a:rPr lang="zh-CN" altLang="en-US" sz="2400" b="1"/>
              <a:t>易燃固体通常为非常活泼的化学物质，与酸或氧化剂相遇可引起着火或爆炸。例如萘与发烟硫酸接触反应非常剧烈，甚至爆炸；红磷与氯酸钾、硫磺与过氧化钠或氯酸钾相遇，经摩擦或撞击会引起着火或爆炸。</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81928"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53F84AE2-8412-47DF-9EE1-01CC4A22364C}" type="datetime1">
              <a:rPr lang="zh-CN" altLang="en-US"/>
              <a:pPr>
                <a:defRPr/>
              </a:pPr>
              <a:t>2017/3/14</a:t>
            </a:fld>
            <a:endParaRPr lang="en-US" altLang="zh-CN" dirty="0"/>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1045EFC6-5A84-45A4-870B-985774D518B9}" type="slidenum">
              <a:rPr lang="zh-CN" altLang="en-US" sz="1200" smtClean="0"/>
              <a:pPr>
                <a:defRPr/>
              </a:pPr>
              <a:t>79</a:t>
            </a:fld>
            <a:endParaRPr lang="en-US" altLang="zh-CN" sz="1200" smtClean="0"/>
          </a:p>
        </p:txBody>
      </p:sp>
      <p:graphicFrame>
        <p:nvGraphicFramePr>
          <p:cNvPr id="82948"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82979"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949"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82980"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0" name="Text Box 6"/>
          <p:cNvSpPr txBox="1">
            <a:spLocks noChangeArrowheads="1"/>
          </p:cNvSpPr>
          <p:nvPr/>
        </p:nvSpPr>
        <p:spPr bwMode="auto">
          <a:xfrm>
            <a:off x="228600" y="1219200"/>
            <a:ext cx="8686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10000"/>
              </a:lnSpc>
            </a:pPr>
            <a:r>
              <a:rPr lang="zh-CN" altLang="en-US" sz="2400" b="1" dirty="0">
                <a:solidFill>
                  <a:srgbClr val="00FF00"/>
                </a:solidFill>
              </a:rPr>
              <a:t>（</a:t>
            </a:r>
            <a:r>
              <a:rPr lang="en-US" altLang="zh-CN" sz="2400" b="1" dirty="0">
                <a:solidFill>
                  <a:srgbClr val="00FF00"/>
                </a:solidFill>
              </a:rPr>
              <a:t>3</a:t>
            </a:r>
            <a:r>
              <a:rPr lang="zh-CN" altLang="en-US" sz="2400" b="1" dirty="0">
                <a:solidFill>
                  <a:srgbClr val="00FF00"/>
                </a:solidFill>
              </a:rPr>
              <a:t>）易燃固体本身或燃烧产物有毒</a:t>
            </a:r>
          </a:p>
          <a:p>
            <a:pPr algn="just" eaLnBrk="1" hangingPunct="1">
              <a:lnSpc>
                <a:spcPct val="110000"/>
              </a:lnSpc>
            </a:pPr>
            <a:r>
              <a:rPr lang="zh-CN" altLang="en-US" sz="2400" b="1" dirty="0"/>
              <a:t>硫磺、三硫化四磷与皮肤接触（特别夏季有汗的情况下）或吸入后能引起中毒。含有</a:t>
            </a:r>
            <a:r>
              <a:rPr lang="en-US" altLang="zh-CN" sz="2400" b="1" dirty="0"/>
              <a:t>-NO</a:t>
            </a:r>
            <a:r>
              <a:rPr lang="en-US" altLang="zh-CN" sz="2400" b="1" baseline="-25000" dirty="0"/>
              <a:t>2</a:t>
            </a:r>
            <a:r>
              <a:rPr lang="zh-CN" altLang="en-US" sz="2400" b="1" dirty="0"/>
              <a:t>、</a:t>
            </a:r>
            <a:r>
              <a:rPr lang="en-US" altLang="zh-CN" sz="2400" b="1" dirty="0"/>
              <a:t>-NO</a:t>
            </a:r>
            <a:r>
              <a:rPr lang="zh-CN" altLang="en-US" sz="2400" b="1" dirty="0"/>
              <a:t>、</a:t>
            </a:r>
            <a:r>
              <a:rPr lang="en-US" altLang="zh-CN" sz="2400" b="1" dirty="0"/>
              <a:t>-N=N-</a:t>
            </a:r>
            <a:r>
              <a:rPr lang="zh-CN" altLang="en-US" sz="2400" b="1" dirty="0"/>
              <a:t>的化合物在燃烧或爆炸时产生有毒气体，</a:t>
            </a:r>
            <a:r>
              <a:rPr lang="en-US" altLang="zh-CN" sz="2400" b="1" dirty="0" err="1"/>
              <a:t>NOx</a:t>
            </a:r>
            <a:r>
              <a:rPr lang="en-US" altLang="zh-CN" sz="2400" b="1" dirty="0"/>
              <a:t> </a:t>
            </a:r>
            <a:r>
              <a:rPr lang="zh-CN" altLang="en-US" sz="2400" b="1" dirty="0"/>
              <a:t>。</a:t>
            </a:r>
          </a:p>
          <a:p>
            <a:pPr algn="just" eaLnBrk="1" hangingPunct="1">
              <a:lnSpc>
                <a:spcPct val="110000"/>
              </a:lnSpc>
              <a:buFont typeface="Wingdings" pitchFamily="2" charset="2"/>
              <a:buNone/>
            </a:pPr>
            <a:r>
              <a:rPr lang="zh-CN" altLang="en-US" sz="2400" b="1" dirty="0">
                <a:solidFill>
                  <a:srgbClr val="00FF00"/>
                </a:solidFill>
              </a:rPr>
              <a:t>（</a:t>
            </a:r>
            <a:r>
              <a:rPr lang="en-US" altLang="zh-CN" sz="2400" b="1" dirty="0">
                <a:solidFill>
                  <a:srgbClr val="00FF00"/>
                </a:solidFill>
              </a:rPr>
              <a:t>4</a:t>
            </a:r>
            <a:r>
              <a:rPr lang="zh-CN" altLang="en-US" sz="2400" b="1" dirty="0">
                <a:solidFill>
                  <a:srgbClr val="00FF00"/>
                </a:solidFill>
              </a:rPr>
              <a:t>）兼有遇湿易燃性</a:t>
            </a:r>
          </a:p>
          <a:p>
            <a:pPr algn="just" eaLnBrk="1" hangingPunct="1">
              <a:lnSpc>
                <a:spcPct val="110000"/>
              </a:lnSpc>
            </a:pPr>
            <a:r>
              <a:rPr lang="zh-CN" altLang="en-US" sz="2400" b="1" dirty="0"/>
              <a:t>磷的硫化物类，不仅有遇热易燃性，而且还有遇湿易燃性。</a:t>
            </a:r>
            <a:r>
              <a:rPr lang="en-US" altLang="zh-CN" sz="2400" b="1" dirty="0"/>
              <a:t>P</a:t>
            </a:r>
            <a:r>
              <a:rPr lang="en-US" altLang="zh-CN" sz="2400" b="1" baseline="-25000" dirty="0"/>
              <a:t>2</a:t>
            </a:r>
            <a:r>
              <a:rPr lang="en-US" altLang="zh-CN" sz="2400" b="1" dirty="0"/>
              <a:t>S</a:t>
            </a:r>
            <a:r>
              <a:rPr lang="en-US" altLang="zh-CN" sz="2400" b="1" baseline="-25000" dirty="0"/>
              <a:t>5</a:t>
            </a:r>
            <a:r>
              <a:rPr lang="zh-CN" altLang="en-US" sz="2400" b="1" dirty="0"/>
              <a:t>、</a:t>
            </a:r>
            <a:r>
              <a:rPr lang="en-US" altLang="zh-CN" sz="2400" b="1" dirty="0"/>
              <a:t>P</a:t>
            </a:r>
            <a:r>
              <a:rPr lang="en-US" altLang="zh-CN" sz="2400" b="1" baseline="-25000" dirty="0"/>
              <a:t>4</a:t>
            </a:r>
            <a:r>
              <a:rPr lang="en-US" altLang="zh-CN" sz="2400" b="1" dirty="0"/>
              <a:t>S</a:t>
            </a:r>
            <a:r>
              <a:rPr lang="en-US" altLang="zh-CN" sz="2400" b="1" baseline="-25000" dirty="0"/>
              <a:t>3</a:t>
            </a:r>
            <a:r>
              <a:rPr lang="en-US" altLang="zh-CN" sz="2400" b="1" dirty="0"/>
              <a:t> </a:t>
            </a:r>
            <a:r>
              <a:rPr lang="zh-CN" altLang="en-US" sz="2400" b="1" dirty="0"/>
              <a:t>等物质，遇水能产生具有腐蚀性和毒性的可燃气体</a:t>
            </a:r>
            <a:r>
              <a:rPr lang="en-US" altLang="zh-CN" sz="2400" b="1" dirty="0"/>
              <a:t>H</a:t>
            </a:r>
            <a:r>
              <a:rPr lang="en-US" altLang="zh-CN" sz="2400" b="1" baseline="-25000" dirty="0"/>
              <a:t>2</a:t>
            </a:r>
            <a:r>
              <a:rPr lang="en-US" altLang="zh-CN" sz="2400" b="1" dirty="0"/>
              <a:t>S</a:t>
            </a:r>
            <a:r>
              <a:rPr lang="zh-CN" altLang="en-US" sz="2400" b="1" dirty="0"/>
              <a:t>。所以在使用这些物质时，除注意防火外，还要注意防潮。</a:t>
            </a:r>
          </a:p>
          <a:p>
            <a:pPr algn="just" eaLnBrk="1" hangingPunct="1">
              <a:lnSpc>
                <a:spcPct val="110000"/>
              </a:lnSpc>
            </a:pPr>
            <a:r>
              <a:rPr lang="zh-CN" altLang="en-US" sz="2400" b="1" dirty="0">
                <a:solidFill>
                  <a:srgbClr val="00FF00"/>
                </a:solidFill>
              </a:rPr>
              <a:t>（</a:t>
            </a:r>
            <a:r>
              <a:rPr lang="en-US" altLang="zh-CN" sz="2400" b="1" dirty="0">
                <a:solidFill>
                  <a:srgbClr val="00FF00"/>
                </a:solidFill>
              </a:rPr>
              <a:t>5</a:t>
            </a:r>
            <a:r>
              <a:rPr lang="zh-CN" altLang="en-US" sz="2400" b="1" dirty="0">
                <a:solidFill>
                  <a:srgbClr val="00FF00"/>
                </a:solidFill>
              </a:rPr>
              <a:t>）自燃危险性</a:t>
            </a:r>
          </a:p>
          <a:p>
            <a:pPr algn="just" eaLnBrk="1" hangingPunct="1">
              <a:lnSpc>
                <a:spcPct val="110000"/>
              </a:lnSpc>
            </a:pPr>
            <a:r>
              <a:rPr lang="zh-CN" altLang="en-US" sz="2400" b="1" dirty="0"/>
              <a:t>易燃固体中的赛璐珞、硝化棉及其制品在积热不散的情况下容易自燃起火。</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82952"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Date Placeholder 3"/>
          <p:cNvSpPr>
            <a:spLocks noGrp="1"/>
          </p:cNvSpPr>
          <p:nvPr>
            <p:ph type="dt" sz="quarter" idx="10"/>
          </p:nvPr>
        </p:nvSpPr>
        <p:spPr/>
        <p:txBody>
          <a:bodyPr/>
          <a:lstStyle/>
          <a:p>
            <a:pPr>
              <a:defRPr/>
            </a:pPr>
            <a:fld id="{846B5F85-076A-4182-AFDC-07AB1C1F1009}" type="datetime1">
              <a:rPr lang="zh-CN" altLang="en-US"/>
              <a:pPr>
                <a:defRPr/>
              </a:pPr>
              <a:t>2017/3/14</a:t>
            </a:fld>
            <a:endParaRPr lang="en-US" altLang="zh-CN" dirty="0"/>
          </a:p>
        </p:txBody>
      </p:sp>
      <p:sp>
        <p:nvSpPr>
          <p:cNvPr id="64"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020A5AAF-C806-41B6-83BB-1C0E7E89E108}" type="slidenum">
              <a:rPr lang="zh-CN" altLang="en-US" sz="1200" smtClean="0"/>
              <a:pPr>
                <a:defRPr/>
              </a:pPr>
              <a:t>8</a:t>
            </a:fld>
            <a:endParaRPr lang="en-US" altLang="zh-CN" sz="1200" smtClean="0"/>
          </a:p>
        </p:txBody>
      </p:sp>
      <p:sp>
        <p:nvSpPr>
          <p:cNvPr id="10244" name="Text Box 17"/>
          <p:cNvSpPr txBox="1">
            <a:spLocks noChangeArrowheads="1"/>
          </p:cNvSpPr>
          <p:nvPr/>
        </p:nvSpPr>
        <p:spPr bwMode="auto">
          <a:xfrm>
            <a:off x="381000" y="1371600"/>
            <a:ext cx="42672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10000"/>
              </a:lnSpc>
              <a:spcBef>
                <a:spcPct val="50000"/>
              </a:spcBef>
            </a:pPr>
            <a:r>
              <a:rPr lang="en-US" altLang="zh-CN" sz="2800" b="1">
                <a:solidFill>
                  <a:srgbClr val="FF0066"/>
                </a:solidFill>
                <a:latin typeface="Times New Roman" pitchFamily="18" charset="0"/>
              </a:rPr>
              <a:t>4.1.4 </a:t>
            </a:r>
            <a:r>
              <a:rPr lang="zh-CN" altLang="en-US" sz="2800" b="1">
                <a:solidFill>
                  <a:srgbClr val="FF0066"/>
                </a:solidFill>
                <a:latin typeface="Times New Roman" pitchFamily="18" charset="0"/>
              </a:rPr>
              <a:t>燃烧过程和形式</a:t>
            </a:r>
          </a:p>
        </p:txBody>
      </p:sp>
      <p:sp>
        <p:nvSpPr>
          <p:cNvPr id="10245" name="Text Box 19"/>
          <p:cNvSpPr txBox="1">
            <a:spLocks noChangeArrowheads="1"/>
          </p:cNvSpPr>
          <p:nvPr/>
        </p:nvSpPr>
        <p:spPr bwMode="auto">
          <a:xfrm>
            <a:off x="3505200" y="2057400"/>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000" b="1">
                <a:solidFill>
                  <a:srgbClr val="33CC33"/>
                </a:solidFill>
                <a:latin typeface="Times New Roman" pitchFamily="18" charset="0"/>
              </a:rPr>
              <a:t>固体燃烧</a:t>
            </a:r>
          </a:p>
        </p:txBody>
      </p:sp>
      <p:grpSp>
        <p:nvGrpSpPr>
          <p:cNvPr id="10246" name="Group 87"/>
          <p:cNvGrpSpPr>
            <a:grpSpLocks/>
          </p:cNvGrpSpPr>
          <p:nvPr/>
        </p:nvGrpSpPr>
        <p:grpSpPr bwMode="auto">
          <a:xfrm>
            <a:off x="366713" y="2990850"/>
            <a:ext cx="8007350" cy="2287588"/>
            <a:chOff x="236" y="2734"/>
            <a:chExt cx="5044" cy="1066"/>
          </a:xfrm>
        </p:grpSpPr>
        <p:grpSp>
          <p:nvGrpSpPr>
            <p:cNvPr id="10249" name="Group 86"/>
            <p:cNvGrpSpPr>
              <a:grpSpLocks/>
            </p:cNvGrpSpPr>
            <p:nvPr/>
          </p:nvGrpSpPr>
          <p:grpSpPr bwMode="auto">
            <a:xfrm>
              <a:off x="240" y="2734"/>
              <a:ext cx="4608" cy="473"/>
              <a:chOff x="336" y="2926"/>
              <a:chExt cx="4608" cy="473"/>
            </a:xfrm>
          </p:grpSpPr>
          <p:sp>
            <p:nvSpPr>
              <p:cNvPr id="10274" name="Text Box 20"/>
              <p:cNvSpPr txBox="1">
                <a:spLocks noChangeArrowheads="1"/>
              </p:cNvSpPr>
              <p:nvPr/>
            </p:nvSpPr>
            <p:spPr bwMode="auto">
              <a:xfrm>
                <a:off x="336" y="2926"/>
                <a:ext cx="672"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400" b="1">
                    <a:solidFill>
                      <a:schemeClr val="tx2"/>
                    </a:solidFill>
                    <a:latin typeface="Times New Roman" pitchFamily="18" charset="0"/>
                  </a:rPr>
                  <a:t>简单</a:t>
                </a:r>
                <a:endParaRPr lang="en-US" altLang="zh-CN" sz="2400" b="1">
                  <a:solidFill>
                    <a:schemeClr val="tx2"/>
                  </a:solidFill>
                  <a:latin typeface="Times New Roman" pitchFamily="18" charset="0"/>
                </a:endParaRPr>
              </a:p>
              <a:p>
                <a:pPr>
                  <a:spcBef>
                    <a:spcPct val="50000"/>
                  </a:spcBef>
                </a:pPr>
                <a:r>
                  <a:rPr lang="zh-CN" altLang="en-US" sz="2400" b="1">
                    <a:solidFill>
                      <a:schemeClr val="tx2"/>
                    </a:solidFill>
                    <a:latin typeface="Times New Roman" pitchFamily="18" charset="0"/>
                  </a:rPr>
                  <a:t>物质</a:t>
                </a:r>
              </a:p>
            </p:txBody>
          </p:sp>
          <p:sp>
            <p:nvSpPr>
              <p:cNvPr id="10275" name="Text Box 22"/>
              <p:cNvSpPr txBox="1">
                <a:spLocks noChangeArrowheads="1"/>
              </p:cNvSpPr>
              <p:nvPr/>
            </p:nvSpPr>
            <p:spPr bwMode="auto">
              <a:xfrm>
                <a:off x="4368" y="3024"/>
                <a:ext cx="57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400" b="1">
                    <a:solidFill>
                      <a:schemeClr val="tx2"/>
                    </a:solidFill>
                    <a:latin typeface="Times New Roman" pitchFamily="18" charset="0"/>
                  </a:rPr>
                  <a:t>燃烧</a:t>
                </a:r>
              </a:p>
            </p:txBody>
          </p:sp>
          <p:grpSp>
            <p:nvGrpSpPr>
              <p:cNvPr id="10276" name="Group 28"/>
              <p:cNvGrpSpPr>
                <a:grpSpLocks/>
              </p:cNvGrpSpPr>
              <p:nvPr/>
            </p:nvGrpSpPr>
            <p:grpSpPr bwMode="auto">
              <a:xfrm>
                <a:off x="1104" y="2928"/>
                <a:ext cx="624" cy="240"/>
                <a:chOff x="3264" y="1392"/>
                <a:chExt cx="624" cy="240"/>
              </a:xfrm>
            </p:grpSpPr>
            <p:sp>
              <p:nvSpPr>
                <p:cNvPr id="10285" name="Line 23"/>
                <p:cNvSpPr>
                  <a:spLocks noChangeShapeType="1"/>
                </p:cNvSpPr>
                <p:nvPr/>
              </p:nvSpPr>
              <p:spPr bwMode="auto">
                <a:xfrm>
                  <a:off x="3264" y="1632"/>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6" name="Text Box 24"/>
                <p:cNvSpPr txBox="1">
                  <a:spLocks noChangeArrowheads="1"/>
                </p:cNvSpPr>
                <p:nvPr/>
              </p:nvSpPr>
              <p:spPr bwMode="auto">
                <a:xfrm>
                  <a:off x="3264" y="1392"/>
                  <a:ext cx="62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lang="zh-CN" altLang="en-US" b="1">
                      <a:solidFill>
                        <a:schemeClr val="tx2"/>
                      </a:solidFill>
                      <a:latin typeface="Times New Roman" pitchFamily="18" charset="0"/>
                    </a:rPr>
                    <a:t>受热</a:t>
                  </a:r>
                </a:p>
              </p:txBody>
            </p:sp>
          </p:grpSp>
          <p:grpSp>
            <p:nvGrpSpPr>
              <p:cNvPr id="10277" name="Group 27"/>
              <p:cNvGrpSpPr>
                <a:grpSpLocks/>
              </p:cNvGrpSpPr>
              <p:nvPr/>
            </p:nvGrpSpPr>
            <p:grpSpPr bwMode="auto">
              <a:xfrm>
                <a:off x="3552" y="2956"/>
                <a:ext cx="720" cy="212"/>
                <a:chOff x="4656" y="1420"/>
                <a:chExt cx="720" cy="212"/>
              </a:xfrm>
            </p:grpSpPr>
            <p:sp>
              <p:nvSpPr>
                <p:cNvPr id="10283" name="Line 25"/>
                <p:cNvSpPr>
                  <a:spLocks noChangeShapeType="1"/>
                </p:cNvSpPr>
                <p:nvPr/>
              </p:nvSpPr>
              <p:spPr bwMode="auto">
                <a:xfrm>
                  <a:off x="4656" y="1632"/>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4" name="Text Box 26"/>
                <p:cNvSpPr txBox="1">
                  <a:spLocks noChangeArrowheads="1"/>
                </p:cNvSpPr>
                <p:nvPr/>
              </p:nvSpPr>
              <p:spPr bwMode="auto">
                <a:xfrm>
                  <a:off x="4691" y="1420"/>
                  <a:ext cx="57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b="1">
                      <a:solidFill>
                        <a:schemeClr val="tx2"/>
                      </a:solidFill>
                      <a:latin typeface="Times New Roman" pitchFamily="18" charset="0"/>
                    </a:rPr>
                    <a:t>氧化剂</a:t>
                  </a:r>
                </a:p>
              </p:txBody>
            </p:sp>
          </p:grpSp>
          <p:sp>
            <p:nvSpPr>
              <p:cNvPr id="10278" name="Text Box 53"/>
              <p:cNvSpPr txBox="1">
                <a:spLocks noChangeArrowheads="1"/>
              </p:cNvSpPr>
              <p:nvPr/>
            </p:nvSpPr>
            <p:spPr bwMode="auto">
              <a:xfrm>
                <a:off x="1680" y="3024"/>
                <a:ext cx="72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400" b="1">
                    <a:solidFill>
                      <a:schemeClr val="tx2"/>
                    </a:solidFill>
                    <a:latin typeface="Times New Roman" pitchFamily="18" charset="0"/>
                  </a:rPr>
                  <a:t>熔化</a:t>
                </a:r>
              </a:p>
            </p:txBody>
          </p:sp>
          <p:grpSp>
            <p:nvGrpSpPr>
              <p:cNvPr id="10279" name="Group 54"/>
              <p:cNvGrpSpPr>
                <a:grpSpLocks/>
              </p:cNvGrpSpPr>
              <p:nvPr/>
            </p:nvGrpSpPr>
            <p:grpSpPr bwMode="auto">
              <a:xfrm>
                <a:off x="2213" y="2942"/>
                <a:ext cx="744" cy="211"/>
                <a:chOff x="3413" y="1406"/>
                <a:chExt cx="744" cy="211"/>
              </a:xfrm>
            </p:grpSpPr>
            <p:sp>
              <p:nvSpPr>
                <p:cNvPr id="10281" name="Line 55"/>
                <p:cNvSpPr>
                  <a:spLocks noChangeShapeType="1"/>
                </p:cNvSpPr>
                <p:nvPr/>
              </p:nvSpPr>
              <p:spPr bwMode="auto">
                <a:xfrm>
                  <a:off x="3432" y="1617"/>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2" name="Text Box 56"/>
                <p:cNvSpPr txBox="1">
                  <a:spLocks noChangeArrowheads="1"/>
                </p:cNvSpPr>
                <p:nvPr/>
              </p:nvSpPr>
              <p:spPr bwMode="auto">
                <a:xfrm>
                  <a:off x="3413" y="1406"/>
                  <a:ext cx="744"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lang="zh-CN" altLang="en-US" b="1">
                      <a:solidFill>
                        <a:schemeClr val="tx2"/>
                      </a:solidFill>
                      <a:latin typeface="Times New Roman" pitchFamily="18" charset="0"/>
                    </a:rPr>
                    <a:t>受热</a:t>
                  </a:r>
                </a:p>
              </p:txBody>
            </p:sp>
          </p:grpSp>
          <p:sp>
            <p:nvSpPr>
              <p:cNvPr id="10280" name="Text Box 70"/>
              <p:cNvSpPr txBox="1">
                <a:spLocks noChangeArrowheads="1"/>
              </p:cNvSpPr>
              <p:nvPr/>
            </p:nvSpPr>
            <p:spPr bwMode="auto">
              <a:xfrm>
                <a:off x="2976" y="3024"/>
                <a:ext cx="52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400" b="1">
                    <a:solidFill>
                      <a:schemeClr val="tx2"/>
                    </a:solidFill>
                    <a:latin typeface="Times New Roman" pitchFamily="18" charset="0"/>
                  </a:rPr>
                  <a:t>蒸汽</a:t>
                </a:r>
              </a:p>
            </p:txBody>
          </p:sp>
        </p:grpSp>
        <p:grpSp>
          <p:nvGrpSpPr>
            <p:cNvPr id="10250" name="Group 85"/>
            <p:cNvGrpSpPr>
              <a:grpSpLocks/>
            </p:cNvGrpSpPr>
            <p:nvPr/>
          </p:nvGrpSpPr>
          <p:grpSpPr bwMode="auto">
            <a:xfrm>
              <a:off x="236" y="3312"/>
              <a:ext cx="5044" cy="488"/>
              <a:chOff x="332" y="3408"/>
              <a:chExt cx="5044" cy="488"/>
            </a:xfrm>
          </p:grpSpPr>
          <p:grpSp>
            <p:nvGrpSpPr>
              <p:cNvPr id="10251" name="Group 76"/>
              <p:cNvGrpSpPr>
                <a:grpSpLocks/>
              </p:cNvGrpSpPr>
              <p:nvPr/>
            </p:nvGrpSpPr>
            <p:grpSpPr bwMode="auto">
              <a:xfrm>
                <a:off x="332" y="3423"/>
                <a:ext cx="1777" cy="473"/>
                <a:chOff x="332" y="3375"/>
                <a:chExt cx="1777" cy="473"/>
              </a:xfrm>
            </p:grpSpPr>
            <p:sp>
              <p:nvSpPr>
                <p:cNvPr id="10269" name="Text Box 57"/>
                <p:cNvSpPr txBox="1">
                  <a:spLocks noChangeArrowheads="1"/>
                </p:cNvSpPr>
                <p:nvPr/>
              </p:nvSpPr>
              <p:spPr bwMode="auto">
                <a:xfrm>
                  <a:off x="332" y="3375"/>
                  <a:ext cx="768"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400" b="1">
                      <a:solidFill>
                        <a:schemeClr val="tx2"/>
                      </a:solidFill>
                      <a:latin typeface="Times New Roman" pitchFamily="18" charset="0"/>
                    </a:rPr>
                    <a:t>复杂</a:t>
                  </a:r>
                  <a:endParaRPr lang="en-US" altLang="zh-CN" sz="2400" b="1">
                    <a:solidFill>
                      <a:schemeClr val="tx2"/>
                    </a:solidFill>
                    <a:latin typeface="Times New Roman" pitchFamily="18" charset="0"/>
                  </a:endParaRPr>
                </a:p>
                <a:p>
                  <a:pPr>
                    <a:spcBef>
                      <a:spcPct val="50000"/>
                    </a:spcBef>
                  </a:pPr>
                  <a:r>
                    <a:rPr lang="zh-CN" altLang="en-US" sz="2400" b="1">
                      <a:solidFill>
                        <a:schemeClr val="tx2"/>
                      </a:solidFill>
                      <a:latin typeface="Times New Roman" pitchFamily="18" charset="0"/>
                    </a:rPr>
                    <a:t>物质</a:t>
                  </a:r>
                </a:p>
              </p:txBody>
            </p:sp>
            <p:grpSp>
              <p:nvGrpSpPr>
                <p:cNvPr id="10270" name="Group 58"/>
                <p:cNvGrpSpPr>
                  <a:grpSpLocks/>
                </p:cNvGrpSpPr>
                <p:nvPr/>
              </p:nvGrpSpPr>
              <p:grpSpPr bwMode="auto">
                <a:xfrm>
                  <a:off x="864" y="3408"/>
                  <a:ext cx="720" cy="205"/>
                  <a:chOff x="2976" y="1392"/>
                  <a:chExt cx="720" cy="205"/>
                </a:xfrm>
              </p:grpSpPr>
              <p:sp>
                <p:nvSpPr>
                  <p:cNvPr id="10272" name="Line 59"/>
                  <p:cNvSpPr>
                    <a:spLocks noChangeShapeType="1"/>
                  </p:cNvSpPr>
                  <p:nvPr/>
                </p:nvSpPr>
                <p:spPr bwMode="auto">
                  <a:xfrm>
                    <a:off x="2976" y="1597"/>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3" name="Text Box 60"/>
                  <p:cNvSpPr txBox="1">
                    <a:spLocks noChangeArrowheads="1"/>
                  </p:cNvSpPr>
                  <p:nvPr/>
                </p:nvSpPr>
                <p:spPr bwMode="auto">
                  <a:xfrm>
                    <a:off x="3048" y="1392"/>
                    <a:ext cx="57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lang="zh-CN" altLang="en-US" b="1">
                        <a:solidFill>
                          <a:schemeClr val="tx2"/>
                        </a:solidFill>
                        <a:latin typeface="Times New Roman" pitchFamily="18" charset="0"/>
                      </a:rPr>
                      <a:t>受热</a:t>
                    </a:r>
                  </a:p>
                </p:txBody>
              </p:sp>
            </p:grpSp>
            <p:sp>
              <p:nvSpPr>
                <p:cNvPr id="10271" name="Text Box 61"/>
                <p:cNvSpPr txBox="1">
                  <a:spLocks noChangeArrowheads="1"/>
                </p:cNvSpPr>
                <p:nvPr/>
              </p:nvSpPr>
              <p:spPr bwMode="auto">
                <a:xfrm>
                  <a:off x="1581" y="3504"/>
                  <a:ext cx="52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400" b="1">
                      <a:solidFill>
                        <a:schemeClr val="tx2"/>
                      </a:solidFill>
                      <a:latin typeface="Times New Roman" pitchFamily="18" charset="0"/>
                    </a:rPr>
                    <a:t>分解</a:t>
                  </a:r>
                </a:p>
              </p:txBody>
            </p:sp>
          </p:grpSp>
          <p:grpSp>
            <p:nvGrpSpPr>
              <p:cNvPr id="10252" name="Group 79"/>
              <p:cNvGrpSpPr>
                <a:grpSpLocks/>
              </p:cNvGrpSpPr>
              <p:nvPr/>
            </p:nvGrpSpPr>
            <p:grpSpPr bwMode="auto">
              <a:xfrm>
                <a:off x="4128" y="3466"/>
                <a:ext cx="1248" cy="253"/>
                <a:chOff x="3888" y="3610"/>
                <a:chExt cx="1248" cy="253"/>
              </a:xfrm>
            </p:grpSpPr>
            <p:grpSp>
              <p:nvGrpSpPr>
                <p:cNvPr id="10265" name="Group 67"/>
                <p:cNvGrpSpPr>
                  <a:grpSpLocks/>
                </p:cNvGrpSpPr>
                <p:nvPr/>
              </p:nvGrpSpPr>
              <p:grpSpPr bwMode="auto">
                <a:xfrm>
                  <a:off x="3888" y="3610"/>
                  <a:ext cx="576" cy="182"/>
                  <a:chOff x="4080" y="1450"/>
                  <a:chExt cx="576" cy="182"/>
                </a:xfrm>
              </p:grpSpPr>
              <p:sp>
                <p:nvSpPr>
                  <p:cNvPr id="10267" name="Line 68"/>
                  <p:cNvSpPr>
                    <a:spLocks noChangeShapeType="1"/>
                  </p:cNvSpPr>
                  <p:nvPr/>
                </p:nvSpPr>
                <p:spPr bwMode="auto">
                  <a:xfrm>
                    <a:off x="4080" y="1632"/>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8" name="Text Box 69"/>
                  <p:cNvSpPr txBox="1">
                    <a:spLocks noChangeArrowheads="1"/>
                  </p:cNvSpPr>
                  <p:nvPr/>
                </p:nvSpPr>
                <p:spPr bwMode="auto">
                  <a:xfrm>
                    <a:off x="4080" y="1450"/>
                    <a:ext cx="576"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b="1">
                        <a:solidFill>
                          <a:schemeClr val="tx2"/>
                        </a:solidFill>
                        <a:latin typeface="Times New Roman" pitchFamily="18" charset="0"/>
                      </a:rPr>
                      <a:t>氧化剂</a:t>
                    </a:r>
                  </a:p>
                </p:txBody>
              </p:sp>
            </p:grpSp>
            <p:sp>
              <p:nvSpPr>
                <p:cNvPr id="10266" name="Text Box 71"/>
                <p:cNvSpPr txBox="1">
                  <a:spLocks noChangeArrowheads="1"/>
                </p:cNvSpPr>
                <p:nvPr/>
              </p:nvSpPr>
              <p:spPr bwMode="auto">
                <a:xfrm>
                  <a:off x="4560" y="3648"/>
                  <a:ext cx="57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400" b="1">
                      <a:solidFill>
                        <a:schemeClr val="tx2"/>
                      </a:solidFill>
                      <a:latin typeface="Times New Roman" pitchFamily="18" charset="0"/>
                    </a:rPr>
                    <a:t>燃烧</a:t>
                  </a:r>
                </a:p>
              </p:txBody>
            </p:sp>
          </p:grpSp>
          <p:sp>
            <p:nvSpPr>
              <p:cNvPr id="10253" name="Line 80"/>
              <p:cNvSpPr>
                <a:spLocks noChangeShapeType="1"/>
              </p:cNvSpPr>
              <p:nvPr/>
            </p:nvSpPr>
            <p:spPr bwMode="auto">
              <a:xfrm>
                <a:off x="2040" y="3668"/>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0254" name="Group 84"/>
              <p:cNvGrpSpPr>
                <a:grpSpLocks/>
              </p:cNvGrpSpPr>
              <p:nvPr/>
            </p:nvGrpSpPr>
            <p:grpSpPr bwMode="auto">
              <a:xfrm>
                <a:off x="2514" y="3408"/>
                <a:ext cx="1566" cy="455"/>
                <a:chOff x="2514" y="3408"/>
                <a:chExt cx="1566" cy="455"/>
              </a:xfrm>
            </p:grpSpPr>
            <p:grpSp>
              <p:nvGrpSpPr>
                <p:cNvPr id="10255" name="Group 78"/>
                <p:cNvGrpSpPr>
                  <a:grpSpLocks/>
                </p:cNvGrpSpPr>
                <p:nvPr/>
              </p:nvGrpSpPr>
              <p:grpSpPr bwMode="auto">
                <a:xfrm>
                  <a:off x="2544" y="3408"/>
                  <a:ext cx="1536" cy="455"/>
                  <a:chOff x="2208" y="3456"/>
                  <a:chExt cx="1536" cy="455"/>
                </a:xfrm>
              </p:grpSpPr>
              <p:sp>
                <p:nvSpPr>
                  <p:cNvPr id="10258" name="Text Box 62"/>
                  <p:cNvSpPr txBox="1">
                    <a:spLocks noChangeArrowheads="1"/>
                  </p:cNvSpPr>
                  <p:nvPr/>
                </p:nvSpPr>
                <p:spPr bwMode="auto">
                  <a:xfrm>
                    <a:off x="2208" y="3456"/>
                    <a:ext cx="528" cy="215"/>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400" b="1">
                        <a:solidFill>
                          <a:schemeClr val="tx2"/>
                        </a:solidFill>
                        <a:latin typeface="Times New Roman" pitchFamily="18" charset="0"/>
                      </a:rPr>
                      <a:t>蒸汽</a:t>
                    </a:r>
                  </a:p>
                </p:txBody>
              </p:sp>
              <p:grpSp>
                <p:nvGrpSpPr>
                  <p:cNvPr id="10259" name="Group 77"/>
                  <p:cNvGrpSpPr>
                    <a:grpSpLocks/>
                  </p:cNvGrpSpPr>
                  <p:nvPr/>
                </p:nvGrpSpPr>
                <p:grpSpPr bwMode="auto">
                  <a:xfrm>
                    <a:off x="2208" y="3660"/>
                    <a:ext cx="1536" cy="251"/>
                    <a:chOff x="2208" y="3660"/>
                    <a:chExt cx="1536" cy="251"/>
                  </a:xfrm>
                </p:grpSpPr>
                <p:sp>
                  <p:nvSpPr>
                    <p:cNvPr id="10260" name="Text Box 21"/>
                    <p:cNvSpPr txBox="1">
                      <a:spLocks noChangeArrowheads="1"/>
                    </p:cNvSpPr>
                    <p:nvPr/>
                  </p:nvSpPr>
                  <p:spPr bwMode="auto">
                    <a:xfrm>
                      <a:off x="3216" y="3696"/>
                      <a:ext cx="52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400" b="1">
                          <a:solidFill>
                            <a:schemeClr val="tx2"/>
                          </a:solidFill>
                          <a:latin typeface="Times New Roman" pitchFamily="18" charset="0"/>
                        </a:rPr>
                        <a:t>蒸汽</a:t>
                      </a:r>
                    </a:p>
                  </p:txBody>
                </p:sp>
                <p:sp>
                  <p:nvSpPr>
                    <p:cNvPr id="10261" name="Text Box 63"/>
                    <p:cNvSpPr txBox="1">
                      <a:spLocks noChangeArrowheads="1"/>
                    </p:cNvSpPr>
                    <p:nvPr/>
                  </p:nvSpPr>
                  <p:spPr bwMode="auto">
                    <a:xfrm>
                      <a:off x="2208" y="3696"/>
                      <a:ext cx="57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400" b="1">
                          <a:solidFill>
                            <a:schemeClr val="tx2"/>
                          </a:solidFill>
                          <a:latin typeface="Times New Roman" pitchFamily="18" charset="0"/>
                        </a:rPr>
                        <a:t>液体</a:t>
                      </a:r>
                    </a:p>
                  </p:txBody>
                </p:sp>
                <p:grpSp>
                  <p:nvGrpSpPr>
                    <p:cNvPr id="10262" name="Group 64"/>
                    <p:cNvGrpSpPr>
                      <a:grpSpLocks/>
                    </p:cNvGrpSpPr>
                    <p:nvPr/>
                  </p:nvGrpSpPr>
                  <p:grpSpPr bwMode="auto">
                    <a:xfrm>
                      <a:off x="2693" y="3660"/>
                      <a:ext cx="515" cy="180"/>
                      <a:chOff x="3221" y="1452"/>
                      <a:chExt cx="515" cy="180"/>
                    </a:xfrm>
                  </p:grpSpPr>
                  <p:sp>
                    <p:nvSpPr>
                      <p:cNvPr id="10263" name="Line 65"/>
                      <p:cNvSpPr>
                        <a:spLocks noChangeShapeType="1"/>
                      </p:cNvSpPr>
                      <p:nvPr/>
                    </p:nvSpPr>
                    <p:spPr bwMode="auto">
                      <a:xfrm>
                        <a:off x="3264" y="1632"/>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4" name="Text Box 66"/>
                      <p:cNvSpPr txBox="1">
                        <a:spLocks noChangeArrowheads="1"/>
                      </p:cNvSpPr>
                      <p:nvPr/>
                    </p:nvSpPr>
                    <p:spPr bwMode="auto">
                      <a:xfrm>
                        <a:off x="3221" y="1452"/>
                        <a:ext cx="51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spcBef>
                            <a:spcPct val="50000"/>
                          </a:spcBef>
                        </a:pPr>
                        <a:r>
                          <a:rPr lang="zh-CN" altLang="en-US" b="1">
                            <a:solidFill>
                              <a:schemeClr val="tx2"/>
                            </a:solidFill>
                            <a:latin typeface="Times New Roman" pitchFamily="18" charset="0"/>
                          </a:rPr>
                          <a:t>受热</a:t>
                        </a:r>
                      </a:p>
                    </p:txBody>
                  </p:sp>
                </p:grpSp>
              </p:grpSp>
            </p:grpSp>
            <p:sp>
              <p:nvSpPr>
                <p:cNvPr id="10256" name="AutoShape 81"/>
                <p:cNvSpPr>
                  <a:spLocks/>
                </p:cNvSpPr>
                <p:nvPr/>
              </p:nvSpPr>
              <p:spPr bwMode="auto">
                <a:xfrm>
                  <a:off x="2514" y="3466"/>
                  <a:ext cx="30" cy="374"/>
                </a:xfrm>
                <a:prstGeom prst="leftBracket">
                  <a:avLst>
                    <a:gd name="adj" fmla="val 5835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sz="2000"/>
                </a:p>
              </p:txBody>
            </p:sp>
            <p:sp>
              <p:nvSpPr>
                <p:cNvPr id="10257" name="AutoShape 83"/>
                <p:cNvSpPr>
                  <a:spLocks/>
                </p:cNvSpPr>
                <p:nvPr/>
              </p:nvSpPr>
              <p:spPr bwMode="auto">
                <a:xfrm>
                  <a:off x="4032" y="3456"/>
                  <a:ext cx="48" cy="384"/>
                </a:xfrm>
                <a:prstGeom prst="rightBracket">
                  <a:avLst>
                    <a:gd name="adj" fmla="val 6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endParaRPr lang="zh-CN" altLang="en-US" sz="2000"/>
                </a:p>
              </p:txBody>
            </p:sp>
          </p:grpSp>
        </p:grpSp>
      </p:grpSp>
      <p:sp>
        <p:nvSpPr>
          <p:cNvPr id="66" name="Rectangle 2"/>
          <p:cNvSpPr>
            <a:spLocks noGrp="1" noChangeArrowheads="1"/>
          </p:cNvSpPr>
          <p:nvPr>
            <p:ph type="title"/>
          </p:nvPr>
        </p:nvSpPr>
        <p:spPr>
          <a:xfrm>
            <a:off x="3124200" y="304800"/>
            <a:ext cx="5715000" cy="941388"/>
          </a:xfrm>
        </p:spPr>
        <p:txBody>
          <a:bodyPr/>
          <a:lstStyle/>
          <a:p>
            <a:pPr eaLnBrk="1" hangingPunct="1">
              <a:defRPr/>
            </a:pPr>
            <a:r>
              <a:rPr lang="zh-CN" altLang="en-US" sz="3200" dirty="0" smtClean="0"/>
              <a:t>第四章 危险化学品特性与分析</a:t>
            </a:r>
          </a:p>
        </p:txBody>
      </p:sp>
      <p:pic>
        <p:nvPicPr>
          <p:cNvPr id="10248" name="图片 3" descr="buct-logo-whit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82557887-DE72-45E7-86A3-D385738F26BE}"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5C87C2A8-2B2C-43A0-9FEE-E1C9366C7AE6}" type="slidenum">
              <a:rPr lang="zh-CN" altLang="en-US" sz="1200" smtClean="0"/>
              <a:pPr>
                <a:defRPr/>
              </a:pPr>
              <a:t>80</a:t>
            </a:fld>
            <a:endParaRPr lang="en-US" altLang="zh-CN" sz="1200" smtClean="0"/>
          </a:p>
        </p:txBody>
      </p:sp>
      <p:graphicFrame>
        <p:nvGraphicFramePr>
          <p:cNvPr id="83972"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84003"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973"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84004"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4" name="Text Box 6"/>
          <p:cNvSpPr txBox="1">
            <a:spLocks noChangeArrowheads="1"/>
          </p:cNvSpPr>
          <p:nvPr/>
        </p:nvSpPr>
        <p:spPr bwMode="auto">
          <a:xfrm>
            <a:off x="152400" y="1295400"/>
            <a:ext cx="868680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pPr>
            <a:r>
              <a:rPr lang="zh-CN" altLang="en-US" sz="2400" b="1">
                <a:solidFill>
                  <a:srgbClr val="FFFF00"/>
                </a:solidFill>
              </a:rPr>
              <a:t>影响易燃固体危险性的因素</a:t>
            </a:r>
          </a:p>
          <a:p>
            <a:pPr algn="just" eaLnBrk="1" hangingPunct="1">
              <a:lnSpc>
                <a:spcPct val="120000"/>
              </a:lnSpc>
            </a:pPr>
            <a:r>
              <a:rPr lang="zh-CN" altLang="en-US" sz="2400" b="1">
                <a:solidFill>
                  <a:srgbClr val="00FF00"/>
                </a:solidFill>
              </a:rPr>
              <a:t>（</a:t>
            </a:r>
            <a:r>
              <a:rPr lang="en-US" altLang="zh-CN" sz="2400" b="1">
                <a:solidFill>
                  <a:srgbClr val="00FF00"/>
                </a:solidFill>
              </a:rPr>
              <a:t>1</a:t>
            </a:r>
            <a:r>
              <a:rPr lang="zh-CN" altLang="en-US" sz="2400" b="1">
                <a:solidFill>
                  <a:srgbClr val="00FF00"/>
                </a:solidFill>
              </a:rPr>
              <a:t>）比表面积</a:t>
            </a:r>
          </a:p>
          <a:p>
            <a:pPr algn="just" eaLnBrk="1" hangingPunct="1">
              <a:lnSpc>
                <a:spcPct val="120000"/>
              </a:lnSpc>
            </a:pPr>
            <a:r>
              <a:rPr lang="zh-CN" altLang="en-US" sz="2400" b="1"/>
              <a:t>固体物质的燃烧是从表面开始，逐渐深入固体的内部。比表面积越大，和空气中的氧接触的机会越多，氧化反应越易进行，反应速度越快。因此，固体的比表面积越大，火灾的危险性越大。</a:t>
            </a:r>
          </a:p>
          <a:p>
            <a:pPr algn="just" eaLnBrk="1" hangingPunct="1">
              <a:lnSpc>
                <a:spcPct val="120000"/>
              </a:lnSpc>
            </a:pPr>
            <a:r>
              <a:rPr lang="zh-CN" altLang="en-US" sz="2400" b="1">
                <a:solidFill>
                  <a:srgbClr val="00FF00"/>
                </a:solidFill>
              </a:rPr>
              <a:t>（</a:t>
            </a:r>
            <a:r>
              <a:rPr lang="en-US" altLang="zh-CN" sz="2400" b="1">
                <a:solidFill>
                  <a:srgbClr val="00FF00"/>
                </a:solidFill>
              </a:rPr>
              <a:t>2</a:t>
            </a:r>
            <a:r>
              <a:rPr lang="zh-CN" altLang="en-US" sz="2400" b="1">
                <a:solidFill>
                  <a:srgbClr val="00FF00"/>
                </a:solidFill>
              </a:rPr>
              <a:t>）热分解温度</a:t>
            </a:r>
          </a:p>
          <a:p>
            <a:pPr algn="just" eaLnBrk="1" hangingPunct="1">
              <a:lnSpc>
                <a:spcPct val="120000"/>
              </a:lnSpc>
            </a:pPr>
            <a:r>
              <a:rPr lang="zh-CN" altLang="en-US" sz="2400" b="1"/>
              <a:t>热分解温度越低，燃速越快，火灾危险性越大。</a:t>
            </a:r>
          </a:p>
          <a:p>
            <a:pPr algn="just" eaLnBrk="1" hangingPunct="1">
              <a:lnSpc>
                <a:spcPct val="120000"/>
              </a:lnSpc>
            </a:pPr>
            <a:r>
              <a:rPr lang="zh-CN" altLang="en-US" sz="2400" b="1">
                <a:solidFill>
                  <a:srgbClr val="00FF00"/>
                </a:solidFill>
              </a:rPr>
              <a:t>（</a:t>
            </a:r>
            <a:r>
              <a:rPr lang="en-US" altLang="zh-CN" sz="2400" b="1">
                <a:solidFill>
                  <a:srgbClr val="00FF00"/>
                </a:solidFill>
              </a:rPr>
              <a:t>3</a:t>
            </a:r>
            <a:r>
              <a:rPr lang="zh-CN" altLang="en-US" sz="2400" b="1">
                <a:solidFill>
                  <a:srgbClr val="00FF00"/>
                </a:solidFill>
              </a:rPr>
              <a:t>）含水率</a:t>
            </a:r>
          </a:p>
          <a:p>
            <a:pPr algn="just" eaLnBrk="1" hangingPunct="1">
              <a:lnSpc>
                <a:spcPct val="120000"/>
              </a:lnSpc>
            </a:pPr>
            <a:r>
              <a:rPr lang="zh-CN" altLang="en-US" sz="2400" b="1"/>
              <a:t>易燃固体中的含水率不同，其燃烧危险性也不同。通常含水率越低，火灾危险性越高。</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83976"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AE3C8B95-3BFA-4C78-BAF2-BA5ABC3A521B}"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90A6EAB5-65F7-4154-B743-B34C85E1955B}" type="slidenum">
              <a:rPr lang="zh-CN" altLang="en-US" sz="1200" smtClean="0"/>
              <a:pPr>
                <a:defRPr/>
              </a:pPr>
              <a:t>81</a:t>
            </a:fld>
            <a:endParaRPr lang="en-US" altLang="zh-CN" sz="1200" smtClean="0"/>
          </a:p>
        </p:txBody>
      </p:sp>
      <p:graphicFrame>
        <p:nvGraphicFramePr>
          <p:cNvPr id="84996"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85027"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997"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85028"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8" name="Text Box 6"/>
          <p:cNvSpPr txBox="1">
            <a:spLocks noChangeArrowheads="1"/>
          </p:cNvSpPr>
          <p:nvPr/>
        </p:nvSpPr>
        <p:spPr bwMode="auto">
          <a:xfrm>
            <a:off x="228600" y="1295400"/>
            <a:ext cx="86868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pPr>
            <a:r>
              <a:rPr lang="zh-CN" altLang="en-US" sz="2400" b="1">
                <a:solidFill>
                  <a:srgbClr val="FFFF00"/>
                </a:solidFill>
              </a:rPr>
              <a:t>自燃物品危险性</a:t>
            </a:r>
          </a:p>
          <a:p>
            <a:pPr algn="just" eaLnBrk="1" hangingPunct="1">
              <a:lnSpc>
                <a:spcPct val="120000"/>
              </a:lnSpc>
            </a:pPr>
            <a:r>
              <a:rPr lang="zh-CN" altLang="en-US" sz="2400" b="1">
                <a:solidFill>
                  <a:srgbClr val="00FF00"/>
                </a:solidFill>
              </a:rPr>
              <a:t>（</a:t>
            </a:r>
            <a:r>
              <a:rPr lang="en-US" altLang="zh-CN" sz="2400" b="1">
                <a:solidFill>
                  <a:srgbClr val="00FF00"/>
                </a:solidFill>
              </a:rPr>
              <a:t>1</a:t>
            </a:r>
            <a:r>
              <a:rPr lang="zh-CN" altLang="en-US" sz="2400" b="1">
                <a:solidFill>
                  <a:srgbClr val="00FF00"/>
                </a:solidFill>
              </a:rPr>
              <a:t>）遇空气或氧化剂自燃</a:t>
            </a:r>
          </a:p>
          <a:p>
            <a:pPr algn="just" eaLnBrk="1" hangingPunct="1">
              <a:lnSpc>
                <a:spcPct val="120000"/>
              </a:lnSpc>
            </a:pPr>
            <a:r>
              <a:rPr lang="zh-CN" altLang="en-US" sz="2400" b="1"/>
              <a:t>自燃物质通常具有极强的还原性，遇空气能迅速被空气中的氧氧化，产生大量的热，达到其自燃点而起火。自燃物品接触氧化剂反应更加剧烈，甚至爆炸。</a:t>
            </a:r>
          </a:p>
          <a:p>
            <a:pPr algn="just" eaLnBrk="1" hangingPunct="1">
              <a:lnSpc>
                <a:spcPct val="120000"/>
              </a:lnSpc>
            </a:pPr>
            <a:r>
              <a:rPr lang="zh-CN" altLang="en-US" sz="2400" b="1">
                <a:solidFill>
                  <a:srgbClr val="00FF00"/>
                </a:solidFill>
              </a:rPr>
              <a:t>（</a:t>
            </a:r>
            <a:r>
              <a:rPr lang="en-US" altLang="zh-CN" sz="2400" b="1">
                <a:solidFill>
                  <a:srgbClr val="00FF00"/>
                </a:solidFill>
              </a:rPr>
              <a:t>2</a:t>
            </a:r>
            <a:r>
              <a:rPr lang="zh-CN" altLang="en-US" sz="2400" b="1">
                <a:solidFill>
                  <a:srgbClr val="00FF00"/>
                </a:solidFill>
              </a:rPr>
              <a:t>）遇湿易燃</a:t>
            </a:r>
          </a:p>
          <a:p>
            <a:pPr algn="just" eaLnBrk="1" hangingPunct="1">
              <a:lnSpc>
                <a:spcPct val="120000"/>
              </a:lnSpc>
            </a:pPr>
            <a:r>
              <a:rPr lang="zh-CN" altLang="en-US" sz="2400" b="1"/>
              <a:t>许多化学品虽然被划归自燃物品，但它们往往也是遇湿易燃品。因为这些物质遇水后和水反应，生成氢或其他可燃气体，同时放出大量的热，导致燃烧甚至爆炸。</a:t>
            </a:r>
          </a:p>
          <a:p>
            <a:pPr algn="ctr" eaLnBrk="1" hangingPunct="1">
              <a:lnSpc>
                <a:spcPct val="120000"/>
              </a:lnSpc>
            </a:pPr>
            <a:r>
              <a:rPr lang="en-US" altLang="zh-CN" sz="2400" b="1"/>
              <a:t>Al(C</a:t>
            </a:r>
            <a:r>
              <a:rPr lang="en-US" altLang="zh-CN" sz="2400" b="1" baseline="-25000"/>
              <a:t>2</a:t>
            </a:r>
            <a:r>
              <a:rPr lang="en-US" altLang="zh-CN" sz="2400" b="1"/>
              <a:t>H</a:t>
            </a:r>
            <a:r>
              <a:rPr lang="en-US" altLang="zh-CN" sz="2400" b="1" baseline="-25000"/>
              <a:t>5</a:t>
            </a:r>
            <a:r>
              <a:rPr lang="en-US" altLang="zh-CN" sz="2400" b="1"/>
              <a:t>)</a:t>
            </a:r>
            <a:r>
              <a:rPr lang="en-US" altLang="zh-CN" sz="2400" b="1" baseline="-25000"/>
              <a:t>3 </a:t>
            </a:r>
            <a:r>
              <a:rPr lang="en-US" altLang="zh-CN" sz="2400" b="1"/>
              <a:t>+ H</a:t>
            </a:r>
            <a:r>
              <a:rPr lang="en-US" altLang="zh-CN" sz="2400" b="1" baseline="-25000"/>
              <a:t>2</a:t>
            </a:r>
            <a:r>
              <a:rPr lang="en-US" altLang="zh-CN" sz="2400" b="1"/>
              <a:t>O = Al(OH)</a:t>
            </a:r>
            <a:r>
              <a:rPr lang="en-US" altLang="zh-CN" sz="2400" b="1" baseline="-25000"/>
              <a:t>3</a:t>
            </a:r>
            <a:r>
              <a:rPr lang="en-US" altLang="zh-CN" sz="2400" b="1"/>
              <a:t> + C</a:t>
            </a:r>
            <a:r>
              <a:rPr lang="en-US" altLang="zh-CN" sz="2400" b="1" baseline="-25000"/>
              <a:t>2</a:t>
            </a:r>
            <a:r>
              <a:rPr lang="en-US" altLang="zh-CN" sz="2400" b="1"/>
              <a:t>H</a:t>
            </a:r>
            <a:r>
              <a:rPr lang="en-US" altLang="zh-CN" sz="2400" b="1" baseline="-25000"/>
              <a:t>6</a:t>
            </a:r>
            <a:r>
              <a:rPr lang="en-US" altLang="zh-CN" sz="2400" b="1"/>
              <a:t> + </a:t>
            </a:r>
            <a:r>
              <a:rPr lang="el-GR" altLang="zh-CN" sz="2400" b="1"/>
              <a:t>Δ</a:t>
            </a:r>
            <a:r>
              <a:rPr lang="en-US" altLang="zh-CN" sz="2400" b="1"/>
              <a:t>H</a:t>
            </a:r>
            <a:endParaRPr lang="zh-CN" altLang="en-US" sz="2400" b="1"/>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85000"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2A47D710-AA5C-47CE-A459-5C7A3E25BEA0}"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02A0658B-0775-49F5-9A49-6D4AA35024B2}" type="slidenum">
              <a:rPr lang="zh-CN" altLang="en-US" sz="1200" smtClean="0"/>
              <a:pPr>
                <a:defRPr/>
              </a:pPr>
              <a:t>82</a:t>
            </a:fld>
            <a:endParaRPr lang="en-US" altLang="zh-CN" sz="1200" smtClean="0"/>
          </a:p>
        </p:txBody>
      </p:sp>
      <p:graphicFrame>
        <p:nvGraphicFramePr>
          <p:cNvPr id="86020"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86051"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21"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86052"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2" name="Text Box 6"/>
          <p:cNvSpPr txBox="1">
            <a:spLocks noChangeArrowheads="1"/>
          </p:cNvSpPr>
          <p:nvPr/>
        </p:nvSpPr>
        <p:spPr bwMode="auto">
          <a:xfrm>
            <a:off x="228600" y="1295400"/>
            <a:ext cx="8763000"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pPr>
            <a:r>
              <a:rPr lang="zh-CN" altLang="en-US" sz="2400" b="1">
                <a:solidFill>
                  <a:srgbClr val="00FF00"/>
                </a:solidFill>
              </a:rPr>
              <a:t>（</a:t>
            </a:r>
            <a:r>
              <a:rPr lang="en-US" altLang="zh-CN" sz="2400" b="1">
                <a:solidFill>
                  <a:srgbClr val="00FF00"/>
                </a:solidFill>
              </a:rPr>
              <a:t>3</a:t>
            </a:r>
            <a:r>
              <a:rPr lang="zh-CN" altLang="en-US" sz="2400" b="1">
                <a:solidFill>
                  <a:srgbClr val="00FF00"/>
                </a:solidFill>
              </a:rPr>
              <a:t>）积热自燃</a:t>
            </a:r>
          </a:p>
          <a:p>
            <a:pPr eaLnBrk="1" hangingPunct="1">
              <a:lnSpc>
                <a:spcPct val="130000"/>
              </a:lnSpc>
            </a:pPr>
            <a:r>
              <a:rPr lang="zh-CN" altLang="en-US" sz="2400" b="1"/>
              <a:t>自燃物品的化学性质不稳定，在常温下能缓慢分解并放出热量。如果堆积在一起或通风不良，热量无法及时散失，物品的温度会逐渐升高，最终导致起火。</a:t>
            </a:r>
            <a:endParaRPr lang="en-US" altLang="zh-CN" sz="2400" b="1"/>
          </a:p>
          <a:p>
            <a:pPr eaLnBrk="1" hangingPunct="1">
              <a:lnSpc>
                <a:spcPct val="130000"/>
              </a:lnSpc>
            </a:pPr>
            <a:endParaRPr lang="zh-CN" altLang="en-US" sz="2400" b="1"/>
          </a:p>
          <a:p>
            <a:pPr eaLnBrk="1" hangingPunct="1">
              <a:lnSpc>
                <a:spcPct val="130000"/>
              </a:lnSpc>
            </a:pPr>
            <a:r>
              <a:rPr lang="zh-CN" altLang="en-US" sz="2400" b="1">
                <a:solidFill>
                  <a:srgbClr val="FFFF00"/>
                </a:solidFill>
              </a:rPr>
              <a:t>影响自燃物品危险性因素</a:t>
            </a:r>
          </a:p>
          <a:p>
            <a:pPr eaLnBrk="1" hangingPunct="1">
              <a:lnSpc>
                <a:spcPct val="130000"/>
              </a:lnSpc>
            </a:pPr>
            <a:r>
              <a:rPr lang="zh-CN" altLang="en-US" sz="2400" b="1">
                <a:solidFill>
                  <a:srgbClr val="00FF00"/>
                </a:solidFill>
              </a:rPr>
              <a:t>（</a:t>
            </a:r>
            <a:r>
              <a:rPr lang="en-US" altLang="zh-CN" sz="2400" b="1">
                <a:solidFill>
                  <a:srgbClr val="00FF00"/>
                </a:solidFill>
              </a:rPr>
              <a:t>1</a:t>
            </a:r>
            <a:r>
              <a:rPr lang="zh-CN" altLang="en-US" sz="2400" b="1">
                <a:solidFill>
                  <a:srgbClr val="00FF00"/>
                </a:solidFill>
              </a:rPr>
              <a:t>）氧化介质</a:t>
            </a:r>
          </a:p>
          <a:p>
            <a:pPr eaLnBrk="1" hangingPunct="1">
              <a:lnSpc>
                <a:spcPct val="130000"/>
              </a:lnSpc>
            </a:pPr>
            <a:r>
              <a:rPr lang="zh-CN" altLang="en-US" sz="2400" b="1"/>
              <a:t>自燃物品必须在氧化介质中才能燃烧。与自燃物质接触的氧化介质的性质对自燃物质的稳定性具有影响。</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86024"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008C2CD7-D91B-4116-91B9-5EB61B6D7E0D}"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ABB4649B-AB63-4974-8FB4-650ADCA7A02E}" type="slidenum">
              <a:rPr lang="zh-CN" altLang="en-US" sz="1200" smtClean="0"/>
              <a:pPr>
                <a:defRPr/>
              </a:pPr>
              <a:t>83</a:t>
            </a:fld>
            <a:endParaRPr lang="en-US" altLang="zh-CN" sz="1200" smtClean="0"/>
          </a:p>
        </p:txBody>
      </p:sp>
      <p:graphicFrame>
        <p:nvGraphicFramePr>
          <p:cNvPr id="87044"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87075"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45"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87076"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7" name="Text Box 5"/>
          <p:cNvSpPr txBox="1">
            <a:spLocks noChangeArrowheads="1"/>
          </p:cNvSpPr>
          <p:nvPr/>
        </p:nvSpPr>
        <p:spPr bwMode="auto">
          <a:xfrm>
            <a:off x="228600" y="1371600"/>
            <a:ext cx="8458200" cy="3895725"/>
          </a:xfrm>
          <a:prstGeom prst="rect">
            <a:avLst/>
          </a:prstGeom>
          <a:noFill/>
          <a:ln w="9525">
            <a:noFill/>
            <a:miter lim="800000"/>
            <a:headEnd/>
            <a:tailEnd/>
          </a:ln>
        </p:spPr>
        <p:txBody>
          <a:bodyPr>
            <a:spAutoFit/>
          </a:bodyPr>
          <a:lstStyle/>
          <a:p>
            <a:pPr marL="342900" indent="-342900">
              <a:lnSpc>
                <a:spcPct val="70000"/>
              </a:lnSpc>
              <a:spcBef>
                <a:spcPct val="50000"/>
              </a:spcBef>
              <a:defRPr/>
            </a:pPr>
            <a:r>
              <a:rPr lang="zh-CN" altLang="en-US" sz="2400" b="1" dirty="0">
                <a:solidFill>
                  <a:srgbClr val="00FF00"/>
                </a:solidFill>
                <a:latin typeface="宋体" pitchFamily="2" charset="-122"/>
              </a:rPr>
              <a:t>（</a:t>
            </a:r>
            <a:r>
              <a:rPr lang="en-US" altLang="zh-CN" sz="2400" b="1" dirty="0">
                <a:solidFill>
                  <a:srgbClr val="00FF00"/>
                </a:solidFill>
                <a:latin typeface="宋体" pitchFamily="2" charset="-122"/>
              </a:rPr>
              <a:t>2</a:t>
            </a:r>
            <a:r>
              <a:rPr lang="zh-CN" altLang="en-US" sz="2400" b="1" dirty="0">
                <a:solidFill>
                  <a:srgbClr val="00FF00"/>
                </a:solidFill>
                <a:latin typeface="宋体" pitchFamily="2" charset="-122"/>
              </a:rPr>
              <a:t>）温度</a:t>
            </a:r>
          </a:p>
          <a:p>
            <a:pPr marL="342900" indent="-342900">
              <a:lnSpc>
                <a:spcPct val="70000"/>
              </a:lnSpc>
              <a:spcBef>
                <a:spcPct val="50000"/>
              </a:spcBef>
              <a:defRPr/>
            </a:pPr>
            <a:r>
              <a:rPr lang="zh-CN" altLang="en-US" sz="2400" b="1" dirty="0">
                <a:latin typeface="宋体" pitchFamily="2" charset="-122"/>
              </a:rPr>
              <a:t>温度升高能加速自燃物品的氧化反应速度。</a:t>
            </a:r>
          </a:p>
          <a:p>
            <a:pPr marL="342900" indent="-342900">
              <a:lnSpc>
                <a:spcPct val="70000"/>
              </a:lnSpc>
              <a:spcBef>
                <a:spcPct val="50000"/>
              </a:spcBef>
              <a:defRPr/>
            </a:pPr>
            <a:r>
              <a:rPr lang="zh-CN" altLang="en-US" sz="2400" b="1" dirty="0">
                <a:solidFill>
                  <a:srgbClr val="00FF00"/>
                </a:solidFill>
                <a:latin typeface="宋体" pitchFamily="2" charset="-122"/>
              </a:rPr>
              <a:t>（</a:t>
            </a:r>
            <a:r>
              <a:rPr lang="en-US" altLang="zh-CN" sz="2400" b="1" dirty="0">
                <a:solidFill>
                  <a:srgbClr val="00FF00"/>
                </a:solidFill>
                <a:latin typeface="宋体" pitchFamily="2" charset="-122"/>
              </a:rPr>
              <a:t>3</a:t>
            </a:r>
            <a:r>
              <a:rPr lang="zh-CN" altLang="en-US" sz="2400" b="1" dirty="0">
                <a:solidFill>
                  <a:srgbClr val="00FF00"/>
                </a:solidFill>
                <a:latin typeface="宋体" pitchFamily="2" charset="-122"/>
              </a:rPr>
              <a:t>）湿度</a:t>
            </a:r>
          </a:p>
          <a:p>
            <a:pPr indent="-1800000">
              <a:spcBef>
                <a:spcPct val="50000"/>
              </a:spcBef>
              <a:defRPr/>
            </a:pPr>
            <a:r>
              <a:rPr lang="zh-CN" altLang="en-US" sz="2400" b="1" dirty="0">
                <a:latin typeface="宋体" pitchFamily="2" charset="-122"/>
              </a:rPr>
              <a:t>对于某些自燃物品，一定的水分能起到促使升温和积热的作用，加速自燃物品的氧化过程而自燃。</a:t>
            </a:r>
          </a:p>
          <a:p>
            <a:pPr marL="342900" indent="-342900">
              <a:lnSpc>
                <a:spcPct val="70000"/>
              </a:lnSpc>
              <a:spcBef>
                <a:spcPct val="50000"/>
              </a:spcBef>
              <a:defRPr/>
            </a:pPr>
            <a:r>
              <a:rPr lang="zh-CN" altLang="en-US" sz="2400" b="1" dirty="0">
                <a:solidFill>
                  <a:srgbClr val="00FF00"/>
                </a:solidFill>
                <a:latin typeface="宋体" pitchFamily="2" charset="-122"/>
              </a:rPr>
              <a:t>（</a:t>
            </a:r>
            <a:r>
              <a:rPr lang="en-US" altLang="zh-CN" sz="2400" b="1" dirty="0">
                <a:solidFill>
                  <a:srgbClr val="00FF00"/>
                </a:solidFill>
                <a:latin typeface="宋体" pitchFamily="2" charset="-122"/>
              </a:rPr>
              <a:t>4</a:t>
            </a:r>
            <a:r>
              <a:rPr lang="zh-CN" altLang="en-US" sz="2400" b="1" dirty="0">
                <a:solidFill>
                  <a:srgbClr val="00FF00"/>
                </a:solidFill>
                <a:latin typeface="宋体" pitchFamily="2" charset="-122"/>
              </a:rPr>
              <a:t>）含油量</a:t>
            </a:r>
          </a:p>
          <a:p>
            <a:pPr>
              <a:spcBef>
                <a:spcPct val="50000"/>
              </a:spcBef>
              <a:defRPr/>
            </a:pPr>
            <a:r>
              <a:rPr lang="zh-CN" altLang="en-US" sz="2400" b="1" dirty="0">
                <a:latin typeface="宋体" pitchFamily="2" charset="-122"/>
              </a:rPr>
              <a:t>对于浸油的制品，含油量低于</a:t>
            </a:r>
            <a:r>
              <a:rPr lang="en-US" altLang="zh-CN" sz="2400" b="1" dirty="0">
                <a:latin typeface="宋体" pitchFamily="2" charset="-122"/>
              </a:rPr>
              <a:t>3%</a:t>
            </a:r>
            <a:r>
              <a:rPr lang="zh-CN" altLang="en-US" sz="2400" b="1" dirty="0">
                <a:latin typeface="宋体" pitchFamily="2" charset="-122"/>
              </a:rPr>
              <a:t>时，氧化过程放出的热量少，一般不会自燃。故在危险品管理中，对于含油量低于</a:t>
            </a:r>
            <a:r>
              <a:rPr lang="en-US" altLang="zh-CN" sz="2400" b="1" dirty="0">
                <a:latin typeface="宋体" pitchFamily="2" charset="-122"/>
              </a:rPr>
              <a:t>3%</a:t>
            </a:r>
            <a:r>
              <a:rPr lang="zh-CN" altLang="en-US" sz="2400" b="1" dirty="0">
                <a:latin typeface="宋体" pitchFamily="2" charset="-122"/>
              </a:rPr>
              <a:t>的涂油制品不列入危险品管理。</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87048"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7B536E87-9E96-439E-BDF9-9306201293EC}"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F7FE05E1-2AA8-411B-9FD6-08B51AE74BC0}" type="slidenum">
              <a:rPr lang="zh-CN" altLang="en-US" sz="1200" smtClean="0"/>
              <a:pPr>
                <a:defRPr/>
              </a:pPr>
              <a:t>84</a:t>
            </a:fld>
            <a:endParaRPr lang="en-US" altLang="zh-CN" sz="1200" smtClean="0"/>
          </a:p>
        </p:txBody>
      </p:sp>
      <p:graphicFrame>
        <p:nvGraphicFramePr>
          <p:cNvPr id="88068"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88099"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69"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88100"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0" name="Text Box 6"/>
          <p:cNvSpPr txBox="1">
            <a:spLocks noChangeArrowheads="1"/>
          </p:cNvSpPr>
          <p:nvPr/>
        </p:nvSpPr>
        <p:spPr bwMode="auto">
          <a:xfrm>
            <a:off x="228600" y="1371600"/>
            <a:ext cx="8610600"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30000"/>
              </a:lnSpc>
            </a:pPr>
            <a:r>
              <a:rPr lang="zh-CN" altLang="zh-CN" sz="2400" b="1">
                <a:solidFill>
                  <a:srgbClr val="FFFF00"/>
                </a:solidFill>
              </a:rPr>
              <a:t>遇水放出易燃气体的物质</a:t>
            </a:r>
            <a:r>
              <a:rPr lang="zh-CN" altLang="en-US" sz="2400" b="1">
                <a:solidFill>
                  <a:srgbClr val="FFFF00"/>
                </a:solidFill>
              </a:rPr>
              <a:t>特性</a:t>
            </a:r>
          </a:p>
          <a:p>
            <a:pPr algn="just" eaLnBrk="1" hangingPunct="1">
              <a:lnSpc>
                <a:spcPct val="130000"/>
              </a:lnSpc>
            </a:pPr>
            <a:r>
              <a:rPr lang="zh-CN" altLang="en-US" sz="2400" b="1">
                <a:solidFill>
                  <a:srgbClr val="00FF00"/>
                </a:solidFill>
              </a:rPr>
              <a:t>（</a:t>
            </a:r>
            <a:r>
              <a:rPr lang="en-US" altLang="zh-CN" sz="2400" b="1">
                <a:solidFill>
                  <a:srgbClr val="00FF00"/>
                </a:solidFill>
              </a:rPr>
              <a:t>1</a:t>
            </a:r>
            <a:r>
              <a:rPr lang="zh-CN" altLang="en-US" sz="2400" b="1">
                <a:solidFill>
                  <a:srgbClr val="00FF00"/>
                </a:solidFill>
              </a:rPr>
              <a:t>）遇</a:t>
            </a:r>
            <a:r>
              <a:rPr lang="zh-CN" altLang="zh-CN" sz="2400" b="1">
                <a:solidFill>
                  <a:srgbClr val="00FF00"/>
                </a:solidFill>
              </a:rPr>
              <a:t>水</a:t>
            </a:r>
            <a:r>
              <a:rPr lang="zh-CN" altLang="en-US" sz="2400" b="1">
                <a:solidFill>
                  <a:srgbClr val="00FF00"/>
                </a:solidFill>
              </a:rPr>
              <a:t>易燃爆</a:t>
            </a:r>
          </a:p>
          <a:p>
            <a:pPr algn="just" eaLnBrk="1" hangingPunct="1">
              <a:lnSpc>
                <a:spcPct val="130000"/>
              </a:lnSpc>
            </a:pPr>
            <a:r>
              <a:rPr lang="zh-CN" altLang="en-US" sz="2400" b="1"/>
              <a:t>遇水放出易燃气体的物质遇水时，与水反应产生氢气或可燃气体。此类反应为放热反应。当温度达到氢气或其他可燃气体的自燃点并有氧化剂存在时就产生燃烧或爆炸。</a:t>
            </a:r>
          </a:p>
          <a:p>
            <a:pPr algn="ctr" eaLnBrk="1" hangingPunct="1">
              <a:lnSpc>
                <a:spcPct val="130000"/>
              </a:lnSpc>
            </a:pPr>
            <a:r>
              <a:rPr lang="en-US" altLang="zh-CN" sz="2400" b="1"/>
              <a:t>2Na + 2H</a:t>
            </a:r>
            <a:r>
              <a:rPr lang="en-US" altLang="zh-CN" sz="2400" b="1" baseline="-25000"/>
              <a:t>2</a:t>
            </a:r>
            <a:r>
              <a:rPr lang="en-US" altLang="zh-CN" sz="2400" b="1"/>
              <a:t>O = 2NaOH + H</a:t>
            </a:r>
            <a:r>
              <a:rPr lang="en-US" altLang="zh-CN" sz="2400" b="1" baseline="-25000"/>
              <a:t>2</a:t>
            </a:r>
          </a:p>
          <a:p>
            <a:pPr algn="ctr" eaLnBrk="1" hangingPunct="1">
              <a:lnSpc>
                <a:spcPct val="130000"/>
              </a:lnSpc>
            </a:pPr>
            <a:r>
              <a:rPr lang="en-US" altLang="zh-CN" sz="2400" b="1"/>
              <a:t>CaC</a:t>
            </a:r>
            <a:r>
              <a:rPr lang="en-US" altLang="zh-CN" sz="2400" b="1" baseline="-25000"/>
              <a:t>2</a:t>
            </a:r>
            <a:r>
              <a:rPr lang="en-US" altLang="zh-CN" sz="2400" b="1"/>
              <a:t> + 2H</a:t>
            </a:r>
            <a:r>
              <a:rPr lang="en-US" altLang="zh-CN" sz="2400" b="1" baseline="-25000"/>
              <a:t>2</a:t>
            </a:r>
            <a:r>
              <a:rPr lang="en-US" altLang="zh-CN" sz="2400" b="1"/>
              <a:t>O = Ca(OH)</a:t>
            </a:r>
            <a:r>
              <a:rPr lang="en-US" altLang="zh-CN" sz="2400" b="1" baseline="-25000"/>
              <a:t>2</a:t>
            </a:r>
            <a:r>
              <a:rPr lang="en-US" altLang="zh-CN" sz="2400" b="1"/>
              <a:t> + C</a:t>
            </a:r>
            <a:r>
              <a:rPr lang="en-US" altLang="zh-CN" sz="2400" b="1" baseline="-25000"/>
              <a:t>2</a:t>
            </a:r>
            <a:r>
              <a:rPr lang="en-US" altLang="zh-CN" sz="2400" b="1"/>
              <a:t>H</a:t>
            </a:r>
            <a:r>
              <a:rPr lang="en-US" altLang="zh-CN" sz="2400" b="1" baseline="-25000"/>
              <a:t>2</a:t>
            </a:r>
          </a:p>
          <a:p>
            <a:pPr algn="just" eaLnBrk="1" hangingPunct="1">
              <a:lnSpc>
                <a:spcPct val="130000"/>
              </a:lnSpc>
            </a:pPr>
            <a:r>
              <a:rPr lang="zh-CN" altLang="en-US" sz="2400" b="1">
                <a:solidFill>
                  <a:srgbClr val="00FF00"/>
                </a:solidFill>
              </a:rPr>
              <a:t>（</a:t>
            </a:r>
            <a:r>
              <a:rPr lang="en-US" altLang="zh-CN" sz="2400" b="1">
                <a:solidFill>
                  <a:srgbClr val="00FF00"/>
                </a:solidFill>
              </a:rPr>
              <a:t>2</a:t>
            </a:r>
            <a:r>
              <a:rPr lang="zh-CN" altLang="en-US" sz="2400" b="1">
                <a:solidFill>
                  <a:srgbClr val="00FF00"/>
                </a:solidFill>
              </a:rPr>
              <a:t>）遇酸反应更加剧烈</a:t>
            </a:r>
          </a:p>
          <a:p>
            <a:pPr algn="just" eaLnBrk="1" hangingPunct="1">
              <a:lnSpc>
                <a:spcPct val="130000"/>
              </a:lnSpc>
            </a:pPr>
            <a:r>
              <a:rPr lang="zh-CN" altLang="en-US" sz="2400" b="1"/>
              <a:t>酸比水更加活泼，与遇水放出易燃气体的物质的反应更加剧烈。</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88072"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15AE30AD-30CF-4651-AA2A-59F0E4B71B45}"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963B637B-3687-4A2A-9B3F-0E428B0E8C17}" type="slidenum">
              <a:rPr lang="zh-CN" altLang="en-US" sz="1200" smtClean="0"/>
              <a:pPr>
                <a:defRPr/>
              </a:pPr>
              <a:t>85</a:t>
            </a:fld>
            <a:endParaRPr lang="en-US" altLang="zh-CN" sz="1200" smtClean="0"/>
          </a:p>
        </p:txBody>
      </p:sp>
      <p:graphicFrame>
        <p:nvGraphicFramePr>
          <p:cNvPr id="89092"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89123"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3"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89124"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4" name="Text Box 6"/>
          <p:cNvSpPr txBox="1">
            <a:spLocks noChangeArrowheads="1"/>
          </p:cNvSpPr>
          <p:nvPr/>
        </p:nvSpPr>
        <p:spPr bwMode="auto">
          <a:xfrm>
            <a:off x="228600" y="1447800"/>
            <a:ext cx="8686800" cy="345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pPr>
            <a:r>
              <a:rPr lang="zh-CN" altLang="en-US" sz="2400" b="1">
                <a:solidFill>
                  <a:srgbClr val="00FF00"/>
                </a:solidFill>
              </a:rPr>
              <a:t>（</a:t>
            </a:r>
            <a:r>
              <a:rPr lang="en-US" altLang="zh-CN" sz="2400" b="1">
                <a:solidFill>
                  <a:srgbClr val="00FF00"/>
                </a:solidFill>
              </a:rPr>
              <a:t>3</a:t>
            </a:r>
            <a:r>
              <a:rPr lang="zh-CN" altLang="en-US" sz="2400" b="1">
                <a:solidFill>
                  <a:srgbClr val="00FF00"/>
                </a:solidFill>
              </a:rPr>
              <a:t>）毒害性和腐蚀性</a:t>
            </a:r>
          </a:p>
          <a:p>
            <a:pPr eaLnBrk="1" hangingPunct="1">
              <a:lnSpc>
                <a:spcPct val="130000"/>
              </a:lnSpc>
            </a:pPr>
            <a:r>
              <a:rPr lang="zh-CN" altLang="en-US" sz="2400" b="1"/>
              <a:t>一些遇水放出易燃气体的物质遇水时，与水反应产生的可燃气体具有毒性。</a:t>
            </a:r>
          </a:p>
          <a:p>
            <a:pPr algn="ctr" eaLnBrk="1" hangingPunct="1">
              <a:lnSpc>
                <a:spcPct val="130000"/>
              </a:lnSpc>
            </a:pPr>
            <a:r>
              <a:rPr lang="en-US" altLang="zh-CN" sz="2400" b="1"/>
              <a:t>Ca</a:t>
            </a:r>
            <a:r>
              <a:rPr lang="en-US" altLang="zh-CN" sz="2400" b="1" baseline="-25000"/>
              <a:t>3</a:t>
            </a:r>
            <a:r>
              <a:rPr lang="en-US" altLang="zh-CN" sz="2400" b="1"/>
              <a:t>P</a:t>
            </a:r>
            <a:r>
              <a:rPr lang="en-US" altLang="zh-CN" sz="2400" b="1" baseline="-25000"/>
              <a:t>2</a:t>
            </a:r>
            <a:r>
              <a:rPr lang="en-US" altLang="zh-CN" sz="2400" b="1"/>
              <a:t>+ 6H</a:t>
            </a:r>
            <a:r>
              <a:rPr lang="en-US" altLang="zh-CN" sz="2400" b="1" baseline="-25000"/>
              <a:t>2</a:t>
            </a:r>
            <a:r>
              <a:rPr lang="en-US" altLang="zh-CN" sz="2400" b="1"/>
              <a:t>O = 3Ca(OH)</a:t>
            </a:r>
            <a:r>
              <a:rPr lang="en-US" altLang="zh-CN" sz="2400" b="1" baseline="-25000"/>
              <a:t>2</a:t>
            </a:r>
            <a:r>
              <a:rPr lang="en-US" altLang="zh-CN" sz="2400" b="1"/>
              <a:t> + 2PH</a:t>
            </a:r>
            <a:r>
              <a:rPr lang="en-US" altLang="zh-CN" sz="2400" b="1" baseline="-25000"/>
              <a:t>3</a:t>
            </a:r>
          </a:p>
          <a:p>
            <a:pPr eaLnBrk="1" hangingPunct="1">
              <a:lnSpc>
                <a:spcPct val="130000"/>
              </a:lnSpc>
            </a:pPr>
            <a:r>
              <a:rPr lang="zh-CN" altLang="en-US" sz="2400" b="1"/>
              <a:t>某些反应产物具有强烈的腐蚀性，例如，金属及其氢化物和水反应生成强碱。</a:t>
            </a:r>
          </a:p>
          <a:p>
            <a:pPr algn="ctr" eaLnBrk="1" hangingPunct="1">
              <a:lnSpc>
                <a:spcPct val="130000"/>
              </a:lnSpc>
            </a:pPr>
            <a:r>
              <a:rPr lang="en-US" altLang="zh-CN" sz="2400" b="1"/>
              <a:t>NaH + H</a:t>
            </a:r>
            <a:r>
              <a:rPr lang="en-US" altLang="zh-CN" sz="2400" b="1" baseline="-25000"/>
              <a:t>2</a:t>
            </a:r>
            <a:r>
              <a:rPr lang="en-US" altLang="zh-CN" sz="2400" b="1"/>
              <a:t>O = NaOH + H</a:t>
            </a:r>
            <a:r>
              <a:rPr lang="en-US" altLang="zh-CN" sz="2400" b="1" baseline="-25000"/>
              <a:t>2</a:t>
            </a:r>
            <a:endParaRPr lang="zh-CN" altLang="en-US" sz="2400" b="1" baseline="-25000"/>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89096"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965E12D8-0E73-45BD-9872-00EAD690F11F}"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9C9E1421-0EB0-4B9B-865E-9F5720644E10}" type="slidenum">
              <a:rPr lang="zh-CN" altLang="en-US" sz="1200" smtClean="0"/>
              <a:pPr>
                <a:defRPr/>
              </a:pPr>
              <a:t>86</a:t>
            </a:fld>
            <a:endParaRPr lang="en-US" altLang="zh-CN" sz="1200" smtClean="0"/>
          </a:p>
        </p:txBody>
      </p:sp>
      <p:graphicFrame>
        <p:nvGraphicFramePr>
          <p:cNvPr id="90116"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90149"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17"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90150"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18" name="Text Box 6"/>
          <p:cNvSpPr txBox="1">
            <a:spLocks noChangeArrowheads="1"/>
          </p:cNvSpPr>
          <p:nvPr/>
        </p:nvSpPr>
        <p:spPr bwMode="auto">
          <a:xfrm>
            <a:off x="304800" y="1524000"/>
            <a:ext cx="845820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pPr>
            <a:r>
              <a:rPr lang="zh-CN" altLang="en-US" sz="2400" b="1" dirty="0">
                <a:solidFill>
                  <a:srgbClr val="FFFF00"/>
                </a:solidFill>
              </a:rPr>
              <a:t>影响遇水放出易燃气体的物质危险特性的因素</a:t>
            </a:r>
          </a:p>
          <a:p>
            <a:pPr eaLnBrk="1" hangingPunct="1">
              <a:lnSpc>
                <a:spcPct val="130000"/>
              </a:lnSpc>
            </a:pPr>
            <a:r>
              <a:rPr lang="zh-CN" altLang="en-US" sz="2400" b="1" dirty="0">
                <a:solidFill>
                  <a:srgbClr val="00FF00"/>
                </a:solidFill>
              </a:rPr>
              <a:t>（</a:t>
            </a:r>
            <a:r>
              <a:rPr lang="en-US" altLang="zh-CN" sz="2400" b="1" dirty="0">
                <a:solidFill>
                  <a:srgbClr val="00FF00"/>
                </a:solidFill>
              </a:rPr>
              <a:t>1</a:t>
            </a:r>
            <a:r>
              <a:rPr lang="zh-CN" altLang="en-US" sz="2400" b="1" dirty="0">
                <a:solidFill>
                  <a:srgbClr val="00FF00"/>
                </a:solidFill>
              </a:rPr>
              <a:t>）化学组成</a:t>
            </a:r>
          </a:p>
          <a:p>
            <a:pPr eaLnBrk="1" hangingPunct="1">
              <a:lnSpc>
                <a:spcPct val="130000"/>
              </a:lnSpc>
            </a:pPr>
            <a:r>
              <a:rPr lang="zh-CN" altLang="en-US" sz="2400" b="1" dirty="0"/>
              <a:t>遇水放出易燃气体的物质的危险性主要取决于物质本身的化学组成。化学组成决定了与水反应的剧烈程</a:t>
            </a:r>
            <a:r>
              <a:rPr lang="zh-CN" altLang="en-US" sz="2400" b="1" dirty="0" smtClean="0"/>
              <a:t>度和反</a:t>
            </a:r>
            <a:r>
              <a:rPr lang="zh-CN" altLang="en-US" sz="2400" b="1" dirty="0"/>
              <a:t>应产物的性质（包括，可燃性、毒害性）。</a:t>
            </a:r>
          </a:p>
          <a:p>
            <a:pPr eaLnBrk="1" hangingPunct="1">
              <a:lnSpc>
                <a:spcPct val="130000"/>
              </a:lnSpc>
            </a:pPr>
            <a:r>
              <a:rPr lang="zh-CN" altLang="en-US" sz="2400" b="1" dirty="0">
                <a:solidFill>
                  <a:srgbClr val="00FF00"/>
                </a:solidFill>
              </a:rPr>
              <a:t>（</a:t>
            </a:r>
            <a:r>
              <a:rPr lang="en-US" altLang="zh-CN" sz="2400" b="1" dirty="0">
                <a:solidFill>
                  <a:srgbClr val="00FF00"/>
                </a:solidFill>
              </a:rPr>
              <a:t>2</a:t>
            </a:r>
            <a:r>
              <a:rPr lang="zh-CN" altLang="en-US" sz="2400" b="1" dirty="0">
                <a:solidFill>
                  <a:srgbClr val="00FF00"/>
                </a:solidFill>
              </a:rPr>
              <a:t>） 金属的活泼性</a:t>
            </a:r>
          </a:p>
          <a:p>
            <a:pPr eaLnBrk="1" hangingPunct="1">
              <a:lnSpc>
                <a:spcPct val="130000"/>
              </a:lnSpc>
            </a:pPr>
            <a:r>
              <a:rPr lang="zh-CN" altLang="en-US" sz="2400" b="1" dirty="0"/>
              <a:t>金属与水的反应能力主要取决于金属的活泼性。金属的活泼性越强，反应越剧烈，危险性越大。</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90120"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p:cNvSpPr>
            <a:spLocks noGrp="1"/>
          </p:cNvSpPr>
          <p:nvPr>
            <p:ph type="dt" sz="quarter" idx="10"/>
          </p:nvPr>
        </p:nvSpPr>
        <p:spPr/>
        <p:txBody>
          <a:bodyPr/>
          <a:lstStyle/>
          <a:p>
            <a:pPr>
              <a:defRPr/>
            </a:pPr>
            <a:fld id="{A582ACD4-EBB6-4DF9-9A29-21FA24F43698}" type="datetime1">
              <a:rPr lang="zh-CN" altLang="en-US"/>
              <a:pPr>
                <a:defRPr/>
              </a:pPr>
              <a:t>2017/3/14</a:t>
            </a:fld>
            <a:endParaRPr lang="en-US" altLang="zh-CN"/>
          </a:p>
        </p:txBody>
      </p:sp>
      <p:sp>
        <p:nvSpPr>
          <p:cNvPr id="10"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1A23E38B-7CC3-420D-9F8A-7C0654528FA2}" type="slidenum">
              <a:rPr lang="zh-CN" altLang="en-US" sz="1200" smtClean="0"/>
              <a:pPr>
                <a:defRPr/>
              </a:pPr>
              <a:t>87</a:t>
            </a:fld>
            <a:endParaRPr lang="en-US" altLang="zh-CN" sz="1200" smtClean="0"/>
          </a:p>
        </p:txBody>
      </p:sp>
      <p:graphicFrame>
        <p:nvGraphicFramePr>
          <p:cNvPr id="91140"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91173"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1"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91174"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11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038600"/>
            <a:ext cx="3429000" cy="1676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114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4114800"/>
            <a:ext cx="3505200" cy="16970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80586" name="Text Box 10"/>
          <p:cNvSpPr txBox="1">
            <a:spLocks noChangeArrowheads="1"/>
          </p:cNvSpPr>
          <p:nvPr/>
        </p:nvSpPr>
        <p:spPr bwMode="auto">
          <a:xfrm>
            <a:off x="152400" y="1219200"/>
            <a:ext cx="8534400" cy="2492375"/>
          </a:xfrm>
          <a:prstGeom prst="rect">
            <a:avLst/>
          </a:prstGeom>
          <a:noFill/>
          <a:ln w="9525">
            <a:noFill/>
            <a:miter lim="800000"/>
            <a:headEnd/>
            <a:tailEnd/>
          </a:ln>
          <a:effectLst/>
        </p:spPr>
        <p:txBody>
          <a:bodyPr>
            <a:spAutoFit/>
          </a:bodyPr>
          <a:lstStyle/>
          <a:p>
            <a:pPr eaLnBrk="1" hangingPunct="1">
              <a:lnSpc>
                <a:spcPct val="130000"/>
              </a:lnSpc>
              <a:defRPr/>
            </a:pPr>
            <a:r>
              <a:rPr lang="en-US" altLang="zh-CN" sz="2400" b="1" dirty="0">
                <a:solidFill>
                  <a:srgbClr val="FF0066"/>
                </a:solidFill>
                <a:effectLst>
                  <a:outerShdw blurRad="38100" dist="38100" dir="2700000" algn="tl">
                    <a:srgbClr val="000000"/>
                  </a:outerShdw>
                </a:effectLst>
              </a:rPr>
              <a:t>4.7 </a:t>
            </a:r>
            <a:r>
              <a:rPr lang="zh-CN" altLang="en-US" sz="2400" b="1" dirty="0">
                <a:solidFill>
                  <a:srgbClr val="FF0066"/>
                </a:solidFill>
                <a:effectLst>
                  <a:outerShdw blurRad="38100" dist="38100" dir="2700000" algn="tl">
                    <a:srgbClr val="000000"/>
                  </a:outerShdw>
                </a:effectLst>
              </a:rPr>
              <a:t>有机过氧化物的危险性</a:t>
            </a:r>
          </a:p>
          <a:p>
            <a:pPr eaLnBrk="1" hangingPunct="1">
              <a:lnSpc>
                <a:spcPct val="130000"/>
              </a:lnSpc>
              <a:defRPr/>
            </a:pPr>
            <a:r>
              <a:rPr lang="zh-CN" altLang="en-US" sz="2400" b="1" dirty="0">
                <a:solidFill>
                  <a:srgbClr val="FFFF00"/>
                </a:solidFill>
                <a:effectLst>
                  <a:outerShdw blurRad="38100" dist="38100" dir="2700000" algn="tl">
                    <a:srgbClr val="000000"/>
                  </a:outerShdw>
                </a:effectLst>
              </a:rPr>
              <a:t>有机过氧化物的主要类别</a:t>
            </a:r>
            <a:endParaRPr lang="en-US" altLang="zh-CN" sz="2400" b="1" dirty="0">
              <a:solidFill>
                <a:srgbClr val="FFFF00"/>
              </a:solidFill>
              <a:effectLst>
                <a:outerShdw blurRad="38100" dist="38100" dir="2700000" algn="tl">
                  <a:srgbClr val="000000"/>
                </a:outerShdw>
              </a:effectLst>
            </a:endParaRPr>
          </a:p>
          <a:p>
            <a:pPr eaLnBrk="1" hangingPunct="1">
              <a:lnSpc>
                <a:spcPct val="130000"/>
              </a:lnSpc>
              <a:defRPr/>
            </a:pPr>
            <a:r>
              <a:rPr lang="zh-CN" altLang="en-US" sz="2400" b="1" dirty="0">
                <a:solidFill>
                  <a:srgbClr val="00FF00"/>
                </a:solidFill>
                <a:effectLst>
                  <a:outerShdw blurRad="38100" dist="38100" dir="2700000" algn="tl">
                    <a:srgbClr val="000000"/>
                  </a:outerShdw>
                </a:effectLst>
              </a:rPr>
              <a:t>氢过氧化物：</a:t>
            </a:r>
            <a:r>
              <a:rPr lang="zh-CN" altLang="en-US" sz="2400" b="1" dirty="0">
                <a:effectLst>
                  <a:outerShdw blurRad="38100" dist="38100" dir="2700000" algn="tl">
                    <a:srgbClr val="000000"/>
                  </a:outerShdw>
                </a:effectLst>
              </a:rPr>
              <a:t>含有</a:t>
            </a:r>
            <a:r>
              <a:rPr lang="en-US" altLang="zh-CN" sz="2400" b="1" dirty="0">
                <a:effectLst>
                  <a:outerShdw blurRad="38100" dist="38100" dir="2700000" algn="tl">
                    <a:srgbClr val="000000"/>
                  </a:outerShdw>
                </a:effectLst>
              </a:rPr>
              <a:t>-O-O-H </a:t>
            </a:r>
            <a:r>
              <a:rPr lang="zh-CN" altLang="en-US" sz="2400" b="1" dirty="0">
                <a:effectLst>
                  <a:outerShdw blurRad="38100" dist="38100" dir="2700000" algn="tl">
                    <a:srgbClr val="000000"/>
                  </a:outerShdw>
                </a:effectLst>
              </a:rPr>
              <a:t>基团，分解温度较高，易于同还原剂反应，作聚合引发剂用。例如异丙苯基氢过氧化物、二异丙苯基氢过氧化物。</a:t>
            </a:r>
            <a:endParaRPr lang="zh-CN" altLang="en-US" sz="2400" b="1" dirty="0"/>
          </a:p>
        </p:txBody>
      </p:sp>
      <p:sp>
        <p:nvSpPr>
          <p:cNvPr id="11"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91146" name="图片 3" descr="buct-logo-whit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p:cNvSpPr>
            <a:spLocks noGrp="1"/>
          </p:cNvSpPr>
          <p:nvPr>
            <p:ph type="dt" sz="quarter" idx="10"/>
          </p:nvPr>
        </p:nvSpPr>
        <p:spPr/>
        <p:txBody>
          <a:bodyPr/>
          <a:lstStyle/>
          <a:p>
            <a:pPr>
              <a:defRPr/>
            </a:pPr>
            <a:fld id="{8CB091CD-AC44-4498-B465-F72EC8AFAF08}" type="datetime1">
              <a:rPr lang="zh-CN" altLang="en-US"/>
              <a:pPr>
                <a:defRPr/>
              </a:pPr>
              <a:t>2017/3/14</a:t>
            </a:fld>
            <a:endParaRPr lang="en-US" altLang="zh-CN"/>
          </a:p>
        </p:txBody>
      </p:sp>
      <p:sp>
        <p:nvSpPr>
          <p:cNvPr id="10"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831299C2-DC64-455E-9098-E507CC798C5E}" type="slidenum">
              <a:rPr lang="zh-CN" altLang="en-US" sz="1200" smtClean="0"/>
              <a:pPr>
                <a:defRPr/>
              </a:pPr>
              <a:t>88</a:t>
            </a:fld>
            <a:endParaRPr lang="en-US" altLang="zh-CN" sz="1200" smtClean="0"/>
          </a:p>
        </p:txBody>
      </p:sp>
      <p:graphicFrame>
        <p:nvGraphicFramePr>
          <p:cNvPr id="92164"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92197"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165"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92198"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216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191000"/>
            <a:ext cx="3733800" cy="138271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16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4267200"/>
            <a:ext cx="4419600" cy="1295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11306" name="Text Box 10"/>
          <p:cNvSpPr txBox="1">
            <a:spLocks noChangeArrowheads="1"/>
          </p:cNvSpPr>
          <p:nvPr/>
        </p:nvSpPr>
        <p:spPr bwMode="auto">
          <a:xfrm>
            <a:off x="304800" y="1371600"/>
            <a:ext cx="8686800" cy="1479550"/>
          </a:xfrm>
          <a:prstGeom prst="rect">
            <a:avLst/>
          </a:prstGeom>
          <a:noFill/>
          <a:ln w="9525">
            <a:noFill/>
            <a:miter lim="800000"/>
            <a:headEnd/>
            <a:tailEnd/>
          </a:ln>
          <a:effectLst/>
        </p:spPr>
        <p:txBody>
          <a:bodyPr>
            <a:spAutoFit/>
          </a:bodyPr>
          <a:lstStyle/>
          <a:p>
            <a:pPr eaLnBrk="1" hangingPunct="1">
              <a:lnSpc>
                <a:spcPct val="130000"/>
              </a:lnSpc>
              <a:defRPr/>
            </a:pPr>
            <a:r>
              <a:rPr lang="zh-CN" altLang="en-US" sz="2400" b="1" dirty="0">
                <a:solidFill>
                  <a:srgbClr val="00FF00"/>
                </a:solidFill>
                <a:effectLst>
                  <a:outerShdw blurRad="38100" dist="38100" dir="2700000" algn="tl">
                    <a:srgbClr val="000000"/>
                  </a:outerShdw>
                </a:effectLst>
              </a:rPr>
              <a:t>二烃基过氧化物：</a:t>
            </a:r>
            <a:r>
              <a:rPr lang="zh-CN" altLang="en-US" sz="2400" b="1" dirty="0">
                <a:effectLst>
                  <a:outerShdw blurRad="38100" dist="38100" dir="2700000" algn="tl">
                    <a:srgbClr val="000000"/>
                  </a:outerShdw>
                </a:effectLst>
              </a:rPr>
              <a:t>分子结构为</a:t>
            </a:r>
            <a:r>
              <a:rPr lang="en-US" altLang="zh-CN" sz="2400" b="1" dirty="0">
                <a:effectLst>
                  <a:outerShdw blurRad="38100" dist="38100" dir="2700000" algn="tl">
                    <a:srgbClr val="000000"/>
                  </a:outerShdw>
                </a:effectLst>
              </a:rPr>
              <a:t>R-O-O-R’</a:t>
            </a:r>
            <a:r>
              <a:rPr lang="zh-CN" altLang="en-US" sz="2400" b="1" dirty="0">
                <a:effectLst>
                  <a:outerShdw blurRad="38100" dist="38100" dir="2700000" algn="tl">
                    <a:srgbClr val="000000"/>
                  </a:outerShdw>
                </a:effectLst>
              </a:rPr>
              <a:t>，分解温度较高，作交联剂、聚合引发剂用。例如二叔丁基过氧化物，二异丙苯基过氧化物</a:t>
            </a:r>
            <a:endParaRPr lang="zh-CN" altLang="en-US" sz="2400" b="1" dirty="0"/>
          </a:p>
        </p:txBody>
      </p:sp>
      <p:sp>
        <p:nvSpPr>
          <p:cNvPr id="11"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92170" name="图片 3" descr="buct-logo-whit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1"/>
          <p:cNvSpPr>
            <a:spLocks noGrp="1"/>
          </p:cNvSpPr>
          <p:nvPr>
            <p:ph type="dt" sz="quarter" idx="10"/>
          </p:nvPr>
        </p:nvSpPr>
        <p:spPr/>
        <p:txBody>
          <a:bodyPr/>
          <a:lstStyle/>
          <a:p>
            <a:pPr>
              <a:defRPr/>
            </a:pPr>
            <a:fld id="{8BEE4243-7346-4851-A725-886993B87316}" type="datetime1">
              <a:rPr lang="zh-CN" altLang="en-US"/>
              <a:pPr>
                <a:defRPr/>
              </a:pPr>
              <a:t>2017/3/14</a:t>
            </a:fld>
            <a:endParaRPr lang="en-US" altLang="zh-CN"/>
          </a:p>
        </p:txBody>
      </p:sp>
      <p:sp>
        <p:nvSpPr>
          <p:cNvPr id="11"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170D5826-CC2A-47E2-9BE5-92CEEA395E4A}" type="slidenum">
              <a:rPr lang="zh-CN" altLang="en-US" sz="1200" smtClean="0"/>
              <a:pPr>
                <a:defRPr/>
              </a:pPr>
              <a:t>89</a:t>
            </a:fld>
            <a:endParaRPr lang="en-US" altLang="zh-CN" sz="1200" smtClean="0"/>
          </a:p>
        </p:txBody>
      </p:sp>
      <p:graphicFrame>
        <p:nvGraphicFramePr>
          <p:cNvPr id="93188"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93222"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89"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93223"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3190"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09800" y="2438400"/>
            <a:ext cx="4211638" cy="1158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82633" name="Text Box 9"/>
          <p:cNvSpPr txBox="1">
            <a:spLocks noChangeArrowheads="1"/>
          </p:cNvSpPr>
          <p:nvPr/>
        </p:nvSpPr>
        <p:spPr bwMode="auto">
          <a:xfrm>
            <a:off x="228600" y="3962400"/>
            <a:ext cx="8610600" cy="1187450"/>
          </a:xfrm>
          <a:prstGeom prst="rect">
            <a:avLst/>
          </a:prstGeom>
          <a:noFill/>
          <a:ln w="9525">
            <a:noFill/>
            <a:miter lim="800000"/>
            <a:headEnd/>
            <a:tailEnd/>
          </a:ln>
          <a:effectLst/>
        </p:spPr>
        <p:txBody>
          <a:bodyPr>
            <a:spAutoFit/>
          </a:bodyPr>
          <a:lstStyle/>
          <a:p>
            <a:pPr algn="just">
              <a:defRPr/>
            </a:pPr>
            <a:r>
              <a:rPr lang="zh-CN" altLang="en-US" sz="2400" b="1" dirty="0">
                <a:solidFill>
                  <a:srgbClr val="00FF00"/>
                </a:solidFill>
                <a:effectLst>
                  <a:outerShdw blurRad="38100" dist="38100" dir="2700000" algn="tl">
                    <a:srgbClr val="000000"/>
                  </a:outerShdw>
                </a:effectLst>
                <a:latin typeface="Times New Roman" pitchFamily="18" charset="0"/>
              </a:rPr>
              <a:t>过氧化酯：</a:t>
            </a:r>
            <a:r>
              <a:rPr lang="zh-CN" altLang="en-US" sz="2400" b="1" dirty="0">
                <a:effectLst>
                  <a:outerShdw blurRad="38100" dist="38100" dir="2700000" algn="tl">
                    <a:srgbClr val="000000"/>
                  </a:outerShdw>
                </a:effectLst>
                <a:latin typeface="Times New Roman" pitchFamily="18" charset="0"/>
              </a:rPr>
              <a:t>分子结构为</a:t>
            </a:r>
            <a:r>
              <a:rPr lang="en-US" altLang="zh-CN" sz="2400" b="1" dirty="0">
                <a:effectLst>
                  <a:outerShdw blurRad="38100" dist="38100" dir="2700000" algn="tl">
                    <a:srgbClr val="000000"/>
                  </a:outerShdw>
                </a:effectLst>
                <a:latin typeface="Times New Roman" pitchFamily="18" charset="0"/>
              </a:rPr>
              <a:t>R(CO)-O-O-R’</a:t>
            </a:r>
            <a:r>
              <a:rPr lang="zh-CN" altLang="en-US" sz="2400" b="1" dirty="0">
                <a:effectLst>
                  <a:outerShdw blurRad="38100" dist="38100" dir="2700000" algn="tl">
                    <a:srgbClr val="000000"/>
                  </a:outerShdw>
                </a:effectLst>
                <a:latin typeface="Times New Roman" pitchFamily="18" charset="0"/>
              </a:rPr>
              <a:t>，根据</a:t>
            </a:r>
            <a:r>
              <a:rPr lang="en-US" altLang="zh-CN" sz="2400" b="1" dirty="0">
                <a:effectLst>
                  <a:outerShdw blurRad="38100" dist="38100" dir="2700000" algn="tl">
                    <a:srgbClr val="000000"/>
                  </a:outerShdw>
                </a:effectLst>
                <a:latin typeface="Times New Roman" pitchFamily="18" charset="0"/>
              </a:rPr>
              <a:t>R</a:t>
            </a:r>
            <a:r>
              <a:rPr lang="zh-CN" altLang="en-US" sz="2400" b="1" dirty="0">
                <a:effectLst>
                  <a:outerShdw blurRad="38100" dist="38100" dir="2700000" algn="tl">
                    <a:srgbClr val="000000"/>
                  </a:outerShdw>
                </a:effectLst>
                <a:latin typeface="Times New Roman" pitchFamily="18" charset="0"/>
              </a:rPr>
              <a:t>基团的不同，分解温度由低温至中温，用作聚合引发剂和不饱和聚酯的硬化剂。</a:t>
            </a:r>
            <a:endParaRPr lang="zh-CN" altLang="en-US" sz="2400" b="1" dirty="0">
              <a:solidFill>
                <a:schemeClr val="tx2"/>
              </a:solidFill>
              <a:latin typeface="Times New Roman" pitchFamily="18" charset="0"/>
            </a:endParaRPr>
          </a:p>
        </p:txBody>
      </p:sp>
      <p:pic>
        <p:nvPicPr>
          <p:cNvPr id="9319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5029200"/>
            <a:ext cx="4267200" cy="130651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82635" name="Text Box 11"/>
          <p:cNvSpPr txBox="1">
            <a:spLocks noChangeArrowheads="1"/>
          </p:cNvSpPr>
          <p:nvPr/>
        </p:nvSpPr>
        <p:spPr bwMode="auto">
          <a:xfrm>
            <a:off x="152400" y="1295400"/>
            <a:ext cx="8686800" cy="935038"/>
          </a:xfrm>
          <a:prstGeom prst="rect">
            <a:avLst/>
          </a:prstGeom>
          <a:noFill/>
          <a:ln w="9525">
            <a:noFill/>
            <a:miter lim="800000"/>
            <a:headEnd/>
            <a:tailEnd/>
          </a:ln>
          <a:effectLst/>
        </p:spPr>
        <p:txBody>
          <a:bodyPr>
            <a:spAutoFit/>
          </a:bodyPr>
          <a:lstStyle/>
          <a:p>
            <a:pPr eaLnBrk="1" hangingPunct="1">
              <a:lnSpc>
                <a:spcPct val="120000"/>
              </a:lnSpc>
              <a:defRPr/>
            </a:pPr>
            <a:r>
              <a:rPr lang="zh-CN" altLang="en-US" sz="2400" b="1" dirty="0">
                <a:solidFill>
                  <a:srgbClr val="00FF00"/>
                </a:solidFill>
                <a:effectLst>
                  <a:outerShdw blurRad="38100" dist="38100" dir="2700000" algn="tl">
                    <a:srgbClr val="000000"/>
                  </a:outerShdw>
                </a:effectLst>
              </a:rPr>
              <a:t>二酰基过氧化物</a:t>
            </a:r>
            <a:r>
              <a:rPr lang="zh-CN" altLang="en-US" sz="2400" b="1" dirty="0">
                <a:effectLst>
                  <a:outerShdw blurRad="38100" dist="38100" dir="2700000" algn="tl">
                    <a:srgbClr val="000000"/>
                  </a:outerShdw>
                </a:effectLst>
              </a:rPr>
              <a:t>：分子结构为 </a:t>
            </a:r>
            <a:r>
              <a:rPr lang="en-US" altLang="zh-CN" sz="2400" b="1" dirty="0">
                <a:effectLst>
                  <a:outerShdw blurRad="38100" dist="38100" dir="2700000" algn="tl">
                    <a:srgbClr val="000000"/>
                  </a:outerShdw>
                </a:effectLst>
              </a:rPr>
              <a:t>Ph(CO)-O-O-(CO)Ph</a:t>
            </a:r>
            <a:r>
              <a:rPr lang="zh-CN" altLang="en-US" sz="2400" b="1" dirty="0">
                <a:effectLst>
                  <a:outerShdw blurRad="38100" dist="38100" dir="2700000" algn="tl">
                    <a:srgbClr val="000000"/>
                  </a:outerShdw>
                </a:effectLst>
              </a:rPr>
              <a:t>’，分解温度中等，作聚合引发剂用。例如二苯甲酰基过氧化物。</a:t>
            </a:r>
            <a:endParaRPr lang="zh-CN" altLang="en-US" sz="2400" b="1" dirty="0"/>
          </a:p>
        </p:txBody>
      </p:sp>
      <p:sp>
        <p:nvSpPr>
          <p:cNvPr id="12"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93195" name="图片 3" descr="buct-logo-whit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p:txBody>
          <a:bodyPr/>
          <a:lstStyle/>
          <a:p>
            <a:pPr>
              <a:defRPr/>
            </a:pPr>
            <a:fld id="{75B5550B-CAA4-4C39-B62E-8B00CBCE458B}" type="datetime1">
              <a:rPr lang="zh-CN" altLang="en-US"/>
              <a:pPr>
                <a:defRPr/>
              </a:pPr>
              <a:t>2017/3/14</a:t>
            </a:fld>
            <a:endParaRPr lang="en-US" altLang="zh-CN"/>
          </a:p>
        </p:txBody>
      </p:sp>
      <p:sp>
        <p:nvSpPr>
          <p:cNvPr id="9" name="Slide Number Placeholder 5"/>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497B150D-FCD9-471F-9105-17C1CB72D46D}" type="slidenum">
              <a:rPr lang="zh-CN" altLang="en-US" sz="1200" smtClean="0"/>
              <a:pPr>
                <a:defRPr/>
              </a:pPr>
              <a:t>9</a:t>
            </a:fld>
            <a:endParaRPr lang="en-US" altLang="zh-CN" sz="1200" smtClean="0"/>
          </a:p>
        </p:txBody>
      </p:sp>
      <p:sp>
        <p:nvSpPr>
          <p:cNvPr id="11268" name="Text Box 4"/>
          <p:cNvSpPr txBox="1">
            <a:spLocks noChangeArrowheads="1"/>
          </p:cNvSpPr>
          <p:nvPr/>
        </p:nvSpPr>
        <p:spPr bwMode="auto">
          <a:xfrm>
            <a:off x="304800" y="1295400"/>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800" b="1">
                <a:solidFill>
                  <a:srgbClr val="FF0066"/>
                </a:solidFill>
                <a:latin typeface="Times New Roman" pitchFamily="18" charset="0"/>
              </a:rPr>
              <a:t>4.1.4 </a:t>
            </a:r>
            <a:r>
              <a:rPr lang="zh-CN" altLang="en-US" sz="2800" b="1">
                <a:solidFill>
                  <a:srgbClr val="FF0066"/>
                </a:solidFill>
                <a:latin typeface="Times New Roman" pitchFamily="18" charset="0"/>
              </a:rPr>
              <a:t>燃烧过程和形式</a:t>
            </a:r>
            <a:endParaRPr lang="en-US" altLang="zh-CN" sz="2400">
              <a:latin typeface="Times New Roman" pitchFamily="18" charset="0"/>
            </a:endParaRPr>
          </a:p>
        </p:txBody>
      </p:sp>
      <p:sp>
        <p:nvSpPr>
          <p:cNvPr id="11269" name="Text Box 5"/>
          <p:cNvSpPr txBox="1">
            <a:spLocks noChangeArrowheads="1"/>
          </p:cNvSpPr>
          <p:nvPr/>
        </p:nvSpPr>
        <p:spPr bwMode="auto">
          <a:xfrm>
            <a:off x="914400" y="56388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zh-CN" altLang="en-US" sz="2400" b="1">
                <a:solidFill>
                  <a:srgbClr val="33CC33"/>
                </a:solidFill>
                <a:latin typeface="Times New Roman" pitchFamily="18" charset="0"/>
              </a:rPr>
              <a:t>物质燃烧时温度的变化</a:t>
            </a:r>
          </a:p>
        </p:txBody>
      </p:sp>
      <p:sp>
        <p:nvSpPr>
          <p:cNvPr id="11270" name="Text Box 6"/>
          <p:cNvSpPr txBox="1">
            <a:spLocks noChangeArrowheads="1"/>
          </p:cNvSpPr>
          <p:nvPr/>
        </p:nvSpPr>
        <p:spPr bwMode="auto">
          <a:xfrm>
            <a:off x="5257800" y="1795463"/>
            <a:ext cx="36576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spcBef>
                <a:spcPct val="50000"/>
              </a:spcBef>
            </a:pPr>
            <a:r>
              <a:rPr lang="en-US" altLang="zh-CN" sz="2400" b="1">
                <a:solidFill>
                  <a:schemeClr val="tx2"/>
                </a:solidFill>
                <a:latin typeface="Times New Roman" pitchFamily="18" charset="0"/>
              </a:rPr>
              <a:t>Ti-</a:t>
            </a:r>
            <a:r>
              <a:rPr lang="zh-CN" altLang="en-US" sz="2400" b="1">
                <a:solidFill>
                  <a:schemeClr val="tx2"/>
                </a:solidFill>
                <a:latin typeface="Times New Roman" pitchFamily="18" charset="0"/>
              </a:rPr>
              <a:t>开始加热温度上升</a:t>
            </a:r>
          </a:p>
          <a:p>
            <a:pPr>
              <a:spcBef>
                <a:spcPct val="50000"/>
              </a:spcBef>
            </a:pPr>
            <a:r>
              <a:rPr lang="en-US" altLang="zh-CN" sz="2400" b="1">
                <a:solidFill>
                  <a:schemeClr val="tx2"/>
                </a:solidFill>
                <a:latin typeface="Times New Roman" pitchFamily="18" charset="0"/>
              </a:rPr>
              <a:t>To-</a:t>
            </a:r>
            <a:r>
              <a:rPr lang="zh-CN" altLang="en-US" sz="2400" b="1">
                <a:solidFill>
                  <a:schemeClr val="tx2"/>
                </a:solidFill>
                <a:latin typeface="Times New Roman" pitchFamily="18" charset="0"/>
              </a:rPr>
              <a:t>氧化开始</a:t>
            </a:r>
          </a:p>
          <a:p>
            <a:pPr>
              <a:spcBef>
                <a:spcPct val="50000"/>
              </a:spcBef>
            </a:pPr>
            <a:r>
              <a:rPr lang="en-US" altLang="zh-CN" sz="2400" b="1">
                <a:solidFill>
                  <a:schemeClr val="tx2"/>
                </a:solidFill>
                <a:latin typeface="Times New Roman" pitchFamily="18" charset="0"/>
              </a:rPr>
              <a:t>Ts-</a:t>
            </a:r>
            <a:r>
              <a:rPr lang="zh-CN" altLang="en-US" sz="2400" b="1">
                <a:solidFill>
                  <a:schemeClr val="tx2"/>
                </a:solidFill>
                <a:latin typeface="Times New Roman" pitchFamily="18" charset="0"/>
              </a:rPr>
              <a:t>理论自燃点，散热与放热相等</a:t>
            </a:r>
          </a:p>
          <a:p>
            <a:pPr>
              <a:spcBef>
                <a:spcPct val="50000"/>
              </a:spcBef>
            </a:pPr>
            <a:r>
              <a:rPr lang="en-US" altLang="zh-CN" sz="2400" b="1">
                <a:solidFill>
                  <a:schemeClr val="tx2"/>
                </a:solidFill>
                <a:latin typeface="Times New Roman" pitchFamily="18" charset="0"/>
              </a:rPr>
              <a:t>Ts’-</a:t>
            </a:r>
            <a:r>
              <a:rPr lang="zh-CN" altLang="en-US" sz="2400" b="1">
                <a:solidFill>
                  <a:schemeClr val="tx2"/>
                </a:solidFill>
                <a:latin typeface="Times New Roman" pitchFamily="18" charset="0"/>
              </a:rPr>
              <a:t>实际自燃点，放热 </a:t>
            </a:r>
            <a:r>
              <a:rPr lang="en-US" altLang="zh-CN" sz="2400" b="1">
                <a:solidFill>
                  <a:schemeClr val="tx2"/>
                </a:solidFill>
                <a:latin typeface="Times New Roman" pitchFamily="18" charset="0"/>
              </a:rPr>
              <a:t>&gt; </a:t>
            </a:r>
            <a:r>
              <a:rPr lang="zh-CN" altLang="en-US" sz="2400" b="1">
                <a:solidFill>
                  <a:schemeClr val="tx2"/>
                </a:solidFill>
                <a:latin typeface="Times New Roman" pitchFamily="18" charset="0"/>
              </a:rPr>
              <a:t>散热</a:t>
            </a:r>
          </a:p>
          <a:p>
            <a:pPr>
              <a:spcBef>
                <a:spcPct val="50000"/>
              </a:spcBef>
            </a:pPr>
            <a:r>
              <a:rPr lang="en-US" altLang="zh-CN" sz="2400" b="1">
                <a:solidFill>
                  <a:schemeClr val="tx2"/>
                </a:solidFill>
                <a:latin typeface="Times New Roman" pitchFamily="18" charset="0"/>
              </a:rPr>
              <a:t>T</a:t>
            </a:r>
            <a:r>
              <a:rPr lang="en-US" altLang="zh-CN" sz="2400" b="1" baseline="-25000">
                <a:solidFill>
                  <a:schemeClr val="tx2"/>
                </a:solidFill>
                <a:latin typeface="Times New Roman" pitchFamily="18" charset="0"/>
              </a:rPr>
              <a:t>b</a:t>
            </a:r>
            <a:r>
              <a:rPr lang="en-US" altLang="zh-CN" sz="2400" b="1">
                <a:solidFill>
                  <a:schemeClr val="tx2"/>
                </a:solidFill>
                <a:latin typeface="Times New Roman" pitchFamily="18" charset="0"/>
              </a:rPr>
              <a:t>-</a:t>
            </a:r>
            <a:r>
              <a:rPr lang="zh-CN" altLang="en-US" sz="2400" b="1">
                <a:solidFill>
                  <a:schemeClr val="tx2"/>
                </a:solidFill>
                <a:latin typeface="Times New Roman" pitchFamily="18" charset="0"/>
              </a:rPr>
              <a:t>燃烧温度</a:t>
            </a:r>
          </a:p>
          <a:p>
            <a:pPr>
              <a:spcBef>
                <a:spcPct val="50000"/>
              </a:spcBef>
            </a:pPr>
            <a:r>
              <a:rPr lang="el-GR" altLang="zh-CN" sz="2400" b="1">
                <a:solidFill>
                  <a:schemeClr val="tx2"/>
                </a:solidFill>
                <a:latin typeface="Times New Roman" pitchFamily="18" charset="0"/>
                <a:cs typeface="Times New Roman" pitchFamily="18" charset="0"/>
              </a:rPr>
              <a:t>τ</a:t>
            </a:r>
            <a:r>
              <a:rPr lang="en-US" altLang="zh-CN" sz="2400" b="1">
                <a:solidFill>
                  <a:schemeClr val="tx2"/>
                </a:solidFill>
                <a:latin typeface="Times New Roman" pitchFamily="18" charset="0"/>
                <a:cs typeface="Times New Roman" pitchFamily="18" charset="0"/>
              </a:rPr>
              <a:t>-</a:t>
            </a:r>
            <a:r>
              <a:rPr lang="zh-CN" altLang="en-US" sz="2400" b="1">
                <a:solidFill>
                  <a:schemeClr val="tx2"/>
                </a:solidFill>
                <a:latin typeface="Times New Roman" pitchFamily="18" charset="0"/>
                <a:cs typeface="Times New Roman" pitchFamily="18" charset="0"/>
              </a:rPr>
              <a:t>诱导期，诱导期越短，物质越易燃烧。</a:t>
            </a:r>
            <a:endParaRPr lang="zh-CN" altLang="en-US" sz="2400" b="1">
              <a:solidFill>
                <a:schemeClr val="tx2"/>
              </a:solidFill>
              <a:latin typeface="Times New Roman" pitchFamily="18" charset="0"/>
            </a:endParaRPr>
          </a:p>
        </p:txBody>
      </p:sp>
      <p:pic>
        <p:nvPicPr>
          <p:cNvPr id="11271" name="Picture 1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828800"/>
            <a:ext cx="4876800" cy="3819525"/>
          </a:xfrm>
        </p:spPr>
      </p:pic>
      <p:sp>
        <p:nvSpPr>
          <p:cNvPr id="11" name="Rectangle 2"/>
          <p:cNvSpPr>
            <a:spLocks noGrp="1" noChangeArrowheads="1"/>
          </p:cNvSpPr>
          <p:nvPr>
            <p:ph type="title"/>
          </p:nvPr>
        </p:nvSpPr>
        <p:spPr>
          <a:xfrm>
            <a:off x="3124200" y="304800"/>
            <a:ext cx="5715000" cy="941388"/>
          </a:xfrm>
        </p:spPr>
        <p:txBody>
          <a:bodyPr/>
          <a:lstStyle/>
          <a:p>
            <a:pPr eaLnBrk="1" hangingPunct="1">
              <a:defRPr/>
            </a:pPr>
            <a:r>
              <a:rPr lang="zh-CN" altLang="en-US" sz="3200" dirty="0" smtClean="0"/>
              <a:t>第四章 危险化学品特性与分析</a:t>
            </a:r>
          </a:p>
        </p:txBody>
      </p:sp>
      <p:pic>
        <p:nvPicPr>
          <p:cNvPr id="11273" name="图片 3" descr="buct-logo-whit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1"/>
          <p:cNvSpPr>
            <a:spLocks noGrp="1"/>
          </p:cNvSpPr>
          <p:nvPr>
            <p:ph type="dt" sz="quarter" idx="10"/>
          </p:nvPr>
        </p:nvSpPr>
        <p:spPr/>
        <p:txBody>
          <a:bodyPr/>
          <a:lstStyle/>
          <a:p>
            <a:pPr>
              <a:defRPr/>
            </a:pPr>
            <a:fld id="{4B2472CB-16E0-4450-9777-97909723A039}" type="datetime1">
              <a:rPr lang="zh-CN" altLang="en-US"/>
              <a:pPr>
                <a:defRPr/>
              </a:pPr>
              <a:t>2017/3/14</a:t>
            </a:fld>
            <a:endParaRPr lang="en-US" altLang="zh-CN" dirty="0"/>
          </a:p>
        </p:txBody>
      </p:sp>
      <p:sp>
        <p:nvSpPr>
          <p:cNvPr id="11"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D2317B73-7A18-4C33-90BB-664B65B8AE07}" type="slidenum">
              <a:rPr lang="zh-CN" altLang="en-US" sz="1200" smtClean="0"/>
              <a:pPr>
                <a:defRPr/>
              </a:pPr>
              <a:t>90</a:t>
            </a:fld>
            <a:endParaRPr lang="en-US" altLang="zh-CN" sz="1200" smtClean="0"/>
          </a:p>
        </p:txBody>
      </p:sp>
      <p:graphicFrame>
        <p:nvGraphicFramePr>
          <p:cNvPr id="94212"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94246"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13"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94247"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3659" name="Text Box 11"/>
          <p:cNvSpPr txBox="1">
            <a:spLocks noChangeArrowheads="1"/>
          </p:cNvSpPr>
          <p:nvPr/>
        </p:nvSpPr>
        <p:spPr bwMode="auto">
          <a:xfrm>
            <a:off x="228600" y="3810000"/>
            <a:ext cx="8610600" cy="830263"/>
          </a:xfrm>
          <a:prstGeom prst="rect">
            <a:avLst/>
          </a:prstGeom>
          <a:noFill/>
          <a:ln w="9525">
            <a:noFill/>
            <a:miter lim="800000"/>
            <a:headEnd/>
            <a:tailEnd/>
          </a:ln>
          <a:effectLst/>
        </p:spPr>
        <p:txBody>
          <a:bodyPr>
            <a:spAutoFit/>
          </a:bodyPr>
          <a:lstStyle/>
          <a:p>
            <a:pPr>
              <a:defRPr/>
            </a:pPr>
            <a:r>
              <a:rPr lang="zh-CN" altLang="en-US" sz="2400" b="1" dirty="0">
                <a:solidFill>
                  <a:srgbClr val="00FF00"/>
                </a:solidFill>
                <a:effectLst>
                  <a:outerShdw blurRad="38100" dist="38100" dir="2700000" algn="tl">
                    <a:srgbClr val="000000"/>
                  </a:outerShdw>
                </a:effectLst>
                <a:latin typeface="Times New Roman" pitchFamily="18" charset="0"/>
              </a:rPr>
              <a:t>酮过氧化物：</a:t>
            </a:r>
            <a:r>
              <a:rPr lang="zh-CN" altLang="en-US" sz="2400" b="1" dirty="0">
                <a:effectLst>
                  <a:outerShdw blurRad="38100" dist="38100" dir="2700000" algn="tl">
                    <a:srgbClr val="000000"/>
                  </a:outerShdw>
                </a:effectLst>
                <a:latin typeface="Times New Roman" pitchFamily="18" charset="0"/>
              </a:rPr>
              <a:t>构造复杂，由酮过氧化氢制得。金属易促进其分解，可作不饱和聚酯的硬化剂，例如甲基乙基酮过氧化物。</a:t>
            </a:r>
            <a:endParaRPr lang="zh-CN" altLang="en-US" sz="2400" b="1" dirty="0">
              <a:solidFill>
                <a:schemeClr val="tx2"/>
              </a:solidFill>
              <a:latin typeface="Times New Roman" pitchFamily="18" charset="0"/>
            </a:endParaRPr>
          </a:p>
        </p:txBody>
      </p:sp>
      <p:pic>
        <p:nvPicPr>
          <p:cNvPr id="94215"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029200"/>
            <a:ext cx="4876800" cy="13001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83661" name="Text Box 13"/>
          <p:cNvSpPr txBox="1">
            <a:spLocks noChangeArrowheads="1"/>
          </p:cNvSpPr>
          <p:nvPr/>
        </p:nvSpPr>
        <p:spPr bwMode="auto">
          <a:xfrm>
            <a:off x="152400" y="1219200"/>
            <a:ext cx="8610600" cy="830263"/>
          </a:xfrm>
          <a:prstGeom prst="rect">
            <a:avLst/>
          </a:prstGeom>
          <a:noFill/>
          <a:ln w="9525">
            <a:noFill/>
            <a:miter lim="800000"/>
            <a:headEnd/>
            <a:tailEnd/>
          </a:ln>
          <a:effectLst/>
        </p:spPr>
        <p:txBody>
          <a:bodyPr>
            <a:spAutoFit/>
          </a:bodyPr>
          <a:lstStyle/>
          <a:p>
            <a:pPr eaLnBrk="1" hangingPunct="1">
              <a:defRPr/>
            </a:pPr>
            <a:r>
              <a:rPr lang="zh-CN" altLang="en-US" sz="2400" b="1" dirty="0">
                <a:solidFill>
                  <a:srgbClr val="00FF00"/>
                </a:solidFill>
                <a:effectLst>
                  <a:outerShdw blurRad="38100" dist="38100" dir="2700000" algn="tl">
                    <a:srgbClr val="000000"/>
                  </a:outerShdw>
                </a:effectLst>
              </a:rPr>
              <a:t>过碳酸酯：</a:t>
            </a:r>
            <a:r>
              <a:rPr lang="zh-CN" altLang="en-US" sz="2400" b="1" dirty="0">
                <a:effectLst>
                  <a:outerShdw blurRad="38100" dist="38100" dir="2700000" algn="tl">
                    <a:srgbClr val="000000"/>
                  </a:outerShdw>
                </a:effectLst>
              </a:rPr>
              <a:t>分子结构为</a:t>
            </a:r>
            <a:r>
              <a:rPr lang="en-US" altLang="zh-CN" sz="2400" b="1" dirty="0">
                <a:effectLst>
                  <a:outerShdw blurRad="38100" dist="38100" dir="2700000" algn="tl">
                    <a:srgbClr val="000000"/>
                  </a:outerShdw>
                </a:effectLst>
              </a:rPr>
              <a:t>RO-(CO)-O-O(CO)-OR’</a:t>
            </a:r>
            <a:r>
              <a:rPr lang="zh-CN" altLang="en-US" sz="2400" b="1" dirty="0">
                <a:effectLst>
                  <a:outerShdw blurRad="38100" dist="38100" dir="2700000" algn="tl">
                    <a:srgbClr val="000000"/>
                  </a:outerShdw>
                </a:effectLst>
              </a:rPr>
              <a:t>，分解温度低，作聚合引发剂用。</a:t>
            </a:r>
          </a:p>
        </p:txBody>
      </p:sp>
      <p:pic>
        <p:nvPicPr>
          <p:cNvPr id="94217"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0" y="2438400"/>
            <a:ext cx="4572000" cy="11636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94219" name="图片 3" descr="buct-logo-whit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p:cNvSpPr>
            <a:spLocks noGrp="1"/>
          </p:cNvSpPr>
          <p:nvPr>
            <p:ph type="dt" sz="quarter" idx="10"/>
          </p:nvPr>
        </p:nvSpPr>
        <p:spPr/>
        <p:txBody>
          <a:bodyPr/>
          <a:lstStyle/>
          <a:p>
            <a:pPr>
              <a:defRPr/>
            </a:pPr>
            <a:fld id="{1D9D0236-7EAC-4169-82C4-F2D73FADD3FA}" type="datetime1">
              <a:rPr lang="zh-CN" altLang="en-US"/>
              <a:pPr>
                <a:defRPr/>
              </a:pPr>
              <a:t>2017/3/14</a:t>
            </a:fld>
            <a:endParaRPr lang="en-US" altLang="zh-CN" dirty="0"/>
          </a:p>
        </p:txBody>
      </p:sp>
      <p:sp>
        <p:nvSpPr>
          <p:cNvPr id="10"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B877423E-D02B-497D-803E-EC022C12EA8F}" type="slidenum">
              <a:rPr lang="zh-CN" altLang="en-US" sz="1200" smtClean="0"/>
              <a:pPr>
                <a:defRPr/>
              </a:pPr>
              <a:t>91</a:t>
            </a:fld>
            <a:endParaRPr lang="en-US" altLang="zh-CN" sz="1200" smtClean="0"/>
          </a:p>
        </p:txBody>
      </p:sp>
      <p:graphicFrame>
        <p:nvGraphicFramePr>
          <p:cNvPr id="95236"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95267"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37"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95268"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38" name="Text Box 9"/>
          <p:cNvSpPr txBox="1">
            <a:spLocks noChangeArrowheads="1"/>
          </p:cNvSpPr>
          <p:nvPr/>
        </p:nvSpPr>
        <p:spPr bwMode="auto">
          <a:xfrm>
            <a:off x="381000" y="1295400"/>
            <a:ext cx="8458200" cy="487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0000"/>
              </a:lnSpc>
              <a:spcBef>
                <a:spcPct val="50000"/>
              </a:spcBef>
            </a:pPr>
            <a:r>
              <a:rPr lang="zh-CN" altLang="en-US" sz="2400" b="1">
                <a:solidFill>
                  <a:srgbClr val="FFFF00"/>
                </a:solidFill>
                <a:latin typeface="Times New Roman" pitchFamily="18" charset="0"/>
              </a:rPr>
              <a:t>有机过氧化物的分解爆炸性</a:t>
            </a:r>
          </a:p>
          <a:p>
            <a:pPr>
              <a:spcBef>
                <a:spcPct val="50000"/>
              </a:spcBef>
            </a:pPr>
            <a:r>
              <a:rPr lang="zh-CN" altLang="en-US" sz="2400" b="1">
                <a:latin typeface="Times New Roman" pitchFamily="18" charset="0"/>
              </a:rPr>
              <a:t>衡量有机过氧化物分解爆炸性的主要指标是：活性含氧量，半衰期和分解活化能。</a:t>
            </a:r>
            <a:endParaRPr lang="en-US" altLang="zh-CN" sz="2400" b="1">
              <a:latin typeface="Times New Roman" pitchFamily="18" charset="0"/>
            </a:endParaRPr>
          </a:p>
          <a:p>
            <a:pPr>
              <a:spcBef>
                <a:spcPct val="50000"/>
              </a:spcBef>
            </a:pPr>
            <a:r>
              <a:rPr lang="zh-CN" altLang="en-US" sz="2400" b="1">
                <a:solidFill>
                  <a:srgbClr val="00FF00"/>
                </a:solidFill>
                <a:latin typeface="Times New Roman" pitchFamily="18" charset="0"/>
              </a:rPr>
              <a:t>活性含氧量：</a:t>
            </a:r>
            <a:r>
              <a:rPr lang="zh-CN" altLang="en-US" sz="2400" b="1">
                <a:latin typeface="Times New Roman" pitchFamily="18" charset="0"/>
              </a:rPr>
              <a:t>过氧化物分子中活性氧的量占整个分子质量的百分比。</a:t>
            </a:r>
            <a:endParaRPr lang="en-US" altLang="zh-CN" sz="2400" b="1">
              <a:latin typeface="Times New Roman" pitchFamily="18" charset="0"/>
            </a:endParaRPr>
          </a:p>
          <a:p>
            <a:pPr>
              <a:spcBef>
                <a:spcPct val="50000"/>
              </a:spcBef>
            </a:pPr>
            <a:r>
              <a:rPr lang="zh-CN" altLang="en-US" sz="2400" b="1">
                <a:latin typeface="Times New Roman" pitchFamily="18" charset="0"/>
              </a:rPr>
              <a:t>含有过氧化物的混合物的有效活性含氧量 </a:t>
            </a:r>
            <a:r>
              <a:rPr lang="en-US" altLang="zh-CN" sz="2400" b="1">
                <a:latin typeface="Times New Roman" pitchFamily="18" charset="0"/>
              </a:rPr>
              <a:t>= </a:t>
            </a:r>
            <a:r>
              <a:rPr lang="en-US" altLang="zh-CN" sz="2400" b="1">
                <a:solidFill>
                  <a:srgbClr val="FF0000"/>
                </a:solidFill>
                <a:latin typeface="Times New Roman" pitchFamily="18" charset="0"/>
              </a:rPr>
              <a:t>16</a:t>
            </a:r>
            <a:r>
              <a:rPr lang="en-US" altLang="zh-CN" sz="2400" b="1">
                <a:solidFill>
                  <a:srgbClr val="FF0000"/>
                </a:solidFill>
                <a:latin typeface="Times New Roman" pitchFamily="18" charset="0"/>
                <a:cs typeface="Times New Roman" pitchFamily="18" charset="0"/>
              </a:rPr>
              <a:t>∑</a:t>
            </a:r>
            <a:r>
              <a:rPr lang="en-US" altLang="zh-CN" sz="2800" b="1">
                <a:solidFill>
                  <a:srgbClr val="FF0000"/>
                </a:solidFill>
                <a:latin typeface="Times New Roman" pitchFamily="18" charset="0"/>
                <a:cs typeface="Times New Roman" pitchFamily="18" charset="0"/>
              </a:rPr>
              <a:t>(</a:t>
            </a:r>
            <a:r>
              <a:rPr lang="en-US" altLang="zh-CN" sz="2800" b="1">
                <a:solidFill>
                  <a:srgbClr val="FF0000"/>
                </a:solidFill>
                <a:latin typeface="Times New Roman" pitchFamily="18" charset="0"/>
              </a:rPr>
              <a:t>n</a:t>
            </a:r>
            <a:r>
              <a:rPr lang="en-US" altLang="zh-CN" sz="2800" b="1" baseline="-25000">
                <a:solidFill>
                  <a:srgbClr val="FF0000"/>
                </a:solidFill>
                <a:latin typeface="Times New Roman" pitchFamily="18" charset="0"/>
              </a:rPr>
              <a:t>i</a:t>
            </a:r>
            <a:r>
              <a:rPr lang="en-US" altLang="zh-CN" sz="2800" b="1">
                <a:solidFill>
                  <a:srgbClr val="FF0000"/>
                </a:solidFill>
                <a:latin typeface="Times New Roman" pitchFamily="18" charset="0"/>
              </a:rPr>
              <a:t>c</a:t>
            </a:r>
            <a:r>
              <a:rPr lang="en-US" altLang="zh-CN" sz="2800" b="1" baseline="-25000">
                <a:solidFill>
                  <a:srgbClr val="FF0000"/>
                </a:solidFill>
                <a:latin typeface="Times New Roman" pitchFamily="18" charset="0"/>
              </a:rPr>
              <a:t>i</a:t>
            </a:r>
            <a:r>
              <a:rPr lang="en-US" altLang="zh-CN" sz="2800" b="1">
                <a:solidFill>
                  <a:srgbClr val="FF0000"/>
                </a:solidFill>
                <a:latin typeface="Times New Roman" pitchFamily="18" charset="0"/>
              </a:rPr>
              <a:t>/m</a:t>
            </a:r>
            <a:r>
              <a:rPr lang="en-US" altLang="zh-CN" sz="2800" b="1" baseline="-25000">
                <a:solidFill>
                  <a:srgbClr val="FF0000"/>
                </a:solidFill>
                <a:latin typeface="Times New Roman" pitchFamily="18" charset="0"/>
              </a:rPr>
              <a:t>i</a:t>
            </a:r>
            <a:r>
              <a:rPr lang="en-US" altLang="zh-CN" sz="2800" b="1">
                <a:solidFill>
                  <a:srgbClr val="FF0000"/>
                </a:solidFill>
                <a:latin typeface="Times New Roman" pitchFamily="18" charset="0"/>
              </a:rPr>
              <a:t>)</a:t>
            </a:r>
          </a:p>
          <a:p>
            <a:r>
              <a:rPr lang="en-US" altLang="zh-CN" sz="2400" b="1">
                <a:latin typeface="Times New Roman" pitchFamily="18" charset="0"/>
              </a:rPr>
              <a:t>n</a:t>
            </a:r>
            <a:r>
              <a:rPr lang="en-US" altLang="zh-CN" sz="2400" b="1" baseline="-25000">
                <a:latin typeface="Times New Roman" pitchFamily="18" charset="0"/>
              </a:rPr>
              <a:t>i</a:t>
            </a:r>
            <a:r>
              <a:rPr lang="en-US" altLang="zh-CN" sz="2400" b="1">
                <a:latin typeface="Times New Roman" pitchFamily="18" charset="0"/>
              </a:rPr>
              <a:t> – </a:t>
            </a:r>
            <a:r>
              <a:rPr lang="zh-CN" altLang="en-US" sz="2400" b="1">
                <a:latin typeface="Times New Roman" pitchFamily="18" charset="0"/>
              </a:rPr>
              <a:t>第 </a:t>
            </a:r>
            <a:r>
              <a:rPr lang="en-US" altLang="zh-CN" sz="2400" b="1">
                <a:latin typeface="Times New Roman" pitchFamily="18" charset="0"/>
              </a:rPr>
              <a:t>i </a:t>
            </a:r>
            <a:r>
              <a:rPr lang="zh-CN" altLang="en-US" sz="2400" b="1">
                <a:latin typeface="Times New Roman" pitchFamily="18" charset="0"/>
              </a:rPr>
              <a:t>种过氧化物中过氧基数，</a:t>
            </a:r>
          </a:p>
          <a:p>
            <a:r>
              <a:rPr lang="en-US" altLang="zh-CN" sz="2400" b="1">
                <a:latin typeface="Times New Roman" pitchFamily="18" charset="0"/>
              </a:rPr>
              <a:t>c</a:t>
            </a:r>
            <a:r>
              <a:rPr lang="en-US" altLang="zh-CN" sz="2400" b="1" baseline="-25000">
                <a:latin typeface="Times New Roman" pitchFamily="18" charset="0"/>
              </a:rPr>
              <a:t>i</a:t>
            </a:r>
            <a:r>
              <a:rPr lang="en-US" altLang="zh-CN" sz="2400" b="1">
                <a:latin typeface="Times New Roman" pitchFamily="18" charset="0"/>
              </a:rPr>
              <a:t> – </a:t>
            </a:r>
            <a:r>
              <a:rPr lang="zh-CN" altLang="en-US" sz="2400" b="1">
                <a:latin typeface="Times New Roman" pitchFamily="18" charset="0"/>
              </a:rPr>
              <a:t>第 </a:t>
            </a:r>
            <a:r>
              <a:rPr lang="en-US" altLang="zh-CN" sz="2400" b="1">
                <a:latin typeface="Times New Roman" pitchFamily="18" charset="0"/>
              </a:rPr>
              <a:t>i </a:t>
            </a:r>
            <a:r>
              <a:rPr lang="zh-CN" altLang="en-US" sz="2400" b="1">
                <a:latin typeface="Times New Roman" pitchFamily="18" charset="0"/>
              </a:rPr>
              <a:t>种过氧化物的浓度 </a:t>
            </a:r>
            <a:r>
              <a:rPr lang="en-US" altLang="zh-CN" sz="2400" b="1">
                <a:latin typeface="Times New Roman" pitchFamily="18" charset="0"/>
              </a:rPr>
              <a:t>(mol/mol)</a:t>
            </a:r>
            <a:r>
              <a:rPr lang="zh-CN" altLang="en-US" sz="2400" b="1">
                <a:latin typeface="Times New Roman" pitchFamily="18" charset="0"/>
              </a:rPr>
              <a:t>，</a:t>
            </a:r>
          </a:p>
          <a:p>
            <a:r>
              <a:rPr lang="en-US" altLang="zh-CN" sz="2400" b="1">
                <a:latin typeface="Times New Roman" pitchFamily="18" charset="0"/>
              </a:rPr>
              <a:t>m</a:t>
            </a:r>
            <a:r>
              <a:rPr lang="en-US" altLang="zh-CN" sz="2400" b="1" baseline="-25000">
                <a:latin typeface="Times New Roman" pitchFamily="18" charset="0"/>
              </a:rPr>
              <a:t>i</a:t>
            </a:r>
            <a:r>
              <a:rPr lang="en-US" altLang="zh-CN" sz="2400" b="1">
                <a:latin typeface="Times New Roman" pitchFamily="18" charset="0"/>
              </a:rPr>
              <a:t> – </a:t>
            </a:r>
            <a:r>
              <a:rPr lang="zh-CN" altLang="en-US" sz="2400" b="1">
                <a:latin typeface="Times New Roman" pitchFamily="18" charset="0"/>
              </a:rPr>
              <a:t>第 </a:t>
            </a:r>
            <a:r>
              <a:rPr lang="en-US" altLang="zh-CN" sz="2400" b="1">
                <a:latin typeface="Times New Roman" pitchFamily="18" charset="0"/>
              </a:rPr>
              <a:t>i </a:t>
            </a:r>
            <a:r>
              <a:rPr lang="zh-CN" altLang="en-US" sz="2400" b="1">
                <a:latin typeface="Times New Roman" pitchFamily="18" charset="0"/>
              </a:rPr>
              <a:t>种过氧化物的分子量</a:t>
            </a:r>
            <a:endParaRPr lang="en-US" altLang="zh-CN" sz="2400" b="1">
              <a:latin typeface="Times New Roman" pitchFamily="18" charset="0"/>
            </a:endParaRPr>
          </a:p>
          <a:p>
            <a:r>
              <a:rPr lang="zh-CN" altLang="en-US" sz="2400" b="1">
                <a:latin typeface="Times New Roman" pitchFamily="18" charset="0"/>
              </a:rPr>
              <a:t>例如，二丁基过氧化物 </a:t>
            </a:r>
            <a:r>
              <a:rPr lang="en-US" altLang="zh-CN" sz="2400" b="1">
                <a:latin typeface="Times New Roman" pitchFamily="18" charset="0"/>
              </a:rPr>
              <a:t>((CH</a:t>
            </a:r>
            <a:r>
              <a:rPr lang="en-US" altLang="zh-CN" sz="2400" b="1" baseline="-25000">
                <a:latin typeface="Times New Roman" pitchFamily="18" charset="0"/>
              </a:rPr>
              <a:t>3</a:t>
            </a:r>
            <a:r>
              <a:rPr lang="en-US" altLang="zh-CN" sz="2400" b="1">
                <a:latin typeface="Times New Roman" pitchFamily="18" charset="0"/>
              </a:rPr>
              <a:t>)</a:t>
            </a:r>
            <a:r>
              <a:rPr lang="en-US" altLang="zh-CN" sz="2400" b="1" baseline="-25000">
                <a:latin typeface="Times New Roman" pitchFamily="18" charset="0"/>
              </a:rPr>
              <a:t>3</a:t>
            </a:r>
            <a:r>
              <a:rPr lang="en-US" altLang="zh-CN" sz="2400" b="1">
                <a:latin typeface="Times New Roman" pitchFamily="18" charset="0"/>
              </a:rPr>
              <a:t>C-O-)</a:t>
            </a:r>
            <a:r>
              <a:rPr lang="en-US" altLang="zh-CN" sz="2400" b="1" baseline="-25000">
                <a:latin typeface="Times New Roman" pitchFamily="18" charset="0"/>
              </a:rPr>
              <a:t>2</a:t>
            </a:r>
            <a:r>
              <a:rPr lang="en-US" altLang="zh-CN" sz="2400" b="1">
                <a:latin typeface="Times New Roman" pitchFamily="18" charset="0"/>
              </a:rPr>
              <a:t>) </a:t>
            </a:r>
            <a:r>
              <a:rPr lang="zh-CN" altLang="en-US" sz="2400" b="1">
                <a:latin typeface="Times New Roman" pitchFamily="18" charset="0"/>
              </a:rPr>
              <a:t>的分子量为</a:t>
            </a:r>
            <a:r>
              <a:rPr lang="en-US" altLang="zh-CN" sz="2400" b="1">
                <a:latin typeface="Times New Roman" pitchFamily="18" charset="0"/>
              </a:rPr>
              <a:t>146</a:t>
            </a:r>
            <a:r>
              <a:rPr lang="zh-CN" altLang="en-US" sz="2400" b="1">
                <a:latin typeface="Times New Roman" pitchFamily="18" charset="0"/>
              </a:rPr>
              <a:t>，具有一个活性氧原子，其活性含氧量为</a:t>
            </a:r>
            <a:r>
              <a:rPr lang="en-US" altLang="zh-CN" sz="2400" b="1">
                <a:latin typeface="Times New Roman" pitchFamily="18" charset="0"/>
              </a:rPr>
              <a:t>16/146 = 10.96%</a:t>
            </a:r>
            <a:r>
              <a:rPr lang="zh-CN" altLang="en-US" sz="2400" b="1">
                <a:latin typeface="Times New Roman" pitchFamily="18" charset="0"/>
              </a:rPr>
              <a:t>。</a:t>
            </a:r>
          </a:p>
        </p:txBody>
      </p:sp>
      <p:sp>
        <p:nvSpPr>
          <p:cNvPr id="11"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95240"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p:cNvSpPr>
            <a:spLocks noGrp="1"/>
          </p:cNvSpPr>
          <p:nvPr>
            <p:ph type="dt" sz="quarter" idx="10"/>
          </p:nvPr>
        </p:nvSpPr>
        <p:spPr/>
        <p:txBody>
          <a:bodyPr/>
          <a:lstStyle/>
          <a:p>
            <a:pPr>
              <a:defRPr/>
            </a:pPr>
            <a:fld id="{4CF78BAC-6061-44F3-81A3-72361BBC5993}" type="datetime1">
              <a:rPr lang="zh-CN" altLang="en-US"/>
              <a:pPr>
                <a:defRPr/>
              </a:pPr>
              <a:t>2017/3/14</a:t>
            </a:fld>
            <a:endParaRPr lang="en-US" altLang="zh-CN"/>
          </a:p>
        </p:txBody>
      </p:sp>
      <p:sp>
        <p:nvSpPr>
          <p:cNvPr id="10"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805913BB-B7FB-4BBA-8EB4-E84053B8AB05}" type="slidenum">
              <a:rPr lang="zh-CN" altLang="en-US" sz="1200" smtClean="0"/>
              <a:pPr>
                <a:defRPr/>
              </a:pPr>
              <a:t>92</a:t>
            </a:fld>
            <a:endParaRPr lang="en-US" altLang="zh-CN" sz="1200" smtClean="0"/>
          </a:p>
        </p:txBody>
      </p:sp>
      <p:graphicFrame>
        <p:nvGraphicFramePr>
          <p:cNvPr id="96260"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96312"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61"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96313"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62" name="Object 8"/>
          <p:cNvGraphicFramePr>
            <a:graphicFrameLocks noChangeAspect="1"/>
          </p:cNvGraphicFramePr>
          <p:nvPr>
            <p:extLst>
              <p:ext uri="{D42A27DB-BD31-4B8C-83A1-F6EECF244321}">
                <p14:modId xmlns:p14="http://schemas.microsoft.com/office/powerpoint/2010/main" val="2699073977"/>
              </p:ext>
            </p:extLst>
          </p:nvPr>
        </p:nvGraphicFramePr>
        <p:xfrm>
          <a:off x="4800600" y="1216062"/>
          <a:ext cx="3887206" cy="2921000"/>
        </p:xfrm>
        <a:graphic>
          <a:graphicData uri="http://schemas.openxmlformats.org/presentationml/2006/ole">
            <mc:AlternateContent xmlns:mc="http://schemas.openxmlformats.org/markup-compatibility/2006">
              <mc:Choice xmlns:v="urn:schemas-microsoft-com:vml" Requires="v">
                <p:oleObj spid="_x0000_s96314" name="Equation" r:id="rId5" imgW="825480" imgH="901440" progId="Equation.DSMT4">
                  <p:embed/>
                </p:oleObj>
              </mc:Choice>
              <mc:Fallback>
                <p:oleObj name="Equation" r:id="rId5" imgW="825480" imgH="901440" progId="Equation.DSMT4">
                  <p:embed/>
                  <p:pic>
                    <p:nvPicPr>
                      <p:cNvPr id="0" name="Object 8"/>
                      <p:cNvPicPr>
                        <a:picLocks noChangeAspect="1" noChangeArrowheads="1"/>
                      </p:cNvPicPr>
                      <p:nvPr/>
                    </p:nvPicPr>
                    <p:blipFill>
                      <a:blip r:embed="rId6"/>
                      <a:srcRect/>
                      <a:stretch>
                        <a:fillRect/>
                      </a:stretch>
                    </p:blipFill>
                    <p:spPr bwMode="auto">
                      <a:xfrm>
                        <a:off x="4800600" y="1216062"/>
                        <a:ext cx="3887206" cy="2921000"/>
                      </a:xfrm>
                      <a:prstGeom prst="rect">
                        <a:avLst/>
                      </a:prstGeom>
                      <a:solidFill>
                        <a:schemeClr val="tx1"/>
                      </a:solidFill>
                      <a:ln>
                        <a:noFill/>
                      </a:ln>
                      <a:extLst/>
                    </p:spPr>
                  </p:pic>
                </p:oleObj>
              </mc:Fallback>
            </mc:AlternateContent>
          </a:graphicData>
        </a:graphic>
      </p:graphicFrame>
      <p:sp>
        <p:nvSpPr>
          <p:cNvPr id="96263" name="Text Box 9"/>
          <p:cNvSpPr txBox="1">
            <a:spLocks noChangeArrowheads="1"/>
          </p:cNvSpPr>
          <p:nvPr/>
        </p:nvSpPr>
        <p:spPr bwMode="auto">
          <a:xfrm>
            <a:off x="387350" y="1447800"/>
            <a:ext cx="3962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lnSpc>
                <a:spcPct val="120000"/>
              </a:lnSpc>
            </a:pPr>
            <a:r>
              <a:rPr lang="zh-CN" altLang="en-US" sz="2400" b="1" dirty="0">
                <a:solidFill>
                  <a:srgbClr val="00FF00"/>
                </a:solidFill>
              </a:rPr>
              <a:t>半衰期 </a:t>
            </a:r>
            <a:r>
              <a:rPr lang="en-US" altLang="zh-CN" sz="2400" b="1" dirty="0">
                <a:solidFill>
                  <a:srgbClr val="00FF00"/>
                </a:solidFill>
              </a:rPr>
              <a:t>(t</a:t>
            </a:r>
            <a:r>
              <a:rPr lang="en-US" altLang="zh-CN" sz="2400" b="1" baseline="-25000" dirty="0">
                <a:solidFill>
                  <a:srgbClr val="00FF00"/>
                </a:solidFill>
              </a:rPr>
              <a:t>1/2</a:t>
            </a:r>
            <a:r>
              <a:rPr lang="en-US" altLang="zh-CN" sz="2400" b="1" dirty="0">
                <a:solidFill>
                  <a:srgbClr val="00FF00"/>
                </a:solidFill>
              </a:rPr>
              <a:t>)</a:t>
            </a:r>
            <a:r>
              <a:rPr lang="zh-CN" altLang="en-US" sz="2400" b="1" dirty="0">
                <a:solidFill>
                  <a:srgbClr val="00FF00"/>
                </a:solidFill>
              </a:rPr>
              <a:t>：</a:t>
            </a:r>
            <a:r>
              <a:rPr lang="zh-CN" altLang="en-US" sz="2400" b="1" dirty="0"/>
              <a:t> </a:t>
            </a:r>
            <a:r>
              <a:rPr lang="zh-CN" altLang="en-US" sz="2400" b="1" dirty="0" smtClean="0"/>
              <a:t>是衡量过</a:t>
            </a:r>
            <a:r>
              <a:rPr lang="zh-CN" altLang="en-US" sz="2400" b="1" dirty="0"/>
              <a:t>氧化物在一定温度下分解速度的指标。指过氧化物在分解过程中活性氧含量降低至其初始浓度的</a:t>
            </a:r>
            <a:r>
              <a:rPr lang="en-US" altLang="zh-CN" sz="2400" b="1" dirty="0">
                <a:latin typeface="Times New Roman" pitchFamily="18" charset="0"/>
                <a:cs typeface="Times New Roman" pitchFamily="18" charset="0"/>
              </a:rPr>
              <a:t>1/2</a:t>
            </a:r>
            <a:r>
              <a:rPr lang="zh-CN" altLang="en-US" sz="2400" b="1" dirty="0"/>
              <a:t>时所用的时间。</a:t>
            </a:r>
          </a:p>
        </p:txBody>
      </p:sp>
      <p:sp>
        <p:nvSpPr>
          <p:cNvPr id="11"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96265" name="图片 3" descr="buct-logo-white.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85553" y="4267200"/>
            <a:ext cx="8153400" cy="1754326"/>
          </a:xfrm>
          <a:prstGeom prst="rect">
            <a:avLst/>
          </a:prstGeom>
        </p:spPr>
        <p:txBody>
          <a:bodyPr>
            <a:spAutoFit/>
          </a:bodyPr>
          <a:lstStyle/>
          <a:p>
            <a:pPr algn="just">
              <a:lnSpc>
                <a:spcPct val="150000"/>
              </a:lnSpc>
              <a:defRPr/>
            </a:pPr>
            <a:r>
              <a:rPr lang="zh-CN" altLang="zh-CN" sz="2400" b="1" dirty="0">
                <a:solidFill>
                  <a:srgbClr val="00FF00"/>
                </a:solidFill>
              </a:rPr>
              <a:t>过氧键键能：</a:t>
            </a:r>
            <a:r>
              <a:rPr lang="zh-CN" altLang="zh-CN" sz="2400" b="1" dirty="0">
                <a:latin typeface="+mn-ea"/>
                <a:ea typeface="+mn-ea"/>
              </a:rPr>
              <a:t>过氧化合物中的</a:t>
            </a:r>
            <a:r>
              <a:rPr lang="en-US" altLang="zh-CN" sz="2400" b="1" dirty="0">
                <a:latin typeface="+mn-ea"/>
                <a:ea typeface="+mn-ea"/>
              </a:rPr>
              <a:t>O-O</a:t>
            </a:r>
            <a:r>
              <a:rPr lang="zh-CN" altLang="zh-CN" sz="2400" b="1" dirty="0">
                <a:latin typeface="+mn-ea"/>
                <a:ea typeface="+mn-ea"/>
              </a:rPr>
              <a:t>键能很弱，在热或辐射的作用下易于断裂，因此，过氧化合物常用于聚合反应的引发剂。过氧化合物中</a:t>
            </a:r>
            <a:r>
              <a:rPr lang="en-US" altLang="zh-CN" sz="2400" b="1" dirty="0">
                <a:latin typeface="+mn-ea"/>
                <a:ea typeface="+mn-ea"/>
              </a:rPr>
              <a:t>O-O</a:t>
            </a:r>
            <a:r>
              <a:rPr lang="zh-CN" altLang="zh-CN" sz="2400" b="1" dirty="0">
                <a:latin typeface="+mn-ea"/>
                <a:ea typeface="+mn-ea"/>
              </a:rPr>
              <a:t>键的存在是其分解爆炸性的根源。</a:t>
            </a:r>
            <a:endParaRPr lang="zh-CN" altLang="zh-CN" sz="2400" dirty="0">
              <a:latin typeface="+mn-ea"/>
              <a:ea typeface="+mn-ea"/>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DF0BC1F1-9763-47A1-82B4-503ED88E191F}"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3318BA15-03D4-4C9C-BA26-0300083C0564}" type="slidenum">
              <a:rPr lang="zh-CN" altLang="en-US" sz="1200" smtClean="0"/>
              <a:pPr>
                <a:defRPr/>
              </a:pPr>
              <a:t>93</a:t>
            </a:fld>
            <a:endParaRPr lang="en-US" altLang="zh-CN" sz="1200" smtClean="0"/>
          </a:p>
        </p:txBody>
      </p:sp>
      <p:graphicFrame>
        <p:nvGraphicFramePr>
          <p:cNvPr id="97284"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97315"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85"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97316"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38" name="Text Box 5"/>
          <p:cNvSpPr txBox="1">
            <a:spLocks noChangeArrowheads="1"/>
          </p:cNvSpPr>
          <p:nvPr/>
        </p:nvSpPr>
        <p:spPr bwMode="auto">
          <a:xfrm>
            <a:off x="320675" y="1143000"/>
            <a:ext cx="8518525"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marL="342900" indent="-342900" algn="just">
              <a:spcBef>
                <a:spcPct val="50000"/>
              </a:spcBef>
              <a:defRPr/>
            </a:pPr>
            <a:r>
              <a:rPr lang="en-US" altLang="zh-CN" sz="2800" b="1" dirty="0" smtClean="0">
                <a:solidFill>
                  <a:srgbClr val="FF0066"/>
                </a:solidFill>
                <a:latin typeface="Times New Roman" pitchFamily="18" charset="0"/>
              </a:rPr>
              <a:t>4.8 </a:t>
            </a:r>
            <a:r>
              <a:rPr lang="zh-CN" altLang="en-US" sz="2800" b="1" dirty="0" smtClean="0">
                <a:solidFill>
                  <a:srgbClr val="FF0066"/>
                </a:solidFill>
                <a:latin typeface="Times New Roman" pitchFamily="18" charset="0"/>
              </a:rPr>
              <a:t>氧化物质的危险性</a:t>
            </a:r>
            <a:endParaRPr lang="en-US" altLang="zh-CN" sz="2800" b="1" dirty="0" smtClean="0">
              <a:solidFill>
                <a:srgbClr val="FF0066"/>
              </a:solidFill>
              <a:latin typeface="Times New Roman" pitchFamily="18" charset="0"/>
            </a:endParaRPr>
          </a:p>
          <a:p>
            <a:pPr algn="just">
              <a:lnSpc>
                <a:spcPts val="3500"/>
              </a:lnSpc>
              <a:spcBef>
                <a:spcPts val="0"/>
              </a:spcBef>
              <a:defRPr/>
            </a:pPr>
            <a:r>
              <a:rPr lang="zh-CN" altLang="en-US" sz="2400" b="1" dirty="0" smtClean="0">
                <a:solidFill>
                  <a:srgbClr val="FFFF00"/>
                </a:solidFill>
                <a:latin typeface="Times New Roman" pitchFamily="18" charset="0"/>
              </a:rPr>
              <a:t>氧化性物质的分子结构特点</a:t>
            </a:r>
            <a:endParaRPr lang="en-US" altLang="zh-CN" sz="2000" b="1" dirty="0" smtClean="0">
              <a:solidFill>
                <a:srgbClr val="FFFF00"/>
              </a:solidFill>
              <a:latin typeface="Times New Roman" pitchFamily="18" charset="0"/>
            </a:endParaRPr>
          </a:p>
          <a:p>
            <a:pPr algn="just">
              <a:lnSpc>
                <a:spcPts val="3500"/>
              </a:lnSpc>
              <a:spcBef>
                <a:spcPts val="0"/>
              </a:spcBef>
              <a:defRPr/>
            </a:pPr>
            <a:r>
              <a:rPr lang="zh-CN" altLang="en-US" sz="2400" b="1" dirty="0" smtClean="0">
                <a:solidFill>
                  <a:srgbClr val="00FF00"/>
                </a:solidFill>
                <a:latin typeface="Times New Roman" pitchFamily="18" charset="0"/>
              </a:rPr>
              <a:t>（</a:t>
            </a:r>
            <a:r>
              <a:rPr lang="en-US" altLang="zh-CN" sz="2400" b="1" dirty="0" smtClean="0">
                <a:solidFill>
                  <a:srgbClr val="00FF00"/>
                </a:solidFill>
                <a:latin typeface="Times New Roman" pitchFamily="18" charset="0"/>
              </a:rPr>
              <a:t>1</a:t>
            </a:r>
            <a:r>
              <a:rPr lang="zh-CN" altLang="en-US" sz="2400" b="1" dirty="0" smtClean="0">
                <a:solidFill>
                  <a:srgbClr val="00FF00"/>
                </a:solidFill>
                <a:latin typeface="Times New Roman" pitchFamily="18" charset="0"/>
              </a:rPr>
              <a:t>） 硝酸盐</a:t>
            </a:r>
            <a:r>
              <a:rPr lang="en-US" altLang="zh-CN" sz="2400" b="1" dirty="0" smtClean="0">
                <a:solidFill>
                  <a:srgbClr val="00FF00"/>
                </a:solidFill>
                <a:latin typeface="Times New Roman" pitchFamily="18" charset="0"/>
              </a:rPr>
              <a:t>:</a:t>
            </a:r>
            <a:r>
              <a:rPr lang="en-US" altLang="zh-CN" sz="2400" b="1" dirty="0" smtClean="0">
                <a:solidFill>
                  <a:srgbClr val="FF0066"/>
                </a:solidFill>
                <a:latin typeface="Times New Roman" pitchFamily="18" charset="0"/>
              </a:rPr>
              <a:t> </a:t>
            </a:r>
            <a:r>
              <a:rPr lang="zh-CN" altLang="en-US" sz="2400" b="1" dirty="0" smtClean="0">
                <a:latin typeface="Times New Roman" pitchFamily="18" charset="0"/>
              </a:rPr>
              <a:t>含有</a:t>
            </a:r>
            <a:r>
              <a:rPr lang="en-US" altLang="zh-CN" sz="2400" b="1" dirty="0" smtClean="0">
                <a:latin typeface="Times New Roman" pitchFamily="18" charset="0"/>
              </a:rPr>
              <a:t>N</a:t>
            </a:r>
            <a:r>
              <a:rPr lang="en-US" altLang="zh-CN" sz="2400" b="1" baseline="30000" dirty="0" smtClean="0">
                <a:latin typeface="Times New Roman" pitchFamily="18" charset="0"/>
              </a:rPr>
              <a:t>5+</a:t>
            </a:r>
            <a:r>
              <a:rPr lang="zh-CN" altLang="en-US" sz="2400" b="1" dirty="0" smtClean="0">
                <a:latin typeface="Times New Roman" pitchFamily="18" charset="0"/>
              </a:rPr>
              <a:t>，还原后</a:t>
            </a:r>
            <a:r>
              <a:rPr lang="en-US" altLang="zh-CN" sz="2400" b="1" dirty="0" smtClean="0">
                <a:latin typeface="Times New Roman" pitchFamily="18" charset="0"/>
              </a:rPr>
              <a:t>N</a:t>
            </a:r>
            <a:r>
              <a:rPr lang="en-US" altLang="zh-CN" sz="2400" b="1" baseline="30000" dirty="0" smtClean="0">
                <a:latin typeface="Times New Roman" pitchFamily="18" charset="0"/>
              </a:rPr>
              <a:t>3+</a:t>
            </a:r>
            <a:r>
              <a:rPr lang="zh-CN" altLang="en-US" sz="2400" b="1" dirty="0" smtClean="0">
                <a:latin typeface="Times New Roman" pitchFamily="18" charset="0"/>
              </a:rPr>
              <a:t>，</a:t>
            </a:r>
            <a:r>
              <a:rPr lang="en-US" altLang="zh-CN" sz="2400" b="1" dirty="0" smtClean="0">
                <a:latin typeface="Times New Roman" pitchFamily="18" charset="0"/>
              </a:rPr>
              <a:t>N</a:t>
            </a:r>
            <a:r>
              <a:rPr lang="en-US" altLang="zh-CN" sz="2400" b="1" baseline="30000" dirty="0" smtClean="0">
                <a:latin typeface="Times New Roman" pitchFamily="18" charset="0"/>
              </a:rPr>
              <a:t>0</a:t>
            </a:r>
            <a:r>
              <a:rPr lang="zh-CN" altLang="en-US" sz="2400" b="1" dirty="0" smtClean="0">
                <a:latin typeface="Times New Roman" pitchFamily="18" charset="0"/>
              </a:rPr>
              <a:t>。其中碱金属硝酸盐非常活泼。如硝酸钠、硝酸钾</a:t>
            </a:r>
          </a:p>
          <a:p>
            <a:pPr algn="just">
              <a:lnSpc>
                <a:spcPts val="3500"/>
              </a:lnSpc>
              <a:spcBef>
                <a:spcPts val="0"/>
              </a:spcBef>
              <a:defRPr/>
            </a:pPr>
            <a:r>
              <a:rPr lang="zh-CN" altLang="en-US" sz="2400" b="1" dirty="0" smtClean="0">
                <a:solidFill>
                  <a:srgbClr val="00FF00"/>
                </a:solidFill>
                <a:latin typeface="Times New Roman" pitchFamily="18" charset="0"/>
              </a:rPr>
              <a:t>（</a:t>
            </a:r>
            <a:r>
              <a:rPr lang="en-US" altLang="zh-CN" sz="2400" b="1" dirty="0" smtClean="0">
                <a:solidFill>
                  <a:srgbClr val="00FF00"/>
                </a:solidFill>
                <a:latin typeface="Times New Roman" pitchFamily="18" charset="0"/>
              </a:rPr>
              <a:t>2</a:t>
            </a:r>
            <a:r>
              <a:rPr lang="zh-CN" altLang="en-US" sz="2400" b="1" dirty="0" smtClean="0">
                <a:solidFill>
                  <a:srgbClr val="00FF00"/>
                </a:solidFill>
                <a:latin typeface="Times New Roman" pitchFamily="18" charset="0"/>
              </a:rPr>
              <a:t>） 氯的含氧酸盐：</a:t>
            </a:r>
            <a:r>
              <a:rPr lang="zh-CN" altLang="en-US" sz="2400" b="1" dirty="0" smtClean="0">
                <a:latin typeface="Times New Roman" pitchFamily="18" charset="0"/>
              </a:rPr>
              <a:t>含有</a:t>
            </a:r>
            <a:r>
              <a:rPr lang="en-US" altLang="zh-CN" sz="2400" b="1" dirty="0" smtClean="0">
                <a:latin typeface="Times New Roman" pitchFamily="18" charset="0"/>
              </a:rPr>
              <a:t>Cl</a:t>
            </a:r>
            <a:r>
              <a:rPr lang="en-US" altLang="zh-CN" sz="2400" b="1" baseline="30000" dirty="0" smtClean="0">
                <a:latin typeface="Times New Roman" pitchFamily="18" charset="0"/>
              </a:rPr>
              <a:t>7+</a:t>
            </a:r>
            <a:r>
              <a:rPr lang="zh-CN" altLang="en-US" sz="2400" b="1" dirty="0" smtClean="0">
                <a:latin typeface="Times New Roman" pitchFamily="18" charset="0"/>
              </a:rPr>
              <a:t>，</a:t>
            </a:r>
            <a:r>
              <a:rPr lang="en-US" altLang="zh-CN" sz="2400" b="1" dirty="0" smtClean="0">
                <a:latin typeface="Times New Roman" pitchFamily="18" charset="0"/>
              </a:rPr>
              <a:t>Cl</a:t>
            </a:r>
            <a:r>
              <a:rPr lang="en-US" altLang="zh-CN" sz="2400" b="1" baseline="30000" dirty="0" smtClean="0">
                <a:latin typeface="Times New Roman" pitchFamily="18" charset="0"/>
              </a:rPr>
              <a:t>5+</a:t>
            </a:r>
            <a:r>
              <a:rPr lang="zh-CN" altLang="en-US" sz="2400" b="1" dirty="0" smtClean="0">
                <a:latin typeface="Times New Roman" pitchFamily="18" charset="0"/>
              </a:rPr>
              <a:t>，</a:t>
            </a:r>
            <a:r>
              <a:rPr lang="en-US" altLang="zh-CN" sz="2400" b="1" dirty="0" smtClean="0">
                <a:latin typeface="Times New Roman" pitchFamily="18" charset="0"/>
              </a:rPr>
              <a:t>Cl</a:t>
            </a:r>
            <a:r>
              <a:rPr lang="en-US" altLang="zh-CN" sz="2400" b="1" baseline="30000" dirty="0" smtClean="0">
                <a:latin typeface="Times New Roman" pitchFamily="18" charset="0"/>
              </a:rPr>
              <a:t>3+</a:t>
            </a:r>
            <a:r>
              <a:rPr lang="zh-CN" altLang="en-US" sz="2400" b="1" dirty="0" smtClean="0">
                <a:latin typeface="Times New Roman" pitchFamily="18" charset="0"/>
              </a:rPr>
              <a:t>，</a:t>
            </a:r>
            <a:r>
              <a:rPr lang="en-US" altLang="zh-CN" sz="2400" b="1" dirty="0" smtClean="0">
                <a:latin typeface="Times New Roman" pitchFamily="18" charset="0"/>
              </a:rPr>
              <a:t>Cl</a:t>
            </a:r>
            <a:r>
              <a:rPr lang="en-US" altLang="zh-CN" sz="2400" b="1" baseline="30000" dirty="0" smtClean="0">
                <a:latin typeface="Times New Roman" pitchFamily="18" charset="0"/>
              </a:rPr>
              <a:t>1+</a:t>
            </a:r>
            <a:r>
              <a:rPr lang="zh-CN" altLang="en-US" sz="2400" b="1" dirty="0" smtClean="0">
                <a:latin typeface="Times New Roman" pitchFamily="18" charset="0"/>
              </a:rPr>
              <a:t>，还原后</a:t>
            </a:r>
            <a:r>
              <a:rPr lang="en-US" altLang="zh-CN" sz="2400" b="1" dirty="0" smtClean="0">
                <a:latin typeface="Times New Roman" pitchFamily="18" charset="0"/>
              </a:rPr>
              <a:t>Cl</a:t>
            </a:r>
            <a:r>
              <a:rPr lang="en-US" altLang="zh-CN" sz="2400" b="1" baseline="30000" dirty="0" smtClean="0">
                <a:latin typeface="Times New Roman" pitchFamily="18" charset="0"/>
              </a:rPr>
              <a:t>0</a:t>
            </a:r>
            <a:r>
              <a:rPr lang="zh-CN" altLang="en-US" sz="2400" b="1" dirty="0" smtClean="0">
                <a:latin typeface="Times New Roman" pitchFamily="18" charset="0"/>
              </a:rPr>
              <a:t>，</a:t>
            </a:r>
            <a:r>
              <a:rPr lang="en-US" altLang="zh-CN" sz="2400" b="1" dirty="0" smtClean="0">
                <a:latin typeface="Times New Roman" pitchFamily="18" charset="0"/>
              </a:rPr>
              <a:t>Cl</a:t>
            </a:r>
            <a:r>
              <a:rPr lang="en-US" altLang="zh-CN" sz="2400" b="1" baseline="30000" dirty="0" smtClean="0">
                <a:latin typeface="Times New Roman" pitchFamily="18" charset="0"/>
              </a:rPr>
              <a:t>1-</a:t>
            </a:r>
            <a:r>
              <a:rPr lang="zh-CN" altLang="en-US" sz="2400" b="1" dirty="0" smtClean="0">
                <a:latin typeface="Times New Roman" pitchFamily="18" charset="0"/>
              </a:rPr>
              <a:t>。高氯酸、氯酸钾、氯酸钠、次氯酸钠</a:t>
            </a:r>
          </a:p>
          <a:p>
            <a:pPr algn="just">
              <a:lnSpc>
                <a:spcPts val="3500"/>
              </a:lnSpc>
              <a:spcBef>
                <a:spcPts val="0"/>
              </a:spcBef>
              <a:defRPr/>
            </a:pPr>
            <a:r>
              <a:rPr lang="zh-CN" altLang="en-US" sz="2400" b="1" dirty="0" smtClean="0">
                <a:solidFill>
                  <a:srgbClr val="00FF00"/>
                </a:solidFill>
                <a:latin typeface="Times New Roman" pitchFamily="18" charset="0"/>
              </a:rPr>
              <a:t>（</a:t>
            </a:r>
            <a:r>
              <a:rPr lang="en-US" altLang="zh-CN" sz="2400" b="1" dirty="0" smtClean="0">
                <a:solidFill>
                  <a:srgbClr val="00FF00"/>
                </a:solidFill>
                <a:latin typeface="Times New Roman" pitchFamily="18" charset="0"/>
              </a:rPr>
              <a:t>3</a:t>
            </a:r>
            <a:r>
              <a:rPr lang="zh-CN" altLang="en-US" sz="2400" b="1" dirty="0" smtClean="0">
                <a:solidFill>
                  <a:srgbClr val="00FF00"/>
                </a:solidFill>
                <a:latin typeface="Times New Roman" pitchFamily="18" charset="0"/>
              </a:rPr>
              <a:t>）高锰酸盐：</a:t>
            </a:r>
            <a:r>
              <a:rPr lang="zh-CN" altLang="en-US" sz="2400" b="1" dirty="0" smtClean="0">
                <a:latin typeface="Times New Roman" pitchFamily="18" charset="0"/>
              </a:rPr>
              <a:t>含有</a:t>
            </a:r>
            <a:r>
              <a:rPr lang="en-US" altLang="zh-CN" sz="2400" b="1" dirty="0" smtClean="0">
                <a:latin typeface="Times New Roman" pitchFamily="18" charset="0"/>
              </a:rPr>
              <a:t>Mn</a:t>
            </a:r>
            <a:r>
              <a:rPr lang="en-US" altLang="zh-CN" sz="2400" b="1" baseline="30000" dirty="0" smtClean="0">
                <a:latin typeface="Times New Roman" pitchFamily="18" charset="0"/>
              </a:rPr>
              <a:t>7+</a:t>
            </a:r>
            <a:r>
              <a:rPr lang="zh-CN" altLang="en-US" sz="2400" b="1" dirty="0" smtClean="0">
                <a:latin typeface="Times New Roman" pitchFamily="18" charset="0"/>
              </a:rPr>
              <a:t>，还原后</a:t>
            </a:r>
            <a:r>
              <a:rPr lang="en-US" altLang="zh-CN" sz="2400" b="1" dirty="0" smtClean="0">
                <a:latin typeface="Times New Roman" pitchFamily="18" charset="0"/>
              </a:rPr>
              <a:t>Mn</a:t>
            </a:r>
            <a:r>
              <a:rPr lang="en-US" altLang="zh-CN" sz="2400" b="1" baseline="30000" dirty="0" smtClean="0">
                <a:latin typeface="Times New Roman" pitchFamily="18" charset="0"/>
              </a:rPr>
              <a:t>4+</a:t>
            </a:r>
            <a:r>
              <a:rPr lang="zh-CN" altLang="en-US" sz="2400" b="1" dirty="0" smtClean="0">
                <a:latin typeface="Times New Roman" pitchFamily="18" charset="0"/>
              </a:rPr>
              <a:t>、</a:t>
            </a:r>
            <a:r>
              <a:rPr lang="en-US" altLang="zh-CN" sz="2400" b="1" dirty="0" smtClean="0">
                <a:latin typeface="Times New Roman" pitchFamily="18" charset="0"/>
              </a:rPr>
              <a:t>Mn</a:t>
            </a:r>
            <a:r>
              <a:rPr lang="en-US" altLang="zh-CN" sz="2400" b="1" baseline="30000" dirty="0" smtClean="0">
                <a:latin typeface="Times New Roman" pitchFamily="18" charset="0"/>
              </a:rPr>
              <a:t>2+</a:t>
            </a:r>
            <a:r>
              <a:rPr lang="zh-CN" altLang="en-US" sz="2400" b="1" dirty="0" smtClean="0">
                <a:latin typeface="Times New Roman" pitchFamily="18" charset="0"/>
              </a:rPr>
              <a:t>。高锰酸钾、高锰酸钠</a:t>
            </a:r>
            <a:endParaRPr lang="en-US" altLang="zh-CN" sz="2400" b="1" dirty="0" smtClean="0">
              <a:latin typeface="Times New Roman" pitchFamily="18" charset="0"/>
            </a:endParaRPr>
          </a:p>
          <a:p>
            <a:pPr algn="just">
              <a:lnSpc>
                <a:spcPts val="3500"/>
              </a:lnSpc>
              <a:spcBef>
                <a:spcPts val="0"/>
              </a:spcBef>
              <a:defRPr/>
            </a:pPr>
            <a:r>
              <a:rPr lang="zh-CN" altLang="en-US" sz="2400" b="1" dirty="0" smtClean="0">
                <a:solidFill>
                  <a:srgbClr val="00FF00"/>
                </a:solidFill>
                <a:latin typeface="Times New Roman" pitchFamily="18" charset="0"/>
              </a:rPr>
              <a:t>（</a:t>
            </a:r>
            <a:r>
              <a:rPr lang="en-US" altLang="zh-CN" sz="2400" b="1" dirty="0" smtClean="0">
                <a:solidFill>
                  <a:srgbClr val="00FF00"/>
                </a:solidFill>
                <a:latin typeface="Times New Roman" pitchFamily="18" charset="0"/>
              </a:rPr>
              <a:t>4</a:t>
            </a:r>
            <a:r>
              <a:rPr lang="zh-CN" altLang="en-US" sz="2400" b="1" dirty="0" smtClean="0">
                <a:solidFill>
                  <a:srgbClr val="00FF00"/>
                </a:solidFill>
                <a:latin typeface="Times New Roman" pitchFamily="18" charset="0"/>
              </a:rPr>
              <a:t>） 有机硝酸盐</a:t>
            </a:r>
            <a:r>
              <a:rPr lang="en-US" altLang="zh-CN" sz="2400" b="1" dirty="0" smtClean="0">
                <a:solidFill>
                  <a:srgbClr val="00FF00"/>
                </a:solidFill>
                <a:latin typeface="Times New Roman" pitchFamily="18" charset="0"/>
              </a:rPr>
              <a:t>:</a:t>
            </a:r>
            <a:r>
              <a:rPr lang="en-US" altLang="zh-CN" sz="2400" b="1" dirty="0" smtClean="0">
                <a:solidFill>
                  <a:srgbClr val="FF0066"/>
                </a:solidFill>
                <a:latin typeface="Times New Roman" pitchFamily="18" charset="0"/>
              </a:rPr>
              <a:t> </a:t>
            </a:r>
            <a:r>
              <a:rPr lang="zh-CN" altLang="en-US" sz="2400" b="1" dirty="0" smtClean="0">
                <a:latin typeface="Times New Roman" pitchFamily="18" charset="0"/>
              </a:rPr>
              <a:t>含有</a:t>
            </a:r>
            <a:r>
              <a:rPr lang="en-US" altLang="zh-CN" sz="2400" b="1" dirty="0" smtClean="0">
                <a:latin typeface="Times New Roman" pitchFamily="18" charset="0"/>
              </a:rPr>
              <a:t>N</a:t>
            </a:r>
            <a:r>
              <a:rPr lang="en-US" altLang="zh-CN" sz="2400" b="1" baseline="30000" dirty="0" smtClean="0">
                <a:latin typeface="Times New Roman" pitchFamily="18" charset="0"/>
              </a:rPr>
              <a:t>5+</a:t>
            </a:r>
            <a:r>
              <a:rPr lang="zh-CN" altLang="en-US" sz="2400" b="1" dirty="0" smtClean="0">
                <a:latin typeface="Times New Roman" pitchFamily="18" charset="0"/>
              </a:rPr>
              <a:t>，还原后</a:t>
            </a:r>
            <a:r>
              <a:rPr lang="en-US" altLang="zh-CN" sz="2400" b="1" dirty="0" smtClean="0">
                <a:latin typeface="Times New Roman" pitchFamily="18" charset="0"/>
              </a:rPr>
              <a:t>N</a:t>
            </a:r>
            <a:r>
              <a:rPr lang="en-US" altLang="zh-CN" sz="2400" b="1" baseline="30000" dirty="0" smtClean="0">
                <a:latin typeface="Times New Roman" pitchFamily="18" charset="0"/>
              </a:rPr>
              <a:t>3+</a:t>
            </a:r>
            <a:r>
              <a:rPr lang="zh-CN" altLang="en-US" sz="2400" b="1" dirty="0" smtClean="0">
                <a:latin typeface="Times New Roman" pitchFamily="18" charset="0"/>
              </a:rPr>
              <a:t>，</a:t>
            </a:r>
            <a:r>
              <a:rPr lang="en-US" altLang="zh-CN" sz="2400" b="1" dirty="0" smtClean="0">
                <a:latin typeface="Times New Roman" pitchFamily="18" charset="0"/>
              </a:rPr>
              <a:t>N</a:t>
            </a:r>
            <a:r>
              <a:rPr lang="en-US" altLang="zh-CN" sz="2400" b="1" baseline="30000" dirty="0" smtClean="0">
                <a:latin typeface="Times New Roman" pitchFamily="18" charset="0"/>
              </a:rPr>
              <a:t>0</a:t>
            </a:r>
            <a:r>
              <a:rPr lang="zh-CN" altLang="en-US" sz="2400" b="1" dirty="0" smtClean="0">
                <a:latin typeface="Times New Roman" pitchFamily="18" charset="0"/>
              </a:rPr>
              <a:t>，与无机硝酸盐相比，本身可燃。硝酸胍、硝酸脲</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97288"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8068F420-5205-4852-8774-0A77920C28CA}" type="datetime1">
              <a:rPr lang="zh-CN" altLang="en-US"/>
              <a:pPr>
                <a:defRPr/>
              </a:pPr>
              <a:t>2017/3/14</a:t>
            </a:fld>
            <a:endParaRPr lang="en-US" altLang="zh-CN"/>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EFEDFE3E-1CD5-469D-A0F8-CD05860DA57E}" type="slidenum">
              <a:rPr lang="zh-CN" altLang="en-US" sz="1200" smtClean="0"/>
              <a:pPr>
                <a:defRPr/>
              </a:pPr>
              <a:t>94</a:t>
            </a:fld>
            <a:endParaRPr lang="en-US" altLang="zh-CN" sz="1200" smtClean="0"/>
          </a:p>
        </p:txBody>
      </p:sp>
      <p:graphicFrame>
        <p:nvGraphicFramePr>
          <p:cNvPr id="98308"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98341"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8309"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98342"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7" name="Text Box 5"/>
          <p:cNvSpPr txBox="1">
            <a:spLocks noChangeArrowheads="1"/>
          </p:cNvSpPr>
          <p:nvPr/>
        </p:nvSpPr>
        <p:spPr bwMode="auto">
          <a:xfrm>
            <a:off x="228600" y="1371600"/>
            <a:ext cx="8610600" cy="3933825"/>
          </a:xfrm>
          <a:prstGeom prst="rect">
            <a:avLst/>
          </a:prstGeom>
          <a:noFill/>
          <a:ln w="9525">
            <a:noFill/>
            <a:miter lim="800000"/>
            <a:headEnd/>
            <a:tailEnd/>
          </a:ln>
        </p:spPr>
        <p:txBody>
          <a:bodyPr>
            <a:spAutoFit/>
          </a:bodyPr>
          <a:lstStyle/>
          <a:p>
            <a:pPr marL="342900" indent="-342900" algn="just">
              <a:lnSpc>
                <a:spcPct val="80000"/>
              </a:lnSpc>
              <a:spcBef>
                <a:spcPct val="50000"/>
              </a:spcBef>
              <a:defRPr/>
            </a:pPr>
            <a:r>
              <a:rPr lang="zh-CN" altLang="en-US" sz="2400" b="1" dirty="0">
                <a:solidFill>
                  <a:srgbClr val="FFFF00"/>
                </a:solidFill>
                <a:latin typeface="Times New Roman" pitchFamily="18" charset="0"/>
              </a:rPr>
              <a:t>氧化物质危险特性</a:t>
            </a:r>
            <a:endParaRPr lang="en-US" altLang="zh-CN" sz="2400" b="1" dirty="0">
              <a:solidFill>
                <a:srgbClr val="FFFF00"/>
              </a:solidFill>
              <a:latin typeface="Times New Roman" pitchFamily="18" charset="0"/>
            </a:endParaRPr>
          </a:p>
          <a:p>
            <a:pPr marL="342900" indent="-342900" algn="just">
              <a:lnSpc>
                <a:spcPct val="120000"/>
              </a:lnSpc>
              <a:spcBef>
                <a:spcPct val="50000"/>
              </a:spcBef>
              <a:defRPr/>
            </a:pPr>
            <a:r>
              <a:rPr lang="zh-CN" altLang="en-US" sz="2400" b="1" dirty="0">
                <a:solidFill>
                  <a:srgbClr val="00FF00"/>
                </a:solidFill>
                <a:latin typeface="Times New Roman" pitchFamily="18" charset="0"/>
              </a:rPr>
              <a:t>（</a:t>
            </a:r>
            <a:r>
              <a:rPr lang="en-US" altLang="zh-CN" sz="2400" b="1" dirty="0">
                <a:solidFill>
                  <a:srgbClr val="00FF00"/>
                </a:solidFill>
                <a:latin typeface="Times New Roman" pitchFamily="18" charset="0"/>
              </a:rPr>
              <a:t>1</a:t>
            </a:r>
            <a:r>
              <a:rPr lang="zh-CN" altLang="en-US" sz="2400" b="1" dirty="0">
                <a:solidFill>
                  <a:srgbClr val="00FF00"/>
                </a:solidFill>
                <a:latin typeface="Times New Roman" pitchFamily="18" charset="0"/>
              </a:rPr>
              <a:t>）强烈的氧化性：</a:t>
            </a:r>
            <a:r>
              <a:rPr lang="zh-CN" altLang="en-US" sz="2400" b="1" dirty="0">
                <a:latin typeface="Times New Roman" pitchFamily="18" charset="0"/>
              </a:rPr>
              <a:t>氧化性物质中通常含有高价态的不稳定元素，具有极强的氧化性。虽然大部</a:t>
            </a:r>
            <a:r>
              <a:rPr lang="zh-CN" altLang="en-US" sz="2400" b="1" dirty="0" smtClean="0">
                <a:latin typeface="Times New Roman" pitchFamily="18" charset="0"/>
              </a:rPr>
              <a:t>分氧化物质本</a:t>
            </a:r>
            <a:r>
              <a:rPr lang="zh-CN" altLang="en-US" sz="2400" b="1" dirty="0">
                <a:latin typeface="Times New Roman" pitchFamily="18" charset="0"/>
              </a:rPr>
              <a:t>身不燃烧，但与可燃物质相遇时，可能发生着火甚至爆炸。</a:t>
            </a:r>
          </a:p>
          <a:p>
            <a:pPr marL="342900" indent="-342900" algn="just">
              <a:lnSpc>
                <a:spcPct val="120000"/>
              </a:lnSpc>
              <a:spcBef>
                <a:spcPct val="50000"/>
              </a:spcBef>
              <a:defRPr/>
            </a:pPr>
            <a:r>
              <a:rPr lang="zh-CN" altLang="en-US" sz="2400" b="1" dirty="0">
                <a:solidFill>
                  <a:srgbClr val="00FF00"/>
                </a:solidFill>
                <a:latin typeface="Times New Roman" pitchFamily="18" charset="0"/>
              </a:rPr>
              <a:t>（</a:t>
            </a:r>
            <a:r>
              <a:rPr lang="en-US" altLang="zh-CN" sz="2400" b="1" dirty="0">
                <a:solidFill>
                  <a:srgbClr val="00FF00"/>
                </a:solidFill>
                <a:latin typeface="Times New Roman" pitchFamily="18" charset="0"/>
              </a:rPr>
              <a:t>2</a:t>
            </a:r>
            <a:r>
              <a:rPr lang="zh-CN" altLang="en-US" sz="2400" b="1" dirty="0">
                <a:solidFill>
                  <a:srgbClr val="00FF00"/>
                </a:solidFill>
                <a:latin typeface="Times New Roman" pitchFamily="18" charset="0"/>
              </a:rPr>
              <a:t>）受热、撞击分解：</a:t>
            </a:r>
            <a:r>
              <a:rPr lang="zh-CN" altLang="en-US" sz="2400" b="1" dirty="0">
                <a:latin typeface="Times New Roman" pitchFamily="18" charset="0"/>
              </a:rPr>
              <a:t>氧化性物质在受热或被撞击时，分解放出活泼氧，如遇易燃物或还原剂可能引起着火或爆炸。</a:t>
            </a:r>
            <a:endParaRPr lang="en-US" altLang="zh-CN" sz="2400" b="1" dirty="0">
              <a:latin typeface="Times New Roman" pitchFamily="18" charset="0"/>
            </a:endParaRPr>
          </a:p>
          <a:p>
            <a:pPr eaLnBrk="1" hangingPunct="1">
              <a:lnSpc>
                <a:spcPct val="130000"/>
              </a:lnSpc>
              <a:defRPr/>
            </a:pPr>
            <a:r>
              <a:rPr lang="zh-CN" altLang="en-US" sz="2400" b="1" dirty="0">
                <a:solidFill>
                  <a:srgbClr val="00FF00"/>
                </a:solidFill>
              </a:rPr>
              <a:t>（</a:t>
            </a:r>
            <a:r>
              <a:rPr lang="en-US" altLang="zh-CN" sz="2400" b="1" dirty="0">
                <a:solidFill>
                  <a:srgbClr val="00FF00"/>
                </a:solidFill>
              </a:rPr>
              <a:t>3</a:t>
            </a:r>
            <a:r>
              <a:rPr lang="zh-CN" altLang="en-US" sz="2400" b="1" dirty="0">
                <a:solidFill>
                  <a:srgbClr val="00FF00"/>
                </a:solidFill>
              </a:rPr>
              <a:t>）自身可燃性：</a:t>
            </a:r>
            <a:r>
              <a:rPr lang="zh-CN" altLang="en-US" sz="2400" b="1" dirty="0"/>
              <a:t>大多数氧化剂是不可燃的，但少数有机氧化剂是可燃的。包括硝酸胍、硝酸脲、过氧化氢尿素等。</a:t>
            </a:r>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98312"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1"/>
          <p:cNvSpPr>
            <a:spLocks noGrp="1"/>
          </p:cNvSpPr>
          <p:nvPr>
            <p:ph type="dt" sz="quarter" idx="10"/>
          </p:nvPr>
        </p:nvSpPr>
        <p:spPr/>
        <p:txBody>
          <a:bodyPr/>
          <a:lstStyle/>
          <a:p>
            <a:pPr>
              <a:defRPr/>
            </a:pPr>
            <a:fld id="{95EDD7A8-E20D-46E6-AF1D-181088FE0BC4}" type="datetime1">
              <a:rPr lang="zh-CN" altLang="en-US"/>
              <a:pPr>
                <a:defRPr/>
              </a:pPr>
              <a:t>2017/3/14</a:t>
            </a:fld>
            <a:endParaRPr lang="en-US" altLang="zh-CN"/>
          </a:p>
        </p:txBody>
      </p:sp>
      <p:sp>
        <p:nvSpPr>
          <p:cNvPr id="9"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5C5130E8-4E91-48EB-95AB-F46BEFCDDFA0}" type="slidenum">
              <a:rPr lang="zh-CN" altLang="en-US" sz="1200" smtClean="0"/>
              <a:pPr>
                <a:defRPr/>
              </a:pPr>
              <a:t>95</a:t>
            </a:fld>
            <a:endParaRPr lang="en-US" altLang="zh-CN" sz="1200" smtClean="0"/>
          </a:p>
        </p:txBody>
      </p:sp>
      <p:graphicFrame>
        <p:nvGraphicFramePr>
          <p:cNvPr id="99332"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99365"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33"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99366"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87" name="Text Box 58"/>
          <p:cNvSpPr txBox="1">
            <a:spLocks noChangeArrowheads="1"/>
          </p:cNvSpPr>
          <p:nvPr/>
        </p:nvSpPr>
        <p:spPr bwMode="auto">
          <a:xfrm>
            <a:off x="442913" y="1217613"/>
            <a:ext cx="8534400" cy="367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eaLnBrk="1" hangingPunct="1">
              <a:lnSpc>
                <a:spcPct val="130000"/>
              </a:lnSpc>
              <a:defRPr/>
            </a:pPr>
            <a:r>
              <a:rPr lang="zh-CN" altLang="en-US" sz="2400" b="1" dirty="0" smtClean="0">
                <a:solidFill>
                  <a:srgbClr val="00FF00"/>
                </a:solidFill>
              </a:rPr>
              <a:t>（</a:t>
            </a:r>
            <a:r>
              <a:rPr lang="en-US" altLang="zh-CN" sz="2400" b="1" dirty="0" smtClean="0">
                <a:solidFill>
                  <a:srgbClr val="00FF00"/>
                </a:solidFill>
              </a:rPr>
              <a:t>4</a:t>
            </a:r>
            <a:r>
              <a:rPr lang="zh-CN" altLang="en-US" sz="2400" b="1" dirty="0" smtClean="0">
                <a:solidFill>
                  <a:srgbClr val="00FF00"/>
                </a:solidFill>
              </a:rPr>
              <a:t>）遇酸、遇水分解性</a:t>
            </a:r>
          </a:p>
          <a:p>
            <a:pPr eaLnBrk="1" hangingPunct="1">
              <a:lnSpc>
                <a:spcPct val="130000"/>
              </a:lnSpc>
              <a:defRPr/>
            </a:pPr>
            <a:r>
              <a:rPr lang="zh-CN" altLang="en-US" sz="2400" b="1" dirty="0" smtClean="0"/>
              <a:t>氧化剂遇酸后，大多数能发生反应，而且反应常常是剧烈的，甚至引起爆炸。</a:t>
            </a:r>
            <a:endParaRPr lang="en-US" altLang="zh-CN" sz="2400" b="1" dirty="0" smtClean="0"/>
          </a:p>
          <a:p>
            <a:pPr eaLnBrk="1" hangingPunct="1">
              <a:lnSpc>
                <a:spcPct val="130000"/>
              </a:lnSpc>
              <a:defRPr/>
            </a:pPr>
            <a:endParaRPr lang="en-US" altLang="zh-CN" sz="2400" b="1" dirty="0" smtClean="0"/>
          </a:p>
          <a:p>
            <a:pPr marL="342900" indent="-342900" algn="ctr">
              <a:lnSpc>
                <a:spcPct val="70000"/>
              </a:lnSpc>
              <a:spcBef>
                <a:spcPct val="50000"/>
              </a:spcBef>
              <a:defRPr/>
            </a:pPr>
            <a:r>
              <a:rPr lang="en-US" altLang="zh-CN" sz="2400" b="1" dirty="0" smtClean="0">
                <a:latin typeface="Times New Roman" pitchFamily="18" charset="0"/>
              </a:rPr>
              <a:t>2KMnO</a:t>
            </a:r>
            <a:r>
              <a:rPr lang="en-US" altLang="zh-CN" sz="2400" b="1" baseline="-25000" dirty="0" smtClean="0">
                <a:latin typeface="Times New Roman" pitchFamily="18" charset="0"/>
              </a:rPr>
              <a:t>4</a:t>
            </a:r>
            <a:r>
              <a:rPr lang="en-US" altLang="zh-CN" sz="2400" b="1" dirty="0" smtClean="0">
                <a:latin typeface="Times New Roman" pitchFamily="18" charset="0"/>
              </a:rPr>
              <a:t> + </a:t>
            </a:r>
            <a:r>
              <a:rPr lang="en-US" altLang="zh-CN" sz="2400" b="1" dirty="0" smtClean="0"/>
              <a:t>H</a:t>
            </a:r>
            <a:r>
              <a:rPr lang="en-US" altLang="zh-CN" sz="2400" b="1" baseline="-25000" dirty="0" smtClean="0"/>
              <a:t>2</a:t>
            </a:r>
            <a:r>
              <a:rPr lang="en-US" altLang="zh-CN" sz="2400" b="1" dirty="0" smtClean="0"/>
              <a:t>SO</a:t>
            </a:r>
            <a:r>
              <a:rPr lang="en-US" altLang="zh-CN" sz="2400" b="1" baseline="-25000" dirty="0" smtClean="0"/>
              <a:t>4</a:t>
            </a:r>
            <a:r>
              <a:rPr lang="en-US" altLang="zh-CN" sz="2400" b="1" dirty="0" smtClean="0">
                <a:latin typeface="Times New Roman" pitchFamily="18" charset="0"/>
              </a:rPr>
              <a:t> = K</a:t>
            </a:r>
            <a:r>
              <a:rPr lang="en-US" altLang="zh-CN" sz="2400" b="1" baseline="-25000" dirty="0" smtClean="0">
                <a:latin typeface="Times New Roman" pitchFamily="18" charset="0"/>
              </a:rPr>
              <a:t>2</a:t>
            </a:r>
            <a:r>
              <a:rPr lang="en-US" altLang="zh-CN" sz="2400" b="1" dirty="0" smtClean="0">
                <a:latin typeface="Times New Roman" pitchFamily="18" charset="0"/>
              </a:rPr>
              <a:t>SO4</a:t>
            </a:r>
            <a:r>
              <a:rPr lang="en-US" altLang="zh-CN" sz="2400" b="1" dirty="0" smtClean="0">
                <a:solidFill>
                  <a:schemeClr val="tx2"/>
                </a:solidFill>
                <a:latin typeface="Times New Roman" pitchFamily="18" charset="0"/>
              </a:rPr>
              <a:t> </a:t>
            </a:r>
            <a:r>
              <a:rPr lang="en-US" altLang="zh-CN" sz="2400" b="1" dirty="0" smtClean="0">
                <a:latin typeface="Times New Roman" pitchFamily="18" charset="0"/>
              </a:rPr>
              <a:t>+ 2 HMnO</a:t>
            </a:r>
            <a:r>
              <a:rPr lang="en-US" altLang="zh-CN" sz="2400" b="1" baseline="-25000" dirty="0" smtClean="0">
                <a:latin typeface="Times New Roman" pitchFamily="18" charset="0"/>
              </a:rPr>
              <a:t>4</a:t>
            </a:r>
          </a:p>
          <a:p>
            <a:pPr marL="342900" indent="-342900" algn="ctr">
              <a:lnSpc>
                <a:spcPct val="70000"/>
              </a:lnSpc>
              <a:spcBef>
                <a:spcPct val="50000"/>
              </a:spcBef>
              <a:defRPr/>
            </a:pPr>
            <a:endParaRPr lang="en-US" altLang="zh-CN" sz="2400" b="1" baseline="-25000" dirty="0" smtClean="0">
              <a:latin typeface="Times New Roman" pitchFamily="18" charset="0"/>
            </a:endParaRPr>
          </a:p>
          <a:p>
            <a:pPr marL="342900" indent="-342900" algn="ctr">
              <a:lnSpc>
                <a:spcPct val="70000"/>
              </a:lnSpc>
              <a:spcBef>
                <a:spcPct val="50000"/>
              </a:spcBef>
              <a:defRPr/>
            </a:pPr>
            <a:r>
              <a:rPr lang="en-US" altLang="zh-CN" sz="2400" b="1" dirty="0" smtClean="0">
                <a:latin typeface="Times New Roman" pitchFamily="18" charset="0"/>
              </a:rPr>
              <a:t>KClO</a:t>
            </a:r>
            <a:r>
              <a:rPr lang="en-US" altLang="zh-CN" sz="2400" b="1" baseline="-25000" dirty="0" smtClean="0">
                <a:latin typeface="Times New Roman" pitchFamily="18" charset="0"/>
              </a:rPr>
              <a:t>3</a:t>
            </a:r>
            <a:r>
              <a:rPr lang="en-US" altLang="zh-CN" sz="2400" b="1" dirty="0" smtClean="0">
                <a:latin typeface="Times New Roman" pitchFamily="18" charset="0"/>
              </a:rPr>
              <a:t> + HNO</a:t>
            </a:r>
            <a:r>
              <a:rPr lang="en-US" altLang="zh-CN" sz="2400" b="1" baseline="-25000" dirty="0" smtClean="0">
                <a:latin typeface="Times New Roman" pitchFamily="18" charset="0"/>
              </a:rPr>
              <a:t>3</a:t>
            </a:r>
            <a:r>
              <a:rPr lang="en-US" altLang="zh-CN" sz="2400" b="1" dirty="0" smtClean="0">
                <a:latin typeface="Times New Roman" pitchFamily="18" charset="0"/>
              </a:rPr>
              <a:t> = HClO</a:t>
            </a:r>
            <a:r>
              <a:rPr lang="en-US" altLang="zh-CN" sz="2400" b="1" baseline="-25000" dirty="0" smtClean="0">
                <a:latin typeface="Times New Roman" pitchFamily="18" charset="0"/>
              </a:rPr>
              <a:t>3</a:t>
            </a:r>
            <a:r>
              <a:rPr lang="en-US" altLang="zh-CN" sz="2400" b="1" dirty="0" smtClean="0">
                <a:latin typeface="Times New Roman" pitchFamily="18" charset="0"/>
              </a:rPr>
              <a:t> + KNO</a:t>
            </a:r>
            <a:r>
              <a:rPr lang="en-US" altLang="zh-CN" sz="2400" b="1" baseline="-25000" dirty="0" smtClean="0">
                <a:latin typeface="Times New Roman" pitchFamily="18" charset="0"/>
              </a:rPr>
              <a:t>3</a:t>
            </a:r>
            <a:endParaRPr lang="zh-CN" altLang="en-US" sz="2400" b="1" baseline="-25000" dirty="0" smtClean="0">
              <a:latin typeface="Times New Roman" pitchFamily="18" charset="0"/>
            </a:endParaRPr>
          </a:p>
          <a:p>
            <a:pPr eaLnBrk="1" hangingPunct="1">
              <a:lnSpc>
                <a:spcPct val="130000"/>
              </a:lnSpc>
              <a:defRPr/>
            </a:pPr>
            <a:endParaRPr lang="zh-CN" altLang="en-US" sz="2400" b="1" dirty="0" smtClean="0"/>
          </a:p>
        </p:txBody>
      </p:sp>
      <p:sp>
        <p:nvSpPr>
          <p:cNvPr id="10"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99336"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Date Placeholder 1"/>
          <p:cNvSpPr>
            <a:spLocks noGrp="1"/>
          </p:cNvSpPr>
          <p:nvPr>
            <p:ph type="dt" sz="quarter" idx="10"/>
          </p:nvPr>
        </p:nvSpPr>
        <p:spPr/>
        <p:txBody>
          <a:bodyPr/>
          <a:lstStyle/>
          <a:p>
            <a:pPr>
              <a:defRPr/>
            </a:pPr>
            <a:fld id="{62E4CF22-9547-4D2D-8FE7-0C8048E84C37}" type="datetime1">
              <a:rPr lang="zh-CN" altLang="en-US"/>
              <a:pPr>
                <a:defRPr/>
              </a:pPr>
              <a:t>2017/3/14</a:t>
            </a:fld>
            <a:endParaRPr lang="en-US" altLang="zh-CN"/>
          </a:p>
        </p:txBody>
      </p:sp>
      <p:sp>
        <p:nvSpPr>
          <p:cNvPr id="60"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355D8803-EA89-4A4B-89D4-E864E62BEB4B}" type="slidenum">
              <a:rPr lang="zh-CN" altLang="en-US" sz="1200" smtClean="0"/>
              <a:pPr>
                <a:defRPr/>
              </a:pPr>
              <a:t>96</a:t>
            </a:fld>
            <a:endParaRPr lang="en-US" altLang="zh-CN" sz="1200" smtClean="0"/>
          </a:p>
        </p:txBody>
      </p:sp>
      <p:graphicFrame>
        <p:nvGraphicFramePr>
          <p:cNvPr id="100356"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100431"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57"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100432"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358" name="Text Box 5"/>
          <p:cNvSpPr txBox="1">
            <a:spLocks noChangeArrowheads="1"/>
          </p:cNvSpPr>
          <p:nvPr/>
        </p:nvSpPr>
        <p:spPr bwMode="auto">
          <a:xfrm>
            <a:off x="533400" y="1371600"/>
            <a:ext cx="8229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lnSpc>
                <a:spcPct val="70000"/>
              </a:lnSpc>
              <a:spcBef>
                <a:spcPct val="50000"/>
              </a:spcBef>
            </a:pPr>
            <a:r>
              <a:rPr lang="zh-CN" altLang="en-US" sz="2400" b="1">
                <a:latin typeface="Times New Roman" pitchFamily="18" charset="0"/>
              </a:rPr>
              <a:t>常见氧化剂、分解温度和与可燃粉状物的反应情况</a:t>
            </a:r>
            <a:endParaRPr lang="en-US" altLang="zh-CN" sz="2400" b="1">
              <a:latin typeface="Times New Roman" pitchFamily="18" charset="0"/>
            </a:endParaRPr>
          </a:p>
        </p:txBody>
      </p:sp>
      <p:graphicFrame>
        <p:nvGraphicFramePr>
          <p:cNvPr id="289924" name="Group 132"/>
          <p:cNvGraphicFramePr>
            <a:graphicFrameLocks noGrp="1"/>
          </p:cNvGraphicFramePr>
          <p:nvPr>
            <p:extLst>
              <p:ext uri="{D42A27DB-BD31-4B8C-83A1-F6EECF244321}">
                <p14:modId xmlns:p14="http://schemas.microsoft.com/office/powerpoint/2010/main" val="363826460"/>
              </p:ext>
            </p:extLst>
          </p:nvPr>
        </p:nvGraphicFramePr>
        <p:xfrm>
          <a:off x="304800" y="1905000"/>
          <a:ext cx="8458200" cy="3505201"/>
        </p:xfrm>
        <a:graphic>
          <a:graphicData uri="http://schemas.openxmlformats.org/drawingml/2006/table">
            <a:tbl>
              <a:tblPr/>
              <a:tblGrid>
                <a:gridCol w="1219200"/>
                <a:gridCol w="3505200"/>
                <a:gridCol w="1143000"/>
                <a:gridCol w="2590800"/>
              </a:tblGrid>
              <a:tr h="85077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氧化剂</a:t>
                      </a:r>
                    </a:p>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名称</a:t>
                      </a:r>
                    </a:p>
                  </a:txBody>
                  <a:tcPr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分解反应式</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分解温度</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宋体" pitchFamily="2" charset="-122"/>
                          <a:ea typeface="宋体" pitchFamily="2" charset="-122"/>
                        </a:rPr>
                        <a:t>℃</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与木炭、硫磺粉状物混合物的反应</a:t>
                      </a:r>
                    </a:p>
                  </a:txBody>
                  <a:tcPr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4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硝酸铵</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2NH</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Arial" charset="0"/>
                          <a:ea typeface="宋体" pitchFamily="2" charset="-122"/>
                        </a:rPr>
                        <a:t>4</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NO</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Arial" charset="0"/>
                          <a:ea typeface="宋体" pitchFamily="2" charset="-122"/>
                        </a:rPr>
                        <a:t>3</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=2N</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Arial" charset="0"/>
                          <a:ea typeface="宋体" pitchFamily="2" charset="-122"/>
                        </a:rPr>
                        <a:t>2</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+4H</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Arial" charset="0"/>
                          <a:ea typeface="宋体" pitchFamily="2" charset="-122"/>
                        </a:rPr>
                        <a:t>2</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O+O</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Arial" charset="0"/>
                          <a:ea typeface="宋体" pitchFamily="2" charset="-122"/>
                        </a:rPr>
                        <a:t>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210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受热能着火、爆炸</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4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硝酸钠</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2NaNO</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Arial" charset="0"/>
                          <a:ea typeface="宋体" pitchFamily="2" charset="-122"/>
                        </a:rPr>
                        <a:t>3</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=2NaNO</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Arial" charset="0"/>
                          <a:ea typeface="宋体" pitchFamily="2" charset="-122"/>
                        </a:rPr>
                        <a:t>2</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+O</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Arial" charset="0"/>
                          <a:ea typeface="宋体" pitchFamily="2" charset="-122"/>
                        </a:rPr>
                        <a:t>2</a:t>
                      </a:r>
                      <a:endParaRPr kumimoji="0" lang="zh-CN" altLang="en-US" sz="2000" b="1" i="0" u="none" strike="noStrike" cap="none" normalizeH="0" baseline="-2500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380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受热能着火、爆炸</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4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硝酸钾</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2KNO</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Arial" charset="0"/>
                          <a:ea typeface="宋体" pitchFamily="2" charset="-122"/>
                        </a:rPr>
                        <a:t>3</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=2KNO</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Arial" charset="0"/>
                          <a:ea typeface="宋体" pitchFamily="2" charset="-122"/>
                        </a:rPr>
                        <a:t>2</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+O</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Arial" charset="0"/>
                          <a:ea typeface="宋体" pitchFamily="2" charset="-122"/>
                        </a:rPr>
                        <a:t>2</a:t>
                      </a: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400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受热能着火、爆炸</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4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氯酸钠</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2NaClO</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Arial" charset="0"/>
                          <a:ea typeface="宋体" pitchFamily="2" charset="-122"/>
                        </a:rPr>
                        <a:t>3</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=2NaCl+3O</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Arial" charset="0"/>
                          <a:ea typeface="宋体" pitchFamily="2" charset="-122"/>
                        </a:rPr>
                        <a:t>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300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经摩擦立即着火</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4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氯酸钾</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2KClO</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Arial" charset="0"/>
                          <a:ea typeface="宋体" pitchFamily="2" charset="-122"/>
                        </a:rPr>
                        <a:t>3</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=2KCl+3O</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Arial" charset="0"/>
                          <a:ea typeface="宋体" pitchFamily="2" charset="-122"/>
                        </a:rPr>
                        <a:t>2</a:t>
                      </a:r>
                      <a:endPar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400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经摩擦立即着火</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4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高锰酸钾</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2KMnO</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Arial" charset="0"/>
                          <a:ea typeface="宋体" pitchFamily="2" charset="-122"/>
                        </a:rPr>
                        <a:t>4</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=K</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Arial" charset="0"/>
                          <a:ea typeface="宋体" pitchFamily="2" charset="-122"/>
                        </a:rPr>
                        <a:t>2</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MnO</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Arial" charset="0"/>
                          <a:ea typeface="宋体" pitchFamily="2" charset="-122"/>
                        </a:rPr>
                        <a:t>4</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+MnO</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Arial" charset="0"/>
                          <a:ea typeface="宋体" pitchFamily="2" charset="-122"/>
                        </a:rPr>
                        <a:t>2</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+O</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Arial" charset="0"/>
                          <a:ea typeface="宋体" pitchFamily="2" charset="-122"/>
                        </a:rPr>
                        <a:t>2</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&lt;240</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经撞击爆炸</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Rectangle 2"/>
          <p:cNvSpPr txBox="1">
            <a:spLocks noChangeArrowheads="1"/>
          </p:cNvSpPr>
          <p:nvPr/>
        </p:nvSpPr>
        <p:spPr>
          <a:xfrm>
            <a:off x="3429000" y="1524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100402"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fld id="{FC40229B-467D-4500-A22C-F971A304B09E}" type="datetime1">
              <a:rPr lang="zh-CN" altLang="en-US"/>
              <a:pPr>
                <a:defRPr/>
              </a:pPr>
              <a:t>2017/3/14</a:t>
            </a:fld>
            <a:endParaRPr lang="en-US" altLang="zh-CN" dirty="0"/>
          </a:p>
        </p:txBody>
      </p:sp>
      <p:sp>
        <p:nvSpPr>
          <p:cNvPr id="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8A63FFE5-01D3-4B4E-AA0A-7EFDCBCB8914}" type="slidenum">
              <a:rPr lang="zh-CN" altLang="en-US" sz="1200" smtClean="0"/>
              <a:pPr>
                <a:defRPr/>
              </a:pPr>
              <a:t>97</a:t>
            </a:fld>
            <a:endParaRPr lang="en-US" altLang="zh-CN" sz="1200" smtClean="0"/>
          </a:p>
        </p:txBody>
      </p:sp>
      <p:graphicFrame>
        <p:nvGraphicFramePr>
          <p:cNvPr id="101380"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101411"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381"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101412"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2870" name="Text Box 6"/>
          <p:cNvSpPr txBox="1">
            <a:spLocks noChangeArrowheads="1"/>
          </p:cNvSpPr>
          <p:nvPr/>
        </p:nvSpPr>
        <p:spPr bwMode="auto">
          <a:xfrm>
            <a:off x="228600" y="1152525"/>
            <a:ext cx="8686800" cy="4305300"/>
          </a:xfrm>
          <a:prstGeom prst="rect">
            <a:avLst/>
          </a:prstGeom>
          <a:noFill/>
          <a:ln w="9525">
            <a:noFill/>
            <a:miter lim="800000"/>
            <a:headEnd/>
            <a:tailEnd/>
          </a:ln>
          <a:effectLst/>
        </p:spPr>
        <p:txBody>
          <a:bodyPr>
            <a:spAutoFit/>
          </a:bodyPr>
          <a:lstStyle/>
          <a:p>
            <a:pPr algn="just" eaLnBrk="1" hangingPunct="1">
              <a:lnSpc>
                <a:spcPct val="150000"/>
              </a:lnSpc>
              <a:defRPr/>
            </a:pPr>
            <a:r>
              <a:rPr lang="en-US" altLang="zh-CN" sz="2800" b="1" dirty="0">
                <a:solidFill>
                  <a:srgbClr val="FF0066"/>
                </a:solidFill>
                <a:effectLst>
                  <a:outerShdw blurRad="38100" dist="38100" dir="2700000" algn="tl">
                    <a:srgbClr val="000000"/>
                  </a:outerShdw>
                </a:effectLst>
              </a:rPr>
              <a:t>4.9 </a:t>
            </a:r>
            <a:r>
              <a:rPr lang="zh-CN" altLang="en-US" sz="2800" b="1" dirty="0">
                <a:solidFill>
                  <a:srgbClr val="FF0066"/>
                </a:solidFill>
                <a:effectLst>
                  <a:outerShdw blurRad="38100" dist="38100" dir="2700000" algn="tl">
                    <a:srgbClr val="000000"/>
                  </a:outerShdw>
                </a:effectLst>
              </a:rPr>
              <a:t>爆炸品的危险性</a:t>
            </a:r>
            <a:endParaRPr lang="en-US" altLang="zh-CN" sz="2800" b="1" dirty="0">
              <a:solidFill>
                <a:srgbClr val="FF0066"/>
              </a:solidFill>
              <a:effectLst>
                <a:outerShdw blurRad="38100" dist="38100" dir="2700000" algn="tl">
                  <a:srgbClr val="000000"/>
                </a:outerShdw>
              </a:effectLst>
            </a:endParaRPr>
          </a:p>
          <a:p>
            <a:pPr algn="just" eaLnBrk="1" hangingPunct="1">
              <a:lnSpc>
                <a:spcPct val="150000"/>
              </a:lnSpc>
              <a:defRPr/>
            </a:pPr>
            <a:r>
              <a:rPr lang="zh-CN" altLang="en-US" sz="2400" b="1" dirty="0">
                <a:solidFill>
                  <a:srgbClr val="00FF00"/>
                </a:solidFill>
                <a:effectLst>
                  <a:outerShdw blurRad="38100" dist="38100" dir="2700000" algn="tl">
                    <a:srgbClr val="000000"/>
                  </a:outerShdw>
                </a:effectLst>
              </a:rPr>
              <a:t>爆炸敏感性：</a:t>
            </a:r>
            <a:r>
              <a:rPr lang="zh-CN" altLang="en-US" sz="2400" b="1" dirty="0">
                <a:effectLst>
                  <a:outerShdw blurRad="38100" dist="38100" dir="2700000" algn="tl">
                    <a:srgbClr val="000000"/>
                  </a:outerShdw>
                </a:effectLst>
              </a:rPr>
              <a:t>是衡量爆炸品在外界能量的作用下发生爆炸难易程度的指标。发生爆炸所需的外界能量越小，敏感性越高。</a:t>
            </a:r>
          </a:p>
          <a:p>
            <a:pPr algn="just" eaLnBrk="1" hangingPunct="1">
              <a:lnSpc>
                <a:spcPct val="150000"/>
              </a:lnSpc>
              <a:defRPr/>
            </a:pPr>
            <a:endParaRPr lang="en-US" altLang="zh-CN" sz="1050" b="1" dirty="0">
              <a:solidFill>
                <a:srgbClr val="00FF00"/>
              </a:solidFill>
              <a:effectLst>
                <a:outerShdw blurRad="38100" dist="38100" dir="2700000" algn="tl">
                  <a:srgbClr val="000000"/>
                </a:outerShdw>
              </a:effectLst>
            </a:endParaRPr>
          </a:p>
          <a:p>
            <a:pPr algn="just" eaLnBrk="1" hangingPunct="1">
              <a:lnSpc>
                <a:spcPct val="150000"/>
              </a:lnSpc>
              <a:defRPr/>
            </a:pPr>
            <a:r>
              <a:rPr lang="zh-CN" altLang="en-US" sz="2400" b="1" dirty="0">
                <a:solidFill>
                  <a:srgbClr val="00FF00"/>
                </a:solidFill>
                <a:effectLst>
                  <a:outerShdw blurRad="38100" dist="38100" dir="2700000" algn="tl">
                    <a:srgbClr val="000000"/>
                  </a:outerShdw>
                </a:effectLst>
              </a:rPr>
              <a:t>影响爆炸品敏感性的因素</a:t>
            </a:r>
          </a:p>
          <a:p>
            <a:pPr algn="just" eaLnBrk="1" hangingPunct="1">
              <a:lnSpc>
                <a:spcPct val="150000"/>
              </a:lnSpc>
              <a:defRPr/>
            </a:pPr>
            <a:r>
              <a:rPr lang="zh-CN" altLang="en-US" sz="2400" b="1" dirty="0">
                <a:solidFill>
                  <a:srgbClr val="00B0F0"/>
                </a:solidFill>
                <a:effectLst>
                  <a:outerShdw blurRad="38100" dist="38100" dir="2700000" algn="tl">
                    <a:srgbClr val="000000"/>
                  </a:outerShdw>
                </a:effectLst>
              </a:rPr>
              <a:t>（</a:t>
            </a:r>
            <a:r>
              <a:rPr lang="en-US" altLang="zh-CN" sz="2400" b="1" dirty="0">
                <a:solidFill>
                  <a:srgbClr val="00B0F0"/>
                </a:solidFill>
                <a:effectLst>
                  <a:outerShdw blurRad="38100" dist="38100" dir="2700000" algn="tl">
                    <a:srgbClr val="000000"/>
                  </a:outerShdw>
                </a:effectLst>
              </a:rPr>
              <a:t>1</a:t>
            </a:r>
            <a:r>
              <a:rPr lang="zh-CN" altLang="en-US" sz="2400" b="1" dirty="0">
                <a:solidFill>
                  <a:srgbClr val="00B0F0"/>
                </a:solidFill>
                <a:effectLst>
                  <a:outerShdw blurRad="38100" dist="38100" dir="2700000" algn="tl">
                    <a:srgbClr val="000000"/>
                  </a:outerShdw>
                </a:effectLst>
              </a:rPr>
              <a:t>）分子结构： </a:t>
            </a:r>
            <a:r>
              <a:rPr lang="zh-CN" altLang="en-US" sz="2400" b="1" dirty="0">
                <a:effectLst>
                  <a:outerShdw blurRad="38100" dist="38100" dir="2700000" algn="tl">
                    <a:srgbClr val="000000"/>
                  </a:outerShdw>
                </a:effectLst>
              </a:rPr>
              <a:t>爆炸品中都含有不稳定的原子团，它的性质、所在位置和数量对于爆炸品的敏感性具有决定性的影响。一般，原子团的稳定性越低，数目越多敏感性越高。</a:t>
            </a:r>
            <a:endParaRPr lang="zh-CN" altLang="en-US" sz="2400" b="1" dirty="0"/>
          </a:p>
        </p:txBody>
      </p:sp>
      <p:sp>
        <p:nvSpPr>
          <p:cNvPr id="9"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101384"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Date Placeholder 1"/>
          <p:cNvSpPr>
            <a:spLocks noGrp="1"/>
          </p:cNvSpPr>
          <p:nvPr>
            <p:ph type="dt" sz="quarter" idx="10"/>
          </p:nvPr>
        </p:nvSpPr>
        <p:spPr/>
        <p:txBody>
          <a:bodyPr/>
          <a:lstStyle/>
          <a:p>
            <a:pPr>
              <a:defRPr/>
            </a:pPr>
            <a:fld id="{523E2FDD-14A9-45CA-A822-5F0007190949}" type="datetime1">
              <a:rPr lang="zh-CN" altLang="en-US"/>
              <a:pPr>
                <a:defRPr/>
              </a:pPr>
              <a:t>2017/3/14</a:t>
            </a:fld>
            <a:endParaRPr lang="en-US" altLang="zh-CN"/>
          </a:p>
        </p:txBody>
      </p:sp>
      <p:sp>
        <p:nvSpPr>
          <p:cNvPr id="58"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CDA8B8F6-E0AE-47F9-BB36-5DABEDAA44C4}" type="slidenum">
              <a:rPr lang="zh-CN" altLang="en-US" sz="1200" smtClean="0"/>
              <a:pPr>
                <a:defRPr/>
              </a:pPr>
              <a:t>98</a:t>
            </a:fld>
            <a:endParaRPr lang="en-US" altLang="zh-CN" sz="1200" smtClean="0"/>
          </a:p>
        </p:txBody>
      </p:sp>
      <p:graphicFrame>
        <p:nvGraphicFramePr>
          <p:cNvPr id="102404"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102487"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05"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102488"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3893" name="Text Box 5"/>
          <p:cNvSpPr txBox="1">
            <a:spLocks noChangeArrowheads="1"/>
          </p:cNvSpPr>
          <p:nvPr/>
        </p:nvSpPr>
        <p:spPr bwMode="auto">
          <a:xfrm>
            <a:off x="457200" y="1219200"/>
            <a:ext cx="8229600" cy="420688"/>
          </a:xfrm>
          <a:prstGeom prst="rect">
            <a:avLst/>
          </a:prstGeom>
          <a:noFill/>
          <a:ln w="9525">
            <a:noFill/>
            <a:miter lim="800000"/>
            <a:headEnd/>
            <a:tailEnd/>
          </a:ln>
          <a:effectLst/>
        </p:spPr>
        <p:txBody>
          <a:bodyPr>
            <a:spAutoFit/>
          </a:bodyPr>
          <a:lstStyle/>
          <a:p>
            <a:pPr marL="342900" indent="-342900" algn="ctr">
              <a:lnSpc>
                <a:spcPct val="90000"/>
              </a:lnSpc>
              <a:spcBef>
                <a:spcPct val="50000"/>
              </a:spcBef>
              <a:defRPr/>
            </a:pPr>
            <a:r>
              <a:rPr lang="zh-CN" altLang="en-US" sz="2400" b="1" dirty="0">
                <a:effectLst>
                  <a:outerShdw blurRad="38100" dist="38100" dir="2700000" algn="tl">
                    <a:srgbClr val="000000"/>
                  </a:outerShdw>
                </a:effectLst>
                <a:latin typeface="Times New Roman" pitchFamily="18" charset="0"/>
              </a:rPr>
              <a:t>常见的含有不稳定原子团的爆</a:t>
            </a:r>
            <a:r>
              <a:rPr lang="zh-CN" altLang="en-US" sz="2400" b="1" dirty="0" smtClean="0">
                <a:effectLst>
                  <a:outerShdw blurRad="38100" dist="38100" dir="2700000" algn="tl">
                    <a:srgbClr val="000000"/>
                  </a:outerShdw>
                </a:effectLst>
                <a:latin typeface="Times New Roman" pitchFamily="18" charset="0"/>
              </a:rPr>
              <a:t>炸性物质</a:t>
            </a:r>
            <a:endParaRPr lang="zh-CN" altLang="en-US" sz="2400" b="1" dirty="0">
              <a:effectLst>
                <a:outerShdw blurRad="38100" dist="38100" dir="2700000" algn="tl">
                  <a:srgbClr val="000000"/>
                </a:outerShdw>
              </a:effectLst>
              <a:latin typeface="Times New Roman" pitchFamily="18" charset="0"/>
            </a:endParaRPr>
          </a:p>
        </p:txBody>
      </p:sp>
      <p:graphicFrame>
        <p:nvGraphicFramePr>
          <p:cNvPr id="293979" name="Group 91"/>
          <p:cNvGraphicFramePr>
            <a:graphicFrameLocks noGrp="1"/>
          </p:cNvGraphicFramePr>
          <p:nvPr/>
        </p:nvGraphicFramePr>
        <p:xfrm>
          <a:off x="304800" y="1752600"/>
          <a:ext cx="8610600" cy="4384680"/>
        </p:xfrm>
        <a:graphic>
          <a:graphicData uri="http://schemas.openxmlformats.org/drawingml/2006/table">
            <a:tbl>
              <a:tblPr/>
              <a:tblGrid>
                <a:gridCol w="2609850"/>
                <a:gridCol w="2273300"/>
                <a:gridCol w="3727450"/>
              </a:tblGrid>
              <a:tr h="39620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名称</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原子团</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举例</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硝基化合物</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-NO</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Arial" charset="0"/>
                          <a:ea typeface="宋体" pitchFamily="2" charset="-122"/>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四硝基甲烷、三硝基甲苯</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硝酸酯</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N(O)</a:t>
                      </a:r>
                      <a:r>
                        <a:rPr kumimoji="0" lang="en-US" altLang="zh-CN" sz="2000" b="1" i="0" u="none" strike="noStrike" cap="none" normalizeH="0" baseline="-25000" smtClean="0">
                          <a:ln>
                            <a:noFill/>
                          </a:ln>
                          <a:solidFill>
                            <a:schemeClr val="tx1"/>
                          </a:solidFill>
                          <a:effectLst>
                            <a:outerShdw blurRad="38100" dist="38100" dir="2700000" algn="tl">
                              <a:srgbClr val="000000"/>
                            </a:outerShdw>
                          </a:effectLst>
                          <a:latin typeface="Arial" charset="0"/>
                          <a:ea typeface="宋体" pitchFamily="2" charset="-122"/>
                        </a:rPr>
                        <a:t>2</a:t>
                      </a:r>
                      <a:r>
                        <a:rPr kumimoji="0" lang="en-US" altLang="zh-CN"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O-R</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硝化甘油、硝化棉</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18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硝铵</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N-NO</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Arial" charset="0"/>
                          <a:ea typeface="宋体" pitchFamily="2" charset="-122"/>
                        </a:rPr>
                        <a:t>3</a:t>
                      </a:r>
                      <a:endParaRPr kumimoji="0" lang="zh-CN" altLang="en-US" sz="2000" b="1" i="0" u="none" strike="noStrike" cap="none" normalizeH="0" baseline="-2500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黑索金、特屈儿</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叠氮化合物</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-N</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 </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cs typeface="Arial" charset="0"/>
                        </a:rPr>
                        <a:t>≡</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 </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N=N-</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叠氮化铅、叠氮化钠</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重氮化合物</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-N=N-</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二硝基重氮酚</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雷酸盐</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lang="en-US" altLang="zh-CN" sz="2000" b="1" dirty="0" smtClean="0"/>
                        <a:t>-C</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cs typeface="Arial" charset="0"/>
                        </a:rPr>
                        <a:t>≡</a:t>
                      </a:r>
                      <a:r>
                        <a:rPr lang="en-US" altLang="zh-CN" sz="2000" b="1" dirty="0" smtClean="0"/>
                        <a:t>NO</a:t>
                      </a: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雷汞、雷酸银</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乙炔化合物</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-C </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cs typeface="Arial" charset="0"/>
                        </a:rPr>
                        <a:t>≡</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 C-</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cs typeface="Arial" charset="0"/>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乙炔银、乙炔铜</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过氧和臭氧化物</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-O-O-</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-O-O-O-</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过氧化氢、臭氧</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661">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氮的卤化物</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-N-</a:t>
                      </a:r>
                      <a:r>
                        <a:rPr kumimoji="0" lang="en-US" altLang="zh-CN" sz="2000" b="1" i="0" u="none" strike="noStrike" cap="none" normalizeH="0" baseline="0" dirty="0" err="1" smtClean="0">
                          <a:ln>
                            <a:noFill/>
                          </a:ln>
                          <a:solidFill>
                            <a:schemeClr val="tx1"/>
                          </a:solidFill>
                          <a:effectLst>
                            <a:outerShdw blurRad="38100" dist="38100" dir="2700000" algn="tl">
                              <a:srgbClr val="000000"/>
                            </a:outerShdw>
                          </a:effectLst>
                          <a:latin typeface="Arial" charset="0"/>
                          <a:ea typeface="宋体" pitchFamily="2" charset="-122"/>
                        </a:rPr>
                        <a:t>Cl</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氯化氮、溴化氮</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04">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smtClean="0">
                          <a:ln>
                            <a:noFill/>
                          </a:ln>
                          <a:solidFill>
                            <a:schemeClr val="tx1"/>
                          </a:solidFill>
                          <a:effectLst>
                            <a:outerShdw blurRad="38100" dist="38100" dir="2700000" algn="tl">
                              <a:srgbClr val="000000"/>
                            </a:outerShdw>
                          </a:effectLst>
                          <a:latin typeface="Arial" charset="0"/>
                          <a:ea typeface="宋体" pitchFamily="2" charset="-122"/>
                        </a:rPr>
                        <a:t>氯酸盐和高氯酸盐</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ClO</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Arial" charset="0"/>
                          <a:ea typeface="宋体" pitchFamily="2" charset="-122"/>
                        </a:rPr>
                        <a:t>3</a:t>
                      </a:r>
                      <a:r>
                        <a:rPr kumimoji="0" lang="en-US" altLang="zh-CN" sz="2000" b="1" i="0" u="none" strike="noStrike" cap="none" normalizeH="0" baseline="30000" dirty="0" smtClean="0">
                          <a:ln>
                            <a:noFill/>
                          </a:ln>
                          <a:solidFill>
                            <a:schemeClr val="tx1"/>
                          </a:solidFill>
                          <a:effectLst>
                            <a:outerShdw blurRad="38100" dist="38100" dir="2700000" algn="tl">
                              <a:srgbClr val="000000"/>
                            </a:outerShdw>
                          </a:effectLst>
                          <a:latin typeface="Arial" charset="0"/>
                          <a:ea typeface="宋体" pitchFamily="2" charset="-122"/>
                        </a:rPr>
                        <a:t>1-</a:t>
                      </a: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a:t>
                      </a:r>
                      <a:r>
                        <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ClO</a:t>
                      </a:r>
                      <a:r>
                        <a:rPr kumimoji="0" lang="en-US" altLang="zh-CN" sz="2000" b="1" i="0" u="none" strike="noStrike" cap="none" normalizeH="0" baseline="-25000" dirty="0" smtClean="0">
                          <a:ln>
                            <a:noFill/>
                          </a:ln>
                          <a:solidFill>
                            <a:schemeClr val="tx1"/>
                          </a:solidFill>
                          <a:effectLst>
                            <a:outerShdw blurRad="38100" dist="38100" dir="2700000" algn="tl">
                              <a:srgbClr val="000000"/>
                            </a:outerShdw>
                          </a:effectLst>
                          <a:latin typeface="Arial" charset="0"/>
                          <a:ea typeface="宋体" pitchFamily="2" charset="-122"/>
                        </a:rPr>
                        <a:t>4</a:t>
                      </a:r>
                      <a:r>
                        <a:rPr kumimoji="0" lang="en-US" altLang="zh-CN" sz="2000" b="1" i="0" u="none" strike="noStrike" cap="none" normalizeH="0" baseline="30000" dirty="0" smtClean="0">
                          <a:ln>
                            <a:noFill/>
                          </a:ln>
                          <a:solidFill>
                            <a:schemeClr val="tx1"/>
                          </a:solidFill>
                          <a:effectLst>
                            <a:outerShdw blurRad="38100" dist="38100" dir="2700000" algn="tl">
                              <a:srgbClr val="000000"/>
                            </a:outerShdw>
                          </a:effectLst>
                          <a:latin typeface="Arial" charset="0"/>
                          <a:ea typeface="宋体" pitchFamily="2" charset="-122"/>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Arial" charset="0"/>
                          <a:ea typeface="宋体" pitchFamily="2" charset="-122"/>
                        </a:rPr>
                        <a:t>氯酸铵、高氯酸铵</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102458" name="图片 3" descr="buct-logo-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1"/>
          <p:cNvSpPr>
            <a:spLocks noGrp="1"/>
          </p:cNvSpPr>
          <p:nvPr>
            <p:ph type="dt" sz="quarter" idx="10"/>
          </p:nvPr>
        </p:nvSpPr>
        <p:spPr/>
        <p:txBody>
          <a:bodyPr/>
          <a:lstStyle/>
          <a:p>
            <a:pPr>
              <a:defRPr/>
            </a:pPr>
            <a:fld id="{ACD584FC-F66F-4ABD-9B5B-9E26B4539D7D}" type="datetime1">
              <a:rPr lang="zh-CN" altLang="en-US"/>
              <a:pPr>
                <a:defRPr/>
              </a:pPr>
              <a:t>2017/3/14</a:t>
            </a:fld>
            <a:endParaRPr lang="en-US" altLang="zh-CN"/>
          </a:p>
        </p:txBody>
      </p:sp>
      <p:sp>
        <p:nvSpPr>
          <p:cNvPr id="12" name="Slide Number Placeholder 3"/>
          <p:cNvSpPr>
            <a:spLocks noGrp="1"/>
          </p:cNvSpPr>
          <p:nvPr>
            <p:ph type="sldNum" sz="quarter" idx="12"/>
          </p:nvPr>
        </p:nvSpPr>
        <p:spPr/>
        <p:txBody>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a:defRPr/>
            </a:pPr>
            <a:fld id="{A0D430CB-3B87-4BCA-A249-296D72B383FA}" type="slidenum">
              <a:rPr lang="zh-CN" altLang="en-US" sz="1200" smtClean="0"/>
              <a:pPr>
                <a:defRPr/>
              </a:pPr>
              <a:t>99</a:t>
            </a:fld>
            <a:endParaRPr lang="en-US" altLang="zh-CN" sz="1200" smtClean="0"/>
          </a:p>
        </p:txBody>
      </p:sp>
      <p:graphicFrame>
        <p:nvGraphicFramePr>
          <p:cNvPr id="103428" name="Rectangle 3"/>
          <p:cNvGraphicFramePr>
            <a:graphicFrameLocks noGrp="1"/>
          </p:cNvGraphicFramePr>
          <p:nvPr>
            <p:ph sz="half" idx="4294967295"/>
          </p:nvPr>
        </p:nvGraphicFramePr>
        <p:xfrm>
          <a:off x="0" y="3865563"/>
          <a:ext cx="0" cy="0"/>
        </p:xfrm>
        <a:graphic>
          <a:graphicData uri="http://schemas.openxmlformats.org/presentationml/2006/ole">
            <mc:AlternateContent xmlns:mc="http://schemas.openxmlformats.org/markup-compatibility/2006">
              <mc:Choice xmlns:v="urn:schemas-microsoft-com:vml" Requires="v">
                <p:oleObj spid="_x0000_s103464"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3865563"/>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29" name="Rectangle 4"/>
          <p:cNvGraphicFramePr>
            <a:graphicFrameLocks noGrp="1"/>
          </p:cNvGraphicFramePr>
          <p:nvPr>
            <p:ph sz="quarter" idx="4294967295"/>
          </p:nvPr>
        </p:nvGraphicFramePr>
        <p:xfrm>
          <a:off x="9144000" y="2693988"/>
          <a:ext cx="0" cy="0"/>
        </p:xfrm>
        <a:graphic>
          <a:graphicData uri="http://schemas.openxmlformats.org/presentationml/2006/ole">
            <mc:AlternateContent xmlns:mc="http://schemas.openxmlformats.org/markup-compatibility/2006">
              <mc:Choice xmlns:v="urn:schemas-microsoft-com:vml" Requires="v">
                <p:oleObj spid="_x0000_s103465"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9144000" y="26939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9669" name="Text Box 5"/>
          <p:cNvSpPr txBox="1">
            <a:spLocks noChangeArrowheads="1"/>
          </p:cNvSpPr>
          <p:nvPr/>
        </p:nvSpPr>
        <p:spPr bwMode="auto">
          <a:xfrm>
            <a:off x="457200" y="1219200"/>
            <a:ext cx="8229600" cy="420688"/>
          </a:xfrm>
          <a:prstGeom prst="rect">
            <a:avLst/>
          </a:prstGeom>
          <a:noFill/>
          <a:ln w="9525">
            <a:noFill/>
            <a:miter lim="800000"/>
            <a:headEnd/>
            <a:tailEnd/>
          </a:ln>
          <a:effectLst/>
        </p:spPr>
        <p:txBody>
          <a:bodyPr>
            <a:spAutoFit/>
          </a:bodyPr>
          <a:lstStyle/>
          <a:p>
            <a:pPr marL="342900" indent="-342900" algn="ctr">
              <a:lnSpc>
                <a:spcPct val="90000"/>
              </a:lnSpc>
              <a:spcBef>
                <a:spcPct val="50000"/>
              </a:spcBef>
              <a:defRPr/>
            </a:pPr>
            <a:r>
              <a:rPr lang="zh-CN" altLang="en-US" sz="2400" b="1" dirty="0">
                <a:effectLst>
                  <a:outerShdw blurRad="38100" dist="38100" dir="2700000" algn="tl">
                    <a:srgbClr val="000000"/>
                  </a:outerShdw>
                </a:effectLst>
                <a:latin typeface="Times New Roman" pitchFamily="18" charset="0"/>
              </a:rPr>
              <a:t>常见的含有不稳定原子团的爆炸品</a:t>
            </a:r>
          </a:p>
        </p:txBody>
      </p:sp>
      <p:pic>
        <p:nvPicPr>
          <p:cNvPr id="103431" name="Picture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2133600"/>
            <a:ext cx="3733800" cy="30765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3432" name="Text Box 58"/>
          <p:cNvSpPr txBox="1">
            <a:spLocks noChangeArrowheads="1"/>
          </p:cNvSpPr>
          <p:nvPr/>
        </p:nvSpPr>
        <p:spPr bwMode="auto">
          <a:xfrm>
            <a:off x="457200" y="5334000"/>
            <a:ext cx="3048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3200" b="1"/>
              <a:t>黑索金</a:t>
            </a:r>
          </a:p>
          <a:p>
            <a:pPr algn="ctr" eaLnBrk="1" hangingPunct="1">
              <a:spcBef>
                <a:spcPct val="50000"/>
              </a:spcBef>
            </a:pPr>
            <a:r>
              <a:rPr lang="zh-CN" altLang="en-US" b="1"/>
              <a:t>环三亚甲基三硝胺</a:t>
            </a:r>
            <a:r>
              <a:rPr lang="zh-CN" altLang="en-US"/>
              <a:t> </a:t>
            </a:r>
          </a:p>
        </p:txBody>
      </p:sp>
      <p:sp>
        <p:nvSpPr>
          <p:cNvPr id="13" name="Rectangle 2"/>
          <p:cNvSpPr txBox="1">
            <a:spLocks noChangeArrowheads="1"/>
          </p:cNvSpPr>
          <p:nvPr/>
        </p:nvSpPr>
        <p:spPr>
          <a:xfrm>
            <a:off x="3429000" y="304800"/>
            <a:ext cx="5715000" cy="941388"/>
          </a:xfrm>
          <a:prstGeom prst="rect">
            <a:avLst/>
          </a:prstGeom>
        </p:spPr>
        <p:txBody>
          <a:bodyPr/>
          <a:lstStyle/>
          <a:p>
            <a:pPr algn="ctr" eaLnBrk="1" hangingPunct="1">
              <a:defRPr/>
            </a:pPr>
            <a:r>
              <a:rPr lang="zh-CN" altLang="en-US" sz="3200" kern="0" dirty="0">
                <a:solidFill>
                  <a:schemeClr val="tx2"/>
                </a:solidFill>
                <a:effectLst>
                  <a:outerShdw blurRad="38100" dist="38100" dir="2700000" algn="tl">
                    <a:srgbClr val="000000"/>
                  </a:outerShdw>
                </a:effectLst>
                <a:latin typeface="+mj-lt"/>
                <a:ea typeface="+mj-ea"/>
                <a:cs typeface="+mj-cs"/>
              </a:rPr>
              <a:t>第四章 危险化学品特性与分析</a:t>
            </a:r>
          </a:p>
        </p:txBody>
      </p:sp>
      <p:pic>
        <p:nvPicPr>
          <p:cNvPr id="103434" name="图片 3" descr="buct-logo-white.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7200" y="87313"/>
            <a:ext cx="10541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5" name="Rectangle 1"/>
          <p:cNvSpPr>
            <a:spLocks noChangeArrowheads="1"/>
          </p:cNvSpPr>
          <p:nvPr/>
        </p:nvSpPr>
        <p:spPr bwMode="auto">
          <a:xfrm>
            <a:off x="4419600" y="1981200"/>
            <a:ext cx="419100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20000"/>
              </a:lnSpc>
              <a:spcBef>
                <a:spcPct val="50000"/>
              </a:spcBef>
            </a:pPr>
            <a:r>
              <a:rPr lang="zh-CN" altLang="en-US" sz="2400" b="1" dirty="0"/>
              <a:t>黑索金又名为旋风炸药，化学式</a:t>
            </a:r>
            <a:r>
              <a:rPr lang="en-US" altLang="zh-CN" sz="2400" b="1" dirty="0"/>
              <a:t>(CH</a:t>
            </a:r>
            <a:r>
              <a:rPr lang="en-US" altLang="zh-CN" sz="2400" b="1" baseline="-25000" dirty="0"/>
              <a:t>2</a:t>
            </a:r>
            <a:r>
              <a:rPr lang="en-US" altLang="zh-CN" sz="2400" b="1" dirty="0"/>
              <a:t>NNO</a:t>
            </a:r>
            <a:r>
              <a:rPr lang="en-US" altLang="zh-CN" sz="2400" b="1" baseline="-25000" dirty="0"/>
              <a:t>2</a:t>
            </a:r>
            <a:r>
              <a:rPr lang="en-US" altLang="zh-CN" sz="2400" b="1" dirty="0"/>
              <a:t>)</a:t>
            </a:r>
            <a:r>
              <a:rPr lang="en-US" altLang="zh-CN" sz="2400" b="1" baseline="-25000" dirty="0"/>
              <a:t>3</a:t>
            </a:r>
            <a:r>
              <a:rPr lang="zh-CN" altLang="en-US" sz="2400" b="1" dirty="0"/>
              <a:t>，白色，密度</a:t>
            </a:r>
            <a:r>
              <a:rPr lang="en-US" altLang="zh-CN" sz="2400" b="1" dirty="0"/>
              <a:t>1.816/cm</a:t>
            </a:r>
            <a:r>
              <a:rPr lang="en-US" altLang="zh-CN" sz="2400" b="1" baseline="30000" dirty="0"/>
              <a:t>3</a:t>
            </a:r>
            <a:r>
              <a:rPr lang="zh-CN" altLang="en-US" sz="2400" b="1" dirty="0"/>
              <a:t>。原设想用于医药，后来因为威力巨大（比</a:t>
            </a:r>
            <a:r>
              <a:rPr lang="ja-JP" altLang="en-US" sz="2400" b="1" dirty="0">
                <a:hlinkClick r:id="rId7" tooltip="硝化甘油"/>
              </a:rPr>
              <a:t>硝化甘油</a:t>
            </a:r>
            <a:r>
              <a:rPr lang="zh-CN" altLang="en-US" sz="2400" b="1" dirty="0"/>
              <a:t>强，是</a:t>
            </a:r>
            <a:r>
              <a:rPr lang="en-US" altLang="zh-CN" sz="2400" b="1" dirty="0"/>
              <a:t>TNT</a:t>
            </a:r>
            <a:r>
              <a:rPr lang="zh-CN" altLang="en-US" sz="2400" b="1" dirty="0"/>
              <a:t>的</a:t>
            </a:r>
            <a:r>
              <a:rPr lang="en-US" altLang="zh-CN" sz="2400" b="1" dirty="0" smtClean="0"/>
              <a:t>1.58</a:t>
            </a:r>
            <a:r>
              <a:rPr lang="zh-CN" altLang="en-US" sz="2400" b="1" dirty="0" smtClean="0"/>
              <a:t>），</a:t>
            </a:r>
            <a:r>
              <a:rPr lang="zh-CN" altLang="en-US" sz="2400" b="1" dirty="0"/>
              <a:t>被发展作炸药用途。爆速达</a:t>
            </a:r>
            <a:r>
              <a:rPr lang="en-US" altLang="zh-CN" sz="2400" b="1" dirty="0"/>
              <a:t>8650m/s</a:t>
            </a:r>
            <a:r>
              <a:rPr lang="zh-CN" altLang="en-US" sz="2400" b="1" dirty="0"/>
              <a:t>，而且起爆容易，是综合性极佳的炸药。</a:t>
            </a:r>
            <a:endParaRPr lang="zh-CN" altLang="en-US"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Beam</Template>
  <TotalTime>14807</TotalTime>
  <Words>14844</Words>
  <Application>Microsoft Office PowerPoint</Application>
  <PresentationFormat>On-screen Show (4:3)</PresentationFormat>
  <Paragraphs>1586</Paragraphs>
  <Slides>112</Slides>
  <Notes>4</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112</vt:i4>
      </vt:variant>
    </vt:vector>
  </HeadingPairs>
  <TitlesOfParts>
    <vt:vector size="116" baseType="lpstr">
      <vt:lpstr>Beam</vt:lpstr>
      <vt:lpstr>ChemSketch</vt:lpstr>
      <vt:lpstr>Equation</vt:lpstr>
      <vt:lpstr>工作表</vt:lpstr>
      <vt:lpstr>PowerPoint Presentation</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第四章 危险化学品特性与分析</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BUCT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化学危险品</dc:title>
  <dc:creator>WANGJIDONG</dc:creator>
  <cp:lastModifiedBy>Jidong</cp:lastModifiedBy>
  <cp:revision>862</cp:revision>
  <dcterms:created xsi:type="dcterms:W3CDTF">2007-12-30T02:45:05Z</dcterms:created>
  <dcterms:modified xsi:type="dcterms:W3CDTF">2017-03-14T01:21:55Z</dcterms:modified>
</cp:coreProperties>
</file>