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17"/>
  </p:notesMasterIdLst>
  <p:handoutMasterIdLst>
    <p:handoutMasterId r:id="rId118"/>
  </p:handoutMasterIdLst>
  <p:sldIdLst>
    <p:sldId id="257" r:id="rId2"/>
    <p:sldId id="310" r:id="rId3"/>
    <p:sldId id="368" r:id="rId4"/>
    <p:sldId id="596" r:id="rId5"/>
    <p:sldId id="311" r:id="rId6"/>
    <p:sldId id="562" r:id="rId7"/>
    <p:sldId id="563" r:id="rId8"/>
    <p:sldId id="312" r:id="rId9"/>
    <p:sldId id="564" r:id="rId10"/>
    <p:sldId id="569" r:id="rId11"/>
    <p:sldId id="565" r:id="rId12"/>
    <p:sldId id="566" r:id="rId13"/>
    <p:sldId id="568" r:id="rId14"/>
    <p:sldId id="320" r:id="rId15"/>
    <p:sldId id="601" r:id="rId16"/>
    <p:sldId id="570" r:id="rId17"/>
    <p:sldId id="321" r:id="rId18"/>
    <p:sldId id="597" r:id="rId19"/>
    <p:sldId id="571" r:id="rId20"/>
    <p:sldId id="572" r:id="rId21"/>
    <p:sldId id="450" r:id="rId22"/>
    <p:sldId id="451" r:id="rId23"/>
    <p:sldId id="452" r:id="rId24"/>
    <p:sldId id="599" r:id="rId25"/>
    <p:sldId id="598" r:id="rId26"/>
    <p:sldId id="322" r:id="rId27"/>
    <p:sldId id="600" r:id="rId28"/>
    <p:sldId id="560" r:id="rId29"/>
    <p:sldId id="573" r:id="rId30"/>
    <p:sldId id="370" r:id="rId31"/>
    <p:sldId id="386" r:id="rId32"/>
    <p:sldId id="586" r:id="rId33"/>
    <p:sldId id="574" r:id="rId34"/>
    <p:sldId id="385" r:id="rId35"/>
    <p:sldId id="575" r:id="rId36"/>
    <p:sldId id="578" r:id="rId37"/>
    <p:sldId id="387" r:id="rId38"/>
    <p:sldId id="323" r:id="rId39"/>
    <p:sldId id="576" r:id="rId40"/>
    <p:sldId id="577" r:id="rId41"/>
    <p:sldId id="457" r:id="rId42"/>
    <p:sldId id="579" r:id="rId43"/>
    <p:sldId id="584" r:id="rId44"/>
    <p:sldId id="585" r:id="rId45"/>
    <p:sldId id="587" r:id="rId46"/>
    <p:sldId id="580" r:id="rId47"/>
    <p:sldId id="581" r:id="rId48"/>
    <p:sldId id="582" r:id="rId49"/>
    <p:sldId id="583" r:id="rId50"/>
    <p:sldId id="332" r:id="rId51"/>
    <p:sldId id="352" r:id="rId52"/>
    <p:sldId id="353" r:id="rId53"/>
    <p:sldId id="530" r:id="rId54"/>
    <p:sldId id="531" r:id="rId55"/>
    <p:sldId id="532" r:id="rId56"/>
    <p:sldId id="533" r:id="rId57"/>
    <p:sldId id="354" r:id="rId58"/>
    <p:sldId id="534" r:id="rId59"/>
    <p:sldId id="535" r:id="rId60"/>
    <p:sldId id="536" r:id="rId61"/>
    <p:sldId id="537" r:id="rId62"/>
    <p:sldId id="607" r:id="rId63"/>
    <p:sldId id="608" r:id="rId64"/>
    <p:sldId id="604" r:id="rId65"/>
    <p:sldId id="605" r:id="rId66"/>
    <p:sldId id="606" r:id="rId67"/>
    <p:sldId id="538" r:id="rId68"/>
    <p:sldId id="539" r:id="rId69"/>
    <p:sldId id="540" r:id="rId70"/>
    <p:sldId id="541" r:id="rId71"/>
    <p:sldId id="542" r:id="rId72"/>
    <p:sldId id="543" r:id="rId73"/>
    <p:sldId id="544" r:id="rId74"/>
    <p:sldId id="545" r:id="rId75"/>
    <p:sldId id="546" r:id="rId76"/>
    <p:sldId id="547" r:id="rId77"/>
    <p:sldId id="548" r:id="rId78"/>
    <p:sldId id="549" r:id="rId79"/>
    <p:sldId id="550" r:id="rId80"/>
    <p:sldId id="551" r:id="rId81"/>
    <p:sldId id="552" r:id="rId82"/>
    <p:sldId id="553" r:id="rId83"/>
    <p:sldId id="554" r:id="rId84"/>
    <p:sldId id="555" r:id="rId85"/>
    <p:sldId id="556" r:id="rId86"/>
    <p:sldId id="557" r:id="rId87"/>
    <p:sldId id="558" r:id="rId88"/>
    <p:sldId id="559" r:id="rId89"/>
    <p:sldId id="449" r:id="rId90"/>
    <p:sldId id="446" r:id="rId91"/>
    <p:sldId id="602" r:id="rId92"/>
    <p:sldId id="470" r:id="rId93"/>
    <p:sldId id="441" r:id="rId94"/>
    <p:sldId id="471" r:id="rId95"/>
    <p:sldId id="303" r:id="rId96"/>
    <p:sldId id="304" r:id="rId97"/>
    <p:sldId id="442" r:id="rId98"/>
    <p:sldId id="472" r:id="rId99"/>
    <p:sldId id="305" r:id="rId100"/>
    <p:sldId id="603" r:id="rId101"/>
    <p:sldId id="306" r:id="rId102"/>
    <p:sldId id="307" r:id="rId103"/>
    <p:sldId id="443" r:id="rId104"/>
    <p:sldId id="308" r:id="rId105"/>
    <p:sldId id="444" r:id="rId106"/>
    <p:sldId id="309" r:id="rId107"/>
    <p:sldId id="588" r:id="rId108"/>
    <p:sldId id="589" r:id="rId109"/>
    <p:sldId id="590" r:id="rId110"/>
    <p:sldId id="591" r:id="rId111"/>
    <p:sldId id="592" r:id="rId112"/>
    <p:sldId id="593" r:id="rId113"/>
    <p:sldId id="594" r:id="rId114"/>
    <p:sldId id="595" r:id="rId115"/>
    <p:sldId id="448" r:id="rId116"/>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Garamond" pitchFamily="18" charset="0"/>
        <a:ea typeface="宋体" charset="-122"/>
        <a:cs typeface="+mn-cs"/>
      </a:defRPr>
    </a:lvl1pPr>
    <a:lvl2pPr marL="457200" algn="l" rtl="0" fontAlgn="base">
      <a:spcBef>
        <a:spcPct val="0"/>
      </a:spcBef>
      <a:spcAft>
        <a:spcPct val="0"/>
      </a:spcAft>
      <a:defRPr sz="2000" kern="1200">
        <a:solidFill>
          <a:schemeClr val="tx1"/>
        </a:solidFill>
        <a:latin typeface="Garamond" pitchFamily="18" charset="0"/>
        <a:ea typeface="宋体" charset="-122"/>
        <a:cs typeface="+mn-cs"/>
      </a:defRPr>
    </a:lvl2pPr>
    <a:lvl3pPr marL="914400" algn="l" rtl="0" fontAlgn="base">
      <a:spcBef>
        <a:spcPct val="0"/>
      </a:spcBef>
      <a:spcAft>
        <a:spcPct val="0"/>
      </a:spcAft>
      <a:defRPr sz="2000" kern="1200">
        <a:solidFill>
          <a:schemeClr val="tx1"/>
        </a:solidFill>
        <a:latin typeface="Garamond" pitchFamily="18" charset="0"/>
        <a:ea typeface="宋体" charset="-122"/>
        <a:cs typeface="+mn-cs"/>
      </a:defRPr>
    </a:lvl3pPr>
    <a:lvl4pPr marL="1371600" algn="l" rtl="0" fontAlgn="base">
      <a:spcBef>
        <a:spcPct val="0"/>
      </a:spcBef>
      <a:spcAft>
        <a:spcPct val="0"/>
      </a:spcAft>
      <a:defRPr sz="2000" kern="1200">
        <a:solidFill>
          <a:schemeClr val="tx1"/>
        </a:solidFill>
        <a:latin typeface="Garamond" pitchFamily="18" charset="0"/>
        <a:ea typeface="宋体" charset="-122"/>
        <a:cs typeface="+mn-cs"/>
      </a:defRPr>
    </a:lvl4pPr>
    <a:lvl5pPr marL="1828800" algn="l" rtl="0" fontAlgn="base">
      <a:spcBef>
        <a:spcPct val="0"/>
      </a:spcBef>
      <a:spcAft>
        <a:spcPct val="0"/>
      </a:spcAft>
      <a:defRPr sz="2000" kern="1200">
        <a:solidFill>
          <a:schemeClr val="tx1"/>
        </a:solidFill>
        <a:latin typeface="Garamond" pitchFamily="18" charset="0"/>
        <a:ea typeface="宋体" charset="-122"/>
        <a:cs typeface="+mn-cs"/>
      </a:defRPr>
    </a:lvl5pPr>
    <a:lvl6pPr marL="2286000" algn="l" defTabSz="914400" rtl="0" eaLnBrk="1" latinLnBrk="0" hangingPunct="1">
      <a:defRPr sz="2000" kern="1200">
        <a:solidFill>
          <a:schemeClr val="tx1"/>
        </a:solidFill>
        <a:latin typeface="Garamond" pitchFamily="18" charset="0"/>
        <a:ea typeface="宋体" charset="-122"/>
        <a:cs typeface="+mn-cs"/>
      </a:defRPr>
    </a:lvl6pPr>
    <a:lvl7pPr marL="2743200" algn="l" defTabSz="914400" rtl="0" eaLnBrk="1" latinLnBrk="0" hangingPunct="1">
      <a:defRPr sz="2000" kern="1200">
        <a:solidFill>
          <a:schemeClr val="tx1"/>
        </a:solidFill>
        <a:latin typeface="Garamond" pitchFamily="18" charset="0"/>
        <a:ea typeface="宋体" charset="-122"/>
        <a:cs typeface="+mn-cs"/>
      </a:defRPr>
    </a:lvl7pPr>
    <a:lvl8pPr marL="3200400" algn="l" defTabSz="914400" rtl="0" eaLnBrk="1" latinLnBrk="0" hangingPunct="1">
      <a:defRPr sz="2000" kern="1200">
        <a:solidFill>
          <a:schemeClr val="tx1"/>
        </a:solidFill>
        <a:latin typeface="Garamond" pitchFamily="18" charset="0"/>
        <a:ea typeface="宋体" charset="-122"/>
        <a:cs typeface="+mn-cs"/>
      </a:defRPr>
    </a:lvl8pPr>
    <a:lvl9pPr marL="3657600" algn="l" defTabSz="914400" rtl="0" eaLnBrk="1" latinLnBrk="0" hangingPunct="1">
      <a:defRPr sz="2000" kern="1200">
        <a:solidFill>
          <a:schemeClr val="tx1"/>
        </a:solidFill>
        <a:latin typeface="Garamond"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F460"/>
    <a:srgbClr val="996633"/>
    <a:srgbClr val="FFFF00"/>
    <a:srgbClr val="FF0066"/>
    <a:srgbClr val="000000"/>
    <a:srgbClr val="FFFFFF"/>
    <a:srgbClr val="CCE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3604" autoAdjust="0"/>
  </p:normalViewPr>
  <p:slideViewPr>
    <p:cSldViewPr>
      <p:cViewPr>
        <p:scale>
          <a:sx n="82" d="100"/>
          <a:sy n="82" d="100"/>
        </p:scale>
        <p:origin x="-1469"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NULL"/></Relationships>
</file>

<file path=ppt/drawings/_rels/vmlDrawing11.vml.rels><?xml version="1.0" encoding="UTF-8" standalone="yes"?>
<Relationships xmlns="http://schemas.openxmlformats.org/package/2006/relationships"><Relationship Id="rId1" Type="http://schemas.openxmlformats.org/officeDocument/2006/relationships/image" Target="NULL"/></Relationships>
</file>

<file path=ppt/drawings/_rels/vmlDrawing12.vml.rels><?xml version="1.0" encoding="UTF-8" standalone="yes"?>
<Relationships xmlns="http://schemas.openxmlformats.org/package/2006/relationships"><Relationship Id="rId1" Type="http://schemas.openxmlformats.org/officeDocument/2006/relationships/image" Target="NULL"/></Relationships>
</file>

<file path=ppt/drawings/_rels/vmlDrawing13.vml.rels><?xml version="1.0" encoding="UTF-8" standalone="yes"?>
<Relationships xmlns="http://schemas.openxmlformats.org/package/2006/relationships"><Relationship Id="rId1" Type="http://schemas.openxmlformats.org/officeDocument/2006/relationships/image" Target="NULL"/></Relationships>
</file>

<file path=ppt/drawings/_rels/vmlDrawing14.vml.rels><?xml version="1.0" encoding="UTF-8" standalone="yes"?>
<Relationships xmlns="http://schemas.openxmlformats.org/package/2006/relationships"><Relationship Id="rId1" Type="http://schemas.openxmlformats.org/officeDocument/2006/relationships/image" Target="NULL"/></Relationships>
</file>

<file path=ppt/drawings/_rels/vmlDrawing15.vml.rels><?xml version="1.0" encoding="UTF-8" standalone="yes"?>
<Relationships xmlns="http://schemas.openxmlformats.org/package/2006/relationships"><Relationship Id="rId1" Type="http://schemas.openxmlformats.org/officeDocument/2006/relationships/image" Target="NULL"/></Relationships>
</file>

<file path=ppt/drawings/_rels/vmlDrawing16.vml.rels><?xml version="1.0" encoding="UTF-8" standalone="yes"?>
<Relationships xmlns="http://schemas.openxmlformats.org/package/2006/relationships"><Relationship Id="rId1" Type="http://schemas.openxmlformats.org/officeDocument/2006/relationships/image" Target="NULL"/></Relationships>
</file>

<file path=ppt/drawings/_rels/vmlDrawing17.vml.rels><?xml version="1.0" encoding="UTF-8" standalone="yes"?>
<Relationships xmlns="http://schemas.openxmlformats.org/package/2006/relationships"><Relationship Id="rId1" Type="http://schemas.openxmlformats.org/officeDocument/2006/relationships/image" Target="NULL"/></Relationships>
</file>

<file path=ppt/drawings/_rels/vmlDrawing18.vml.rels><?xml version="1.0" encoding="UTF-8" standalone="yes"?>
<Relationships xmlns="http://schemas.openxmlformats.org/package/2006/relationships"><Relationship Id="rId1" Type="http://schemas.openxmlformats.org/officeDocument/2006/relationships/image" Target="NULL"/></Relationships>
</file>

<file path=ppt/drawings/_rels/vmlDrawing19.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20.vml.rels><?xml version="1.0" encoding="UTF-8" standalone="yes"?>
<Relationships xmlns="http://schemas.openxmlformats.org/package/2006/relationships"><Relationship Id="rId1" Type="http://schemas.openxmlformats.org/officeDocument/2006/relationships/image" Target="NULL"/></Relationships>
</file>

<file path=ppt/drawings/_rels/vmlDrawing21.vml.rels><?xml version="1.0" encoding="UTF-8" standalone="yes"?>
<Relationships xmlns="http://schemas.openxmlformats.org/package/2006/relationships"><Relationship Id="rId1" Type="http://schemas.openxmlformats.org/officeDocument/2006/relationships/image" Target="NULL"/></Relationships>
</file>

<file path=ppt/drawings/_rels/vmlDrawing22.vml.rels><?xml version="1.0" encoding="UTF-8" standalone="yes"?>
<Relationships xmlns="http://schemas.openxmlformats.org/package/2006/relationships"><Relationship Id="rId1" Type="http://schemas.openxmlformats.org/officeDocument/2006/relationships/image" Target="NULL"/></Relationships>
</file>

<file path=ppt/drawings/_rels/vmlDrawing23.vml.rels><?xml version="1.0" encoding="UTF-8" standalone="yes"?>
<Relationships xmlns="http://schemas.openxmlformats.org/package/2006/relationships"><Relationship Id="rId1" Type="http://schemas.openxmlformats.org/officeDocument/2006/relationships/image" Target="NULL"/></Relationships>
</file>

<file path=ppt/drawings/_rels/vmlDrawing24.vml.rels><?xml version="1.0" encoding="UTF-8" standalone="yes"?>
<Relationships xmlns="http://schemas.openxmlformats.org/package/2006/relationships"><Relationship Id="rId1" Type="http://schemas.openxmlformats.org/officeDocument/2006/relationships/image" Target="NULL"/></Relationships>
</file>

<file path=ppt/drawings/_rels/vmlDrawing25.vml.rels><?xml version="1.0" encoding="UTF-8" standalone="yes"?>
<Relationships xmlns="http://schemas.openxmlformats.org/package/2006/relationships"><Relationship Id="rId1" Type="http://schemas.openxmlformats.org/officeDocument/2006/relationships/image" Target="NULL"/></Relationships>
</file>

<file path=ppt/drawings/_rels/vmlDrawing26.vml.rels><?xml version="1.0" encoding="UTF-8" standalone="yes"?>
<Relationships xmlns="http://schemas.openxmlformats.org/package/2006/relationships"><Relationship Id="rId1" Type="http://schemas.openxmlformats.org/officeDocument/2006/relationships/image" Target="NULL"/></Relationships>
</file>

<file path=ppt/drawings/_rels/vmlDrawing27.vml.rels><?xml version="1.0" encoding="UTF-8" standalone="yes"?>
<Relationships xmlns="http://schemas.openxmlformats.org/package/2006/relationships"><Relationship Id="rId1" Type="http://schemas.openxmlformats.org/officeDocument/2006/relationships/image" Target="NULL"/></Relationships>
</file>

<file path=ppt/drawings/_rels/vmlDrawing28.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1" Type="http://schemas.openxmlformats.org/officeDocument/2006/relationships/image" Target="NULL"/></Relationships>
</file>

<file path=ppt/drawings/_rels/vmlDrawing7.vml.rels><?xml version="1.0" encoding="UTF-8" standalone="yes"?>
<Relationships xmlns="http://schemas.openxmlformats.org/package/2006/relationships"><Relationship Id="rId1" Type="http://schemas.openxmlformats.org/officeDocument/2006/relationships/image" Target="NULL"/></Relationships>
</file>

<file path=ppt/drawings/_rels/vmlDrawing8.vml.rels><?xml version="1.0" encoding="UTF-8" standalone="yes"?>
<Relationships xmlns="http://schemas.openxmlformats.org/package/2006/relationships"><Relationship Id="rId1" Type="http://schemas.openxmlformats.org/officeDocument/2006/relationships/image" Target="NULL"/></Relationships>
</file>

<file path=ppt/drawings/_rels/vmlDrawing9.vml.rels><?xml version="1.0" encoding="UTF-8" standalone="yes"?>
<Relationships xmlns="http://schemas.openxmlformats.org/package/2006/relationships"><Relationship Id="rId1" Type="http://schemas.openxmlformats.org/officeDocument/2006/relationships/image" Target="NUL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r>
              <a:rPr lang="en-US" altLang="zh-CN"/>
              <a:t>化学危险品</a:t>
            </a:r>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fld id="{D1D06789-FF08-4C25-AEC6-92C4D035E064}" type="datetime1">
              <a:rPr lang="zh-CN" altLang="en-US"/>
              <a:pPr>
                <a:defRPr/>
              </a:pPr>
              <a:t>2017/4/24</a:t>
            </a:fld>
            <a:endParaRPr lang="en-US" altLang="zh-CN"/>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r>
              <a:rPr lang="en-US" altLang="zh-CN"/>
              <a:t>北京化工大学</a:t>
            </a:r>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66497E5E-1B93-4A96-9214-9B54D8A97342}" type="slidenum">
              <a:rPr lang="zh-CN" altLang="en-US"/>
              <a:pPr>
                <a:defRPr/>
              </a:pPr>
              <a:t>‹#›</a:t>
            </a:fld>
            <a:endParaRPr lang="en-US" altLang="zh-CN"/>
          </a:p>
        </p:txBody>
      </p:sp>
    </p:spTree>
    <p:extLst>
      <p:ext uri="{BB962C8B-B14F-4D97-AF65-F5344CB8AC3E}">
        <p14:creationId xmlns:p14="http://schemas.microsoft.com/office/powerpoint/2010/main" val="2222304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宋体" pitchFamily="2" charset="-122"/>
              </a:defRPr>
            </a:lvl1pPr>
          </a:lstStyle>
          <a:p>
            <a:pPr>
              <a:defRPr/>
            </a:pPr>
            <a:r>
              <a:rPr lang="en-US" altLang="zh-CN"/>
              <a:t>化学危险品</a:t>
            </a: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fld id="{B86F925A-B3A9-4C08-8EEA-1E67A8A3D2E2}" type="datetime1">
              <a:rPr lang="zh-CN" altLang="en-US"/>
              <a:pPr>
                <a:defRPr/>
              </a:pPr>
              <a:t>2017/4/24</a:t>
            </a:fld>
            <a:endParaRPr lang="en-US" altLang="zh-CN"/>
          </a:p>
        </p:txBody>
      </p:sp>
      <p:sp>
        <p:nvSpPr>
          <p:cNvPr id="1126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r>
              <a:rPr lang="en-US" altLang="zh-CN"/>
              <a:t>北京化工大学</a:t>
            </a: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29596E52-0FD9-4777-AADE-168E323AF74E}" type="slidenum">
              <a:rPr lang="zh-CN" altLang="en-US"/>
              <a:pPr>
                <a:defRPr/>
              </a:pPr>
              <a:t>‹#›</a:t>
            </a:fld>
            <a:endParaRPr lang="en-US" altLang="zh-CN"/>
          </a:p>
        </p:txBody>
      </p:sp>
    </p:spTree>
    <p:extLst>
      <p:ext uri="{BB962C8B-B14F-4D97-AF65-F5344CB8AC3E}">
        <p14:creationId xmlns:p14="http://schemas.microsoft.com/office/powerpoint/2010/main" val="358778774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charset="-122"/>
            </a:endParaRPr>
          </a:p>
        </p:txBody>
      </p:sp>
      <p:sp>
        <p:nvSpPr>
          <p:cNvPr id="113668"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r>
              <a:rPr lang="en-US" altLang="zh-CN" sz="1200" smtClean="0">
                <a:latin typeface="Arial" charset="0"/>
              </a:rPr>
              <a:t>化学危险品</a:t>
            </a:r>
          </a:p>
        </p:txBody>
      </p:sp>
      <p:sp>
        <p:nvSpPr>
          <p:cNvPr id="113669" name="Date Placeholder 4"/>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31D18C4F-5772-4033-8EF1-839D6BBE292E}" type="datetime1">
              <a:rPr lang="zh-CN" altLang="en-US" sz="1200" smtClean="0">
                <a:latin typeface="Arial" charset="0"/>
              </a:rPr>
              <a:pPr eaLnBrk="1" hangingPunct="1"/>
              <a:t>2017/4/24</a:t>
            </a:fld>
            <a:endParaRPr lang="en-US" altLang="zh-CN" sz="1200" smtClean="0">
              <a:latin typeface="Arial" charset="0"/>
            </a:endParaRPr>
          </a:p>
        </p:txBody>
      </p:sp>
      <p:sp>
        <p:nvSpPr>
          <p:cNvPr id="11367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r>
              <a:rPr lang="en-US" altLang="zh-CN" sz="1200" smtClean="0">
                <a:latin typeface="Arial" charset="0"/>
              </a:rPr>
              <a:t>北京化工大学</a:t>
            </a:r>
          </a:p>
        </p:txBody>
      </p:sp>
      <p:sp>
        <p:nvSpPr>
          <p:cNvPr id="113671"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85AAB136-54A3-4969-B95B-6650D402B368}" type="slidenum">
              <a:rPr lang="zh-CN" altLang="en-US" sz="1200" smtClean="0">
                <a:latin typeface="Arial" charset="0"/>
              </a:rPr>
              <a:pPr eaLnBrk="1" hangingPunct="1"/>
              <a:t>115</a:t>
            </a:fld>
            <a:endParaRPr lang="en-US" altLang="zh-CN" sz="1200"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0825" cy="6850063"/>
            <a:chOff x="0" y="0"/>
            <a:chExt cx="5758" cy="4315"/>
          </a:xfrm>
        </p:grpSpPr>
        <p:grpSp>
          <p:nvGrpSpPr>
            <p:cNvPr id="5" name="Group 3"/>
            <p:cNvGrpSpPr>
              <a:grpSpLocks/>
            </p:cNvGrpSpPr>
            <p:nvPr userDrawn="1"/>
          </p:nvGrpSpPr>
          <p:grpSpPr bwMode="auto">
            <a:xfrm>
              <a:off x="1728" y="2230"/>
              <a:ext cx="4027" cy="2085"/>
              <a:chOff x="1728" y="2230"/>
              <a:chExt cx="4027" cy="2085"/>
            </a:xfrm>
          </p:grpSpPr>
          <p:sp>
            <p:nvSpPr>
              <p:cNvPr id="8"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ea typeface="宋体" pitchFamily="2" charset="-122"/>
                </a:endParaRPr>
              </a:p>
            </p:txBody>
          </p:sp>
          <p:sp>
            <p:nvSpPr>
              <p:cNvPr id="9"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ea typeface="宋体" pitchFamily="2" charset="-122"/>
                </a:endParaRPr>
              </a:p>
            </p:txBody>
          </p:sp>
          <p:sp>
            <p:nvSpPr>
              <p:cNvPr id="10"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ea typeface="宋体" pitchFamily="2" charset="-122"/>
                </a:endParaRPr>
              </a:p>
            </p:txBody>
          </p:sp>
          <p:sp>
            <p:nvSpPr>
              <p:cNvPr id="11"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ea typeface="宋体" pitchFamily="2" charset="-122"/>
                </a:endParaRPr>
              </a:p>
            </p:txBody>
          </p:sp>
        </p:grpSp>
        <p:sp>
          <p:nvSpPr>
            <p:cNvPr id="6"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ea typeface="宋体" pitchFamily="2" charset="-122"/>
              </a:endParaRPr>
            </a:p>
          </p:txBody>
        </p:sp>
        <p:sp>
          <p:nvSpPr>
            <p:cNvPr id="7" name="Freeform 10"/>
            <p:cNvSpPr>
              <a:spLocks/>
            </p:cNvSpPr>
            <p:nvPr/>
          </p:nvSpPr>
          <p:spPr bwMode="hidden">
            <a:xfrm>
              <a:off x="0" y="0"/>
              <a:ext cx="5758" cy="1776"/>
            </a:xfrm>
            <a:custGeom>
              <a:avLst/>
              <a:gdLst>
                <a:gd name="T0" fmla="*/ 0 w 5740"/>
                <a:gd name="T1" fmla="*/ 0 h 1906"/>
                <a:gd name="T2" fmla="*/ 0 w 5740"/>
                <a:gd name="T3" fmla="*/ 661 h 1906"/>
                <a:gd name="T4" fmla="*/ 6016 w 5740"/>
                <a:gd name="T5" fmla="*/ 661 h 1906"/>
                <a:gd name="T6" fmla="*/ 6016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28715" name="Rectangle 11"/>
          <p:cNvSpPr>
            <a:spLocks noGrp="1" noChangeArrowheads="1"/>
          </p:cNvSpPr>
          <p:nvPr>
            <p:ph type="ctrTitle" sz="quarter"/>
          </p:nvPr>
        </p:nvSpPr>
        <p:spPr>
          <a:xfrm>
            <a:off x="685800" y="1736725"/>
            <a:ext cx="7772400" cy="1920875"/>
          </a:xfrm>
        </p:spPr>
        <p:txBody>
          <a:bodyPr/>
          <a:lstStyle>
            <a:lvl1pPr>
              <a:defRPr sz="6000"/>
            </a:lvl1pPr>
          </a:lstStyle>
          <a:p>
            <a:r>
              <a:rPr lang="en-US" altLang="zh-CN"/>
              <a:t>Click to edit Master title style</a:t>
            </a:r>
          </a:p>
        </p:txBody>
      </p:sp>
      <p:sp>
        <p:nvSpPr>
          <p:cNvPr id="328716"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ltLang="zh-CN"/>
              <a:t>Click to edit Master subtitle style</a:t>
            </a:r>
          </a:p>
        </p:txBody>
      </p:sp>
      <p:sp>
        <p:nvSpPr>
          <p:cNvPr id="13" name="Rectangle 13"/>
          <p:cNvSpPr>
            <a:spLocks noGrp="1" noChangeArrowheads="1"/>
          </p:cNvSpPr>
          <p:nvPr>
            <p:ph type="dt" sz="quarter" idx="10"/>
          </p:nvPr>
        </p:nvSpPr>
        <p:spPr>
          <a:xfrm>
            <a:off x="457200" y="6248400"/>
            <a:ext cx="2133600" cy="476250"/>
          </a:xfrm>
        </p:spPr>
        <p:txBody>
          <a:bodyPr/>
          <a:lstStyle>
            <a:lvl1pPr>
              <a:defRPr/>
            </a:lvl1pPr>
          </a:lstStyle>
          <a:p>
            <a:pPr>
              <a:defRPr/>
            </a:pPr>
            <a:fld id="{982CA83C-7AF2-4AC4-8068-005787FAFFB9}" type="datetime1">
              <a:rPr lang="zh-CN" altLang="en-US"/>
              <a:pPr>
                <a:defRPr/>
              </a:pPr>
              <a:t>2017/4/24</a:t>
            </a:fld>
            <a:endParaRPr lang="en-US" altLang="zh-CN"/>
          </a:p>
        </p:txBody>
      </p:sp>
      <p:sp>
        <p:nvSpPr>
          <p:cNvPr id="14" name="Rectangle 14"/>
          <p:cNvSpPr>
            <a:spLocks noGrp="1" noChangeArrowheads="1"/>
          </p:cNvSpPr>
          <p:nvPr>
            <p:ph type="ftr" sz="quarter" idx="11"/>
          </p:nvPr>
        </p:nvSpPr>
        <p:spPr>
          <a:xfrm>
            <a:off x="3124200" y="6251575"/>
            <a:ext cx="2895600" cy="476250"/>
          </a:xfrm>
        </p:spPr>
        <p:txBody>
          <a:bodyPr/>
          <a:lstStyle>
            <a:lvl1pPr>
              <a:defRPr/>
            </a:lvl1pPr>
          </a:lstStyle>
          <a:p>
            <a:pPr>
              <a:defRPr/>
            </a:pPr>
            <a:r>
              <a:rPr lang="zh-CN" altLang="en-US"/>
              <a:t>北京化工大学</a:t>
            </a:r>
            <a:endParaRPr lang="en-US" altLang="zh-CN"/>
          </a:p>
        </p:txBody>
      </p:sp>
      <p:sp>
        <p:nvSpPr>
          <p:cNvPr id="15" name="Rectangle 15"/>
          <p:cNvSpPr>
            <a:spLocks noGrp="1" noChangeArrowheads="1"/>
          </p:cNvSpPr>
          <p:nvPr>
            <p:ph type="sldNum" sz="quarter" idx="12"/>
          </p:nvPr>
        </p:nvSpPr>
        <p:spPr>
          <a:xfrm>
            <a:off x="6553200" y="6254750"/>
            <a:ext cx="2133600" cy="476250"/>
          </a:xfrm>
        </p:spPr>
        <p:txBody>
          <a:bodyPr/>
          <a:lstStyle>
            <a:lvl1pPr>
              <a:defRPr/>
            </a:lvl1pPr>
          </a:lstStyle>
          <a:p>
            <a:pPr>
              <a:defRPr/>
            </a:pPr>
            <a:fld id="{1048B3FC-5FCB-4978-8423-24940B73EDDD}" type="slidenum">
              <a:rPr lang="zh-CN" altLang="en-US"/>
              <a:pPr>
                <a:defRPr/>
              </a:pPr>
              <a:t>‹#›</a:t>
            </a:fld>
            <a:endParaRPr lang="en-US" altLang="zh-CN"/>
          </a:p>
        </p:txBody>
      </p:sp>
    </p:spTree>
    <p:extLst>
      <p:ext uri="{BB962C8B-B14F-4D97-AF65-F5344CB8AC3E}">
        <p14:creationId xmlns:p14="http://schemas.microsoft.com/office/powerpoint/2010/main" val="134209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676DD89E-2680-4505-B4A6-709949628840}" type="datetime1">
              <a:rPr lang="zh-CN" altLang="en-US"/>
              <a:pPr>
                <a:defRPr/>
              </a:pPr>
              <a:t>2017/4/24</a:t>
            </a:fld>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AA758D84-46A8-4DE4-932F-D0B040D803DD}"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373137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77E09A44-AF53-4D5E-BFE0-408C9E291FB5}" type="datetime1">
              <a:rPr lang="zh-CN" altLang="en-US"/>
              <a:pPr>
                <a:defRPr/>
              </a:pPr>
              <a:t>2017/4/24</a:t>
            </a:fld>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33FBFCBD-3A99-48C2-A6BF-3CEFB704E2AB}"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2625093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4" name="Rectangle 2"/>
          <p:cNvSpPr>
            <a:spLocks noGrp="1" noChangeArrowheads="1"/>
          </p:cNvSpPr>
          <p:nvPr>
            <p:ph type="dt" sz="half" idx="10"/>
          </p:nvPr>
        </p:nvSpPr>
        <p:spPr>
          <a:ln/>
        </p:spPr>
        <p:txBody>
          <a:bodyPr/>
          <a:lstStyle>
            <a:lvl1pPr>
              <a:defRPr/>
            </a:lvl1pPr>
          </a:lstStyle>
          <a:p>
            <a:pPr>
              <a:defRPr/>
            </a:pPr>
            <a:fld id="{B9EDC02B-CA78-4351-AD87-BE4F0AE68265}" type="datetime1">
              <a:rPr lang="zh-CN" altLang="en-US"/>
              <a:pPr>
                <a:defRPr/>
              </a:pPr>
              <a:t>2017/4/24</a:t>
            </a:fld>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554BB2DB-8934-438A-8467-BC2B35979ADA}"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933751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dt" sz="half" idx="10"/>
          </p:nvPr>
        </p:nvSpPr>
        <p:spPr>
          <a:ln/>
        </p:spPr>
        <p:txBody>
          <a:bodyPr/>
          <a:lstStyle>
            <a:lvl1pPr>
              <a:defRPr/>
            </a:lvl1pPr>
          </a:lstStyle>
          <a:p>
            <a:pPr>
              <a:defRPr/>
            </a:pPr>
            <a:fld id="{AE79A37D-7B74-43DC-A421-DFB205DE8C51}" type="datetime1">
              <a:rPr lang="zh-CN" altLang="en-US"/>
              <a:pPr>
                <a:defRPr/>
              </a:pPr>
              <a:t>2017/4/24</a:t>
            </a:fld>
            <a:endParaRPr lang="en-US" altLang="zh-CN"/>
          </a:p>
        </p:txBody>
      </p:sp>
      <p:sp>
        <p:nvSpPr>
          <p:cNvPr id="7" name="Rectangle 3"/>
          <p:cNvSpPr>
            <a:spLocks noGrp="1" noChangeArrowheads="1"/>
          </p:cNvSpPr>
          <p:nvPr>
            <p:ph type="sldNum" sz="quarter" idx="11"/>
          </p:nvPr>
        </p:nvSpPr>
        <p:spPr>
          <a:ln/>
        </p:spPr>
        <p:txBody>
          <a:bodyPr/>
          <a:lstStyle>
            <a:lvl1pPr>
              <a:defRPr/>
            </a:lvl1pPr>
          </a:lstStyle>
          <a:p>
            <a:pPr>
              <a:defRPr/>
            </a:pPr>
            <a:fld id="{9BB20731-1494-4707-B75B-A0D541C26B27}" type="slidenum">
              <a:rPr lang="zh-CN" altLang="en-US"/>
              <a:pPr>
                <a:defRPr/>
              </a:pPr>
              <a:t>‹#›</a:t>
            </a:fld>
            <a:endParaRPr lang="en-US" altLang="zh-CN"/>
          </a:p>
        </p:txBody>
      </p:sp>
      <p:sp>
        <p:nvSpPr>
          <p:cNvPr id="8"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406051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CD838574-1F50-46BF-95D8-85E30003D02A}" type="datetime1">
              <a:rPr lang="zh-CN" altLang="en-US"/>
              <a:pPr>
                <a:defRPr/>
              </a:pPr>
              <a:t>2017/4/24</a:t>
            </a:fld>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30E45FFE-28C9-4EE7-9216-3F16F522FC54}" type="slidenum">
              <a:rPr lang="zh-CN" altLang="en-US"/>
              <a:pPr>
                <a:defRPr/>
              </a:pPr>
              <a:t>‹#›</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1236429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dt" sz="half" idx="10"/>
          </p:nvPr>
        </p:nvSpPr>
        <p:spPr>
          <a:ln/>
        </p:spPr>
        <p:txBody>
          <a:bodyPr/>
          <a:lstStyle>
            <a:lvl1pPr>
              <a:defRPr/>
            </a:lvl1pPr>
          </a:lstStyle>
          <a:p>
            <a:pPr>
              <a:defRPr/>
            </a:pPr>
            <a:fld id="{2488F66C-E571-4008-AB58-16D0425F2915}" type="datetime1">
              <a:rPr lang="zh-CN" altLang="en-US"/>
              <a:pPr>
                <a:defRPr/>
              </a:pPr>
              <a:t>2017/4/24</a:t>
            </a:fld>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46E3C1E2-43E0-475B-AAD3-2DCEBA24A87D}"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281353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dt" sz="half" idx="10"/>
          </p:nvPr>
        </p:nvSpPr>
        <p:spPr>
          <a:ln/>
        </p:spPr>
        <p:txBody>
          <a:bodyPr/>
          <a:lstStyle>
            <a:lvl1pPr>
              <a:defRPr/>
            </a:lvl1pPr>
          </a:lstStyle>
          <a:p>
            <a:pPr>
              <a:defRPr/>
            </a:pPr>
            <a:fld id="{3F34D842-E162-4C73-8CFB-627D12D23474}" type="datetime1">
              <a:rPr lang="zh-CN" altLang="en-US"/>
              <a:pPr>
                <a:defRPr/>
              </a:pPr>
              <a:t>2017/4/24</a:t>
            </a:fld>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F01AC5C7-1E31-4B40-8361-6C4FB7BB3D9F}" type="slidenum">
              <a:rPr lang="zh-CN" altLang="en-US"/>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3600649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dt" sz="half" idx="10"/>
          </p:nvPr>
        </p:nvSpPr>
        <p:spPr>
          <a:ln/>
        </p:spPr>
        <p:txBody>
          <a:bodyPr/>
          <a:lstStyle>
            <a:lvl1pPr>
              <a:defRPr/>
            </a:lvl1pPr>
          </a:lstStyle>
          <a:p>
            <a:pPr>
              <a:defRPr/>
            </a:pPr>
            <a:fld id="{4777D8E4-169A-4EA5-9014-8C712242AD19}" type="datetime1">
              <a:rPr lang="zh-CN" altLang="en-US"/>
              <a:pPr>
                <a:defRPr/>
              </a:pPr>
              <a:t>2017/4/24</a:t>
            </a:fld>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FA74CB56-7093-42FB-889E-12BC64B13EBF}" type="slidenum">
              <a:rPr lang="zh-CN" altLang="en-US"/>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676523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dt" sz="half" idx="10"/>
          </p:nvPr>
        </p:nvSpPr>
        <p:spPr>
          <a:ln/>
        </p:spPr>
        <p:txBody>
          <a:bodyPr/>
          <a:lstStyle>
            <a:lvl1pPr>
              <a:defRPr/>
            </a:lvl1pPr>
          </a:lstStyle>
          <a:p>
            <a:pPr>
              <a:defRPr/>
            </a:pPr>
            <a:fld id="{7024743A-6D84-4715-A89A-17E75B679306}" type="datetime1">
              <a:rPr lang="zh-CN" altLang="en-US"/>
              <a:pPr>
                <a:defRPr/>
              </a:pPr>
              <a:t>2017/4/24</a:t>
            </a:fld>
            <a:endParaRPr lang="en-US" altLang="zh-CN"/>
          </a:p>
        </p:txBody>
      </p:sp>
      <p:sp>
        <p:nvSpPr>
          <p:cNvPr id="8" name="Rectangle 3"/>
          <p:cNvSpPr>
            <a:spLocks noGrp="1" noChangeArrowheads="1"/>
          </p:cNvSpPr>
          <p:nvPr>
            <p:ph type="sldNum" sz="quarter" idx="11"/>
          </p:nvPr>
        </p:nvSpPr>
        <p:spPr>
          <a:ln/>
        </p:spPr>
        <p:txBody>
          <a:bodyPr/>
          <a:lstStyle>
            <a:lvl1pPr>
              <a:defRPr/>
            </a:lvl1pPr>
          </a:lstStyle>
          <a:p>
            <a:pPr>
              <a:defRPr/>
            </a:pPr>
            <a:fld id="{8A1FC1B5-B5D7-4FCB-B568-2C0D0F049490}" type="slidenum">
              <a:rPr lang="zh-CN" altLang="en-US"/>
              <a:pPr>
                <a:defRPr/>
              </a:pPr>
              <a:t>‹#›</a:t>
            </a:fld>
            <a:endParaRPr lang="en-US" altLang="zh-CN"/>
          </a:p>
        </p:txBody>
      </p:sp>
      <p:sp>
        <p:nvSpPr>
          <p:cNvPr id="9"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2377465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dt" sz="half" idx="10"/>
          </p:nvPr>
        </p:nvSpPr>
        <p:spPr>
          <a:ln/>
        </p:spPr>
        <p:txBody>
          <a:bodyPr/>
          <a:lstStyle>
            <a:lvl1pPr>
              <a:defRPr/>
            </a:lvl1pPr>
          </a:lstStyle>
          <a:p>
            <a:pPr>
              <a:defRPr/>
            </a:pPr>
            <a:fld id="{27769401-EC30-4AFB-AFAD-A12EB82E744B}" type="datetime1">
              <a:rPr lang="zh-CN" altLang="en-US"/>
              <a:pPr>
                <a:defRPr/>
              </a:pPr>
              <a:t>2017/4/24</a:t>
            </a:fld>
            <a:endParaRPr lang="en-US" altLang="zh-CN"/>
          </a:p>
        </p:txBody>
      </p:sp>
      <p:sp>
        <p:nvSpPr>
          <p:cNvPr id="4" name="Rectangle 3"/>
          <p:cNvSpPr>
            <a:spLocks noGrp="1" noChangeArrowheads="1"/>
          </p:cNvSpPr>
          <p:nvPr>
            <p:ph type="sldNum" sz="quarter" idx="11"/>
          </p:nvPr>
        </p:nvSpPr>
        <p:spPr>
          <a:ln/>
        </p:spPr>
        <p:txBody>
          <a:bodyPr/>
          <a:lstStyle>
            <a:lvl1pPr>
              <a:defRPr/>
            </a:lvl1pPr>
          </a:lstStyle>
          <a:p>
            <a:pPr>
              <a:defRPr/>
            </a:pPr>
            <a:fld id="{A8818921-EEFD-41AF-9DA9-280B04F4098B}" type="slidenum">
              <a:rPr lang="zh-CN" altLang="en-US"/>
              <a:pPr>
                <a:defRPr/>
              </a:pPr>
              <a:t>‹#›</a:t>
            </a:fld>
            <a:endParaRPr lang="en-US" altLang="zh-CN"/>
          </a:p>
        </p:txBody>
      </p:sp>
      <p:sp>
        <p:nvSpPr>
          <p:cNvPr id="5"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4106817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fld id="{E28B6371-A2C7-4F45-8302-F8A92B059BE6}" type="datetime1">
              <a:rPr lang="zh-CN" altLang="en-US"/>
              <a:pPr>
                <a:defRPr/>
              </a:pPr>
              <a:t>2017/4/24</a:t>
            </a:fld>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F0DD1A08-039C-4B65-8203-5E609ADFE244}" type="slidenum">
              <a:rPr lang="zh-CN" altLang="en-US"/>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3740647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3761887F-618C-48BE-8CF5-2576A490264A}" type="datetime1">
              <a:rPr lang="zh-CN" altLang="en-US"/>
              <a:pPr>
                <a:defRPr/>
              </a:pPr>
              <a:t>2017/4/24</a:t>
            </a:fld>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92DE0E56-F857-49EF-9498-A27B01F9EE03}" type="slidenum">
              <a:rPr lang="zh-CN" altLang="en-US"/>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111332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dt" sz="half" idx="10"/>
          </p:nvPr>
        </p:nvSpPr>
        <p:spPr>
          <a:ln/>
        </p:spPr>
        <p:txBody>
          <a:bodyPr/>
          <a:lstStyle>
            <a:lvl1pPr>
              <a:defRPr/>
            </a:lvl1pPr>
          </a:lstStyle>
          <a:p>
            <a:pPr>
              <a:defRPr/>
            </a:pPr>
            <a:fld id="{F6B36968-4BAF-4DE5-B8C5-EF5C727A0420}" type="datetime1">
              <a:rPr lang="zh-CN" altLang="en-US"/>
              <a:pPr>
                <a:defRPr/>
              </a:pPr>
              <a:t>2017/4/24</a:t>
            </a:fld>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3B1421B8-67BE-4F92-B670-D3FC4B825AC4}" type="slidenum">
              <a:rPr lang="zh-CN" altLang="en-US"/>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r>
              <a:rPr lang="zh-CN" altLang="en-US"/>
              <a:t>北京化工大学</a:t>
            </a:r>
            <a:endParaRPr lang="en-US" altLang="zh-CN"/>
          </a:p>
        </p:txBody>
      </p:sp>
    </p:spTree>
    <p:extLst>
      <p:ext uri="{BB962C8B-B14F-4D97-AF65-F5344CB8AC3E}">
        <p14:creationId xmlns:p14="http://schemas.microsoft.com/office/powerpoint/2010/main" val="1263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682"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宋体" pitchFamily="2" charset="-122"/>
              </a:defRPr>
            </a:lvl1pPr>
          </a:lstStyle>
          <a:p>
            <a:pPr>
              <a:defRPr/>
            </a:pPr>
            <a:fld id="{54EE12AC-5662-443B-8D75-0C832DBEC55B}" type="datetime1">
              <a:rPr lang="zh-CN" altLang="en-US"/>
              <a:pPr>
                <a:defRPr/>
              </a:pPr>
              <a:t>2017/4/24</a:t>
            </a:fld>
            <a:endParaRPr lang="en-US" altLang="zh-CN"/>
          </a:p>
        </p:txBody>
      </p:sp>
      <p:sp>
        <p:nvSpPr>
          <p:cNvPr id="327683"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59EE31F4-3D39-4449-860D-AABE0AECB5B5}" type="slidenum">
              <a:rPr lang="zh-CN" altLang="en-US"/>
              <a:pPr>
                <a:defRPr/>
              </a:pPr>
              <a:t>‹#›</a:t>
            </a:fld>
            <a:endParaRPr lang="en-US" altLang="zh-CN"/>
          </a:p>
        </p:txBody>
      </p:sp>
      <p:grpSp>
        <p:nvGrpSpPr>
          <p:cNvPr id="1028" name="Group 4"/>
          <p:cNvGrpSpPr>
            <a:grpSpLocks/>
          </p:cNvGrpSpPr>
          <p:nvPr/>
        </p:nvGrpSpPr>
        <p:grpSpPr bwMode="auto">
          <a:xfrm>
            <a:off x="0" y="0"/>
            <a:ext cx="9140825" cy="6850063"/>
            <a:chOff x="0" y="0"/>
            <a:chExt cx="5758" cy="4315"/>
          </a:xfrm>
        </p:grpSpPr>
        <p:grpSp>
          <p:nvGrpSpPr>
            <p:cNvPr id="1032" name="Group 5"/>
            <p:cNvGrpSpPr>
              <a:grpSpLocks/>
            </p:cNvGrpSpPr>
            <p:nvPr userDrawn="1"/>
          </p:nvGrpSpPr>
          <p:grpSpPr bwMode="auto">
            <a:xfrm>
              <a:off x="1728" y="2230"/>
              <a:ext cx="4027" cy="2085"/>
              <a:chOff x="1728" y="2230"/>
              <a:chExt cx="4027" cy="2085"/>
            </a:xfrm>
          </p:grpSpPr>
          <p:sp>
            <p:nvSpPr>
              <p:cNvPr id="327686"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pPr>
                  <a:defRPr/>
                </a:pPr>
                <a:endParaRPr lang="en-US">
                  <a:ea typeface="宋体" pitchFamily="2" charset="-122"/>
                </a:endParaRPr>
              </a:p>
            </p:txBody>
          </p:sp>
          <p:sp>
            <p:nvSpPr>
              <p:cNvPr id="327687"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pPr>
                  <a:defRPr/>
                </a:pPr>
                <a:endParaRPr lang="en-US">
                  <a:ea typeface="宋体" pitchFamily="2" charset="-122"/>
                </a:endParaRPr>
              </a:p>
            </p:txBody>
          </p:sp>
          <p:sp>
            <p:nvSpPr>
              <p:cNvPr id="327688"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pPr>
                  <a:defRPr/>
                </a:pPr>
                <a:endParaRPr lang="en-US">
                  <a:ea typeface="宋体" pitchFamily="2" charset="-122"/>
                </a:endParaRPr>
              </a:p>
            </p:txBody>
          </p:sp>
          <p:sp>
            <p:nvSpPr>
              <p:cNvPr id="1038"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690"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pPr>
                  <a:defRPr/>
                </a:pPr>
                <a:endParaRPr lang="en-US">
                  <a:ea typeface="宋体" pitchFamily="2" charset="-122"/>
                </a:endParaRPr>
              </a:p>
            </p:txBody>
          </p:sp>
        </p:grpSp>
        <p:sp>
          <p:nvSpPr>
            <p:cNvPr id="327691"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en-US">
                <a:ea typeface="宋体" pitchFamily="2" charset="-122"/>
              </a:endParaRPr>
            </a:p>
          </p:txBody>
        </p:sp>
        <p:sp>
          <p:nvSpPr>
            <p:cNvPr id="1034" name="Freeform 12"/>
            <p:cNvSpPr>
              <a:spLocks/>
            </p:cNvSpPr>
            <p:nvPr/>
          </p:nvSpPr>
          <p:spPr bwMode="hidden">
            <a:xfrm>
              <a:off x="0" y="0"/>
              <a:ext cx="5758" cy="1776"/>
            </a:xfrm>
            <a:custGeom>
              <a:avLst/>
              <a:gdLst>
                <a:gd name="T0" fmla="*/ 0 w 5740"/>
                <a:gd name="T1" fmla="*/ 0 h 1906"/>
                <a:gd name="T2" fmla="*/ 0 w 5740"/>
                <a:gd name="T3" fmla="*/ 661 h 1906"/>
                <a:gd name="T4" fmla="*/ 6016 w 5740"/>
                <a:gd name="T5" fmla="*/ 661 h 1906"/>
                <a:gd name="T6" fmla="*/ 6016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27693"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327694"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Arial" charset="0"/>
                <a:ea typeface="宋体" pitchFamily="2" charset="-122"/>
              </a:defRPr>
            </a:lvl1pPr>
          </a:lstStyle>
          <a:p>
            <a:pPr>
              <a:defRPr/>
            </a:pPr>
            <a:r>
              <a:rPr lang="zh-CN" altLang="en-US"/>
              <a:t>北京化工大学</a:t>
            </a:r>
            <a:endParaRPr lang="en-US" altLang="zh-CN"/>
          </a:p>
        </p:txBody>
      </p:sp>
      <p:sp>
        <p:nvSpPr>
          <p:cNvPr id="327695"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Tree>
  </p:cSld>
  <p:clrMap bg1="dk2" tx1="lt1" bg2="dk1" tx2="lt2" accent1="accent1" accent2="accent2" accent3="accent3" accent4="accent4" accent5="accent5" accent6="accent6" hlink="hlink" folHlink="folHlink"/>
  <p:sldLayoutIdLst>
    <p:sldLayoutId id="2147484107"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 id="2147484104" r:id="rId12"/>
    <p:sldLayoutId id="2147484105" r:id="rId13"/>
    <p:sldLayoutId id="2147484106" r:id="rId14"/>
  </p:sldLayoutIdLst>
  <p:timing>
    <p:tnLst>
      <p:par>
        <p:cTn id="1" dur="indefinite" restart="never" nodeType="tmRoot"/>
      </p:par>
    </p:tnLst>
  </p:timing>
  <p:hf hdr="0"/>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39.jpeg"/><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image" Target="../media/image38.jpeg"/><Relationship Id="rId5" Type="http://schemas.openxmlformats.org/officeDocument/2006/relationships/image" Target="../media/image1.png"/><Relationship Id="rId4" Type="http://schemas.openxmlformats.org/officeDocument/2006/relationships/oleObject" Target="../embeddings/oleObject25.bin"/></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3.xml"/><Relationship Id="rId1" Type="http://schemas.openxmlformats.org/officeDocument/2006/relationships/vmlDrawing" Target="../drawings/vmlDrawing14.vml"/><Relationship Id="rId5" Type="http://schemas.openxmlformats.org/officeDocument/2006/relationships/image" Target="../media/image1.png"/><Relationship Id="rId4" Type="http://schemas.openxmlformats.org/officeDocument/2006/relationships/oleObject" Target="../embeddings/oleObject27.bin"/></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3.xml"/><Relationship Id="rId1" Type="http://schemas.openxmlformats.org/officeDocument/2006/relationships/vmlDrawing" Target="../drawings/vmlDrawing15.vml"/><Relationship Id="rId5" Type="http://schemas.openxmlformats.org/officeDocument/2006/relationships/image" Target="../media/image1.png"/><Relationship Id="rId4" Type="http://schemas.openxmlformats.org/officeDocument/2006/relationships/oleObject" Target="../embeddings/oleObject29.bin"/></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3.xml"/><Relationship Id="rId1" Type="http://schemas.openxmlformats.org/officeDocument/2006/relationships/vmlDrawing" Target="../drawings/vmlDrawing16.vml"/><Relationship Id="rId5" Type="http://schemas.openxmlformats.org/officeDocument/2006/relationships/image" Target="../media/image1.png"/><Relationship Id="rId4" Type="http://schemas.openxmlformats.org/officeDocument/2006/relationships/oleObject" Target="../embeddings/oleObject31.bin"/></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3.xml"/><Relationship Id="rId1" Type="http://schemas.openxmlformats.org/officeDocument/2006/relationships/vmlDrawing" Target="../drawings/vmlDrawing17.vml"/><Relationship Id="rId5" Type="http://schemas.openxmlformats.org/officeDocument/2006/relationships/image" Target="../media/image1.png"/><Relationship Id="rId4" Type="http://schemas.openxmlformats.org/officeDocument/2006/relationships/oleObject" Target="../embeddings/oleObject33.bin"/></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3.xml"/><Relationship Id="rId1" Type="http://schemas.openxmlformats.org/officeDocument/2006/relationships/vmlDrawing" Target="../drawings/vmlDrawing18.vml"/><Relationship Id="rId5" Type="http://schemas.openxmlformats.org/officeDocument/2006/relationships/image" Target="../media/image1.png"/><Relationship Id="rId4" Type="http://schemas.openxmlformats.org/officeDocument/2006/relationships/oleObject" Target="../embeddings/oleObject35.bin"/></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13.xml"/><Relationship Id="rId1" Type="http://schemas.openxmlformats.org/officeDocument/2006/relationships/vmlDrawing" Target="../drawings/vmlDrawing19.vml"/><Relationship Id="rId5" Type="http://schemas.openxmlformats.org/officeDocument/2006/relationships/image" Target="../media/image1.png"/><Relationship Id="rId4" Type="http://schemas.openxmlformats.org/officeDocument/2006/relationships/oleObject" Target="../embeddings/oleObject37.bin"/></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3.xml"/><Relationship Id="rId1" Type="http://schemas.openxmlformats.org/officeDocument/2006/relationships/vmlDrawing" Target="../drawings/vmlDrawing20.vml"/><Relationship Id="rId5" Type="http://schemas.openxmlformats.org/officeDocument/2006/relationships/image" Target="../media/image1.png"/><Relationship Id="rId4" Type="http://schemas.openxmlformats.org/officeDocument/2006/relationships/oleObject" Target="../embeddings/oleObject39.bin"/></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4.xml"/><Relationship Id="rId1" Type="http://schemas.openxmlformats.org/officeDocument/2006/relationships/vmlDrawing" Target="../drawings/vmlDrawing21.vml"/><Relationship Id="rId5" Type="http://schemas.openxmlformats.org/officeDocument/2006/relationships/image" Target="../media/image1.png"/><Relationship Id="rId4" Type="http://schemas.openxmlformats.org/officeDocument/2006/relationships/oleObject" Target="../embeddings/oleObject41.bin"/></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14.xml"/><Relationship Id="rId1" Type="http://schemas.openxmlformats.org/officeDocument/2006/relationships/vmlDrawing" Target="../drawings/vmlDrawing22.vml"/><Relationship Id="rId5" Type="http://schemas.openxmlformats.org/officeDocument/2006/relationships/image" Target="../media/image1.png"/><Relationship Id="rId4" Type="http://schemas.openxmlformats.org/officeDocument/2006/relationships/oleObject" Target="../embeddings/oleObject43.bin"/></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14.xml"/><Relationship Id="rId1" Type="http://schemas.openxmlformats.org/officeDocument/2006/relationships/vmlDrawing" Target="../drawings/vmlDrawing23.vml"/><Relationship Id="rId5" Type="http://schemas.openxmlformats.org/officeDocument/2006/relationships/image" Target="../media/image1.png"/><Relationship Id="rId4" Type="http://schemas.openxmlformats.org/officeDocument/2006/relationships/oleObject" Target="../embeddings/oleObject45.bin"/></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14.xml"/><Relationship Id="rId1" Type="http://schemas.openxmlformats.org/officeDocument/2006/relationships/vmlDrawing" Target="../drawings/vmlDrawing24.vml"/><Relationship Id="rId5" Type="http://schemas.openxmlformats.org/officeDocument/2006/relationships/image" Target="../media/image1.png"/><Relationship Id="rId4" Type="http://schemas.openxmlformats.org/officeDocument/2006/relationships/oleObject" Target="../embeddings/oleObject47.bin"/></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13.xml"/><Relationship Id="rId1" Type="http://schemas.openxmlformats.org/officeDocument/2006/relationships/vmlDrawing" Target="../drawings/vmlDrawing25.vml"/><Relationship Id="rId5" Type="http://schemas.openxmlformats.org/officeDocument/2006/relationships/image" Target="../media/image1.png"/><Relationship Id="rId4" Type="http://schemas.openxmlformats.org/officeDocument/2006/relationships/oleObject" Target="../embeddings/oleObject49.bin"/></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3.xml"/><Relationship Id="rId1" Type="http://schemas.openxmlformats.org/officeDocument/2006/relationships/vmlDrawing" Target="../drawings/vmlDrawing26.vml"/><Relationship Id="rId5" Type="http://schemas.openxmlformats.org/officeDocument/2006/relationships/image" Target="../media/image1.png"/><Relationship Id="rId4" Type="http://schemas.openxmlformats.org/officeDocument/2006/relationships/oleObject" Target="../embeddings/oleObject51.bin"/></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4.xml"/><Relationship Id="rId1" Type="http://schemas.openxmlformats.org/officeDocument/2006/relationships/vmlDrawing" Target="../drawings/vmlDrawing27.vml"/><Relationship Id="rId5" Type="http://schemas.openxmlformats.org/officeDocument/2006/relationships/image" Target="../media/image1.png"/><Relationship Id="rId4" Type="http://schemas.openxmlformats.org/officeDocument/2006/relationships/oleObject" Target="../embeddings/oleObject53.bin"/></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vmlDrawing" Target="../drawings/vmlDrawing28.vml"/><Relationship Id="rId6" Type="http://schemas.openxmlformats.org/officeDocument/2006/relationships/image" Target="../media/image1.png"/><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oleObject" Target="../embeddings/oleObject2.bin"/><Relationship Id="rId7" Type="http://schemas.openxmlformats.org/officeDocument/2006/relationships/image" Target="../media/image35.png"/><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1.png"/><Relationship Id="rId4" Type="http://schemas.openxmlformats.org/officeDocument/2006/relationships/oleObject" Target="../embeddings/oleObject5.bin"/></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7.jpeg"/><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36.jpeg"/><Relationship Id="rId5" Type="http://schemas.openxmlformats.org/officeDocument/2006/relationships/image" Target="../media/image1.png"/><Relationship Id="rId4" Type="http://schemas.openxmlformats.org/officeDocument/2006/relationships/oleObject" Target="../embeddings/oleObject7.bin"/></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1.png"/><Relationship Id="rId4" Type="http://schemas.openxmlformats.org/officeDocument/2006/relationships/oleObject" Target="../embeddings/oleObject9.bin"/></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1.png"/><Relationship Id="rId4" Type="http://schemas.openxmlformats.org/officeDocument/2006/relationships/oleObject" Target="../embeddings/oleObject11.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1.png"/><Relationship Id="rId4" Type="http://schemas.openxmlformats.org/officeDocument/2006/relationships/oleObject" Target="../embeddings/oleObject13.bin"/></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8.vml"/><Relationship Id="rId5" Type="http://schemas.openxmlformats.org/officeDocument/2006/relationships/image" Target="../media/image1.png"/><Relationship Id="rId4" Type="http://schemas.openxmlformats.org/officeDocument/2006/relationships/oleObject" Target="../embeddings/oleObject15.bin"/></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3.xml"/><Relationship Id="rId1" Type="http://schemas.openxmlformats.org/officeDocument/2006/relationships/vmlDrawing" Target="../drawings/vmlDrawing9.vml"/><Relationship Id="rId5" Type="http://schemas.openxmlformats.org/officeDocument/2006/relationships/image" Target="../media/image1.png"/><Relationship Id="rId4" Type="http://schemas.openxmlformats.org/officeDocument/2006/relationships/oleObject" Target="../embeddings/oleObject17.bin"/></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3.xml"/><Relationship Id="rId1" Type="http://schemas.openxmlformats.org/officeDocument/2006/relationships/vmlDrawing" Target="../drawings/vmlDrawing10.vml"/><Relationship Id="rId5" Type="http://schemas.openxmlformats.org/officeDocument/2006/relationships/image" Target="../media/image1.png"/><Relationship Id="rId4" Type="http://schemas.openxmlformats.org/officeDocument/2006/relationships/oleObject" Target="../embeddings/oleObject19.bin"/></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image" Target="../media/image1.png"/><Relationship Id="rId4" Type="http://schemas.openxmlformats.org/officeDocument/2006/relationships/oleObject" Target="../embeddings/oleObject21.bin"/></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13.xml"/><Relationship Id="rId1" Type="http://schemas.openxmlformats.org/officeDocument/2006/relationships/vmlDrawing" Target="../drawings/vmlDrawing12.vml"/><Relationship Id="rId5" Type="http://schemas.openxmlformats.org/officeDocument/2006/relationships/image" Target="../media/image1.png"/><Relationship Id="rId4" Type="http://schemas.openxmlformats.org/officeDocument/2006/relationships/oleObject" Target="../embeddings/oleObject2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E02A251E-6195-4435-A02C-95B4E79E171D}" type="datetime1">
              <a:rPr lang="zh-CN" altLang="en-US" sz="1200" smtClean="0">
                <a:latin typeface="Arial" charset="0"/>
              </a:rPr>
              <a:pPr eaLnBrk="1" hangingPunct="1"/>
              <a:t>2017/4/24</a:t>
            </a:fld>
            <a:endParaRPr lang="en-US" altLang="zh-CN" sz="1200" smtClean="0">
              <a:latin typeface="Arial" charset="0"/>
            </a:endParaRPr>
          </a:p>
        </p:txBody>
      </p:sp>
      <p:sp>
        <p:nvSpPr>
          <p:cNvPr id="30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D56106D7-18C5-446F-8A83-E90F4D42A950}" type="slidenum">
              <a:rPr lang="zh-CN" altLang="en-US" sz="1200" smtClean="0">
                <a:latin typeface="Arial" charset="0"/>
              </a:rPr>
              <a:pPr eaLnBrk="1" hangingPunct="1"/>
              <a:t>1</a:t>
            </a:fld>
            <a:endParaRPr lang="en-US" altLang="zh-CN" sz="1200" smtClean="0">
              <a:latin typeface="Arial" charset="0"/>
            </a:endParaRPr>
          </a:p>
        </p:txBody>
      </p:sp>
      <p:sp>
        <p:nvSpPr>
          <p:cNvPr id="33794"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a:t>危险</a:t>
            </a:r>
            <a:r>
              <a:rPr lang="zh-CN" altLang="en-US" sz="2800" dirty="0" smtClean="0"/>
              <a:t>化学品安全技术说明书及标签、标识</a:t>
            </a:r>
          </a:p>
        </p:txBody>
      </p:sp>
      <p:sp>
        <p:nvSpPr>
          <p:cNvPr id="33796" name="Text Box 4"/>
          <p:cNvSpPr txBox="1">
            <a:spLocks noChangeArrowheads="1"/>
          </p:cNvSpPr>
          <p:nvPr/>
        </p:nvSpPr>
        <p:spPr bwMode="auto">
          <a:xfrm>
            <a:off x="457200" y="1828800"/>
            <a:ext cx="8534400" cy="2160588"/>
          </a:xfrm>
          <a:prstGeom prst="rect">
            <a:avLst/>
          </a:prstGeom>
          <a:noFill/>
          <a:ln w="9525">
            <a:noFill/>
            <a:miter lim="800000"/>
            <a:headEnd/>
            <a:tailEnd/>
          </a:ln>
          <a:effectLst/>
        </p:spPr>
        <p:txBody>
          <a:bodyPr wrap="square">
            <a:spAutoFit/>
          </a:bodyPr>
          <a:lstStyle/>
          <a:p>
            <a:pPr eaLnBrk="0" hangingPunct="0">
              <a:lnSpc>
                <a:spcPct val="120000"/>
              </a:lnSpc>
              <a:defRPr/>
            </a:pPr>
            <a:r>
              <a:rPr lang="zh-CN" altLang="en-US" sz="2800" b="1" dirty="0">
                <a:solidFill>
                  <a:srgbClr val="FF6600"/>
                </a:solidFill>
                <a:effectLst>
                  <a:outerShdw blurRad="38100" dist="38100" dir="2700000" algn="tl">
                    <a:srgbClr val="000000"/>
                  </a:outerShdw>
                </a:effectLst>
                <a:latin typeface="Times New Roman" pitchFamily="18" charset="0"/>
                <a:ea typeface="宋体" pitchFamily="2" charset="-122"/>
              </a:rPr>
              <a:t>主要内容</a:t>
            </a:r>
          </a:p>
          <a:p>
            <a:pPr eaLnBrk="0" hangingPunct="0">
              <a:lnSpc>
                <a:spcPct val="120000"/>
              </a:lnSpc>
              <a:defRPr/>
            </a:pPr>
            <a:r>
              <a:rPr lang="en-US" altLang="zh-CN" sz="2800" b="1" dirty="0">
                <a:effectLst>
                  <a:outerShdw blurRad="38100" dist="38100" dir="2700000" algn="tl">
                    <a:srgbClr val="000000"/>
                  </a:outerShdw>
                </a:effectLst>
                <a:latin typeface="Times New Roman" pitchFamily="18" charset="0"/>
                <a:ea typeface="宋体" pitchFamily="2" charset="-122"/>
              </a:rPr>
              <a:t>5.1</a:t>
            </a:r>
            <a:r>
              <a:rPr lang="zh-CN" altLang="en-US" sz="2800" b="1" dirty="0">
                <a:effectLst>
                  <a:outerShdw blurRad="38100" dist="38100" dir="2700000" algn="tl">
                    <a:srgbClr val="000000"/>
                  </a:outerShdw>
                </a:effectLst>
                <a:latin typeface="Times New Roman" pitchFamily="18" charset="0"/>
                <a:ea typeface="宋体" pitchFamily="2" charset="-122"/>
              </a:rPr>
              <a:t>危险化学品安全技术说明书</a:t>
            </a:r>
          </a:p>
          <a:p>
            <a:pPr eaLnBrk="0" hangingPunct="0">
              <a:lnSpc>
                <a:spcPct val="120000"/>
              </a:lnSpc>
              <a:defRPr/>
            </a:pPr>
            <a:r>
              <a:rPr lang="en-US" altLang="zh-CN" sz="2800" b="1" dirty="0">
                <a:effectLst>
                  <a:outerShdw blurRad="38100" dist="38100" dir="2700000" algn="tl">
                    <a:srgbClr val="000000"/>
                  </a:outerShdw>
                </a:effectLst>
                <a:latin typeface="Times New Roman" pitchFamily="18" charset="0"/>
                <a:ea typeface="宋体" pitchFamily="2" charset="-122"/>
              </a:rPr>
              <a:t>5.2 </a:t>
            </a:r>
            <a:r>
              <a:rPr lang="zh-CN" altLang="en-US" sz="2800" b="1" dirty="0">
                <a:effectLst>
                  <a:outerShdw blurRad="38100" dist="38100" dir="2700000" algn="tl">
                    <a:srgbClr val="000000"/>
                  </a:outerShdw>
                </a:effectLst>
                <a:latin typeface="Times New Roman" pitchFamily="18" charset="0"/>
                <a:ea typeface="宋体" pitchFamily="2" charset="-122"/>
              </a:rPr>
              <a:t>危险货物包装标志</a:t>
            </a:r>
          </a:p>
          <a:p>
            <a:pPr eaLnBrk="0" hangingPunct="0">
              <a:lnSpc>
                <a:spcPct val="120000"/>
              </a:lnSpc>
              <a:defRPr/>
            </a:pPr>
            <a:r>
              <a:rPr lang="en-US" altLang="zh-CN" sz="2800" b="1" dirty="0">
                <a:effectLst>
                  <a:outerShdw blurRad="38100" dist="38100" dir="2700000" algn="tl">
                    <a:srgbClr val="000000"/>
                  </a:outerShdw>
                </a:effectLst>
                <a:latin typeface="Times New Roman" pitchFamily="18" charset="0"/>
                <a:ea typeface="宋体" pitchFamily="2" charset="-122"/>
              </a:rPr>
              <a:t>5.3 </a:t>
            </a:r>
            <a:r>
              <a:rPr lang="zh-CN" altLang="en-US" sz="2800" b="1" dirty="0">
                <a:effectLst>
                  <a:outerShdw blurRad="38100" dist="38100" dir="2700000" algn="tl">
                    <a:srgbClr val="000000"/>
                  </a:outerShdw>
                </a:effectLst>
                <a:latin typeface="Times New Roman" pitchFamily="18" charset="0"/>
                <a:ea typeface="宋体" pitchFamily="2" charset="-122"/>
              </a:rPr>
              <a:t>压缩（液化）气体气瓶标识</a:t>
            </a:r>
            <a:endParaRPr lang="zh-CN" altLang="en-US" sz="2800" b="1" dirty="0">
              <a:solidFill>
                <a:schemeClr val="tx2"/>
              </a:solidFill>
              <a:latin typeface="Times New Roman" pitchFamily="18" charset="0"/>
              <a:ea typeface="宋体" pitchFamily="2" charset="-122"/>
            </a:endParaRPr>
          </a:p>
        </p:txBody>
      </p:sp>
      <p:grpSp>
        <p:nvGrpSpPr>
          <p:cNvPr id="3078"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30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8741CD4D-F63C-4C5D-A418-9D76033A32F8}" type="datetime1">
              <a:rPr lang="zh-CN" altLang="en-US" sz="1200" smtClean="0">
                <a:latin typeface="Arial" charset="0"/>
              </a:rPr>
              <a:pPr eaLnBrk="1" hangingPunct="1"/>
              <a:t>2017/4/24</a:t>
            </a:fld>
            <a:endParaRPr lang="en-US" altLang="zh-CN" sz="1200" smtClean="0">
              <a:latin typeface="Arial" charset="0"/>
            </a:endParaRPr>
          </a:p>
        </p:txBody>
      </p:sp>
      <p:sp>
        <p:nvSpPr>
          <p:cNvPr id="122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1BB6839E-466F-4B41-98A0-668E226FC9C3}" type="slidenum">
              <a:rPr lang="zh-CN" altLang="en-US" sz="1200" smtClean="0">
                <a:latin typeface="Arial" charset="0"/>
              </a:rPr>
              <a:pPr eaLnBrk="1" hangingPunct="1"/>
              <a:t>10</a:t>
            </a:fld>
            <a:endParaRPr lang="en-US" altLang="zh-CN" sz="1200" smtClean="0">
              <a:latin typeface="Arial" charset="0"/>
            </a:endParaRPr>
          </a:p>
        </p:txBody>
      </p:sp>
      <p:grpSp>
        <p:nvGrpSpPr>
          <p:cNvPr id="12292"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22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b="0" dirty="0" smtClean="0"/>
              <a:t>第五章</a:t>
            </a:r>
            <a:r>
              <a:rPr lang="zh-CN" altLang="en-US" sz="3600" b="0" dirty="0" smtClean="0"/>
              <a:t/>
            </a:r>
            <a:br>
              <a:rPr lang="zh-CN" altLang="en-US" sz="3600" b="0" dirty="0" smtClean="0"/>
            </a:br>
            <a:r>
              <a:rPr lang="zh-CN" altLang="en-US" sz="2800" b="0" dirty="0" smtClean="0"/>
              <a:t>化学危险品安全技术说明书及标签、标识</a:t>
            </a:r>
          </a:p>
        </p:txBody>
      </p:sp>
      <p:sp>
        <p:nvSpPr>
          <p:cNvPr id="12294" name="Rectangle 1"/>
          <p:cNvSpPr>
            <a:spLocks noChangeArrowheads="1"/>
          </p:cNvSpPr>
          <p:nvPr/>
        </p:nvSpPr>
        <p:spPr bwMode="auto">
          <a:xfrm>
            <a:off x="333375" y="1600200"/>
            <a:ext cx="8686800" cy="308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solidFill>
                  <a:srgbClr val="FFFF00"/>
                </a:solidFill>
                <a:latin typeface="Times New Roman" pitchFamily="18" charset="0"/>
              </a:rPr>
              <a:t>5.1.3 SDS</a:t>
            </a:r>
            <a:r>
              <a:rPr lang="zh-CN" altLang="zh-CN" sz="2400" b="1" dirty="0">
                <a:solidFill>
                  <a:srgbClr val="FFFF00"/>
                </a:solidFill>
                <a:latin typeface="Times New Roman" pitchFamily="18" charset="0"/>
              </a:rPr>
              <a:t>的内容和通用形式 </a:t>
            </a:r>
          </a:p>
          <a:p>
            <a:pPr>
              <a:lnSpc>
                <a:spcPct val="150000"/>
              </a:lnSpc>
            </a:pPr>
            <a:r>
              <a:rPr lang="en-US" altLang="zh-CN" sz="2400" b="1" dirty="0"/>
              <a:t>13</a:t>
            </a:r>
            <a:r>
              <a:rPr lang="zh-CN" altLang="en-US" sz="2400" b="1" dirty="0"/>
              <a:t>）</a:t>
            </a:r>
            <a:r>
              <a:rPr lang="en-US" altLang="zh-CN" sz="2400" b="1" dirty="0"/>
              <a:t> </a:t>
            </a:r>
            <a:r>
              <a:rPr lang="zh-CN" altLang="zh-CN" sz="2400" b="1" dirty="0"/>
              <a:t>废弃处置； </a:t>
            </a:r>
          </a:p>
          <a:p>
            <a:pPr>
              <a:lnSpc>
                <a:spcPct val="150000"/>
              </a:lnSpc>
            </a:pPr>
            <a:r>
              <a:rPr lang="en-US" altLang="zh-CN" sz="2400" b="1" dirty="0"/>
              <a:t>14</a:t>
            </a:r>
            <a:r>
              <a:rPr lang="zh-CN" altLang="en-US" sz="2400" b="1" dirty="0"/>
              <a:t>）</a:t>
            </a:r>
            <a:r>
              <a:rPr lang="zh-CN" altLang="zh-CN" sz="2400" b="1" dirty="0"/>
              <a:t>运输信息； </a:t>
            </a:r>
          </a:p>
          <a:p>
            <a:pPr>
              <a:lnSpc>
                <a:spcPct val="150000"/>
              </a:lnSpc>
            </a:pPr>
            <a:r>
              <a:rPr lang="en-US" altLang="zh-CN" sz="2400" b="1" dirty="0"/>
              <a:t>15</a:t>
            </a:r>
            <a:r>
              <a:rPr lang="zh-CN" altLang="en-US" sz="2400" b="1" dirty="0"/>
              <a:t>）</a:t>
            </a:r>
            <a:r>
              <a:rPr lang="en-US" altLang="zh-CN" sz="2400" b="1" dirty="0"/>
              <a:t> </a:t>
            </a:r>
            <a:r>
              <a:rPr lang="zh-CN" altLang="zh-CN" sz="2400" b="1" dirty="0"/>
              <a:t>法规信息； </a:t>
            </a:r>
          </a:p>
          <a:p>
            <a:pPr>
              <a:lnSpc>
                <a:spcPct val="150000"/>
              </a:lnSpc>
            </a:pPr>
            <a:r>
              <a:rPr lang="en-US" altLang="zh-CN" sz="2400" b="1" dirty="0"/>
              <a:t>16</a:t>
            </a:r>
            <a:r>
              <a:rPr lang="zh-CN" altLang="en-US" sz="2400" b="1" dirty="0"/>
              <a:t>）</a:t>
            </a:r>
            <a:r>
              <a:rPr lang="zh-CN" altLang="zh-CN" sz="2400" b="1" dirty="0"/>
              <a:t>其他信息。 </a:t>
            </a:r>
          </a:p>
          <a:p>
            <a:pPr>
              <a:lnSpc>
                <a:spcPct val="150000"/>
              </a:lnSpc>
            </a:pPr>
            <a:r>
              <a:rPr lang="zh-CN" altLang="zh-CN" b="1" dirty="0">
                <a:solidFill>
                  <a:srgbClr val="2CF460"/>
                </a:solidFill>
              </a:rPr>
              <a:t>注：为方便</a:t>
            </a:r>
            <a:r>
              <a:rPr lang="en-US" altLang="zh-CN" b="1" dirty="0">
                <a:solidFill>
                  <a:srgbClr val="2CF460"/>
                </a:solidFill>
              </a:rPr>
              <a:t>SDS</a:t>
            </a:r>
            <a:r>
              <a:rPr lang="zh-CN" altLang="zh-CN" b="1" dirty="0">
                <a:solidFill>
                  <a:srgbClr val="2CF460"/>
                </a:solidFill>
              </a:rPr>
              <a:t>编制者识别不同化学品的</a:t>
            </a:r>
            <a:r>
              <a:rPr lang="en-US" altLang="zh-CN" b="1" dirty="0">
                <a:solidFill>
                  <a:srgbClr val="2CF460"/>
                </a:solidFill>
              </a:rPr>
              <a:t>SDS</a:t>
            </a:r>
            <a:r>
              <a:rPr lang="zh-CN" altLang="zh-CN" b="1" dirty="0">
                <a:solidFill>
                  <a:srgbClr val="2CF460"/>
                </a:solidFill>
              </a:rPr>
              <a:t>，</a:t>
            </a:r>
            <a:r>
              <a:rPr lang="en-US" altLang="zh-CN" b="1" dirty="0">
                <a:solidFill>
                  <a:srgbClr val="2CF460"/>
                </a:solidFill>
              </a:rPr>
              <a:t>SDS</a:t>
            </a:r>
            <a:r>
              <a:rPr lang="zh-CN" altLang="zh-CN" b="1" dirty="0">
                <a:solidFill>
                  <a:srgbClr val="2CF460"/>
                </a:solidFill>
              </a:rPr>
              <a:t>应该设定</a:t>
            </a:r>
            <a:r>
              <a:rPr lang="en-US" altLang="zh-CN" b="1" dirty="0">
                <a:solidFill>
                  <a:srgbClr val="2CF460"/>
                </a:solidFill>
              </a:rPr>
              <a:t>SDS</a:t>
            </a:r>
            <a:r>
              <a:rPr lang="zh-CN" altLang="zh-CN" b="1" dirty="0">
                <a:solidFill>
                  <a:srgbClr val="2CF460"/>
                </a:solidFill>
              </a:rPr>
              <a:t>编号。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66389B9E-4753-4555-B6C6-19F51C9525DF}" type="datetime1">
              <a:rPr lang="zh-CN" altLang="en-US" sz="1200" smtClean="0">
                <a:latin typeface="Arial" charset="0"/>
              </a:rPr>
              <a:pPr eaLnBrk="1" hangingPunct="1"/>
              <a:t>2017/4/24</a:t>
            </a:fld>
            <a:endParaRPr lang="en-US" altLang="zh-CN" sz="1200" smtClean="0">
              <a:latin typeface="Arial" charset="0"/>
            </a:endParaRPr>
          </a:p>
        </p:txBody>
      </p:sp>
      <p:sp>
        <p:nvSpPr>
          <p:cNvPr id="96259"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7186D04F-FE8F-4D0E-8C37-BF1B5C3268C7}" type="slidenum">
              <a:rPr lang="zh-CN" altLang="en-US" sz="1200" smtClean="0">
                <a:latin typeface="Arial" charset="0"/>
              </a:rPr>
              <a:pPr eaLnBrk="1" hangingPunct="1"/>
              <a:t>100</a:t>
            </a:fld>
            <a:endParaRPr lang="en-US" altLang="zh-CN" sz="1200" smtClean="0">
              <a:latin typeface="Arial" charset="0"/>
            </a:endParaRPr>
          </a:p>
        </p:txBody>
      </p:sp>
      <p:graphicFrame>
        <p:nvGraphicFramePr>
          <p:cNvPr id="96260" name="Rectangle 3"/>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113692" name="Equation" r:id="rId3" imgW="0" imgH="0" progId="Equation.3">
                  <p:embed/>
                </p:oleObj>
              </mc:Choice>
              <mc:Fallback>
                <p:oleObj name="Equation" r:id="rId3" imgW="0" imgH="0" progId="Equation.3">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1" name="Rectangle 4"/>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113693" name="Equation" r:id="rId4" imgW="0" imgH="0" progId="Equation.3">
                  <p:embed/>
                </p:oleObj>
              </mc:Choice>
              <mc:Fallback>
                <p:oleObj name="Equation" r:id="rId4" imgW="0" imgH="0" progId="Equation.3">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2" name="Text Box 5"/>
          <p:cNvSpPr txBox="1">
            <a:spLocks noChangeArrowheads="1"/>
          </p:cNvSpPr>
          <p:nvPr/>
        </p:nvSpPr>
        <p:spPr bwMode="auto">
          <a:xfrm>
            <a:off x="228600" y="1828800"/>
            <a:ext cx="8763000"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80000"/>
              </a:lnSpc>
              <a:spcBef>
                <a:spcPct val="50000"/>
              </a:spcBef>
            </a:pPr>
            <a:r>
              <a:rPr lang="en-US" altLang="zh-CN" sz="2400" b="1" dirty="0">
                <a:solidFill>
                  <a:srgbClr val="FFFF00"/>
                </a:solidFill>
                <a:latin typeface="Times New Roman" pitchFamily="18" charset="0"/>
              </a:rPr>
              <a:t>5.3.1 </a:t>
            </a:r>
            <a:r>
              <a:rPr lang="zh-CN" altLang="en-US" sz="2400" b="1" dirty="0">
                <a:solidFill>
                  <a:srgbClr val="FFFF00"/>
                </a:solidFill>
                <a:latin typeface="Times New Roman" pitchFamily="18" charset="0"/>
              </a:rPr>
              <a:t>压缩（液化）气体的标识方</a:t>
            </a:r>
            <a:r>
              <a:rPr lang="zh-CN" altLang="en-US" sz="2400" b="1" dirty="0" smtClean="0">
                <a:solidFill>
                  <a:srgbClr val="FFFF00"/>
                </a:solidFill>
                <a:latin typeface="Times New Roman" pitchFamily="18" charset="0"/>
              </a:rPr>
              <a:t>法</a:t>
            </a:r>
            <a:endParaRPr lang="zh-CN" altLang="en-US" sz="2400" b="1" dirty="0">
              <a:solidFill>
                <a:srgbClr val="FFFF00"/>
              </a:solidFill>
              <a:latin typeface="Times New Roman" pitchFamily="18" charset="0"/>
            </a:endParaRPr>
          </a:p>
        </p:txBody>
      </p:sp>
      <p:grpSp>
        <p:nvGrpSpPr>
          <p:cNvPr id="96307" name="Group 9"/>
          <p:cNvGrpSpPr>
            <a:grpSpLocks/>
          </p:cNvGrpSpPr>
          <p:nvPr/>
        </p:nvGrpSpPr>
        <p:grpSpPr bwMode="auto">
          <a:xfrm>
            <a:off x="152400" y="152400"/>
            <a:ext cx="2362200" cy="1000125"/>
            <a:chOff x="152400" y="152400"/>
            <a:chExt cx="2362200" cy="1000125"/>
          </a:xfrm>
        </p:grpSpPr>
        <p:sp>
          <p:nvSpPr>
            <p:cNvPr id="54"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963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57"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113666" name="Picture 2" descr="C:\Users\Jidong\Desktop\丁烷.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2590800"/>
            <a:ext cx="3810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13669" name="Picture 5" descr="C:\Users\Jidong\Desktop\乙烯.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7902" y="2590800"/>
            <a:ext cx="3702698" cy="3159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30283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4323A498-C548-43AA-AFF5-6D25F21BE7CC}" type="datetime1">
              <a:rPr lang="zh-CN" altLang="en-US" sz="1200" smtClean="0">
                <a:latin typeface="Arial" charset="0"/>
              </a:rPr>
              <a:pPr eaLnBrk="1" hangingPunct="1"/>
              <a:t>2017/4/24</a:t>
            </a:fld>
            <a:endParaRPr lang="en-US" altLang="zh-CN" sz="1200" smtClean="0">
              <a:latin typeface="Arial" charset="0"/>
            </a:endParaRPr>
          </a:p>
        </p:txBody>
      </p:sp>
      <p:sp>
        <p:nvSpPr>
          <p:cNvPr id="97283"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9DFEAC26-6327-4115-AEE4-43F9DAFD7048}" type="slidenum">
              <a:rPr lang="zh-CN" altLang="en-US" sz="1200" smtClean="0">
                <a:latin typeface="Arial" charset="0"/>
              </a:rPr>
              <a:pPr eaLnBrk="1" hangingPunct="1"/>
              <a:t>101</a:t>
            </a:fld>
            <a:endParaRPr lang="en-US" altLang="zh-CN" sz="1200" smtClean="0">
              <a:latin typeface="Arial" charset="0"/>
            </a:endParaRPr>
          </a:p>
        </p:txBody>
      </p:sp>
      <p:graphicFrame>
        <p:nvGraphicFramePr>
          <p:cNvPr id="97284" name="Rectangle 3"/>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97372"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5" name="Rectangle 4"/>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97373"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86" name="Text Box 5"/>
          <p:cNvSpPr txBox="1">
            <a:spLocks noChangeArrowheads="1"/>
          </p:cNvSpPr>
          <p:nvPr/>
        </p:nvSpPr>
        <p:spPr bwMode="auto">
          <a:xfrm>
            <a:off x="381000" y="1752600"/>
            <a:ext cx="876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80000"/>
              </a:lnSpc>
              <a:spcBef>
                <a:spcPct val="50000"/>
              </a:spcBef>
            </a:pPr>
            <a:r>
              <a:rPr lang="en-US" altLang="zh-CN" sz="2800" b="1">
                <a:solidFill>
                  <a:srgbClr val="FFFF00"/>
                </a:solidFill>
                <a:latin typeface="Times New Roman" pitchFamily="18" charset="0"/>
              </a:rPr>
              <a:t>5.3.1 </a:t>
            </a:r>
            <a:r>
              <a:rPr lang="zh-CN" altLang="en-US" sz="2800" b="1">
                <a:solidFill>
                  <a:srgbClr val="FFFF00"/>
                </a:solidFill>
                <a:latin typeface="Times New Roman" pitchFamily="18" charset="0"/>
              </a:rPr>
              <a:t>压缩（液化）气体的标识方法</a:t>
            </a:r>
          </a:p>
          <a:p>
            <a:pPr algn="ctr">
              <a:lnSpc>
                <a:spcPct val="80000"/>
              </a:lnSpc>
            </a:pPr>
            <a:endParaRPr lang="zh-CN" altLang="en-US" sz="2800" b="1">
              <a:latin typeface="Times New Roman" pitchFamily="18" charset="0"/>
            </a:endParaRPr>
          </a:p>
          <a:p>
            <a:pPr algn="ctr">
              <a:lnSpc>
                <a:spcPct val="80000"/>
              </a:lnSpc>
            </a:pPr>
            <a:r>
              <a:rPr lang="zh-CN" altLang="en-US" sz="2400" b="1">
                <a:latin typeface="Times New Roman" pitchFamily="18" charset="0"/>
              </a:rPr>
              <a:t>常见气体的气瓶标识</a:t>
            </a:r>
          </a:p>
        </p:txBody>
      </p:sp>
      <p:graphicFrame>
        <p:nvGraphicFramePr>
          <p:cNvPr id="233548" name="Group 76"/>
          <p:cNvGraphicFramePr>
            <a:graphicFrameLocks noGrp="1"/>
          </p:cNvGraphicFramePr>
          <p:nvPr>
            <p:ph sz="quarter" idx="3"/>
          </p:nvPr>
        </p:nvGraphicFramePr>
        <p:xfrm>
          <a:off x="152400" y="3048000"/>
          <a:ext cx="8763000" cy="3048000"/>
        </p:xfrm>
        <a:graphic>
          <a:graphicData uri="http://schemas.openxmlformats.org/drawingml/2006/table">
            <a:tbl>
              <a:tblPr/>
              <a:tblGrid>
                <a:gridCol w="1463675"/>
                <a:gridCol w="1108075"/>
                <a:gridCol w="803275"/>
                <a:gridCol w="1930400"/>
                <a:gridCol w="965200"/>
                <a:gridCol w="2492375"/>
              </a:tblGrid>
              <a:tr h="609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名称</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化学式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外表颜色</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字样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字样</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颜色</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色环</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氩气</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Ar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CCECFF"/>
                          </a:solidFill>
                          <a:effectLst/>
                          <a:latin typeface="Times New Roman" pitchFamily="18" charset="0"/>
                          <a:ea typeface="宋体" pitchFamily="2" charset="-122"/>
                        </a:rPr>
                        <a:t>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FF00"/>
                          </a:solidFill>
                          <a:effectLst/>
                          <a:latin typeface="Times New Roman" pitchFamily="18" charset="0"/>
                          <a:ea typeface="宋体" pitchFamily="2" charset="-122"/>
                        </a:rPr>
                        <a:t>氩</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5">
                  <a:txBody>
                    <a:bodyPr/>
                    <a:lstStyle/>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P=150 </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无色环</a:t>
                      </a: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P=200</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白色环一道</a:t>
                      </a: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P=300</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白色环二道</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氦气</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He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CCECFF"/>
                          </a:solidFill>
                          <a:effectLst/>
                          <a:latin typeface="Times New Roman" pitchFamily="18" charset="0"/>
                          <a:ea typeface="宋体" pitchFamily="2" charset="-122"/>
                        </a:rPr>
                        <a:t>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FF00"/>
                          </a:solidFill>
                          <a:effectLst/>
                          <a:latin typeface="Times New Roman" pitchFamily="18" charset="0"/>
                          <a:ea typeface="宋体" pitchFamily="2" charset="-122"/>
                        </a:rPr>
                        <a:t>氦</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氖气</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Ne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CCECFF"/>
                          </a:solidFill>
                          <a:effectLst/>
                          <a:latin typeface="Times New Roman" pitchFamily="18" charset="0"/>
                          <a:ea typeface="宋体" pitchFamily="2" charset="-122"/>
                        </a:rPr>
                        <a:t>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FF00"/>
                          </a:solidFill>
                          <a:effectLst/>
                          <a:latin typeface="Times New Roman" pitchFamily="18" charset="0"/>
                          <a:ea typeface="宋体" pitchFamily="2" charset="-122"/>
                        </a:rPr>
                        <a:t>氖</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氪气</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Kr</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CCECFF"/>
                          </a:solidFill>
                          <a:effectLst/>
                          <a:latin typeface="Times New Roman" pitchFamily="18" charset="0"/>
                          <a:ea typeface="宋体" pitchFamily="2" charset="-122"/>
                        </a:rPr>
                        <a:t>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FF00"/>
                          </a:solidFill>
                          <a:effectLst/>
                          <a:latin typeface="Times New Roman" pitchFamily="18" charset="0"/>
                          <a:ea typeface="宋体" pitchFamily="2" charset="-122"/>
                        </a:rPr>
                        <a:t>氪</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氙气</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Xe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CCECFF"/>
                          </a:solidFill>
                          <a:effectLst/>
                          <a:latin typeface="Times New Roman" pitchFamily="18" charset="0"/>
                          <a:ea typeface="宋体" pitchFamily="2" charset="-122"/>
                        </a:rPr>
                        <a:t>灰</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FF00"/>
                          </a:solidFill>
                          <a:effectLst/>
                          <a:latin typeface="Times New Roman" pitchFamily="18" charset="0"/>
                          <a:ea typeface="宋体" pitchFamily="2" charset="-122"/>
                        </a:rPr>
                        <a:t>氙</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绿</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bl>
          </a:graphicData>
        </a:graphic>
      </p:graphicFrame>
      <p:grpSp>
        <p:nvGrpSpPr>
          <p:cNvPr id="97334" name="Group 9"/>
          <p:cNvGrpSpPr>
            <a:grpSpLocks/>
          </p:cNvGrpSpPr>
          <p:nvPr/>
        </p:nvGrpSpPr>
        <p:grpSpPr bwMode="auto">
          <a:xfrm>
            <a:off x="152400" y="152400"/>
            <a:ext cx="2362200" cy="1000125"/>
            <a:chOff x="152400" y="152400"/>
            <a:chExt cx="2362200" cy="1000125"/>
          </a:xfrm>
        </p:grpSpPr>
        <p:sp>
          <p:nvSpPr>
            <p:cNvPr id="57"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9733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60"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BD5C7476-5232-4DD3-ABA8-79DF681356F2}" type="datetime1">
              <a:rPr lang="zh-CN" altLang="en-US" sz="1200" smtClean="0">
                <a:latin typeface="Arial" charset="0"/>
              </a:rPr>
              <a:pPr eaLnBrk="1" hangingPunct="1"/>
              <a:t>2017/4/24</a:t>
            </a:fld>
            <a:endParaRPr lang="en-US" altLang="zh-CN" sz="1200" smtClean="0">
              <a:latin typeface="Arial" charset="0"/>
            </a:endParaRPr>
          </a:p>
        </p:txBody>
      </p:sp>
      <p:sp>
        <p:nvSpPr>
          <p:cNvPr id="9830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E494CC66-89DC-4FE0-BCCF-81D6436DF782}" type="slidenum">
              <a:rPr lang="zh-CN" altLang="en-US" sz="1200" smtClean="0">
                <a:latin typeface="Arial" charset="0"/>
              </a:rPr>
              <a:pPr eaLnBrk="1" hangingPunct="1"/>
              <a:t>102</a:t>
            </a:fld>
            <a:endParaRPr lang="en-US" altLang="zh-CN" sz="1200" smtClean="0">
              <a:latin typeface="Arial" charset="0"/>
            </a:endParaRPr>
          </a:p>
        </p:txBody>
      </p:sp>
      <p:graphicFrame>
        <p:nvGraphicFramePr>
          <p:cNvPr id="98308" name="Rectangle 3"/>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98393"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09" name="Rectangle 4"/>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98394"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0" name="Text Box 5"/>
          <p:cNvSpPr txBox="1">
            <a:spLocks noChangeArrowheads="1"/>
          </p:cNvSpPr>
          <p:nvPr/>
        </p:nvSpPr>
        <p:spPr bwMode="auto">
          <a:xfrm>
            <a:off x="228600" y="1752600"/>
            <a:ext cx="87630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80000"/>
              </a:lnSpc>
              <a:spcBef>
                <a:spcPct val="50000"/>
              </a:spcBef>
            </a:pPr>
            <a:r>
              <a:rPr lang="en-US" altLang="zh-CN" sz="2800" b="1">
                <a:solidFill>
                  <a:srgbClr val="FFFF00"/>
                </a:solidFill>
                <a:latin typeface="Times New Roman" pitchFamily="18" charset="0"/>
              </a:rPr>
              <a:t>5.3.1 </a:t>
            </a:r>
            <a:r>
              <a:rPr lang="zh-CN" altLang="en-US" sz="2800" b="1">
                <a:solidFill>
                  <a:srgbClr val="FFFF00"/>
                </a:solidFill>
                <a:latin typeface="Times New Roman" pitchFamily="18" charset="0"/>
              </a:rPr>
              <a:t>压缩（液化）气体的标识方法</a:t>
            </a:r>
          </a:p>
          <a:p>
            <a:pPr algn="ctr">
              <a:lnSpc>
                <a:spcPct val="80000"/>
              </a:lnSpc>
              <a:spcBef>
                <a:spcPct val="50000"/>
              </a:spcBef>
            </a:pPr>
            <a:r>
              <a:rPr lang="zh-CN" altLang="en-US" sz="2400" b="1">
                <a:latin typeface="Times New Roman" pitchFamily="18" charset="0"/>
              </a:rPr>
              <a:t>常见气体的气瓶标识</a:t>
            </a:r>
          </a:p>
        </p:txBody>
      </p:sp>
      <p:graphicFrame>
        <p:nvGraphicFramePr>
          <p:cNvPr id="234820" name="Group 324"/>
          <p:cNvGraphicFramePr>
            <a:graphicFrameLocks noGrp="1"/>
          </p:cNvGraphicFramePr>
          <p:nvPr>
            <p:ph sz="quarter" idx="3"/>
          </p:nvPr>
        </p:nvGraphicFramePr>
        <p:xfrm>
          <a:off x="304800" y="2819400"/>
          <a:ext cx="8610600" cy="2835275"/>
        </p:xfrm>
        <a:graphic>
          <a:graphicData uri="http://schemas.openxmlformats.org/drawingml/2006/table">
            <a:tbl>
              <a:tblPr/>
              <a:tblGrid>
                <a:gridCol w="2057400"/>
                <a:gridCol w="1447800"/>
                <a:gridCol w="762000"/>
                <a:gridCol w="2438400"/>
                <a:gridCol w="914400"/>
                <a:gridCol w="990600"/>
              </a:tblGrid>
              <a:tr h="76217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名称</a:t>
                      </a:r>
                    </a:p>
                  </a:txBody>
                  <a:tcPr marT="45730" marB="457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化学式</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外表颜色</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字样</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字样</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颜色</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色环</a:t>
                      </a:r>
                    </a:p>
                  </a:txBody>
                  <a:tcPr marT="45730" marB="457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7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溴化氢</a:t>
                      </a:r>
                    </a:p>
                  </a:txBody>
                  <a:tcPr marT="45730" marB="457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rPr>
                        <a:t>HBr</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CCECFF"/>
                          </a:solidFill>
                          <a:effectLst/>
                          <a:latin typeface="Times New Roman" pitchFamily="18" charset="0"/>
                          <a:ea typeface="宋体" pitchFamily="2" charset="-122"/>
                        </a:rPr>
                        <a:t>灰</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rgbClr val="000000"/>
                          </a:solidFill>
                          <a:effectLst/>
                          <a:latin typeface="Times New Roman" pitchFamily="18" charset="0"/>
                          <a:ea typeface="宋体" pitchFamily="2" charset="-122"/>
                        </a:rPr>
                        <a:t>液化溴化氢</a:t>
                      </a:r>
                      <a:endParaRPr kumimoji="0" lang="en-US" altLang="zh-CN" sz="2400" b="1" i="0" u="none" strike="noStrike" cap="none" normalizeH="0" baseline="0" dirty="0" smtClean="0">
                        <a:ln>
                          <a:noFill/>
                        </a:ln>
                        <a:solidFill>
                          <a:srgbClr val="000000"/>
                        </a:solidFill>
                        <a:effectLst/>
                        <a:latin typeface="Times New Roman" pitchFamily="18" charset="0"/>
                        <a:ea typeface="宋体" pitchFamily="2" charset="-122"/>
                      </a:endParaRP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黑</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7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氟化氢</a:t>
                      </a:r>
                    </a:p>
                  </a:txBody>
                  <a:tcPr marT="45730" marB="457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HF</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rgbClr val="CCECFF"/>
                          </a:solidFill>
                          <a:effectLst/>
                          <a:latin typeface="Times New Roman" pitchFamily="18" charset="0"/>
                          <a:ea typeface="宋体" pitchFamily="2" charset="-122"/>
                        </a:rPr>
                        <a:t>灰</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rPr>
                        <a:t>液化氟化氢</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黑</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7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氯化氢</a:t>
                      </a:r>
                    </a:p>
                  </a:txBody>
                  <a:tcPr marT="45730" marB="457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HCl</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CCECFF"/>
                          </a:solidFill>
                          <a:effectLst/>
                          <a:latin typeface="Times New Roman" pitchFamily="18" charset="0"/>
                          <a:ea typeface="宋体" pitchFamily="2" charset="-122"/>
                        </a:rPr>
                        <a:t>灰</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rgbClr val="000000"/>
                          </a:solidFill>
                          <a:effectLst/>
                          <a:latin typeface="Times New Roman" pitchFamily="18" charset="0"/>
                          <a:ea typeface="宋体" pitchFamily="2" charset="-122"/>
                        </a:rPr>
                        <a:t>液化氯化氢</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黑</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0" i="0" u="none" strike="noStrike" cap="none" normalizeH="0" baseline="0" smtClean="0">
                        <a:ln>
                          <a:noFill/>
                        </a:ln>
                        <a:solidFill>
                          <a:schemeClr val="tx1"/>
                        </a:solidFill>
                        <a:effectLst/>
                        <a:latin typeface="Times New Roman" pitchFamily="18" charset="0"/>
                        <a:ea typeface="宋体" pitchFamily="2" charset="-122"/>
                      </a:endParaRPr>
                    </a:p>
                  </a:txBody>
                  <a:tcPr marT="45730" marB="457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7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氧化亚氮</a:t>
                      </a:r>
                    </a:p>
                  </a:txBody>
                  <a:tcPr marT="45730" marB="4573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N</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O</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CCECFF"/>
                          </a:solidFill>
                          <a:effectLst/>
                          <a:latin typeface="Times New Roman" pitchFamily="18" charset="0"/>
                          <a:ea typeface="宋体" pitchFamily="2" charset="-122"/>
                        </a:rPr>
                        <a:t>灰</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rgbClr val="000000"/>
                          </a:solidFill>
                          <a:effectLst/>
                          <a:latin typeface="Times New Roman" pitchFamily="18" charset="0"/>
                          <a:ea typeface="宋体" pitchFamily="2" charset="-122"/>
                        </a:rPr>
                        <a:t>液化氧化亚氮</a:t>
                      </a:r>
                      <a:endParaRPr kumimoji="0" lang="en-US" altLang="zh-CN" sz="2400" b="1" i="0" u="none" strike="noStrike" cap="none" normalizeH="0" baseline="0" dirty="0" smtClean="0">
                        <a:ln>
                          <a:noFill/>
                        </a:ln>
                        <a:solidFill>
                          <a:srgbClr val="000000"/>
                        </a:solidFill>
                        <a:effectLst/>
                        <a:latin typeface="Times New Roman" pitchFamily="18" charset="0"/>
                        <a:ea typeface="宋体" pitchFamily="2" charset="-122"/>
                      </a:endParaRP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rPr>
                        <a:t>黑</a:t>
                      </a:r>
                    </a:p>
                  </a:txBody>
                  <a:tcPr marT="45730" marB="4573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endParaRPr>
                    </a:p>
                  </a:txBody>
                  <a:tcPr marT="45730" marB="4573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98355" name="Group 9"/>
          <p:cNvGrpSpPr>
            <a:grpSpLocks/>
          </p:cNvGrpSpPr>
          <p:nvPr/>
        </p:nvGrpSpPr>
        <p:grpSpPr bwMode="auto">
          <a:xfrm>
            <a:off x="152400" y="152400"/>
            <a:ext cx="2362200" cy="1000125"/>
            <a:chOff x="152400" y="152400"/>
            <a:chExt cx="2362200" cy="1000125"/>
          </a:xfrm>
        </p:grpSpPr>
        <p:sp>
          <p:nvSpPr>
            <p:cNvPr id="6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9835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63"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D6382E8-F8B6-4DD9-BB9F-F62ABCC007AB}" type="datetime1">
              <a:rPr lang="zh-CN" altLang="en-US" sz="1200" smtClean="0">
                <a:latin typeface="Arial" charset="0"/>
              </a:rPr>
              <a:pPr eaLnBrk="1" hangingPunct="1"/>
              <a:t>2017/4/24</a:t>
            </a:fld>
            <a:endParaRPr lang="en-US" altLang="zh-CN" sz="1200" smtClean="0">
              <a:latin typeface="Arial" charset="0"/>
            </a:endParaRPr>
          </a:p>
        </p:txBody>
      </p:sp>
      <p:sp>
        <p:nvSpPr>
          <p:cNvPr id="99331"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D4031BC5-7EF2-41D6-8B7C-1EF063F22756}" type="slidenum">
              <a:rPr lang="zh-CN" altLang="en-US" sz="1200" smtClean="0">
                <a:latin typeface="Arial" charset="0"/>
              </a:rPr>
              <a:pPr eaLnBrk="1" hangingPunct="1"/>
              <a:t>103</a:t>
            </a:fld>
            <a:endParaRPr lang="en-US" altLang="zh-CN" sz="1200" smtClean="0">
              <a:latin typeface="Arial" charset="0"/>
            </a:endParaRPr>
          </a:p>
        </p:txBody>
      </p:sp>
      <p:graphicFrame>
        <p:nvGraphicFramePr>
          <p:cNvPr id="99332" name="Rectangle 3"/>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99403"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3" name="Rectangle 4"/>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99404"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4" name="Text Box 5"/>
          <p:cNvSpPr txBox="1">
            <a:spLocks noChangeArrowheads="1"/>
          </p:cNvSpPr>
          <p:nvPr/>
        </p:nvSpPr>
        <p:spPr bwMode="auto">
          <a:xfrm>
            <a:off x="228600" y="1905000"/>
            <a:ext cx="87630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80000"/>
              </a:lnSpc>
              <a:spcBef>
                <a:spcPct val="50000"/>
              </a:spcBef>
            </a:pPr>
            <a:r>
              <a:rPr lang="en-US" altLang="zh-CN" sz="2800" b="1">
                <a:solidFill>
                  <a:srgbClr val="FFFF00"/>
                </a:solidFill>
                <a:latin typeface="Times New Roman" pitchFamily="18" charset="0"/>
              </a:rPr>
              <a:t>5.3.1 </a:t>
            </a:r>
            <a:r>
              <a:rPr lang="zh-CN" altLang="en-US" sz="2800" b="1">
                <a:solidFill>
                  <a:srgbClr val="FFFF00"/>
                </a:solidFill>
                <a:latin typeface="Times New Roman" pitchFamily="18" charset="0"/>
              </a:rPr>
              <a:t>压缩（液化）气体的标识方法</a:t>
            </a:r>
          </a:p>
          <a:p>
            <a:pPr algn="ctr">
              <a:lnSpc>
                <a:spcPct val="80000"/>
              </a:lnSpc>
              <a:spcBef>
                <a:spcPct val="50000"/>
              </a:spcBef>
            </a:pPr>
            <a:r>
              <a:rPr lang="zh-CN" altLang="en-US" sz="2400" b="1">
                <a:latin typeface="Times New Roman" pitchFamily="18" charset="0"/>
              </a:rPr>
              <a:t>常见气体的气瓶标识</a:t>
            </a:r>
          </a:p>
        </p:txBody>
      </p:sp>
      <p:graphicFrame>
        <p:nvGraphicFramePr>
          <p:cNvPr id="412765" name="Group 93"/>
          <p:cNvGraphicFramePr>
            <a:graphicFrameLocks noGrp="1"/>
          </p:cNvGraphicFramePr>
          <p:nvPr>
            <p:ph sz="quarter" idx="3"/>
          </p:nvPr>
        </p:nvGraphicFramePr>
        <p:xfrm>
          <a:off x="304800" y="2971800"/>
          <a:ext cx="8610600" cy="1798639"/>
        </p:xfrm>
        <a:graphic>
          <a:graphicData uri="http://schemas.openxmlformats.org/drawingml/2006/table">
            <a:tbl>
              <a:tblPr/>
              <a:tblGrid>
                <a:gridCol w="2057400"/>
                <a:gridCol w="1447800"/>
                <a:gridCol w="762000"/>
                <a:gridCol w="2362200"/>
                <a:gridCol w="1524000"/>
                <a:gridCol w="457200"/>
              </a:tblGrid>
              <a:tr h="76213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名称</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化学式</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外表颜色</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字样</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字样</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颜色</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色环</a:t>
                      </a: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5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四氧化二氮</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N</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O</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4</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accent4">
                              <a:lumMod val="75000"/>
                            </a:schemeClr>
                          </a:solidFill>
                          <a:effectLst/>
                          <a:latin typeface="Times New Roman" pitchFamily="18" charset="0"/>
                          <a:ea typeface="宋体" pitchFamily="2" charset="-122"/>
                        </a:rPr>
                        <a:t>灰</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bg2"/>
                          </a:solidFill>
                          <a:effectLst/>
                          <a:latin typeface="Times New Roman" pitchFamily="18" charset="0"/>
                          <a:ea typeface="宋体" pitchFamily="2" charset="-122"/>
                        </a:rPr>
                        <a:t>液化四氧化二氮</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smtClean="0">
                          <a:ln>
                            <a:noFill/>
                          </a:ln>
                          <a:solidFill>
                            <a:schemeClr val="tx1"/>
                          </a:solidFill>
                          <a:effectLst/>
                          <a:latin typeface="Times New Roman" pitchFamily="18" charset="0"/>
                          <a:ea typeface="宋体" pitchFamily="2" charset="-122"/>
                        </a:rPr>
                        <a:t>黑</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smtClean="0">
                        <a:ln>
                          <a:noFill/>
                        </a:ln>
                        <a:solidFill>
                          <a:schemeClr val="tx1"/>
                        </a:solidFill>
                        <a:effectLst/>
                        <a:latin typeface="Times New Roman" pitchFamily="18" charset="0"/>
                        <a:ea typeface="宋体" pitchFamily="2" charset="-122"/>
                      </a:endParaRP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5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二氧化硫</a:t>
                      </a:r>
                    </a:p>
                  </a:txBody>
                  <a:tcPr marT="45728" marB="4572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SO</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accent4">
                              <a:lumMod val="75000"/>
                            </a:schemeClr>
                          </a:solidFill>
                          <a:effectLst/>
                          <a:latin typeface="Times New Roman" pitchFamily="18" charset="0"/>
                          <a:ea typeface="宋体" pitchFamily="2" charset="-122"/>
                        </a:rPr>
                        <a:t>灰</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bg2"/>
                          </a:solidFill>
                          <a:effectLst/>
                          <a:latin typeface="Times New Roman" pitchFamily="18" charset="0"/>
                          <a:ea typeface="宋体" pitchFamily="2" charset="-122"/>
                        </a:rPr>
                        <a:t>液化二氧化硫</a:t>
                      </a:r>
                      <a:endParaRPr kumimoji="0" lang="en-US" altLang="zh-CN" sz="2400" b="1" i="0" u="none" strike="noStrike" cap="none" normalizeH="0" baseline="0" dirty="0" smtClean="0">
                        <a:ln>
                          <a:noFill/>
                        </a:ln>
                        <a:solidFill>
                          <a:schemeClr val="bg2"/>
                        </a:solidFill>
                        <a:effectLst/>
                        <a:latin typeface="Times New Roman" pitchFamily="18" charset="0"/>
                        <a:ea typeface="宋体" pitchFamily="2" charset="-122"/>
                      </a:endParaRP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800" b="1" i="0" u="none" strike="noStrike" cap="none" normalizeH="0" baseline="0" dirty="0" smtClean="0">
                          <a:ln>
                            <a:noFill/>
                          </a:ln>
                          <a:solidFill>
                            <a:schemeClr val="tx1"/>
                          </a:solidFill>
                          <a:effectLst/>
                          <a:latin typeface="Times New Roman" pitchFamily="18" charset="0"/>
                          <a:ea typeface="宋体" pitchFamily="2" charset="-122"/>
                        </a:rPr>
                        <a:t>黑</a:t>
                      </a:r>
                    </a:p>
                  </a:txBody>
                  <a:tcPr marT="45728" marB="4572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endParaRPr>
                    </a:p>
                  </a:txBody>
                  <a:tcPr marT="45728" marB="4572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99365" name="Group 9"/>
          <p:cNvGrpSpPr>
            <a:grpSpLocks/>
          </p:cNvGrpSpPr>
          <p:nvPr/>
        </p:nvGrpSpPr>
        <p:grpSpPr bwMode="auto">
          <a:xfrm>
            <a:off x="152400" y="152400"/>
            <a:ext cx="2362200" cy="1000125"/>
            <a:chOff x="152400" y="152400"/>
            <a:chExt cx="2362200" cy="1000125"/>
          </a:xfrm>
        </p:grpSpPr>
        <p:sp>
          <p:nvSpPr>
            <p:cNvPr id="47"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9936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50"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9AB40B6-46CB-4F34-896B-0D22B639A0A7}" type="datetime1">
              <a:rPr lang="zh-CN" altLang="en-US" sz="1200" smtClean="0">
                <a:latin typeface="Arial" charset="0"/>
              </a:rPr>
              <a:pPr eaLnBrk="1" hangingPunct="1"/>
              <a:t>2017/4/24</a:t>
            </a:fld>
            <a:endParaRPr lang="en-US" altLang="zh-CN" sz="1200" smtClean="0">
              <a:latin typeface="Arial" charset="0"/>
            </a:endParaRPr>
          </a:p>
        </p:txBody>
      </p:sp>
      <p:sp>
        <p:nvSpPr>
          <p:cNvPr id="100355"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721DBEA5-7620-4D9A-8C05-E4DCEE0E56A0}" type="slidenum">
              <a:rPr lang="zh-CN" altLang="en-US" sz="1200" smtClean="0">
                <a:latin typeface="Arial" charset="0"/>
              </a:rPr>
              <a:pPr eaLnBrk="1" hangingPunct="1"/>
              <a:t>104</a:t>
            </a:fld>
            <a:endParaRPr lang="en-US" altLang="zh-CN" sz="1200" smtClean="0">
              <a:latin typeface="Arial" charset="0"/>
            </a:endParaRPr>
          </a:p>
        </p:txBody>
      </p:sp>
      <p:graphicFrame>
        <p:nvGraphicFramePr>
          <p:cNvPr id="100356" name="Rectangle 3"/>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100434"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7" name="Rectangle 4"/>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100435"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58" name="Text Box 5"/>
          <p:cNvSpPr txBox="1">
            <a:spLocks noChangeArrowheads="1"/>
          </p:cNvSpPr>
          <p:nvPr/>
        </p:nvSpPr>
        <p:spPr bwMode="auto">
          <a:xfrm>
            <a:off x="228600" y="1600200"/>
            <a:ext cx="87630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80000"/>
              </a:lnSpc>
              <a:spcBef>
                <a:spcPct val="50000"/>
              </a:spcBef>
            </a:pPr>
            <a:r>
              <a:rPr lang="en-US" altLang="zh-CN" sz="2800" b="1">
                <a:solidFill>
                  <a:srgbClr val="FFFF00"/>
                </a:solidFill>
                <a:latin typeface="Times New Roman" pitchFamily="18" charset="0"/>
              </a:rPr>
              <a:t>5.3.1 </a:t>
            </a:r>
            <a:r>
              <a:rPr lang="zh-CN" altLang="en-US" sz="2800" b="1">
                <a:solidFill>
                  <a:srgbClr val="FFFF00"/>
                </a:solidFill>
                <a:latin typeface="Times New Roman" pitchFamily="18" charset="0"/>
              </a:rPr>
              <a:t>压缩（液化）气体的标识方法</a:t>
            </a:r>
          </a:p>
          <a:p>
            <a:pPr algn="ctr">
              <a:lnSpc>
                <a:spcPct val="80000"/>
              </a:lnSpc>
            </a:pPr>
            <a:endParaRPr lang="zh-CN" altLang="en-US" sz="1600" b="1">
              <a:latin typeface="Times New Roman" pitchFamily="18" charset="0"/>
            </a:endParaRPr>
          </a:p>
          <a:p>
            <a:pPr algn="ctr">
              <a:lnSpc>
                <a:spcPct val="80000"/>
              </a:lnSpc>
            </a:pPr>
            <a:r>
              <a:rPr lang="zh-CN" altLang="en-US" sz="2400" b="1">
                <a:latin typeface="Times New Roman" pitchFamily="18" charset="0"/>
              </a:rPr>
              <a:t>常见气体的气瓶标识</a:t>
            </a:r>
          </a:p>
        </p:txBody>
      </p:sp>
      <p:graphicFrame>
        <p:nvGraphicFramePr>
          <p:cNvPr id="235641" name="Group 121"/>
          <p:cNvGraphicFramePr>
            <a:graphicFrameLocks noGrp="1"/>
          </p:cNvGraphicFramePr>
          <p:nvPr>
            <p:ph sz="quarter" idx="3"/>
          </p:nvPr>
        </p:nvGraphicFramePr>
        <p:xfrm>
          <a:off x="152400" y="2667000"/>
          <a:ext cx="8839200" cy="2952751"/>
        </p:xfrm>
        <a:graphic>
          <a:graphicData uri="http://schemas.openxmlformats.org/drawingml/2006/table">
            <a:tbl>
              <a:tblPr/>
              <a:tblGrid>
                <a:gridCol w="1173163"/>
                <a:gridCol w="1643062"/>
                <a:gridCol w="860425"/>
                <a:gridCol w="2114550"/>
                <a:gridCol w="838200"/>
                <a:gridCol w="2209800"/>
              </a:tblGrid>
              <a:tr h="89606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名称</a:t>
                      </a:r>
                    </a:p>
                  </a:txBody>
                  <a:tcPr marT="45696" marB="456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化学式</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外表颜色</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字样</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字样</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颜色</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色环</a:t>
                      </a:r>
                    </a:p>
                  </a:txBody>
                  <a:tcPr marT="45696" marB="456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238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煤气</a:t>
                      </a:r>
                    </a:p>
                  </a:txBody>
                  <a:tcPr marT="45696" marB="456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CCECFF"/>
                          </a:solidFill>
                          <a:effectLst/>
                          <a:latin typeface="Times New Roman" pitchFamily="18" charset="0"/>
                          <a:ea typeface="宋体" pitchFamily="2" charset="-122"/>
                        </a:rPr>
                        <a:t>灰</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0000"/>
                          </a:solidFill>
                          <a:effectLst/>
                          <a:latin typeface="Times New Roman" pitchFamily="18" charset="0"/>
                          <a:ea typeface="宋体" pitchFamily="2" charset="-122"/>
                        </a:rPr>
                        <a:t>煤气</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红</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P=150</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无色环</a:t>
                      </a: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P=200</a:t>
                      </a:r>
                      <a:r>
                        <a:rPr kumimoji="0" lang="zh-CN" altLang="en-US" sz="2000" b="1" i="0" u="none" strike="noStrike" cap="none" normalizeH="0" baseline="0" dirty="0" smtClean="0">
                          <a:ln>
                            <a:noFill/>
                          </a:ln>
                          <a:solidFill>
                            <a:srgbClr val="FFFF00"/>
                          </a:solidFill>
                          <a:effectLst/>
                          <a:latin typeface="Times New Roman" pitchFamily="18" charset="0"/>
                          <a:ea typeface="宋体" pitchFamily="2" charset="-122"/>
                        </a:rPr>
                        <a:t>黄色环一道</a:t>
                      </a: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P=300</a:t>
                      </a:r>
                      <a:r>
                        <a:rPr kumimoji="0" lang="zh-CN" altLang="en-US" sz="2000" b="1" i="0" u="none" strike="noStrike" cap="none" normalizeH="0" baseline="0" dirty="0" smtClean="0">
                          <a:ln>
                            <a:noFill/>
                          </a:ln>
                          <a:solidFill>
                            <a:srgbClr val="FFFF00"/>
                          </a:solidFill>
                          <a:effectLst/>
                          <a:latin typeface="Times New Roman" pitchFamily="18" charset="0"/>
                          <a:ea typeface="宋体" pitchFamily="2" charset="-122"/>
                        </a:rPr>
                        <a:t>黄色环二道</a:t>
                      </a:r>
                    </a:p>
                  </a:txBody>
                  <a:tcPr marT="45696" marB="456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5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氯甲烷</a:t>
                      </a:r>
                    </a:p>
                  </a:txBody>
                  <a:tcPr marT="45696" marB="456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3</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Cl</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CCECFF"/>
                          </a:solidFill>
                          <a:effectLst/>
                          <a:latin typeface="Times New Roman" pitchFamily="18" charset="0"/>
                          <a:ea typeface="宋体" pitchFamily="2" charset="-122"/>
                        </a:rPr>
                        <a:t>灰</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0000"/>
                          </a:solidFill>
                          <a:effectLst/>
                          <a:latin typeface="Times New Roman" pitchFamily="18" charset="0"/>
                          <a:ea typeface="宋体" pitchFamily="2" charset="-122"/>
                        </a:rPr>
                        <a:t>液化氯甲烷</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红</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marT="45696" marB="456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5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氯乙烷</a:t>
                      </a:r>
                    </a:p>
                  </a:txBody>
                  <a:tcPr marT="45696" marB="456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5</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Cl</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CCECFF"/>
                          </a:solidFill>
                          <a:effectLst/>
                          <a:latin typeface="Times New Roman" pitchFamily="18" charset="0"/>
                          <a:ea typeface="宋体" pitchFamily="2" charset="-122"/>
                        </a:rPr>
                        <a:t>灰</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0000"/>
                          </a:solidFill>
                          <a:effectLst/>
                          <a:latin typeface="Times New Roman" pitchFamily="18" charset="0"/>
                          <a:ea typeface="宋体" pitchFamily="2" charset="-122"/>
                        </a:rPr>
                        <a:t>液化氯乙烷</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红</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marT="45696" marB="456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00396" name="Group 9"/>
          <p:cNvGrpSpPr>
            <a:grpSpLocks/>
          </p:cNvGrpSpPr>
          <p:nvPr/>
        </p:nvGrpSpPr>
        <p:grpSpPr bwMode="auto">
          <a:xfrm>
            <a:off x="152400" y="152400"/>
            <a:ext cx="2362200" cy="1000125"/>
            <a:chOff x="152400" y="152400"/>
            <a:chExt cx="2362200" cy="1000125"/>
          </a:xfrm>
        </p:grpSpPr>
        <p:sp>
          <p:nvSpPr>
            <p:cNvPr id="47"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0039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50"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F9006B15-0B04-4DE8-856C-C00412748B19}" type="datetime1">
              <a:rPr lang="zh-CN" altLang="en-US" sz="1200" smtClean="0">
                <a:latin typeface="Arial" charset="0"/>
              </a:rPr>
              <a:pPr eaLnBrk="1" hangingPunct="1"/>
              <a:t>2017/4/24</a:t>
            </a:fld>
            <a:endParaRPr lang="en-US" altLang="zh-CN" sz="1200" smtClean="0">
              <a:latin typeface="Arial" charset="0"/>
            </a:endParaRPr>
          </a:p>
        </p:txBody>
      </p:sp>
      <p:sp>
        <p:nvSpPr>
          <p:cNvPr id="101379"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0D90FBD9-BF5F-476F-B0CF-AC7C8DD973FA}" type="slidenum">
              <a:rPr lang="zh-CN" altLang="en-US" sz="1200" smtClean="0">
                <a:latin typeface="Arial" charset="0"/>
              </a:rPr>
              <a:pPr eaLnBrk="1" hangingPunct="1"/>
              <a:t>105</a:t>
            </a:fld>
            <a:endParaRPr lang="en-US" altLang="zh-CN" sz="1200" smtClean="0">
              <a:latin typeface="Arial" charset="0"/>
            </a:endParaRPr>
          </a:p>
        </p:txBody>
      </p:sp>
      <p:graphicFrame>
        <p:nvGraphicFramePr>
          <p:cNvPr id="101380" name="Rectangle 3"/>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101465"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1" name="Rectangle 4"/>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101466"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1382" name="Text Box 5"/>
          <p:cNvSpPr txBox="1">
            <a:spLocks noChangeArrowheads="1"/>
          </p:cNvSpPr>
          <p:nvPr/>
        </p:nvSpPr>
        <p:spPr bwMode="auto">
          <a:xfrm>
            <a:off x="228600" y="1600200"/>
            <a:ext cx="876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80000"/>
              </a:lnSpc>
              <a:spcBef>
                <a:spcPct val="50000"/>
              </a:spcBef>
            </a:pPr>
            <a:r>
              <a:rPr lang="en-US" altLang="zh-CN" sz="2800" b="1">
                <a:solidFill>
                  <a:srgbClr val="FFFF00"/>
                </a:solidFill>
                <a:latin typeface="Times New Roman" pitchFamily="18" charset="0"/>
              </a:rPr>
              <a:t>5.3.1 </a:t>
            </a:r>
            <a:r>
              <a:rPr lang="zh-CN" altLang="en-US" sz="2800" b="1">
                <a:solidFill>
                  <a:srgbClr val="FFFF00"/>
                </a:solidFill>
                <a:latin typeface="Times New Roman" pitchFamily="18" charset="0"/>
              </a:rPr>
              <a:t>压缩（液化）气体的标识方法</a:t>
            </a:r>
          </a:p>
          <a:p>
            <a:pPr algn="ctr">
              <a:lnSpc>
                <a:spcPct val="80000"/>
              </a:lnSpc>
            </a:pPr>
            <a:endParaRPr lang="zh-CN" altLang="en-US" sz="2400" b="1">
              <a:latin typeface="Times New Roman" pitchFamily="18" charset="0"/>
            </a:endParaRPr>
          </a:p>
          <a:p>
            <a:pPr algn="ctr">
              <a:lnSpc>
                <a:spcPct val="80000"/>
              </a:lnSpc>
            </a:pPr>
            <a:r>
              <a:rPr lang="zh-CN" altLang="en-US" sz="2400" b="1">
                <a:latin typeface="Times New Roman" pitchFamily="18" charset="0"/>
              </a:rPr>
              <a:t>常见气体的气瓶标识</a:t>
            </a:r>
          </a:p>
        </p:txBody>
      </p:sp>
      <p:graphicFrame>
        <p:nvGraphicFramePr>
          <p:cNvPr id="413802" name="Group 106"/>
          <p:cNvGraphicFramePr>
            <a:graphicFrameLocks noGrp="1"/>
          </p:cNvGraphicFramePr>
          <p:nvPr>
            <p:ph sz="quarter" idx="3"/>
          </p:nvPr>
        </p:nvGraphicFramePr>
        <p:xfrm>
          <a:off x="152400" y="2743200"/>
          <a:ext cx="8610600" cy="2724182"/>
        </p:xfrm>
        <a:graphic>
          <a:graphicData uri="http://schemas.openxmlformats.org/drawingml/2006/table">
            <a:tbl>
              <a:tblPr/>
              <a:tblGrid>
                <a:gridCol w="1143000"/>
                <a:gridCol w="1752600"/>
                <a:gridCol w="914400"/>
                <a:gridCol w="2057400"/>
                <a:gridCol w="1066800"/>
                <a:gridCol w="1676400"/>
              </a:tblGrid>
              <a:tr h="89595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名称</a:t>
                      </a:r>
                    </a:p>
                  </a:txBody>
                  <a:tcPr marT="45647" marB="4564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化学式</a:t>
                      </a: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外表颜色</a:t>
                      </a: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字样</a:t>
                      </a: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字样</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颜色</a:t>
                      </a: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0" i="0" u="none" strike="noStrike" cap="none" normalizeH="0" baseline="0" smtClean="0">
                          <a:ln>
                            <a:noFill/>
                          </a:ln>
                          <a:solidFill>
                            <a:schemeClr val="tx1"/>
                          </a:solidFill>
                          <a:effectLst/>
                          <a:latin typeface="Times New Roman" pitchFamily="18" charset="0"/>
                          <a:ea typeface="宋体" pitchFamily="2" charset="-122"/>
                        </a:rPr>
                        <a:t>色环</a:t>
                      </a:r>
                    </a:p>
                  </a:txBody>
                  <a:tcPr marT="45647" marB="4564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4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氯乙烯</a:t>
                      </a:r>
                    </a:p>
                  </a:txBody>
                  <a:tcPr marT="45647" marB="4564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=CHCl</a:t>
                      </a: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CCECFF"/>
                          </a:solidFill>
                          <a:effectLst/>
                          <a:latin typeface="Times New Roman" pitchFamily="18" charset="0"/>
                          <a:ea typeface="宋体" pitchFamily="2" charset="-122"/>
                        </a:rPr>
                        <a:t>灰</a:t>
                      </a: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0000"/>
                          </a:solidFill>
                          <a:effectLst/>
                          <a:latin typeface="Times New Roman" pitchFamily="18" charset="0"/>
                          <a:ea typeface="宋体" pitchFamily="2" charset="-122"/>
                        </a:rPr>
                        <a:t>液化氯乙烯</a:t>
                      </a:r>
                      <a:endParaRPr kumimoji="0" lang="en-US" altLang="zh-CN" sz="2400" b="1" i="0" u="none" strike="noStrike" cap="none" normalizeH="0" baseline="0" smtClean="0">
                        <a:ln>
                          <a:noFill/>
                        </a:ln>
                        <a:solidFill>
                          <a:srgbClr val="FF0000"/>
                        </a:solidFill>
                        <a:effectLst/>
                        <a:latin typeface="Times New Roman" pitchFamily="18" charset="0"/>
                        <a:ea typeface="宋体" pitchFamily="2" charset="-122"/>
                      </a:endParaRP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红</a:t>
                      </a: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T="45647" marB="4564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4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溴甲烷</a:t>
                      </a:r>
                    </a:p>
                  </a:txBody>
                  <a:tcPr marT="45647" marB="4564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3</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Br</a:t>
                      </a: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CCECFF"/>
                          </a:solidFill>
                          <a:effectLst/>
                          <a:latin typeface="Times New Roman" pitchFamily="18" charset="0"/>
                          <a:ea typeface="宋体" pitchFamily="2" charset="-122"/>
                        </a:rPr>
                        <a:t>灰</a:t>
                      </a: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0000"/>
                          </a:solidFill>
                          <a:effectLst/>
                          <a:latin typeface="Times New Roman" pitchFamily="18" charset="0"/>
                          <a:ea typeface="宋体" pitchFamily="2" charset="-122"/>
                        </a:rPr>
                        <a:t>液化溴甲烷</a:t>
                      </a: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红</a:t>
                      </a: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0" i="0" u="none" strike="noStrike" cap="none" normalizeH="0" baseline="0" smtClean="0">
                        <a:ln>
                          <a:noFill/>
                        </a:ln>
                        <a:solidFill>
                          <a:schemeClr val="tx1"/>
                        </a:solidFill>
                        <a:effectLst/>
                        <a:latin typeface="Times New Roman" pitchFamily="18" charset="0"/>
                        <a:ea typeface="宋体" pitchFamily="2" charset="-122"/>
                      </a:endParaRPr>
                    </a:p>
                  </a:txBody>
                  <a:tcPr marT="45647" marB="4564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4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甲胺</a:t>
                      </a:r>
                    </a:p>
                  </a:txBody>
                  <a:tcPr marT="45647" marB="4564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CH</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rPr>
                        <a:t>3</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NH</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CCECFF"/>
                          </a:solidFill>
                          <a:effectLst>
                            <a:outerShdw blurRad="38100" dist="38100" dir="2700000" algn="tl">
                              <a:srgbClr val="000000"/>
                            </a:outerShdw>
                          </a:effectLst>
                          <a:latin typeface="Times New Roman" pitchFamily="18" charset="0"/>
                          <a:ea typeface="宋体" pitchFamily="2" charset="-122"/>
                        </a:rPr>
                        <a:t>灰</a:t>
                      </a: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0000"/>
                          </a:solidFill>
                          <a:effectLst/>
                          <a:latin typeface="Times New Roman" pitchFamily="18" charset="0"/>
                          <a:ea typeface="宋体" pitchFamily="2" charset="-122"/>
                        </a:rPr>
                        <a:t>液化甲胺</a:t>
                      </a: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红</a:t>
                      </a: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647" marB="4564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4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二甲胺</a:t>
                      </a:r>
                    </a:p>
                  </a:txBody>
                  <a:tcPr marT="45647" marB="4564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(CH</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rPr>
                        <a:t>3</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NH</a:t>
                      </a:r>
                      <a:endPar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CCECFF"/>
                          </a:solidFill>
                          <a:effectLst>
                            <a:outerShdw blurRad="38100" dist="38100" dir="2700000" algn="tl">
                              <a:srgbClr val="000000"/>
                            </a:outerShdw>
                          </a:effectLst>
                          <a:latin typeface="Times New Roman" pitchFamily="18" charset="0"/>
                          <a:ea typeface="宋体" pitchFamily="2" charset="-122"/>
                        </a:rPr>
                        <a:t>灰</a:t>
                      </a: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0000"/>
                          </a:solidFill>
                          <a:effectLst/>
                          <a:latin typeface="Times New Roman" pitchFamily="18" charset="0"/>
                          <a:ea typeface="宋体" pitchFamily="2" charset="-122"/>
                        </a:rPr>
                        <a:t>液化二甲胺</a:t>
                      </a: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红</a:t>
                      </a:r>
                    </a:p>
                  </a:txBody>
                  <a:tcPr marT="45647" marB="456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647" marB="4564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01427" name="Group 9"/>
          <p:cNvGrpSpPr>
            <a:grpSpLocks/>
          </p:cNvGrpSpPr>
          <p:nvPr/>
        </p:nvGrpSpPr>
        <p:grpSpPr bwMode="auto">
          <a:xfrm>
            <a:off x="152400" y="152400"/>
            <a:ext cx="2362200" cy="1000125"/>
            <a:chOff x="152400" y="152400"/>
            <a:chExt cx="2362200" cy="1000125"/>
          </a:xfrm>
        </p:grpSpPr>
        <p:sp>
          <p:nvSpPr>
            <p:cNvPr id="65"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0143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68"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176C145A-D8F0-4CA4-AE30-7DB441002F64}" type="datetime1">
              <a:rPr lang="zh-CN" altLang="en-US" sz="1200" smtClean="0">
                <a:latin typeface="Arial" charset="0"/>
              </a:rPr>
              <a:pPr eaLnBrk="1" hangingPunct="1"/>
              <a:t>2017/4/24</a:t>
            </a:fld>
            <a:endParaRPr lang="en-US" altLang="zh-CN" sz="1200" smtClean="0">
              <a:latin typeface="Arial" charset="0"/>
            </a:endParaRPr>
          </a:p>
        </p:txBody>
      </p:sp>
      <p:sp>
        <p:nvSpPr>
          <p:cNvPr id="102403"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30ED6676-C507-4F86-924F-0C1ED67A680F}" type="slidenum">
              <a:rPr lang="zh-CN" altLang="en-US" sz="1200" smtClean="0">
                <a:latin typeface="Arial" charset="0"/>
              </a:rPr>
              <a:pPr eaLnBrk="1" hangingPunct="1"/>
              <a:t>106</a:t>
            </a:fld>
            <a:endParaRPr lang="en-US" altLang="zh-CN" sz="1200" smtClean="0">
              <a:latin typeface="Arial" charset="0"/>
            </a:endParaRPr>
          </a:p>
        </p:txBody>
      </p:sp>
      <p:graphicFrame>
        <p:nvGraphicFramePr>
          <p:cNvPr id="102404" name="Rectangle 3"/>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102489"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5" name="Rectangle 4"/>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102490"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6" name="Text Box 5"/>
          <p:cNvSpPr txBox="1">
            <a:spLocks noChangeArrowheads="1"/>
          </p:cNvSpPr>
          <p:nvPr/>
        </p:nvSpPr>
        <p:spPr bwMode="auto">
          <a:xfrm>
            <a:off x="228600" y="1600200"/>
            <a:ext cx="8763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80000"/>
              </a:lnSpc>
              <a:spcBef>
                <a:spcPct val="50000"/>
              </a:spcBef>
            </a:pPr>
            <a:r>
              <a:rPr lang="en-US" altLang="zh-CN" sz="2800" b="1">
                <a:solidFill>
                  <a:srgbClr val="FFFF00"/>
                </a:solidFill>
                <a:latin typeface="Times New Roman" pitchFamily="18" charset="0"/>
              </a:rPr>
              <a:t>5.3.1 </a:t>
            </a:r>
            <a:r>
              <a:rPr lang="zh-CN" altLang="en-US" sz="2800" b="1">
                <a:solidFill>
                  <a:srgbClr val="FFFF00"/>
                </a:solidFill>
                <a:latin typeface="Times New Roman" pitchFamily="18" charset="0"/>
              </a:rPr>
              <a:t>压缩（液化）气体的标识方法</a:t>
            </a:r>
          </a:p>
          <a:p>
            <a:pPr algn="ctr">
              <a:lnSpc>
                <a:spcPct val="70000"/>
              </a:lnSpc>
            </a:pPr>
            <a:endParaRPr lang="zh-CN" altLang="en-US" sz="2400" b="1">
              <a:latin typeface="Times New Roman" pitchFamily="18" charset="0"/>
            </a:endParaRPr>
          </a:p>
          <a:p>
            <a:pPr algn="ctr">
              <a:lnSpc>
                <a:spcPct val="70000"/>
              </a:lnSpc>
            </a:pPr>
            <a:r>
              <a:rPr lang="zh-CN" altLang="en-US" sz="2400" b="1">
                <a:latin typeface="Times New Roman" pitchFamily="18" charset="0"/>
              </a:rPr>
              <a:t>常见气体的气瓶标识</a:t>
            </a:r>
          </a:p>
        </p:txBody>
      </p:sp>
      <p:graphicFrame>
        <p:nvGraphicFramePr>
          <p:cNvPr id="236679" name="Group 135"/>
          <p:cNvGraphicFramePr>
            <a:graphicFrameLocks noGrp="1"/>
          </p:cNvGraphicFramePr>
          <p:nvPr>
            <p:ph sz="quarter" idx="3"/>
          </p:nvPr>
        </p:nvGraphicFramePr>
        <p:xfrm>
          <a:off x="152400" y="2667000"/>
          <a:ext cx="8839200" cy="3090862"/>
        </p:xfrm>
        <a:graphic>
          <a:graphicData uri="http://schemas.openxmlformats.org/drawingml/2006/table">
            <a:tbl>
              <a:tblPr/>
              <a:tblGrid>
                <a:gridCol w="1720850"/>
                <a:gridCol w="1784350"/>
                <a:gridCol w="874713"/>
                <a:gridCol w="1643062"/>
                <a:gridCol w="1565275"/>
                <a:gridCol w="1250950"/>
              </a:tblGrid>
              <a:tr h="89616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名称</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化学式</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外表颜色</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字样</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字样</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颜色</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色环</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2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三甲胺</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(CH</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rPr>
                        <a:t>3</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rPr>
                        <a:t>3</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N</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CCECFF"/>
                          </a:solidFill>
                          <a:effectLst>
                            <a:outerShdw blurRad="38100" dist="38100" dir="2700000" algn="tl">
                              <a:srgbClr val="000000"/>
                            </a:outerShdw>
                          </a:effectLst>
                          <a:latin typeface="Times New Roman" pitchFamily="18" charset="0"/>
                          <a:ea typeface="宋体" pitchFamily="2" charset="-122"/>
                        </a:rPr>
                        <a:t>灰</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dirty="0" smtClean="0">
                        <a:ln>
                          <a:noFill/>
                        </a:ln>
                        <a:solidFill>
                          <a:srgbClr val="FF0000"/>
                        </a:solidFill>
                        <a:effectLst>
                          <a:outerShdw blurRad="38100" dist="38100" dir="2700000" algn="tl">
                            <a:srgbClr val="000000"/>
                          </a:outerShdw>
                        </a:effectLst>
                        <a:latin typeface="Times New Roman" pitchFamily="18" charset="0"/>
                        <a:ea typeface="宋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2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乙胺</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C</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H</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rPr>
                        <a:t>5</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NH</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endParaRPr kumimoji="0" lang="zh-CN" altLang="en-US" sz="24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CCECFF"/>
                          </a:solidFill>
                          <a:effectLst>
                            <a:outerShdw blurRad="38100" dist="38100" dir="2700000" algn="tl">
                              <a:srgbClr val="000000"/>
                            </a:outerShdw>
                          </a:effectLst>
                          <a:latin typeface="Times New Roman" pitchFamily="18" charset="0"/>
                          <a:ea typeface="宋体" pitchFamily="2" charset="-122"/>
                        </a:rPr>
                        <a:t>灰</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2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环氧乙烷</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C</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rPr>
                        <a:t>2</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H</a:t>
                      </a:r>
                      <a:r>
                        <a:rPr kumimoji="0" lang="en-US" altLang="zh-CN" sz="2400" b="1" i="0" u="none" strike="noStrike" cap="none" normalizeH="0" baseline="-25000" smtClean="0">
                          <a:ln>
                            <a:noFill/>
                          </a:ln>
                          <a:solidFill>
                            <a:schemeClr val="tx1"/>
                          </a:solidFill>
                          <a:effectLst>
                            <a:outerShdw blurRad="38100" dist="38100" dir="2700000" algn="tl">
                              <a:srgbClr val="000000"/>
                            </a:outerShdw>
                          </a:effectLst>
                          <a:latin typeface="Times New Roman" pitchFamily="18" charset="0"/>
                          <a:ea typeface="宋体" pitchFamily="2" charset="-122"/>
                        </a:rPr>
                        <a:t>4</a:t>
                      </a:r>
                      <a:r>
                        <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O</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CCECFF"/>
                          </a:solidFill>
                          <a:effectLst>
                            <a:outerShdw blurRad="38100" dist="38100" dir="2700000" algn="tl">
                              <a:srgbClr val="000000"/>
                            </a:outerShdw>
                          </a:effectLst>
                          <a:latin typeface="Times New Roman" pitchFamily="18" charset="0"/>
                          <a:ea typeface="宋体" pitchFamily="2" charset="-122"/>
                        </a:rPr>
                        <a:t>灰</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smtClean="0">
                        <a:ln>
                          <a:noFill/>
                        </a:ln>
                        <a:solidFill>
                          <a:srgbClr val="FF0000"/>
                        </a:solidFill>
                        <a:effectLst>
                          <a:outerShdw blurRad="38100" dist="38100" dir="2700000" algn="tl">
                            <a:srgbClr val="000000"/>
                          </a:outerShdw>
                        </a:effectLst>
                        <a:latin typeface="Times New Roman" pitchFamily="18" charset="0"/>
                        <a:ea typeface="宋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301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其体气体</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CCECFF"/>
                          </a:solidFill>
                          <a:effectLst>
                            <a:outerShdw blurRad="38100" dist="38100" dir="2700000" algn="tl">
                              <a:srgbClr val="000000"/>
                            </a:outerShdw>
                          </a:effectLst>
                          <a:latin typeface="Times New Roman" pitchFamily="18" charset="0"/>
                          <a:ea typeface="宋体" pitchFamily="2" charset="-122"/>
                        </a:rPr>
                        <a:t>灰</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气体名称</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rPr>
                        <a:t>可燃红，不可燃黑</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02451" name="Group 9"/>
          <p:cNvGrpSpPr>
            <a:grpSpLocks/>
          </p:cNvGrpSpPr>
          <p:nvPr/>
        </p:nvGrpSpPr>
        <p:grpSpPr bwMode="auto">
          <a:xfrm>
            <a:off x="152400" y="152400"/>
            <a:ext cx="2362200" cy="1000125"/>
            <a:chOff x="152400" y="152400"/>
            <a:chExt cx="2362200" cy="1000125"/>
          </a:xfrm>
        </p:grpSpPr>
        <p:sp>
          <p:nvSpPr>
            <p:cNvPr id="65"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0245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68"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50B8CA37-CCD7-4896-8415-21056103959B}" type="datetime1">
              <a:rPr lang="zh-CN" altLang="en-US" sz="1200" smtClean="0">
                <a:latin typeface="Arial" charset="0"/>
              </a:rPr>
              <a:pPr eaLnBrk="1" hangingPunct="1"/>
              <a:t>2017/4/24</a:t>
            </a:fld>
            <a:endParaRPr lang="en-US" altLang="zh-CN" sz="1200" smtClean="0">
              <a:latin typeface="Arial" charset="0"/>
            </a:endParaRPr>
          </a:p>
        </p:txBody>
      </p:sp>
      <p:sp>
        <p:nvSpPr>
          <p:cNvPr id="10342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553497EB-48F9-4466-8C8D-EBE6FC897EF8}" type="slidenum">
              <a:rPr lang="zh-CN" altLang="en-US" sz="1200" smtClean="0">
                <a:latin typeface="Arial" charset="0"/>
              </a:rPr>
              <a:pPr eaLnBrk="1" hangingPunct="1"/>
              <a:t>107</a:t>
            </a:fld>
            <a:endParaRPr lang="en-US" altLang="zh-CN" sz="1200" smtClean="0">
              <a:latin typeface="Arial" charset="0"/>
            </a:endParaRPr>
          </a:p>
        </p:txBody>
      </p:sp>
      <p:graphicFrame>
        <p:nvGraphicFramePr>
          <p:cNvPr id="103428" name="Rectangle 2"/>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103488" name="Equation" r:id="rId3" imgW="0" imgH="0" progId="Equation.3">
                  <p:embed/>
                </p:oleObj>
              </mc:Choice>
              <mc:Fallback>
                <p:oleObj name="Equation" r:id="rId3" imgW="0" imgH="0" progId="Equation.3">
                  <p:embed/>
                  <p:pic>
                    <p:nvPicPr>
                      <p:cNvPr id="0" name="Rectangl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29" name="Rectangle 3"/>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103489" name="Equation" r:id="rId4" imgW="0" imgH="0" progId="Equation.3">
                  <p:embed/>
                </p:oleObj>
              </mc:Choice>
              <mc:Fallback>
                <p:oleObj name="Equation" r:id="rId4"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30" name="Text Box 5"/>
          <p:cNvSpPr txBox="1">
            <a:spLocks noChangeArrowheads="1"/>
          </p:cNvSpPr>
          <p:nvPr/>
        </p:nvSpPr>
        <p:spPr bwMode="auto">
          <a:xfrm>
            <a:off x="228600" y="1600200"/>
            <a:ext cx="8763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spcBef>
                <a:spcPct val="50000"/>
              </a:spcBef>
            </a:pPr>
            <a:r>
              <a:rPr lang="en-US" altLang="zh-CN" sz="2800" b="1">
                <a:solidFill>
                  <a:srgbClr val="FFFF00"/>
                </a:solidFill>
                <a:latin typeface="Times New Roman" pitchFamily="18" charset="0"/>
              </a:rPr>
              <a:t>5.3.2 </a:t>
            </a:r>
            <a:r>
              <a:rPr lang="zh-CN" altLang="en-US" sz="2800" b="1">
                <a:solidFill>
                  <a:srgbClr val="FFFF00"/>
                </a:solidFill>
                <a:latin typeface="Times New Roman" pitchFamily="18" charset="0"/>
              </a:rPr>
              <a:t>压缩（液化）气体的气瓶设计压力和充装系数</a:t>
            </a:r>
          </a:p>
          <a:p>
            <a:pPr algn="ctr">
              <a:spcBef>
                <a:spcPct val="50000"/>
              </a:spcBef>
            </a:pPr>
            <a:r>
              <a:rPr lang="zh-CN" altLang="en-US" sz="2400" b="1">
                <a:latin typeface="Times New Roman" pitchFamily="18" charset="0"/>
              </a:rPr>
              <a:t>常用压缩气体和液化气体的气瓶设计压力</a:t>
            </a:r>
          </a:p>
        </p:txBody>
      </p:sp>
      <p:graphicFrame>
        <p:nvGraphicFramePr>
          <p:cNvPr id="218187" name="Group 75"/>
          <p:cNvGraphicFramePr>
            <a:graphicFrameLocks noGrp="1"/>
          </p:cNvGraphicFramePr>
          <p:nvPr>
            <p:ph sz="quarter" idx="3"/>
          </p:nvPr>
        </p:nvGraphicFramePr>
        <p:xfrm>
          <a:off x="304800" y="2895600"/>
          <a:ext cx="8458200" cy="2925792"/>
        </p:xfrm>
        <a:graphic>
          <a:graphicData uri="http://schemas.openxmlformats.org/drawingml/2006/table">
            <a:tbl>
              <a:tblPr/>
              <a:tblGrid>
                <a:gridCol w="1905000"/>
                <a:gridCol w="2166938"/>
                <a:gridCol w="4386262"/>
              </a:tblGrid>
              <a:tr h="8228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Garamond" pitchFamily="18" charset="0"/>
                          <a:ea typeface="宋体" pitchFamily="2" charset="-122"/>
                        </a:rPr>
                        <a:t>气体类别</a:t>
                      </a:r>
                    </a:p>
                  </a:txBody>
                  <a:tcPr marT="45684" marB="4568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Garamond" pitchFamily="18" charset="0"/>
                          <a:ea typeface="宋体" pitchFamily="2" charset="-122"/>
                        </a:rPr>
                        <a:t>设计压力</a:t>
                      </a:r>
                      <a:r>
                        <a:rPr kumimoji="0" lang="en-US" altLang="zh-CN" sz="2400" b="1" i="0" u="none" strike="noStrike" cap="none" normalizeH="0" baseline="0" dirty="0" smtClean="0">
                          <a:ln>
                            <a:noFill/>
                          </a:ln>
                          <a:solidFill>
                            <a:schemeClr val="tx1"/>
                          </a:solidFill>
                          <a:effectLst/>
                          <a:latin typeface="Garamond" pitchFamily="18" charset="0"/>
                          <a:ea typeface="宋体" pitchFamily="2" charset="-122"/>
                        </a:rPr>
                        <a:t>(kg/cm</a:t>
                      </a:r>
                      <a:r>
                        <a:rPr kumimoji="0" lang="en-US" altLang="zh-CN" sz="2400" b="1" i="0" u="none" strike="noStrike" cap="none" normalizeH="0" baseline="30000" dirty="0" smtClean="0">
                          <a:ln>
                            <a:noFill/>
                          </a:ln>
                          <a:solidFill>
                            <a:schemeClr val="tx1"/>
                          </a:solidFill>
                          <a:effectLst/>
                          <a:latin typeface="Garamond" pitchFamily="18" charset="0"/>
                          <a:ea typeface="宋体" pitchFamily="2" charset="-122"/>
                        </a:rPr>
                        <a:t>2</a:t>
                      </a:r>
                      <a:r>
                        <a:rPr kumimoji="0" lang="en-US" altLang="zh-CN" sz="2400" b="1" i="0" u="none" strike="noStrike" cap="none" normalizeH="0" baseline="0" dirty="0" smtClean="0">
                          <a:ln>
                            <a:noFill/>
                          </a:ln>
                          <a:solidFill>
                            <a:schemeClr val="tx1"/>
                          </a:solidFill>
                          <a:effectLst/>
                          <a:latin typeface="Garamond" pitchFamily="18" charset="0"/>
                          <a:ea typeface="宋体" pitchFamily="2" charset="-122"/>
                        </a:rPr>
                        <a:t>)</a:t>
                      </a:r>
                    </a:p>
                  </a:txBody>
                  <a:tcPr marT="45684" marB="456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Garamond" pitchFamily="18" charset="0"/>
                          <a:ea typeface="宋体" pitchFamily="2" charset="-122"/>
                        </a:rPr>
                        <a:t>充装气体</a:t>
                      </a:r>
                    </a:p>
                  </a:txBody>
                  <a:tcPr marT="45684" marB="4568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4">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Garamond" pitchFamily="18" charset="0"/>
                          <a:ea typeface="宋体" pitchFamily="2" charset="-122"/>
                        </a:rPr>
                        <a:t>压缩气体  </a:t>
                      </a:r>
                      <a:r>
                        <a:rPr kumimoji="0" lang="en-US" altLang="zh-CN" sz="2400" b="1" i="0" u="none" strike="noStrike" cap="none" normalizeH="0" baseline="0" dirty="0" err="1" smtClean="0">
                          <a:ln>
                            <a:noFill/>
                          </a:ln>
                          <a:solidFill>
                            <a:schemeClr val="tx1"/>
                          </a:solidFill>
                          <a:effectLst/>
                          <a:latin typeface="Garamond" pitchFamily="18" charset="0"/>
                          <a:ea typeface="宋体" pitchFamily="2" charset="-122"/>
                        </a:rPr>
                        <a:t>t</a:t>
                      </a:r>
                      <a:r>
                        <a:rPr kumimoji="0" lang="en-US" altLang="zh-CN" sz="2400" b="1" i="0" u="none" strike="noStrike" cap="none" normalizeH="0" baseline="-25000" dirty="0" err="1" smtClean="0">
                          <a:ln>
                            <a:noFill/>
                          </a:ln>
                          <a:solidFill>
                            <a:schemeClr val="tx1"/>
                          </a:solidFill>
                          <a:effectLst/>
                          <a:latin typeface="Garamond" pitchFamily="18" charset="0"/>
                          <a:ea typeface="宋体" pitchFamily="2" charset="-122"/>
                        </a:rPr>
                        <a:t>c</a:t>
                      </a:r>
                      <a:r>
                        <a:rPr kumimoji="0" lang="en-US" altLang="zh-CN" sz="2400" b="1" i="0" u="none" strike="noStrike" cap="none" normalizeH="0" baseline="0" dirty="0" smtClean="0">
                          <a:ln>
                            <a:noFill/>
                          </a:ln>
                          <a:solidFill>
                            <a:schemeClr val="tx1"/>
                          </a:solidFill>
                          <a:effectLst/>
                          <a:latin typeface="Garamond" pitchFamily="18" charset="0"/>
                          <a:ea typeface="宋体" pitchFamily="2" charset="-122"/>
                        </a:rPr>
                        <a:t>&lt; -10</a:t>
                      </a:r>
                      <a:r>
                        <a:rPr kumimoji="0" lang="en-US" altLang="zh-CN" sz="2400" b="1" i="0" u="none" strike="noStrike" cap="none" normalizeH="0" baseline="0" dirty="0" smtClean="0">
                          <a:ln>
                            <a:noFill/>
                          </a:ln>
                          <a:solidFill>
                            <a:schemeClr val="tx1"/>
                          </a:solidFill>
                          <a:effectLst/>
                          <a:latin typeface="宋体" pitchFamily="2" charset="-122"/>
                          <a:ea typeface="宋体" pitchFamily="2" charset="-122"/>
                        </a:rPr>
                        <a:t>℃</a:t>
                      </a:r>
                    </a:p>
                  </a:txBody>
                  <a:tcPr marT="45684" marB="4568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Garamond" pitchFamily="18" charset="0"/>
                          <a:ea typeface="宋体" pitchFamily="2" charset="-122"/>
                        </a:rPr>
                        <a:t>300</a:t>
                      </a:r>
                    </a:p>
                  </a:txBody>
                  <a:tcPr marT="45684" marB="456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Garamond" pitchFamily="18" charset="0"/>
                          <a:ea typeface="宋体" pitchFamily="2" charset="-122"/>
                        </a:rPr>
                        <a:t>空气、氧气、氢气、氮气、氩气、甲烷、等</a:t>
                      </a:r>
                    </a:p>
                  </a:txBody>
                  <a:tcPr marT="45684" marB="4568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24">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Garamond" pitchFamily="18" charset="0"/>
                          <a:ea typeface="宋体" pitchFamily="2" charset="-122"/>
                        </a:rPr>
                        <a:t>200</a:t>
                      </a:r>
                    </a:p>
                  </a:txBody>
                  <a:tcPr marT="45684" marB="456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1188635">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Garamond" pitchFamily="18" charset="0"/>
                          <a:ea typeface="宋体" pitchFamily="2" charset="-122"/>
                        </a:rPr>
                        <a:t>150</a:t>
                      </a:r>
                    </a:p>
                  </a:txBody>
                  <a:tcPr marT="45684" marB="4568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Garamond" pitchFamily="18" charset="0"/>
                          <a:ea typeface="宋体" pitchFamily="2" charset="-122"/>
                        </a:rPr>
                        <a:t>空气、氧气、氢气、氮气、氩气、甲烷、三氟化硼、四氟甲烷等</a:t>
                      </a:r>
                    </a:p>
                  </a:txBody>
                  <a:tcPr marT="45684" marB="4568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03450" name="Group 9"/>
          <p:cNvGrpSpPr>
            <a:grpSpLocks/>
          </p:cNvGrpSpPr>
          <p:nvPr/>
        </p:nvGrpSpPr>
        <p:grpSpPr bwMode="auto">
          <a:xfrm>
            <a:off x="152400" y="152400"/>
            <a:ext cx="2362200" cy="1000125"/>
            <a:chOff x="152400" y="152400"/>
            <a:chExt cx="2362200" cy="1000125"/>
          </a:xfrm>
        </p:grpSpPr>
        <p:sp>
          <p:nvSpPr>
            <p:cNvPr id="2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0345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32"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053AE2F-A528-4FC8-BCA7-DAE6874244A2}" type="datetime1">
              <a:rPr lang="zh-CN" altLang="en-US" sz="1200" smtClean="0">
                <a:latin typeface="Arial" charset="0"/>
              </a:rPr>
              <a:pPr eaLnBrk="1" hangingPunct="1"/>
              <a:t>2017/4/24</a:t>
            </a:fld>
            <a:endParaRPr lang="en-US" altLang="zh-CN" sz="1200" smtClean="0">
              <a:latin typeface="Arial" charset="0"/>
            </a:endParaRPr>
          </a:p>
        </p:txBody>
      </p:sp>
      <p:sp>
        <p:nvSpPr>
          <p:cNvPr id="104451" name="Slide Number Placeholder 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E69A0AAB-74E1-4D7F-99DE-5E017D2C097D}" type="slidenum">
              <a:rPr lang="zh-CN" altLang="en-US" sz="1200" smtClean="0">
                <a:latin typeface="Arial" charset="0"/>
              </a:rPr>
              <a:pPr eaLnBrk="1" hangingPunct="1"/>
              <a:t>108</a:t>
            </a:fld>
            <a:endParaRPr lang="en-US" altLang="zh-CN" sz="1200" smtClean="0">
              <a:latin typeface="Arial" charset="0"/>
            </a:endParaRPr>
          </a:p>
        </p:txBody>
      </p:sp>
      <p:graphicFrame>
        <p:nvGraphicFramePr>
          <p:cNvPr id="104452" name="Rectangle 2"/>
          <p:cNvGraphicFramePr>
            <a:graphicFrameLocks noGrp="1"/>
          </p:cNvGraphicFramePr>
          <p:nvPr>
            <p:ph sz="quarter" idx="1"/>
          </p:nvPr>
        </p:nvGraphicFramePr>
        <p:xfrm>
          <a:off x="2476500" y="2693988"/>
          <a:ext cx="0" cy="0"/>
        </p:xfrm>
        <a:graphic>
          <a:graphicData uri="http://schemas.openxmlformats.org/presentationml/2006/ole">
            <mc:AlternateContent xmlns:mc="http://schemas.openxmlformats.org/markup-compatibility/2006">
              <mc:Choice xmlns:v="urn:schemas-microsoft-com:vml" Requires="v">
                <p:oleObj spid="_x0000_s104514" name="Equation" r:id="rId3" imgW="0" imgH="0" progId="Equation.3">
                  <p:embed/>
                </p:oleObj>
              </mc:Choice>
              <mc:Fallback>
                <p:oleObj name="Equation" r:id="rId3" imgW="0" imgH="0" progId="Equation.3">
                  <p:embed/>
                  <p:pic>
                    <p:nvPicPr>
                      <p:cNvPr id="0" name="Rectangl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3" name="Rectangle 3"/>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104515" name="Equation" r:id="rId4" imgW="0" imgH="0" progId="Equation.3">
                  <p:embed/>
                </p:oleObj>
              </mc:Choice>
              <mc:Fallback>
                <p:oleObj name="Equation" r:id="rId4"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0372" name="Group 212"/>
          <p:cNvGraphicFramePr>
            <a:graphicFrameLocks noGrp="1"/>
          </p:cNvGraphicFramePr>
          <p:nvPr>
            <p:ph sz="quarter" idx="3"/>
          </p:nvPr>
        </p:nvGraphicFramePr>
        <p:xfrm>
          <a:off x="381000" y="2590800"/>
          <a:ext cx="8534400" cy="3292475"/>
        </p:xfrm>
        <a:graphic>
          <a:graphicData uri="http://schemas.openxmlformats.org/drawingml/2006/table">
            <a:tbl>
              <a:tblPr/>
              <a:tblGrid>
                <a:gridCol w="1066800"/>
                <a:gridCol w="1549400"/>
                <a:gridCol w="1727200"/>
                <a:gridCol w="4191000"/>
              </a:tblGrid>
              <a:tr h="823119">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气体类别</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设计压力</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(kg/cm</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rPr>
                        <a:t>2</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充装气体</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88">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Garamond" pitchFamily="18" charset="0"/>
                          <a:ea typeface="宋体" pitchFamily="2" charset="-122"/>
                        </a:rPr>
                        <a:t>液化</a:t>
                      </a:r>
                      <a:endParaRPr kumimoji="0" lang="en-US" altLang="zh-CN" sz="2400" b="1" i="0" u="none" strike="noStrike" cap="none" normalizeH="0" baseline="0" dirty="0" smtClean="0">
                        <a:ln>
                          <a:noFill/>
                        </a:ln>
                        <a:solidFill>
                          <a:schemeClr val="tx1"/>
                        </a:solidFill>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Garamond" pitchFamily="18" charset="0"/>
                          <a:ea typeface="宋体" pitchFamily="2" charset="-122"/>
                        </a:rPr>
                        <a:t>气体</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err="1" smtClean="0">
                          <a:ln>
                            <a:noFill/>
                          </a:ln>
                          <a:solidFill>
                            <a:schemeClr val="tx1"/>
                          </a:solidFill>
                          <a:effectLst/>
                          <a:latin typeface="宋体" pitchFamily="2" charset="-122"/>
                          <a:ea typeface="宋体" pitchFamily="2" charset="-122"/>
                        </a:rPr>
                        <a:t>t</a:t>
                      </a:r>
                      <a:r>
                        <a:rPr kumimoji="0" lang="en-US" altLang="zh-CN" sz="2400" b="1" i="0" u="none" strike="noStrike" cap="none" normalizeH="0" baseline="-25000" dirty="0" err="1" smtClean="0">
                          <a:ln>
                            <a:noFill/>
                          </a:ln>
                          <a:solidFill>
                            <a:schemeClr val="tx1"/>
                          </a:solidFill>
                          <a:effectLst/>
                          <a:latin typeface="宋体" pitchFamily="2" charset="-122"/>
                          <a:ea typeface="宋体" pitchFamily="2" charset="-122"/>
                        </a:rPr>
                        <a:t>c</a:t>
                      </a:r>
                      <a:r>
                        <a:rPr kumimoji="0" lang="en-US" altLang="zh-CN" sz="2400" b="1" i="0" u="none" strike="noStrike" cap="none" normalizeH="0" baseline="-25000" dirty="0" smtClean="0">
                          <a:ln>
                            <a:noFill/>
                          </a:ln>
                          <a:solidFill>
                            <a:schemeClr val="tx1"/>
                          </a:solidFill>
                          <a:effectLst/>
                          <a:latin typeface="宋体" pitchFamily="2" charset="-122"/>
                          <a:ea typeface="宋体" pitchFamily="2" charset="-122"/>
                        </a:rPr>
                        <a:t> </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-10℃</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rgbClr val="FF0000"/>
                          </a:solidFill>
                          <a:effectLst/>
                          <a:latin typeface="宋体" pitchFamily="2" charset="-122"/>
                          <a:ea typeface="宋体" pitchFamily="2" charset="-122"/>
                        </a:rPr>
                        <a:t>高压</a:t>
                      </a:r>
                      <a:endParaRPr kumimoji="0" lang="en-US" altLang="zh-CN" sz="2400" b="1" i="0" u="none" strike="noStrike" cap="none" normalizeH="0" baseline="0" dirty="0" smtClean="0">
                        <a:ln>
                          <a:noFill/>
                        </a:ln>
                        <a:solidFill>
                          <a:srgbClr val="FF0000"/>
                        </a:solidFill>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宋体" pitchFamily="2" charset="-122"/>
                          <a:ea typeface="宋体" pitchFamily="2" charset="-122"/>
                        </a:rPr>
                        <a:t>液化气体</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宋体" pitchFamily="2" charset="-122"/>
                          <a:ea typeface="宋体" pitchFamily="2" charset="-122"/>
                        </a:rPr>
                        <a:t>-10 </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2400" b="1" i="0" u="none" strike="noStrike" cap="none" normalizeH="0" baseline="0" dirty="0" err="1" smtClean="0">
                          <a:ln>
                            <a:noFill/>
                          </a:ln>
                          <a:solidFill>
                            <a:schemeClr val="tx1"/>
                          </a:solidFill>
                          <a:effectLst/>
                          <a:latin typeface="宋体" pitchFamily="2" charset="-122"/>
                          <a:ea typeface="宋体" pitchFamily="2" charset="-122"/>
                        </a:rPr>
                        <a:t>t</a:t>
                      </a:r>
                      <a:r>
                        <a:rPr kumimoji="0" lang="en-US" altLang="zh-CN" sz="2400" b="1" i="0" u="none" strike="noStrike" cap="none" normalizeH="0" baseline="-25000" dirty="0" err="1" smtClean="0">
                          <a:ln>
                            <a:noFill/>
                          </a:ln>
                          <a:solidFill>
                            <a:schemeClr val="tx1"/>
                          </a:solidFill>
                          <a:effectLst/>
                          <a:latin typeface="宋体" pitchFamily="2" charset="-122"/>
                          <a:ea typeface="宋体" pitchFamily="2" charset="-122"/>
                        </a:rPr>
                        <a:t>c</a:t>
                      </a:r>
                      <a:r>
                        <a:rPr kumimoji="0" lang="en-US" altLang="zh-CN" sz="2400" b="1" i="0" u="none" strike="noStrike" cap="none" normalizeH="0" baseline="0" dirty="0" smtClean="0">
                          <a:ln>
                            <a:noFill/>
                          </a:ln>
                          <a:solidFill>
                            <a:schemeClr val="tx1"/>
                          </a:solidFill>
                          <a:effectLst/>
                          <a:latin typeface="宋体" pitchFamily="2" charset="-122"/>
                          <a:ea typeface="宋体"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宋体" pitchFamily="2" charset="-122"/>
                          <a:ea typeface="宋体" pitchFamily="2" charset="-122"/>
                        </a:rPr>
                        <a:t>70 </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Garamond" pitchFamily="18" charset="0"/>
                          <a:ea typeface="宋体" pitchFamily="2" charset="-122"/>
                        </a:rPr>
                        <a:t>200</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CO</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N</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O</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、乙烷、乙烯等</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88">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Garamond" pitchFamily="18" charset="0"/>
                          <a:ea typeface="宋体" pitchFamily="2" charset="-122"/>
                        </a:rPr>
                        <a:t>100</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1554780">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Garamond" pitchFamily="18" charset="0"/>
                          <a:ea typeface="宋体" pitchFamily="2" charset="-122"/>
                        </a:rPr>
                        <a:t>135</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rPr>
                        <a:t>Xe</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N</a:t>
                      </a:r>
                      <a:r>
                        <a:rPr kumimoji="0" lang="en-US" altLang="zh-CN" sz="2400" b="1" i="0" u="none" strike="noStrike" cap="none" normalizeH="0" baseline="-25000" dirty="0" smtClean="0">
                          <a:ln>
                            <a:noFill/>
                          </a:ln>
                          <a:solidFill>
                            <a:schemeClr val="tx1"/>
                          </a:solidFill>
                          <a:effectLst/>
                          <a:latin typeface="Times New Roman" pitchFamily="18" charset="0"/>
                          <a:ea typeface="宋体" pitchFamily="2" charset="-122"/>
                        </a:rPr>
                        <a:t>2</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O</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、六氟化硫、</a:t>
                      </a: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rPr>
                        <a:t>HCl</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、乙烷、乙烯、三氟氯甲烷、三氟甲烷、六氟乙烷、偏二氟乙烯、氟乙烯、三氟溴甲烷</a:t>
                      </a: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4475" name="Text Box 5"/>
          <p:cNvSpPr txBox="1">
            <a:spLocks noChangeArrowheads="1"/>
          </p:cNvSpPr>
          <p:nvPr/>
        </p:nvSpPr>
        <p:spPr bwMode="auto">
          <a:xfrm>
            <a:off x="228600" y="1600200"/>
            <a:ext cx="87630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spcBef>
                <a:spcPct val="50000"/>
              </a:spcBef>
            </a:pPr>
            <a:r>
              <a:rPr lang="en-US" altLang="zh-CN" sz="2800" b="1">
                <a:solidFill>
                  <a:srgbClr val="FFFF00"/>
                </a:solidFill>
                <a:latin typeface="Times New Roman" pitchFamily="18" charset="0"/>
              </a:rPr>
              <a:t>5.3.2 </a:t>
            </a:r>
            <a:r>
              <a:rPr lang="zh-CN" altLang="en-US" sz="2800" b="1">
                <a:solidFill>
                  <a:srgbClr val="FFFF00"/>
                </a:solidFill>
                <a:latin typeface="Times New Roman" pitchFamily="18" charset="0"/>
              </a:rPr>
              <a:t>压缩（液化）气体的气瓶设计压力和充装系数</a:t>
            </a:r>
          </a:p>
          <a:p>
            <a:pPr algn="ctr">
              <a:lnSpc>
                <a:spcPct val="80000"/>
              </a:lnSpc>
              <a:spcBef>
                <a:spcPct val="50000"/>
              </a:spcBef>
            </a:pPr>
            <a:r>
              <a:rPr lang="zh-CN" altLang="en-US" sz="2400" b="1">
                <a:latin typeface="Times New Roman" pitchFamily="18" charset="0"/>
              </a:rPr>
              <a:t>常用压缩气体和液化气体的气瓶设计压力</a:t>
            </a:r>
          </a:p>
        </p:txBody>
      </p:sp>
      <p:grpSp>
        <p:nvGrpSpPr>
          <p:cNvPr id="104476" name="Group 9"/>
          <p:cNvGrpSpPr>
            <a:grpSpLocks/>
          </p:cNvGrpSpPr>
          <p:nvPr/>
        </p:nvGrpSpPr>
        <p:grpSpPr bwMode="auto">
          <a:xfrm>
            <a:off x="152400" y="152400"/>
            <a:ext cx="2362200" cy="1000125"/>
            <a:chOff x="152400" y="152400"/>
            <a:chExt cx="2362200" cy="1000125"/>
          </a:xfrm>
        </p:grpSpPr>
        <p:sp>
          <p:nvSpPr>
            <p:cNvPr id="31"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0447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34"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4EAF3876-9A7E-463E-A0B5-6A9B0834520B}" type="datetime1">
              <a:rPr lang="zh-CN" altLang="en-US" sz="1200" smtClean="0">
                <a:latin typeface="Arial" charset="0"/>
              </a:rPr>
              <a:pPr eaLnBrk="1" hangingPunct="1"/>
              <a:t>2017/4/24</a:t>
            </a:fld>
            <a:endParaRPr lang="en-US" altLang="zh-CN" sz="1200" smtClean="0">
              <a:latin typeface="Arial" charset="0"/>
            </a:endParaRPr>
          </a:p>
        </p:txBody>
      </p:sp>
      <p:sp>
        <p:nvSpPr>
          <p:cNvPr id="105475" name="Slide Number Placeholder 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0592D756-632A-45FA-869C-F676227D402C}" type="slidenum">
              <a:rPr lang="zh-CN" altLang="en-US" sz="1200" smtClean="0">
                <a:latin typeface="Arial" charset="0"/>
              </a:rPr>
              <a:pPr eaLnBrk="1" hangingPunct="1"/>
              <a:t>109</a:t>
            </a:fld>
            <a:endParaRPr lang="en-US" altLang="zh-CN" sz="1200" smtClean="0">
              <a:latin typeface="Arial" charset="0"/>
            </a:endParaRPr>
          </a:p>
        </p:txBody>
      </p:sp>
      <p:graphicFrame>
        <p:nvGraphicFramePr>
          <p:cNvPr id="105476" name="Rectangle 2"/>
          <p:cNvGraphicFramePr>
            <a:graphicFrameLocks noGrp="1"/>
          </p:cNvGraphicFramePr>
          <p:nvPr>
            <p:ph sz="quarter" idx="1"/>
          </p:nvPr>
        </p:nvGraphicFramePr>
        <p:xfrm>
          <a:off x="2476500" y="2693988"/>
          <a:ext cx="0" cy="0"/>
        </p:xfrm>
        <a:graphic>
          <a:graphicData uri="http://schemas.openxmlformats.org/presentationml/2006/ole">
            <mc:AlternateContent xmlns:mc="http://schemas.openxmlformats.org/markup-compatibility/2006">
              <mc:Choice xmlns:v="urn:schemas-microsoft-com:vml" Requires="v">
                <p:oleObj spid="_x0000_s105533" name="Equation" r:id="rId3" imgW="0" imgH="0" progId="Equation.3">
                  <p:embed/>
                </p:oleObj>
              </mc:Choice>
              <mc:Fallback>
                <p:oleObj name="Equation" r:id="rId3" imgW="0" imgH="0" progId="Equation.3">
                  <p:embed/>
                  <p:pic>
                    <p:nvPicPr>
                      <p:cNvPr id="0" name="Rectangl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477" name="Rectangle 3"/>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105534" name="Equation" r:id="rId4" imgW="0" imgH="0" progId="Equation.3">
                  <p:embed/>
                </p:oleObj>
              </mc:Choice>
              <mc:Fallback>
                <p:oleObj name="Equation" r:id="rId4"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9339" name="Group 43"/>
          <p:cNvGraphicFramePr>
            <a:graphicFrameLocks noGrp="1"/>
          </p:cNvGraphicFramePr>
          <p:nvPr>
            <p:ph sz="quarter" idx="3"/>
          </p:nvPr>
        </p:nvGraphicFramePr>
        <p:xfrm>
          <a:off x="419100" y="3276600"/>
          <a:ext cx="8382000" cy="2962404"/>
        </p:xfrm>
        <a:graphic>
          <a:graphicData uri="http://schemas.openxmlformats.org/drawingml/2006/table">
            <a:tbl>
              <a:tblPr/>
              <a:tblGrid>
                <a:gridCol w="1219200"/>
                <a:gridCol w="1600200"/>
                <a:gridCol w="1828800"/>
                <a:gridCol w="3733800"/>
              </a:tblGrid>
              <a:tr h="822800">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气体类别</a:t>
                      </a:r>
                    </a:p>
                  </a:txBody>
                  <a:tcPr marT="45657" marB="456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设计压力</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(kg/cm</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rPr>
                        <a:t>2</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p>
                  </a:txBody>
                  <a:tcPr marT="45657" marB="456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充装气体</a:t>
                      </a:r>
                    </a:p>
                  </a:txBody>
                  <a:tcPr marT="45657" marB="456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394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Garamond" pitchFamily="18" charset="0"/>
                          <a:ea typeface="宋体" pitchFamily="2" charset="-122"/>
                        </a:rPr>
                        <a:t>液化</a:t>
                      </a:r>
                      <a:endParaRPr kumimoji="0" lang="en-US" altLang="zh-CN" sz="2400" b="1" i="0" u="none" strike="noStrike" cap="none" normalizeH="0" baseline="0" dirty="0" smtClean="0">
                        <a:ln>
                          <a:noFill/>
                        </a:ln>
                        <a:solidFill>
                          <a:schemeClr val="tx1"/>
                        </a:solidFill>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Garamond" pitchFamily="18" charset="0"/>
                          <a:ea typeface="宋体" pitchFamily="2" charset="-122"/>
                        </a:rPr>
                        <a:t>气体</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rPr>
                        <a:t>t</a:t>
                      </a:r>
                      <a:r>
                        <a:rPr kumimoji="0" lang="en-US" altLang="zh-CN" sz="2400" b="1" i="0" u="none" strike="noStrike" cap="none" normalizeH="0" baseline="-25000" dirty="0" err="1" smtClean="0">
                          <a:ln>
                            <a:noFill/>
                          </a:ln>
                          <a:solidFill>
                            <a:schemeClr val="tx1"/>
                          </a:solidFill>
                          <a:effectLst/>
                          <a:latin typeface="Times New Roman" pitchFamily="18" charset="0"/>
                          <a:ea typeface="宋体" pitchFamily="2" charset="-122"/>
                        </a:rPr>
                        <a:t>c</a:t>
                      </a:r>
                      <a:r>
                        <a:rPr kumimoji="0" lang="en-US" altLang="zh-CN" sz="2400" b="1" i="0" u="none" strike="noStrike" cap="none" normalizeH="0" baseline="-25000" dirty="0" smtClean="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-10℃</a:t>
                      </a:r>
                    </a:p>
                  </a:txBody>
                  <a:tcPr marT="45657" marB="456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rgbClr val="FF0000"/>
                          </a:solidFill>
                          <a:effectLst/>
                          <a:latin typeface="宋体" pitchFamily="2" charset="-122"/>
                          <a:ea typeface="宋体" pitchFamily="2" charset="-122"/>
                        </a:rPr>
                        <a:t>高压</a:t>
                      </a:r>
                      <a:endParaRPr kumimoji="0" lang="en-US" altLang="zh-CN" sz="2400" b="1" i="0" u="none" strike="noStrike" cap="none" normalizeH="0" baseline="0" dirty="0" smtClean="0">
                        <a:ln>
                          <a:noFill/>
                        </a:ln>
                        <a:solidFill>
                          <a:srgbClr val="FF0000"/>
                        </a:solidFill>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宋体" pitchFamily="2" charset="-122"/>
                          <a:ea typeface="宋体" pitchFamily="2" charset="-122"/>
                        </a:rPr>
                        <a:t>液化气体</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宋体" pitchFamily="2" charset="-122"/>
                          <a:ea typeface="宋体" pitchFamily="2" charset="-122"/>
                        </a:rPr>
                        <a:t>-10 </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dirty="0" smtClean="0">
                          <a:ln>
                            <a:noFill/>
                          </a:ln>
                          <a:solidFill>
                            <a:schemeClr val="tx1"/>
                          </a:solidFill>
                          <a:effectLst/>
                          <a:latin typeface="宋体" pitchFamily="2" charset="-122"/>
                          <a:ea typeface="宋体" pitchFamily="2" charset="-122"/>
                        </a:rPr>
                        <a:t> ≤</a:t>
                      </a:r>
                      <a:r>
                        <a:rPr kumimoji="0" lang="en-US" altLang="zh-CN" sz="2400" b="1" i="0" u="none" strike="noStrike" cap="none" normalizeH="0" baseline="0" dirty="0" err="1" smtClean="0">
                          <a:ln>
                            <a:noFill/>
                          </a:ln>
                          <a:solidFill>
                            <a:schemeClr val="tx1"/>
                          </a:solidFill>
                          <a:effectLst/>
                          <a:latin typeface="宋体" pitchFamily="2" charset="-122"/>
                          <a:ea typeface="宋体" pitchFamily="2" charset="-122"/>
                        </a:rPr>
                        <a:t>t</a:t>
                      </a:r>
                      <a:r>
                        <a:rPr kumimoji="0" lang="en-US" altLang="zh-CN" sz="2400" b="1" i="0" u="none" strike="noStrike" cap="none" normalizeH="0" baseline="-25000" dirty="0" err="1" smtClean="0">
                          <a:ln>
                            <a:noFill/>
                          </a:ln>
                          <a:solidFill>
                            <a:schemeClr val="tx1"/>
                          </a:solidFill>
                          <a:effectLst/>
                          <a:latin typeface="宋体" pitchFamily="2" charset="-122"/>
                          <a:ea typeface="宋体" pitchFamily="2" charset="-122"/>
                        </a:rPr>
                        <a:t>c</a:t>
                      </a:r>
                      <a:r>
                        <a:rPr kumimoji="0" lang="en-US" altLang="zh-CN" sz="2400" b="1" i="0" u="none" strike="noStrike" cap="none" normalizeH="0" baseline="0" dirty="0" smtClean="0">
                          <a:ln>
                            <a:noFill/>
                          </a:ln>
                          <a:solidFill>
                            <a:schemeClr val="tx1"/>
                          </a:solidFill>
                          <a:effectLst/>
                          <a:latin typeface="宋体" pitchFamily="2" charset="-122"/>
                          <a:ea typeface="宋体"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宋体" pitchFamily="2" charset="-122"/>
                          <a:ea typeface="宋体" pitchFamily="2" charset="-122"/>
                        </a:rPr>
                        <a:t>70 </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p>
                  </a:txBody>
                  <a:tcPr marT="45657" marB="456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Garamond" pitchFamily="18" charset="0"/>
                          <a:ea typeface="宋体" pitchFamily="2" charset="-122"/>
                        </a:rPr>
                        <a:t>80</a:t>
                      </a:r>
                    </a:p>
                  </a:txBody>
                  <a:tcPr marT="45657" marB="456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六氟化硫、三氟氯甲烷、六氟乙烷、偏二氟乙烯、氟乙烯、三氟溴甲烷 等</a:t>
                      </a:r>
                      <a:endParaRPr kumimoji="0" lang="zh-CN" altLang="en-US" sz="2400" b="1" i="0" u="none" strike="noStrike" cap="none" normalizeH="0" baseline="0" dirty="0" smtClean="0">
                        <a:ln>
                          <a:noFill/>
                        </a:ln>
                        <a:solidFill>
                          <a:schemeClr val="tx1"/>
                        </a:solidFill>
                        <a:effectLst/>
                        <a:latin typeface="Garamond" pitchFamily="18" charset="0"/>
                        <a:ea typeface="宋体" pitchFamily="2" charset="-122"/>
                      </a:endParaRPr>
                    </a:p>
                  </a:txBody>
                  <a:tcPr marT="45657" marB="4565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5494" name="Text Box 29"/>
          <p:cNvSpPr txBox="1">
            <a:spLocks noChangeArrowheads="1"/>
          </p:cNvSpPr>
          <p:nvPr/>
        </p:nvSpPr>
        <p:spPr bwMode="auto">
          <a:xfrm>
            <a:off x="228600" y="1600200"/>
            <a:ext cx="8763000"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spcBef>
                <a:spcPct val="50000"/>
              </a:spcBef>
            </a:pPr>
            <a:r>
              <a:rPr lang="en-US" altLang="zh-CN" sz="2800" b="1">
                <a:solidFill>
                  <a:srgbClr val="FFFF00"/>
                </a:solidFill>
                <a:latin typeface="Times New Roman" pitchFamily="18" charset="0"/>
              </a:rPr>
              <a:t>5.3.2 </a:t>
            </a:r>
            <a:r>
              <a:rPr lang="zh-CN" altLang="en-US" sz="2800" b="1">
                <a:solidFill>
                  <a:srgbClr val="FFFF00"/>
                </a:solidFill>
                <a:latin typeface="Times New Roman" pitchFamily="18" charset="0"/>
              </a:rPr>
              <a:t>压缩（液化）气体的气瓶设计压力和充装系数</a:t>
            </a:r>
          </a:p>
          <a:p>
            <a:pPr algn="ctr">
              <a:lnSpc>
                <a:spcPct val="80000"/>
              </a:lnSpc>
              <a:spcBef>
                <a:spcPct val="50000"/>
              </a:spcBef>
            </a:pPr>
            <a:endParaRPr lang="en-US" altLang="zh-CN" sz="2400" b="1">
              <a:latin typeface="Times New Roman" pitchFamily="18" charset="0"/>
            </a:endParaRPr>
          </a:p>
          <a:p>
            <a:pPr algn="ctr">
              <a:lnSpc>
                <a:spcPct val="80000"/>
              </a:lnSpc>
              <a:spcBef>
                <a:spcPct val="50000"/>
              </a:spcBef>
            </a:pPr>
            <a:r>
              <a:rPr lang="zh-CN" altLang="en-US" sz="2400" b="1">
                <a:latin typeface="Times New Roman" pitchFamily="18" charset="0"/>
              </a:rPr>
              <a:t>常用压缩气体和液化气体的气瓶设计压力</a:t>
            </a:r>
          </a:p>
        </p:txBody>
      </p:sp>
      <p:grpSp>
        <p:nvGrpSpPr>
          <p:cNvPr id="105495" name="Group 9"/>
          <p:cNvGrpSpPr>
            <a:grpSpLocks/>
          </p:cNvGrpSpPr>
          <p:nvPr/>
        </p:nvGrpSpPr>
        <p:grpSpPr bwMode="auto">
          <a:xfrm>
            <a:off x="152400" y="152400"/>
            <a:ext cx="2362200" cy="1000125"/>
            <a:chOff x="152400" y="152400"/>
            <a:chExt cx="2362200" cy="1000125"/>
          </a:xfrm>
        </p:grpSpPr>
        <p:sp>
          <p:nvSpPr>
            <p:cNvPr id="3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0549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33"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B045B2E-03CB-4F15-8DA5-8E3418665138}" type="datetime1">
              <a:rPr lang="zh-CN" altLang="en-US" sz="1200" smtClean="0">
                <a:latin typeface="Arial" charset="0"/>
              </a:rPr>
              <a:pPr eaLnBrk="1" hangingPunct="1"/>
              <a:t>2017/4/24</a:t>
            </a:fld>
            <a:endParaRPr lang="en-US" altLang="zh-CN" sz="1200" smtClean="0">
              <a:latin typeface="Arial" charset="0"/>
            </a:endParaRPr>
          </a:p>
        </p:txBody>
      </p:sp>
      <p:sp>
        <p:nvSpPr>
          <p:cNvPr id="133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D4CEA259-C3C1-4213-A7AC-2AE803DEC8D8}" type="slidenum">
              <a:rPr lang="zh-CN" altLang="en-US" sz="1200" smtClean="0">
                <a:latin typeface="Arial" charset="0"/>
              </a:rPr>
              <a:pPr eaLnBrk="1" hangingPunct="1"/>
              <a:t>11</a:t>
            </a:fld>
            <a:endParaRPr lang="en-US" altLang="zh-CN" sz="1200" smtClean="0">
              <a:latin typeface="Arial" charset="0"/>
            </a:endParaRPr>
          </a:p>
        </p:txBody>
      </p:sp>
      <p:grpSp>
        <p:nvGrpSpPr>
          <p:cNvPr id="13316"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33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b="0" dirty="0" smtClean="0"/>
              <a:t>第五章</a:t>
            </a:r>
            <a:r>
              <a:rPr lang="zh-CN" altLang="en-US" sz="3600" b="0" dirty="0" smtClean="0"/>
              <a:t/>
            </a:r>
            <a:br>
              <a:rPr lang="zh-CN" altLang="en-US" sz="3600" b="0" dirty="0" smtClean="0"/>
            </a:br>
            <a:r>
              <a:rPr lang="zh-CN" altLang="en-US" sz="2800" b="0" dirty="0" smtClean="0"/>
              <a:t>化学危险品安全技术说明书及标签、标识</a:t>
            </a:r>
          </a:p>
        </p:txBody>
      </p:sp>
      <p:sp>
        <p:nvSpPr>
          <p:cNvPr id="13318" name="Rectangle 1"/>
          <p:cNvSpPr>
            <a:spLocks noChangeArrowheads="1"/>
          </p:cNvSpPr>
          <p:nvPr/>
        </p:nvSpPr>
        <p:spPr bwMode="auto">
          <a:xfrm>
            <a:off x="304800" y="1600200"/>
            <a:ext cx="86868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solidFill>
                  <a:srgbClr val="FFFF00"/>
                </a:solidFill>
                <a:latin typeface="Times New Roman" pitchFamily="18" charset="0"/>
              </a:rPr>
              <a:t>5.1.3 SDS</a:t>
            </a:r>
            <a:r>
              <a:rPr lang="zh-CN" altLang="zh-CN" sz="2400" b="1" dirty="0">
                <a:solidFill>
                  <a:srgbClr val="FFFF00"/>
                </a:solidFill>
                <a:latin typeface="Times New Roman" pitchFamily="18" charset="0"/>
              </a:rPr>
              <a:t>的内容和通用形式 </a:t>
            </a:r>
          </a:p>
          <a:p>
            <a:pPr>
              <a:lnSpc>
                <a:spcPct val="150000"/>
              </a:lnSpc>
            </a:pPr>
            <a:r>
              <a:rPr lang="en-US" altLang="zh-CN" sz="2400" b="1" dirty="0"/>
              <a:t>2</a:t>
            </a:r>
            <a:r>
              <a:rPr lang="zh-CN" altLang="en-US" sz="2400" b="1" dirty="0"/>
              <a:t>、</a:t>
            </a:r>
            <a:r>
              <a:rPr lang="zh-CN" altLang="zh-CN" sz="2400" b="1" dirty="0"/>
              <a:t>在</a:t>
            </a:r>
            <a:r>
              <a:rPr lang="en-US" altLang="zh-CN" sz="2400" b="1" dirty="0"/>
              <a:t>16</a:t>
            </a:r>
            <a:r>
              <a:rPr lang="zh-CN" altLang="zh-CN" sz="2400" b="1" dirty="0"/>
              <a:t>部分下面填写相关的信息，该项如果无数据，应写明无数据原因。</a:t>
            </a:r>
            <a:r>
              <a:rPr lang="en-US" altLang="zh-CN" sz="2400" b="1" dirty="0"/>
              <a:t>16</a:t>
            </a:r>
            <a:r>
              <a:rPr lang="zh-CN" altLang="zh-CN" sz="2400" b="1" dirty="0"/>
              <a:t>部分中，除第</a:t>
            </a:r>
            <a:r>
              <a:rPr lang="en-US" altLang="zh-CN" sz="2400" b="1" dirty="0"/>
              <a:t>16</a:t>
            </a:r>
            <a:r>
              <a:rPr lang="zh-CN" altLang="zh-CN" sz="2400" b="1" dirty="0"/>
              <a:t>部分</a:t>
            </a:r>
            <a:r>
              <a:rPr lang="en-US" altLang="zh-CN" sz="2400" b="1" dirty="0"/>
              <a:t> “</a:t>
            </a:r>
            <a:r>
              <a:rPr lang="zh-CN" altLang="zh-CN" sz="2400" b="1" dirty="0"/>
              <a:t>其他信息</a:t>
            </a:r>
            <a:r>
              <a:rPr lang="en-US" altLang="zh-CN" sz="2400" b="1" dirty="0"/>
              <a:t>” </a:t>
            </a:r>
            <a:r>
              <a:rPr lang="zh-CN" altLang="zh-CN" sz="2400" b="1" dirty="0"/>
              <a:t>外，其余部分不能留下空项。</a:t>
            </a:r>
            <a:r>
              <a:rPr lang="en-US" altLang="zh-CN" sz="2400" b="1" dirty="0">
                <a:solidFill>
                  <a:srgbClr val="FF0000"/>
                </a:solidFill>
              </a:rPr>
              <a:t>SDS</a:t>
            </a:r>
            <a:r>
              <a:rPr lang="zh-CN" altLang="zh-CN" sz="2400" b="1" dirty="0">
                <a:solidFill>
                  <a:srgbClr val="FF0000"/>
                </a:solidFill>
              </a:rPr>
              <a:t>中信息的来源一般不用详细说明</a:t>
            </a:r>
            <a:r>
              <a:rPr lang="zh-CN" altLang="zh-CN" sz="2400" b="1" dirty="0"/>
              <a:t>。 </a:t>
            </a:r>
          </a:p>
          <a:p>
            <a:pPr>
              <a:lnSpc>
                <a:spcPct val="150000"/>
              </a:lnSpc>
            </a:pPr>
            <a:r>
              <a:rPr lang="zh-CN" altLang="zh-CN" b="1" dirty="0">
                <a:solidFill>
                  <a:srgbClr val="2CF460"/>
                </a:solidFill>
              </a:rPr>
              <a:t>注：最好提供信息来源，以便阐明依据。</a:t>
            </a:r>
            <a:r>
              <a:rPr lang="zh-CN" altLang="zh-CN" sz="2400" b="1" dirty="0">
                <a:solidFill>
                  <a:srgbClr val="2CF460"/>
                </a:solidFill>
              </a:rPr>
              <a:t> </a:t>
            </a:r>
          </a:p>
          <a:p>
            <a:pPr>
              <a:lnSpc>
                <a:spcPct val="150000"/>
              </a:lnSpc>
            </a:pPr>
            <a:r>
              <a:rPr lang="en-US" altLang="zh-CN" sz="2400" b="1" dirty="0"/>
              <a:t>3</a:t>
            </a:r>
            <a:r>
              <a:rPr lang="zh-CN" altLang="en-US" sz="2400" b="1" dirty="0"/>
              <a:t>、</a:t>
            </a:r>
            <a:r>
              <a:rPr lang="en-US" altLang="zh-CN" sz="2400" b="1" dirty="0"/>
              <a:t> </a:t>
            </a:r>
            <a:r>
              <a:rPr lang="zh-CN" altLang="zh-CN" sz="2400" b="1" dirty="0"/>
              <a:t>对应于</a:t>
            </a:r>
            <a:r>
              <a:rPr lang="en-US" altLang="zh-CN" sz="2400" b="1" dirty="0"/>
              <a:t>16</a:t>
            </a:r>
            <a:r>
              <a:rPr lang="zh-CN" altLang="zh-CN" sz="2400" b="1" dirty="0"/>
              <a:t>部分的内容应依据附录</a:t>
            </a:r>
            <a:r>
              <a:rPr lang="en-US" altLang="zh-CN" sz="2400" b="1" dirty="0"/>
              <a:t>A</a:t>
            </a:r>
            <a:r>
              <a:rPr lang="zh-CN" altLang="zh-CN" sz="2400" b="1" dirty="0"/>
              <a:t>的建议和要求来完成。 </a:t>
            </a:r>
          </a:p>
          <a:p>
            <a:pPr>
              <a:lnSpc>
                <a:spcPct val="150000"/>
              </a:lnSpc>
            </a:pPr>
            <a:r>
              <a:rPr lang="en-US" altLang="zh-CN" sz="2400" b="1" dirty="0"/>
              <a:t>4</a:t>
            </a:r>
            <a:r>
              <a:rPr lang="zh-CN" altLang="en-US" sz="2400" b="1" dirty="0"/>
              <a:t>、</a:t>
            </a:r>
            <a:r>
              <a:rPr lang="zh-CN" altLang="zh-CN" sz="2400" b="1" dirty="0"/>
              <a:t>对</a:t>
            </a:r>
            <a:r>
              <a:rPr lang="en-US" altLang="zh-CN" sz="2400" b="1" dirty="0"/>
              <a:t>16</a:t>
            </a:r>
            <a:r>
              <a:rPr lang="zh-CN" altLang="zh-CN" sz="2400" b="1" dirty="0"/>
              <a:t>部分可以根据内容细分出小项，与</a:t>
            </a:r>
            <a:r>
              <a:rPr lang="en-US" altLang="zh-CN" sz="2400" b="1" dirty="0"/>
              <a:t>16</a:t>
            </a:r>
            <a:r>
              <a:rPr lang="zh-CN" altLang="zh-CN" sz="2400" b="1" dirty="0"/>
              <a:t>部分不同的是这些小项不编号。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EF24645B-A8D7-41B2-897D-9381321086A4}" type="datetime1">
              <a:rPr lang="zh-CN" altLang="en-US" sz="1200" smtClean="0">
                <a:latin typeface="Arial" charset="0"/>
              </a:rPr>
              <a:pPr eaLnBrk="1" hangingPunct="1"/>
              <a:t>2017/4/24</a:t>
            </a:fld>
            <a:endParaRPr lang="en-US" altLang="zh-CN" sz="1200" smtClean="0">
              <a:latin typeface="Arial" charset="0"/>
            </a:endParaRPr>
          </a:p>
        </p:txBody>
      </p:sp>
      <p:sp>
        <p:nvSpPr>
          <p:cNvPr id="106499" name="Slide Number Placeholder 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FA0A6499-2CF8-4331-8E11-20A44E6D1B5C}" type="slidenum">
              <a:rPr lang="zh-CN" altLang="en-US" sz="1200" smtClean="0">
                <a:latin typeface="Arial" charset="0"/>
              </a:rPr>
              <a:pPr eaLnBrk="1" hangingPunct="1"/>
              <a:t>110</a:t>
            </a:fld>
            <a:endParaRPr lang="en-US" altLang="zh-CN" sz="1200" smtClean="0">
              <a:latin typeface="Arial" charset="0"/>
            </a:endParaRPr>
          </a:p>
        </p:txBody>
      </p:sp>
      <p:graphicFrame>
        <p:nvGraphicFramePr>
          <p:cNvPr id="106500" name="Rectangle 2"/>
          <p:cNvGraphicFramePr>
            <a:graphicFrameLocks noGrp="1"/>
          </p:cNvGraphicFramePr>
          <p:nvPr>
            <p:ph sz="quarter" idx="1"/>
          </p:nvPr>
        </p:nvGraphicFramePr>
        <p:xfrm>
          <a:off x="2476500" y="2693988"/>
          <a:ext cx="0" cy="0"/>
        </p:xfrm>
        <a:graphic>
          <a:graphicData uri="http://schemas.openxmlformats.org/presentationml/2006/ole">
            <mc:AlternateContent xmlns:mc="http://schemas.openxmlformats.org/markup-compatibility/2006">
              <mc:Choice xmlns:v="urn:schemas-microsoft-com:vml" Requires="v">
                <p:oleObj spid="_x0000_s106560" name="Equation" r:id="rId3" imgW="0" imgH="0" progId="Equation.3">
                  <p:embed/>
                </p:oleObj>
              </mc:Choice>
              <mc:Fallback>
                <p:oleObj name="Equation" r:id="rId3" imgW="0" imgH="0" progId="Equation.3">
                  <p:embed/>
                  <p:pic>
                    <p:nvPicPr>
                      <p:cNvPr id="0" name="Rectangl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01" name="Rectangle 3"/>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106561" name="Equation" r:id="rId4" imgW="0" imgH="0" progId="Equation.3">
                  <p:embed/>
                </p:oleObj>
              </mc:Choice>
              <mc:Fallback>
                <p:oleObj name="Equation" r:id="rId4"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2270" name="Group 62"/>
          <p:cNvGraphicFramePr>
            <a:graphicFrameLocks noGrp="1"/>
          </p:cNvGraphicFramePr>
          <p:nvPr>
            <p:ph sz="quarter" idx="3"/>
          </p:nvPr>
        </p:nvGraphicFramePr>
        <p:xfrm>
          <a:off x="228600" y="2819400"/>
          <a:ext cx="8382000" cy="3190878"/>
        </p:xfrm>
        <a:graphic>
          <a:graphicData uri="http://schemas.openxmlformats.org/drawingml/2006/table">
            <a:tbl>
              <a:tblPr/>
              <a:tblGrid>
                <a:gridCol w="1308100"/>
                <a:gridCol w="2120900"/>
                <a:gridCol w="1447800"/>
                <a:gridCol w="3505200"/>
              </a:tblGrid>
              <a:tr h="1124420">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气体类别</a:t>
                      </a: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设计压力</a:t>
                      </a:r>
                      <a:endPar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(kg/cm</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rPr>
                        <a:t>2</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充装气体</a:t>
                      </a: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30984">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Garamond" pitchFamily="18" charset="0"/>
                          <a:ea typeface="宋体" pitchFamily="2" charset="-122"/>
                        </a:rPr>
                        <a:t>液化</a:t>
                      </a:r>
                      <a:endParaRPr kumimoji="0" lang="en-US" altLang="zh-CN" sz="2400" b="1" i="0" u="none" strike="noStrike" cap="none" normalizeH="0" baseline="0" dirty="0" smtClean="0">
                        <a:ln>
                          <a:noFill/>
                        </a:ln>
                        <a:solidFill>
                          <a:schemeClr val="tx1"/>
                        </a:solidFill>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Garamond" pitchFamily="18" charset="0"/>
                          <a:ea typeface="宋体" pitchFamily="2" charset="-122"/>
                        </a:rPr>
                        <a:t>气体</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rPr>
                        <a:t>t</a:t>
                      </a:r>
                      <a:r>
                        <a:rPr kumimoji="0" lang="en-US" altLang="zh-CN" sz="2400" b="1" i="0" u="none" strike="noStrike" cap="none" normalizeH="0" baseline="-25000" dirty="0" err="1" smtClean="0">
                          <a:ln>
                            <a:noFill/>
                          </a:ln>
                          <a:solidFill>
                            <a:schemeClr val="tx1"/>
                          </a:solidFill>
                          <a:effectLst/>
                          <a:latin typeface="Times New Roman" pitchFamily="18" charset="0"/>
                          <a:ea typeface="宋体" pitchFamily="2" charset="-122"/>
                        </a:rPr>
                        <a:t>c</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≥-10℃</a:t>
                      </a: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rgbClr val="FF0000"/>
                          </a:solidFill>
                          <a:effectLst/>
                          <a:latin typeface="宋体" pitchFamily="2" charset="-122"/>
                          <a:ea typeface="宋体" pitchFamily="2" charset="-122"/>
                        </a:rPr>
                        <a:t>低压</a:t>
                      </a:r>
                      <a:endParaRPr kumimoji="0" lang="en-US" altLang="zh-CN" sz="2400" b="1" i="0" u="none" strike="noStrike" cap="none" normalizeH="0" baseline="0" dirty="0" smtClean="0">
                        <a:ln>
                          <a:noFill/>
                        </a:ln>
                        <a:solidFill>
                          <a:srgbClr val="FF0000"/>
                        </a:solidFill>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宋体" pitchFamily="2" charset="-122"/>
                          <a:ea typeface="宋体" pitchFamily="2" charset="-122"/>
                        </a:rPr>
                        <a:t>液化气体</a:t>
                      </a: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err="1" smtClean="0">
                          <a:ln>
                            <a:noFill/>
                          </a:ln>
                          <a:solidFill>
                            <a:schemeClr val="tx1"/>
                          </a:solidFill>
                          <a:effectLst/>
                          <a:latin typeface="宋体" pitchFamily="2" charset="-122"/>
                          <a:ea typeface="宋体" pitchFamily="2" charset="-122"/>
                        </a:rPr>
                        <a:t>t</a:t>
                      </a:r>
                      <a:r>
                        <a:rPr kumimoji="0" lang="en-US" altLang="zh-CN" sz="2400" b="1" i="0" u="none" strike="noStrike" cap="none" normalizeH="0" baseline="-25000" dirty="0" err="1" smtClean="0">
                          <a:ln>
                            <a:noFill/>
                          </a:ln>
                          <a:solidFill>
                            <a:schemeClr val="tx1"/>
                          </a:solidFill>
                          <a:effectLst/>
                          <a:latin typeface="宋体" pitchFamily="2" charset="-122"/>
                          <a:ea typeface="宋体" pitchFamily="2" charset="-122"/>
                        </a:rPr>
                        <a:t>c</a:t>
                      </a:r>
                      <a:r>
                        <a:rPr kumimoji="0" lang="en-US" altLang="zh-CN" sz="2400" b="1" i="0" u="none" strike="noStrike" cap="none" normalizeH="0" baseline="-25000" dirty="0" smtClean="0">
                          <a:ln>
                            <a:noFill/>
                          </a:ln>
                          <a:solidFill>
                            <a:schemeClr val="tx1"/>
                          </a:solidFill>
                          <a:effectLst/>
                          <a:latin typeface="宋体" pitchFamily="2" charset="-122"/>
                          <a:ea typeface="宋体" pitchFamily="2" charset="-122"/>
                        </a:rPr>
                        <a:t> </a:t>
                      </a:r>
                      <a:r>
                        <a:rPr kumimoji="0" lang="en-US" altLang="zh-CN" sz="2400" b="1" i="0" u="none" strike="noStrike" cap="none" normalizeH="0" baseline="0" dirty="0" smtClean="0">
                          <a:ln>
                            <a:noFill/>
                          </a:ln>
                          <a:solidFill>
                            <a:schemeClr val="tx1"/>
                          </a:solidFill>
                          <a:effectLst/>
                          <a:latin typeface="宋体" pitchFamily="2" charset="-122"/>
                          <a:ea typeface="宋体" pitchFamily="2" charset="-122"/>
                        </a:rPr>
                        <a:t>&gt; 70</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且在</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60℃</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时的压力</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&gt; 1 kg/cm</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rPr>
                        <a:t>2</a:t>
                      </a: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Garamond" pitchFamily="18" charset="0"/>
                          <a:ea typeface="宋体" pitchFamily="2" charset="-122"/>
                        </a:rPr>
                        <a:t>50</a:t>
                      </a: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HBr</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S</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、光气等</a:t>
                      </a: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35472">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Garamond" pitchFamily="18" charset="0"/>
                          <a:ea typeface="宋体" pitchFamily="2" charset="-122"/>
                        </a:rPr>
                        <a:t>30</a:t>
                      </a: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NH</a:t>
                      </a:r>
                      <a:r>
                        <a:rPr kumimoji="0" lang="en-US" altLang="zh-CN" sz="2400" b="1" i="0" u="none" strike="noStrike" cap="none" normalizeH="0" baseline="-25000" dirty="0" smtClean="0">
                          <a:ln>
                            <a:noFill/>
                          </a:ln>
                          <a:solidFill>
                            <a:schemeClr val="tx1"/>
                          </a:solidFill>
                          <a:effectLst/>
                          <a:latin typeface="Times New Roman" pitchFamily="18" charset="0"/>
                          <a:ea typeface="宋体" pitchFamily="2" charset="-122"/>
                        </a:rPr>
                        <a:t>3</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、丙烷、丙烯、二氟氯甲烷、三氟乙烷</a:t>
                      </a:r>
                    </a:p>
                  </a:txBody>
                  <a:tcPr marT="45677" marB="4567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6521" name="Text Box 29"/>
          <p:cNvSpPr txBox="1">
            <a:spLocks noChangeArrowheads="1"/>
          </p:cNvSpPr>
          <p:nvPr/>
        </p:nvSpPr>
        <p:spPr bwMode="auto">
          <a:xfrm>
            <a:off x="228600" y="1447800"/>
            <a:ext cx="87630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spcBef>
                <a:spcPct val="50000"/>
              </a:spcBef>
            </a:pPr>
            <a:r>
              <a:rPr lang="en-US" altLang="zh-CN" sz="2800" b="1">
                <a:solidFill>
                  <a:srgbClr val="FFFF00"/>
                </a:solidFill>
                <a:latin typeface="Times New Roman" pitchFamily="18" charset="0"/>
              </a:rPr>
              <a:t>5.3.2 </a:t>
            </a:r>
            <a:r>
              <a:rPr lang="zh-CN" altLang="en-US" sz="2800" b="1">
                <a:solidFill>
                  <a:srgbClr val="FFFF00"/>
                </a:solidFill>
                <a:latin typeface="Times New Roman" pitchFamily="18" charset="0"/>
              </a:rPr>
              <a:t>压缩（液化）气体的气瓶设计压力和充装系数</a:t>
            </a:r>
          </a:p>
          <a:p>
            <a:pPr algn="ctr" eaLnBrk="1" hangingPunct="1"/>
            <a:endParaRPr lang="en-US" altLang="zh-CN" sz="2400" b="1">
              <a:latin typeface="Times New Roman" pitchFamily="18" charset="0"/>
            </a:endParaRPr>
          </a:p>
          <a:p>
            <a:pPr algn="ctr" eaLnBrk="1" hangingPunct="1"/>
            <a:r>
              <a:rPr lang="zh-CN" altLang="en-US" sz="2400" b="1">
                <a:latin typeface="Times New Roman" pitchFamily="18" charset="0"/>
              </a:rPr>
              <a:t>常用压缩气体和液化气体的气瓶设计压力</a:t>
            </a:r>
          </a:p>
        </p:txBody>
      </p:sp>
      <p:grpSp>
        <p:nvGrpSpPr>
          <p:cNvPr id="106522" name="Group 9"/>
          <p:cNvGrpSpPr>
            <a:grpSpLocks/>
          </p:cNvGrpSpPr>
          <p:nvPr/>
        </p:nvGrpSpPr>
        <p:grpSpPr bwMode="auto">
          <a:xfrm>
            <a:off x="152400" y="152400"/>
            <a:ext cx="2362200" cy="1000125"/>
            <a:chOff x="152400" y="152400"/>
            <a:chExt cx="2362200" cy="1000125"/>
          </a:xfrm>
        </p:grpSpPr>
        <p:sp>
          <p:nvSpPr>
            <p:cNvPr id="29"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0652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32"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FBCBB887-56C6-44CE-B82A-20FEF5738F32}" type="datetime1">
              <a:rPr lang="zh-CN" altLang="en-US" sz="1200" smtClean="0">
                <a:latin typeface="Arial" charset="0"/>
              </a:rPr>
              <a:pPr eaLnBrk="1" hangingPunct="1"/>
              <a:t>2017/4/24</a:t>
            </a:fld>
            <a:endParaRPr lang="en-US" altLang="zh-CN" sz="1200" smtClean="0">
              <a:latin typeface="Arial" charset="0"/>
            </a:endParaRPr>
          </a:p>
        </p:txBody>
      </p:sp>
      <p:sp>
        <p:nvSpPr>
          <p:cNvPr id="107523" name="Slide Number Placeholder 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5677F50-38BC-4D87-BF33-ABFE14E19D34}" type="slidenum">
              <a:rPr lang="zh-CN" altLang="en-US" sz="1200" smtClean="0">
                <a:latin typeface="Arial" charset="0"/>
              </a:rPr>
              <a:pPr eaLnBrk="1" hangingPunct="1"/>
              <a:t>111</a:t>
            </a:fld>
            <a:endParaRPr lang="en-US" altLang="zh-CN" sz="1200" smtClean="0">
              <a:latin typeface="Arial" charset="0"/>
            </a:endParaRPr>
          </a:p>
        </p:txBody>
      </p:sp>
      <p:graphicFrame>
        <p:nvGraphicFramePr>
          <p:cNvPr id="107524" name="Rectangle 2"/>
          <p:cNvGraphicFramePr>
            <a:graphicFrameLocks noGrp="1"/>
          </p:cNvGraphicFramePr>
          <p:nvPr>
            <p:ph sz="quarter" idx="1"/>
          </p:nvPr>
        </p:nvGraphicFramePr>
        <p:xfrm>
          <a:off x="2476500" y="2693988"/>
          <a:ext cx="0" cy="0"/>
        </p:xfrm>
        <a:graphic>
          <a:graphicData uri="http://schemas.openxmlformats.org/presentationml/2006/ole">
            <mc:AlternateContent xmlns:mc="http://schemas.openxmlformats.org/markup-compatibility/2006">
              <mc:Choice xmlns:v="urn:schemas-microsoft-com:vml" Requires="v">
                <p:oleObj spid="_x0000_s107584" name="Equation" r:id="rId3" imgW="0" imgH="0" progId="Equation.3">
                  <p:embed/>
                </p:oleObj>
              </mc:Choice>
              <mc:Fallback>
                <p:oleObj name="Equation" r:id="rId3" imgW="0" imgH="0" progId="Equation.3">
                  <p:embed/>
                  <p:pic>
                    <p:nvPicPr>
                      <p:cNvPr id="0" name="Rectangl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25" name="Rectangle 3"/>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107585" name="Equation" r:id="rId4" imgW="0" imgH="0" progId="Equation.3">
                  <p:embed/>
                </p:oleObj>
              </mc:Choice>
              <mc:Fallback>
                <p:oleObj name="Equation" r:id="rId4"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372" name="Group 52"/>
          <p:cNvGraphicFramePr>
            <a:graphicFrameLocks noGrp="1"/>
          </p:cNvGraphicFramePr>
          <p:nvPr>
            <p:ph sz="quarter" idx="3"/>
          </p:nvPr>
        </p:nvGraphicFramePr>
        <p:xfrm>
          <a:off x="342900" y="2438400"/>
          <a:ext cx="8534400" cy="3932238"/>
        </p:xfrm>
        <a:graphic>
          <a:graphicData uri="http://schemas.openxmlformats.org/drawingml/2006/table">
            <a:tbl>
              <a:tblPr/>
              <a:tblGrid>
                <a:gridCol w="1308100"/>
                <a:gridCol w="2044700"/>
                <a:gridCol w="1600200"/>
                <a:gridCol w="3581400"/>
              </a:tblGrid>
              <a:tr h="822980">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气体类别</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设计压力</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(kg/cm</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rPr>
                        <a:t>2</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充装气体</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20424">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Garamond" pitchFamily="18" charset="0"/>
                          <a:ea typeface="宋体" pitchFamily="2" charset="-122"/>
                        </a:rPr>
                        <a:t>液化</a:t>
                      </a:r>
                      <a:endParaRPr kumimoji="0" lang="en-US" altLang="zh-CN" sz="2400" b="1" i="0" u="none" strike="noStrike" cap="none" normalizeH="0" baseline="0" dirty="0" smtClean="0">
                        <a:ln>
                          <a:noFill/>
                        </a:ln>
                        <a:solidFill>
                          <a:schemeClr val="tx1"/>
                        </a:solidFill>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Garamond" pitchFamily="18" charset="0"/>
                          <a:ea typeface="宋体" pitchFamily="2" charset="-122"/>
                        </a:rPr>
                        <a:t>气体</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err="1" smtClean="0">
                          <a:ln>
                            <a:noFill/>
                          </a:ln>
                          <a:solidFill>
                            <a:schemeClr val="tx1"/>
                          </a:solidFill>
                          <a:effectLst/>
                          <a:latin typeface="Times New Roman" pitchFamily="18" charset="0"/>
                          <a:ea typeface="宋体" pitchFamily="2" charset="-122"/>
                        </a:rPr>
                        <a:t>t</a:t>
                      </a:r>
                      <a:r>
                        <a:rPr kumimoji="0" lang="en-US" altLang="zh-CN" sz="2400" b="1" i="0" u="none" strike="noStrike" cap="none" normalizeH="0" baseline="-25000" dirty="0" err="1" smtClean="0">
                          <a:ln>
                            <a:noFill/>
                          </a:ln>
                          <a:solidFill>
                            <a:schemeClr val="tx1"/>
                          </a:solidFill>
                          <a:effectLst/>
                          <a:latin typeface="Times New Roman" pitchFamily="18" charset="0"/>
                          <a:ea typeface="宋体" pitchFamily="2" charset="-122"/>
                        </a:rPr>
                        <a:t>c</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≥-10℃</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rgbClr val="FF0000"/>
                          </a:solidFill>
                          <a:effectLst/>
                          <a:latin typeface="宋体" pitchFamily="2" charset="-122"/>
                          <a:ea typeface="宋体" pitchFamily="2" charset="-122"/>
                        </a:rPr>
                        <a:t>低压</a:t>
                      </a:r>
                      <a:endParaRPr kumimoji="0" lang="en-US" altLang="zh-CN" sz="2400" b="1" i="0" u="none" strike="noStrike" cap="none" normalizeH="0" baseline="0" dirty="0" smtClean="0">
                        <a:ln>
                          <a:noFill/>
                        </a:ln>
                        <a:solidFill>
                          <a:srgbClr val="FF0000"/>
                        </a:solidFill>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宋体" pitchFamily="2" charset="-122"/>
                          <a:ea typeface="宋体" pitchFamily="2" charset="-122"/>
                        </a:rPr>
                        <a:t>液化气体</a:t>
                      </a: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err="1" smtClean="0">
                          <a:ln>
                            <a:noFill/>
                          </a:ln>
                          <a:solidFill>
                            <a:schemeClr val="tx1"/>
                          </a:solidFill>
                          <a:effectLst/>
                          <a:latin typeface="宋体" pitchFamily="2" charset="-122"/>
                          <a:ea typeface="宋体" pitchFamily="2" charset="-122"/>
                        </a:rPr>
                        <a:t>t</a:t>
                      </a:r>
                      <a:r>
                        <a:rPr kumimoji="0" lang="en-US" altLang="zh-CN" sz="2400" b="1" i="0" u="none" strike="noStrike" cap="none" normalizeH="0" baseline="-25000" dirty="0" err="1" smtClean="0">
                          <a:ln>
                            <a:noFill/>
                          </a:ln>
                          <a:solidFill>
                            <a:schemeClr val="tx1"/>
                          </a:solidFill>
                          <a:effectLst/>
                          <a:latin typeface="宋体" pitchFamily="2" charset="-122"/>
                          <a:ea typeface="宋体" pitchFamily="2" charset="-122"/>
                        </a:rPr>
                        <a:t>c</a:t>
                      </a:r>
                      <a:r>
                        <a:rPr kumimoji="0" lang="en-US" altLang="zh-CN" sz="2400" b="1" i="0" u="none" strike="noStrike" cap="none" normalizeH="0" baseline="0" dirty="0" smtClean="0">
                          <a:ln>
                            <a:noFill/>
                          </a:ln>
                          <a:solidFill>
                            <a:schemeClr val="tx1"/>
                          </a:solidFill>
                          <a:effectLst/>
                          <a:latin typeface="宋体" pitchFamily="2" charset="-122"/>
                          <a:ea typeface="宋体" pitchFamily="2" charset="-122"/>
                        </a:rPr>
                        <a:t>&gt;70</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且在</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60℃</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时的压力</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rPr>
                        <a:t>&gt; 1 kg/cm</a:t>
                      </a:r>
                      <a:r>
                        <a:rPr kumimoji="0" lang="en-US" altLang="zh-CN" sz="2400" b="1" i="0" u="none" strike="noStrike" cap="none" normalizeH="0" baseline="30000" dirty="0" smtClean="0">
                          <a:ln>
                            <a:noFill/>
                          </a:ln>
                          <a:solidFill>
                            <a:schemeClr val="tx1"/>
                          </a:solidFill>
                          <a:effectLst/>
                          <a:latin typeface="Times New Roman" pitchFamily="18" charset="0"/>
                          <a:ea typeface="宋体" pitchFamily="2" charset="-122"/>
                        </a:rPr>
                        <a:t>2</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Garamond" pitchFamily="18" charset="0"/>
                          <a:ea typeface="宋体" pitchFamily="2" charset="-122"/>
                        </a:rPr>
                        <a:t>20</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Cl</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SO</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、环丙烷、六氟丙烯、二氯二氟甲烷、</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HCl</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3</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3</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Cl</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3</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OCH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3</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N</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O</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4</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HF</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3</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Br</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834">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Garamond" pitchFamily="18" charset="0"/>
                          <a:ea typeface="宋体" pitchFamily="2" charset="-122"/>
                        </a:rPr>
                        <a:t>10</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Garamond" pitchFamily="18" charset="0"/>
                          <a:ea typeface="宋体" pitchFamily="2" charset="-122"/>
                        </a:rPr>
                        <a:t>正丁烷、异丁烷、</a:t>
                      </a:r>
                      <a:r>
                        <a:rPr kumimoji="0" lang="en-US" altLang="zh-CN" sz="2400" b="1" i="0" u="none" strike="noStrike" cap="none" normalizeH="0" baseline="0" dirty="0" smtClean="0">
                          <a:ln>
                            <a:noFill/>
                          </a:ln>
                          <a:solidFill>
                            <a:schemeClr val="tx1"/>
                          </a:solidFill>
                          <a:effectLst/>
                          <a:latin typeface="Garamond" pitchFamily="18" charset="0"/>
                          <a:ea typeface="宋体" pitchFamily="2" charset="-122"/>
                        </a:rPr>
                        <a:t>1-</a:t>
                      </a:r>
                      <a:r>
                        <a:rPr kumimoji="0" lang="zh-CN" altLang="en-US" sz="2400" b="1" i="0" u="none" strike="noStrike" cap="none" normalizeH="0" baseline="0" dirty="0" smtClean="0">
                          <a:ln>
                            <a:noFill/>
                          </a:ln>
                          <a:solidFill>
                            <a:schemeClr val="tx1"/>
                          </a:solidFill>
                          <a:effectLst/>
                          <a:latin typeface="Garamond" pitchFamily="18" charset="0"/>
                          <a:ea typeface="宋体" pitchFamily="2" charset="-122"/>
                        </a:rPr>
                        <a:t>丁烯、异丁烯、</a:t>
                      </a:r>
                      <a:r>
                        <a:rPr kumimoji="0" lang="en-US" altLang="zh-CN" sz="2400" b="1" i="0" u="none" strike="noStrike" cap="none" normalizeH="0" baseline="0" dirty="0" smtClean="0">
                          <a:ln>
                            <a:noFill/>
                          </a:ln>
                          <a:solidFill>
                            <a:schemeClr val="tx1"/>
                          </a:solidFill>
                          <a:effectLst/>
                          <a:latin typeface="Garamond" pitchFamily="18" charset="0"/>
                          <a:ea typeface="宋体" pitchFamily="2" charset="-122"/>
                        </a:rPr>
                        <a:t>1</a:t>
                      </a:r>
                      <a:r>
                        <a:rPr kumimoji="0" lang="zh-CN" altLang="en-US" sz="2400" b="1" i="0" u="none" strike="noStrike" cap="none" normalizeH="0" baseline="0" dirty="0" smtClean="0">
                          <a:ln>
                            <a:noFill/>
                          </a:ln>
                          <a:solidFill>
                            <a:schemeClr val="tx1"/>
                          </a:solidFill>
                          <a:effectLst/>
                          <a:latin typeface="Garamond" pitchFamily="18" charset="0"/>
                          <a:ea typeface="宋体" pitchFamily="2" charset="-122"/>
                        </a:rPr>
                        <a:t>，</a:t>
                      </a:r>
                      <a:r>
                        <a:rPr kumimoji="0" lang="en-US" altLang="zh-CN" sz="2400" b="1" i="0" u="none" strike="noStrike" cap="none" normalizeH="0" baseline="0" dirty="0" smtClean="0">
                          <a:ln>
                            <a:noFill/>
                          </a:ln>
                          <a:solidFill>
                            <a:schemeClr val="tx1"/>
                          </a:solidFill>
                          <a:effectLst/>
                          <a:latin typeface="Garamond" pitchFamily="18" charset="0"/>
                          <a:ea typeface="宋体" pitchFamily="2" charset="-122"/>
                        </a:rPr>
                        <a:t>3-</a:t>
                      </a:r>
                      <a:r>
                        <a:rPr kumimoji="0" lang="zh-CN" altLang="en-US" sz="2400" b="1" i="0" u="none" strike="noStrike" cap="none" normalizeH="0" baseline="0" dirty="0" smtClean="0">
                          <a:ln>
                            <a:noFill/>
                          </a:ln>
                          <a:solidFill>
                            <a:schemeClr val="tx1"/>
                          </a:solidFill>
                          <a:effectLst/>
                          <a:latin typeface="Garamond" pitchFamily="18" charset="0"/>
                          <a:ea typeface="宋体" pitchFamily="2" charset="-122"/>
                        </a:rPr>
                        <a:t>丁二烯、甲胺、乙胺等</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7545" name="Text Box 30"/>
          <p:cNvSpPr txBox="1">
            <a:spLocks noChangeArrowheads="1"/>
          </p:cNvSpPr>
          <p:nvPr/>
        </p:nvSpPr>
        <p:spPr bwMode="auto">
          <a:xfrm>
            <a:off x="228600" y="1447800"/>
            <a:ext cx="87630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spcBef>
                <a:spcPct val="50000"/>
              </a:spcBef>
            </a:pPr>
            <a:r>
              <a:rPr lang="en-US" altLang="zh-CN" sz="2800" b="1">
                <a:solidFill>
                  <a:srgbClr val="FFFF00"/>
                </a:solidFill>
                <a:latin typeface="Times New Roman" pitchFamily="18" charset="0"/>
              </a:rPr>
              <a:t>5.3.2 </a:t>
            </a:r>
            <a:r>
              <a:rPr lang="zh-CN" altLang="en-US" sz="2800" b="1">
                <a:solidFill>
                  <a:srgbClr val="FFFF00"/>
                </a:solidFill>
                <a:latin typeface="Times New Roman" pitchFamily="18" charset="0"/>
              </a:rPr>
              <a:t>压缩（液化）气体的气瓶设计压力和充装系数</a:t>
            </a:r>
          </a:p>
          <a:p>
            <a:pPr algn="ctr" eaLnBrk="1" hangingPunct="1"/>
            <a:r>
              <a:rPr lang="zh-CN" altLang="en-US" sz="2400" b="1">
                <a:latin typeface="Times New Roman" pitchFamily="18" charset="0"/>
              </a:rPr>
              <a:t>常用压缩气体和液化气体的气瓶设计压力</a:t>
            </a:r>
          </a:p>
        </p:txBody>
      </p:sp>
      <p:grpSp>
        <p:nvGrpSpPr>
          <p:cNvPr id="107546" name="Group 9"/>
          <p:cNvGrpSpPr>
            <a:grpSpLocks/>
          </p:cNvGrpSpPr>
          <p:nvPr/>
        </p:nvGrpSpPr>
        <p:grpSpPr bwMode="auto">
          <a:xfrm>
            <a:off x="152400" y="152400"/>
            <a:ext cx="2362200" cy="1000125"/>
            <a:chOff x="152400" y="152400"/>
            <a:chExt cx="2362200" cy="1000125"/>
          </a:xfrm>
        </p:grpSpPr>
        <p:sp>
          <p:nvSpPr>
            <p:cNvPr id="33"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07549"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36"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08BFE189-7D22-4072-BA2F-09FD8B0EBDE7}" type="datetime1">
              <a:rPr lang="zh-CN" altLang="en-US" sz="1200" smtClean="0">
                <a:latin typeface="Arial" charset="0"/>
              </a:rPr>
              <a:pPr eaLnBrk="1" hangingPunct="1"/>
              <a:t>2017/4/24</a:t>
            </a:fld>
            <a:endParaRPr lang="en-US" altLang="zh-CN" sz="1200" smtClean="0">
              <a:latin typeface="Arial" charset="0"/>
            </a:endParaRPr>
          </a:p>
        </p:txBody>
      </p:sp>
      <p:sp>
        <p:nvSpPr>
          <p:cNvPr id="10854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9298E6AE-997B-4B87-B625-993A59F82A32}" type="slidenum">
              <a:rPr lang="zh-CN" altLang="en-US" sz="1200" smtClean="0">
                <a:latin typeface="Arial" charset="0"/>
              </a:rPr>
              <a:pPr eaLnBrk="1" hangingPunct="1"/>
              <a:t>112</a:t>
            </a:fld>
            <a:endParaRPr lang="en-US" altLang="zh-CN" sz="1200" smtClean="0">
              <a:latin typeface="Arial" charset="0"/>
            </a:endParaRPr>
          </a:p>
        </p:txBody>
      </p:sp>
      <p:graphicFrame>
        <p:nvGraphicFramePr>
          <p:cNvPr id="108548" name="Rectangle 2"/>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108641" name="Equation" r:id="rId3" imgW="0" imgH="0" progId="Equation.3">
                  <p:embed/>
                </p:oleObj>
              </mc:Choice>
              <mc:Fallback>
                <p:oleObj name="Equation" r:id="rId3" imgW="0" imgH="0" progId="Equation.3">
                  <p:embed/>
                  <p:pic>
                    <p:nvPicPr>
                      <p:cNvPr id="0" name="Rectangl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8549" name="Rectangle 3"/>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108642" name="Equation" r:id="rId4" imgW="0" imgH="0" progId="Equation.3">
                  <p:embed/>
                </p:oleObj>
              </mc:Choice>
              <mc:Fallback>
                <p:oleObj name="Equation" r:id="rId4"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8550" name="Text Box 30"/>
          <p:cNvSpPr txBox="1">
            <a:spLocks noChangeArrowheads="1"/>
          </p:cNvSpPr>
          <p:nvPr/>
        </p:nvSpPr>
        <p:spPr bwMode="auto">
          <a:xfrm>
            <a:off x="228600" y="1600200"/>
            <a:ext cx="87630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spcBef>
                <a:spcPct val="50000"/>
              </a:spcBef>
            </a:pPr>
            <a:r>
              <a:rPr lang="en-US" altLang="zh-CN" sz="2800" b="1">
                <a:solidFill>
                  <a:srgbClr val="FFFF00"/>
                </a:solidFill>
                <a:latin typeface="Times New Roman" pitchFamily="18" charset="0"/>
              </a:rPr>
              <a:t>5.3.2 </a:t>
            </a:r>
            <a:r>
              <a:rPr lang="zh-CN" altLang="en-US" sz="2800" b="1">
                <a:solidFill>
                  <a:srgbClr val="FFFF00"/>
                </a:solidFill>
                <a:latin typeface="Times New Roman" pitchFamily="18" charset="0"/>
              </a:rPr>
              <a:t>压缩（液化）气体的气瓶设计压力和充装系数</a:t>
            </a:r>
          </a:p>
          <a:p>
            <a:pPr algn="ctr" eaLnBrk="1" hangingPunct="1"/>
            <a:r>
              <a:rPr lang="zh-CN" altLang="en-US" sz="2400" b="1">
                <a:latin typeface="Times New Roman" pitchFamily="18" charset="0"/>
              </a:rPr>
              <a:t>常用低压液化气体的充装系数</a:t>
            </a:r>
          </a:p>
        </p:txBody>
      </p:sp>
      <p:graphicFrame>
        <p:nvGraphicFramePr>
          <p:cNvPr id="223340" name="Group 108"/>
          <p:cNvGraphicFramePr>
            <a:graphicFrameLocks noGrp="1"/>
          </p:cNvGraphicFramePr>
          <p:nvPr>
            <p:ph sz="quarter" idx="3"/>
            <p:extLst>
              <p:ext uri="{D42A27DB-BD31-4B8C-83A1-F6EECF244321}">
                <p14:modId xmlns:p14="http://schemas.microsoft.com/office/powerpoint/2010/main" val="7982172"/>
              </p:ext>
            </p:extLst>
          </p:nvPr>
        </p:nvGraphicFramePr>
        <p:xfrm>
          <a:off x="419100" y="2520950"/>
          <a:ext cx="8382000" cy="3565548"/>
        </p:xfrm>
        <a:graphic>
          <a:graphicData uri="http://schemas.openxmlformats.org/drawingml/2006/table">
            <a:tbl>
              <a:tblPr/>
              <a:tblGrid>
                <a:gridCol w="1409700"/>
                <a:gridCol w="2351088"/>
                <a:gridCol w="2525712"/>
                <a:gridCol w="2095500"/>
              </a:tblGrid>
              <a:tr h="396169">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序号</a:t>
                      </a: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气体名称</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分子式</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充装系数</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/kg/L</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氨气</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NH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3</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0.53</a:t>
                      </a: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a:t>
                      </a: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氯气</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Cl</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2</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1.25</a:t>
                      </a: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3</a:t>
                      </a: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二氧化硫</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SO</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2</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0.66</a:t>
                      </a: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4</a:t>
                      </a: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丙烷</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3</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8</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0.41</a:t>
                      </a: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5</a:t>
                      </a: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环丙烷</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3</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6</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0.53</a:t>
                      </a: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6</a:t>
                      </a: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正丁烷</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4</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10</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0.51</a:t>
                      </a:r>
                      <a:r>
                        <a:rPr kumimoji="0" lang="zh-CN" altLang="en-US" sz="2000" b="1" i="0" u="none" strike="noStrike" cap="none" normalizeH="0" baseline="0" dirty="0" smtClean="0">
                          <a:ln>
                            <a:noFill/>
                          </a:ln>
                          <a:solidFill>
                            <a:srgbClr val="2CF460"/>
                          </a:solidFill>
                          <a:effectLst/>
                          <a:latin typeface="Times New Roman" pitchFamily="18" charset="0"/>
                          <a:ea typeface="宋体" pitchFamily="2" charset="-122"/>
                        </a:rPr>
                        <a:t>（</a:t>
                      </a:r>
                      <a:r>
                        <a:rPr kumimoji="0" lang="en-US" altLang="zh-CN" sz="2000" b="1" i="0" u="none" strike="noStrike" cap="none" normalizeH="0" baseline="0" dirty="0" smtClean="0">
                          <a:ln>
                            <a:noFill/>
                          </a:ln>
                          <a:solidFill>
                            <a:srgbClr val="2CF460"/>
                          </a:solidFill>
                          <a:effectLst/>
                          <a:latin typeface="Times New Roman" pitchFamily="18" charset="0"/>
                          <a:ea typeface="宋体" pitchFamily="2" charset="-122"/>
                        </a:rPr>
                        <a:t>0.58</a:t>
                      </a:r>
                      <a:r>
                        <a:rPr kumimoji="0" lang="zh-CN" altLang="en-US" sz="2000" b="1" i="0" u="none" strike="noStrike" cap="none" normalizeH="0" baseline="0" dirty="0" smtClean="0">
                          <a:ln>
                            <a:noFill/>
                          </a:ln>
                          <a:solidFill>
                            <a:srgbClr val="2CF460"/>
                          </a:solidFill>
                          <a:effectLst/>
                          <a:latin typeface="Times New Roman" pitchFamily="18" charset="0"/>
                          <a:ea typeface="宋体" pitchFamily="2" charset="-122"/>
                        </a:rPr>
                        <a:t>）</a:t>
                      </a:r>
                      <a:endParaRPr kumimoji="0" lang="en-US" altLang="zh-CN" sz="2000" b="1" i="0" u="none" strike="noStrike" cap="none" normalizeH="0" baseline="0" dirty="0" smtClean="0">
                        <a:ln>
                          <a:noFill/>
                        </a:ln>
                        <a:solidFill>
                          <a:srgbClr val="2CF460"/>
                        </a:solidFill>
                        <a:effectLst/>
                        <a:latin typeface="Times New Roman" pitchFamily="18" charset="0"/>
                        <a:ea typeface="宋体" pitchFamily="2" charset="-122"/>
                      </a:endParaRP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7</a:t>
                      </a: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异丁烷</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3</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CH(CH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3</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2</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defRPr/>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0.49</a:t>
                      </a:r>
                      <a:r>
                        <a:rPr kumimoji="0" lang="zh-CN" altLang="en-US" sz="2000" b="1" i="0" u="none" strike="noStrike" cap="none" normalizeH="0" baseline="0" dirty="0" smtClean="0">
                          <a:ln>
                            <a:noFill/>
                          </a:ln>
                          <a:solidFill>
                            <a:srgbClr val="2CF460"/>
                          </a:solidFill>
                          <a:effectLst/>
                          <a:latin typeface="Times New Roman" pitchFamily="18" charset="0"/>
                          <a:ea typeface="宋体" pitchFamily="2" charset="-122"/>
                        </a:rPr>
                        <a:t>（</a:t>
                      </a:r>
                      <a:r>
                        <a:rPr kumimoji="0" lang="en-US" altLang="zh-CN" sz="2000" b="1" i="0" u="none" strike="noStrike" cap="none" normalizeH="0" baseline="0" dirty="0" smtClean="0">
                          <a:ln>
                            <a:noFill/>
                          </a:ln>
                          <a:solidFill>
                            <a:srgbClr val="2CF460"/>
                          </a:solidFill>
                          <a:effectLst/>
                          <a:latin typeface="Times New Roman" pitchFamily="18" charset="0"/>
                          <a:ea typeface="宋体" pitchFamily="2" charset="-122"/>
                        </a:rPr>
                        <a:t>0.56</a:t>
                      </a:r>
                      <a:r>
                        <a:rPr kumimoji="0" lang="zh-CN" altLang="en-US" sz="2000" b="1" i="0" u="none" strike="noStrike" cap="none" normalizeH="0" baseline="0" dirty="0" smtClean="0">
                          <a:ln>
                            <a:noFill/>
                          </a:ln>
                          <a:solidFill>
                            <a:srgbClr val="2CF460"/>
                          </a:solidFill>
                          <a:effectLst/>
                          <a:latin typeface="Times New Roman" pitchFamily="18" charset="0"/>
                          <a:ea typeface="宋体" pitchFamily="2" charset="-122"/>
                        </a:rPr>
                        <a:t>）</a:t>
                      </a:r>
                      <a:endParaRPr kumimoji="0" lang="en-US" altLang="zh-CN" sz="2000" b="1" i="0" u="none" strike="noStrike" cap="none" normalizeH="0" baseline="0" dirty="0" smtClean="0">
                        <a:ln>
                          <a:noFill/>
                        </a:ln>
                        <a:solidFill>
                          <a:srgbClr val="2CF460"/>
                        </a:solidFill>
                        <a:effectLst/>
                        <a:latin typeface="Times New Roman" pitchFamily="18" charset="0"/>
                        <a:ea typeface="宋体" pitchFamily="2" charset="-122"/>
                      </a:endParaRP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8</a:t>
                      </a:r>
                    </a:p>
                  </a:txBody>
                  <a:tcPr marT="45686" marB="456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异丁烯</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i-C</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4</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8</a:t>
                      </a:r>
                    </a:p>
                  </a:txBody>
                  <a:tcPr marT="45686" marB="456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0.53</a:t>
                      </a:r>
                    </a:p>
                  </a:txBody>
                  <a:tcPr marT="45686" marB="456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08603" name="Group 9"/>
          <p:cNvGrpSpPr>
            <a:grpSpLocks/>
          </p:cNvGrpSpPr>
          <p:nvPr/>
        </p:nvGrpSpPr>
        <p:grpSpPr bwMode="auto">
          <a:xfrm>
            <a:off x="152400" y="152400"/>
            <a:ext cx="2362200" cy="1000125"/>
            <a:chOff x="152400" y="152400"/>
            <a:chExt cx="2362200" cy="1000125"/>
          </a:xfrm>
        </p:grpSpPr>
        <p:sp>
          <p:nvSpPr>
            <p:cNvPr id="62"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0860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65"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A94F979-2675-41F7-A50F-D4584803195F}" type="datetime1">
              <a:rPr lang="zh-CN" altLang="en-US" sz="1200" smtClean="0">
                <a:latin typeface="Arial" charset="0"/>
              </a:rPr>
              <a:pPr eaLnBrk="1" hangingPunct="1"/>
              <a:t>2017/4/24</a:t>
            </a:fld>
            <a:endParaRPr lang="en-US" altLang="zh-CN" sz="1200" smtClean="0">
              <a:latin typeface="Arial" charset="0"/>
            </a:endParaRPr>
          </a:p>
        </p:txBody>
      </p:sp>
      <p:sp>
        <p:nvSpPr>
          <p:cNvPr id="109571"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D1C8CCE-1D8B-4937-A795-DDA1497CB2F7}" type="slidenum">
              <a:rPr lang="zh-CN" altLang="en-US" sz="1200" smtClean="0">
                <a:latin typeface="Arial" charset="0"/>
              </a:rPr>
              <a:pPr eaLnBrk="1" hangingPunct="1"/>
              <a:t>113</a:t>
            </a:fld>
            <a:endParaRPr lang="en-US" altLang="zh-CN" sz="1200" smtClean="0">
              <a:latin typeface="Arial" charset="0"/>
            </a:endParaRPr>
          </a:p>
        </p:txBody>
      </p:sp>
      <p:graphicFrame>
        <p:nvGraphicFramePr>
          <p:cNvPr id="109572" name="Rectangle 2"/>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109665" name="Equation" r:id="rId3" imgW="0" imgH="0" progId="Equation.3">
                  <p:embed/>
                </p:oleObj>
              </mc:Choice>
              <mc:Fallback>
                <p:oleObj name="Equation" r:id="rId3" imgW="0" imgH="0" progId="Equation.3">
                  <p:embed/>
                  <p:pic>
                    <p:nvPicPr>
                      <p:cNvPr id="0" name="Rectangl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9573" name="Rectangle 3"/>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109666" name="Equation" r:id="rId4" imgW="0" imgH="0" progId="Equation.3">
                  <p:embed/>
                </p:oleObj>
              </mc:Choice>
              <mc:Fallback>
                <p:oleObj name="Equation" r:id="rId4"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9574" name="Text Box 5"/>
          <p:cNvSpPr txBox="1">
            <a:spLocks noChangeArrowheads="1"/>
          </p:cNvSpPr>
          <p:nvPr/>
        </p:nvSpPr>
        <p:spPr bwMode="auto">
          <a:xfrm>
            <a:off x="228600" y="1600200"/>
            <a:ext cx="87630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spcBef>
                <a:spcPct val="50000"/>
              </a:spcBef>
            </a:pPr>
            <a:r>
              <a:rPr lang="en-US" altLang="zh-CN" sz="2800" b="1">
                <a:solidFill>
                  <a:srgbClr val="FFFF00"/>
                </a:solidFill>
                <a:latin typeface="Times New Roman" pitchFamily="18" charset="0"/>
              </a:rPr>
              <a:t>5.3.2 </a:t>
            </a:r>
            <a:r>
              <a:rPr lang="zh-CN" altLang="en-US" sz="2800" b="1">
                <a:solidFill>
                  <a:srgbClr val="FFFF00"/>
                </a:solidFill>
                <a:latin typeface="Times New Roman" pitchFamily="18" charset="0"/>
              </a:rPr>
              <a:t>压缩（液化）气体的气瓶设计压力和充装系数</a:t>
            </a:r>
          </a:p>
          <a:p>
            <a:pPr algn="ctr" eaLnBrk="1" hangingPunct="1"/>
            <a:endParaRPr lang="en-US" altLang="zh-CN" sz="2400" b="1">
              <a:latin typeface="Times New Roman" pitchFamily="18" charset="0"/>
            </a:endParaRPr>
          </a:p>
          <a:p>
            <a:pPr algn="ctr" eaLnBrk="1" hangingPunct="1"/>
            <a:r>
              <a:rPr lang="zh-CN" altLang="en-US" sz="2400" b="1">
                <a:latin typeface="Times New Roman" pitchFamily="18" charset="0"/>
              </a:rPr>
              <a:t>常用低压液化气体的充装系数</a:t>
            </a:r>
          </a:p>
        </p:txBody>
      </p:sp>
      <p:graphicFrame>
        <p:nvGraphicFramePr>
          <p:cNvPr id="225339" name="Group 59"/>
          <p:cNvGraphicFramePr>
            <a:graphicFrameLocks noGrp="1"/>
          </p:cNvGraphicFramePr>
          <p:nvPr>
            <p:ph sz="quarter" idx="3"/>
          </p:nvPr>
        </p:nvGraphicFramePr>
        <p:xfrm>
          <a:off x="304800" y="2895600"/>
          <a:ext cx="8382000" cy="3616328"/>
        </p:xfrm>
        <a:graphic>
          <a:graphicData uri="http://schemas.openxmlformats.org/drawingml/2006/table">
            <a:tbl>
              <a:tblPr/>
              <a:tblGrid>
                <a:gridCol w="1409700"/>
                <a:gridCol w="2351088"/>
                <a:gridCol w="2525712"/>
                <a:gridCol w="2095500"/>
              </a:tblGrid>
              <a:tr h="396222">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序号</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气体名称</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分子式</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充装系数</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/kg/L</a:t>
                      </a: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22">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9</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丁烯</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4</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8</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0.53</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22">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10</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3-</a:t>
                      </a: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丁二烯</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4</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6</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0.55</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4245">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11</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氯甲烷</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3</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Cl</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0.81</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22">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12</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甲胺</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3</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NH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2</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0.6</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22">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13</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二甲胺</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3</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NH</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0.58</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529">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14</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三甲胺</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3</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3</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N</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0.56</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22">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15</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乙胺</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5</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NH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2</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0.62</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22">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16</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环氧乙烷</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4</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O</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0.79</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09627" name="Group 9"/>
          <p:cNvGrpSpPr>
            <a:grpSpLocks/>
          </p:cNvGrpSpPr>
          <p:nvPr/>
        </p:nvGrpSpPr>
        <p:grpSpPr bwMode="auto">
          <a:xfrm>
            <a:off x="152400" y="152400"/>
            <a:ext cx="2362200" cy="1000125"/>
            <a:chOff x="152400" y="152400"/>
            <a:chExt cx="2362200" cy="1000125"/>
          </a:xfrm>
        </p:grpSpPr>
        <p:sp>
          <p:nvSpPr>
            <p:cNvPr id="62"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0963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65"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Date Placeholder 6"/>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D95DE357-0BC3-4B1D-81FD-CE2B5CEBC06B}" type="datetime1">
              <a:rPr lang="zh-CN" altLang="en-US" sz="1200" smtClean="0">
                <a:latin typeface="Arial" charset="0"/>
              </a:rPr>
              <a:pPr eaLnBrk="1" hangingPunct="1"/>
              <a:t>2017/4/24</a:t>
            </a:fld>
            <a:endParaRPr lang="en-US" altLang="zh-CN" sz="1200" smtClean="0">
              <a:latin typeface="Arial" charset="0"/>
            </a:endParaRPr>
          </a:p>
        </p:txBody>
      </p:sp>
      <p:sp>
        <p:nvSpPr>
          <p:cNvPr id="110595" name="Slide Number Placeholder 7"/>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69492A04-E07B-40BA-972F-C10CED164F5E}" type="slidenum">
              <a:rPr lang="zh-CN" altLang="en-US" sz="1200" smtClean="0">
                <a:latin typeface="Arial" charset="0"/>
              </a:rPr>
              <a:pPr eaLnBrk="1" hangingPunct="1"/>
              <a:t>114</a:t>
            </a:fld>
            <a:endParaRPr lang="en-US" altLang="zh-CN" sz="1200" smtClean="0">
              <a:latin typeface="Arial" charset="0"/>
            </a:endParaRPr>
          </a:p>
        </p:txBody>
      </p:sp>
      <p:graphicFrame>
        <p:nvGraphicFramePr>
          <p:cNvPr id="110596" name="Rectangle 2"/>
          <p:cNvGraphicFramePr>
            <a:graphicFrameLocks noGrp="1"/>
          </p:cNvGraphicFramePr>
          <p:nvPr>
            <p:ph sz="quarter" idx="1"/>
          </p:nvPr>
        </p:nvGraphicFramePr>
        <p:xfrm>
          <a:off x="2476500" y="2693988"/>
          <a:ext cx="0" cy="0"/>
        </p:xfrm>
        <a:graphic>
          <a:graphicData uri="http://schemas.openxmlformats.org/presentationml/2006/ole">
            <mc:AlternateContent xmlns:mc="http://schemas.openxmlformats.org/markup-compatibility/2006">
              <mc:Choice xmlns:v="urn:schemas-microsoft-com:vml" Requires="v">
                <p:oleObj spid="_x0000_s110707" name="Equation" r:id="rId3" imgW="0" imgH="0" progId="Equation.3">
                  <p:embed/>
                </p:oleObj>
              </mc:Choice>
              <mc:Fallback>
                <p:oleObj name="Equation" r:id="rId3" imgW="0" imgH="0" progId="Equation.3">
                  <p:embed/>
                  <p:pic>
                    <p:nvPicPr>
                      <p:cNvPr id="0" name="Rectangle 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597" name="Rectangle 3"/>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110708" name="Equation" r:id="rId4" imgW="0" imgH="0" progId="Equation.3">
                  <p:embed/>
                </p:oleObj>
              </mc:Choice>
              <mc:Fallback>
                <p:oleObj name="Equation" r:id="rId4"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6474" name="Group 170"/>
          <p:cNvGraphicFramePr>
            <a:graphicFrameLocks noGrp="1"/>
          </p:cNvGraphicFramePr>
          <p:nvPr>
            <p:ph sz="quarter" idx="3"/>
          </p:nvPr>
        </p:nvGraphicFramePr>
        <p:xfrm>
          <a:off x="419100" y="2590800"/>
          <a:ext cx="8382000" cy="3743338"/>
        </p:xfrm>
        <a:graphic>
          <a:graphicData uri="http://schemas.openxmlformats.org/drawingml/2006/table">
            <a:tbl>
              <a:tblPr/>
              <a:tblGrid>
                <a:gridCol w="863600"/>
                <a:gridCol w="1406525"/>
                <a:gridCol w="1387475"/>
                <a:gridCol w="1198563"/>
                <a:gridCol w="1176337"/>
                <a:gridCol w="1173163"/>
                <a:gridCol w="1176337"/>
              </a:tblGrid>
              <a:tr h="573530">
                <a:tc rowSpan="3">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序号</a:t>
                      </a:r>
                    </a:p>
                  </a:txBody>
                  <a:tcPr marT="45713" marB="4571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气体名称</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3">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分子式</a:t>
                      </a:r>
                    </a:p>
                  </a:txBody>
                  <a:tcPr marT="45713" marB="4571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充装系数</a:t>
                      </a: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/kg/L</a:t>
                      </a:r>
                      <a:endPar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9622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gridSpan="4">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设计压力</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/(kgf/cm</a:t>
                      </a:r>
                      <a:r>
                        <a:rPr kumimoji="0" lang="en-US" altLang="zh-CN" sz="2000" b="1" i="0" u="none" strike="noStrike" cap="none" normalizeH="0" baseline="30000" smtClean="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9622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200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150</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125</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80</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24">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1</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二氧化碳</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CO</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0.74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0.6</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24">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2</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氯化氢</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HCl</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0.57</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24">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3</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乙烷</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6</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0.37</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0.34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0.31</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24">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4</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乙烯</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0.34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0.28</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0.24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24">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5</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氧化亚氮</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N</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O</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0.62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0.52</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224">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6</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氟乙烯</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CH</a:t>
                      </a:r>
                      <a:r>
                        <a:rPr kumimoji="0" lang="en-US" altLang="zh-CN" sz="20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2000" b="1" i="0" u="none" strike="noStrike" cap="none" normalizeH="0" baseline="0" smtClean="0">
                          <a:ln>
                            <a:noFill/>
                          </a:ln>
                          <a:solidFill>
                            <a:schemeClr val="tx1"/>
                          </a:solidFill>
                          <a:effectLst/>
                          <a:latin typeface="Times New Roman" pitchFamily="18" charset="0"/>
                          <a:ea typeface="宋体" pitchFamily="2" charset="-122"/>
                        </a:rPr>
                        <a:t>=CHF</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cap="none" normalizeH="0" baseline="0" smtClean="0">
                        <a:ln>
                          <a:noFill/>
                        </a:ln>
                        <a:solidFill>
                          <a:schemeClr val="tx1"/>
                        </a:solidFill>
                        <a:effectLst/>
                        <a:latin typeface="Times New Roman" pitchFamily="18"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0.54</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70000"/>
                        <a:buFont typeface="Wingdings" pitchFamily="2" charset="2"/>
                        <a:defRPr sz="2800">
                          <a:solidFill>
                            <a:schemeClr val="tx1"/>
                          </a:solidFill>
                          <a:latin typeface="Garamond" pitchFamily="18" charset="0"/>
                          <a:ea typeface="宋体" pitchFamily="2" charset="-122"/>
                        </a:defRPr>
                      </a:lvl1pPr>
                      <a:lvl2pPr marL="742950" indent="-285750" eaLnBrk="0" hangingPunct="0">
                        <a:spcBef>
                          <a:spcPct val="20000"/>
                        </a:spcBef>
                        <a:buClr>
                          <a:schemeClr val="accent2"/>
                        </a:buClr>
                        <a:buSzPct val="70000"/>
                        <a:buFont typeface="Wingdings" pitchFamily="2" charset="2"/>
                        <a:defRPr sz="2400">
                          <a:solidFill>
                            <a:schemeClr val="tx1"/>
                          </a:solidFill>
                          <a:latin typeface="Garamond" pitchFamily="18" charset="0"/>
                          <a:ea typeface="宋体" pitchFamily="2" charset="-122"/>
                        </a:defRPr>
                      </a:lvl2pPr>
                      <a:lvl3pPr marL="1143000" indent="-228600" eaLnBrk="0" hangingPunct="0">
                        <a:spcBef>
                          <a:spcPct val="20000"/>
                        </a:spcBef>
                        <a:buClr>
                          <a:schemeClr val="tx2"/>
                        </a:buClr>
                        <a:buSzPct val="70000"/>
                        <a:buFont typeface="Wingdings" pitchFamily="2" charset="2"/>
                        <a:defRPr sz="2000">
                          <a:solidFill>
                            <a:schemeClr val="tx1"/>
                          </a:solidFill>
                          <a:latin typeface="Garamond" pitchFamily="18" charset="0"/>
                          <a:ea typeface="宋体" pitchFamily="2" charset="-122"/>
                        </a:defRPr>
                      </a:lvl3pPr>
                      <a:lvl4pPr marL="1600200" indent="-228600" eaLnBrk="0" hangingPunct="0">
                        <a:spcBef>
                          <a:spcPct val="20000"/>
                        </a:spcBef>
                        <a:buClr>
                          <a:schemeClr val="accent2"/>
                        </a:buClr>
                        <a:buSzPct val="70000"/>
                        <a:buFont typeface="Wingdings" pitchFamily="2" charset="2"/>
                        <a:defRPr>
                          <a:solidFill>
                            <a:schemeClr val="tx1"/>
                          </a:solidFill>
                          <a:latin typeface="Garamond" pitchFamily="18" charset="0"/>
                          <a:ea typeface="宋体" pitchFamily="2" charset="-122"/>
                        </a:defRPr>
                      </a:lvl4pPr>
                      <a:lvl5pPr marL="2057400" indent="-228600" eaLnBrk="0" hangingPunct="0">
                        <a:spcBef>
                          <a:spcPct val="20000"/>
                        </a:spcBef>
                        <a:buClr>
                          <a:schemeClr val="hlink"/>
                        </a:buClr>
                        <a:buSzPct val="70000"/>
                        <a:buFont typeface="Wingdings" pitchFamily="2" charset="2"/>
                        <a:defRPr>
                          <a:solidFill>
                            <a:schemeClr val="tx1"/>
                          </a:solidFill>
                          <a:latin typeface="Garamond" pitchFamily="18" charset="0"/>
                          <a:ea typeface="宋体" pitchFamily="2" charset="-122"/>
                        </a:defRPr>
                      </a:lvl5pPr>
                      <a:lvl6pPr marL="25146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6pPr>
                      <a:lvl7pPr marL="29718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7pPr>
                      <a:lvl8pPr marL="34290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8pPr>
                      <a:lvl9pPr marL="3886200" indent="-228600" eaLnBrk="0" fontAlgn="base" hangingPunct="0">
                        <a:spcBef>
                          <a:spcPct val="20000"/>
                        </a:spcBef>
                        <a:spcAft>
                          <a:spcPct val="0"/>
                        </a:spcAft>
                        <a:buClr>
                          <a:schemeClr val="hlink"/>
                        </a:buClr>
                        <a:buSzPct val="70000"/>
                        <a:buFont typeface="Wingdings" pitchFamily="2" charset="2"/>
                        <a:defRPr>
                          <a:solidFill>
                            <a:schemeClr val="tx1"/>
                          </a:solidFill>
                          <a:latin typeface="Garamond"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0.47</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0668" name="Text Box 5"/>
          <p:cNvSpPr txBox="1">
            <a:spLocks noChangeArrowheads="1"/>
          </p:cNvSpPr>
          <p:nvPr/>
        </p:nvSpPr>
        <p:spPr bwMode="auto">
          <a:xfrm>
            <a:off x="228600" y="1600200"/>
            <a:ext cx="87630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spcBef>
                <a:spcPct val="50000"/>
              </a:spcBef>
            </a:pPr>
            <a:r>
              <a:rPr lang="en-US" altLang="zh-CN" sz="2800" b="1">
                <a:solidFill>
                  <a:srgbClr val="FFFF00"/>
                </a:solidFill>
                <a:latin typeface="Times New Roman" pitchFamily="18" charset="0"/>
              </a:rPr>
              <a:t>5.3.2 </a:t>
            </a:r>
            <a:r>
              <a:rPr lang="zh-CN" altLang="en-US" sz="2800" b="1">
                <a:solidFill>
                  <a:srgbClr val="FFFF00"/>
                </a:solidFill>
                <a:latin typeface="Times New Roman" pitchFamily="18" charset="0"/>
              </a:rPr>
              <a:t>压缩（液化）气体的气瓶设计压力和充装系数</a:t>
            </a:r>
          </a:p>
          <a:p>
            <a:pPr algn="ctr" eaLnBrk="1" hangingPunct="1"/>
            <a:r>
              <a:rPr lang="zh-CN" altLang="en-US" sz="2400" b="1">
                <a:latin typeface="Times New Roman" pitchFamily="18" charset="0"/>
              </a:rPr>
              <a:t>常用高压液化气体的充装系数</a:t>
            </a:r>
          </a:p>
        </p:txBody>
      </p:sp>
      <p:grpSp>
        <p:nvGrpSpPr>
          <p:cNvPr id="110669" name="Group 9"/>
          <p:cNvGrpSpPr>
            <a:grpSpLocks/>
          </p:cNvGrpSpPr>
          <p:nvPr/>
        </p:nvGrpSpPr>
        <p:grpSpPr bwMode="auto">
          <a:xfrm>
            <a:off x="152400" y="152400"/>
            <a:ext cx="2362200" cy="1000125"/>
            <a:chOff x="152400" y="152400"/>
            <a:chExt cx="2362200" cy="1000125"/>
          </a:xfrm>
        </p:grpSpPr>
        <p:sp>
          <p:nvSpPr>
            <p:cNvPr id="8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106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83"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0BEBF4C1-E778-48BF-9E42-742E2AD59F73}" type="datetime1">
              <a:rPr lang="zh-CN" altLang="en-US" sz="1200" smtClean="0">
                <a:latin typeface="Arial" charset="0"/>
              </a:rPr>
              <a:pPr eaLnBrk="1" hangingPunct="1"/>
              <a:t>2017/4/24</a:t>
            </a:fld>
            <a:endParaRPr lang="en-US" altLang="zh-CN" sz="1200" smtClean="0">
              <a:latin typeface="Arial" charset="0"/>
            </a:endParaRPr>
          </a:p>
        </p:txBody>
      </p:sp>
      <p:sp>
        <p:nvSpPr>
          <p:cNvPr id="111619"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4484E01B-4B6B-4B63-AA5B-23781B52F34A}" type="slidenum">
              <a:rPr lang="zh-CN" altLang="en-US" sz="1200" smtClean="0">
                <a:latin typeface="Arial" charset="0"/>
              </a:rPr>
              <a:pPr eaLnBrk="1" hangingPunct="1"/>
              <a:t>115</a:t>
            </a:fld>
            <a:endParaRPr lang="en-US" altLang="zh-CN" sz="1200" smtClean="0">
              <a:latin typeface="Arial" charset="0"/>
            </a:endParaRPr>
          </a:p>
        </p:txBody>
      </p:sp>
      <p:graphicFrame>
        <p:nvGraphicFramePr>
          <p:cNvPr id="111620" name="Rectangle 3"/>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111661" name="Equation" r:id="rId4" imgW="0" imgH="0" progId="Equation.3">
                  <p:embed/>
                </p:oleObj>
              </mc:Choice>
              <mc:Fallback>
                <p:oleObj name="Equation" r:id="rId4"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621" name="Rectangle 4"/>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111662" name="Equation" r:id="rId5" imgW="0" imgH="0" progId="Equation.3">
                  <p:embed/>
                </p:oleObj>
              </mc:Choice>
              <mc:Fallback>
                <p:oleObj name="Equation" r:id="rId5"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1622" name="Text Box 5"/>
          <p:cNvSpPr txBox="1">
            <a:spLocks noChangeArrowheads="1"/>
          </p:cNvSpPr>
          <p:nvPr/>
        </p:nvSpPr>
        <p:spPr bwMode="auto">
          <a:xfrm>
            <a:off x="152400" y="1584325"/>
            <a:ext cx="8763000" cy="277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150000"/>
              </a:lnSpc>
            </a:pPr>
            <a:r>
              <a:rPr lang="zh-CN" altLang="en-US" b="1">
                <a:solidFill>
                  <a:srgbClr val="FF0066"/>
                </a:solidFill>
                <a:latin typeface="Times New Roman" pitchFamily="18" charset="0"/>
              </a:rPr>
              <a:t>作业：</a:t>
            </a:r>
          </a:p>
          <a:p>
            <a:pPr eaLnBrk="1" hangingPunct="1">
              <a:lnSpc>
                <a:spcPct val="150000"/>
              </a:lnSpc>
            </a:pPr>
            <a:r>
              <a:rPr lang="en-US" altLang="zh-CN" sz="2400" b="1"/>
              <a:t>1. </a:t>
            </a:r>
            <a:r>
              <a:rPr lang="zh-CN" altLang="en-US" sz="2400" b="1"/>
              <a:t>化学品安全技术说明书的</a:t>
            </a:r>
            <a:r>
              <a:rPr lang="en-US" altLang="zh-CN" sz="2400" b="1"/>
              <a:t>16</a:t>
            </a:r>
            <a:r>
              <a:rPr lang="zh-CN" altLang="en-US" sz="2400" b="1"/>
              <a:t>项内容是什么？</a:t>
            </a:r>
          </a:p>
          <a:p>
            <a:pPr eaLnBrk="1" hangingPunct="1">
              <a:lnSpc>
                <a:spcPct val="150000"/>
              </a:lnSpc>
            </a:pPr>
            <a:r>
              <a:rPr lang="en-US" altLang="zh-CN" sz="2400" b="1"/>
              <a:t>2. </a:t>
            </a:r>
            <a:r>
              <a:rPr lang="zh-CN" altLang="en-US" sz="2400" b="1"/>
              <a:t>简述化学品安全技术说明书的编写和使用要求。</a:t>
            </a:r>
          </a:p>
          <a:p>
            <a:pPr eaLnBrk="1" hangingPunct="1">
              <a:lnSpc>
                <a:spcPct val="150000"/>
              </a:lnSpc>
            </a:pPr>
            <a:r>
              <a:rPr lang="en-US" altLang="zh-CN" sz="2400" b="1"/>
              <a:t>3. </a:t>
            </a:r>
            <a:r>
              <a:rPr lang="zh-CN" altLang="en-US" sz="2400" b="1"/>
              <a:t>请总结一下气瓶标识的要素包括哪些？</a:t>
            </a:r>
            <a:endParaRPr lang="en-US" altLang="zh-CN" sz="2400" b="1"/>
          </a:p>
          <a:p>
            <a:pPr eaLnBrk="1" hangingPunct="1">
              <a:lnSpc>
                <a:spcPct val="150000"/>
              </a:lnSpc>
            </a:pPr>
            <a:r>
              <a:rPr lang="en-US" altLang="zh-CN" sz="2400" b="1">
                <a:latin typeface="Times New Roman" pitchFamily="18" charset="0"/>
              </a:rPr>
              <a:t>4. </a:t>
            </a:r>
            <a:r>
              <a:rPr lang="zh-CN" altLang="en-US" sz="2400" b="1"/>
              <a:t>通过网络查询</a:t>
            </a:r>
            <a:r>
              <a:rPr lang="zh-CN" altLang="zh-CN" sz="2400" b="1"/>
              <a:t>一种</a:t>
            </a:r>
            <a:r>
              <a:rPr lang="zh-CN" altLang="en-US" sz="2400" b="1"/>
              <a:t>你感兴趣的</a:t>
            </a:r>
            <a:r>
              <a:rPr lang="zh-CN" altLang="zh-CN" sz="2400" b="1"/>
              <a:t>危险品的安全技术说明书</a:t>
            </a:r>
            <a:r>
              <a:rPr lang="zh-CN" altLang="en-US" sz="2400" b="1"/>
              <a:t>。</a:t>
            </a:r>
          </a:p>
        </p:txBody>
      </p:sp>
      <p:grpSp>
        <p:nvGrpSpPr>
          <p:cNvPr id="111623" name="Group 9"/>
          <p:cNvGrpSpPr>
            <a:grpSpLocks/>
          </p:cNvGrpSpPr>
          <p:nvPr/>
        </p:nvGrpSpPr>
        <p:grpSpPr bwMode="auto">
          <a:xfrm>
            <a:off x="152400" y="152400"/>
            <a:ext cx="2362200" cy="1000125"/>
            <a:chOff x="152400" y="152400"/>
            <a:chExt cx="2362200" cy="1000125"/>
          </a:xfrm>
        </p:grpSpPr>
        <p:sp>
          <p:nvSpPr>
            <p:cNvPr id="1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1162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3"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961992FC-05E7-4A95-AF64-94FFB904AC4A}" type="datetime1">
              <a:rPr lang="zh-CN" altLang="en-US" sz="1200" smtClean="0">
                <a:latin typeface="Arial" charset="0"/>
              </a:rPr>
              <a:pPr eaLnBrk="1" hangingPunct="1"/>
              <a:t>2017/4/24</a:t>
            </a:fld>
            <a:endParaRPr lang="en-US" altLang="zh-CN" sz="1200" smtClean="0">
              <a:latin typeface="Arial" charset="0"/>
            </a:endParaRPr>
          </a:p>
        </p:txBody>
      </p:sp>
      <p:sp>
        <p:nvSpPr>
          <p:cNvPr id="143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4024A69F-78E0-4E53-BBC4-B6D49EC06980}" type="slidenum">
              <a:rPr lang="zh-CN" altLang="en-US" sz="1200" smtClean="0">
                <a:latin typeface="Arial" charset="0"/>
              </a:rPr>
              <a:pPr eaLnBrk="1" hangingPunct="1"/>
              <a:t>12</a:t>
            </a:fld>
            <a:endParaRPr lang="en-US" altLang="zh-CN" sz="1200" smtClean="0">
              <a:latin typeface="Arial" charset="0"/>
            </a:endParaRPr>
          </a:p>
        </p:txBody>
      </p:sp>
      <p:grpSp>
        <p:nvGrpSpPr>
          <p:cNvPr id="14340"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43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b="0" dirty="0" smtClean="0"/>
              <a:t>第五章</a:t>
            </a:r>
            <a:r>
              <a:rPr lang="zh-CN" altLang="en-US" sz="3600" b="0" dirty="0" smtClean="0"/>
              <a:t/>
            </a:r>
            <a:br>
              <a:rPr lang="zh-CN" altLang="en-US" sz="3600" b="0" dirty="0" smtClean="0"/>
            </a:br>
            <a:r>
              <a:rPr lang="zh-CN" altLang="en-US" sz="2800" b="0" dirty="0" smtClean="0"/>
              <a:t>化学危险品安全技术说明书及标签、标识</a:t>
            </a:r>
          </a:p>
        </p:txBody>
      </p:sp>
      <p:sp>
        <p:nvSpPr>
          <p:cNvPr id="14342" name="Rectangle 1"/>
          <p:cNvSpPr>
            <a:spLocks noChangeArrowheads="1"/>
          </p:cNvSpPr>
          <p:nvPr/>
        </p:nvSpPr>
        <p:spPr bwMode="auto">
          <a:xfrm>
            <a:off x="304800" y="1371600"/>
            <a:ext cx="8686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solidFill>
                  <a:srgbClr val="FFFF00"/>
                </a:solidFill>
                <a:latin typeface="Times New Roman" pitchFamily="18" charset="0"/>
              </a:rPr>
              <a:t>5.1.3 SDS</a:t>
            </a:r>
            <a:r>
              <a:rPr lang="zh-CN" altLang="zh-CN" sz="2400" b="1">
                <a:solidFill>
                  <a:srgbClr val="FFFF00"/>
                </a:solidFill>
                <a:latin typeface="Times New Roman" pitchFamily="18" charset="0"/>
              </a:rPr>
              <a:t>的内容和通用形式 </a:t>
            </a:r>
          </a:p>
          <a:p>
            <a:pPr>
              <a:lnSpc>
                <a:spcPct val="150000"/>
              </a:lnSpc>
            </a:pPr>
            <a:r>
              <a:rPr lang="en-US" altLang="zh-CN" sz="2400" b="1"/>
              <a:t>5</a:t>
            </a:r>
            <a:r>
              <a:rPr lang="zh-CN" altLang="en-US" sz="2400" b="1"/>
              <a:t>、</a:t>
            </a:r>
            <a:r>
              <a:rPr lang="en-US" altLang="zh-CN" sz="2400" b="1"/>
              <a:t>16</a:t>
            </a:r>
            <a:r>
              <a:rPr lang="zh-CN" altLang="zh-CN" sz="2400" b="1"/>
              <a:t>部分要清楚地分开，大项标题和小项标题的排版要醒目。 </a:t>
            </a:r>
          </a:p>
          <a:p>
            <a:pPr>
              <a:lnSpc>
                <a:spcPct val="150000"/>
              </a:lnSpc>
            </a:pPr>
            <a:r>
              <a:rPr lang="en-US" altLang="zh-CN" sz="2400" b="1"/>
              <a:t>6</a:t>
            </a:r>
            <a:r>
              <a:rPr lang="zh-CN" altLang="en-US" sz="2400" b="1"/>
              <a:t>、</a:t>
            </a:r>
            <a:r>
              <a:rPr lang="zh-CN" altLang="zh-CN" sz="2400" b="1"/>
              <a:t>使用小项标题时，应按附录</a:t>
            </a:r>
            <a:r>
              <a:rPr lang="en-US" altLang="zh-CN" sz="2400" b="1"/>
              <a:t>A</a:t>
            </a:r>
            <a:r>
              <a:rPr lang="zh-CN" altLang="zh-CN" sz="2400" b="1"/>
              <a:t>中指定的顺序排列。 </a:t>
            </a:r>
          </a:p>
          <a:p>
            <a:pPr>
              <a:lnSpc>
                <a:spcPct val="150000"/>
              </a:lnSpc>
            </a:pPr>
            <a:r>
              <a:rPr lang="en-US" altLang="zh-CN" sz="2400" b="1"/>
              <a:t>7</a:t>
            </a:r>
            <a:r>
              <a:rPr lang="zh-CN" altLang="en-US" sz="2400" b="1"/>
              <a:t>、</a:t>
            </a:r>
            <a:r>
              <a:rPr lang="en-US" altLang="zh-CN" sz="2400" b="1"/>
              <a:t>SDS</a:t>
            </a:r>
            <a:r>
              <a:rPr lang="zh-CN" altLang="zh-CN" sz="2400" b="1"/>
              <a:t>的每一页都要注明该种化学品的名称，名称应与标签上的名称一致，同时注明日期和</a:t>
            </a:r>
            <a:r>
              <a:rPr lang="en-US" altLang="zh-CN" sz="2400" b="1"/>
              <a:t>SDS</a:t>
            </a:r>
            <a:r>
              <a:rPr lang="zh-CN" altLang="zh-CN" sz="2400" b="1"/>
              <a:t>编号。日期是指最后修订的日期。页码中应包括总的页数，或者显示总页数的最后一页。</a:t>
            </a:r>
            <a:endParaRPr lang="en-US" altLang="zh-CN" sz="2400" b="1"/>
          </a:p>
          <a:p>
            <a:r>
              <a:rPr lang="zh-CN" altLang="zh-CN" b="1">
                <a:solidFill>
                  <a:srgbClr val="2CF460"/>
                </a:solidFill>
              </a:rPr>
              <a:t>注</a:t>
            </a:r>
            <a:r>
              <a:rPr lang="en-US" altLang="zh-CN" b="1">
                <a:solidFill>
                  <a:srgbClr val="2CF460"/>
                </a:solidFill>
              </a:rPr>
              <a:t>1</a:t>
            </a:r>
            <a:r>
              <a:rPr lang="zh-CN" altLang="zh-CN" b="1">
                <a:solidFill>
                  <a:srgbClr val="2CF460"/>
                </a:solidFill>
              </a:rPr>
              <a:t>：化学品的名称应该是化学名称或用在标签上化学品的名称。如果化学名称太长，缩写名称应在第</a:t>
            </a:r>
            <a:r>
              <a:rPr lang="en-US" altLang="zh-CN" b="1">
                <a:solidFill>
                  <a:srgbClr val="2CF460"/>
                </a:solidFill>
              </a:rPr>
              <a:t>1</a:t>
            </a:r>
            <a:r>
              <a:rPr lang="zh-CN" altLang="zh-CN" b="1">
                <a:solidFill>
                  <a:srgbClr val="2CF460"/>
                </a:solidFill>
              </a:rPr>
              <a:t>部分或第</a:t>
            </a:r>
            <a:r>
              <a:rPr lang="en-US" altLang="zh-CN" b="1">
                <a:solidFill>
                  <a:srgbClr val="2CF460"/>
                </a:solidFill>
              </a:rPr>
              <a:t>3</a:t>
            </a:r>
            <a:r>
              <a:rPr lang="zh-CN" altLang="zh-CN" b="1">
                <a:solidFill>
                  <a:srgbClr val="2CF460"/>
                </a:solidFill>
              </a:rPr>
              <a:t>部分描述。 </a:t>
            </a:r>
          </a:p>
          <a:p>
            <a:r>
              <a:rPr lang="zh-CN" altLang="zh-CN" b="1">
                <a:solidFill>
                  <a:srgbClr val="2CF460"/>
                </a:solidFill>
              </a:rPr>
              <a:t>注</a:t>
            </a:r>
            <a:r>
              <a:rPr lang="en-US" altLang="zh-CN" b="1">
                <a:solidFill>
                  <a:srgbClr val="2CF460"/>
                </a:solidFill>
              </a:rPr>
              <a:t>2</a:t>
            </a:r>
            <a:r>
              <a:rPr lang="zh-CN" altLang="zh-CN" b="1">
                <a:solidFill>
                  <a:srgbClr val="2CF460"/>
                </a:solidFill>
              </a:rPr>
              <a:t>：</a:t>
            </a:r>
            <a:r>
              <a:rPr lang="en-US" altLang="zh-CN" b="1">
                <a:solidFill>
                  <a:srgbClr val="2CF460"/>
                </a:solidFill>
              </a:rPr>
              <a:t>SDS</a:t>
            </a:r>
            <a:r>
              <a:rPr lang="zh-CN" altLang="zh-CN" b="1">
                <a:solidFill>
                  <a:srgbClr val="2CF460"/>
                </a:solidFill>
              </a:rPr>
              <a:t>编号和修订日期</a:t>
            </a:r>
            <a:r>
              <a:rPr lang="zh-CN" altLang="en-US" b="1">
                <a:solidFill>
                  <a:srgbClr val="2CF460"/>
                </a:solidFill>
              </a:rPr>
              <a:t>（</a:t>
            </a:r>
            <a:r>
              <a:rPr lang="zh-CN" altLang="zh-CN" b="1">
                <a:solidFill>
                  <a:srgbClr val="2CF460"/>
                </a:solidFill>
              </a:rPr>
              <a:t>版本号</a:t>
            </a:r>
            <a:r>
              <a:rPr lang="zh-CN" altLang="en-US" b="1">
                <a:solidFill>
                  <a:srgbClr val="2CF460"/>
                </a:solidFill>
              </a:rPr>
              <a:t>）</a:t>
            </a:r>
            <a:r>
              <a:rPr lang="zh-CN" altLang="zh-CN" b="1">
                <a:solidFill>
                  <a:srgbClr val="2CF460"/>
                </a:solidFill>
              </a:rPr>
              <a:t>写在</a:t>
            </a:r>
            <a:r>
              <a:rPr lang="en-US" altLang="zh-CN" b="1">
                <a:solidFill>
                  <a:srgbClr val="2CF460"/>
                </a:solidFill>
              </a:rPr>
              <a:t>SDS</a:t>
            </a:r>
            <a:r>
              <a:rPr lang="zh-CN" altLang="zh-CN" b="1">
                <a:solidFill>
                  <a:srgbClr val="2CF460"/>
                </a:solidFill>
              </a:rPr>
              <a:t>的首页，每页可填写</a:t>
            </a:r>
            <a:r>
              <a:rPr lang="en-US" altLang="zh-CN" b="1">
                <a:solidFill>
                  <a:srgbClr val="2CF460"/>
                </a:solidFill>
              </a:rPr>
              <a:t>SDS</a:t>
            </a:r>
            <a:r>
              <a:rPr lang="zh-CN" altLang="zh-CN" b="1">
                <a:solidFill>
                  <a:srgbClr val="2CF460"/>
                </a:solidFill>
              </a:rPr>
              <a:t>编号和页码。 </a:t>
            </a:r>
          </a:p>
          <a:p>
            <a:r>
              <a:rPr lang="zh-CN" altLang="zh-CN" b="1">
                <a:solidFill>
                  <a:srgbClr val="2CF460"/>
                </a:solidFill>
              </a:rPr>
              <a:t>注</a:t>
            </a:r>
            <a:r>
              <a:rPr lang="en-US" altLang="zh-CN" b="1">
                <a:solidFill>
                  <a:srgbClr val="2CF460"/>
                </a:solidFill>
              </a:rPr>
              <a:t>3</a:t>
            </a:r>
            <a:r>
              <a:rPr lang="zh-CN" altLang="zh-CN" b="1">
                <a:solidFill>
                  <a:srgbClr val="2CF460"/>
                </a:solidFill>
              </a:rPr>
              <a:t>：第</a:t>
            </a:r>
            <a:r>
              <a:rPr lang="en-US" altLang="zh-CN" b="1">
                <a:solidFill>
                  <a:srgbClr val="2CF460"/>
                </a:solidFill>
              </a:rPr>
              <a:t>1</a:t>
            </a:r>
            <a:r>
              <a:rPr lang="zh-CN" altLang="zh-CN" b="1">
                <a:solidFill>
                  <a:srgbClr val="2CF460"/>
                </a:solidFill>
              </a:rPr>
              <a:t>次修订的修订日期和最初编制日期应写在</a:t>
            </a:r>
            <a:r>
              <a:rPr lang="en-US" altLang="zh-CN" b="1">
                <a:solidFill>
                  <a:srgbClr val="2CF460"/>
                </a:solidFill>
              </a:rPr>
              <a:t>SDS</a:t>
            </a:r>
            <a:r>
              <a:rPr lang="zh-CN" altLang="zh-CN" b="1">
                <a:solidFill>
                  <a:srgbClr val="2CF460"/>
                </a:solidFill>
              </a:rPr>
              <a:t>的首页。 </a:t>
            </a:r>
            <a:r>
              <a:rPr lang="zh-CN" altLang="zh-CN" sz="2400" b="1">
                <a:solidFill>
                  <a:srgbClr val="2CF460"/>
                </a:solidFill>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3535D7D0-D9D5-44A3-9A66-362E2A0BD52F}" type="datetime1">
              <a:rPr lang="zh-CN" altLang="en-US" sz="1200" smtClean="0">
                <a:latin typeface="Arial" charset="0"/>
              </a:rPr>
              <a:pPr eaLnBrk="1" hangingPunct="1"/>
              <a:t>2017/4/24</a:t>
            </a:fld>
            <a:endParaRPr lang="en-US" altLang="zh-CN" sz="1200" smtClean="0">
              <a:latin typeface="Arial" charset="0"/>
            </a:endParaRPr>
          </a:p>
        </p:txBody>
      </p:sp>
      <p:sp>
        <p:nvSpPr>
          <p:cNvPr id="1536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4EA899F-0222-4CF7-9EC6-0C0A6EF6E8F8}" type="slidenum">
              <a:rPr lang="zh-CN" altLang="en-US" sz="1200" smtClean="0">
                <a:latin typeface="Arial" charset="0"/>
              </a:rPr>
              <a:pPr eaLnBrk="1" hangingPunct="1"/>
              <a:t>13</a:t>
            </a:fld>
            <a:endParaRPr lang="en-US" altLang="zh-CN" sz="1200" smtClean="0">
              <a:latin typeface="Arial" charset="0"/>
            </a:endParaRPr>
          </a:p>
        </p:txBody>
      </p:sp>
      <p:grpSp>
        <p:nvGrpSpPr>
          <p:cNvPr id="15364"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53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b="0" dirty="0" smtClean="0"/>
              <a:t>第五章</a:t>
            </a:r>
            <a:r>
              <a:rPr lang="zh-CN" altLang="en-US" sz="3600" b="0" dirty="0" smtClean="0"/>
              <a:t/>
            </a:r>
            <a:br>
              <a:rPr lang="zh-CN" altLang="en-US" sz="3600" b="0" dirty="0" smtClean="0"/>
            </a:br>
            <a:r>
              <a:rPr lang="zh-CN" altLang="en-US" sz="2800" b="0" dirty="0" smtClean="0"/>
              <a:t>化学危险品安全技术说明书及标签、标识</a:t>
            </a:r>
          </a:p>
        </p:txBody>
      </p:sp>
      <p:sp>
        <p:nvSpPr>
          <p:cNvPr id="15366" name="Rectangle 1"/>
          <p:cNvSpPr>
            <a:spLocks noChangeArrowheads="1"/>
          </p:cNvSpPr>
          <p:nvPr/>
        </p:nvSpPr>
        <p:spPr bwMode="auto">
          <a:xfrm>
            <a:off x="304800" y="1600200"/>
            <a:ext cx="86868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solidFill>
                  <a:srgbClr val="FFFF00"/>
                </a:solidFill>
                <a:latin typeface="Times New Roman" pitchFamily="18" charset="0"/>
              </a:rPr>
              <a:t>5.1.3 SDS</a:t>
            </a:r>
            <a:r>
              <a:rPr lang="zh-CN" altLang="zh-CN" sz="2400" b="1">
                <a:solidFill>
                  <a:srgbClr val="FFFF00"/>
                </a:solidFill>
                <a:latin typeface="Times New Roman" pitchFamily="18" charset="0"/>
              </a:rPr>
              <a:t>的内容和通用形式 </a:t>
            </a:r>
          </a:p>
          <a:p>
            <a:pPr>
              <a:lnSpc>
                <a:spcPct val="150000"/>
              </a:lnSpc>
            </a:pPr>
            <a:r>
              <a:rPr lang="en-US" altLang="zh-CN" sz="2400" b="1"/>
              <a:t>8</a:t>
            </a:r>
            <a:r>
              <a:rPr lang="zh-CN" altLang="en-US" sz="2400" b="1"/>
              <a:t>、</a:t>
            </a:r>
            <a:r>
              <a:rPr lang="en-US" altLang="zh-CN" sz="2400" b="1"/>
              <a:t>SDS</a:t>
            </a:r>
            <a:r>
              <a:rPr lang="zh-CN" altLang="zh-CN" sz="2400" b="1"/>
              <a:t>正文的书写应该简明、扼要、通俗易懂。推荐采用常用词语。</a:t>
            </a:r>
            <a:r>
              <a:rPr lang="en-US" altLang="zh-CN" sz="2400" b="1"/>
              <a:t>SDS</a:t>
            </a:r>
            <a:r>
              <a:rPr lang="zh-CN" altLang="zh-CN" sz="2400" b="1"/>
              <a:t>应该使用用户可接受的语言书写。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B7DBF385-9BE8-4CFE-9A02-D5DC8C4B86B3}" type="datetime1">
              <a:rPr lang="zh-CN" altLang="en-US" sz="1200" smtClean="0">
                <a:latin typeface="Arial" charset="0"/>
              </a:rPr>
              <a:pPr eaLnBrk="1" hangingPunct="1"/>
              <a:t>2017/4/24</a:t>
            </a:fld>
            <a:endParaRPr lang="en-US" altLang="zh-CN" sz="1200" smtClean="0">
              <a:latin typeface="Arial" charset="0"/>
            </a:endParaRPr>
          </a:p>
        </p:txBody>
      </p:sp>
      <p:sp>
        <p:nvSpPr>
          <p:cNvPr id="163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F529AD3B-9A6B-434B-AC41-09A97D94696E}" type="slidenum">
              <a:rPr lang="zh-CN" altLang="en-US" sz="1200" smtClean="0">
                <a:latin typeface="Arial" charset="0"/>
              </a:rPr>
              <a:pPr eaLnBrk="1" hangingPunct="1"/>
              <a:t>14</a:t>
            </a:fld>
            <a:endParaRPr lang="en-US" altLang="zh-CN" sz="1200" smtClean="0">
              <a:latin typeface="Arial" charset="0"/>
            </a:endParaRPr>
          </a:p>
        </p:txBody>
      </p:sp>
      <p:sp>
        <p:nvSpPr>
          <p:cNvPr id="15364" name="Text Box 3"/>
          <p:cNvSpPr txBox="1">
            <a:spLocks noChangeArrowheads="1"/>
          </p:cNvSpPr>
          <p:nvPr/>
        </p:nvSpPr>
        <p:spPr bwMode="auto">
          <a:xfrm>
            <a:off x="228600" y="1371600"/>
            <a:ext cx="8686800" cy="445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pitchFamily="2" charset="-122"/>
              </a:defRPr>
            </a:lvl1pPr>
            <a:lvl2pPr marL="742950" indent="-285750" eaLnBrk="0" hangingPunct="0">
              <a:defRPr sz="2000">
                <a:solidFill>
                  <a:schemeClr val="tx1"/>
                </a:solidFill>
                <a:latin typeface="Garamond" pitchFamily="18" charset="0"/>
                <a:ea typeface="宋体" pitchFamily="2" charset="-122"/>
              </a:defRPr>
            </a:lvl2pPr>
            <a:lvl3pPr marL="1143000" indent="-228600" eaLnBrk="0" hangingPunct="0">
              <a:defRPr sz="2000">
                <a:solidFill>
                  <a:schemeClr val="tx1"/>
                </a:solidFill>
                <a:latin typeface="Garamond" pitchFamily="18" charset="0"/>
                <a:ea typeface="宋体" pitchFamily="2" charset="-122"/>
              </a:defRPr>
            </a:lvl3pPr>
            <a:lvl4pPr marL="1600200" indent="-228600" eaLnBrk="0" hangingPunct="0">
              <a:defRPr sz="2000">
                <a:solidFill>
                  <a:schemeClr val="tx1"/>
                </a:solidFill>
                <a:latin typeface="Garamond" pitchFamily="18" charset="0"/>
                <a:ea typeface="宋体" pitchFamily="2" charset="-122"/>
              </a:defRPr>
            </a:lvl4pPr>
            <a:lvl5pPr marL="2057400" indent="-228600" eaLnBrk="0" hangingPunct="0">
              <a:defRPr sz="2000">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Garamond" pitchFamily="18" charset="0"/>
                <a:ea typeface="宋体" pitchFamily="2" charset="-122"/>
              </a:defRPr>
            </a:lvl9pPr>
          </a:lstStyle>
          <a:p>
            <a:pPr>
              <a:lnSpc>
                <a:spcPct val="130000"/>
              </a:lnSpc>
              <a:defRPr/>
            </a:pPr>
            <a:r>
              <a:rPr lang="zh-CN" altLang="en-US" sz="2400" b="1" dirty="0" smtClean="0">
                <a:latin typeface="Times New Roman" pitchFamily="18" charset="0"/>
              </a:rPr>
              <a:t> </a:t>
            </a:r>
            <a:r>
              <a:rPr lang="en-US" altLang="zh-CN" sz="2400" b="1" dirty="0" smtClean="0">
                <a:solidFill>
                  <a:srgbClr val="FFFF00"/>
                </a:solidFill>
              </a:rPr>
              <a:t>5.1.4 </a:t>
            </a:r>
            <a:r>
              <a:rPr lang="zh-CN" altLang="zh-CN" sz="2400" b="1" dirty="0" smtClean="0">
                <a:solidFill>
                  <a:srgbClr val="FFFF00"/>
                </a:solidFill>
              </a:rPr>
              <a:t>附录</a:t>
            </a:r>
            <a:r>
              <a:rPr lang="en-US" altLang="zh-CN" sz="2400" b="1" dirty="0" smtClean="0">
                <a:solidFill>
                  <a:srgbClr val="FFFF00"/>
                </a:solidFill>
              </a:rPr>
              <a:t>A </a:t>
            </a:r>
            <a:r>
              <a:rPr lang="zh-CN" altLang="en-US" sz="2400" b="1" dirty="0" smtClean="0">
                <a:solidFill>
                  <a:srgbClr val="FFFF00"/>
                </a:solidFill>
              </a:rPr>
              <a:t>（</a:t>
            </a:r>
            <a:r>
              <a:rPr lang="zh-CN" altLang="zh-CN" sz="2400" b="1" dirty="0" smtClean="0">
                <a:solidFill>
                  <a:srgbClr val="FFFF00"/>
                </a:solidFill>
              </a:rPr>
              <a:t>规范性附录</a:t>
            </a:r>
            <a:r>
              <a:rPr lang="zh-CN" altLang="en-US" sz="2400" b="1" dirty="0" smtClean="0">
                <a:solidFill>
                  <a:srgbClr val="FFFF00"/>
                </a:solidFill>
              </a:rPr>
              <a:t>）</a:t>
            </a:r>
            <a:r>
              <a:rPr lang="en-US" altLang="zh-CN" sz="2400" b="1" dirty="0" smtClean="0">
                <a:solidFill>
                  <a:srgbClr val="FFFF00"/>
                </a:solidFill>
              </a:rPr>
              <a:t> SDS</a:t>
            </a:r>
            <a:r>
              <a:rPr lang="zh-CN" altLang="zh-CN" sz="2400" b="1" dirty="0" smtClean="0">
                <a:solidFill>
                  <a:srgbClr val="FFFF00"/>
                </a:solidFill>
              </a:rPr>
              <a:t>编写导则</a:t>
            </a:r>
            <a:endParaRPr lang="zh-CN" altLang="zh-CN" sz="2400" dirty="0" smtClean="0">
              <a:solidFill>
                <a:srgbClr val="FFFF00"/>
              </a:solidFill>
            </a:endParaRPr>
          </a:p>
          <a:p>
            <a:pPr algn="ctr" eaLnBrk="1" hangingPunct="1">
              <a:lnSpc>
                <a:spcPct val="150000"/>
              </a:lnSpc>
              <a:defRPr/>
            </a:pPr>
            <a:r>
              <a:rPr lang="en-US" altLang="zh-CN" sz="2400" b="1" kern="800" dirty="0" smtClean="0">
                <a:solidFill>
                  <a:srgbClr val="2CF460"/>
                </a:solidFill>
              </a:rPr>
              <a:t>A.1</a:t>
            </a:r>
            <a:r>
              <a:rPr lang="en-US" altLang="zh-CN" sz="2400" b="1" kern="800" dirty="0">
                <a:solidFill>
                  <a:srgbClr val="2CF460"/>
                </a:solidFill>
              </a:rPr>
              <a:t> </a:t>
            </a:r>
            <a:r>
              <a:rPr lang="zh-CN" altLang="zh-CN" sz="2400" b="1" kern="800" dirty="0">
                <a:solidFill>
                  <a:srgbClr val="2CF460"/>
                </a:solidFill>
              </a:rPr>
              <a:t>概述</a:t>
            </a:r>
            <a:r>
              <a:rPr lang="zh-CN" altLang="zh-CN" sz="2400" b="1" dirty="0">
                <a:solidFill>
                  <a:srgbClr val="2CF460"/>
                </a:solidFill>
              </a:rPr>
              <a:t> </a:t>
            </a:r>
          </a:p>
          <a:p>
            <a:pPr marL="457200" indent="-457200">
              <a:lnSpc>
                <a:spcPct val="150000"/>
              </a:lnSpc>
              <a:buFont typeface="+mj-ea"/>
              <a:buAutoNum type="circleNumDbPlain"/>
              <a:defRPr/>
            </a:pPr>
            <a:r>
              <a:rPr lang="zh-CN" altLang="zh-CN" sz="2400" b="1" dirty="0" smtClean="0">
                <a:latin typeface="Times New Roman" panose="02020603050405020304" pitchFamily="18" charset="0"/>
                <a:cs typeface="Times New Roman" panose="02020603050405020304" pitchFamily="18" charset="0"/>
              </a:rPr>
              <a:t>本导则用于指导编写化学品的</a:t>
            </a:r>
            <a:r>
              <a:rPr lang="en-US" altLang="zh-CN" sz="2400" b="1" dirty="0" smtClean="0">
                <a:latin typeface="Times New Roman" panose="02020603050405020304" pitchFamily="18" charset="0"/>
                <a:cs typeface="Times New Roman" panose="02020603050405020304" pitchFamily="18" charset="0"/>
              </a:rPr>
              <a:t>SDS</a:t>
            </a:r>
            <a:r>
              <a:rPr lang="zh-CN" altLang="zh-CN" sz="2400" b="1" dirty="0" smtClean="0">
                <a:latin typeface="Times New Roman" panose="02020603050405020304" pitchFamily="18" charset="0"/>
                <a:cs typeface="Times New Roman" panose="02020603050405020304" pitchFamily="18" charset="0"/>
              </a:rPr>
              <a:t>，以保证</a:t>
            </a:r>
            <a:r>
              <a:rPr lang="en-US" altLang="zh-CN" sz="2400" b="1" dirty="0" smtClean="0">
                <a:latin typeface="Times New Roman" panose="02020603050405020304" pitchFamily="18" charset="0"/>
                <a:cs typeface="Times New Roman" panose="02020603050405020304" pitchFamily="18" charset="0"/>
              </a:rPr>
              <a:t>SDS</a:t>
            </a:r>
            <a:r>
              <a:rPr lang="zh-CN" altLang="zh-CN" sz="2400" b="1" dirty="0" smtClean="0">
                <a:latin typeface="Times New Roman" panose="02020603050405020304" pitchFamily="18" charset="0"/>
                <a:cs typeface="Times New Roman" panose="02020603050405020304" pitchFamily="18" charset="0"/>
              </a:rPr>
              <a:t>中的每项内容都能使下游用户对安全、健康和环境采取必要的防护或保护措施。 </a:t>
            </a:r>
          </a:p>
          <a:p>
            <a:pPr marL="457200" indent="-457200">
              <a:lnSpc>
                <a:spcPct val="150000"/>
              </a:lnSpc>
              <a:buFont typeface="+mj-ea"/>
              <a:buAutoNum type="circleNumDbPlain"/>
              <a:defRPr/>
            </a:pPr>
            <a:r>
              <a:rPr lang="zh-CN" altLang="zh-CN" sz="2400" b="1" dirty="0" smtClean="0">
                <a:latin typeface="Times New Roman" panose="02020603050405020304" pitchFamily="18" charset="0"/>
                <a:cs typeface="Times New Roman" panose="02020603050405020304" pitchFamily="18" charset="0"/>
              </a:rPr>
              <a:t>按照本附录的建议和要求编写</a:t>
            </a:r>
            <a:r>
              <a:rPr lang="en-US" altLang="zh-CN" sz="2400" b="1" dirty="0" smtClean="0">
                <a:latin typeface="Times New Roman" panose="02020603050405020304" pitchFamily="18" charset="0"/>
                <a:cs typeface="Times New Roman" panose="02020603050405020304" pitchFamily="18" charset="0"/>
              </a:rPr>
              <a:t>SDS</a:t>
            </a:r>
            <a:r>
              <a:rPr lang="zh-CN" altLang="zh-CN" sz="2400" b="1" dirty="0" smtClean="0">
                <a:latin typeface="Times New Roman" panose="02020603050405020304" pitchFamily="18" charset="0"/>
                <a:cs typeface="Times New Roman" panose="02020603050405020304" pitchFamily="18" charset="0"/>
              </a:rPr>
              <a:t>。 </a:t>
            </a:r>
          </a:p>
          <a:p>
            <a:pPr marL="457200" indent="-457200">
              <a:lnSpc>
                <a:spcPct val="150000"/>
              </a:lnSpc>
              <a:buFont typeface="+mj-ea"/>
              <a:buAutoNum type="circleNumDbPlain"/>
              <a:defRPr/>
            </a:pPr>
            <a:r>
              <a:rPr lang="zh-CN" altLang="zh-CN" sz="2400" b="1" dirty="0" smtClean="0">
                <a:latin typeface="Times New Roman" panose="02020603050405020304" pitchFamily="18" charset="0"/>
                <a:cs typeface="Times New Roman" panose="02020603050405020304" pitchFamily="18" charset="0"/>
              </a:rPr>
              <a:t>本附录列出了</a:t>
            </a:r>
            <a:r>
              <a:rPr lang="en-US" altLang="zh-CN" sz="2400" b="1" dirty="0" smtClean="0">
                <a:latin typeface="Times New Roman" panose="02020603050405020304" pitchFamily="18" charset="0"/>
                <a:cs typeface="Times New Roman" panose="02020603050405020304" pitchFamily="18" charset="0"/>
              </a:rPr>
              <a:t>SDS</a:t>
            </a:r>
            <a:r>
              <a:rPr lang="zh-CN" altLang="zh-CN" sz="2400" b="1" dirty="0" smtClean="0">
                <a:latin typeface="Times New Roman" panose="02020603050405020304" pitchFamily="18" charset="0"/>
                <a:cs typeface="Times New Roman" panose="02020603050405020304" pitchFamily="18" charset="0"/>
              </a:rPr>
              <a:t>中</a:t>
            </a:r>
            <a:r>
              <a:rPr lang="en-US" altLang="zh-CN" sz="2400" b="1" dirty="0" smtClean="0">
                <a:latin typeface="Times New Roman" panose="02020603050405020304" pitchFamily="18" charset="0"/>
                <a:cs typeface="Times New Roman" panose="02020603050405020304" pitchFamily="18" charset="0"/>
              </a:rPr>
              <a:t>16</a:t>
            </a:r>
            <a:r>
              <a:rPr lang="zh-CN" altLang="zh-CN" sz="2400" b="1" dirty="0" smtClean="0">
                <a:latin typeface="Times New Roman" panose="02020603050405020304" pitchFamily="18" charset="0"/>
                <a:cs typeface="Times New Roman" panose="02020603050405020304" pitchFamily="18" charset="0"/>
              </a:rPr>
              <a:t>部分应包括的主要条目。未列入的条目可以根据需要追加。 </a:t>
            </a:r>
          </a:p>
        </p:txBody>
      </p:sp>
      <p:grpSp>
        <p:nvGrpSpPr>
          <p:cNvPr id="16389"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63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B7DBF385-9BE8-4CFE-9A02-D5DC8C4B86B3}" type="datetime1">
              <a:rPr lang="zh-CN" altLang="en-US" sz="1200" smtClean="0">
                <a:latin typeface="Arial" charset="0"/>
              </a:rPr>
              <a:pPr eaLnBrk="1" hangingPunct="1"/>
              <a:t>2017/4/24</a:t>
            </a:fld>
            <a:endParaRPr lang="en-US" altLang="zh-CN" sz="1200" smtClean="0">
              <a:latin typeface="Arial" charset="0"/>
            </a:endParaRPr>
          </a:p>
        </p:txBody>
      </p:sp>
      <p:sp>
        <p:nvSpPr>
          <p:cNvPr id="163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F529AD3B-9A6B-434B-AC41-09A97D94696E}" type="slidenum">
              <a:rPr lang="zh-CN" altLang="en-US" sz="1200" smtClean="0">
                <a:latin typeface="Arial" charset="0"/>
              </a:rPr>
              <a:pPr eaLnBrk="1" hangingPunct="1"/>
              <a:t>15</a:t>
            </a:fld>
            <a:endParaRPr lang="en-US" altLang="zh-CN" sz="1200" smtClean="0">
              <a:latin typeface="Arial" charset="0"/>
            </a:endParaRPr>
          </a:p>
        </p:txBody>
      </p:sp>
      <p:sp>
        <p:nvSpPr>
          <p:cNvPr id="15364" name="Text Box 3"/>
          <p:cNvSpPr txBox="1">
            <a:spLocks noChangeArrowheads="1"/>
          </p:cNvSpPr>
          <p:nvPr/>
        </p:nvSpPr>
        <p:spPr bwMode="auto">
          <a:xfrm>
            <a:off x="228600" y="1371600"/>
            <a:ext cx="8686800" cy="3896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pitchFamily="2" charset="-122"/>
              </a:defRPr>
            </a:lvl1pPr>
            <a:lvl2pPr marL="742950" indent="-285750" eaLnBrk="0" hangingPunct="0">
              <a:defRPr sz="2000">
                <a:solidFill>
                  <a:schemeClr val="tx1"/>
                </a:solidFill>
                <a:latin typeface="Garamond" pitchFamily="18" charset="0"/>
                <a:ea typeface="宋体" pitchFamily="2" charset="-122"/>
              </a:defRPr>
            </a:lvl2pPr>
            <a:lvl3pPr marL="1143000" indent="-228600" eaLnBrk="0" hangingPunct="0">
              <a:defRPr sz="2000">
                <a:solidFill>
                  <a:schemeClr val="tx1"/>
                </a:solidFill>
                <a:latin typeface="Garamond" pitchFamily="18" charset="0"/>
                <a:ea typeface="宋体" pitchFamily="2" charset="-122"/>
              </a:defRPr>
            </a:lvl3pPr>
            <a:lvl4pPr marL="1600200" indent="-228600" eaLnBrk="0" hangingPunct="0">
              <a:defRPr sz="2000">
                <a:solidFill>
                  <a:schemeClr val="tx1"/>
                </a:solidFill>
                <a:latin typeface="Garamond" pitchFamily="18" charset="0"/>
                <a:ea typeface="宋体" pitchFamily="2" charset="-122"/>
              </a:defRPr>
            </a:lvl4pPr>
            <a:lvl5pPr marL="2057400" indent="-228600" eaLnBrk="0" hangingPunct="0">
              <a:defRPr sz="2000">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sz="2000">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sz="2000">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sz="2000">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sz="2000">
                <a:solidFill>
                  <a:schemeClr val="tx1"/>
                </a:solidFill>
                <a:latin typeface="Garamond" pitchFamily="18" charset="0"/>
                <a:ea typeface="宋体" pitchFamily="2" charset="-122"/>
              </a:defRPr>
            </a:lvl9pPr>
          </a:lstStyle>
          <a:p>
            <a:pPr>
              <a:lnSpc>
                <a:spcPct val="130000"/>
              </a:lnSpc>
              <a:defRPr/>
            </a:pPr>
            <a:r>
              <a:rPr lang="zh-CN" altLang="en-US" sz="2400" b="1" dirty="0" smtClean="0">
                <a:latin typeface="Times New Roman" pitchFamily="18" charset="0"/>
              </a:rPr>
              <a:t> </a:t>
            </a:r>
            <a:r>
              <a:rPr lang="en-US" altLang="zh-CN" sz="2400" b="1" dirty="0" smtClean="0">
                <a:solidFill>
                  <a:srgbClr val="FFFF00"/>
                </a:solidFill>
              </a:rPr>
              <a:t>5.1.4 </a:t>
            </a:r>
            <a:r>
              <a:rPr lang="zh-CN" altLang="zh-CN" sz="2400" b="1" dirty="0" smtClean="0">
                <a:solidFill>
                  <a:srgbClr val="FFFF00"/>
                </a:solidFill>
              </a:rPr>
              <a:t>附录</a:t>
            </a:r>
            <a:r>
              <a:rPr lang="en-US" altLang="zh-CN" sz="2400" b="1" dirty="0" smtClean="0">
                <a:solidFill>
                  <a:srgbClr val="FFFF00"/>
                </a:solidFill>
              </a:rPr>
              <a:t>A </a:t>
            </a:r>
            <a:r>
              <a:rPr lang="zh-CN" altLang="en-US" sz="2400" b="1" dirty="0" smtClean="0">
                <a:solidFill>
                  <a:srgbClr val="FFFF00"/>
                </a:solidFill>
              </a:rPr>
              <a:t>（</a:t>
            </a:r>
            <a:r>
              <a:rPr lang="zh-CN" altLang="zh-CN" sz="2400" b="1" dirty="0" smtClean="0">
                <a:solidFill>
                  <a:srgbClr val="FFFF00"/>
                </a:solidFill>
              </a:rPr>
              <a:t>规范性附录</a:t>
            </a:r>
            <a:r>
              <a:rPr lang="zh-CN" altLang="en-US" sz="2400" b="1" dirty="0" smtClean="0">
                <a:solidFill>
                  <a:srgbClr val="FFFF00"/>
                </a:solidFill>
              </a:rPr>
              <a:t>）</a:t>
            </a:r>
            <a:r>
              <a:rPr lang="en-US" altLang="zh-CN" sz="2400" b="1" dirty="0" smtClean="0">
                <a:solidFill>
                  <a:srgbClr val="FFFF00"/>
                </a:solidFill>
              </a:rPr>
              <a:t> SDS</a:t>
            </a:r>
            <a:r>
              <a:rPr lang="zh-CN" altLang="zh-CN" sz="2400" b="1" dirty="0" smtClean="0">
                <a:solidFill>
                  <a:srgbClr val="FFFF00"/>
                </a:solidFill>
              </a:rPr>
              <a:t>编写导则</a:t>
            </a:r>
            <a:endParaRPr lang="zh-CN" altLang="zh-CN" sz="2400" dirty="0" smtClean="0">
              <a:solidFill>
                <a:srgbClr val="FFFF00"/>
              </a:solidFill>
            </a:endParaRPr>
          </a:p>
          <a:p>
            <a:pPr algn="ctr" eaLnBrk="1" hangingPunct="1">
              <a:lnSpc>
                <a:spcPct val="150000"/>
              </a:lnSpc>
              <a:defRPr/>
            </a:pPr>
            <a:r>
              <a:rPr lang="en-US" altLang="zh-CN" sz="2400" b="1" kern="800" dirty="0" smtClean="0">
                <a:solidFill>
                  <a:srgbClr val="2CF460"/>
                </a:solidFill>
              </a:rPr>
              <a:t>A.1</a:t>
            </a:r>
            <a:r>
              <a:rPr lang="en-US" altLang="zh-CN" sz="2400" b="1" kern="800" dirty="0">
                <a:solidFill>
                  <a:srgbClr val="2CF460"/>
                </a:solidFill>
              </a:rPr>
              <a:t> </a:t>
            </a:r>
            <a:r>
              <a:rPr lang="zh-CN" altLang="zh-CN" sz="2400" b="1" kern="800" dirty="0">
                <a:solidFill>
                  <a:srgbClr val="2CF460"/>
                </a:solidFill>
              </a:rPr>
              <a:t>概述</a:t>
            </a:r>
            <a:r>
              <a:rPr lang="zh-CN" altLang="zh-CN" sz="2400" b="1" dirty="0">
                <a:solidFill>
                  <a:srgbClr val="2CF460"/>
                </a:solidFill>
              </a:rPr>
              <a:t> </a:t>
            </a:r>
          </a:p>
          <a:p>
            <a:pPr marL="457200" indent="-457200">
              <a:lnSpc>
                <a:spcPct val="150000"/>
              </a:lnSpc>
              <a:buFont typeface="+mj-ea"/>
              <a:buAutoNum type="circleNumDbPlain" startAt="4"/>
              <a:defRPr/>
            </a:pPr>
            <a:r>
              <a:rPr lang="en-US" altLang="zh-CN" sz="2400" b="1" dirty="0" smtClean="0">
                <a:latin typeface="Times New Roman" panose="02020603050405020304" pitchFamily="18" charset="0"/>
                <a:cs typeface="Times New Roman" panose="02020603050405020304" pitchFamily="18" charset="0"/>
              </a:rPr>
              <a:t>SDS</a:t>
            </a:r>
            <a:r>
              <a:rPr lang="zh-CN" altLang="zh-CN" sz="2400" b="1" dirty="0" smtClean="0">
                <a:latin typeface="Times New Roman" panose="02020603050405020304" pitchFamily="18" charset="0"/>
                <a:cs typeface="Times New Roman" panose="02020603050405020304" pitchFamily="18" charset="0"/>
              </a:rPr>
              <a:t>中这些主要条目称为小项，用下划线突出显示。 </a:t>
            </a:r>
          </a:p>
          <a:p>
            <a:pPr marL="457200" indent="-457200">
              <a:lnSpc>
                <a:spcPct val="150000"/>
              </a:lnSpc>
              <a:buFont typeface="+mj-ea"/>
              <a:buAutoNum type="circleNumDbPlain" startAt="4"/>
              <a:defRPr/>
            </a:pPr>
            <a:r>
              <a:rPr lang="zh-CN" altLang="zh-CN" sz="2400" b="1" dirty="0" smtClean="0">
                <a:latin typeface="Times New Roman" panose="02020603050405020304" pitchFamily="18" charset="0"/>
                <a:cs typeface="Times New Roman" panose="02020603050405020304" pitchFamily="18" charset="0"/>
              </a:rPr>
              <a:t>有些信息与</a:t>
            </a:r>
            <a:r>
              <a:rPr lang="en-US" altLang="zh-CN" sz="2400" b="1" dirty="0" smtClean="0">
                <a:latin typeface="Times New Roman" panose="02020603050405020304" pitchFamily="18" charset="0"/>
                <a:cs typeface="Times New Roman" panose="02020603050405020304" pitchFamily="18" charset="0"/>
              </a:rPr>
              <a:t>SDS</a:t>
            </a:r>
            <a:r>
              <a:rPr lang="zh-CN" altLang="zh-CN" sz="2400" b="1" dirty="0" smtClean="0">
                <a:latin typeface="Times New Roman" panose="02020603050405020304" pitchFamily="18" charset="0"/>
                <a:cs typeface="Times New Roman" panose="02020603050405020304" pitchFamily="18" charset="0"/>
              </a:rPr>
              <a:t>有关但未作为一条目列入本附录，可在相关项目下追加该条目。 </a:t>
            </a:r>
          </a:p>
          <a:p>
            <a:pPr marL="457200" indent="-457200">
              <a:lnSpc>
                <a:spcPct val="150000"/>
              </a:lnSpc>
              <a:buFont typeface="+mj-ea"/>
              <a:buAutoNum type="circleNumDbPlain" startAt="4"/>
              <a:defRPr/>
            </a:pPr>
            <a:r>
              <a:rPr lang="zh-CN" altLang="zh-CN" sz="2400" b="1" dirty="0" smtClean="0">
                <a:latin typeface="Times New Roman" panose="02020603050405020304" pitchFamily="18" charset="0"/>
                <a:cs typeface="Times New Roman" panose="02020603050405020304" pitchFamily="18" charset="0"/>
              </a:rPr>
              <a:t>对于给定化学品，并非所有条目都适用，可以根据具体情况进行选择。</a:t>
            </a:r>
            <a:r>
              <a:rPr lang="zh-CN" altLang="zh-CN" b="1" dirty="0" smtClean="0">
                <a:latin typeface="Times New Roman" panose="02020603050405020304" pitchFamily="18" charset="0"/>
                <a:cs typeface="Times New Roman" panose="02020603050405020304" pitchFamily="18" charset="0"/>
              </a:rPr>
              <a:t> </a:t>
            </a:r>
          </a:p>
        </p:txBody>
      </p:sp>
      <p:grpSp>
        <p:nvGrpSpPr>
          <p:cNvPr id="16389"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63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extLst>
      <p:ext uri="{BB962C8B-B14F-4D97-AF65-F5344CB8AC3E}">
        <p14:creationId xmlns:p14="http://schemas.microsoft.com/office/powerpoint/2010/main" val="42654033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00AA2778-473F-4070-B341-EC71B01385C7}" type="datetime1">
              <a:rPr lang="zh-CN" altLang="en-US" sz="1200" smtClean="0">
                <a:latin typeface="Arial" charset="0"/>
              </a:rPr>
              <a:pPr eaLnBrk="1" hangingPunct="1"/>
              <a:t>2017/4/24</a:t>
            </a:fld>
            <a:endParaRPr lang="en-US" altLang="zh-CN" sz="1200" smtClean="0">
              <a:latin typeface="Arial" charset="0"/>
            </a:endParaRPr>
          </a:p>
        </p:txBody>
      </p:sp>
      <p:sp>
        <p:nvSpPr>
          <p:cNvPr id="174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173DA900-8F5F-4DA4-A34F-F39B8E2163DD}" type="slidenum">
              <a:rPr lang="zh-CN" altLang="en-US" sz="1200" smtClean="0">
                <a:latin typeface="Arial" charset="0"/>
              </a:rPr>
              <a:pPr eaLnBrk="1" hangingPunct="1"/>
              <a:t>16</a:t>
            </a:fld>
            <a:endParaRPr lang="en-US" altLang="zh-CN" sz="1200" smtClean="0">
              <a:latin typeface="Arial" charset="0"/>
            </a:endParaRPr>
          </a:p>
        </p:txBody>
      </p:sp>
      <p:sp>
        <p:nvSpPr>
          <p:cNvPr id="17412" name="Text Box 3"/>
          <p:cNvSpPr txBox="1">
            <a:spLocks noChangeArrowheads="1"/>
          </p:cNvSpPr>
          <p:nvPr/>
        </p:nvSpPr>
        <p:spPr bwMode="auto">
          <a:xfrm>
            <a:off x="247650" y="1447800"/>
            <a:ext cx="8686800" cy="4253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130000"/>
              </a:lnSpc>
            </a:pPr>
            <a:r>
              <a:rPr lang="zh-CN" altLang="zh-CN" sz="2400" b="1" dirty="0">
                <a:solidFill>
                  <a:srgbClr val="FFFF00"/>
                </a:solidFill>
              </a:rPr>
              <a:t>附录</a:t>
            </a:r>
            <a:r>
              <a:rPr lang="en-US" altLang="zh-CN" sz="2400" b="1" dirty="0">
                <a:solidFill>
                  <a:srgbClr val="FFFF00"/>
                </a:solidFill>
              </a:rPr>
              <a:t>A </a:t>
            </a:r>
            <a:r>
              <a:rPr lang="zh-CN" altLang="en-US" sz="2400" b="1" dirty="0">
                <a:solidFill>
                  <a:srgbClr val="FFFF00"/>
                </a:solidFill>
              </a:rPr>
              <a:t>（</a:t>
            </a:r>
            <a:r>
              <a:rPr lang="zh-CN" altLang="zh-CN" sz="2400" b="1" dirty="0">
                <a:solidFill>
                  <a:srgbClr val="FFFF00"/>
                </a:solidFill>
              </a:rPr>
              <a:t>规范性附录</a:t>
            </a:r>
            <a:r>
              <a:rPr lang="zh-CN" altLang="en-US" sz="2400" b="1" dirty="0">
                <a:solidFill>
                  <a:srgbClr val="FFFF00"/>
                </a:solidFill>
              </a:rPr>
              <a:t>）</a:t>
            </a:r>
            <a:r>
              <a:rPr lang="en-US" altLang="zh-CN" sz="2400" b="1" dirty="0">
                <a:solidFill>
                  <a:srgbClr val="FFFF00"/>
                </a:solidFill>
              </a:rPr>
              <a:t> SDS</a:t>
            </a:r>
            <a:r>
              <a:rPr lang="zh-CN" altLang="zh-CN" sz="2400" b="1" dirty="0">
                <a:solidFill>
                  <a:srgbClr val="FFFF00"/>
                </a:solidFill>
              </a:rPr>
              <a:t>编写导</a:t>
            </a:r>
            <a:r>
              <a:rPr lang="zh-CN" altLang="zh-CN" sz="2400" b="1" dirty="0" smtClean="0">
                <a:solidFill>
                  <a:srgbClr val="FFFF00"/>
                </a:solidFill>
              </a:rPr>
              <a:t>则</a:t>
            </a:r>
            <a:endParaRPr lang="en-US" altLang="zh-CN" sz="2400" b="1" dirty="0" smtClean="0">
              <a:solidFill>
                <a:srgbClr val="FFFF00"/>
              </a:solidFill>
            </a:endParaRPr>
          </a:p>
          <a:p>
            <a:pPr>
              <a:lnSpc>
                <a:spcPct val="130000"/>
              </a:lnSpc>
            </a:pPr>
            <a:endParaRPr lang="zh-CN" altLang="zh-CN" sz="2400" dirty="0">
              <a:solidFill>
                <a:srgbClr val="FFFF00"/>
              </a:solidFill>
            </a:endParaRPr>
          </a:p>
          <a:p>
            <a:pPr algn="ctr" eaLnBrk="1" hangingPunct="1"/>
            <a:r>
              <a:rPr lang="en-US" altLang="zh-CN" sz="2800" b="1" dirty="0">
                <a:solidFill>
                  <a:srgbClr val="2CF460"/>
                </a:solidFill>
              </a:rPr>
              <a:t>A. 2 </a:t>
            </a:r>
            <a:r>
              <a:rPr lang="zh-CN" altLang="zh-CN" sz="2800" b="1" dirty="0">
                <a:solidFill>
                  <a:srgbClr val="2CF460"/>
                </a:solidFill>
              </a:rPr>
              <a:t>第</a:t>
            </a:r>
            <a:r>
              <a:rPr lang="en-US" altLang="zh-CN" sz="2800" b="1" dirty="0">
                <a:solidFill>
                  <a:srgbClr val="2CF460"/>
                </a:solidFill>
              </a:rPr>
              <a:t>1</a:t>
            </a:r>
            <a:r>
              <a:rPr lang="zh-CN" altLang="zh-CN" sz="2800" b="1" dirty="0">
                <a:solidFill>
                  <a:srgbClr val="2CF460"/>
                </a:solidFill>
              </a:rPr>
              <a:t>部分</a:t>
            </a:r>
            <a:r>
              <a:rPr lang="en-US" altLang="zh-CN" sz="2800" b="1" dirty="0">
                <a:solidFill>
                  <a:srgbClr val="2CF460"/>
                </a:solidFill>
              </a:rPr>
              <a:t>—</a:t>
            </a:r>
            <a:r>
              <a:rPr lang="zh-CN" altLang="zh-CN" sz="2800" b="1" dirty="0">
                <a:solidFill>
                  <a:srgbClr val="2CF460"/>
                </a:solidFill>
              </a:rPr>
              <a:t>化学品及企业标识 </a:t>
            </a:r>
            <a:endParaRPr lang="zh-CN" altLang="zh-CN" sz="2800" dirty="0">
              <a:solidFill>
                <a:srgbClr val="2CF460"/>
              </a:solidFill>
            </a:endParaRPr>
          </a:p>
          <a:p>
            <a:pPr algn="just" eaLnBrk="1" hangingPunct="1">
              <a:lnSpc>
                <a:spcPct val="150000"/>
              </a:lnSpc>
            </a:pPr>
            <a:r>
              <a:rPr lang="zh-CN" altLang="zh-CN" sz="2400" b="1" dirty="0"/>
              <a:t>主要标明化学品的名称，该名称应与安全标签上的名称一致，建议同时标注供应商的产品代码。 </a:t>
            </a:r>
          </a:p>
          <a:p>
            <a:pPr algn="just" eaLnBrk="1" hangingPunct="1">
              <a:lnSpc>
                <a:spcPct val="150000"/>
              </a:lnSpc>
            </a:pPr>
            <a:r>
              <a:rPr lang="zh-CN" altLang="zh-CN" sz="2400" b="1" dirty="0"/>
              <a:t>应标明供应商的</a:t>
            </a:r>
            <a:r>
              <a:rPr lang="zh-CN" altLang="zh-CN" sz="2400" b="1" u="sng" dirty="0">
                <a:solidFill>
                  <a:srgbClr val="FF0000"/>
                </a:solidFill>
              </a:rPr>
              <a:t>名称、地址、电话号码、应急电话、传真和电子邮件地址</a:t>
            </a:r>
            <a:r>
              <a:rPr lang="zh-CN" altLang="zh-CN" sz="2400" b="1" dirty="0"/>
              <a:t>。 </a:t>
            </a:r>
          </a:p>
          <a:p>
            <a:pPr algn="just" eaLnBrk="1" hangingPunct="1">
              <a:lnSpc>
                <a:spcPct val="150000"/>
              </a:lnSpc>
            </a:pPr>
            <a:r>
              <a:rPr lang="zh-CN" altLang="zh-CN" sz="2400" b="1" dirty="0"/>
              <a:t>该部分还应说明化学品的</a:t>
            </a:r>
            <a:r>
              <a:rPr lang="zh-CN" altLang="zh-CN" sz="2400" b="1" u="sng" dirty="0">
                <a:solidFill>
                  <a:srgbClr val="FF0000"/>
                </a:solidFill>
              </a:rPr>
              <a:t>推荐用途和限制用途</a:t>
            </a:r>
            <a:r>
              <a:rPr lang="zh-CN" altLang="zh-CN" sz="2400" b="1" dirty="0"/>
              <a:t>。 </a:t>
            </a:r>
          </a:p>
        </p:txBody>
      </p:sp>
      <p:grpSp>
        <p:nvGrpSpPr>
          <p:cNvPr id="17413"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74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DE29D172-C1FB-4D24-BC2E-6629E89C5BA7}" type="datetime1">
              <a:rPr lang="zh-CN" altLang="en-US" sz="1200" smtClean="0">
                <a:latin typeface="Arial" charset="0"/>
              </a:rPr>
              <a:pPr eaLnBrk="1" hangingPunct="1"/>
              <a:t>2017/4/24</a:t>
            </a:fld>
            <a:endParaRPr lang="en-US" altLang="zh-CN" sz="1200" smtClean="0">
              <a:latin typeface="Arial" charset="0"/>
            </a:endParaRPr>
          </a:p>
        </p:txBody>
      </p:sp>
      <p:sp>
        <p:nvSpPr>
          <p:cNvPr id="184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1FF44692-0411-4F36-87DE-F7FB7CC95826}" type="slidenum">
              <a:rPr lang="zh-CN" altLang="en-US" sz="1200" smtClean="0">
                <a:latin typeface="Arial" charset="0"/>
              </a:rPr>
              <a:pPr eaLnBrk="1" hangingPunct="1"/>
              <a:t>17</a:t>
            </a:fld>
            <a:endParaRPr lang="en-US" altLang="zh-CN" sz="1200" smtClean="0">
              <a:latin typeface="Arial" charset="0"/>
            </a:endParaRPr>
          </a:p>
        </p:txBody>
      </p:sp>
      <p:sp>
        <p:nvSpPr>
          <p:cNvPr id="18436" name="Text Box 4"/>
          <p:cNvSpPr txBox="1">
            <a:spLocks noChangeArrowheads="1"/>
          </p:cNvSpPr>
          <p:nvPr/>
        </p:nvSpPr>
        <p:spPr bwMode="auto">
          <a:xfrm>
            <a:off x="228600" y="1447800"/>
            <a:ext cx="861060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a:solidFill>
                  <a:srgbClr val="92D050"/>
                </a:solidFill>
              </a:rPr>
              <a:t>A.3 </a:t>
            </a:r>
            <a:r>
              <a:rPr lang="zh-CN" altLang="zh-CN" sz="2800" b="1">
                <a:solidFill>
                  <a:srgbClr val="92D050"/>
                </a:solidFill>
              </a:rPr>
              <a:t>第</a:t>
            </a:r>
            <a:r>
              <a:rPr lang="en-US" altLang="zh-CN" sz="2800" b="1">
                <a:solidFill>
                  <a:srgbClr val="92D050"/>
                </a:solidFill>
              </a:rPr>
              <a:t>2</a:t>
            </a:r>
            <a:r>
              <a:rPr lang="zh-CN" altLang="zh-CN" sz="2800" b="1">
                <a:solidFill>
                  <a:srgbClr val="92D050"/>
                </a:solidFill>
              </a:rPr>
              <a:t>部分</a:t>
            </a:r>
            <a:r>
              <a:rPr lang="en-US" altLang="zh-CN" sz="2800" b="1">
                <a:solidFill>
                  <a:srgbClr val="92D050"/>
                </a:solidFill>
              </a:rPr>
              <a:t>—</a:t>
            </a:r>
            <a:r>
              <a:rPr lang="zh-CN" altLang="zh-CN" sz="2800" b="1">
                <a:solidFill>
                  <a:srgbClr val="92D050"/>
                </a:solidFill>
              </a:rPr>
              <a:t>危险性概述 </a:t>
            </a:r>
            <a:endParaRPr lang="zh-CN" altLang="zh-CN" sz="2800">
              <a:solidFill>
                <a:srgbClr val="92D050"/>
              </a:solidFill>
            </a:endParaRPr>
          </a:p>
          <a:p>
            <a:pPr algn="just" eaLnBrk="1" hangingPunct="1">
              <a:lnSpc>
                <a:spcPts val="3500"/>
              </a:lnSpc>
            </a:pPr>
            <a:r>
              <a:rPr lang="zh-CN" altLang="zh-CN" sz="2400" b="1"/>
              <a:t>该部分应标明化学品</a:t>
            </a:r>
            <a:r>
              <a:rPr lang="zh-CN" altLang="zh-CN" sz="2400" b="1" u="sng">
                <a:solidFill>
                  <a:srgbClr val="FF0000"/>
                </a:solidFill>
              </a:rPr>
              <a:t>主要的物理和化学危险性信息</a:t>
            </a:r>
            <a:r>
              <a:rPr lang="zh-CN" altLang="zh-CN" sz="2400" b="1"/>
              <a:t>，以及对人体健康和环境影响的信息，如果该化学品存在</a:t>
            </a:r>
            <a:r>
              <a:rPr lang="zh-CN" altLang="zh-CN" sz="2400" b="1" u="sng">
                <a:solidFill>
                  <a:srgbClr val="FF0000"/>
                </a:solidFill>
              </a:rPr>
              <a:t>某些特殊的危险性质</a:t>
            </a:r>
            <a:r>
              <a:rPr lang="zh-CN" altLang="zh-CN" sz="2400" b="1"/>
              <a:t>，也应在此处说明。 </a:t>
            </a:r>
          </a:p>
          <a:p>
            <a:pPr algn="just" eaLnBrk="1" hangingPunct="1">
              <a:lnSpc>
                <a:spcPts val="3500"/>
              </a:lnSpc>
            </a:pPr>
            <a:r>
              <a:rPr lang="zh-CN" altLang="zh-CN" sz="2400" b="1"/>
              <a:t>如果已经根据</a:t>
            </a:r>
            <a:r>
              <a:rPr lang="en-US" altLang="zh-CN" sz="2400" b="1"/>
              <a:t>GHS</a:t>
            </a:r>
            <a:r>
              <a:rPr lang="zh-CN" altLang="zh-CN" sz="2400" b="1"/>
              <a:t>对化学品进行了危险性分类，应标明</a:t>
            </a:r>
            <a:r>
              <a:rPr lang="en-US" altLang="zh-CN" sz="2400" b="1" u="sng">
                <a:solidFill>
                  <a:srgbClr val="FF0000"/>
                </a:solidFill>
              </a:rPr>
              <a:t>GHS</a:t>
            </a:r>
            <a:r>
              <a:rPr lang="zh-CN" altLang="zh-CN" sz="2400" b="1" u="sng">
                <a:solidFill>
                  <a:srgbClr val="FF0000"/>
                </a:solidFill>
              </a:rPr>
              <a:t>危险性类别</a:t>
            </a:r>
            <a:r>
              <a:rPr lang="zh-CN" altLang="zh-CN" sz="2400" b="1"/>
              <a:t>，同时应注明</a:t>
            </a:r>
            <a:r>
              <a:rPr lang="en-US" altLang="zh-CN" sz="2400" b="1"/>
              <a:t>GHS</a:t>
            </a:r>
            <a:r>
              <a:rPr lang="zh-CN" altLang="zh-CN" sz="2400" b="1"/>
              <a:t>的标签要素，如象形图或符号、防范说明，危险信息和警示词等。象形图或符号如火焰、骷髅和交叉骨可以用黑白颜色表示。</a:t>
            </a:r>
            <a:r>
              <a:rPr lang="en-US" altLang="zh-CN" sz="2400" b="1"/>
              <a:t>GHS</a:t>
            </a:r>
            <a:r>
              <a:rPr lang="zh-CN" altLang="zh-CN" sz="2400" b="1"/>
              <a:t>分类未包括的危险性</a:t>
            </a:r>
            <a:r>
              <a:rPr lang="zh-CN" altLang="en-US" sz="2400" b="1"/>
              <a:t>（</a:t>
            </a:r>
            <a:r>
              <a:rPr lang="zh-CN" altLang="zh-CN" sz="2400" b="1"/>
              <a:t>如粉尘爆炸危险</a:t>
            </a:r>
            <a:r>
              <a:rPr lang="zh-CN" altLang="en-US" sz="2400" b="1"/>
              <a:t>）</a:t>
            </a:r>
            <a:r>
              <a:rPr lang="zh-CN" altLang="zh-CN" sz="2400" b="1"/>
              <a:t>也应在此处注明。 </a:t>
            </a:r>
          </a:p>
          <a:p>
            <a:pPr algn="just" eaLnBrk="1" hangingPunct="1">
              <a:lnSpc>
                <a:spcPts val="3500"/>
              </a:lnSpc>
            </a:pPr>
            <a:r>
              <a:rPr lang="zh-CN" altLang="zh-CN" sz="2400" b="1"/>
              <a:t>应注明人员接触后的</a:t>
            </a:r>
            <a:r>
              <a:rPr lang="zh-CN" altLang="zh-CN" sz="2400" b="1" u="sng">
                <a:solidFill>
                  <a:srgbClr val="FF0000"/>
                </a:solidFill>
              </a:rPr>
              <a:t>主要症状</a:t>
            </a:r>
            <a:r>
              <a:rPr lang="zh-CN" altLang="zh-CN" sz="2400" b="1"/>
              <a:t>及</a:t>
            </a:r>
            <a:r>
              <a:rPr lang="zh-CN" altLang="zh-CN" sz="2400" b="1" u="sng">
                <a:solidFill>
                  <a:srgbClr val="FF0000"/>
                </a:solidFill>
              </a:rPr>
              <a:t>应急综述</a:t>
            </a:r>
            <a:r>
              <a:rPr lang="zh-CN" altLang="zh-CN" sz="2400" b="1"/>
              <a:t>。 </a:t>
            </a:r>
          </a:p>
        </p:txBody>
      </p:sp>
      <p:grpSp>
        <p:nvGrpSpPr>
          <p:cNvPr id="18437"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84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FD01AA0C-2BEA-411F-A6E0-284AE988329A}" type="datetime1">
              <a:rPr lang="zh-CN" altLang="en-US" sz="1200" smtClean="0">
                <a:latin typeface="Arial" charset="0"/>
              </a:rPr>
              <a:pPr eaLnBrk="1" hangingPunct="1"/>
              <a:t>2017/4/24</a:t>
            </a:fld>
            <a:endParaRPr lang="en-US" altLang="zh-CN" sz="1200" smtClean="0">
              <a:latin typeface="Arial" charset="0"/>
            </a:endParaRPr>
          </a:p>
        </p:txBody>
      </p:sp>
      <p:sp>
        <p:nvSpPr>
          <p:cNvPr id="194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FB95742D-4504-4284-8DD4-5B71F3EF066D}" type="slidenum">
              <a:rPr lang="zh-CN" altLang="en-US" sz="1200" smtClean="0">
                <a:latin typeface="Arial" charset="0"/>
              </a:rPr>
              <a:pPr eaLnBrk="1" hangingPunct="1"/>
              <a:t>18</a:t>
            </a:fld>
            <a:endParaRPr lang="en-US" altLang="zh-CN" sz="1200" smtClean="0">
              <a:latin typeface="Arial" charset="0"/>
            </a:endParaRPr>
          </a:p>
        </p:txBody>
      </p:sp>
      <p:sp>
        <p:nvSpPr>
          <p:cNvPr id="19460" name="Text Box 4"/>
          <p:cNvSpPr txBox="1">
            <a:spLocks noChangeArrowheads="1"/>
          </p:cNvSpPr>
          <p:nvPr/>
        </p:nvSpPr>
        <p:spPr bwMode="auto">
          <a:xfrm>
            <a:off x="228600" y="1447800"/>
            <a:ext cx="86106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dirty="0">
                <a:solidFill>
                  <a:srgbClr val="2CF460"/>
                </a:solidFill>
              </a:rPr>
              <a:t>A.3 </a:t>
            </a:r>
            <a:r>
              <a:rPr lang="zh-CN" altLang="zh-CN" sz="2800" b="1" dirty="0">
                <a:solidFill>
                  <a:srgbClr val="2CF460"/>
                </a:solidFill>
              </a:rPr>
              <a:t>第</a:t>
            </a:r>
            <a:r>
              <a:rPr lang="en-US" altLang="zh-CN" sz="2800" b="1" dirty="0">
                <a:solidFill>
                  <a:srgbClr val="2CF460"/>
                </a:solidFill>
              </a:rPr>
              <a:t>2</a:t>
            </a:r>
            <a:r>
              <a:rPr lang="zh-CN" altLang="zh-CN" sz="2800" b="1" dirty="0">
                <a:solidFill>
                  <a:srgbClr val="2CF460"/>
                </a:solidFill>
              </a:rPr>
              <a:t>部分</a:t>
            </a:r>
            <a:r>
              <a:rPr lang="en-US" altLang="zh-CN" sz="2800" b="1" dirty="0">
                <a:solidFill>
                  <a:srgbClr val="2CF460"/>
                </a:solidFill>
              </a:rPr>
              <a:t>—</a:t>
            </a:r>
            <a:r>
              <a:rPr lang="zh-CN" altLang="zh-CN" sz="2800" b="1" dirty="0">
                <a:solidFill>
                  <a:srgbClr val="2CF460"/>
                </a:solidFill>
              </a:rPr>
              <a:t>危险性概述</a:t>
            </a:r>
            <a:r>
              <a:rPr lang="zh-CN" altLang="zh-CN" sz="2800" b="1" dirty="0">
                <a:solidFill>
                  <a:srgbClr val="92D050"/>
                </a:solidFill>
              </a:rPr>
              <a:t> </a:t>
            </a:r>
            <a:endParaRPr lang="en-US" altLang="zh-CN" sz="2800" b="1" dirty="0">
              <a:solidFill>
                <a:srgbClr val="92D050"/>
              </a:solidFill>
            </a:endParaRPr>
          </a:p>
          <a:p>
            <a:pPr algn="ctr" eaLnBrk="1" hangingPunct="1"/>
            <a:endParaRPr lang="en-US" altLang="zh-CN" sz="2800" dirty="0"/>
          </a:p>
          <a:p>
            <a:pPr algn="just" eaLnBrk="1" hangingPunct="1">
              <a:lnSpc>
                <a:spcPct val="150000"/>
              </a:lnSpc>
            </a:pPr>
            <a:r>
              <a:rPr lang="en-US" altLang="zh-CN" sz="2400" b="1" dirty="0"/>
              <a:t>GHS </a:t>
            </a:r>
            <a:r>
              <a:rPr lang="zh-CN" altLang="en-US" sz="2400" b="1" dirty="0"/>
              <a:t>标签要素</a:t>
            </a:r>
            <a:endParaRPr lang="en-US" altLang="zh-CN" sz="2400" b="1" dirty="0"/>
          </a:p>
          <a:p>
            <a:pPr algn="just" eaLnBrk="1" hangingPunct="1">
              <a:lnSpc>
                <a:spcPct val="150000"/>
              </a:lnSpc>
            </a:pPr>
            <a:r>
              <a:rPr lang="zh-CN" altLang="en-US" sz="2400" b="1" dirty="0"/>
              <a:t>全球化学品统一分类和标签制度</a:t>
            </a:r>
            <a:endParaRPr lang="en-US" altLang="zh-CN" sz="2400" b="1" dirty="0"/>
          </a:p>
          <a:p>
            <a:pPr algn="just" eaLnBrk="1" hangingPunct="1">
              <a:lnSpc>
                <a:spcPct val="150000"/>
              </a:lnSpc>
            </a:pPr>
            <a:r>
              <a:rPr lang="zh-CN" altLang="en-US" sz="2400" b="1" dirty="0">
                <a:solidFill>
                  <a:srgbClr val="FFFF00"/>
                </a:solidFill>
              </a:rPr>
              <a:t>附录</a:t>
            </a:r>
            <a:r>
              <a:rPr lang="en-US" altLang="zh-CN" sz="2400" b="1" dirty="0">
                <a:solidFill>
                  <a:srgbClr val="FFFF00"/>
                </a:solidFill>
              </a:rPr>
              <a:t>3</a:t>
            </a:r>
            <a:r>
              <a:rPr lang="zh-CN" altLang="en-US" sz="2400" b="1" dirty="0">
                <a:solidFill>
                  <a:srgbClr val="FFFF00"/>
                </a:solidFill>
              </a:rPr>
              <a:t>：危险说明的编码、防护说明的编码个使用， 危险象形图的编码和防护措施象形图示例</a:t>
            </a:r>
            <a:endParaRPr lang="en-US" altLang="zh-CN" sz="2400" b="1" dirty="0">
              <a:solidFill>
                <a:srgbClr val="FFFF00"/>
              </a:solidFill>
            </a:endParaRPr>
          </a:p>
        </p:txBody>
      </p:sp>
      <p:grpSp>
        <p:nvGrpSpPr>
          <p:cNvPr id="19461"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94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B9FF6FB1-4E27-4C6E-BE02-350D1238CD0F}" type="datetime1">
              <a:rPr lang="zh-CN" altLang="en-US" sz="1200" smtClean="0">
                <a:latin typeface="Arial" charset="0"/>
              </a:rPr>
              <a:pPr eaLnBrk="1" hangingPunct="1"/>
              <a:t>2017/4/24</a:t>
            </a:fld>
            <a:endParaRPr lang="en-US" altLang="zh-CN" sz="1200" smtClean="0">
              <a:latin typeface="Arial" charset="0"/>
            </a:endParaRPr>
          </a:p>
        </p:txBody>
      </p:sp>
      <p:sp>
        <p:nvSpPr>
          <p:cNvPr id="204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707689CC-2372-4EDA-8A99-62306DA19570}" type="slidenum">
              <a:rPr lang="zh-CN" altLang="en-US" sz="1200" smtClean="0">
                <a:latin typeface="Arial" charset="0"/>
              </a:rPr>
              <a:pPr eaLnBrk="1" hangingPunct="1"/>
              <a:t>19</a:t>
            </a:fld>
            <a:endParaRPr lang="en-US" altLang="zh-CN" sz="1200" smtClean="0">
              <a:latin typeface="Arial" charset="0"/>
            </a:endParaRPr>
          </a:p>
        </p:txBody>
      </p:sp>
      <p:sp>
        <p:nvSpPr>
          <p:cNvPr id="20484" name="Text Box 4"/>
          <p:cNvSpPr txBox="1">
            <a:spLocks noChangeArrowheads="1"/>
          </p:cNvSpPr>
          <p:nvPr/>
        </p:nvSpPr>
        <p:spPr bwMode="auto">
          <a:xfrm>
            <a:off x="228600" y="1600200"/>
            <a:ext cx="8610600" cy="375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dirty="0">
                <a:solidFill>
                  <a:srgbClr val="92D050"/>
                </a:solidFill>
              </a:rPr>
              <a:t>A.4 </a:t>
            </a:r>
            <a:r>
              <a:rPr lang="zh-CN" altLang="zh-CN" sz="2800" b="1" dirty="0">
                <a:solidFill>
                  <a:srgbClr val="92D050"/>
                </a:solidFill>
              </a:rPr>
              <a:t>第</a:t>
            </a:r>
            <a:r>
              <a:rPr lang="en-US" altLang="zh-CN" sz="2800" b="1" dirty="0">
                <a:solidFill>
                  <a:srgbClr val="92D050"/>
                </a:solidFill>
              </a:rPr>
              <a:t>3</a:t>
            </a:r>
            <a:r>
              <a:rPr lang="zh-CN" altLang="zh-CN" sz="2800" b="1" dirty="0">
                <a:solidFill>
                  <a:srgbClr val="92D050"/>
                </a:solidFill>
              </a:rPr>
              <a:t>部分</a:t>
            </a:r>
            <a:r>
              <a:rPr lang="en-US" altLang="zh-CN" sz="2800" b="1" dirty="0">
                <a:solidFill>
                  <a:srgbClr val="92D050"/>
                </a:solidFill>
              </a:rPr>
              <a:t>—</a:t>
            </a:r>
            <a:r>
              <a:rPr lang="zh-CN" altLang="zh-CN" sz="2800" b="1" dirty="0">
                <a:solidFill>
                  <a:srgbClr val="92D050"/>
                </a:solidFill>
              </a:rPr>
              <a:t>成分</a:t>
            </a:r>
            <a:r>
              <a:rPr lang="en-US" altLang="zh-CN" sz="2800" b="1" dirty="0">
                <a:solidFill>
                  <a:srgbClr val="92D050"/>
                </a:solidFill>
              </a:rPr>
              <a:t>/</a:t>
            </a:r>
            <a:r>
              <a:rPr lang="zh-CN" altLang="zh-CN" sz="2800" b="1" dirty="0">
                <a:solidFill>
                  <a:srgbClr val="92D050"/>
                </a:solidFill>
              </a:rPr>
              <a:t>组成信息 </a:t>
            </a:r>
            <a:endParaRPr lang="zh-CN" altLang="zh-CN" sz="2800" dirty="0">
              <a:solidFill>
                <a:srgbClr val="92D050"/>
              </a:solidFill>
            </a:endParaRPr>
          </a:p>
          <a:p>
            <a:pPr eaLnBrk="1" hangingPunct="1">
              <a:lnSpc>
                <a:spcPts val="3600"/>
              </a:lnSpc>
            </a:pPr>
            <a:r>
              <a:rPr lang="zh-CN" altLang="zh-CN" sz="2400" b="1" dirty="0"/>
              <a:t>该部分应注明该化学品是物质还是混合物。 </a:t>
            </a:r>
          </a:p>
          <a:p>
            <a:pPr eaLnBrk="1" hangingPunct="1">
              <a:lnSpc>
                <a:spcPts val="3600"/>
              </a:lnSpc>
            </a:pPr>
            <a:r>
              <a:rPr lang="zh-CN" altLang="zh-CN" sz="2400" b="1" dirty="0"/>
              <a:t>如果</a:t>
            </a:r>
            <a:r>
              <a:rPr lang="zh-CN" altLang="zh-CN" sz="2400" b="1" dirty="0" smtClean="0"/>
              <a:t>是</a:t>
            </a:r>
            <a:r>
              <a:rPr lang="zh-CN" altLang="en-US" sz="2400" b="1" dirty="0" smtClean="0"/>
              <a:t>纯</a:t>
            </a:r>
            <a:r>
              <a:rPr lang="zh-CN" altLang="zh-CN" sz="2400" b="1" dirty="0" smtClean="0"/>
              <a:t>物</a:t>
            </a:r>
            <a:r>
              <a:rPr lang="zh-CN" altLang="zh-CN" sz="2400" b="1" dirty="0"/>
              <a:t>质，应提供</a:t>
            </a:r>
            <a:r>
              <a:rPr lang="zh-CN" altLang="zh-CN" sz="2400" b="1" u="sng" dirty="0">
                <a:solidFill>
                  <a:srgbClr val="FF0000"/>
                </a:solidFill>
              </a:rPr>
              <a:t>化学名</a:t>
            </a:r>
            <a:r>
              <a:rPr lang="zh-CN" altLang="zh-CN" sz="2400" b="1" dirty="0"/>
              <a:t>或</a:t>
            </a:r>
            <a:r>
              <a:rPr lang="zh-CN" altLang="zh-CN" sz="2400" b="1" u="sng" dirty="0">
                <a:solidFill>
                  <a:srgbClr val="FF0000"/>
                </a:solidFill>
              </a:rPr>
              <a:t>通用名</a:t>
            </a:r>
            <a:r>
              <a:rPr lang="zh-CN" altLang="zh-CN" sz="2400" b="1" dirty="0"/>
              <a:t>、美国化学文摘</a:t>
            </a:r>
            <a:r>
              <a:rPr lang="zh-CN" altLang="zh-CN" sz="2400" b="1" u="sng" dirty="0">
                <a:solidFill>
                  <a:srgbClr val="FF0000"/>
                </a:solidFill>
              </a:rPr>
              <a:t>登记号</a:t>
            </a:r>
            <a:r>
              <a:rPr lang="en-US" altLang="zh-CN" sz="2400" b="1" dirty="0">
                <a:solidFill>
                  <a:srgbClr val="FF0000"/>
                </a:solidFill>
              </a:rPr>
              <a:t>(</a:t>
            </a:r>
            <a:r>
              <a:rPr lang="en-US" altLang="zh-CN" sz="2400" b="1" u="sng" dirty="0">
                <a:solidFill>
                  <a:srgbClr val="FF0000"/>
                </a:solidFill>
              </a:rPr>
              <a:t>CAS</a:t>
            </a:r>
            <a:r>
              <a:rPr lang="zh-CN" altLang="zh-CN" sz="2400" b="1" u="sng" dirty="0">
                <a:solidFill>
                  <a:srgbClr val="FF0000"/>
                </a:solidFill>
              </a:rPr>
              <a:t>号</a:t>
            </a:r>
            <a:r>
              <a:rPr lang="en-US" altLang="zh-CN" sz="2400" b="1" dirty="0">
                <a:solidFill>
                  <a:srgbClr val="FF0000"/>
                </a:solidFill>
              </a:rPr>
              <a:t>)</a:t>
            </a:r>
            <a:r>
              <a:rPr lang="zh-CN" altLang="zh-CN" sz="2400" b="1" dirty="0">
                <a:solidFill>
                  <a:srgbClr val="FF0000"/>
                </a:solidFill>
              </a:rPr>
              <a:t>及</a:t>
            </a:r>
            <a:r>
              <a:rPr lang="zh-CN" altLang="zh-CN" sz="2400" b="1" u="sng" dirty="0">
                <a:solidFill>
                  <a:srgbClr val="FF0000"/>
                </a:solidFill>
              </a:rPr>
              <a:t>其他标识符</a:t>
            </a:r>
            <a:r>
              <a:rPr lang="zh-CN" altLang="zh-CN" sz="2400" b="1" dirty="0"/>
              <a:t>。 </a:t>
            </a:r>
          </a:p>
          <a:p>
            <a:pPr eaLnBrk="1" hangingPunct="1">
              <a:lnSpc>
                <a:spcPts val="3600"/>
              </a:lnSpc>
            </a:pPr>
            <a:r>
              <a:rPr lang="zh-CN" altLang="zh-CN" sz="2400" b="1" dirty="0"/>
              <a:t>如果某种物质按</a:t>
            </a:r>
            <a:r>
              <a:rPr lang="en-US" altLang="zh-CN" sz="2400" b="1" dirty="0"/>
              <a:t>GHS</a:t>
            </a:r>
            <a:r>
              <a:rPr lang="zh-CN" altLang="zh-CN" sz="2400" b="1" dirty="0"/>
              <a:t>分类标准分类为危险化学品，则应列明包括对该物质的危险性分类产生影响的杂质和稳定剂在内的所有危险组分的</a:t>
            </a:r>
            <a:r>
              <a:rPr lang="zh-CN" altLang="zh-CN" sz="2400" b="1" u="sng" dirty="0">
                <a:solidFill>
                  <a:srgbClr val="FF0000"/>
                </a:solidFill>
              </a:rPr>
              <a:t>化学名</a:t>
            </a:r>
            <a:r>
              <a:rPr lang="zh-CN" altLang="zh-CN" sz="2400" b="1" dirty="0"/>
              <a:t>或</a:t>
            </a:r>
            <a:r>
              <a:rPr lang="zh-CN" altLang="zh-CN" sz="2400" b="1" u="sng" dirty="0">
                <a:solidFill>
                  <a:srgbClr val="FF0000"/>
                </a:solidFill>
              </a:rPr>
              <a:t>通用名</a:t>
            </a:r>
            <a:r>
              <a:rPr lang="zh-CN" altLang="zh-CN" sz="2400" b="1" dirty="0"/>
              <a:t>、以及</a:t>
            </a:r>
            <a:r>
              <a:rPr lang="zh-CN" altLang="zh-CN" sz="2400" b="1" u="sng" dirty="0">
                <a:solidFill>
                  <a:srgbClr val="FF0000"/>
                </a:solidFill>
              </a:rPr>
              <a:t>浓度或浓度范围</a:t>
            </a:r>
            <a:r>
              <a:rPr lang="zh-CN" altLang="zh-CN" sz="2400" b="1" dirty="0"/>
              <a:t>。 </a:t>
            </a:r>
          </a:p>
          <a:p>
            <a:pPr eaLnBrk="1" hangingPunct="1">
              <a:lnSpc>
                <a:spcPts val="3600"/>
              </a:lnSpc>
            </a:pPr>
            <a:r>
              <a:rPr lang="zh-CN" altLang="zh-CN" sz="2400" b="1" dirty="0"/>
              <a:t>如果是混合物，不必列明所有组分。  </a:t>
            </a:r>
          </a:p>
        </p:txBody>
      </p:sp>
      <p:grpSp>
        <p:nvGrpSpPr>
          <p:cNvPr id="20485"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204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91CD5B5E-9A55-4A1A-8B37-2FFA366BEAC1}" type="datetime1">
              <a:rPr lang="zh-CN" altLang="en-US" sz="1200" smtClean="0">
                <a:latin typeface="Arial" charset="0"/>
              </a:rPr>
              <a:pPr eaLnBrk="1" hangingPunct="1"/>
              <a:t>2017/4/24</a:t>
            </a:fld>
            <a:endParaRPr lang="en-US" altLang="zh-CN" sz="1200" smtClean="0">
              <a:latin typeface="Arial" charset="0"/>
            </a:endParaRPr>
          </a:p>
        </p:txBody>
      </p:sp>
      <p:sp>
        <p:nvSpPr>
          <p:cNvPr id="40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82F31C1F-C5CB-46D1-81EF-13E527BC8768}" type="slidenum">
              <a:rPr lang="zh-CN" altLang="en-US" sz="1200" smtClean="0">
                <a:latin typeface="Arial" charset="0"/>
              </a:rPr>
              <a:pPr eaLnBrk="1" hangingPunct="1"/>
              <a:t>2</a:t>
            </a:fld>
            <a:endParaRPr lang="en-US" altLang="zh-CN" sz="1200" smtClean="0">
              <a:latin typeface="Arial" charset="0"/>
            </a:endParaRPr>
          </a:p>
        </p:txBody>
      </p:sp>
      <p:sp>
        <p:nvSpPr>
          <p:cNvPr id="4100" name="Text Box 3"/>
          <p:cNvSpPr txBox="1">
            <a:spLocks noChangeArrowheads="1"/>
          </p:cNvSpPr>
          <p:nvPr/>
        </p:nvSpPr>
        <p:spPr bwMode="auto">
          <a:xfrm>
            <a:off x="152400" y="1295400"/>
            <a:ext cx="8915400" cy="435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just">
              <a:lnSpc>
                <a:spcPct val="150000"/>
              </a:lnSpc>
            </a:pPr>
            <a:r>
              <a:rPr lang="en-US" altLang="zh-CN" sz="2800" b="1" dirty="0">
                <a:solidFill>
                  <a:srgbClr val="FF0066"/>
                </a:solidFill>
                <a:latin typeface="Times New Roman" pitchFamily="18" charset="0"/>
              </a:rPr>
              <a:t>5.1</a:t>
            </a:r>
            <a:r>
              <a:rPr lang="zh-CN" altLang="en-US" sz="2800" b="1" dirty="0">
                <a:solidFill>
                  <a:srgbClr val="FF0066"/>
                </a:solidFill>
                <a:latin typeface="Times New Roman" pitchFamily="18" charset="0"/>
              </a:rPr>
              <a:t> 化学品技术说明书</a:t>
            </a:r>
          </a:p>
          <a:p>
            <a:pPr algn="just">
              <a:lnSpc>
                <a:spcPts val="3000"/>
              </a:lnSpc>
            </a:pPr>
            <a:r>
              <a:rPr lang="en-US" altLang="zh-CN" sz="2400" b="1" dirty="0">
                <a:solidFill>
                  <a:srgbClr val="FFFF00"/>
                </a:solidFill>
              </a:rPr>
              <a:t>5.1.1 </a:t>
            </a:r>
            <a:r>
              <a:rPr lang="zh-CN" altLang="en-US" sz="2400" b="1" dirty="0">
                <a:solidFill>
                  <a:srgbClr val="FFFF00"/>
                </a:solidFill>
                <a:latin typeface="Times New Roman" pitchFamily="18" charset="0"/>
              </a:rPr>
              <a:t>化学品技术说明书简介</a:t>
            </a:r>
            <a:endParaRPr lang="en-US" altLang="zh-CN" sz="2400" b="1" dirty="0">
              <a:solidFill>
                <a:srgbClr val="FFFF00"/>
              </a:solidFill>
            </a:endParaRPr>
          </a:p>
          <a:p>
            <a:pPr algn="just">
              <a:lnSpc>
                <a:spcPct val="150000"/>
              </a:lnSpc>
            </a:pPr>
            <a:r>
              <a:rPr lang="en-US" altLang="zh-CN" b="1" dirty="0"/>
              <a:t>        </a:t>
            </a:r>
            <a:r>
              <a:rPr lang="zh-CN" altLang="zh-CN" b="1" dirty="0"/>
              <a:t>化学品安全技术说明书</a:t>
            </a:r>
            <a:r>
              <a:rPr lang="zh-CN" altLang="en-US" b="1" dirty="0"/>
              <a:t>（</a:t>
            </a:r>
            <a:r>
              <a:rPr lang="en-US" altLang="zh-CN" b="1" dirty="0">
                <a:latin typeface="Traditional Arabic" pitchFamily="18" charset="-78"/>
                <a:cs typeface="Traditional Arabic" pitchFamily="18" charset="-78"/>
              </a:rPr>
              <a:t>safety data sheet for chemical products</a:t>
            </a:r>
            <a:r>
              <a:rPr lang="zh-CN" altLang="zh-CN" b="1" dirty="0">
                <a:latin typeface="Traditional Arabic" pitchFamily="18" charset="-78"/>
                <a:cs typeface="Traditional Arabic" pitchFamily="18" charset="-78"/>
              </a:rPr>
              <a:t>，</a:t>
            </a:r>
            <a:r>
              <a:rPr lang="en-US" altLang="zh-CN" b="1" dirty="0">
                <a:latin typeface="Traditional Arabic" pitchFamily="18" charset="-78"/>
                <a:cs typeface="Traditional Arabic" pitchFamily="18" charset="-78"/>
              </a:rPr>
              <a:t>SDS</a:t>
            </a:r>
            <a:r>
              <a:rPr lang="zh-CN" altLang="en-US" b="1" dirty="0">
                <a:latin typeface="Traditional Arabic" pitchFamily="18" charset="-78"/>
                <a:cs typeface="Traditional Arabic" pitchFamily="18" charset="-78"/>
              </a:rPr>
              <a:t>）</a:t>
            </a:r>
            <a:r>
              <a:rPr lang="zh-CN" altLang="zh-CN" b="1" dirty="0">
                <a:latin typeface="Traditional Arabic" pitchFamily="18" charset="-78"/>
                <a:cs typeface="Traditional Arabic" pitchFamily="18" charset="-78"/>
              </a:rPr>
              <a:t>，</a:t>
            </a:r>
            <a:r>
              <a:rPr lang="zh-CN" altLang="zh-CN" b="1" dirty="0"/>
              <a:t>提供了化学品</a:t>
            </a:r>
            <a:r>
              <a:rPr lang="zh-CN" altLang="en-US" b="1" dirty="0"/>
              <a:t>（</a:t>
            </a:r>
            <a:r>
              <a:rPr lang="zh-CN" altLang="zh-CN" b="1" dirty="0"/>
              <a:t>物质或混合物</a:t>
            </a:r>
            <a:r>
              <a:rPr lang="zh-CN" altLang="en-US" b="1" dirty="0"/>
              <a:t>）</a:t>
            </a:r>
            <a:r>
              <a:rPr lang="zh-CN" altLang="zh-CN" b="1" dirty="0"/>
              <a:t>在安全、健康和环境保护等方面的信息，推荐了防护措施和紧急情况下的应对措施。在一些国家，化学品安全技术说明书又被称为物质安全技术说明书</a:t>
            </a:r>
            <a:r>
              <a:rPr lang="en-US" altLang="zh-CN" b="1" dirty="0"/>
              <a:t> </a:t>
            </a:r>
            <a:r>
              <a:rPr lang="zh-CN" altLang="en-US" b="1" dirty="0"/>
              <a:t>（</a:t>
            </a:r>
            <a:r>
              <a:rPr lang="en-US" altLang="zh-CN" b="1" dirty="0"/>
              <a:t>material safety data sheet</a:t>
            </a:r>
            <a:r>
              <a:rPr lang="zh-CN" altLang="zh-CN" b="1" dirty="0"/>
              <a:t>，</a:t>
            </a:r>
            <a:r>
              <a:rPr lang="en-US" altLang="zh-CN" b="1" dirty="0"/>
              <a:t>MSDS</a:t>
            </a:r>
            <a:r>
              <a:rPr lang="zh-CN" altLang="en-US" b="1" dirty="0"/>
              <a:t>）</a:t>
            </a:r>
            <a:r>
              <a:rPr lang="zh-CN" altLang="zh-CN" b="1" dirty="0"/>
              <a:t> 。 </a:t>
            </a:r>
          </a:p>
          <a:p>
            <a:pPr algn="just">
              <a:lnSpc>
                <a:spcPct val="150000"/>
              </a:lnSpc>
            </a:pPr>
            <a:r>
              <a:rPr lang="en-US" altLang="zh-CN" b="1" dirty="0"/>
              <a:t>        SDS</a:t>
            </a:r>
            <a:r>
              <a:rPr lang="zh-CN" altLang="zh-CN" b="1" dirty="0"/>
              <a:t>是化学品的供应商向下游用户传递化学品基本危害信息</a:t>
            </a:r>
            <a:r>
              <a:rPr lang="zh-CN" altLang="en-US" b="1" dirty="0"/>
              <a:t>（</a:t>
            </a:r>
            <a:r>
              <a:rPr lang="zh-CN" altLang="zh-CN" b="1" dirty="0"/>
              <a:t>包括运输、操作处置、储存和应急行动信息</a:t>
            </a:r>
            <a:r>
              <a:rPr lang="zh-CN" altLang="en-US" b="1" dirty="0"/>
              <a:t>）</a:t>
            </a:r>
            <a:r>
              <a:rPr lang="zh-CN" altLang="zh-CN" b="1" dirty="0"/>
              <a:t>的一种载体。同时化学品安全技术说明书还可以向公共机构、服务机构和其他涉及到该化学品的相关方传递这些信息。 </a:t>
            </a:r>
          </a:p>
        </p:txBody>
      </p:sp>
      <p:grpSp>
        <p:nvGrpSpPr>
          <p:cNvPr id="4101"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41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3"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a:t>
            </a:r>
            <a:r>
              <a:rPr lang="zh-CN" altLang="en-US" sz="2800" dirty="0"/>
              <a:t>学</a:t>
            </a:r>
            <a:r>
              <a:rPr lang="zh-CN" altLang="en-US" sz="2800" dirty="0" smtClean="0"/>
              <a:t>品安全技术说明书及标签、标识</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634B4A6-4187-449E-9FA0-D051DB160988}" type="datetime1">
              <a:rPr lang="zh-CN" altLang="en-US" sz="1200" smtClean="0">
                <a:latin typeface="Arial" charset="0"/>
              </a:rPr>
              <a:pPr eaLnBrk="1" hangingPunct="1"/>
              <a:t>2017/4/24</a:t>
            </a:fld>
            <a:endParaRPr lang="en-US" altLang="zh-CN" sz="1200" smtClean="0">
              <a:latin typeface="Arial" charset="0"/>
            </a:endParaRPr>
          </a:p>
        </p:txBody>
      </p:sp>
      <p:sp>
        <p:nvSpPr>
          <p:cNvPr id="215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06A81086-FFFF-485A-81E9-AC432046B02D}" type="slidenum">
              <a:rPr lang="zh-CN" altLang="en-US" sz="1200" smtClean="0">
                <a:latin typeface="Arial" charset="0"/>
              </a:rPr>
              <a:pPr eaLnBrk="1" hangingPunct="1"/>
              <a:t>20</a:t>
            </a:fld>
            <a:endParaRPr lang="en-US" altLang="zh-CN" sz="1200" smtClean="0">
              <a:latin typeface="Arial" charset="0"/>
            </a:endParaRPr>
          </a:p>
        </p:txBody>
      </p:sp>
      <p:sp>
        <p:nvSpPr>
          <p:cNvPr id="21508" name="Text Box 4"/>
          <p:cNvSpPr txBox="1">
            <a:spLocks noChangeArrowheads="1"/>
          </p:cNvSpPr>
          <p:nvPr/>
        </p:nvSpPr>
        <p:spPr bwMode="auto">
          <a:xfrm>
            <a:off x="228600" y="1600200"/>
            <a:ext cx="8610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a:solidFill>
                  <a:srgbClr val="92D050"/>
                </a:solidFill>
              </a:rPr>
              <a:t>A.4 </a:t>
            </a:r>
            <a:r>
              <a:rPr lang="zh-CN" altLang="zh-CN" sz="2800" b="1">
                <a:solidFill>
                  <a:srgbClr val="92D050"/>
                </a:solidFill>
              </a:rPr>
              <a:t>第</a:t>
            </a:r>
            <a:r>
              <a:rPr lang="en-US" altLang="zh-CN" sz="2800" b="1">
                <a:solidFill>
                  <a:srgbClr val="92D050"/>
                </a:solidFill>
              </a:rPr>
              <a:t>3</a:t>
            </a:r>
            <a:r>
              <a:rPr lang="zh-CN" altLang="zh-CN" sz="2800" b="1">
                <a:solidFill>
                  <a:srgbClr val="92D050"/>
                </a:solidFill>
              </a:rPr>
              <a:t>部分</a:t>
            </a:r>
            <a:r>
              <a:rPr lang="en-US" altLang="zh-CN" sz="2800" b="1">
                <a:solidFill>
                  <a:srgbClr val="92D050"/>
                </a:solidFill>
              </a:rPr>
              <a:t>——</a:t>
            </a:r>
            <a:r>
              <a:rPr lang="zh-CN" altLang="zh-CN" sz="2800" b="1">
                <a:solidFill>
                  <a:srgbClr val="92D050"/>
                </a:solidFill>
              </a:rPr>
              <a:t>成分</a:t>
            </a:r>
            <a:r>
              <a:rPr lang="en-US" altLang="zh-CN" sz="2800" b="1">
                <a:solidFill>
                  <a:srgbClr val="92D050"/>
                </a:solidFill>
              </a:rPr>
              <a:t>/</a:t>
            </a:r>
            <a:r>
              <a:rPr lang="zh-CN" altLang="zh-CN" sz="2800" b="1">
                <a:solidFill>
                  <a:srgbClr val="92D050"/>
                </a:solidFill>
              </a:rPr>
              <a:t>组成信息 </a:t>
            </a:r>
            <a:endParaRPr lang="zh-CN" altLang="zh-CN" sz="2800">
              <a:solidFill>
                <a:srgbClr val="92D050"/>
              </a:solidFill>
            </a:endParaRPr>
          </a:p>
          <a:p>
            <a:pPr eaLnBrk="1" hangingPunct="1">
              <a:lnSpc>
                <a:spcPts val="3600"/>
              </a:lnSpc>
            </a:pPr>
            <a:endParaRPr lang="en-US" altLang="zh-CN" sz="2400"/>
          </a:p>
          <a:p>
            <a:pPr eaLnBrk="1" hangingPunct="1">
              <a:lnSpc>
                <a:spcPct val="150000"/>
              </a:lnSpc>
            </a:pPr>
            <a:r>
              <a:rPr lang="zh-CN" altLang="zh-CN" sz="2400" b="1"/>
              <a:t>如果按</a:t>
            </a:r>
            <a:r>
              <a:rPr lang="en-US" altLang="zh-CN" sz="2400" b="1"/>
              <a:t>GHS</a:t>
            </a:r>
            <a:r>
              <a:rPr lang="zh-CN" altLang="zh-CN" sz="2400" b="1"/>
              <a:t>标准被分类为</a:t>
            </a:r>
            <a:r>
              <a:rPr lang="zh-CN" altLang="zh-CN" sz="2400" b="1" u="sng">
                <a:solidFill>
                  <a:srgbClr val="FF0000"/>
                </a:solidFill>
              </a:rPr>
              <a:t>危险</a:t>
            </a:r>
            <a:r>
              <a:rPr lang="zh-CN" altLang="zh-CN" sz="2400" b="1"/>
              <a:t>的组分，并且其含量超过了浓度限值，应列明该组分的名称信息、浓度或浓度范围。对已经识别出的危险组分，也应该提供被识别为危险组分的那些组分的化学名或通用名、浓度或浓度范围。 </a:t>
            </a:r>
          </a:p>
        </p:txBody>
      </p:sp>
      <p:grpSp>
        <p:nvGrpSpPr>
          <p:cNvPr id="21509"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215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E209EA40-B086-44AC-A26B-B0BA1F36528A}" type="datetime1">
              <a:rPr lang="zh-CN" altLang="en-US" sz="1200" smtClean="0">
                <a:latin typeface="Arial" charset="0"/>
              </a:rPr>
              <a:pPr eaLnBrk="1" hangingPunct="1"/>
              <a:t>2017/4/24</a:t>
            </a:fld>
            <a:endParaRPr lang="en-US" altLang="zh-CN" sz="1200" smtClean="0">
              <a:latin typeface="Arial" charset="0"/>
            </a:endParaRPr>
          </a:p>
        </p:txBody>
      </p:sp>
      <p:sp>
        <p:nvSpPr>
          <p:cNvPr id="225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94A88B5-A714-47F5-82A9-FF66F3B7D7B7}" type="slidenum">
              <a:rPr lang="zh-CN" altLang="en-US" sz="1200" smtClean="0">
                <a:latin typeface="Arial" charset="0"/>
              </a:rPr>
              <a:pPr eaLnBrk="1" hangingPunct="1"/>
              <a:t>21</a:t>
            </a:fld>
            <a:endParaRPr lang="en-US" altLang="zh-CN" sz="1200" smtClean="0">
              <a:latin typeface="Arial" charset="0"/>
            </a:endParaRPr>
          </a:p>
        </p:txBody>
      </p:sp>
      <p:sp>
        <p:nvSpPr>
          <p:cNvPr id="22532" name="Text Box 3"/>
          <p:cNvSpPr txBox="1">
            <a:spLocks noChangeArrowheads="1"/>
          </p:cNvSpPr>
          <p:nvPr/>
        </p:nvSpPr>
        <p:spPr bwMode="auto">
          <a:xfrm>
            <a:off x="228600" y="1447800"/>
            <a:ext cx="8610600" cy="456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dirty="0">
                <a:solidFill>
                  <a:srgbClr val="92D050"/>
                </a:solidFill>
              </a:rPr>
              <a:t>A.4 </a:t>
            </a:r>
            <a:r>
              <a:rPr lang="zh-CN" altLang="zh-CN" sz="2800" b="1" dirty="0">
                <a:solidFill>
                  <a:srgbClr val="92D050"/>
                </a:solidFill>
              </a:rPr>
              <a:t>第</a:t>
            </a:r>
            <a:r>
              <a:rPr lang="en-US" altLang="zh-CN" sz="2800" b="1" dirty="0">
                <a:solidFill>
                  <a:srgbClr val="92D050"/>
                </a:solidFill>
              </a:rPr>
              <a:t>3</a:t>
            </a:r>
            <a:r>
              <a:rPr lang="zh-CN" altLang="zh-CN" sz="2800" b="1" dirty="0">
                <a:solidFill>
                  <a:srgbClr val="92D050"/>
                </a:solidFill>
              </a:rPr>
              <a:t>部分</a:t>
            </a:r>
            <a:r>
              <a:rPr lang="en-US" altLang="zh-CN" sz="2800" b="1" dirty="0">
                <a:solidFill>
                  <a:srgbClr val="92D050"/>
                </a:solidFill>
              </a:rPr>
              <a:t>——</a:t>
            </a:r>
            <a:r>
              <a:rPr lang="zh-CN" altLang="zh-CN" sz="2800" b="1" dirty="0">
                <a:solidFill>
                  <a:srgbClr val="92D050"/>
                </a:solidFill>
              </a:rPr>
              <a:t>成分</a:t>
            </a:r>
            <a:r>
              <a:rPr lang="en-US" altLang="zh-CN" sz="2800" b="1" dirty="0">
                <a:solidFill>
                  <a:srgbClr val="92D050"/>
                </a:solidFill>
              </a:rPr>
              <a:t>/</a:t>
            </a:r>
            <a:r>
              <a:rPr lang="zh-CN" altLang="zh-CN" sz="2800" b="1" dirty="0">
                <a:solidFill>
                  <a:srgbClr val="92D050"/>
                </a:solidFill>
              </a:rPr>
              <a:t>组成信息 </a:t>
            </a:r>
            <a:endParaRPr lang="zh-CN" altLang="zh-CN" sz="2800" dirty="0">
              <a:solidFill>
                <a:srgbClr val="92D050"/>
              </a:solidFill>
            </a:endParaRPr>
          </a:p>
          <a:p>
            <a:pPr algn="just" eaLnBrk="1" hangingPunct="1">
              <a:lnSpc>
                <a:spcPct val="120000"/>
              </a:lnSpc>
            </a:pPr>
            <a:r>
              <a:rPr lang="en-US" altLang="zh-CN" sz="2400" b="1" dirty="0">
                <a:solidFill>
                  <a:srgbClr val="FF0000"/>
                </a:solidFill>
              </a:rPr>
              <a:t>CAS </a:t>
            </a:r>
            <a:r>
              <a:rPr lang="zh-CN" altLang="en-US" sz="2400" b="1" dirty="0">
                <a:solidFill>
                  <a:srgbClr val="FF0000"/>
                </a:solidFill>
              </a:rPr>
              <a:t>编号</a:t>
            </a:r>
            <a:r>
              <a:rPr lang="zh-CN" altLang="en-US" sz="2400" b="1" dirty="0"/>
              <a:t>（</a:t>
            </a:r>
            <a:r>
              <a:rPr lang="en-US" altLang="zh-CN" sz="2400" b="1" dirty="0"/>
              <a:t>CAS Registry Number</a:t>
            </a:r>
            <a:r>
              <a:rPr lang="zh-CN" altLang="en-US" sz="2400" b="1" dirty="0"/>
              <a:t>或称</a:t>
            </a:r>
            <a:r>
              <a:rPr lang="en-US" altLang="zh-CN" sz="2400" b="1" dirty="0"/>
              <a:t>CAS Number, CAS </a:t>
            </a:r>
            <a:r>
              <a:rPr lang="en-US" altLang="zh-CN" sz="2400" b="1" dirty="0" err="1"/>
              <a:t>Rn</a:t>
            </a:r>
            <a:r>
              <a:rPr lang="en-US" altLang="zh-CN" sz="2400" b="1" dirty="0"/>
              <a:t>, CAS #</a:t>
            </a:r>
            <a:r>
              <a:rPr lang="zh-CN" altLang="en-US" sz="2400" b="1" dirty="0"/>
              <a:t>），又称</a:t>
            </a:r>
            <a:r>
              <a:rPr lang="en-US" altLang="zh-CN" sz="2400" b="1" dirty="0"/>
              <a:t>CAS</a:t>
            </a:r>
            <a:r>
              <a:rPr lang="zh-CN" altLang="en-US" sz="2400" b="1" dirty="0"/>
              <a:t>登录号或</a:t>
            </a:r>
            <a:r>
              <a:rPr lang="en-US" altLang="zh-CN" sz="2400" b="1" dirty="0"/>
              <a:t>CAS</a:t>
            </a:r>
            <a:r>
              <a:rPr lang="zh-CN" altLang="en-US" sz="2400" b="1" dirty="0"/>
              <a:t>登记号码，是某种物质（化合物、高分子材料、生物序列（</a:t>
            </a:r>
            <a:r>
              <a:rPr lang="en-US" altLang="zh-CN" sz="2400" b="1" dirty="0"/>
              <a:t>Biological Sequences</a:t>
            </a:r>
            <a:r>
              <a:rPr lang="zh-CN" altLang="en-US" sz="2400" b="1" dirty="0"/>
              <a:t>）、混合物或合金）的唯一的数字识别号码。 </a:t>
            </a:r>
          </a:p>
          <a:p>
            <a:pPr algn="just" eaLnBrk="1" hangingPunct="1">
              <a:lnSpc>
                <a:spcPct val="120000"/>
              </a:lnSpc>
            </a:pPr>
            <a:r>
              <a:rPr lang="zh-CN" altLang="en-US" sz="2400" b="1" dirty="0"/>
              <a:t>美国化学会的下设组织</a:t>
            </a:r>
            <a:r>
              <a:rPr lang="zh-CN" altLang="en-US" sz="2400" b="1" dirty="0">
                <a:solidFill>
                  <a:srgbClr val="FFC000"/>
                </a:solidFill>
              </a:rPr>
              <a:t>化学文摘社</a:t>
            </a:r>
            <a:r>
              <a:rPr lang="zh-CN" altLang="en-US" sz="2400" b="1" dirty="0"/>
              <a:t>（</a:t>
            </a:r>
            <a:r>
              <a:rPr lang="en-US" altLang="zh-CN" sz="2400" b="1" dirty="0"/>
              <a:t>Chemical Abstracts Service</a:t>
            </a:r>
            <a:r>
              <a:rPr lang="zh-CN" altLang="en-US" sz="2400" b="1" dirty="0"/>
              <a:t>，简称</a:t>
            </a:r>
            <a:r>
              <a:rPr lang="en-US" altLang="zh-CN" sz="2400" b="1" dirty="0"/>
              <a:t>CAS</a:t>
            </a:r>
            <a:r>
              <a:rPr lang="zh-CN" altLang="en-US" sz="2400" b="1" dirty="0"/>
              <a:t>）负责为每一种出现在文献中的物质分配一个</a:t>
            </a:r>
            <a:r>
              <a:rPr lang="en-US" altLang="zh-CN" sz="2400" b="1" dirty="0"/>
              <a:t>CAS</a:t>
            </a:r>
            <a:r>
              <a:rPr lang="zh-CN" altLang="en-US" sz="2400" b="1" dirty="0"/>
              <a:t>编号，其目的是为了避免化学物质有多种名称的麻烦，使数据库的检索更为方便。如今几乎所有的化学数据库都允许用</a:t>
            </a:r>
            <a:r>
              <a:rPr lang="en-US" altLang="zh-CN" sz="2400" b="1" dirty="0"/>
              <a:t>CAS</a:t>
            </a:r>
            <a:r>
              <a:rPr lang="zh-CN" altLang="en-US" sz="2400" b="1" dirty="0"/>
              <a:t>编号检索。</a:t>
            </a:r>
          </a:p>
        </p:txBody>
      </p:sp>
      <p:grpSp>
        <p:nvGrpSpPr>
          <p:cNvPr id="22533"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225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495D137-7344-4C16-ACB0-6D1FBB9B50F4}" type="datetime1">
              <a:rPr lang="zh-CN" altLang="en-US" sz="1200" smtClean="0">
                <a:latin typeface="Arial" charset="0"/>
              </a:rPr>
              <a:pPr eaLnBrk="1" hangingPunct="1"/>
              <a:t>2017/4/24</a:t>
            </a:fld>
            <a:endParaRPr lang="en-US" altLang="zh-CN" sz="1200" smtClean="0">
              <a:latin typeface="Arial" charset="0"/>
            </a:endParaRPr>
          </a:p>
        </p:txBody>
      </p:sp>
      <p:sp>
        <p:nvSpPr>
          <p:cNvPr id="235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4733CBC-FF30-4C37-BAAC-336898010429}" type="slidenum">
              <a:rPr lang="zh-CN" altLang="en-US" sz="1200" smtClean="0">
                <a:latin typeface="Arial" charset="0"/>
              </a:rPr>
              <a:pPr eaLnBrk="1" hangingPunct="1"/>
              <a:t>22</a:t>
            </a:fld>
            <a:endParaRPr lang="en-US" altLang="zh-CN" sz="1200" smtClean="0">
              <a:latin typeface="Arial" charset="0"/>
            </a:endParaRPr>
          </a:p>
        </p:txBody>
      </p:sp>
      <p:sp>
        <p:nvSpPr>
          <p:cNvPr id="23556" name="Text Box 3"/>
          <p:cNvSpPr txBox="1">
            <a:spLocks noChangeArrowheads="1"/>
          </p:cNvSpPr>
          <p:nvPr/>
        </p:nvSpPr>
        <p:spPr bwMode="auto">
          <a:xfrm>
            <a:off x="304800" y="1295400"/>
            <a:ext cx="8610600" cy="4419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just" eaLnBrk="1" hangingPunct="1"/>
            <a:endParaRPr lang="en-US" altLang="zh-CN" sz="2400" b="1" dirty="0"/>
          </a:p>
          <a:p>
            <a:pPr algn="just" eaLnBrk="1" hangingPunct="1"/>
            <a:r>
              <a:rPr lang="en-US" altLang="zh-CN" sz="2400" b="1" dirty="0"/>
              <a:t>CAS </a:t>
            </a:r>
            <a:r>
              <a:rPr lang="zh-CN" altLang="en-US" sz="2400" b="1" dirty="0"/>
              <a:t>格式</a:t>
            </a:r>
          </a:p>
          <a:p>
            <a:pPr algn="just" eaLnBrk="1" hangingPunct="1">
              <a:lnSpc>
                <a:spcPct val="110000"/>
              </a:lnSpc>
            </a:pPr>
            <a:r>
              <a:rPr lang="zh-CN" altLang="en-US" sz="2400" b="1" dirty="0"/>
              <a:t>一个</a:t>
            </a:r>
            <a:r>
              <a:rPr lang="en-US" altLang="zh-CN" sz="2400" b="1" dirty="0"/>
              <a:t>CAS</a:t>
            </a:r>
            <a:r>
              <a:rPr lang="zh-CN" altLang="en-US" sz="2400" b="1" dirty="0"/>
              <a:t>编号以连字符</a:t>
            </a:r>
            <a:r>
              <a:rPr lang="zh-CN" altLang="en-US" sz="2400" b="1" dirty="0">
                <a:latin typeface="Arial" charset="0"/>
              </a:rPr>
              <a:t>“</a:t>
            </a:r>
            <a:r>
              <a:rPr lang="en-US" altLang="zh-CN" sz="2400" b="1" dirty="0"/>
              <a:t>-</a:t>
            </a:r>
            <a:r>
              <a:rPr lang="en-US" altLang="zh-CN" sz="2400" b="1" dirty="0">
                <a:latin typeface="Arial" charset="0"/>
              </a:rPr>
              <a:t>”</a:t>
            </a:r>
            <a:r>
              <a:rPr lang="zh-CN" altLang="en-US" sz="2400" b="1" dirty="0"/>
              <a:t>分为三部分，第一部分有</a:t>
            </a:r>
            <a:r>
              <a:rPr lang="en-US" altLang="zh-CN" sz="2400" b="1" dirty="0"/>
              <a:t>2</a:t>
            </a:r>
            <a:r>
              <a:rPr lang="zh-CN" altLang="en-US" sz="2400" b="1" dirty="0"/>
              <a:t>到</a:t>
            </a:r>
            <a:r>
              <a:rPr lang="en-US" altLang="zh-CN" sz="2400" b="1" dirty="0"/>
              <a:t>6</a:t>
            </a:r>
            <a:r>
              <a:rPr lang="zh-CN" altLang="en-US" sz="2400" b="1" dirty="0"/>
              <a:t>位数字，第二部分有</a:t>
            </a:r>
            <a:r>
              <a:rPr lang="en-US" altLang="zh-CN" sz="2400" b="1" dirty="0"/>
              <a:t>2</a:t>
            </a:r>
            <a:r>
              <a:rPr lang="zh-CN" altLang="en-US" sz="2400" b="1" dirty="0"/>
              <a:t>位数字，第三部分有</a:t>
            </a:r>
            <a:r>
              <a:rPr lang="en-US" altLang="zh-CN" sz="2400" b="1" dirty="0"/>
              <a:t>1</a:t>
            </a:r>
            <a:r>
              <a:rPr lang="zh-CN" altLang="en-US" sz="2400" b="1" dirty="0"/>
              <a:t>位数字作为校验码。</a:t>
            </a:r>
            <a:r>
              <a:rPr lang="en-US" altLang="zh-CN" sz="2400" b="1" dirty="0"/>
              <a:t>CAS</a:t>
            </a:r>
            <a:r>
              <a:rPr lang="zh-CN" altLang="en-US" sz="2400" b="1" dirty="0"/>
              <a:t>编号以升序排列且没有任何内在含义</a:t>
            </a:r>
            <a:r>
              <a:rPr lang="zh-CN" altLang="en-US" sz="2400" b="1" dirty="0" smtClean="0"/>
              <a:t>。</a:t>
            </a:r>
            <a:endParaRPr lang="en-US" altLang="zh-CN" sz="2400" b="1" dirty="0" smtClean="0"/>
          </a:p>
          <a:p>
            <a:pPr algn="just" eaLnBrk="1" hangingPunct="1">
              <a:lnSpc>
                <a:spcPct val="110000"/>
              </a:lnSpc>
            </a:pPr>
            <a:endParaRPr lang="en-US" altLang="zh-CN" b="1" dirty="0" smtClean="0">
              <a:solidFill>
                <a:srgbClr val="2CF460"/>
              </a:solidFill>
            </a:endParaRPr>
          </a:p>
          <a:p>
            <a:pPr algn="just" eaLnBrk="1" hangingPunct="1">
              <a:lnSpc>
                <a:spcPct val="110000"/>
              </a:lnSpc>
            </a:pPr>
            <a:r>
              <a:rPr lang="zh-CN" altLang="en-US" b="1" dirty="0" smtClean="0">
                <a:solidFill>
                  <a:srgbClr val="2CF460"/>
                </a:solidFill>
              </a:rPr>
              <a:t>校</a:t>
            </a:r>
            <a:r>
              <a:rPr lang="zh-CN" altLang="en-US" b="1" dirty="0">
                <a:solidFill>
                  <a:srgbClr val="2CF460"/>
                </a:solidFill>
              </a:rPr>
              <a:t>验码的计算方法如下：</a:t>
            </a:r>
            <a:r>
              <a:rPr lang="en-US" altLang="zh-CN" b="1" dirty="0">
                <a:solidFill>
                  <a:srgbClr val="2CF460"/>
                </a:solidFill>
              </a:rPr>
              <a:t>CAS</a:t>
            </a:r>
            <a:r>
              <a:rPr lang="zh-CN" altLang="en-US" b="1" dirty="0">
                <a:solidFill>
                  <a:srgbClr val="2CF460"/>
                </a:solidFill>
              </a:rPr>
              <a:t>顺序号（第一、二部分数字）的最后一位乘以</a:t>
            </a:r>
            <a:r>
              <a:rPr lang="en-US" altLang="zh-CN" b="1" dirty="0">
                <a:solidFill>
                  <a:srgbClr val="2CF460"/>
                </a:solidFill>
              </a:rPr>
              <a:t>1</a:t>
            </a:r>
            <a:r>
              <a:rPr lang="zh-CN" altLang="en-US" b="1" dirty="0">
                <a:solidFill>
                  <a:srgbClr val="2CF460"/>
                </a:solidFill>
              </a:rPr>
              <a:t>，倒数第二位乘以</a:t>
            </a:r>
            <a:r>
              <a:rPr lang="en-US" altLang="zh-CN" b="1" dirty="0">
                <a:solidFill>
                  <a:srgbClr val="2CF460"/>
                </a:solidFill>
              </a:rPr>
              <a:t>2</a:t>
            </a:r>
            <a:r>
              <a:rPr lang="zh-CN" altLang="en-US" b="1" dirty="0">
                <a:solidFill>
                  <a:srgbClr val="2CF460"/>
                </a:solidFill>
              </a:rPr>
              <a:t>，依此类推，然后再把所有的乘积相加，再把和除以</a:t>
            </a:r>
            <a:r>
              <a:rPr lang="en-US" altLang="zh-CN" b="1" dirty="0">
                <a:solidFill>
                  <a:srgbClr val="2CF460"/>
                </a:solidFill>
              </a:rPr>
              <a:t>10</a:t>
            </a:r>
            <a:r>
              <a:rPr lang="zh-CN" altLang="en-US" b="1" dirty="0">
                <a:solidFill>
                  <a:srgbClr val="2CF460"/>
                </a:solidFill>
              </a:rPr>
              <a:t>，其余数就是第三部分的校验码。举例来说，水（</a:t>
            </a:r>
            <a:r>
              <a:rPr lang="en-US" altLang="zh-CN" b="1" dirty="0">
                <a:solidFill>
                  <a:srgbClr val="2CF460"/>
                </a:solidFill>
              </a:rPr>
              <a:t>H</a:t>
            </a:r>
            <a:r>
              <a:rPr lang="en-US" altLang="zh-CN" b="1" baseline="-25000" dirty="0">
                <a:solidFill>
                  <a:srgbClr val="2CF460"/>
                </a:solidFill>
              </a:rPr>
              <a:t>2</a:t>
            </a:r>
            <a:r>
              <a:rPr lang="en-US" altLang="zh-CN" b="1" dirty="0">
                <a:solidFill>
                  <a:srgbClr val="2CF460"/>
                </a:solidFill>
              </a:rPr>
              <a:t>O</a:t>
            </a:r>
            <a:r>
              <a:rPr lang="zh-CN" altLang="en-US" b="1" dirty="0">
                <a:solidFill>
                  <a:srgbClr val="2CF460"/>
                </a:solidFill>
              </a:rPr>
              <a:t>）的</a:t>
            </a:r>
            <a:r>
              <a:rPr lang="en-US" altLang="zh-CN" b="1" dirty="0">
                <a:solidFill>
                  <a:srgbClr val="2CF460"/>
                </a:solidFill>
              </a:rPr>
              <a:t>CAS</a:t>
            </a:r>
            <a:r>
              <a:rPr lang="zh-CN" altLang="en-US" b="1" dirty="0">
                <a:solidFill>
                  <a:srgbClr val="2CF460"/>
                </a:solidFill>
              </a:rPr>
              <a:t>编号前两部分是</a:t>
            </a:r>
            <a:r>
              <a:rPr lang="en-US" altLang="zh-CN" b="1" dirty="0">
                <a:solidFill>
                  <a:srgbClr val="2CF460"/>
                </a:solidFill>
              </a:rPr>
              <a:t>7732-18</a:t>
            </a:r>
            <a:r>
              <a:rPr lang="zh-CN" altLang="en-US" b="1" dirty="0">
                <a:solidFill>
                  <a:srgbClr val="2CF460"/>
                </a:solidFill>
              </a:rPr>
              <a:t>，则其校验码 </a:t>
            </a:r>
            <a:r>
              <a:rPr lang="en-US" altLang="zh-CN" b="1" dirty="0">
                <a:solidFill>
                  <a:srgbClr val="2CF460"/>
                </a:solidFill>
              </a:rPr>
              <a:t>= ( 8×1 + 1×2 + 2×3 + 3×4 + 7×5 + 7×6 ) mod 10 = 105 mod 10 = 5</a:t>
            </a:r>
            <a:r>
              <a:rPr lang="zh-CN" altLang="en-US" b="1" dirty="0">
                <a:solidFill>
                  <a:srgbClr val="2CF460"/>
                </a:solidFill>
              </a:rPr>
              <a:t>。（</a:t>
            </a:r>
            <a:r>
              <a:rPr lang="en-US" altLang="zh-CN" b="1" dirty="0">
                <a:solidFill>
                  <a:srgbClr val="2CF460"/>
                </a:solidFill>
              </a:rPr>
              <a:t>mod</a:t>
            </a:r>
            <a:r>
              <a:rPr lang="zh-CN" altLang="en-US" b="1" dirty="0">
                <a:solidFill>
                  <a:srgbClr val="2CF460"/>
                </a:solidFill>
              </a:rPr>
              <a:t>是求余运算符）</a:t>
            </a:r>
          </a:p>
          <a:p>
            <a:pPr algn="just" eaLnBrk="1" hangingPunct="1">
              <a:lnSpc>
                <a:spcPct val="110000"/>
              </a:lnSpc>
            </a:pPr>
            <a:r>
              <a:rPr lang="zh-CN" altLang="en-US" b="1" dirty="0">
                <a:solidFill>
                  <a:srgbClr val="2CF460"/>
                </a:solidFill>
              </a:rPr>
              <a:t>水</a:t>
            </a:r>
            <a:r>
              <a:rPr lang="en-US" altLang="zh-CN" b="1" dirty="0">
                <a:solidFill>
                  <a:srgbClr val="2CF460"/>
                </a:solidFill>
              </a:rPr>
              <a:t>CAS</a:t>
            </a:r>
            <a:r>
              <a:rPr lang="zh-CN" altLang="en-US" b="1" dirty="0">
                <a:solidFill>
                  <a:srgbClr val="2CF460"/>
                </a:solidFill>
              </a:rPr>
              <a:t>： </a:t>
            </a:r>
            <a:r>
              <a:rPr lang="en-US" altLang="zh-CN" b="1" dirty="0">
                <a:solidFill>
                  <a:srgbClr val="2CF460"/>
                </a:solidFill>
              </a:rPr>
              <a:t>7732-18-5</a:t>
            </a:r>
          </a:p>
        </p:txBody>
      </p:sp>
      <p:grpSp>
        <p:nvGrpSpPr>
          <p:cNvPr id="23557"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235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338BE756-11DF-44D8-A90D-A663F766C315}" type="datetime1">
              <a:rPr lang="zh-CN" altLang="en-US" sz="1200" smtClean="0">
                <a:latin typeface="Arial" charset="0"/>
              </a:rPr>
              <a:pPr eaLnBrk="1" hangingPunct="1"/>
              <a:t>2017/4/24</a:t>
            </a:fld>
            <a:endParaRPr lang="en-US" altLang="zh-CN" sz="1200" smtClean="0">
              <a:latin typeface="Arial" charset="0"/>
            </a:endParaRPr>
          </a:p>
        </p:txBody>
      </p:sp>
      <p:sp>
        <p:nvSpPr>
          <p:cNvPr id="245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B26CF894-26DF-41B0-B0B5-66EA5C114C8D}" type="slidenum">
              <a:rPr lang="zh-CN" altLang="en-US" sz="1200" smtClean="0">
                <a:latin typeface="Arial" charset="0"/>
              </a:rPr>
              <a:pPr eaLnBrk="1" hangingPunct="1"/>
              <a:t>23</a:t>
            </a:fld>
            <a:endParaRPr lang="en-US" altLang="zh-CN" sz="1200" smtClean="0">
              <a:latin typeface="Arial" charset="0"/>
            </a:endParaRPr>
          </a:p>
        </p:txBody>
      </p:sp>
      <p:sp>
        <p:nvSpPr>
          <p:cNvPr id="24580" name="Text Box 3"/>
          <p:cNvSpPr txBox="1">
            <a:spLocks noChangeArrowheads="1"/>
          </p:cNvSpPr>
          <p:nvPr/>
        </p:nvSpPr>
        <p:spPr bwMode="auto">
          <a:xfrm>
            <a:off x="228600" y="1524000"/>
            <a:ext cx="8610600"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just" eaLnBrk="1" hangingPunct="1"/>
            <a:r>
              <a:rPr lang="en-US" altLang="zh-CN" sz="2400" b="1"/>
              <a:t>CAS </a:t>
            </a:r>
            <a:r>
              <a:rPr lang="zh-CN" altLang="en-US" sz="2400" b="1"/>
              <a:t>格式</a:t>
            </a:r>
          </a:p>
          <a:p>
            <a:pPr algn="just" eaLnBrk="1" hangingPunct="1">
              <a:lnSpc>
                <a:spcPct val="130000"/>
              </a:lnSpc>
            </a:pPr>
            <a:r>
              <a:rPr lang="zh-CN" altLang="en-US" sz="2400" b="1"/>
              <a:t>异构体、酶和混合物</a:t>
            </a:r>
          </a:p>
          <a:p>
            <a:pPr eaLnBrk="1" hangingPunct="1">
              <a:lnSpc>
                <a:spcPct val="130000"/>
              </a:lnSpc>
            </a:pPr>
            <a:r>
              <a:rPr lang="zh-CN" altLang="en-US" sz="2400" b="1"/>
              <a:t>不同的同分异构体分子有不同的</a:t>
            </a:r>
            <a:r>
              <a:rPr lang="en-US" altLang="zh-CN" sz="2400" b="1"/>
              <a:t>CAS</a:t>
            </a:r>
            <a:r>
              <a:rPr lang="zh-CN" altLang="en-US" sz="2400" b="1"/>
              <a:t>编号，比如右旋葡萄糖的</a:t>
            </a:r>
            <a:r>
              <a:rPr lang="en-US" altLang="zh-CN" sz="2400" b="1"/>
              <a:t>CAS</a:t>
            </a:r>
            <a:r>
              <a:rPr lang="zh-CN" altLang="en-US" sz="2400" b="1"/>
              <a:t>编号是</a:t>
            </a:r>
            <a:r>
              <a:rPr lang="en-US" altLang="zh-CN" sz="2400" b="1"/>
              <a:t>50-99-7</a:t>
            </a:r>
            <a:r>
              <a:rPr lang="zh-CN" altLang="en-US" sz="2400" b="1"/>
              <a:t>，左旋葡萄糖是</a:t>
            </a:r>
            <a:r>
              <a:rPr lang="en-US" altLang="zh-CN" sz="2400" b="1"/>
              <a:t>921-60-8</a:t>
            </a:r>
            <a:r>
              <a:rPr lang="zh-CN" altLang="en-US" sz="2400" b="1"/>
              <a:t>，</a:t>
            </a:r>
            <a:r>
              <a:rPr lang="en-US" altLang="zh-CN" sz="2400" b="1"/>
              <a:t>α-</a:t>
            </a:r>
            <a:r>
              <a:rPr lang="zh-CN" altLang="en-US" sz="2400" b="1"/>
              <a:t>右旋葡萄糖（</a:t>
            </a:r>
            <a:r>
              <a:rPr lang="en-US" altLang="zh-CN" sz="2400" b="1"/>
              <a:t>α-D-glucose</a:t>
            </a:r>
            <a:r>
              <a:rPr lang="zh-CN" altLang="en-US" sz="2400" b="1"/>
              <a:t>）是</a:t>
            </a:r>
            <a:r>
              <a:rPr lang="en-US" altLang="zh-CN" sz="2400" b="1"/>
              <a:t>26655-34-5</a:t>
            </a:r>
            <a:r>
              <a:rPr lang="zh-CN" altLang="en-US" sz="2400" b="1"/>
              <a:t>。偶尔也有一类分子用同一个</a:t>
            </a:r>
            <a:r>
              <a:rPr lang="en-US" altLang="zh-CN" sz="2400" b="1"/>
              <a:t>CAS</a:t>
            </a:r>
            <a:r>
              <a:rPr lang="zh-CN" altLang="en-US" sz="2400" b="1"/>
              <a:t>编号，比如醇脱氢酶其实是一组化合物，它们共用</a:t>
            </a:r>
            <a:r>
              <a:rPr lang="en-US" altLang="zh-CN" sz="2400" b="1"/>
              <a:t>CAS</a:t>
            </a:r>
            <a:r>
              <a:rPr lang="zh-CN" altLang="en-US" sz="2400" b="1"/>
              <a:t>编号</a:t>
            </a:r>
            <a:r>
              <a:rPr lang="en-US" altLang="zh-CN" sz="2400" b="1"/>
              <a:t>9031-72-5</a:t>
            </a:r>
            <a:r>
              <a:rPr lang="zh-CN" altLang="en-US" sz="2400" b="1"/>
              <a:t>。混合物如芥末油的</a:t>
            </a:r>
            <a:r>
              <a:rPr lang="en-US" altLang="zh-CN" sz="2400" b="1"/>
              <a:t>CAS</a:t>
            </a:r>
            <a:r>
              <a:rPr lang="zh-CN" altLang="en-US" sz="2400" b="1"/>
              <a:t>编号是</a:t>
            </a:r>
            <a:r>
              <a:rPr lang="en-US" altLang="zh-CN" sz="2400" b="1"/>
              <a:t>8007-40-7</a:t>
            </a:r>
            <a:r>
              <a:rPr lang="zh-CN" altLang="en-US" sz="2400" b="1"/>
              <a:t>。</a:t>
            </a:r>
          </a:p>
        </p:txBody>
      </p:sp>
      <p:grpSp>
        <p:nvGrpSpPr>
          <p:cNvPr id="24581"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245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FF12D794-AB3D-44CD-A4C9-101DC4914BDA}" type="datetime1">
              <a:rPr lang="zh-CN" altLang="en-US" sz="1200" smtClean="0">
                <a:latin typeface="Arial" charset="0"/>
              </a:rPr>
              <a:pPr eaLnBrk="1" hangingPunct="1"/>
              <a:t>2017/4/24</a:t>
            </a:fld>
            <a:endParaRPr lang="en-US" altLang="zh-CN" sz="1200" smtClean="0">
              <a:latin typeface="Arial" charset="0"/>
            </a:endParaRPr>
          </a:p>
        </p:txBody>
      </p:sp>
      <p:sp>
        <p:nvSpPr>
          <p:cNvPr id="256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659157B4-6E84-4C3A-AC46-1F2037FF5EB3}" type="slidenum">
              <a:rPr lang="zh-CN" altLang="en-US" sz="1200" smtClean="0">
                <a:latin typeface="Arial" charset="0"/>
              </a:rPr>
              <a:pPr eaLnBrk="1" hangingPunct="1"/>
              <a:t>24</a:t>
            </a:fld>
            <a:endParaRPr lang="en-US" altLang="zh-CN" sz="1200" smtClean="0">
              <a:latin typeface="Arial" charset="0"/>
            </a:endParaRPr>
          </a:p>
        </p:txBody>
      </p:sp>
      <p:sp>
        <p:nvSpPr>
          <p:cNvPr id="25604" name="Text Box 3"/>
          <p:cNvSpPr txBox="1">
            <a:spLocks noChangeArrowheads="1"/>
          </p:cNvSpPr>
          <p:nvPr/>
        </p:nvSpPr>
        <p:spPr bwMode="auto">
          <a:xfrm>
            <a:off x="228600" y="1524000"/>
            <a:ext cx="8610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just" eaLnBrk="1" hangingPunct="1">
              <a:lnSpc>
                <a:spcPct val="150000"/>
              </a:lnSpc>
            </a:pPr>
            <a:r>
              <a:rPr lang="en-US" altLang="zh-CN" sz="2400" b="1" dirty="0"/>
              <a:t>EINECS </a:t>
            </a:r>
            <a:r>
              <a:rPr lang="zh-CN" altLang="en-US" sz="2400" b="1" dirty="0"/>
              <a:t>编号</a:t>
            </a:r>
            <a:endParaRPr lang="en-US" altLang="zh-CN" sz="2400" b="1" dirty="0"/>
          </a:p>
          <a:p>
            <a:pPr algn="just" eaLnBrk="1" hangingPunct="1">
              <a:lnSpc>
                <a:spcPct val="150000"/>
              </a:lnSpc>
            </a:pPr>
            <a:r>
              <a:rPr lang="zh-CN" altLang="en-US" sz="2400" b="1" dirty="0"/>
              <a:t>     “欧洲已存在商业化学物品目录”</a:t>
            </a:r>
            <a:r>
              <a:rPr lang="zh-CN" altLang="en-US" sz="2400" dirty="0"/>
              <a:t> </a:t>
            </a:r>
            <a:r>
              <a:rPr lang="zh-CN" altLang="en-US" sz="2400" b="1" dirty="0"/>
              <a:t>（</a:t>
            </a:r>
            <a:r>
              <a:rPr lang="en-US" altLang="zh-CN" sz="2400" b="1" dirty="0"/>
              <a:t>European Inventory of Existing commercial Chemical Substances</a:t>
            </a:r>
            <a:r>
              <a:rPr lang="zh-CN" altLang="en-US" sz="2400" b="1" dirty="0"/>
              <a:t>）（</a:t>
            </a:r>
            <a:r>
              <a:rPr lang="en-US" altLang="zh-CN" sz="2400" b="1" dirty="0"/>
              <a:t>EINECS</a:t>
            </a:r>
            <a:r>
              <a:rPr lang="zh-CN" altLang="en-US" sz="2400" b="1" dirty="0"/>
              <a:t>）包括</a:t>
            </a:r>
            <a:r>
              <a:rPr lang="en-US" altLang="zh-CN" sz="2400" b="1" dirty="0"/>
              <a:t>1981</a:t>
            </a:r>
            <a:r>
              <a:rPr lang="zh-CN" altLang="en-US" sz="2400" b="1" dirty="0"/>
              <a:t>年</a:t>
            </a:r>
            <a:r>
              <a:rPr lang="en-US" altLang="zh-CN" sz="2400" b="1" dirty="0"/>
              <a:t>9</a:t>
            </a:r>
            <a:r>
              <a:rPr lang="zh-CN" altLang="en-US" sz="2400" b="1" dirty="0"/>
              <a:t>月以前上市的所有化学物品，是一套给予每一种于</a:t>
            </a:r>
            <a:r>
              <a:rPr lang="en-US" altLang="zh-CN" sz="2400" b="1" dirty="0"/>
              <a:t>1971</a:t>
            </a:r>
            <a:r>
              <a:rPr lang="zh-CN" altLang="en-US" sz="2400" b="1" dirty="0"/>
              <a:t>年</a:t>
            </a:r>
            <a:r>
              <a:rPr lang="en-US" altLang="zh-CN" sz="2400" b="1" dirty="0"/>
              <a:t>7</a:t>
            </a:r>
            <a:r>
              <a:rPr lang="zh-CN" altLang="en-US" sz="2400" b="1" dirty="0"/>
              <a:t>月</a:t>
            </a:r>
            <a:r>
              <a:rPr lang="en-US" altLang="zh-CN" sz="2400" b="1" dirty="0"/>
              <a:t>1</a:t>
            </a:r>
            <a:r>
              <a:rPr lang="zh-CN" altLang="en-US" sz="2400" b="1" dirty="0"/>
              <a:t>日至</a:t>
            </a:r>
            <a:r>
              <a:rPr lang="en-US" altLang="zh-CN" sz="2400" b="1" dirty="0"/>
              <a:t>1981</a:t>
            </a:r>
            <a:r>
              <a:rPr lang="zh-CN" altLang="en-US" sz="2400" b="1" dirty="0"/>
              <a:t>年</a:t>
            </a:r>
            <a:r>
              <a:rPr lang="en-US" altLang="zh-CN" sz="2400" b="1" dirty="0"/>
              <a:t>9</a:t>
            </a:r>
            <a:r>
              <a:rPr lang="zh-CN" altLang="en-US" sz="2400" b="1" dirty="0"/>
              <a:t>月</a:t>
            </a:r>
            <a:r>
              <a:rPr lang="en-US" altLang="zh-CN" sz="2400" b="1" dirty="0"/>
              <a:t>18</a:t>
            </a:r>
            <a:r>
              <a:rPr lang="zh-CN" altLang="en-US" sz="2400" b="1" dirty="0"/>
              <a:t>日间在欧洲联盟作商业用途的化学物质的注册号码。这个制度是依据危险物质指令 </a:t>
            </a:r>
            <a:r>
              <a:rPr lang="en-US" altLang="zh-CN" sz="2400" b="1" dirty="0"/>
              <a:t>67/548/EEC </a:t>
            </a:r>
            <a:r>
              <a:rPr lang="zh-CN" altLang="en-US" sz="2400" b="1" dirty="0"/>
              <a:t>所创立的。该指令规定危险品的标签和包装上必须注明</a:t>
            </a:r>
            <a:r>
              <a:rPr lang="en-US" altLang="zh-CN" sz="2400" b="1" dirty="0"/>
              <a:t>EINECS</a:t>
            </a:r>
            <a:r>
              <a:rPr lang="zh-CN" altLang="en-US" sz="2400" b="1" dirty="0"/>
              <a:t>编号。 </a:t>
            </a:r>
          </a:p>
        </p:txBody>
      </p:sp>
      <p:grpSp>
        <p:nvGrpSpPr>
          <p:cNvPr id="25605"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256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DEA4CF79-5244-4F49-989E-4DE2868C5D0E}" type="datetime1">
              <a:rPr lang="zh-CN" altLang="en-US" sz="1200" smtClean="0">
                <a:latin typeface="Arial" charset="0"/>
              </a:rPr>
              <a:pPr eaLnBrk="1" hangingPunct="1"/>
              <a:t>2017/4/24</a:t>
            </a:fld>
            <a:endParaRPr lang="en-US" altLang="zh-CN" sz="1200" smtClean="0">
              <a:latin typeface="Arial" charset="0"/>
            </a:endParaRPr>
          </a:p>
        </p:txBody>
      </p:sp>
      <p:sp>
        <p:nvSpPr>
          <p:cNvPr id="266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5D16ADB-24F8-4C54-876A-3AFC16B85B98}" type="slidenum">
              <a:rPr lang="zh-CN" altLang="en-US" sz="1200" smtClean="0">
                <a:latin typeface="Arial" charset="0"/>
              </a:rPr>
              <a:pPr eaLnBrk="1" hangingPunct="1"/>
              <a:t>25</a:t>
            </a:fld>
            <a:endParaRPr lang="en-US" altLang="zh-CN" sz="1200" smtClean="0">
              <a:latin typeface="Arial" charset="0"/>
            </a:endParaRPr>
          </a:p>
        </p:txBody>
      </p:sp>
      <p:sp>
        <p:nvSpPr>
          <p:cNvPr id="26628" name="Text Box 3"/>
          <p:cNvSpPr txBox="1">
            <a:spLocks noChangeArrowheads="1"/>
          </p:cNvSpPr>
          <p:nvPr/>
        </p:nvSpPr>
        <p:spPr bwMode="auto">
          <a:xfrm>
            <a:off x="228600" y="1524000"/>
            <a:ext cx="86106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just" eaLnBrk="1" hangingPunct="1">
              <a:lnSpc>
                <a:spcPct val="150000"/>
              </a:lnSpc>
            </a:pPr>
            <a:r>
              <a:rPr lang="en-US" altLang="zh-CN" sz="2400" b="1" dirty="0"/>
              <a:t>ELINCS </a:t>
            </a:r>
            <a:r>
              <a:rPr lang="zh-CN" altLang="en-US" sz="2400" b="1" dirty="0"/>
              <a:t>编号</a:t>
            </a:r>
            <a:endParaRPr lang="en-US" altLang="zh-CN" sz="2400" b="1" dirty="0"/>
          </a:p>
          <a:p>
            <a:pPr algn="just" eaLnBrk="1" hangingPunct="1">
              <a:lnSpc>
                <a:spcPct val="150000"/>
              </a:lnSpc>
            </a:pPr>
            <a:r>
              <a:rPr lang="zh-CN" altLang="en-US" sz="2400" b="1" dirty="0"/>
              <a:t>      由</a:t>
            </a:r>
            <a:r>
              <a:rPr lang="en-US" altLang="zh-CN" sz="2400" b="1" dirty="0"/>
              <a:t>1981</a:t>
            </a:r>
            <a:r>
              <a:rPr lang="zh-CN" altLang="en-US" sz="2400" b="1" dirty="0"/>
              <a:t>年</a:t>
            </a:r>
            <a:r>
              <a:rPr lang="en-US" altLang="zh-CN" sz="2400" b="1" dirty="0"/>
              <a:t>9</a:t>
            </a:r>
            <a:r>
              <a:rPr lang="zh-CN" altLang="en-US" sz="2400" b="1" dirty="0"/>
              <a:t>月</a:t>
            </a:r>
            <a:r>
              <a:rPr lang="en-US" altLang="zh-CN" sz="2400" b="1" dirty="0"/>
              <a:t>19</a:t>
            </a:r>
            <a:r>
              <a:rPr lang="zh-CN" altLang="en-US" sz="2400" b="1" dirty="0"/>
              <a:t>日起，</a:t>
            </a:r>
            <a:r>
              <a:rPr lang="zh-CN" altLang="en-US" sz="2400" b="1" dirty="0" smtClean="0"/>
              <a:t>该</a:t>
            </a:r>
            <a:r>
              <a:rPr lang="en-US" altLang="zh-CN" sz="2400" b="1" dirty="0"/>
              <a:t>EINECS </a:t>
            </a:r>
            <a:r>
              <a:rPr lang="zh-CN" altLang="en-US" sz="2400" b="1" dirty="0"/>
              <a:t>编</a:t>
            </a:r>
            <a:r>
              <a:rPr lang="zh-CN" altLang="en-US" sz="2400" b="1" dirty="0" smtClean="0"/>
              <a:t>号</a:t>
            </a:r>
            <a:r>
              <a:rPr lang="zh-CN" altLang="en-US" sz="2400" b="1" dirty="0" smtClean="0"/>
              <a:t>被</a:t>
            </a:r>
            <a:r>
              <a:rPr lang="en-US" altLang="zh-CN" sz="2400" b="1" dirty="0"/>
              <a:t>《</a:t>
            </a:r>
            <a:r>
              <a:rPr lang="zh-CN" altLang="en-US" sz="2400" b="1" dirty="0"/>
              <a:t>欧洲申报化学物质名录</a:t>
            </a:r>
            <a:r>
              <a:rPr lang="en-US" altLang="zh-CN" sz="2400" b="1" dirty="0"/>
              <a:t>》</a:t>
            </a:r>
            <a:r>
              <a:rPr lang="zh-CN" altLang="en-US" sz="2400" b="1" dirty="0"/>
              <a:t>（</a:t>
            </a:r>
            <a:r>
              <a:rPr lang="en-US" altLang="zh-CN" sz="2400" b="1" dirty="0"/>
              <a:t> European List of Notified Chemical Substances </a:t>
            </a:r>
            <a:r>
              <a:rPr lang="zh-CN" altLang="en-US" sz="2400" b="1" dirty="0"/>
              <a:t>）（</a:t>
            </a:r>
            <a:r>
              <a:rPr lang="en-US" altLang="zh-CN" sz="2400" b="1" dirty="0"/>
              <a:t>ELIINCS</a:t>
            </a:r>
            <a:r>
              <a:rPr lang="zh-CN" altLang="en-US" sz="2400" b="1" dirty="0"/>
              <a:t>）所取代，所有的进入欧洲市场的“新”物质于知会欧洲委员会后会被分配一个</a:t>
            </a:r>
            <a:r>
              <a:rPr lang="en-US" altLang="zh-CN" sz="2400" b="1" dirty="0"/>
              <a:t>ELIINCS</a:t>
            </a:r>
            <a:r>
              <a:rPr lang="zh-CN" altLang="en-US" sz="2400" b="1" dirty="0"/>
              <a:t>编号。包装和标签上必须印有</a:t>
            </a:r>
            <a:r>
              <a:rPr lang="en-US" altLang="zh-CN" sz="2400" b="1" dirty="0"/>
              <a:t>ELIINCS</a:t>
            </a:r>
            <a:r>
              <a:rPr lang="zh-CN" altLang="en-US" sz="2400" b="1" dirty="0"/>
              <a:t>编号。</a:t>
            </a:r>
            <a:endParaRPr lang="en-US" altLang="zh-CN" sz="2400" b="1" dirty="0"/>
          </a:p>
          <a:p>
            <a:pPr algn="just" eaLnBrk="1" hangingPunct="1">
              <a:lnSpc>
                <a:spcPct val="150000"/>
              </a:lnSpc>
            </a:pPr>
            <a:r>
              <a:rPr lang="zh-CN" altLang="en-US" sz="2400" b="1" dirty="0"/>
              <a:t> </a:t>
            </a:r>
            <a:r>
              <a:rPr lang="en-US" altLang="zh-CN" sz="2400" b="1" dirty="0"/>
              <a:t>ELINCS </a:t>
            </a:r>
            <a:r>
              <a:rPr lang="zh-CN" altLang="en-US" sz="2400" b="1" dirty="0"/>
              <a:t>由欧盟化学品管理署（</a:t>
            </a:r>
            <a:r>
              <a:rPr lang="en-US" altLang="zh-CN" sz="2400" b="1" dirty="0"/>
              <a:t>ECHA</a:t>
            </a:r>
            <a:r>
              <a:rPr lang="zh-CN" altLang="en-US" sz="2400" b="1" dirty="0"/>
              <a:t>）及欧盟各成员国发布并管理，已收录物质</a:t>
            </a:r>
            <a:r>
              <a:rPr lang="en-US" altLang="zh-CN" sz="2400" b="1" dirty="0"/>
              <a:t>5292</a:t>
            </a:r>
            <a:r>
              <a:rPr lang="zh-CN" altLang="en-US" sz="2400" b="1" dirty="0"/>
              <a:t>种。</a:t>
            </a:r>
          </a:p>
        </p:txBody>
      </p:sp>
      <p:grpSp>
        <p:nvGrpSpPr>
          <p:cNvPr id="26629"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266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325CF9B3-9B15-4500-AF39-2652171DED91}" type="datetime1">
              <a:rPr lang="zh-CN" altLang="en-US" sz="1200" smtClean="0">
                <a:latin typeface="Arial" charset="0"/>
              </a:rPr>
              <a:pPr eaLnBrk="1" hangingPunct="1"/>
              <a:t>2017/4/24</a:t>
            </a:fld>
            <a:endParaRPr lang="en-US" altLang="zh-CN" sz="1200" smtClean="0">
              <a:latin typeface="Arial" charset="0"/>
            </a:endParaRPr>
          </a:p>
        </p:txBody>
      </p:sp>
      <p:sp>
        <p:nvSpPr>
          <p:cNvPr id="276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98595DBE-9EBF-444C-B5B6-0DA54C37D6D2}" type="slidenum">
              <a:rPr lang="zh-CN" altLang="en-US" sz="1200" smtClean="0">
                <a:latin typeface="Arial" charset="0"/>
              </a:rPr>
              <a:pPr eaLnBrk="1" hangingPunct="1"/>
              <a:t>26</a:t>
            </a:fld>
            <a:endParaRPr lang="en-US" altLang="zh-CN" sz="1200" smtClean="0">
              <a:latin typeface="Arial" charset="0"/>
            </a:endParaRPr>
          </a:p>
        </p:txBody>
      </p:sp>
      <p:sp>
        <p:nvSpPr>
          <p:cNvPr id="27652" name="Text Box 3"/>
          <p:cNvSpPr txBox="1">
            <a:spLocks noChangeArrowheads="1"/>
          </p:cNvSpPr>
          <p:nvPr/>
        </p:nvSpPr>
        <p:spPr bwMode="auto">
          <a:xfrm>
            <a:off x="228600" y="1447800"/>
            <a:ext cx="8686800" cy="5011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dirty="0" err="1">
                <a:solidFill>
                  <a:srgbClr val="92D050"/>
                </a:solidFill>
              </a:rPr>
              <a:t>A.5</a:t>
            </a:r>
            <a:r>
              <a:rPr lang="en-US" altLang="zh-CN" sz="2800" b="1" dirty="0">
                <a:solidFill>
                  <a:srgbClr val="92D050"/>
                </a:solidFill>
              </a:rPr>
              <a:t> </a:t>
            </a:r>
            <a:r>
              <a:rPr lang="zh-CN" altLang="zh-CN" sz="2800" b="1" dirty="0">
                <a:solidFill>
                  <a:srgbClr val="92D050"/>
                </a:solidFill>
              </a:rPr>
              <a:t>第</a:t>
            </a:r>
            <a:r>
              <a:rPr lang="en-US" altLang="zh-CN" sz="2800" b="1" dirty="0">
                <a:solidFill>
                  <a:srgbClr val="92D050"/>
                </a:solidFill>
              </a:rPr>
              <a:t>4</a:t>
            </a:r>
            <a:r>
              <a:rPr lang="zh-CN" altLang="zh-CN" sz="2800" b="1" dirty="0">
                <a:solidFill>
                  <a:srgbClr val="92D050"/>
                </a:solidFill>
              </a:rPr>
              <a:t>部分</a:t>
            </a:r>
            <a:r>
              <a:rPr lang="en-US" altLang="zh-CN" sz="2800" b="1" dirty="0">
                <a:solidFill>
                  <a:srgbClr val="92D050"/>
                </a:solidFill>
              </a:rPr>
              <a:t>——</a:t>
            </a:r>
            <a:r>
              <a:rPr lang="zh-CN" altLang="zh-CN" sz="2800" b="1" dirty="0">
                <a:solidFill>
                  <a:srgbClr val="92D050"/>
                </a:solidFill>
              </a:rPr>
              <a:t>急救措施 </a:t>
            </a:r>
            <a:endParaRPr lang="zh-CN" altLang="zh-CN" sz="2800" dirty="0">
              <a:solidFill>
                <a:srgbClr val="92D050"/>
              </a:solidFill>
            </a:endParaRPr>
          </a:p>
          <a:p>
            <a:pPr algn="just" eaLnBrk="1" hangingPunct="1">
              <a:lnSpc>
                <a:spcPts val="3500"/>
              </a:lnSpc>
            </a:pPr>
            <a:r>
              <a:rPr lang="zh-CN" altLang="zh-CN" sz="2400" b="1" dirty="0"/>
              <a:t>该部分应说明必要时应采取的急救措施及应避免的行动，此处填写的文字应该易于被受害人和</a:t>
            </a:r>
            <a:r>
              <a:rPr lang="zh-CN" altLang="en-US" sz="2400" b="1" dirty="0"/>
              <a:t>（</a:t>
            </a:r>
            <a:r>
              <a:rPr lang="zh-CN" altLang="zh-CN" sz="2400" b="1" dirty="0"/>
              <a:t>或</a:t>
            </a:r>
            <a:r>
              <a:rPr lang="zh-CN" altLang="en-US" sz="2400" b="1" dirty="0"/>
              <a:t>）</a:t>
            </a:r>
            <a:r>
              <a:rPr lang="zh-CN" altLang="zh-CN" sz="2400" b="1" dirty="0"/>
              <a:t>施救者理解。 </a:t>
            </a:r>
          </a:p>
          <a:p>
            <a:pPr algn="just" eaLnBrk="1" hangingPunct="1">
              <a:lnSpc>
                <a:spcPts val="3500"/>
              </a:lnSpc>
            </a:pPr>
            <a:r>
              <a:rPr lang="zh-CN" altLang="zh-CN" sz="2400" b="1" dirty="0"/>
              <a:t>根据不同的接触方式将信息细分为：</a:t>
            </a:r>
            <a:r>
              <a:rPr lang="zh-CN" altLang="zh-CN" sz="2400" b="1" u="sng" dirty="0">
                <a:solidFill>
                  <a:srgbClr val="FF0000"/>
                </a:solidFill>
              </a:rPr>
              <a:t>吸入、皮肤接触、眼睛接触和食入</a:t>
            </a:r>
            <a:r>
              <a:rPr lang="zh-CN" altLang="zh-CN" sz="2400" b="1" dirty="0"/>
              <a:t>。 </a:t>
            </a:r>
          </a:p>
          <a:p>
            <a:pPr algn="just" eaLnBrk="1" hangingPunct="1">
              <a:lnSpc>
                <a:spcPts val="3500"/>
              </a:lnSpc>
            </a:pPr>
            <a:r>
              <a:rPr lang="zh-CN" altLang="zh-CN" sz="2400" b="1" dirty="0"/>
              <a:t>该部分应简要描述接触化学品后的</a:t>
            </a:r>
            <a:r>
              <a:rPr lang="zh-CN" altLang="zh-CN" sz="2400" b="1" u="sng" dirty="0">
                <a:solidFill>
                  <a:srgbClr val="FF0000"/>
                </a:solidFill>
              </a:rPr>
              <a:t>急性和迟发效应、主要症状</a:t>
            </a:r>
            <a:r>
              <a:rPr lang="zh-CN" altLang="zh-CN" sz="2400" b="1" dirty="0"/>
              <a:t>和对健康的主要</a:t>
            </a:r>
            <a:r>
              <a:rPr lang="zh-CN" altLang="zh-CN" sz="2400" b="1" u="sng" dirty="0">
                <a:solidFill>
                  <a:srgbClr val="FF0000"/>
                </a:solidFill>
              </a:rPr>
              <a:t>影响</a:t>
            </a:r>
            <a:r>
              <a:rPr lang="zh-CN" altLang="zh-CN" sz="2400" b="1" dirty="0"/>
              <a:t>，详细资料可在第</a:t>
            </a:r>
            <a:r>
              <a:rPr lang="en-US" altLang="zh-CN" sz="2400" b="1" dirty="0"/>
              <a:t>11</a:t>
            </a:r>
            <a:r>
              <a:rPr lang="zh-CN" altLang="zh-CN" sz="2400" b="1" dirty="0"/>
              <a:t>部</a:t>
            </a:r>
            <a:r>
              <a:rPr lang="zh-CN" altLang="zh-CN" sz="2400" b="1" dirty="0" smtClean="0"/>
              <a:t>分</a:t>
            </a:r>
            <a:r>
              <a:rPr lang="zh-CN" altLang="en-US" sz="2400" b="1" dirty="0" smtClean="0"/>
              <a:t>（</a:t>
            </a:r>
            <a:r>
              <a:rPr lang="zh-CN" altLang="zh-CN" sz="2400" b="1" dirty="0"/>
              <a:t>毒理学信息</a:t>
            </a:r>
            <a:r>
              <a:rPr lang="zh-CN" altLang="en-US" sz="2400" b="1" dirty="0" smtClean="0"/>
              <a:t>）</a:t>
            </a:r>
            <a:r>
              <a:rPr lang="zh-CN" altLang="zh-CN" sz="2400" b="1" dirty="0" smtClean="0"/>
              <a:t>列</a:t>
            </a:r>
            <a:r>
              <a:rPr lang="zh-CN" altLang="zh-CN" sz="2400" b="1" dirty="0"/>
              <a:t>明</a:t>
            </a:r>
            <a:r>
              <a:rPr lang="zh-CN" altLang="zh-CN" sz="2400" b="1" dirty="0" smtClean="0"/>
              <a:t>。</a:t>
            </a:r>
            <a:endParaRPr lang="en-US" altLang="zh-CN" sz="2400" b="1" dirty="0" smtClean="0"/>
          </a:p>
          <a:p>
            <a:pPr algn="just" eaLnBrk="1" hangingPunct="1">
              <a:lnSpc>
                <a:spcPts val="3500"/>
              </a:lnSpc>
            </a:pPr>
            <a:r>
              <a:rPr lang="zh-CN" altLang="zh-CN" sz="2400" b="1" dirty="0" smtClean="0"/>
              <a:t>如有</a:t>
            </a:r>
            <a:r>
              <a:rPr lang="zh-CN" altLang="zh-CN" sz="2400" b="1" dirty="0"/>
              <a:t>必要，本项应包括对保护</a:t>
            </a:r>
            <a:r>
              <a:rPr lang="zh-CN" altLang="zh-CN" sz="2400" b="1" u="sng" dirty="0">
                <a:solidFill>
                  <a:srgbClr val="FF0000"/>
                </a:solidFill>
              </a:rPr>
              <a:t>施救者</a:t>
            </a:r>
            <a:r>
              <a:rPr lang="zh-CN" altLang="zh-CN" sz="2400" b="1" dirty="0"/>
              <a:t>的忠告和对</a:t>
            </a:r>
            <a:r>
              <a:rPr lang="zh-CN" altLang="zh-CN" sz="2400" b="1" u="sng" dirty="0">
                <a:solidFill>
                  <a:srgbClr val="FF0000"/>
                </a:solidFill>
              </a:rPr>
              <a:t>医生的特别提示</a:t>
            </a:r>
            <a:r>
              <a:rPr lang="zh-CN" altLang="zh-CN" sz="2400" b="1" dirty="0"/>
              <a:t>。 </a:t>
            </a:r>
            <a:endParaRPr lang="en-US" altLang="zh-CN" sz="2400" b="1" dirty="0"/>
          </a:p>
          <a:p>
            <a:pPr algn="just" eaLnBrk="1" hangingPunct="1">
              <a:lnSpc>
                <a:spcPts val="3500"/>
              </a:lnSpc>
            </a:pPr>
            <a:r>
              <a:rPr lang="zh-CN" altLang="zh-CN" sz="2400" b="1" dirty="0"/>
              <a:t>如有必要，还要给出及时的</a:t>
            </a:r>
            <a:r>
              <a:rPr lang="zh-CN" altLang="zh-CN" sz="2400" b="1" u="sng" dirty="0">
                <a:solidFill>
                  <a:srgbClr val="FF0000"/>
                </a:solidFill>
              </a:rPr>
              <a:t>医疗护理和特殊的治疗</a:t>
            </a:r>
            <a:r>
              <a:rPr lang="zh-CN" altLang="zh-CN" sz="2400" b="1" dirty="0"/>
              <a:t>。 </a:t>
            </a:r>
          </a:p>
        </p:txBody>
      </p:sp>
      <p:grpSp>
        <p:nvGrpSpPr>
          <p:cNvPr id="27653"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276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152400"/>
            <a:ext cx="6629400" cy="1325563"/>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E4F9DAAD-C67B-4C37-A87A-E79EB0D96330}" type="datetime1">
              <a:rPr lang="zh-CN" altLang="en-US" sz="1200" smtClean="0">
                <a:latin typeface="Arial" charset="0"/>
              </a:rPr>
              <a:pPr eaLnBrk="1" hangingPunct="1"/>
              <a:t>2017/4/24</a:t>
            </a:fld>
            <a:endParaRPr lang="en-US" altLang="zh-CN" sz="1200" smtClean="0">
              <a:latin typeface="Arial" charset="0"/>
            </a:endParaRPr>
          </a:p>
        </p:txBody>
      </p:sp>
      <p:sp>
        <p:nvSpPr>
          <p:cNvPr id="286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4937B03C-2856-4041-94DB-46A336990C03}" type="slidenum">
              <a:rPr lang="zh-CN" altLang="en-US" sz="1200" smtClean="0">
                <a:latin typeface="Arial" charset="0"/>
              </a:rPr>
              <a:pPr eaLnBrk="1" hangingPunct="1"/>
              <a:t>27</a:t>
            </a:fld>
            <a:endParaRPr lang="en-US" altLang="zh-CN" sz="1200" smtClean="0">
              <a:latin typeface="Arial" charset="0"/>
            </a:endParaRPr>
          </a:p>
        </p:txBody>
      </p:sp>
      <p:sp>
        <p:nvSpPr>
          <p:cNvPr id="27652" name="Text Box 3"/>
          <p:cNvSpPr txBox="1">
            <a:spLocks noChangeArrowheads="1"/>
          </p:cNvSpPr>
          <p:nvPr/>
        </p:nvSpPr>
        <p:spPr bwMode="auto">
          <a:xfrm>
            <a:off x="228600" y="1295400"/>
            <a:ext cx="8686800" cy="505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hlink"/>
              </a:buClr>
              <a:buSzPct val="70000"/>
              <a:buFont typeface="Wingdings" pitchFamily="2" charset="2"/>
              <a:buChar char="n"/>
              <a:defRPr sz="3200">
                <a:solidFill>
                  <a:schemeClr val="tx1"/>
                </a:solidFill>
                <a:latin typeface="Garamond" pitchFamily="18" charset="0"/>
                <a:ea typeface="宋体" charset="-122"/>
              </a:defRPr>
            </a:lvl1pPr>
            <a:lvl2pPr marL="742950" indent="-285750" eaLnBrk="0" hangingPunct="0">
              <a:spcBef>
                <a:spcPct val="20000"/>
              </a:spcBef>
              <a:buClr>
                <a:schemeClr val="accent2"/>
              </a:buClr>
              <a:buSzPct val="70000"/>
              <a:buFont typeface="Wingdings" pitchFamily="2" charset="2"/>
              <a:buChar char="n"/>
              <a:defRPr sz="2800">
                <a:solidFill>
                  <a:schemeClr val="tx1"/>
                </a:solidFill>
                <a:latin typeface="Garamond" pitchFamily="18" charset="0"/>
                <a:ea typeface="宋体" charset="-122"/>
              </a:defRPr>
            </a:lvl2pPr>
            <a:lvl3pPr marL="1143000" indent="-228600" eaLnBrk="0" hangingPunct="0">
              <a:spcBef>
                <a:spcPct val="20000"/>
              </a:spcBef>
              <a:buClr>
                <a:schemeClr val="tx2"/>
              </a:buClr>
              <a:buSzPct val="70000"/>
              <a:buFont typeface="Wingdings" pitchFamily="2" charset="2"/>
              <a:buChar char="n"/>
              <a:defRPr sz="2400">
                <a:solidFill>
                  <a:schemeClr val="tx1"/>
                </a:solidFill>
                <a:latin typeface="Garamond" pitchFamily="18" charset="0"/>
                <a:ea typeface="宋体" charset="-122"/>
              </a:defRPr>
            </a:lvl3pPr>
            <a:lvl4pPr marL="1600200" indent="-228600" eaLnBrk="0" hangingPunct="0">
              <a:spcBef>
                <a:spcPct val="20000"/>
              </a:spcBef>
              <a:buClr>
                <a:schemeClr val="accent2"/>
              </a:buClr>
              <a:buSzPct val="70000"/>
              <a:buFont typeface="Wingdings" pitchFamily="2" charset="2"/>
              <a:buChar char="n"/>
              <a:defRPr sz="2000">
                <a:solidFill>
                  <a:schemeClr val="tx1"/>
                </a:solidFill>
                <a:latin typeface="Garamond" pitchFamily="18" charset="0"/>
                <a:ea typeface="宋体" charset="-122"/>
              </a:defRPr>
            </a:lvl4pPr>
            <a:lvl5pPr marL="2057400" indent="-228600" eaLnBrk="0" hangingPunct="0">
              <a:spcBef>
                <a:spcPct val="20000"/>
              </a:spcBef>
              <a:buClr>
                <a:schemeClr val="hlink"/>
              </a:buClr>
              <a:buSzPct val="70000"/>
              <a:buFont typeface="Wingdings" pitchFamily="2" charset="2"/>
              <a:buChar char="n"/>
              <a:defRPr sz="2000">
                <a:solidFill>
                  <a:schemeClr val="tx1"/>
                </a:solidFill>
                <a:latin typeface="Garamond" pitchFamily="18" charset="0"/>
                <a:ea typeface="宋体"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Garamond" pitchFamily="18" charset="0"/>
                <a:ea typeface="宋体" charset="-122"/>
              </a:defRPr>
            </a:lvl9pPr>
          </a:lstStyle>
          <a:p>
            <a:pPr algn="ctr" eaLnBrk="1" hangingPunct="1">
              <a:spcBef>
                <a:spcPct val="0"/>
              </a:spcBef>
              <a:buClrTx/>
              <a:buSzTx/>
              <a:buFontTx/>
              <a:buNone/>
              <a:defRPr/>
            </a:pPr>
            <a:r>
              <a:rPr lang="en-US" altLang="zh-CN" sz="2800" b="1" dirty="0" smtClean="0">
                <a:solidFill>
                  <a:srgbClr val="92D050"/>
                </a:solidFill>
              </a:rPr>
              <a:t>A.5 </a:t>
            </a:r>
            <a:r>
              <a:rPr lang="zh-CN" altLang="zh-CN" sz="2800" b="1" dirty="0" smtClean="0">
                <a:solidFill>
                  <a:srgbClr val="92D050"/>
                </a:solidFill>
              </a:rPr>
              <a:t>第</a:t>
            </a:r>
            <a:r>
              <a:rPr lang="en-US" altLang="zh-CN" sz="2800" b="1" dirty="0" smtClean="0">
                <a:solidFill>
                  <a:srgbClr val="92D050"/>
                </a:solidFill>
              </a:rPr>
              <a:t>4</a:t>
            </a:r>
            <a:r>
              <a:rPr lang="zh-CN" altLang="zh-CN" sz="2800" b="1" dirty="0" smtClean="0">
                <a:solidFill>
                  <a:srgbClr val="92D050"/>
                </a:solidFill>
              </a:rPr>
              <a:t>部分</a:t>
            </a:r>
            <a:r>
              <a:rPr lang="en-US" altLang="zh-CN" sz="2800" b="1" dirty="0" smtClean="0">
                <a:solidFill>
                  <a:srgbClr val="92D050"/>
                </a:solidFill>
              </a:rPr>
              <a:t>——</a:t>
            </a:r>
            <a:r>
              <a:rPr lang="zh-CN" altLang="zh-CN" sz="2800" b="1" dirty="0" smtClean="0">
                <a:solidFill>
                  <a:srgbClr val="92D050"/>
                </a:solidFill>
              </a:rPr>
              <a:t>急救措施 </a:t>
            </a:r>
            <a:endParaRPr lang="en-US" altLang="zh-CN" sz="2800" b="1" dirty="0" smtClean="0">
              <a:solidFill>
                <a:srgbClr val="92D050"/>
              </a:solidFill>
            </a:endParaRPr>
          </a:p>
          <a:p>
            <a:pPr algn="just" eaLnBrk="1" hangingPunct="1">
              <a:spcBef>
                <a:spcPct val="0"/>
              </a:spcBef>
              <a:buClrTx/>
              <a:buSzTx/>
              <a:buFontTx/>
              <a:buNone/>
              <a:defRPr/>
            </a:pPr>
            <a:r>
              <a:rPr lang="zh-CN" altLang="en-US" sz="2800" b="1" dirty="0" smtClean="0">
                <a:solidFill>
                  <a:srgbClr val="FFFF00"/>
                </a:solidFill>
              </a:rPr>
              <a:t>有关催吐：</a:t>
            </a:r>
            <a:endParaRPr lang="en-US" altLang="zh-CN" sz="2800" b="1" dirty="0" smtClean="0">
              <a:solidFill>
                <a:srgbClr val="FFFF00"/>
              </a:solidFill>
            </a:endParaRPr>
          </a:p>
          <a:p>
            <a:pPr marL="342900" indent="-342900" algn="just" eaLnBrk="1" hangingPunct="1">
              <a:lnSpc>
                <a:spcPts val="3200"/>
              </a:lnSpc>
              <a:spcBef>
                <a:spcPct val="0"/>
              </a:spcBef>
              <a:buClrTx/>
              <a:buSzTx/>
              <a:buFont typeface="Wingdings" pitchFamily="2" charset="2"/>
              <a:buChar char="ü"/>
              <a:defRPr/>
            </a:pPr>
            <a:r>
              <a:rPr lang="zh-CN" altLang="en-US" sz="2400" b="1" dirty="0" smtClean="0"/>
              <a:t>   口服中毒者，如为非腐蚀性物质，应立即用催吐方法，使毒物吐出。现场可用自己的中指、食指刺激咽部、压舌根的方法催吐，也可由旁人用羽毛或筷子一端扎上棉花刺激咽部催吐。催吐时尽量低头、身体向前弯曲，呕吐物不会呛入肺部。</a:t>
            </a:r>
            <a:endParaRPr lang="en-US" altLang="zh-CN" sz="2400" b="1" dirty="0" smtClean="0"/>
          </a:p>
          <a:p>
            <a:pPr marL="342900" indent="-342900" algn="just" eaLnBrk="1" hangingPunct="1">
              <a:lnSpc>
                <a:spcPts val="3200"/>
              </a:lnSpc>
              <a:spcBef>
                <a:spcPct val="0"/>
              </a:spcBef>
              <a:buClrTx/>
              <a:buSzTx/>
              <a:buFont typeface="Wingdings" pitchFamily="2" charset="2"/>
              <a:buChar char="ü"/>
              <a:defRPr/>
            </a:pPr>
            <a:r>
              <a:rPr lang="zh-CN" altLang="en-US" sz="2400" b="1" dirty="0" smtClean="0"/>
              <a:t>   误服强酸、强碱，催吐后反而使食道、咽喉再次受到严重损伤，可服牛奶、蛋清等。另外，对失去知觉者</a:t>
            </a:r>
            <a:r>
              <a:rPr lang="zh-CN" altLang="en-US" sz="2400" b="1" dirty="0"/>
              <a:t>，</a:t>
            </a:r>
            <a:r>
              <a:rPr lang="zh-CN" altLang="en-US" sz="2400" b="1" dirty="0" smtClean="0"/>
              <a:t>呕吐物会误吸入肺；误喝了石油类物品， 易流入肺部引起肺炎。</a:t>
            </a:r>
            <a:endParaRPr lang="en-US" altLang="zh-CN" sz="2400" b="1" dirty="0" smtClean="0"/>
          </a:p>
          <a:p>
            <a:pPr marL="342900" indent="-342900" algn="just" eaLnBrk="1" hangingPunct="1">
              <a:lnSpc>
                <a:spcPts val="3200"/>
              </a:lnSpc>
              <a:spcBef>
                <a:spcPct val="0"/>
              </a:spcBef>
              <a:buClrTx/>
              <a:buSzTx/>
              <a:buFont typeface="Wingdings" pitchFamily="2" charset="2"/>
              <a:buChar char="ü"/>
              <a:defRPr/>
            </a:pPr>
            <a:r>
              <a:rPr lang="zh-CN" altLang="en-US" sz="2400" b="1" dirty="0" smtClean="0"/>
              <a:t>   有抽搐、呼吸困难，神态不清或吸气时有吼声者均不能催吐。</a:t>
            </a:r>
            <a:endParaRPr lang="zh-CN" altLang="zh-CN" sz="2400" b="1" dirty="0" smtClean="0">
              <a:solidFill>
                <a:srgbClr val="92D050"/>
              </a:solidFill>
            </a:endParaRPr>
          </a:p>
        </p:txBody>
      </p:sp>
      <p:grpSp>
        <p:nvGrpSpPr>
          <p:cNvPr id="28677"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286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152400"/>
            <a:ext cx="6629400" cy="1325563"/>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87546EC4-D03F-4BF0-B27C-59378F549637}" type="datetime1">
              <a:rPr lang="zh-CN" altLang="en-US" sz="1200" smtClean="0">
                <a:latin typeface="Arial" charset="0"/>
              </a:rPr>
              <a:pPr eaLnBrk="1" hangingPunct="1"/>
              <a:t>2017/4/24</a:t>
            </a:fld>
            <a:endParaRPr lang="en-US" altLang="zh-CN" sz="1200" smtClean="0">
              <a:latin typeface="Arial" charset="0"/>
            </a:endParaRPr>
          </a:p>
        </p:txBody>
      </p:sp>
      <p:sp>
        <p:nvSpPr>
          <p:cNvPr id="296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53FD306-2259-442D-A84F-7FF31AD7186B}" type="slidenum">
              <a:rPr lang="zh-CN" altLang="en-US" sz="1200" smtClean="0">
                <a:latin typeface="Arial" charset="0"/>
              </a:rPr>
              <a:pPr eaLnBrk="1" hangingPunct="1"/>
              <a:t>28</a:t>
            </a:fld>
            <a:endParaRPr lang="en-US" altLang="zh-CN" sz="1200" smtClean="0">
              <a:latin typeface="Arial" charset="0"/>
            </a:endParaRPr>
          </a:p>
        </p:txBody>
      </p:sp>
      <p:sp>
        <p:nvSpPr>
          <p:cNvPr id="29700" name="Text Box 3"/>
          <p:cNvSpPr txBox="1">
            <a:spLocks noChangeArrowheads="1"/>
          </p:cNvSpPr>
          <p:nvPr/>
        </p:nvSpPr>
        <p:spPr bwMode="auto">
          <a:xfrm>
            <a:off x="228600" y="1485900"/>
            <a:ext cx="86868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a:solidFill>
                  <a:srgbClr val="92D050"/>
                </a:solidFill>
              </a:rPr>
              <a:t>A.6 </a:t>
            </a:r>
            <a:r>
              <a:rPr lang="zh-CN" altLang="zh-CN" sz="2800" b="1">
                <a:solidFill>
                  <a:srgbClr val="92D050"/>
                </a:solidFill>
              </a:rPr>
              <a:t>第</a:t>
            </a:r>
            <a:r>
              <a:rPr lang="en-US" altLang="zh-CN" sz="2800" b="1">
                <a:solidFill>
                  <a:srgbClr val="92D050"/>
                </a:solidFill>
              </a:rPr>
              <a:t>5</a:t>
            </a:r>
            <a:r>
              <a:rPr lang="zh-CN" altLang="zh-CN" sz="2800" b="1">
                <a:solidFill>
                  <a:srgbClr val="92D050"/>
                </a:solidFill>
              </a:rPr>
              <a:t>部分</a:t>
            </a:r>
            <a:r>
              <a:rPr lang="en-US" altLang="zh-CN" sz="2800" b="1">
                <a:solidFill>
                  <a:srgbClr val="92D050"/>
                </a:solidFill>
              </a:rPr>
              <a:t>—</a:t>
            </a:r>
            <a:r>
              <a:rPr lang="zh-CN" altLang="zh-CN" sz="2800" b="1">
                <a:solidFill>
                  <a:srgbClr val="92D050"/>
                </a:solidFill>
              </a:rPr>
              <a:t>消防措施 </a:t>
            </a:r>
            <a:endParaRPr lang="zh-CN" altLang="zh-CN" sz="2800">
              <a:solidFill>
                <a:srgbClr val="92D050"/>
              </a:solidFill>
            </a:endParaRPr>
          </a:p>
          <a:p>
            <a:pPr eaLnBrk="1" hangingPunct="1">
              <a:lnSpc>
                <a:spcPts val="3500"/>
              </a:lnSpc>
            </a:pPr>
            <a:endParaRPr lang="en-US" altLang="zh-CN" sz="2400"/>
          </a:p>
          <a:p>
            <a:pPr eaLnBrk="1" hangingPunct="1">
              <a:lnSpc>
                <a:spcPct val="150000"/>
              </a:lnSpc>
            </a:pPr>
            <a:r>
              <a:rPr lang="zh-CN" altLang="zh-CN" sz="2400" b="1"/>
              <a:t>该部分应说明合适的</a:t>
            </a:r>
            <a:r>
              <a:rPr lang="zh-CN" altLang="zh-CN" sz="2400" b="1" u="sng">
                <a:solidFill>
                  <a:srgbClr val="FF0000"/>
                </a:solidFill>
              </a:rPr>
              <a:t>灭火方法和灭火剂</a:t>
            </a:r>
            <a:r>
              <a:rPr lang="zh-CN" altLang="zh-CN" sz="2400" b="1"/>
              <a:t>，如有不合适的灭火剂也应在此处标明。 </a:t>
            </a:r>
          </a:p>
          <a:p>
            <a:pPr eaLnBrk="1" hangingPunct="1">
              <a:lnSpc>
                <a:spcPct val="150000"/>
              </a:lnSpc>
            </a:pPr>
            <a:r>
              <a:rPr lang="zh-CN" altLang="zh-CN" sz="2400" b="1"/>
              <a:t>应标明化学品的</a:t>
            </a:r>
            <a:r>
              <a:rPr lang="zh-CN" altLang="zh-CN" sz="2400" b="1" u="sng">
                <a:solidFill>
                  <a:srgbClr val="FF0000"/>
                </a:solidFill>
              </a:rPr>
              <a:t>特别危险性</a:t>
            </a:r>
            <a:r>
              <a:rPr lang="zh-CN" altLang="en-US" sz="2400" b="1"/>
              <a:t>（</a:t>
            </a:r>
            <a:r>
              <a:rPr lang="zh-CN" altLang="zh-CN" sz="2400" b="1"/>
              <a:t>如产品是危险的易燃品</a:t>
            </a:r>
            <a:r>
              <a:rPr lang="zh-CN" altLang="en-US" sz="2400" b="1"/>
              <a:t>）</a:t>
            </a:r>
            <a:r>
              <a:rPr lang="zh-CN" altLang="zh-CN" sz="2400" b="1"/>
              <a:t>。 </a:t>
            </a:r>
          </a:p>
          <a:p>
            <a:pPr eaLnBrk="1" hangingPunct="1">
              <a:lnSpc>
                <a:spcPct val="150000"/>
              </a:lnSpc>
            </a:pPr>
            <a:r>
              <a:rPr lang="zh-CN" altLang="zh-CN" sz="2400" b="1"/>
              <a:t>标明</a:t>
            </a:r>
            <a:r>
              <a:rPr lang="zh-CN" altLang="zh-CN" sz="2400" b="1" u="sng">
                <a:solidFill>
                  <a:srgbClr val="FF0000"/>
                </a:solidFill>
              </a:rPr>
              <a:t>特殊灭火方法</a:t>
            </a:r>
            <a:r>
              <a:rPr lang="zh-CN" altLang="zh-CN" sz="2400" b="1"/>
              <a:t>及</a:t>
            </a:r>
            <a:r>
              <a:rPr lang="zh-CN" altLang="zh-CN" sz="2400" b="1" u="sng">
                <a:solidFill>
                  <a:srgbClr val="FF0000"/>
                </a:solidFill>
              </a:rPr>
              <a:t>保护消防人员特殊的防护装备</a:t>
            </a:r>
            <a:r>
              <a:rPr lang="zh-CN" altLang="zh-CN" sz="2400" b="1"/>
              <a:t>。  </a:t>
            </a:r>
          </a:p>
        </p:txBody>
      </p:sp>
      <p:grpSp>
        <p:nvGrpSpPr>
          <p:cNvPr id="29701"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297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152400"/>
            <a:ext cx="6629400" cy="1325563"/>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43C829E0-B85E-4311-B29A-66398F0096AD}" type="datetime1">
              <a:rPr lang="zh-CN" altLang="en-US" sz="1200" smtClean="0">
                <a:latin typeface="Arial" charset="0"/>
              </a:rPr>
              <a:pPr eaLnBrk="1" hangingPunct="1"/>
              <a:t>2017/4/24</a:t>
            </a:fld>
            <a:endParaRPr lang="en-US" altLang="zh-CN" sz="1200" smtClean="0">
              <a:latin typeface="Arial" charset="0"/>
            </a:endParaRPr>
          </a:p>
        </p:txBody>
      </p:sp>
      <p:sp>
        <p:nvSpPr>
          <p:cNvPr id="307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0C64F783-C5E0-445F-93B3-7431F9B21277}" type="slidenum">
              <a:rPr lang="zh-CN" altLang="en-US" sz="1200" smtClean="0">
                <a:latin typeface="Arial" charset="0"/>
              </a:rPr>
              <a:pPr eaLnBrk="1" hangingPunct="1"/>
              <a:t>29</a:t>
            </a:fld>
            <a:endParaRPr lang="en-US" altLang="zh-CN" sz="1200" smtClean="0">
              <a:latin typeface="Arial" charset="0"/>
            </a:endParaRPr>
          </a:p>
        </p:txBody>
      </p:sp>
      <p:sp>
        <p:nvSpPr>
          <p:cNvPr id="30724" name="Text Box 3"/>
          <p:cNvSpPr txBox="1">
            <a:spLocks noChangeArrowheads="1"/>
          </p:cNvSpPr>
          <p:nvPr/>
        </p:nvSpPr>
        <p:spPr bwMode="auto">
          <a:xfrm>
            <a:off x="228600" y="1485900"/>
            <a:ext cx="86868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lnSpc>
                <a:spcPts val="3500"/>
              </a:lnSpc>
            </a:pPr>
            <a:r>
              <a:rPr lang="en-US" altLang="zh-CN" sz="2800" b="1">
                <a:solidFill>
                  <a:srgbClr val="92D050"/>
                </a:solidFill>
              </a:rPr>
              <a:t>A.7 </a:t>
            </a:r>
            <a:r>
              <a:rPr lang="zh-CN" altLang="zh-CN" sz="2800" b="1">
                <a:solidFill>
                  <a:srgbClr val="92D050"/>
                </a:solidFill>
              </a:rPr>
              <a:t>第</a:t>
            </a:r>
            <a:r>
              <a:rPr lang="en-US" altLang="zh-CN" sz="2800" b="1">
                <a:solidFill>
                  <a:srgbClr val="92D050"/>
                </a:solidFill>
              </a:rPr>
              <a:t>6</a:t>
            </a:r>
            <a:r>
              <a:rPr lang="zh-CN" altLang="zh-CN" sz="2800" b="1">
                <a:solidFill>
                  <a:srgbClr val="92D050"/>
                </a:solidFill>
              </a:rPr>
              <a:t>部分</a:t>
            </a:r>
            <a:r>
              <a:rPr lang="en-US" altLang="zh-CN" sz="2800" b="1">
                <a:solidFill>
                  <a:srgbClr val="92D050"/>
                </a:solidFill>
              </a:rPr>
              <a:t>—</a:t>
            </a:r>
            <a:r>
              <a:rPr lang="zh-CN" altLang="zh-CN" sz="2800" b="1">
                <a:solidFill>
                  <a:srgbClr val="92D050"/>
                </a:solidFill>
              </a:rPr>
              <a:t>泄漏应急处理 </a:t>
            </a:r>
            <a:endParaRPr lang="en-US" altLang="zh-CN" sz="2800" b="1">
              <a:solidFill>
                <a:srgbClr val="92D050"/>
              </a:solidFill>
            </a:endParaRPr>
          </a:p>
          <a:p>
            <a:pPr algn="ctr" eaLnBrk="1" hangingPunct="1">
              <a:lnSpc>
                <a:spcPts val="3500"/>
              </a:lnSpc>
            </a:pPr>
            <a:endParaRPr lang="zh-CN" altLang="zh-CN" sz="2800"/>
          </a:p>
          <a:p>
            <a:pPr eaLnBrk="1" hangingPunct="1">
              <a:lnSpc>
                <a:spcPct val="150000"/>
              </a:lnSpc>
            </a:pPr>
            <a:r>
              <a:rPr lang="zh-CN" altLang="zh-CN" sz="2400" b="1"/>
              <a:t>该部分应包括以下信息： </a:t>
            </a:r>
          </a:p>
          <a:p>
            <a:pPr eaLnBrk="1" hangingPunct="1">
              <a:lnSpc>
                <a:spcPct val="150000"/>
              </a:lnSpc>
            </a:pPr>
            <a:r>
              <a:rPr lang="en-US" altLang="zh-CN" sz="2400" b="1"/>
              <a:t>—</a:t>
            </a:r>
            <a:r>
              <a:rPr lang="zh-CN" altLang="zh-CN" sz="2400" b="1" u="sng">
                <a:solidFill>
                  <a:srgbClr val="FF0000"/>
                </a:solidFill>
              </a:rPr>
              <a:t>作业人员防护措施、防护装备和应急处置程序</a:t>
            </a:r>
            <a:r>
              <a:rPr lang="zh-CN" altLang="zh-CN" sz="2400" b="1"/>
              <a:t>。 </a:t>
            </a:r>
          </a:p>
          <a:p>
            <a:pPr eaLnBrk="1" hangingPunct="1">
              <a:lnSpc>
                <a:spcPct val="150000"/>
              </a:lnSpc>
            </a:pPr>
            <a:r>
              <a:rPr lang="en-US" altLang="zh-CN" sz="2400" b="1"/>
              <a:t>—</a:t>
            </a:r>
            <a:r>
              <a:rPr lang="zh-CN" altLang="zh-CN" sz="2400" b="1" u="sng">
                <a:solidFill>
                  <a:srgbClr val="FF0000"/>
                </a:solidFill>
              </a:rPr>
              <a:t>环境保护措施</a:t>
            </a:r>
            <a:r>
              <a:rPr lang="zh-CN" altLang="zh-CN" sz="2400" b="1"/>
              <a:t>。 </a:t>
            </a:r>
          </a:p>
          <a:p>
            <a:pPr eaLnBrk="1" hangingPunct="1">
              <a:lnSpc>
                <a:spcPct val="150000"/>
              </a:lnSpc>
            </a:pPr>
            <a:r>
              <a:rPr lang="en-US" altLang="zh-CN" sz="2400" b="1"/>
              <a:t>—</a:t>
            </a:r>
            <a:r>
              <a:rPr lang="zh-CN" altLang="zh-CN" sz="2400" b="1" u="sng">
                <a:solidFill>
                  <a:srgbClr val="FF0000"/>
                </a:solidFill>
              </a:rPr>
              <a:t>泄漏化学品的收容、清除方法及所使用的处置材料</a:t>
            </a:r>
            <a:r>
              <a:rPr lang="zh-CN" altLang="en-US" sz="2400" b="1" u="sng">
                <a:solidFill>
                  <a:srgbClr val="FF0000"/>
                </a:solidFill>
              </a:rPr>
              <a:t>（</a:t>
            </a:r>
            <a:r>
              <a:rPr lang="zh-CN" altLang="zh-CN" sz="2400" b="1" u="sng">
                <a:solidFill>
                  <a:srgbClr val="FF0000"/>
                </a:solidFill>
              </a:rPr>
              <a:t>如果和第</a:t>
            </a:r>
            <a:r>
              <a:rPr lang="en-US" altLang="zh-CN" sz="2400" b="1" u="sng">
                <a:solidFill>
                  <a:srgbClr val="FF0000"/>
                </a:solidFill>
              </a:rPr>
              <a:t>13</a:t>
            </a:r>
            <a:r>
              <a:rPr lang="zh-CN" altLang="zh-CN" sz="2400" b="1" u="sng">
                <a:solidFill>
                  <a:srgbClr val="FF0000"/>
                </a:solidFill>
              </a:rPr>
              <a:t>部分不同，列明恢复、中和和清除方法</a:t>
            </a:r>
            <a:r>
              <a:rPr lang="zh-CN" altLang="en-US" sz="2400" b="1" u="sng">
                <a:solidFill>
                  <a:srgbClr val="FF0000"/>
                </a:solidFill>
              </a:rPr>
              <a:t>）</a:t>
            </a:r>
            <a:r>
              <a:rPr lang="zh-CN" altLang="zh-CN" sz="2400" b="1"/>
              <a:t>。 </a:t>
            </a:r>
          </a:p>
          <a:p>
            <a:pPr eaLnBrk="1" hangingPunct="1">
              <a:lnSpc>
                <a:spcPct val="150000"/>
              </a:lnSpc>
            </a:pPr>
            <a:r>
              <a:rPr lang="zh-CN" altLang="zh-CN" sz="2400" b="1"/>
              <a:t>提供</a:t>
            </a:r>
            <a:r>
              <a:rPr lang="zh-CN" altLang="zh-CN" sz="2400" b="1" u="sng">
                <a:solidFill>
                  <a:srgbClr val="FF0000"/>
                </a:solidFill>
              </a:rPr>
              <a:t>防止发生次生危害的预防措施</a:t>
            </a:r>
            <a:r>
              <a:rPr lang="zh-CN" altLang="zh-CN" sz="2400" b="1"/>
              <a:t>。 </a:t>
            </a:r>
          </a:p>
        </p:txBody>
      </p:sp>
      <p:grpSp>
        <p:nvGrpSpPr>
          <p:cNvPr id="30725"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307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152400"/>
            <a:ext cx="6629400" cy="1325563"/>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6D99F264-7DF3-4101-8B49-E8AAA3ED1D40}" type="datetime1">
              <a:rPr lang="zh-CN" altLang="en-US" sz="1200" smtClean="0">
                <a:latin typeface="Arial" charset="0"/>
              </a:rPr>
              <a:pPr eaLnBrk="1" hangingPunct="1"/>
              <a:t>2017/4/24</a:t>
            </a:fld>
            <a:endParaRPr lang="en-US" altLang="zh-CN" sz="1200" smtClean="0">
              <a:latin typeface="Arial" charset="0"/>
            </a:endParaRPr>
          </a:p>
        </p:txBody>
      </p:sp>
      <p:sp>
        <p:nvSpPr>
          <p:cNvPr id="51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ED5D8CB-011E-4FEC-883C-15325B714C39}" type="slidenum">
              <a:rPr lang="zh-CN" altLang="en-US" sz="1200" smtClean="0">
                <a:latin typeface="Arial" charset="0"/>
              </a:rPr>
              <a:pPr eaLnBrk="1" hangingPunct="1"/>
              <a:t>3</a:t>
            </a:fld>
            <a:endParaRPr lang="en-US" altLang="zh-CN" sz="1200" smtClean="0">
              <a:latin typeface="Arial" charset="0"/>
            </a:endParaRPr>
          </a:p>
        </p:txBody>
      </p:sp>
      <p:sp>
        <p:nvSpPr>
          <p:cNvPr id="5124" name="Text Box 3"/>
          <p:cNvSpPr txBox="1">
            <a:spLocks noChangeArrowheads="1"/>
          </p:cNvSpPr>
          <p:nvPr/>
        </p:nvSpPr>
        <p:spPr bwMode="auto">
          <a:xfrm>
            <a:off x="323850" y="1371600"/>
            <a:ext cx="8382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just">
              <a:lnSpc>
                <a:spcPct val="150000"/>
              </a:lnSpc>
            </a:pPr>
            <a:r>
              <a:rPr lang="en-US" altLang="zh-CN" sz="2400" b="1">
                <a:solidFill>
                  <a:srgbClr val="FFFF00"/>
                </a:solidFill>
              </a:rPr>
              <a:t>5.1.1 </a:t>
            </a:r>
            <a:r>
              <a:rPr lang="zh-CN" altLang="en-US" sz="2400" b="1">
                <a:solidFill>
                  <a:srgbClr val="FFFF00"/>
                </a:solidFill>
                <a:latin typeface="Times New Roman" pitchFamily="18" charset="0"/>
              </a:rPr>
              <a:t>化学危险品技术说明书简介</a:t>
            </a:r>
            <a:endParaRPr lang="en-US" altLang="zh-CN" sz="2400" b="1">
              <a:solidFill>
                <a:srgbClr val="FFFF00"/>
              </a:solidFill>
            </a:endParaRPr>
          </a:p>
          <a:p>
            <a:pPr algn="just">
              <a:lnSpc>
                <a:spcPct val="150000"/>
              </a:lnSpc>
            </a:pPr>
            <a:r>
              <a:rPr lang="en-US" altLang="zh-CN" b="1">
                <a:latin typeface="Times New Roman" pitchFamily="18" charset="0"/>
              </a:rPr>
              <a:t>        1990</a:t>
            </a:r>
            <a:r>
              <a:rPr lang="zh-CN" altLang="en-US" b="1">
                <a:latin typeface="Times New Roman" pitchFamily="18" charset="0"/>
              </a:rPr>
              <a:t>年</a:t>
            </a:r>
            <a:r>
              <a:rPr lang="en-US" altLang="zh-CN" b="1">
                <a:latin typeface="Times New Roman" pitchFamily="18" charset="0"/>
              </a:rPr>
              <a:t>6</a:t>
            </a:r>
            <a:r>
              <a:rPr lang="zh-CN" altLang="en-US" b="1">
                <a:latin typeface="Times New Roman" pitchFamily="18" charset="0"/>
              </a:rPr>
              <a:t>月，国际劳工组织在其</a:t>
            </a:r>
            <a:r>
              <a:rPr lang="en-US" altLang="zh-CN" b="1">
                <a:latin typeface="Times New Roman" pitchFamily="18" charset="0"/>
              </a:rPr>
              <a:t>77</a:t>
            </a:r>
            <a:r>
              <a:rPr lang="zh-CN" altLang="en-US" b="1">
                <a:latin typeface="Times New Roman" pitchFamily="18" charset="0"/>
              </a:rPr>
              <a:t>届会议上通过了</a:t>
            </a:r>
            <a:r>
              <a:rPr lang="en-US" altLang="zh-CN" b="1">
                <a:latin typeface="Times New Roman" pitchFamily="18" charset="0"/>
              </a:rPr>
              <a:t>《</a:t>
            </a:r>
            <a:r>
              <a:rPr lang="zh-CN" altLang="en-US" b="1">
                <a:latin typeface="Times New Roman" pitchFamily="18" charset="0"/>
              </a:rPr>
              <a:t>关于作业场所安全使用化学品公约。</a:t>
            </a:r>
            <a:r>
              <a:rPr lang="zh-CN" altLang="en-US" b="1">
                <a:solidFill>
                  <a:srgbClr val="FFFF00"/>
                </a:solidFill>
                <a:latin typeface="Times New Roman" pitchFamily="18" charset="0"/>
              </a:rPr>
              <a:t>明确规定化学品的生产者和销售者应向其产品的使用者提供</a:t>
            </a:r>
            <a:r>
              <a:rPr lang="en-US" altLang="zh-CN" b="1">
                <a:solidFill>
                  <a:srgbClr val="FFFF00"/>
                </a:solidFill>
                <a:latin typeface="Times New Roman" pitchFamily="18" charset="0"/>
              </a:rPr>
              <a:t>SDS</a:t>
            </a:r>
            <a:r>
              <a:rPr lang="zh-CN" altLang="en-US" b="1">
                <a:solidFill>
                  <a:srgbClr val="FFFF00"/>
                </a:solidFill>
                <a:latin typeface="Times New Roman" pitchFamily="18" charset="0"/>
              </a:rPr>
              <a:t>。</a:t>
            </a:r>
            <a:endParaRPr lang="en-US" altLang="zh-CN" b="1">
              <a:solidFill>
                <a:srgbClr val="FFFF00"/>
              </a:solidFill>
              <a:latin typeface="Times New Roman" pitchFamily="18" charset="0"/>
            </a:endParaRPr>
          </a:p>
          <a:p>
            <a:pPr algn="just">
              <a:lnSpc>
                <a:spcPct val="150000"/>
              </a:lnSpc>
            </a:pPr>
            <a:r>
              <a:rPr lang="zh-CN" altLang="en-US" b="1"/>
              <a:t>        我国原劳动部和原化工部</a:t>
            </a:r>
            <a:r>
              <a:rPr lang="en-US" altLang="zh-CN" b="1"/>
              <a:t>1996</a:t>
            </a:r>
            <a:r>
              <a:rPr lang="zh-CN" altLang="en-US" b="1"/>
              <a:t>年</a:t>
            </a:r>
            <a:r>
              <a:rPr lang="en-US" altLang="zh-CN" b="1"/>
              <a:t>12</a:t>
            </a:r>
            <a:r>
              <a:rPr lang="zh-CN" altLang="en-US" b="1"/>
              <a:t>月联合颁发了</a:t>
            </a:r>
            <a:r>
              <a:rPr lang="en-US" altLang="zh-CN" b="1"/>
              <a:t>《</a:t>
            </a:r>
            <a:r>
              <a:rPr lang="zh-CN" altLang="en-US" b="1"/>
              <a:t>工作场所安全使用化学品规定</a:t>
            </a:r>
            <a:r>
              <a:rPr lang="en-US" altLang="zh-CN" b="1"/>
              <a:t>》</a:t>
            </a:r>
            <a:r>
              <a:rPr lang="zh-CN" altLang="en-US" b="1"/>
              <a:t>，国务院也颁布了</a:t>
            </a:r>
            <a:r>
              <a:rPr lang="en-US" altLang="zh-CN" b="1"/>
              <a:t>《</a:t>
            </a:r>
            <a:r>
              <a:rPr lang="zh-CN" altLang="en-US" b="1"/>
              <a:t>危险化学品安全管理条例</a:t>
            </a:r>
            <a:r>
              <a:rPr lang="en-US" altLang="zh-CN" b="1"/>
              <a:t>》</a:t>
            </a:r>
            <a:r>
              <a:rPr lang="zh-CN" altLang="en-US" b="1"/>
              <a:t>，要求化学品生产单位对其产品挂贴</a:t>
            </a:r>
            <a:r>
              <a:rPr lang="zh-CN" altLang="en-US" b="1">
                <a:latin typeface="Arial" charset="0"/>
              </a:rPr>
              <a:t>“</a:t>
            </a:r>
            <a:r>
              <a:rPr lang="zh-CN" altLang="en-US" b="1"/>
              <a:t>危险化学品安全标签</a:t>
            </a:r>
            <a:r>
              <a:rPr lang="zh-CN" altLang="en-US" b="1">
                <a:latin typeface="Arial" charset="0"/>
              </a:rPr>
              <a:t>”</a:t>
            </a:r>
            <a:r>
              <a:rPr lang="zh-CN" altLang="en-US" b="1"/>
              <a:t>，填写</a:t>
            </a:r>
            <a:r>
              <a:rPr lang="zh-CN" altLang="en-US" b="1">
                <a:latin typeface="Arial" charset="0"/>
              </a:rPr>
              <a:t>“</a:t>
            </a:r>
            <a:r>
              <a:rPr lang="zh-CN" altLang="en-US" b="1"/>
              <a:t>危险化学品安全技术说明书</a:t>
            </a:r>
            <a:r>
              <a:rPr lang="zh-CN" altLang="en-US" b="1">
                <a:latin typeface="Arial" charset="0"/>
              </a:rPr>
              <a:t>”</a:t>
            </a:r>
            <a:r>
              <a:rPr lang="zh-CN" altLang="en-US" b="1"/>
              <a:t>，并且规定了</a:t>
            </a:r>
            <a:r>
              <a:rPr lang="en-US" altLang="zh-CN" b="1"/>
              <a:t>《</a:t>
            </a:r>
            <a:r>
              <a:rPr lang="zh-CN" altLang="zh-CN" b="1"/>
              <a:t>化学品安全技术说明书 内容和项目顺序</a:t>
            </a:r>
            <a:r>
              <a:rPr lang="en-US" altLang="zh-CN" b="1"/>
              <a:t>》</a:t>
            </a:r>
            <a:r>
              <a:rPr lang="zh-CN" altLang="en-US" b="1"/>
              <a:t>，先后以国家标准的形式发布实施，</a:t>
            </a:r>
            <a:r>
              <a:rPr lang="en-US" altLang="zh-CN" b="1"/>
              <a:t>GB/T17519.1-1998</a:t>
            </a:r>
            <a:r>
              <a:rPr lang="zh-CN" altLang="en-US" b="1"/>
              <a:t>，</a:t>
            </a:r>
            <a:r>
              <a:rPr lang="en-US" altLang="zh-CN" b="1"/>
              <a:t>GB16483-2000 </a:t>
            </a:r>
            <a:r>
              <a:rPr lang="zh-CN" altLang="en-US" b="1">
                <a:solidFill>
                  <a:srgbClr val="FF0000"/>
                </a:solidFill>
              </a:rPr>
              <a:t>和 </a:t>
            </a:r>
            <a:r>
              <a:rPr lang="en-US" altLang="zh-CN" b="1">
                <a:solidFill>
                  <a:srgbClr val="FF0000"/>
                </a:solidFill>
              </a:rPr>
              <a:t>GB/T 16483-2008</a:t>
            </a:r>
            <a:r>
              <a:rPr lang="zh-CN" altLang="en-US" b="1"/>
              <a:t>。</a:t>
            </a:r>
            <a:endParaRPr lang="zh-CN" altLang="en-US" sz="2800" b="1">
              <a:latin typeface="Times New Roman" pitchFamily="18" charset="0"/>
            </a:endParaRPr>
          </a:p>
        </p:txBody>
      </p:sp>
      <p:grpSp>
        <p:nvGrpSpPr>
          <p:cNvPr id="5125"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51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7B8DD1B-7CD0-4F11-AC98-86DB7E2FA398}" type="datetime1">
              <a:rPr lang="zh-CN" altLang="en-US" sz="1200" smtClean="0">
                <a:latin typeface="Arial" charset="0"/>
              </a:rPr>
              <a:pPr eaLnBrk="1" hangingPunct="1"/>
              <a:t>2017/4/24</a:t>
            </a:fld>
            <a:endParaRPr lang="en-US" altLang="zh-CN" sz="1200" smtClean="0">
              <a:latin typeface="Arial" charset="0"/>
            </a:endParaRPr>
          </a:p>
        </p:txBody>
      </p:sp>
      <p:sp>
        <p:nvSpPr>
          <p:cNvPr id="317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9C2AA79B-1319-4E81-9BF1-78F2BDA5F1E7}" type="slidenum">
              <a:rPr lang="zh-CN" altLang="en-US" sz="1200" smtClean="0">
                <a:latin typeface="Arial" charset="0"/>
              </a:rPr>
              <a:pPr eaLnBrk="1" hangingPunct="1"/>
              <a:t>30</a:t>
            </a:fld>
            <a:endParaRPr lang="en-US" altLang="zh-CN" sz="1200" smtClean="0">
              <a:latin typeface="Arial" charset="0"/>
            </a:endParaRPr>
          </a:p>
        </p:txBody>
      </p:sp>
      <p:sp>
        <p:nvSpPr>
          <p:cNvPr id="31748" name="Text Box 3"/>
          <p:cNvSpPr txBox="1">
            <a:spLocks noChangeArrowheads="1"/>
          </p:cNvSpPr>
          <p:nvPr/>
        </p:nvSpPr>
        <p:spPr bwMode="auto">
          <a:xfrm>
            <a:off x="228600" y="1676400"/>
            <a:ext cx="8686800"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a:solidFill>
                  <a:srgbClr val="92D050"/>
                </a:solidFill>
              </a:rPr>
              <a:t>A.8 </a:t>
            </a:r>
            <a:r>
              <a:rPr lang="zh-CN" altLang="zh-CN" sz="2800" b="1">
                <a:solidFill>
                  <a:srgbClr val="92D050"/>
                </a:solidFill>
              </a:rPr>
              <a:t>第</a:t>
            </a:r>
            <a:r>
              <a:rPr lang="en-US" altLang="zh-CN" sz="2800" b="1">
                <a:solidFill>
                  <a:srgbClr val="92D050"/>
                </a:solidFill>
              </a:rPr>
              <a:t>7</a:t>
            </a:r>
            <a:r>
              <a:rPr lang="zh-CN" altLang="zh-CN" sz="2800" b="1">
                <a:solidFill>
                  <a:srgbClr val="92D050"/>
                </a:solidFill>
              </a:rPr>
              <a:t>部分</a:t>
            </a:r>
            <a:r>
              <a:rPr lang="en-US" altLang="zh-CN" sz="2800" b="1">
                <a:solidFill>
                  <a:srgbClr val="92D050"/>
                </a:solidFill>
              </a:rPr>
              <a:t>—</a:t>
            </a:r>
            <a:r>
              <a:rPr lang="zh-CN" altLang="zh-CN" sz="2800" b="1">
                <a:solidFill>
                  <a:srgbClr val="92D050"/>
                </a:solidFill>
              </a:rPr>
              <a:t>操作处置与储存 </a:t>
            </a:r>
            <a:endParaRPr lang="zh-CN" altLang="zh-CN" sz="2800">
              <a:solidFill>
                <a:srgbClr val="92D050"/>
              </a:solidFill>
            </a:endParaRPr>
          </a:p>
          <a:p>
            <a:pPr algn="just" eaLnBrk="1" hangingPunct="1">
              <a:lnSpc>
                <a:spcPts val="3500"/>
              </a:lnSpc>
            </a:pPr>
            <a:r>
              <a:rPr lang="en-US" altLang="zh-CN" sz="2400" b="1"/>
              <a:t>—</a:t>
            </a:r>
            <a:r>
              <a:rPr lang="zh-CN" altLang="zh-CN" sz="2400" b="1" u="sng"/>
              <a:t>操作处置</a:t>
            </a:r>
            <a:r>
              <a:rPr lang="zh-CN" altLang="zh-CN" sz="2400" b="1"/>
              <a:t> </a:t>
            </a:r>
          </a:p>
          <a:p>
            <a:pPr algn="just" eaLnBrk="1" hangingPunct="1">
              <a:lnSpc>
                <a:spcPts val="3500"/>
              </a:lnSpc>
            </a:pPr>
            <a:r>
              <a:rPr lang="zh-CN" altLang="zh-CN" sz="2400" b="1"/>
              <a:t>应描述</a:t>
            </a:r>
            <a:r>
              <a:rPr lang="zh-CN" altLang="zh-CN" sz="2400" b="1" u="sng">
                <a:solidFill>
                  <a:srgbClr val="FF0000"/>
                </a:solidFill>
              </a:rPr>
              <a:t>安全处置注意事项</a:t>
            </a:r>
            <a:r>
              <a:rPr lang="zh-CN" altLang="zh-CN" sz="2400" b="1"/>
              <a:t>，包括防止化学品人员接触、防止发生火灾和爆炸的</a:t>
            </a:r>
            <a:r>
              <a:rPr lang="zh-CN" altLang="zh-CN" sz="2400" b="1" u="sng">
                <a:solidFill>
                  <a:srgbClr val="FF0000"/>
                </a:solidFill>
              </a:rPr>
              <a:t>技术措施</a:t>
            </a:r>
            <a:r>
              <a:rPr lang="zh-CN" altLang="zh-CN" sz="2400" b="1"/>
              <a:t>和提供</a:t>
            </a:r>
            <a:r>
              <a:rPr lang="zh-CN" altLang="zh-CN" sz="2400" b="1" u="sng">
                <a:solidFill>
                  <a:srgbClr val="FF0000"/>
                </a:solidFill>
              </a:rPr>
              <a:t>局部或全面通风</a:t>
            </a:r>
            <a:r>
              <a:rPr lang="zh-CN" altLang="zh-CN" sz="2400" b="1"/>
              <a:t>、防止形成气溶胶和粉尘的技术措施等。还应包括</a:t>
            </a:r>
            <a:r>
              <a:rPr lang="zh-CN" altLang="zh-CN" sz="2400" b="1" u="sng">
                <a:solidFill>
                  <a:srgbClr val="FF0000"/>
                </a:solidFill>
              </a:rPr>
              <a:t>防止直接接触</a:t>
            </a:r>
            <a:r>
              <a:rPr lang="zh-CN" altLang="zh-CN" sz="2400" b="1"/>
              <a:t>不相容物质或混合物的特殊处置注意事项。 </a:t>
            </a:r>
          </a:p>
          <a:p>
            <a:pPr algn="just" eaLnBrk="1" hangingPunct="1">
              <a:lnSpc>
                <a:spcPts val="3500"/>
              </a:lnSpc>
            </a:pPr>
            <a:r>
              <a:rPr lang="en-US" altLang="zh-CN" sz="2400" b="1"/>
              <a:t>—</a:t>
            </a:r>
            <a:r>
              <a:rPr lang="zh-CN" altLang="zh-CN" sz="2400" b="1" u="sng"/>
              <a:t>储存</a:t>
            </a:r>
            <a:r>
              <a:rPr lang="zh-CN" altLang="zh-CN" sz="2400" b="1"/>
              <a:t> </a:t>
            </a:r>
          </a:p>
          <a:p>
            <a:pPr algn="just" eaLnBrk="1" hangingPunct="1">
              <a:lnSpc>
                <a:spcPts val="3500"/>
              </a:lnSpc>
            </a:pPr>
            <a:r>
              <a:rPr lang="zh-CN" altLang="zh-CN" sz="2400" b="1"/>
              <a:t>应描述</a:t>
            </a:r>
            <a:r>
              <a:rPr lang="zh-CN" altLang="zh-CN" sz="2400" b="1" u="sng">
                <a:solidFill>
                  <a:srgbClr val="FF0000"/>
                </a:solidFill>
              </a:rPr>
              <a:t>安全储存的条件</a:t>
            </a:r>
            <a:r>
              <a:rPr lang="zh-CN" altLang="en-US" sz="2400" b="1"/>
              <a:t>（</a:t>
            </a:r>
            <a:r>
              <a:rPr lang="zh-CN" altLang="zh-CN" sz="2400" b="1"/>
              <a:t>适合的储存条件和不适合的储存条件</a:t>
            </a:r>
            <a:r>
              <a:rPr lang="en-US" altLang="zh-CN" sz="2400" b="1"/>
              <a:t>)</a:t>
            </a:r>
            <a:r>
              <a:rPr lang="zh-CN" altLang="zh-CN" sz="2400" b="1"/>
              <a:t>、安全</a:t>
            </a:r>
            <a:r>
              <a:rPr lang="zh-CN" altLang="zh-CN" sz="2400" b="1" u="sng">
                <a:solidFill>
                  <a:srgbClr val="FF0000"/>
                </a:solidFill>
              </a:rPr>
              <a:t>技术措施</a:t>
            </a:r>
            <a:r>
              <a:rPr lang="zh-CN" altLang="zh-CN" sz="2400" b="1"/>
              <a:t>、同</a:t>
            </a:r>
            <a:r>
              <a:rPr lang="zh-CN" altLang="zh-CN" sz="2400" b="1" u="sng">
                <a:solidFill>
                  <a:srgbClr val="FF0000"/>
                </a:solidFill>
              </a:rPr>
              <a:t>禁配物</a:t>
            </a:r>
            <a:r>
              <a:rPr lang="zh-CN" altLang="zh-CN" sz="2400" b="1"/>
              <a:t>隔离储存的措施、</a:t>
            </a:r>
            <a:r>
              <a:rPr lang="zh-CN" altLang="zh-CN" sz="2400" b="1" u="sng">
                <a:solidFill>
                  <a:srgbClr val="FF0000"/>
                </a:solidFill>
              </a:rPr>
              <a:t>包装材料</a:t>
            </a:r>
            <a:r>
              <a:rPr lang="zh-CN" altLang="zh-CN" sz="2400" b="1"/>
              <a:t>信息</a:t>
            </a:r>
            <a:r>
              <a:rPr lang="zh-CN" altLang="en-US" sz="2400" b="1"/>
              <a:t>（</a:t>
            </a:r>
            <a:r>
              <a:rPr lang="zh-CN" altLang="zh-CN" sz="2400" b="1"/>
              <a:t>建议的包装材料和不建议的包装材料</a:t>
            </a:r>
            <a:r>
              <a:rPr lang="zh-CN" altLang="en-US" sz="2400" b="1"/>
              <a:t>）</a:t>
            </a:r>
            <a:r>
              <a:rPr lang="zh-CN" altLang="zh-CN" sz="2400" b="1"/>
              <a:t>。 </a:t>
            </a:r>
          </a:p>
        </p:txBody>
      </p:sp>
      <p:grpSp>
        <p:nvGrpSpPr>
          <p:cNvPr id="31749"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317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FA3848B8-CFEE-426E-8A16-0F5D25EB81C9}" type="datetime1">
              <a:rPr lang="zh-CN" altLang="en-US" sz="1200" smtClean="0">
                <a:latin typeface="Arial" charset="0"/>
              </a:rPr>
              <a:pPr eaLnBrk="1" hangingPunct="1"/>
              <a:t>2017/4/24</a:t>
            </a:fld>
            <a:endParaRPr lang="en-US" altLang="zh-CN" sz="1200" smtClean="0">
              <a:latin typeface="Arial" charset="0"/>
            </a:endParaRPr>
          </a:p>
        </p:txBody>
      </p:sp>
      <p:sp>
        <p:nvSpPr>
          <p:cNvPr id="327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2F0CE8F-F638-461B-8037-4F89E336C0AB}" type="slidenum">
              <a:rPr lang="zh-CN" altLang="en-US" sz="1200" smtClean="0">
                <a:latin typeface="Arial" charset="0"/>
              </a:rPr>
              <a:pPr eaLnBrk="1" hangingPunct="1"/>
              <a:t>31</a:t>
            </a:fld>
            <a:endParaRPr lang="en-US" altLang="zh-CN" sz="1200" smtClean="0">
              <a:latin typeface="Arial" charset="0"/>
            </a:endParaRPr>
          </a:p>
        </p:txBody>
      </p:sp>
      <p:sp>
        <p:nvSpPr>
          <p:cNvPr id="32772" name="Text Box 3"/>
          <p:cNvSpPr txBox="1">
            <a:spLocks noChangeArrowheads="1"/>
          </p:cNvSpPr>
          <p:nvPr/>
        </p:nvSpPr>
        <p:spPr bwMode="auto">
          <a:xfrm>
            <a:off x="228600" y="1600200"/>
            <a:ext cx="8686800"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a:solidFill>
                  <a:srgbClr val="92D050"/>
                </a:solidFill>
              </a:rPr>
              <a:t>A.9 </a:t>
            </a:r>
            <a:r>
              <a:rPr lang="zh-CN" altLang="zh-CN" sz="2800" b="1">
                <a:solidFill>
                  <a:srgbClr val="92D050"/>
                </a:solidFill>
              </a:rPr>
              <a:t>第</a:t>
            </a:r>
            <a:r>
              <a:rPr lang="en-US" altLang="zh-CN" sz="2800" b="1">
                <a:solidFill>
                  <a:srgbClr val="92D050"/>
                </a:solidFill>
              </a:rPr>
              <a:t>8</a:t>
            </a:r>
            <a:r>
              <a:rPr lang="zh-CN" altLang="zh-CN" sz="2800" b="1">
                <a:solidFill>
                  <a:srgbClr val="92D050"/>
                </a:solidFill>
              </a:rPr>
              <a:t>部分</a:t>
            </a:r>
            <a:r>
              <a:rPr lang="en-US" altLang="zh-CN" sz="2800" b="1">
                <a:solidFill>
                  <a:srgbClr val="92D050"/>
                </a:solidFill>
              </a:rPr>
              <a:t>—</a:t>
            </a:r>
            <a:r>
              <a:rPr lang="zh-CN" altLang="zh-CN" sz="2800" b="1">
                <a:solidFill>
                  <a:srgbClr val="92D050"/>
                </a:solidFill>
              </a:rPr>
              <a:t>接触控制和个体防护 </a:t>
            </a:r>
            <a:endParaRPr lang="zh-CN" altLang="zh-CN" sz="2800">
              <a:solidFill>
                <a:srgbClr val="92D050"/>
              </a:solidFill>
            </a:endParaRPr>
          </a:p>
          <a:p>
            <a:pPr algn="just" eaLnBrk="1" hangingPunct="1">
              <a:lnSpc>
                <a:spcPts val="3500"/>
              </a:lnSpc>
            </a:pPr>
            <a:endParaRPr lang="en-US" altLang="zh-CN" sz="2400"/>
          </a:p>
          <a:p>
            <a:pPr algn="just" eaLnBrk="1" hangingPunct="1">
              <a:lnSpc>
                <a:spcPct val="150000"/>
              </a:lnSpc>
            </a:pPr>
            <a:r>
              <a:rPr lang="zh-CN" altLang="zh-CN" sz="2400" b="1"/>
              <a:t>列明</a:t>
            </a:r>
            <a:r>
              <a:rPr lang="zh-CN" altLang="en-US" sz="2400" b="1" u="sng">
                <a:solidFill>
                  <a:srgbClr val="FF0000"/>
                </a:solidFill>
              </a:rPr>
              <a:t>允许</a:t>
            </a:r>
            <a:r>
              <a:rPr lang="zh-CN" altLang="zh-CN" sz="2400" b="1" u="sng">
                <a:solidFill>
                  <a:srgbClr val="FF0000"/>
                </a:solidFill>
              </a:rPr>
              <a:t>浓度</a:t>
            </a:r>
            <a:r>
              <a:rPr lang="zh-CN" altLang="zh-CN" sz="2400" b="1"/>
              <a:t>，如职业接触限值或生物限值。 </a:t>
            </a:r>
          </a:p>
          <a:p>
            <a:pPr algn="just" eaLnBrk="1" hangingPunct="1">
              <a:lnSpc>
                <a:spcPct val="150000"/>
              </a:lnSpc>
            </a:pPr>
            <a:r>
              <a:rPr lang="zh-CN" altLang="zh-CN" sz="2400" b="1"/>
              <a:t>列明减少接触的</a:t>
            </a:r>
            <a:r>
              <a:rPr lang="zh-CN" altLang="zh-CN" sz="2400" b="1" u="sng">
                <a:solidFill>
                  <a:srgbClr val="FF0000"/>
                </a:solidFill>
              </a:rPr>
              <a:t>工程控制方法</a:t>
            </a:r>
            <a:r>
              <a:rPr lang="zh-CN" altLang="zh-CN" sz="2400" b="1"/>
              <a:t>，该信息是对第</a:t>
            </a:r>
            <a:r>
              <a:rPr lang="en-US" altLang="zh-CN" sz="2400" b="1"/>
              <a:t>7</a:t>
            </a:r>
            <a:r>
              <a:rPr lang="zh-CN" altLang="zh-CN" sz="2400" b="1"/>
              <a:t>部分内容的进一步补充。 </a:t>
            </a:r>
          </a:p>
          <a:p>
            <a:pPr algn="just" eaLnBrk="1" hangingPunct="1">
              <a:lnSpc>
                <a:spcPct val="150000"/>
              </a:lnSpc>
            </a:pPr>
            <a:r>
              <a:rPr lang="zh-CN" altLang="zh-CN" sz="2400" b="1"/>
              <a:t>如果可能，列明</a:t>
            </a:r>
            <a:r>
              <a:rPr lang="zh-CN" altLang="en-US" sz="2400" b="1"/>
              <a:t>允许</a:t>
            </a:r>
            <a:r>
              <a:rPr lang="zh-CN" altLang="zh-CN" sz="2400" b="1"/>
              <a:t>浓度的发布日期、数据出处、试验方法及方法来源。 </a:t>
            </a:r>
          </a:p>
        </p:txBody>
      </p:sp>
      <p:grpSp>
        <p:nvGrpSpPr>
          <p:cNvPr id="32773"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327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6E0EC30-150E-4210-9200-90AB68CB5C96}" type="datetime1">
              <a:rPr lang="zh-CN" altLang="en-US" sz="1200" smtClean="0">
                <a:latin typeface="Arial" charset="0"/>
              </a:rPr>
              <a:pPr eaLnBrk="1" hangingPunct="1"/>
              <a:t>2017/4/24</a:t>
            </a:fld>
            <a:endParaRPr lang="en-US" altLang="zh-CN" sz="1200" smtClean="0">
              <a:latin typeface="Arial" charset="0"/>
            </a:endParaRPr>
          </a:p>
        </p:txBody>
      </p:sp>
      <p:sp>
        <p:nvSpPr>
          <p:cNvPr id="337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5F9C7BB-E5BF-4AD0-9692-15C287D526F4}" type="slidenum">
              <a:rPr lang="zh-CN" altLang="en-US" sz="1200" smtClean="0">
                <a:latin typeface="Arial" charset="0"/>
              </a:rPr>
              <a:pPr eaLnBrk="1" hangingPunct="1"/>
              <a:t>32</a:t>
            </a:fld>
            <a:endParaRPr lang="en-US" altLang="zh-CN" sz="1200" dirty="0" smtClean="0">
              <a:latin typeface="Arial" charset="0"/>
            </a:endParaRPr>
          </a:p>
        </p:txBody>
      </p:sp>
      <p:sp>
        <p:nvSpPr>
          <p:cNvPr id="33796" name="Text Box 3"/>
          <p:cNvSpPr txBox="1">
            <a:spLocks noChangeArrowheads="1"/>
          </p:cNvSpPr>
          <p:nvPr/>
        </p:nvSpPr>
        <p:spPr bwMode="auto">
          <a:xfrm>
            <a:off x="182078" y="1565709"/>
            <a:ext cx="8686800" cy="4095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dirty="0" err="1">
                <a:solidFill>
                  <a:srgbClr val="92D050"/>
                </a:solidFill>
              </a:rPr>
              <a:t>A.8</a:t>
            </a:r>
            <a:r>
              <a:rPr lang="en-US" altLang="zh-CN" sz="2800" b="1" dirty="0">
                <a:solidFill>
                  <a:srgbClr val="92D050"/>
                </a:solidFill>
              </a:rPr>
              <a:t> </a:t>
            </a:r>
            <a:r>
              <a:rPr lang="zh-CN" altLang="zh-CN" sz="2800" b="1" dirty="0">
                <a:solidFill>
                  <a:srgbClr val="92D050"/>
                </a:solidFill>
              </a:rPr>
              <a:t>第</a:t>
            </a:r>
            <a:r>
              <a:rPr lang="en-US" altLang="zh-CN" sz="2800" b="1" dirty="0">
                <a:solidFill>
                  <a:srgbClr val="92D050"/>
                </a:solidFill>
              </a:rPr>
              <a:t>8</a:t>
            </a:r>
            <a:r>
              <a:rPr lang="zh-CN" altLang="zh-CN" sz="2800" b="1" dirty="0">
                <a:solidFill>
                  <a:srgbClr val="92D050"/>
                </a:solidFill>
              </a:rPr>
              <a:t>部分</a:t>
            </a:r>
            <a:r>
              <a:rPr lang="en-US" altLang="zh-CN" sz="2800" b="1" dirty="0">
                <a:solidFill>
                  <a:srgbClr val="92D050"/>
                </a:solidFill>
              </a:rPr>
              <a:t>——</a:t>
            </a:r>
            <a:r>
              <a:rPr lang="zh-CN" altLang="zh-CN" sz="2800" b="1" dirty="0">
                <a:solidFill>
                  <a:srgbClr val="92D050"/>
                </a:solidFill>
              </a:rPr>
              <a:t>接触控制和个体防护 </a:t>
            </a:r>
            <a:endParaRPr lang="en-US" altLang="zh-CN" sz="2800" b="1" dirty="0" smtClean="0">
              <a:solidFill>
                <a:srgbClr val="92D050"/>
              </a:solidFill>
            </a:endParaRPr>
          </a:p>
          <a:p>
            <a:pPr algn="ctr" eaLnBrk="1" hangingPunct="1"/>
            <a:endParaRPr lang="zh-CN" altLang="zh-CN" sz="2800" dirty="0">
              <a:solidFill>
                <a:srgbClr val="92D050"/>
              </a:solidFill>
            </a:endParaRPr>
          </a:p>
          <a:p>
            <a:pPr algn="just" eaLnBrk="1" hangingPunct="1">
              <a:lnSpc>
                <a:spcPts val="3500"/>
              </a:lnSpc>
            </a:pPr>
            <a:r>
              <a:rPr lang="en-US" altLang="zh-CN" sz="2400" b="1" dirty="0">
                <a:solidFill>
                  <a:srgbClr val="FFFF00"/>
                </a:solidFill>
              </a:rPr>
              <a:t>PC-TWA</a:t>
            </a:r>
            <a:r>
              <a:rPr lang="zh-CN" altLang="en-US" sz="2400" b="1" dirty="0">
                <a:solidFill>
                  <a:srgbClr val="FFFF00"/>
                </a:solidFill>
              </a:rPr>
              <a:t>：</a:t>
            </a:r>
            <a:r>
              <a:rPr lang="zh-CN" altLang="en-US" sz="2400" b="1" dirty="0"/>
              <a:t>时间加权平均允许浓度（</a:t>
            </a:r>
            <a:r>
              <a:rPr lang="en-US" altLang="zh-CN" sz="2400" b="1" dirty="0"/>
              <a:t>Permissible Concentration-Time Weighted Average</a:t>
            </a:r>
            <a:r>
              <a:rPr lang="zh-CN" altLang="en-US" sz="2400" b="1" dirty="0"/>
              <a:t>， </a:t>
            </a:r>
            <a:r>
              <a:rPr lang="en-US" altLang="zh-CN" sz="2400" b="1" dirty="0"/>
              <a:t>PC-TWA</a:t>
            </a:r>
            <a:r>
              <a:rPr lang="zh-CN" altLang="en-US" sz="2400" b="1" dirty="0"/>
              <a:t>）， 指以时间为权数规定的</a:t>
            </a:r>
            <a:r>
              <a:rPr lang="en-US" altLang="zh-CN" sz="2400" b="1" dirty="0"/>
              <a:t>8</a:t>
            </a:r>
            <a:r>
              <a:rPr lang="zh-CN" altLang="en-US" sz="2400" b="1" dirty="0"/>
              <a:t>小时工作日的平均允许接触水平</a:t>
            </a:r>
            <a:r>
              <a:rPr lang="zh-CN" altLang="en-US" sz="2400" b="1" dirty="0" smtClean="0"/>
              <a:t>。</a:t>
            </a:r>
            <a:endParaRPr lang="en-US" altLang="zh-CN" sz="2400" b="1" dirty="0" smtClean="0"/>
          </a:p>
          <a:p>
            <a:pPr algn="just" eaLnBrk="1" hangingPunct="1">
              <a:lnSpc>
                <a:spcPts val="3500"/>
              </a:lnSpc>
            </a:pPr>
            <a:r>
              <a:rPr lang="en-US" altLang="zh-CN" sz="2400" b="1" dirty="0" smtClean="0">
                <a:solidFill>
                  <a:srgbClr val="FFFF00"/>
                </a:solidFill>
              </a:rPr>
              <a:t>MAC</a:t>
            </a:r>
            <a:r>
              <a:rPr lang="en-US" altLang="zh-CN" sz="2400" b="1" dirty="0">
                <a:solidFill>
                  <a:srgbClr val="FFFF00"/>
                </a:solidFill>
              </a:rPr>
              <a:t>: </a:t>
            </a:r>
            <a:r>
              <a:rPr lang="en-US" altLang="zh-CN" sz="2400" b="1" dirty="0"/>
              <a:t>Maximum Allowable Concentration </a:t>
            </a:r>
            <a:r>
              <a:rPr lang="zh-CN" altLang="en-US" sz="2400" b="1" dirty="0"/>
              <a:t>最高允许浓度</a:t>
            </a:r>
            <a:br>
              <a:rPr lang="zh-CN" altLang="en-US" sz="2400" b="1" dirty="0"/>
            </a:br>
            <a:r>
              <a:rPr lang="en-US" altLang="zh-CN" sz="2400" b="1" dirty="0">
                <a:solidFill>
                  <a:srgbClr val="FFFF00"/>
                </a:solidFill>
              </a:rPr>
              <a:t>PC-</a:t>
            </a:r>
            <a:r>
              <a:rPr lang="en-US" altLang="zh-CN" sz="2400" b="1" dirty="0" err="1">
                <a:solidFill>
                  <a:srgbClr val="FFFF00"/>
                </a:solidFill>
              </a:rPr>
              <a:t>STEL</a:t>
            </a:r>
            <a:r>
              <a:rPr lang="zh-CN" altLang="en-US" sz="2400" b="1" dirty="0">
                <a:solidFill>
                  <a:srgbClr val="FFFF00"/>
                </a:solidFill>
              </a:rPr>
              <a:t>：</a:t>
            </a:r>
            <a:r>
              <a:rPr lang="zh-CN" altLang="en-US" sz="2400" b="1" dirty="0"/>
              <a:t>短时间接触允许浓度（</a:t>
            </a:r>
            <a:r>
              <a:rPr lang="en-US" altLang="zh-CN" sz="2400" b="1" dirty="0"/>
              <a:t>Permissible Concentration-Short Term Exposure Limit</a:t>
            </a:r>
            <a:r>
              <a:rPr lang="zh-CN" altLang="en-US" sz="2400" b="1" dirty="0"/>
              <a:t>，</a:t>
            </a:r>
            <a:r>
              <a:rPr lang="en-US" altLang="zh-CN" sz="2400" b="1" dirty="0"/>
              <a:t>PC-</a:t>
            </a:r>
            <a:r>
              <a:rPr lang="en-US" altLang="zh-CN" sz="2400" b="1" dirty="0" err="1"/>
              <a:t>STEL</a:t>
            </a:r>
            <a:r>
              <a:rPr lang="zh-CN" altLang="en-US" sz="2400" b="1" dirty="0"/>
              <a:t>），指一个工作日内</a:t>
            </a:r>
            <a:r>
              <a:rPr lang="zh-CN" altLang="en-US" sz="2400" b="1" dirty="0" smtClean="0"/>
              <a:t>，任何</a:t>
            </a:r>
            <a:r>
              <a:rPr lang="zh-CN" altLang="en-US" sz="2400" b="1" dirty="0"/>
              <a:t>一次接触不得超过</a:t>
            </a:r>
            <a:r>
              <a:rPr lang="zh-CN" altLang="en-US" sz="2400" b="1" dirty="0" smtClean="0"/>
              <a:t>的</a:t>
            </a:r>
            <a:r>
              <a:rPr lang="en-US" altLang="zh-CN" sz="2400" b="1" dirty="0" smtClean="0"/>
              <a:t>15</a:t>
            </a:r>
            <a:r>
              <a:rPr lang="zh-CN" altLang="en-US" sz="2400" b="1" dirty="0"/>
              <a:t>分</a:t>
            </a:r>
            <a:r>
              <a:rPr lang="zh-CN" altLang="en-US" sz="2400" b="1" dirty="0" smtClean="0"/>
              <a:t>钟时</a:t>
            </a:r>
            <a:r>
              <a:rPr lang="zh-CN" altLang="en-US" sz="2400" b="1" dirty="0"/>
              <a:t>间加权平均的允许接触水平</a:t>
            </a:r>
            <a:r>
              <a:rPr lang="zh-CN" altLang="en-US" sz="2400" b="1" dirty="0" smtClean="0"/>
              <a:t>。</a:t>
            </a:r>
            <a:endParaRPr lang="zh-CN" altLang="zh-CN" sz="2400" b="1" dirty="0"/>
          </a:p>
        </p:txBody>
      </p:sp>
      <p:grpSp>
        <p:nvGrpSpPr>
          <p:cNvPr id="33797"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338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14E3D0B4-9B51-4185-9024-D3D6D0CE9598}" type="datetime1">
              <a:rPr lang="zh-CN" altLang="en-US" sz="1200" smtClean="0">
                <a:latin typeface="Arial" charset="0"/>
              </a:rPr>
              <a:pPr eaLnBrk="1" hangingPunct="1"/>
              <a:t>2017/4/24</a:t>
            </a:fld>
            <a:endParaRPr lang="en-US" altLang="zh-CN" sz="1200" smtClean="0">
              <a:latin typeface="Arial" charset="0"/>
            </a:endParaRPr>
          </a:p>
        </p:txBody>
      </p:sp>
      <p:sp>
        <p:nvSpPr>
          <p:cNvPr id="348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3143DB7-8A29-4B9D-B1A4-0ADDD4C6B46F}" type="slidenum">
              <a:rPr lang="zh-CN" altLang="en-US" sz="1200" smtClean="0">
                <a:latin typeface="Arial" charset="0"/>
              </a:rPr>
              <a:pPr eaLnBrk="1" hangingPunct="1"/>
              <a:t>33</a:t>
            </a:fld>
            <a:endParaRPr lang="en-US" altLang="zh-CN" sz="1200" smtClean="0">
              <a:latin typeface="Arial" charset="0"/>
            </a:endParaRPr>
          </a:p>
        </p:txBody>
      </p:sp>
      <p:sp>
        <p:nvSpPr>
          <p:cNvPr id="34820" name="Text Box 3"/>
          <p:cNvSpPr txBox="1">
            <a:spLocks noChangeArrowheads="1"/>
          </p:cNvSpPr>
          <p:nvPr/>
        </p:nvSpPr>
        <p:spPr bwMode="auto">
          <a:xfrm>
            <a:off x="228600" y="1524000"/>
            <a:ext cx="8686800"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zh-CN" altLang="zh-CN" sz="2800" b="1">
                <a:solidFill>
                  <a:srgbClr val="92D050"/>
                </a:solidFill>
              </a:rPr>
              <a:t>第</a:t>
            </a:r>
            <a:r>
              <a:rPr lang="en-US" altLang="zh-CN" sz="2800" b="1">
                <a:solidFill>
                  <a:srgbClr val="92D050"/>
                </a:solidFill>
              </a:rPr>
              <a:t>8</a:t>
            </a:r>
            <a:r>
              <a:rPr lang="zh-CN" altLang="zh-CN" sz="2800" b="1">
                <a:solidFill>
                  <a:srgbClr val="92D050"/>
                </a:solidFill>
              </a:rPr>
              <a:t>部分</a:t>
            </a:r>
            <a:r>
              <a:rPr lang="en-US" altLang="zh-CN" sz="2800" b="1">
                <a:solidFill>
                  <a:srgbClr val="92D050"/>
                </a:solidFill>
              </a:rPr>
              <a:t>—</a:t>
            </a:r>
            <a:r>
              <a:rPr lang="zh-CN" altLang="zh-CN" sz="2800" b="1">
                <a:solidFill>
                  <a:srgbClr val="92D050"/>
                </a:solidFill>
              </a:rPr>
              <a:t>接触控制和个体防护 </a:t>
            </a:r>
            <a:endParaRPr lang="zh-CN" altLang="zh-CN" sz="2800">
              <a:solidFill>
                <a:srgbClr val="92D050"/>
              </a:solidFill>
            </a:endParaRPr>
          </a:p>
          <a:p>
            <a:pPr algn="just" eaLnBrk="1" hangingPunct="1">
              <a:lnSpc>
                <a:spcPct val="150000"/>
              </a:lnSpc>
            </a:pPr>
            <a:r>
              <a:rPr lang="zh-CN" altLang="zh-CN" sz="2400" b="1"/>
              <a:t>列明推荐使用的</a:t>
            </a:r>
            <a:r>
              <a:rPr lang="zh-CN" altLang="zh-CN" sz="2400" b="1" u="sng">
                <a:solidFill>
                  <a:srgbClr val="FF0000"/>
                </a:solidFill>
              </a:rPr>
              <a:t>个体防护设备</a:t>
            </a:r>
            <a:r>
              <a:rPr lang="zh-CN" altLang="zh-CN" sz="2400" b="1"/>
              <a:t>。例如： </a:t>
            </a:r>
          </a:p>
          <a:p>
            <a:pPr algn="just" eaLnBrk="1" hangingPunct="1">
              <a:lnSpc>
                <a:spcPct val="150000"/>
              </a:lnSpc>
            </a:pPr>
            <a:r>
              <a:rPr lang="en-US" altLang="zh-CN" sz="2400" b="1"/>
              <a:t>—</a:t>
            </a:r>
            <a:r>
              <a:rPr lang="zh-CN" altLang="zh-CN" sz="2400" b="1" u="sng">
                <a:solidFill>
                  <a:srgbClr val="FF0000"/>
                </a:solidFill>
              </a:rPr>
              <a:t>呼吸系统防护</a:t>
            </a:r>
            <a:r>
              <a:rPr lang="zh-CN" altLang="zh-CN" sz="2400" b="1"/>
              <a:t>； </a:t>
            </a:r>
          </a:p>
          <a:p>
            <a:pPr algn="just" eaLnBrk="1" hangingPunct="1">
              <a:lnSpc>
                <a:spcPct val="150000"/>
              </a:lnSpc>
            </a:pPr>
            <a:r>
              <a:rPr lang="en-US" altLang="zh-CN" sz="2400" b="1"/>
              <a:t>—</a:t>
            </a:r>
            <a:r>
              <a:rPr lang="zh-CN" altLang="zh-CN" sz="2400" b="1" u="sng">
                <a:solidFill>
                  <a:srgbClr val="FF0000"/>
                </a:solidFill>
              </a:rPr>
              <a:t>手防护</a:t>
            </a:r>
            <a:r>
              <a:rPr lang="zh-CN" altLang="zh-CN" sz="2400" b="1"/>
              <a:t>； </a:t>
            </a:r>
          </a:p>
          <a:p>
            <a:pPr algn="just" eaLnBrk="1" hangingPunct="1">
              <a:lnSpc>
                <a:spcPct val="150000"/>
              </a:lnSpc>
            </a:pPr>
            <a:r>
              <a:rPr lang="en-US" altLang="zh-CN" sz="2400" b="1"/>
              <a:t>—</a:t>
            </a:r>
            <a:r>
              <a:rPr lang="zh-CN" altLang="zh-CN" sz="2400" b="1" u="sng">
                <a:solidFill>
                  <a:srgbClr val="FF0000"/>
                </a:solidFill>
              </a:rPr>
              <a:t>眼睛防护</a:t>
            </a:r>
            <a:r>
              <a:rPr lang="zh-CN" altLang="zh-CN" sz="2400" b="1"/>
              <a:t>； </a:t>
            </a:r>
          </a:p>
          <a:p>
            <a:pPr algn="just" eaLnBrk="1" hangingPunct="1">
              <a:lnSpc>
                <a:spcPct val="150000"/>
              </a:lnSpc>
            </a:pPr>
            <a:r>
              <a:rPr lang="en-US" altLang="zh-CN" sz="2400" b="1"/>
              <a:t>—</a:t>
            </a:r>
            <a:r>
              <a:rPr lang="zh-CN" altLang="zh-CN" sz="2400" b="1" u="sng">
                <a:solidFill>
                  <a:srgbClr val="FF0000"/>
                </a:solidFill>
              </a:rPr>
              <a:t>皮肤和身体防护</a:t>
            </a:r>
            <a:r>
              <a:rPr lang="zh-CN" altLang="zh-CN" sz="2400" b="1"/>
              <a:t>。 </a:t>
            </a:r>
          </a:p>
          <a:p>
            <a:pPr algn="just" eaLnBrk="1" hangingPunct="1">
              <a:lnSpc>
                <a:spcPct val="150000"/>
              </a:lnSpc>
            </a:pPr>
            <a:r>
              <a:rPr lang="zh-CN" altLang="zh-CN" sz="2400" b="1"/>
              <a:t>标明防护设备的类型和材质。化学品若只在某些特殊条件下才具有危险性，如量大、高浓度、高温、高压等，应标明这些情况下的特殊防护措施。 </a:t>
            </a:r>
          </a:p>
        </p:txBody>
      </p:sp>
      <p:grpSp>
        <p:nvGrpSpPr>
          <p:cNvPr id="34821"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348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4111EFDA-9D8F-46F6-85A1-ED0FBE1CC0FA}" type="datetime1">
              <a:rPr lang="zh-CN" altLang="en-US" sz="1200" smtClean="0">
                <a:latin typeface="Arial" charset="0"/>
              </a:rPr>
              <a:pPr eaLnBrk="1" hangingPunct="1"/>
              <a:t>2017/4/24</a:t>
            </a:fld>
            <a:endParaRPr lang="en-US" altLang="zh-CN" sz="1200" smtClean="0">
              <a:latin typeface="Arial" charset="0"/>
            </a:endParaRPr>
          </a:p>
        </p:txBody>
      </p:sp>
      <p:sp>
        <p:nvSpPr>
          <p:cNvPr id="358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9FD70CDE-7CB7-47CA-8699-5D85C1B0209E}" type="slidenum">
              <a:rPr lang="zh-CN" altLang="en-US" sz="1200" smtClean="0">
                <a:latin typeface="Arial" charset="0"/>
              </a:rPr>
              <a:pPr eaLnBrk="1" hangingPunct="1"/>
              <a:t>34</a:t>
            </a:fld>
            <a:endParaRPr lang="en-US" altLang="zh-CN" sz="1200" smtClean="0">
              <a:latin typeface="Arial" charset="0"/>
            </a:endParaRPr>
          </a:p>
        </p:txBody>
      </p:sp>
      <p:sp>
        <p:nvSpPr>
          <p:cNvPr id="35844" name="Text Box 3"/>
          <p:cNvSpPr txBox="1">
            <a:spLocks noChangeArrowheads="1"/>
          </p:cNvSpPr>
          <p:nvPr/>
        </p:nvSpPr>
        <p:spPr bwMode="auto">
          <a:xfrm>
            <a:off x="228600" y="1447800"/>
            <a:ext cx="8686800"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a:solidFill>
                  <a:srgbClr val="92D050"/>
                </a:solidFill>
              </a:rPr>
              <a:t>A.10 </a:t>
            </a:r>
            <a:r>
              <a:rPr lang="zh-CN" altLang="zh-CN" sz="2800" b="1">
                <a:solidFill>
                  <a:srgbClr val="92D050"/>
                </a:solidFill>
              </a:rPr>
              <a:t>第</a:t>
            </a:r>
            <a:r>
              <a:rPr lang="en-US" altLang="zh-CN" sz="2800" b="1">
                <a:solidFill>
                  <a:srgbClr val="92D050"/>
                </a:solidFill>
              </a:rPr>
              <a:t>9</a:t>
            </a:r>
            <a:r>
              <a:rPr lang="zh-CN" altLang="zh-CN" sz="2800" b="1">
                <a:solidFill>
                  <a:srgbClr val="92D050"/>
                </a:solidFill>
              </a:rPr>
              <a:t>部分</a:t>
            </a:r>
            <a:r>
              <a:rPr lang="en-US" altLang="zh-CN" sz="2800" b="1">
                <a:solidFill>
                  <a:srgbClr val="92D050"/>
                </a:solidFill>
              </a:rPr>
              <a:t>—</a:t>
            </a:r>
            <a:r>
              <a:rPr lang="zh-CN" altLang="zh-CN" sz="2800" b="1">
                <a:solidFill>
                  <a:srgbClr val="92D050"/>
                </a:solidFill>
              </a:rPr>
              <a:t>理化特性 </a:t>
            </a:r>
            <a:endParaRPr lang="zh-CN" altLang="zh-CN" sz="2800">
              <a:solidFill>
                <a:srgbClr val="92D050"/>
              </a:solidFill>
            </a:endParaRPr>
          </a:p>
          <a:p>
            <a:pPr algn="just" eaLnBrk="1" hangingPunct="1"/>
            <a:r>
              <a:rPr lang="zh-CN" altLang="zh-CN" sz="2400" b="1"/>
              <a:t>该部分应提供以下信息： </a:t>
            </a:r>
          </a:p>
          <a:p>
            <a:pPr algn="just" eaLnBrk="1" hangingPunct="1"/>
            <a:r>
              <a:rPr lang="en-US" altLang="zh-CN" sz="2400" b="1"/>
              <a:t>— </a:t>
            </a:r>
            <a:r>
              <a:rPr lang="zh-CN" altLang="zh-CN" sz="2400" b="1"/>
              <a:t>化学品的外观与性状，例如：</a:t>
            </a:r>
            <a:r>
              <a:rPr lang="zh-CN" altLang="zh-CN" sz="2400" b="1" u="sng">
                <a:solidFill>
                  <a:srgbClr val="FF0000"/>
                </a:solidFill>
              </a:rPr>
              <a:t>物态、形状和颜色</a:t>
            </a:r>
            <a:r>
              <a:rPr lang="zh-CN" altLang="zh-CN" sz="2400" b="1"/>
              <a:t>； </a:t>
            </a:r>
          </a:p>
          <a:p>
            <a:pPr algn="just" eaLnBrk="1" hangingPunct="1"/>
            <a:r>
              <a:rPr lang="en-US" altLang="zh-CN" sz="2400" b="1"/>
              <a:t>— </a:t>
            </a:r>
            <a:r>
              <a:rPr lang="zh-CN" altLang="zh-CN" sz="2400" b="1" u="sng">
                <a:solidFill>
                  <a:srgbClr val="FF0000"/>
                </a:solidFill>
              </a:rPr>
              <a:t>气味</a:t>
            </a:r>
            <a:r>
              <a:rPr lang="zh-CN" altLang="zh-CN" sz="2400" b="1"/>
              <a:t>； </a:t>
            </a:r>
          </a:p>
          <a:p>
            <a:pPr algn="just" eaLnBrk="1" hangingPunct="1"/>
            <a:r>
              <a:rPr lang="en-US" altLang="zh-CN" sz="2400" b="1"/>
              <a:t>— </a:t>
            </a:r>
            <a:r>
              <a:rPr lang="en-US" altLang="zh-CN" sz="2400" b="1" u="sng">
                <a:solidFill>
                  <a:srgbClr val="FF0000"/>
                </a:solidFill>
              </a:rPr>
              <a:t>pH</a:t>
            </a:r>
            <a:r>
              <a:rPr lang="zh-CN" altLang="zh-CN" sz="2400" b="1" u="sng">
                <a:solidFill>
                  <a:srgbClr val="FF0000"/>
                </a:solidFill>
              </a:rPr>
              <a:t>值</a:t>
            </a:r>
            <a:r>
              <a:rPr lang="zh-CN" altLang="zh-CN" sz="2400" b="1"/>
              <a:t>，并指明浓度； </a:t>
            </a:r>
          </a:p>
          <a:p>
            <a:pPr algn="just" eaLnBrk="1" hangingPunct="1"/>
            <a:r>
              <a:rPr lang="en-US" altLang="zh-CN" sz="2400" b="1"/>
              <a:t>— </a:t>
            </a:r>
            <a:r>
              <a:rPr lang="zh-CN" altLang="zh-CN" sz="2400" b="1" u="sng">
                <a:solidFill>
                  <a:srgbClr val="FF0000"/>
                </a:solidFill>
              </a:rPr>
              <a:t>熔点</a:t>
            </a:r>
            <a:r>
              <a:rPr lang="en-US" altLang="zh-CN" sz="2400" b="1" u="sng">
                <a:solidFill>
                  <a:srgbClr val="FF0000"/>
                </a:solidFill>
              </a:rPr>
              <a:t>/</a:t>
            </a:r>
            <a:r>
              <a:rPr lang="zh-CN" altLang="zh-CN" sz="2400" b="1" u="sng">
                <a:solidFill>
                  <a:srgbClr val="FF0000"/>
                </a:solidFill>
              </a:rPr>
              <a:t>凝固点</a:t>
            </a:r>
            <a:r>
              <a:rPr lang="zh-CN" altLang="zh-CN" sz="2400" b="1"/>
              <a:t>； </a:t>
            </a:r>
          </a:p>
          <a:p>
            <a:pPr algn="just" eaLnBrk="1" hangingPunct="1"/>
            <a:r>
              <a:rPr lang="en-US" altLang="zh-CN" sz="2400" b="1"/>
              <a:t>— </a:t>
            </a:r>
            <a:r>
              <a:rPr lang="zh-CN" altLang="zh-CN" sz="2400" b="1" u="sng">
                <a:solidFill>
                  <a:srgbClr val="FF0000"/>
                </a:solidFill>
              </a:rPr>
              <a:t>沸点、初沸点和沸程</a:t>
            </a:r>
            <a:r>
              <a:rPr lang="zh-CN" altLang="zh-CN" sz="2400" b="1"/>
              <a:t>； </a:t>
            </a:r>
          </a:p>
          <a:p>
            <a:pPr algn="just" eaLnBrk="1" hangingPunct="1"/>
            <a:r>
              <a:rPr lang="en-US" altLang="zh-CN" sz="2400" b="1"/>
              <a:t>— </a:t>
            </a:r>
            <a:r>
              <a:rPr lang="zh-CN" altLang="zh-CN" sz="2400" b="1" u="sng">
                <a:solidFill>
                  <a:srgbClr val="FF0000"/>
                </a:solidFill>
              </a:rPr>
              <a:t>闪点</a:t>
            </a:r>
            <a:r>
              <a:rPr lang="zh-CN" altLang="zh-CN" sz="2400" b="1"/>
              <a:t>； </a:t>
            </a:r>
          </a:p>
          <a:p>
            <a:pPr algn="just" eaLnBrk="1" hangingPunct="1"/>
            <a:r>
              <a:rPr lang="en-US" altLang="zh-CN" sz="2400" b="1"/>
              <a:t>— </a:t>
            </a:r>
            <a:r>
              <a:rPr lang="zh-CN" altLang="zh-CN" sz="2400" b="1"/>
              <a:t>燃烧上下极限或</a:t>
            </a:r>
            <a:r>
              <a:rPr lang="zh-CN" altLang="zh-CN" sz="2400" b="1" u="sng">
                <a:solidFill>
                  <a:srgbClr val="FF0000"/>
                </a:solidFill>
              </a:rPr>
              <a:t>爆炸极限</a:t>
            </a:r>
            <a:r>
              <a:rPr lang="zh-CN" altLang="zh-CN" sz="2400" b="1"/>
              <a:t>； </a:t>
            </a:r>
          </a:p>
          <a:p>
            <a:pPr algn="just" eaLnBrk="1" hangingPunct="1"/>
            <a:r>
              <a:rPr lang="en-US" altLang="zh-CN" sz="2400" b="1"/>
              <a:t>— </a:t>
            </a:r>
            <a:r>
              <a:rPr lang="zh-CN" altLang="zh-CN" sz="2400" b="1" u="sng">
                <a:solidFill>
                  <a:srgbClr val="FF0000"/>
                </a:solidFill>
              </a:rPr>
              <a:t>蒸气压</a:t>
            </a:r>
            <a:r>
              <a:rPr lang="zh-CN" altLang="zh-CN" sz="2400" b="1"/>
              <a:t>； </a:t>
            </a:r>
          </a:p>
          <a:p>
            <a:pPr algn="just" eaLnBrk="1" hangingPunct="1"/>
            <a:r>
              <a:rPr lang="en-US" altLang="zh-CN" sz="2400" b="1"/>
              <a:t>— </a:t>
            </a:r>
            <a:r>
              <a:rPr lang="zh-CN" altLang="zh-CN" sz="2400" b="1" u="sng">
                <a:solidFill>
                  <a:srgbClr val="FF0000"/>
                </a:solidFill>
              </a:rPr>
              <a:t>蒸气密度</a:t>
            </a:r>
            <a:r>
              <a:rPr lang="zh-CN" altLang="zh-CN" sz="2400" b="1"/>
              <a:t>； </a:t>
            </a:r>
          </a:p>
          <a:p>
            <a:pPr algn="just" eaLnBrk="1" hangingPunct="1"/>
            <a:r>
              <a:rPr lang="en-US" altLang="zh-CN" sz="2400" b="1"/>
              <a:t>— </a:t>
            </a:r>
            <a:r>
              <a:rPr lang="zh-CN" altLang="zh-CN" sz="2400" b="1"/>
              <a:t>密度</a:t>
            </a:r>
            <a:r>
              <a:rPr lang="en-US" altLang="zh-CN" sz="2400" b="1"/>
              <a:t>/</a:t>
            </a:r>
            <a:r>
              <a:rPr lang="zh-CN" altLang="zh-CN" sz="2400" b="1"/>
              <a:t>相对</a:t>
            </a:r>
            <a:r>
              <a:rPr lang="zh-CN" altLang="zh-CN" sz="2400" b="1" u="sng">
                <a:solidFill>
                  <a:srgbClr val="FF0000"/>
                </a:solidFill>
              </a:rPr>
              <a:t>密度</a:t>
            </a:r>
            <a:r>
              <a:rPr lang="zh-CN" altLang="zh-CN" sz="2400" b="1"/>
              <a:t>； </a:t>
            </a:r>
          </a:p>
          <a:p>
            <a:pPr algn="just" eaLnBrk="1" hangingPunct="1"/>
            <a:r>
              <a:rPr lang="en-US" altLang="zh-CN" sz="2400" b="1"/>
              <a:t>— </a:t>
            </a:r>
            <a:r>
              <a:rPr lang="zh-CN" altLang="zh-CN" sz="2400" b="1" u="sng">
                <a:solidFill>
                  <a:srgbClr val="FF0000"/>
                </a:solidFill>
              </a:rPr>
              <a:t>溶解性</a:t>
            </a:r>
            <a:r>
              <a:rPr lang="zh-CN" altLang="zh-CN" sz="2400" b="1"/>
              <a:t>； </a:t>
            </a:r>
          </a:p>
        </p:txBody>
      </p:sp>
      <p:grpSp>
        <p:nvGrpSpPr>
          <p:cNvPr id="35845"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358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D1BAC26-A012-4932-9D75-D772F7E14343}" type="datetime1">
              <a:rPr lang="zh-CN" altLang="en-US" sz="1200" smtClean="0">
                <a:latin typeface="Arial" charset="0"/>
              </a:rPr>
              <a:pPr eaLnBrk="1" hangingPunct="1"/>
              <a:t>2017/4/24</a:t>
            </a:fld>
            <a:endParaRPr lang="en-US" altLang="zh-CN" sz="1200" smtClean="0">
              <a:latin typeface="Arial" charset="0"/>
            </a:endParaRPr>
          </a:p>
        </p:txBody>
      </p:sp>
      <p:sp>
        <p:nvSpPr>
          <p:cNvPr id="368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FD9E0E2-5C98-44C8-ABE5-A5A5511E0B42}" type="slidenum">
              <a:rPr lang="zh-CN" altLang="en-US" sz="1200" smtClean="0">
                <a:latin typeface="Arial" charset="0"/>
              </a:rPr>
              <a:pPr eaLnBrk="1" hangingPunct="1"/>
              <a:t>35</a:t>
            </a:fld>
            <a:endParaRPr lang="en-US" altLang="zh-CN" sz="1200" smtClean="0">
              <a:latin typeface="Arial" charset="0"/>
            </a:endParaRPr>
          </a:p>
        </p:txBody>
      </p:sp>
      <p:sp>
        <p:nvSpPr>
          <p:cNvPr id="36868" name="Text Box 3"/>
          <p:cNvSpPr txBox="1">
            <a:spLocks noChangeArrowheads="1"/>
          </p:cNvSpPr>
          <p:nvPr/>
        </p:nvSpPr>
        <p:spPr bwMode="auto">
          <a:xfrm>
            <a:off x="228600" y="1447800"/>
            <a:ext cx="868680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zh-CN" altLang="zh-CN" sz="2800" b="1" dirty="0">
                <a:solidFill>
                  <a:srgbClr val="92D050"/>
                </a:solidFill>
              </a:rPr>
              <a:t>第</a:t>
            </a:r>
            <a:r>
              <a:rPr lang="en-US" altLang="zh-CN" sz="2800" b="1" dirty="0">
                <a:solidFill>
                  <a:srgbClr val="92D050"/>
                </a:solidFill>
              </a:rPr>
              <a:t>9</a:t>
            </a:r>
            <a:r>
              <a:rPr lang="zh-CN" altLang="zh-CN" sz="2800" b="1" dirty="0">
                <a:solidFill>
                  <a:srgbClr val="92D050"/>
                </a:solidFill>
              </a:rPr>
              <a:t>部分</a:t>
            </a:r>
            <a:r>
              <a:rPr lang="en-US" altLang="zh-CN" sz="2800" b="1" dirty="0">
                <a:solidFill>
                  <a:srgbClr val="92D050"/>
                </a:solidFill>
              </a:rPr>
              <a:t>——</a:t>
            </a:r>
            <a:r>
              <a:rPr lang="zh-CN" altLang="zh-CN" sz="2800" b="1" dirty="0">
                <a:solidFill>
                  <a:srgbClr val="92D050"/>
                </a:solidFill>
              </a:rPr>
              <a:t>理化特性 </a:t>
            </a:r>
            <a:endParaRPr lang="zh-CN" altLang="zh-CN" sz="2800" dirty="0">
              <a:solidFill>
                <a:srgbClr val="92D050"/>
              </a:solidFill>
            </a:endParaRPr>
          </a:p>
          <a:p>
            <a:pPr algn="just" eaLnBrk="1" hangingPunct="1"/>
            <a:r>
              <a:rPr lang="en-US" altLang="zh-CN" sz="2400" b="1" dirty="0"/>
              <a:t>— </a:t>
            </a:r>
            <a:r>
              <a:rPr lang="en-US" altLang="zh-CN" sz="2400" b="1" u="sng" dirty="0">
                <a:solidFill>
                  <a:srgbClr val="FF0000"/>
                </a:solidFill>
              </a:rPr>
              <a:t>n-</a:t>
            </a:r>
            <a:r>
              <a:rPr lang="zh-CN" altLang="zh-CN" sz="2400" b="1" u="sng" dirty="0">
                <a:solidFill>
                  <a:srgbClr val="FF0000"/>
                </a:solidFill>
              </a:rPr>
              <a:t>辛醇</a:t>
            </a:r>
            <a:r>
              <a:rPr lang="en-US" altLang="zh-CN" sz="2400" b="1" u="sng" dirty="0">
                <a:solidFill>
                  <a:srgbClr val="FF0000"/>
                </a:solidFill>
              </a:rPr>
              <a:t>/</a:t>
            </a:r>
            <a:r>
              <a:rPr lang="zh-CN" altLang="zh-CN" sz="2400" b="1" u="sng" dirty="0">
                <a:solidFill>
                  <a:srgbClr val="FF0000"/>
                </a:solidFill>
              </a:rPr>
              <a:t>水分配系数</a:t>
            </a:r>
            <a:r>
              <a:rPr lang="zh-CN" altLang="zh-CN" sz="2400" b="1" dirty="0"/>
              <a:t>； </a:t>
            </a:r>
          </a:p>
          <a:p>
            <a:pPr algn="just" eaLnBrk="1" hangingPunct="1"/>
            <a:r>
              <a:rPr lang="en-US" altLang="zh-CN" sz="2400" b="1" dirty="0"/>
              <a:t>— </a:t>
            </a:r>
            <a:r>
              <a:rPr lang="zh-CN" altLang="zh-CN" sz="2400" b="1" u="sng" dirty="0">
                <a:solidFill>
                  <a:srgbClr val="FF0000"/>
                </a:solidFill>
              </a:rPr>
              <a:t>自燃温度</a:t>
            </a:r>
            <a:r>
              <a:rPr lang="zh-CN" altLang="zh-CN" sz="2400" b="1" dirty="0"/>
              <a:t>； </a:t>
            </a:r>
          </a:p>
          <a:p>
            <a:pPr algn="just" eaLnBrk="1" hangingPunct="1"/>
            <a:r>
              <a:rPr lang="en-US" altLang="zh-CN" sz="2400" b="1" dirty="0"/>
              <a:t>— </a:t>
            </a:r>
            <a:r>
              <a:rPr lang="zh-CN" altLang="zh-CN" sz="2400" b="1" u="sng" dirty="0">
                <a:solidFill>
                  <a:srgbClr val="FF0000"/>
                </a:solidFill>
              </a:rPr>
              <a:t>分解温度</a:t>
            </a:r>
            <a:r>
              <a:rPr lang="zh-CN" altLang="zh-CN" sz="2400" b="1" dirty="0"/>
              <a:t>； </a:t>
            </a:r>
          </a:p>
          <a:p>
            <a:pPr algn="just" eaLnBrk="1" hangingPunct="1"/>
            <a:r>
              <a:rPr lang="zh-CN" altLang="zh-CN" sz="2400" b="1" dirty="0"/>
              <a:t>如果有必要，应提供下列信息： </a:t>
            </a:r>
          </a:p>
          <a:p>
            <a:pPr algn="just" eaLnBrk="1" hangingPunct="1"/>
            <a:r>
              <a:rPr lang="en-US" altLang="zh-CN" sz="2400" b="1" dirty="0"/>
              <a:t>— </a:t>
            </a:r>
            <a:r>
              <a:rPr lang="zh-CN" altLang="zh-CN" sz="2400" b="1" u="sng" dirty="0">
                <a:solidFill>
                  <a:srgbClr val="FF0000"/>
                </a:solidFill>
              </a:rPr>
              <a:t>气味阈值</a:t>
            </a:r>
            <a:r>
              <a:rPr lang="zh-CN" altLang="zh-CN" sz="2400" b="1" dirty="0"/>
              <a:t>； </a:t>
            </a:r>
          </a:p>
          <a:p>
            <a:pPr algn="just" eaLnBrk="1" hangingPunct="1"/>
            <a:r>
              <a:rPr lang="en-US" altLang="zh-CN" sz="2400" b="1" dirty="0"/>
              <a:t>— </a:t>
            </a:r>
            <a:r>
              <a:rPr lang="zh-CN" altLang="zh-CN" sz="2400" b="1" u="sng" dirty="0">
                <a:solidFill>
                  <a:srgbClr val="FF0000"/>
                </a:solidFill>
              </a:rPr>
              <a:t>蒸发速率</a:t>
            </a:r>
            <a:r>
              <a:rPr lang="zh-CN" altLang="zh-CN" sz="2400" b="1" dirty="0"/>
              <a:t>； </a:t>
            </a:r>
          </a:p>
          <a:p>
            <a:pPr algn="just" eaLnBrk="1" hangingPunct="1"/>
            <a:r>
              <a:rPr lang="en-US" altLang="zh-CN" sz="2400" b="1" dirty="0"/>
              <a:t>— </a:t>
            </a:r>
            <a:r>
              <a:rPr lang="zh-CN" altLang="zh-CN" sz="2400" b="1" u="sng" dirty="0">
                <a:solidFill>
                  <a:srgbClr val="FF0000"/>
                </a:solidFill>
              </a:rPr>
              <a:t>易燃性</a:t>
            </a:r>
            <a:r>
              <a:rPr lang="zh-CN" altLang="en-US" sz="2400" b="1" dirty="0"/>
              <a:t>（</a:t>
            </a:r>
            <a:r>
              <a:rPr lang="zh-CN" altLang="zh-CN" sz="2400" b="1" dirty="0"/>
              <a:t>固体、气体</a:t>
            </a:r>
            <a:r>
              <a:rPr lang="zh-CN" altLang="en-US" sz="2400" b="1" dirty="0"/>
              <a:t>）</a:t>
            </a:r>
            <a:r>
              <a:rPr lang="zh-CN" altLang="zh-CN" sz="2400" b="1" dirty="0"/>
              <a:t>。 </a:t>
            </a:r>
          </a:p>
          <a:p>
            <a:pPr algn="just" eaLnBrk="1" hangingPunct="1"/>
            <a:endParaRPr lang="en-US" altLang="zh-CN" sz="2400" b="1" dirty="0" smtClean="0"/>
          </a:p>
          <a:p>
            <a:pPr algn="just" eaLnBrk="1" hangingPunct="1"/>
            <a:r>
              <a:rPr lang="zh-CN" altLang="zh-CN" sz="2400" b="1" dirty="0" smtClean="0"/>
              <a:t>也</a:t>
            </a:r>
            <a:r>
              <a:rPr lang="zh-CN" altLang="zh-CN" sz="2400" b="1" dirty="0"/>
              <a:t>应提供化学品安全使用的其他资料，例如放射性或体积密度等</a:t>
            </a:r>
            <a:r>
              <a:rPr lang="zh-CN" altLang="zh-CN" sz="2400" b="1" dirty="0" smtClean="0"/>
              <a:t>。</a:t>
            </a:r>
            <a:endParaRPr lang="zh-CN" altLang="zh-CN" sz="2400" b="1" dirty="0"/>
          </a:p>
        </p:txBody>
      </p:sp>
      <p:grpSp>
        <p:nvGrpSpPr>
          <p:cNvPr id="36869"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368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A21F04C-D401-4EBD-BFF5-AD63C61F995F}" type="datetime1">
              <a:rPr lang="zh-CN" altLang="en-US" sz="1200" smtClean="0">
                <a:latin typeface="Arial" charset="0"/>
              </a:rPr>
              <a:pPr eaLnBrk="1" hangingPunct="1"/>
              <a:t>2017/4/24</a:t>
            </a:fld>
            <a:endParaRPr lang="en-US" altLang="zh-CN" sz="1200" smtClean="0">
              <a:latin typeface="Arial" charset="0"/>
            </a:endParaRPr>
          </a:p>
        </p:txBody>
      </p:sp>
      <p:sp>
        <p:nvSpPr>
          <p:cNvPr id="3789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E9F0C5B8-5A07-47B0-BD41-4BB4ACF7BDBE}" type="slidenum">
              <a:rPr lang="zh-CN" altLang="en-US" sz="1200" smtClean="0">
                <a:latin typeface="Arial" charset="0"/>
              </a:rPr>
              <a:pPr eaLnBrk="1" hangingPunct="1"/>
              <a:t>36</a:t>
            </a:fld>
            <a:endParaRPr lang="en-US" altLang="zh-CN" sz="1200" smtClean="0">
              <a:latin typeface="Arial" charset="0"/>
            </a:endParaRPr>
          </a:p>
        </p:txBody>
      </p:sp>
      <p:sp>
        <p:nvSpPr>
          <p:cNvPr id="37892" name="Text Box 3"/>
          <p:cNvSpPr txBox="1">
            <a:spLocks noChangeArrowheads="1"/>
          </p:cNvSpPr>
          <p:nvPr/>
        </p:nvSpPr>
        <p:spPr bwMode="auto">
          <a:xfrm>
            <a:off x="228600" y="1447800"/>
            <a:ext cx="868680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dirty="0" err="1">
                <a:solidFill>
                  <a:srgbClr val="92D050"/>
                </a:solidFill>
              </a:rPr>
              <a:t>A.10</a:t>
            </a:r>
            <a:r>
              <a:rPr lang="en-US" altLang="zh-CN" sz="2800" b="1" dirty="0">
                <a:solidFill>
                  <a:srgbClr val="92D050"/>
                </a:solidFill>
              </a:rPr>
              <a:t> </a:t>
            </a:r>
            <a:r>
              <a:rPr lang="zh-CN" altLang="zh-CN" sz="2800" b="1" dirty="0">
                <a:solidFill>
                  <a:srgbClr val="92D050"/>
                </a:solidFill>
              </a:rPr>
              <a:t>第</a:t>
            </a:r>
            <a:r>
              <a:rPr lang="en-US" altLang="zh-CN" sz="2800" b="1" dirty="0">
                <a:solidFill>
                  <a:srgbClr val="92D050"/>
                </a:solidFill>
              </a:rPr>
              <a:t>9</a:t>
            </a:r>
            <a:r>
              <a:rPr lang="zh-CN" altLang="zh-CN" sz="2800" b="1" dirty="0">
                <a:solidFill>
                  <a:srgbClr val="92D050"/>
                </a:solidFill>
              </a:rPr>
              <a:t>部分</a:t>
            </a:r>
            <a:r>
              <a:rPr lang="en-US" altLang="zh-CN" sz="2800" b="1" dirty="0">
                <a:solidFill>
                  <a:srgbClr val="92D050"/>
                </a:solidFill>
              </a:rPr>
              <a:t>——</a:t>
            </a:r>
            <a:r>
              <a:rPr lang="zh-CN" altLang="zh-CN" sz="2800" b="1" dirty="0">
                <a:solidFill>
                  <a:srgbClr val="92D050"/>
                </a:solidFill>
              </a:rPr>
              <a:t>理化特性 </a:t>
            </a:r>
            <a:endParaRPr lang="zh-CN" altLang="zh-CN" sz="2800" dirty="0">
              <a:solidFill>
                <a:srgbClr val="92D050"/>
              </a:solidFill>
            </a:endParaRPr>
          </a:p>
          <a:p>
            <a:pPr algn="just" eaLnBrk="1" hangingPunct="1">
              <a:lnSpc>
                <a:spcPct val="150000"/>
              </a:lnSpc>
            </a:pPr>
            <a:r>
              <a:rPr lang="en-US" altLang="zh-CN" sz="2400" b="1" dirty="0">
                <a:solidFill>
                  <a:srgbClr val="FF33CC"/>
                </a:solidFill>
                <a:latin typeface="Times New Roman" pitchFamily="18" charset="0"/>
              </a:rPr>
              <a:t>9.11 </a:t>
            </a:r>
            <a:r>
              <a:rPr lang="en-US" altLang="zh-CN" sz="2400" b="1" dirty="0" smtClean="0">
                <a:solidFill>
                  <a:srgbClr val="FF33CC"/>
                </a:solidFill>
                <a:latin typeface="Times New Roman" pitchFamily="18" charset="0"/>
              </a:rPr>
              <a:t>n-</a:t>
            </a:r>
            <a:r>
              <a:rPr lang="zh-CN" altLang="en-US" sz="2400" b="1" dirty="0" smtClean="0">
                <a:solidFill>
                  <a:srgbClr val="FF33CC"/>
                </a:solidFill>
                <a:latin typeface="Times New Roman" pitchFamily="18" charset="0"/>
              </a:rPr>
              <a:t>辛</a:t>
            </a:r>
            <a:r>
              <a:rPr lang="zh-CN" altLang="en-US" sz="2400" b="1" dirty="0">
                <a:solidFill>
                  <a:srgbClr val="FF33CC"/>
                </a:solidFill>
                <a:latin typeface="Times New Roman" pitchFamily="18" charset="0"/>
              </a:rPr>
              <a:t>醇</a:t>
            </a:r>
            <a:r>
              <a:rPr lang="en-US" altLang="zh-CN" sz="2400" b="1" dirty="0">
                <a:solidFill>
                  <a:srgbClr val="FF33CC"/>
                </a:solidFill>
                <a:latin typeface="Times New Roman" pitchFamily="18" charset="0"/>
              </a:rPr>
              <a:t>/</a:t>
            </a:r>
            <a:r>
              <a:rPr lang="zh-CN" altLang="en-US" sz="2400" b="1" dirty="0">
                <a:solidFill>
                  <a:srgbClr val="FF33CC"/>
                </a:solidFill>
                <a:latin typeface="Times New Roman" pitchFamily="18" charset="0"/>
              </a:rPr>
              <a:t>水分配系数：</a:t>
            </a:r>
            <a:r>
              <a:rPr lang="zh-CN" altLang="en-US" sz="2400" b="1" dirty="0">
                <a:latin typeface="Times New Roman" pitchFamily="18" charset="0"/>
              </a:rPr>
              <a:t>是用来预测一种化学品在土壤中的吸附性、生物吸收、辛脂性储存和生物富集的重要参数。当一种化学品溶解</a:t>
            </a:r>
            <a:r>
              <a:rPr lang="zh-CN" altLang="en-US" sz="2400" b="1" dirty="0" smtClean="0">
                <a:latin typeface="Times New Roman" pitchFamily="18" charset="0"/>
              </a:rPr>
              <a:t>在</a:t>
            </a:r>
            <a:r>
              <a:rPr lang="en-US" altLang="zh-CN" sz="2400" b="1" dirty="0" smtClean="0">
                <a:latin typeface="Times New Roman" pitchFamily="18" charset="0"/>
              </a:rPr>
              <a:t>n-</a:t>
            </a:r>
            <a:r>
              <a:rPr lang="zh-CN" altLang="en-US" sz="2400" b="1" dirty="0" smtClean="0">
                <a:latin typeface="Times New Roman" pitchFamily="18" charset="0"/>
              </a:rPr>
              <a:t>辛</a:t>
            </a:r>
            <a:r>
              <a:rPr lang="zh-CN" altLang="en-US" sz="2400" b="1" dirty="0">
                <a:latin typeface="Times New Roman" pitchFamily="18" charset="0"/>
              </a:rPr>
              <a:t>醇</a:t>
            </a:r>
            <a:r>
              <a:rPr lang="en-US" altLang="zh-CN" sz="2400" b="1" dirty="0">
                <a:latin typeface="Times New Roman" pitchFamily="18" charset="0"/>
              </a:rPr>
              <a:t>/</a:t>
            </a:r>
            <a:r>
              <a:rPr lang="zh-CN" altLang="en-US" sz="2400" b="1" dirty="0">
                <a:latin typeface="Times New Roman" pitchFamily="18" charset="0"/>
              </a:rPr>
              <a:t>水的混合物中时，该化学品</a:t>
            </a:r>
            <a:r>
              <a:rPr lang="zh-CN" altLang="en-US" sz="2400" b="1" dirty="0" smtClean="0">
                <a:latin typeface="Times New Roman" pitchFamily="18" charset="0"/>
              </a:rPr>
              <a:t>在</a:t>
            </a:r>
            <a:r>
              <a:rPr lang="en-US" altLang="zh-CN" sz="2400" b="1" dirty="0" smtClean="0">
                <a:latin typeface="Times New Roman" pitchFamily="18" charset="0"/>
              </a:rPr>
              <a:t>n-</a:t>
            </a:r>
            <a:r>
              <a:rPr lang="zh-CN" altLang="en-US" sz="2400" b="1" dirty="0" smtClean="0">
                <a:latin typeface="Times New Roman" pitchFamily="18" charset="0"/>
              </a:rPr>
              <a:t>辛</a:t>
            </a:r>
            <a:r>
              <a:rPr lang="zh-CN" altLang="en-US" sz="2400" b="1" dirty="0">
                <a:latin typeface="Times New Roman" pitchFamily="18" charset="0"/>
              </a:rPr>
              <a:t>醇和水中浓度的比值称为分配系数，通常以</a:t>
            </a:r>
            <a:r>
              <a:rPr lang="en-US" altLang="zh-CN" sz="2400" b="1" dirty="0">
                <a:latin typeface="Times New Roman" pitchFamily="18" charset="0"/>
              </a:rPr>
              <a:t>10</a:t>
            </a:r>
            <a:r>
              <a:rPr lang="zh-CN" altLang="en-US" sz="2400" b="1" dirty="0">
                <a:latin typeface="Times New Roman" pitchFamily="18" charset="0"/>
              </a:rPr>
              <a:t>为底的对数形式表示。</a:t>
            </a:r>
          </a:p>
        </p:txBody>
      </p:sp>
      <p:grpSp>
        <p:nvGrpSpPr>
          <p:cNvPr id="37893"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378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D8764D72-D629-4E19-8E2F-C45FE21D605E}" type="datetime1">
              <a:rPr lang="zh-CN" altLang="en-US" sz="1200" smtClean="0">
                <a:latin typeface="Arial" charset="0"/>
              </a:rPr>
              <a:pPr eaLnBrk="1" hangingPunct="1"/>
              <a:t>2017/4/24</a:t>
            </a:fld>
            <a:endParaRPr lang="en-US" altLang="zh-CN" sz="1200" smtClean="0">
              <a:latin typeface="Arial" charset="0"/>
            </a:endParaRPr>
          </a:p>
        </p:txBody>
      </p:sp>
      <p:sp>
        <p:nvSpPr>
          <p:cNvPr id="389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630115F7-CEF9-45B4-895B-A1C8262698EF}" type="slidenum">
              <a:rPr lang="zh-CN" altLang="en-US" sz="1200" smtClean="0">
                <a:latin typeface="Arial" charset="0"/>
              </a:rPr>
              <a:pPr eaLnBrk="1" hangingPunct="1"/>
              <a:t>37</a:t>
            </a:fld>
            <a:endParaRPr lang="en-US" altLang="zh-CN" sz="1200" smtClean="0">
              <a:latin typeface="Arial" charset="0"/>
            </a:endParaRPr>
          </a:p>
        </p:txBody>
      </p:sp>
      <p:sp>
        <p:nvSpPr>
          <p:cNvPr id="38916" name="Text Box 3"/>
          <p:cNvSpPr txBox="1">
            <a:spLocks noChangeArrowheads="1"/>
          </p:cNvSpPr>
          <p:nvPr/>
        </p:nvSpPr>
        <p:spPr bwMode="auto">
          <a:xfrm>
            <a:off x="228600" y="1447800"/>
            <a:ext cx="8686800" cy="456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dirty="0" err="1">
                <a:solidFill>
                  <a:srgbClr val="92D050"/>
                </a:solidFill>
              </a:rPr>
              <a:t>A.11</a:t>
            </a:r>
            <a:r>
              <a:rPr lang="en-US" altLang="zh-CN" sz="2800" b="1" dirty="0">
                <a:solidFill>
                  <a:srgbClr val="92D050"/>
                </a:solidFill>
              </a:rPr>
              <a:t> </a:t>
            </a:r>
            <a:r>
              <a:rPr lang="zh-CN" altLang="zh-CN" sz="2800" b="1" dirty="0">
                <a:solidFill>
                  <a:srgbClr val="92D050"/>
                </a:solidFill>
              </a:rPr>
              <a:t>第</a:t>
            </a:r>
            <a:r>
              <a:rPr lang="en-US" altLang="zh-CN" sz="2800" b="1" dirty="0">
                <a:solidFill>
                  <a:srgbClr val="92D050"/>
                </a:solidFill>
              </a:rPr>
              <a:t>10</a:t>
            </a:r>
            <a:r>
              <a:rPr lang="zh-CN" altLang="zh-CN" sz="2800" b="1" dirty="0">
                <a:solidFill>
                  <a:srgbClr val="92D050"/>
                </a:solidFill>
              </a:rPr>
              <a:t>部分</a:t>
            </a:r>
            <a:r>
              <a:rPr lang="en-US" altLang="zh-CN" sz="2800" b="1" dirty="0">
                <a:solidFill>
                  <a:srgbClr val="92D050"/>
                </a:solidFill>
              </a:rPr>
              <a:t>—</a:t>
            </a:r>
            <a:r>
              <a:rPr lang="zh-CN" altLang="zh-CN" sz="2800" b="1" dirty="0">
                <a:solidFill>
                  <a:srgbClr val="92D050"/>
                </a:solidFill>
              </a:rPr>
              <a:t>稳定性和反应性 </a:t>
            </a:r>
            <a:endParaRPr lang="zh-CN" altLang="zh-CN" sz="2800" dirty="0">
              <a:solidFill>
                <a:srgbClr val="92D050"/>
              </a:solidFill>
            </a:endParaRPr>
          </a:p>
          <a:p>
            <a:pPr eaLnBrk="1" hangingPunct="1">
              <a:lnSpc>
                <a:spcPts val="3500"/>
              </a:lnSpc>
            </a:pPr>
            <a:endParaRPr lang="en-US" altLang="zh-CN" sz="2400" dirty="0"/>
          </a:p>
          <a:p>
            <a:pPr eaLnBrk="1" hangingPunct="1">
              <a:lnSpc>
                <a:spcPts val="3500"/>
              </a:lnSpc>
            </a:pPr>
            <a:r>
              <a:rPr lang="zh-CN" altLang="zh-CN" sz="2400" b="1" dirty="0"/>
              <a:t>该部分应描述化学品的</a:t>
            </a:r>
            <a:r>
              <a:rPr lang="zh-CN" altLang="zh-CN" sz="2400" b="1" u="sng" dirty="0"/>
              <a:t>稳定性</a:t>
            </a:r>
            <a:r>
              <a:rPr lang="zh-CN" altLang="zh-CN" sz="2400" b="1" dirty="0"/>
              <a:t>和在特定条件下可能发生的</a:t>
            </a:r>
            <a:r>
              <a:rPr lang="zh-CN" altLang="zh-CN" sz="2400" b="1" u="sng" dirty="0">
                <a:solidFill>
                  <a:srgbClr val="FF0000"/>
                </a:solidFill>
              </a:rPr>
              <a:t>危险反应</a:t>
            </a:r>
            <a:r>
              <a:rPr lang="zh-CN" altLang="zh-CN" sz="2400" b="1" dirty="0"/>
              <a:t>。 </a:t>
            </a:r>
          </a:p>
          <a:p>
            <a:pPr eaLnBrk="1" hangingPunct="1">
              <a:lnSpc>
                <a:spcPts val="3500"/>
              </a:lnSpc>
            </a:pPr>
            <a:r>
              <a:rPr lang="zh-CN" altLang="zh-CN" sz="2400" b="1" dirty="0"/>
              <a:t>应包括以下信息： </a:t>
            </a:r>
          </a:p>
          <a:p>
            <a:pPr eaLnBrk="1" hangingPunct="1">
              <a:lnSpc>
                <a:spcPts val="3500"/>
              </a:lnSpc>
            </a:pPr>
            <a:r>
              <a:rPr lang="en-US" altLang="zh-CN" sz="2400" b="1" dirty="0"/>
              <a:t>— </a:t>
            </a:r>
            <a:r>
              <a:rPr lang="zh-CN" altLang="zh-CN" sz="2400" b="1" u="sng" dirty="0">
                <a:solidFill>
                  <a:srgbClr val="FF0000"/>
                </a:solidFill>
              </a:rPr>
              <a:t>应避免的条件</a:t>
            </a:r>
            <a:r>
              <a:rPr lang="zh-CN" altLang="en-US" sz="2400" b="1" u="sng" dirty="0"/>
              <a:t>（</a:t>
            </a:r>
            <a:r>
              <a:rPr lang="zh-CN" altLang="zh-CN" sz="2400" b="1" dirty="0"/>
              <a:t>例如：静电、撞击或震动</a:t>
            </a:r>
            <a:r>
              <a:rPr lang="zh-CN" altLang="en-US" sz="2400" b="1" dirty="0"/>
              <a:t>）</a:t>
            </a:r>
            <a:r>
              <a:rPr lang="zh-CN" altLang="zh-CN" sz="2400" b="1" dirty="0"/>
              <a:t>； </a:t>
            </a:r>
          </a:p>
          <a:p>
            <a:pPr eaLnBrk="1" hangingPunct="1">
              <a:lnSpc>
                <a:spcPts val="3500"/>
              </a:lnSpc>
            </a:pPr>
            <a:r>
              <a:rPr lang="en-US" altLang="zh-CN" sz="2400" b="1" dirty="0"/>
              <a:t>— </a:t>
            </a:r>
            <a:r>
              <a:rPr lang="zh-CN" altLang="zh-CN" sz="2400" b="1" u="sng" dirty="0">
                <a:solidFill>
                  <a:srgbClr val="FF0000"/>
                </a:solidFill>
              </a:rPr>
              <a:t>不相容的物质</a:t>
            </a:r>
            <a:r>
              <a:rPr lang="zh-CN" altLang="zh-CN" sz="2400" b="1" dirty="0"/>
              <a:t>； </a:t>
            </a:r>
          </a:p>
          <a:p>
            <a:pPr eaLnBrk="1" hangingPunct="1">
              <a:lnSpc>
                <a:spcPts val="3500"/>
              </a:lnSpc>
            </a:pPr>
            <a:r>
              <a:rPr lang="en-US" altLang="zh-CN" sz="2400" b="1" dirty="0"/>
              <a:t>— </a:t>
            </a:r>
            <a:r>
              <a:rPr lang="zh-CN" altLang="zh-CN" sz="2400" b="1" u="sng" dirty="0">
                <a:solidFill>
                  <a:srgbClr val="FF0000"/>
                </a:solidFill>
              </a:rPr>
              <a:t>危险的分解产物</a:t>
            </a:r>
            <a:r>
              <a:rPr lang="zh-CN" altLang="zh-CN" sz="2400" b="1" dirty="0"/>
              <a:t>，一氧化碳、二氧化碳和水除外。 </a:t>
            </a:r>
          </a:p>
          <a:p>
            <a:pPr eaLnBrk="1" hangingPunct="1">
              <a:lnSpc>
                <a:spcPts val="3500"/>
              </a:lnSpc>
            </a:pPr>
            <a:r>
              <a:rPr lang="zh-CN" altLang="zh-CN" sz="2400" b="1" dirty="0" smtClean="0"/>
              <a:t>填</a:t>
            </a:r>
            <a:r>
              <a:rPr lang="zh-CN" altLang="zh-CN" sz="2400" b="1" dirty="0"/>
              <a:t>写该部分时应考虑提供化学品的预期用途和可预见的错误用途。 </a:t>
            </a:r>
          </a:p>
        </p:txBody>
      </p:sp>
      <p:grpSp>
        <p:nvGrpSpPr>
          <p:cNvPr id="38917"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389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A7E6748-AE8D-425A-8A1E-A7D4A699838A}" type="datetime1">
              <a:rPr lang="zh-CN" altLang="en-US" sz="1200" smtClean="0">
                <a:latin typeface="Arial" charset="0"/>
              </a:rPr>
              <a:pPr eaLnBrk="1" hangingPunct="1"/>
              <a:t>2017/4/24</a:t>
            </a:fld>
            <a:endParaRPr lang="en-US" altLang="zh-CN" sz="1200" smtClean="0">
              <a:latin typeface="Arial" charset="0"/>
            </a:endParaRPr>
          </a:p>
        </p:txBody>
      </p:sp>
      <p:sp>
        <p:nvSpPr>
          <p:cNvPr id="399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6FD96EDD-661A-4D7D-A167-2DF989631FD6}" type="slidenum">
              <a:rPr lang="zh-CN" altLang="en-US" sz="1200" smtClean="0">
                <a:latin typeface="Arial" charset="0"/>
              </a:rPr>
              <a:pPr eaLnBrk="1" hangingPunct="1"/>
              <a:t>38</a:t>
            </a:fld>
            <a:endParaRPr lang="en-US" altLang="zh-CN" sz="1200" smtClean="0">
              <a:latin typeface="Arial" charset="0"/>
            </a:endParaRPr>
          </a:p>
        </p:txBody>
      </p:sp>
      <p:sp>
        <p:nvSpPr>
          <p:cNvPr id="39940" name="Text Box 3"/>
          <p:cNvSpPr txBox="1">
            <a:spLocks noChangeArrowheads="1"/>
          </p:cNvSpPr>
          <p:nvPr/>
        </p:nvSpPr>
        <p:spPr bwMode="auto">
          <a:xfrm>
            <a:off x="228600" y="1524000"/>
            <a:ext cx="8686800"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dirty="0" err="1">
                <a:solidFill>
                  <a:srgbClr val="92D050"/>
                </a:solidFill>
              </a:rPr>
              <a:t>A.12</a:t>
            </a:r>
            <a:r>
              <a:rPr lang="en-US" altLang="zh-CN" sz="2800" b="1" dirty="0">
                <a:solidFill>
                  <a:srgbClr val="92D050"/>
                </a:solidFill>
              </a:rPr>
              <a:t> </a:t>
            </a:r>
            <a:r>
              <a:rPr lang="zh-CN" altLang="zh-CN" sz="2800" b="1" dirty="0">
                <a:solidFill>
                  <a:srgbClr val="92D050"/>
                </a:solidFill>
              </a:rPr>
              <a:t>第</a:t>
            </a:r>
            <a:r>
              <a:rPr lang="en-US" altLang="zh-CN" sz="2800" b="1" dirty="0">
                <a:solidFill>
                  <a:srgbClr val="92D050"/>
                </a:solidFill>
              </a:rPr>
              <a:t>11</a:t>
            </a:r>
            <a:r>
              <a:rPr lang="zh-CN" altLang="zh-CN" sz="2800" b="1" dirty="0">
                <a:solidFill>
                  <a:srgbClr val="92D050"/>
                </a:solidFill>
              </a:rPr>
              <a:t>部分</a:t>
            </a:r>
            <a:r>
              <a:rPr lang="en-US" altLang="zh-CN" sz="2800" b="1" dirty="0">
                <a:solidFill>
                  <a:srgbClr val="92D050"/>
                </a:solidFill>
              </a:rPr>
              <a:t>—</a:t>
            </a:r>
            <a:r>
              <a:rPr lang="zh-CN" altLang="zh-CN" sz="2800" b="1" dirty="0">
                <a:solidFill>
                  <a:srgbClr val="92D050"/>
                </a:solidFill>
              </a:rPr>
              <a:t>毒理学信息 </a:t>
            </a:r>
            <a:endParaRPr lang="zh-CN" altLang="zh-CN" sz="2800" dirty="0">
              <a:solidFill>
                <a:srgbClr val="92D050"/>
              </a:solidFill>
            </a:endParaRPr>
          </a:p>
          <a:p>
            <a:pPr eaLnBrk="1" hangingPunct="1">
              <a:lnSpc>
                <a:spcPts val="3500"/>
              </a:lnSpc>
            </a:pPr>
            <a:r>
              <a:rPr lang="zh-CN" altLang="zh-CN" sz="2400" b="1" dirty="0"/>
              <a:t>该部分应全面、简洁地描述使用者接触化学品后产生的各种毒性作</a:t>
            </a:r>
            <a:r>
              <a:rPr lang="zh-CN" altLang="zh-CN" sz="2400" b="1" dirty="0" smtClean="0"/>
              <a:t>用</a:t>
            </a:r>
            <a:r>
              <a:rPr lang="zh-CN" altLang="en-US" sz="2400" b="1" dirty="0" smtClean="0"/>
              <a:t>（</a:t>
            </a:r>
            <a:r>
              <a:rPr lang="zh-CN" altLang="zh-CN" sz="2400" b="1" dirty="0" smtClean="0"/>
              <a:t>健</a:t>
            </a:r>
            <a:r>
              <a:rPr lang="zh-CN" altLang="zh-CN" sz="2400" b="1" dirty="0"/>
              <a:t>康影</a:t>
            </a:r>
            <a:r>
              <a:rPr lang="zh-CN" altLang="zh-CN" sz="2400" b="1" dirty="0" smtClean="0"/>
              <a:t>响</a:t>
            </a:r>
            <a:r>
              <a:rPr lang="zh-CN" altLang="en-US" sz="2400" b="1" dirty="0"/>
              <a:t>）</a:t>
            </a:r>
            <a:r>
              <a:rPr lang="zh-CN" altLang="zh-CN" sz="2400" b="1" dirty="0" smtClean="0"/>
              <a:t>。 </a:t>
            </a:r>
            <a:endParaRPr lang="zh-CN" altLang="zh-CN" sz="2400" b="1" dirty="0"/>
          </a:p>
          <a:p>
            <a:pPr eaLnBrk="1" hangingPunct="1">
              <a:lnSpc>
                <a:spcPts val="3500"/>
              </a:lnSpc>
            </a:pPr>
            <a:r>
              <a:rPr lang="zh-CN" altLang="zh-CN" sz="2400" b="1" dirty="0"/>
              <a:t>应包括以下信息： </a:t>
            </a:r>
          </a:p>
          <a:p>
            <a:pPr eaLnBrk="1" hangingPunct="1">
              <a:lnSpc>
                <a:spcPts val="3500"/>
              </a:lnSpc>
            </a:pPr>
            <a:r>
              <a:rPr lang="en-US" altLang="zh-CN" sz="2400" b="1" dirty="0"/>
              <a:t>— </a:t>
            </a:r>
            <a:r>
              <a:rPr lang="zh-CN" altLang="zh-CN" sz="2400" b="1" u="sng" dirty="0">
                <a:solidFill>
                  <a:srgbClr val="FF0000"/>
                </a:solidFill>
              </a:rPr>
              <a:t>急性毒性</a:t>
            </a:r>
            <a:r>
              <a:rPr lang="zh-CN" altLang="zh-CN" sz="2400" b="1" dirty="0"/>
              <a:t>； </a:t>
            </a:r>
          </a:p>
          <a:p>
            <a:pPr eaLnBrk="1" hangingPunct="1">
              <a:lnSpc>
                <a:spcPts val="3500"/>
              </a:lnSpc>
            </a:pPr>
            <a:r>
              <a:rPr lang="en-US" altLang="zh-CN" sz="2400" b="1" dirty="0"/>
              <a:t>— </a:t>
            </a:r>
            <a:r>
              <a:rPr lang="zh-CN" altLang="zh-CN" sz="2400" b="1" u="sng" dirty="0">
                <a:solidFill>
                  <a:srgbClr val="FF0000"/>
                </a:solidFill>
              </a:rPr>
              <a:t>皮肤刺激或腐蚀</a:t>
            </a:r>
            <a:r>
              <a:rPr lang="zh-CN" altLang="zh-CN" sz="2400" b="1" dirty="0"/>
              <a:t>； </a:t>
            </a:r>
          </a:p>
          <a:p>
            <a:pPr eaLnBrk="1" hangingPunct="1">
              <a:lnSpc>
                <a:spcPts val="3500"/>
              </a:lnSpc>
            </a:pPr>
            <a:r>
              <a:rPr lang="en-US" altLang="zh-CN" sz="2400" b="1" dirty="0"/>
              <a:t>— </a:t>
            </a:r>
            <a:r>
              <a:rPr lang="zh-CN" altLang="zh-CN" sz="2400" b="1" u="sng" dirty="0">
                <a:solidFill>
                  <a:srgbClr val="FF0000"/>
                </a:solidFill>
              </a:rPr>
              <a:t>眼睛刺激或腐蚀</a:t>
            </a:r>
            <a:r>
              <a:rPr lang="zh-CN" altLang="zh-CN" sz="2400" b="1" dirty="0"/>
              <a:t>； </a:t>
            </a:r>
          </a:p>
          <a:p>
            <a:pPr eaLnBrk="1" hangingPunct="1">
              <a:lnSpc>
                <a:spcPts val="3500"/>
              </a:lnSpc>
            </a:pPr>
            <a:r>
              <a:rPr lang="en-US" altLang="zh-CN" sz="2400" b="1" dirty="0"/>
              <a:t>— </a:t>
            </a:r>
            <a:r>
              <a:rPr lang="zh-CN" altLang="zh-CN" sz="2400" b="1" u="sng" dirty="0">
                <a:solidFill>
                  <a:srgbClr val="FF0000"/>
                </a:solidFill>
              </a:rPr>
              <a:t>呼吸或皮肤过敏</a:t>
            </a:r>
            <a:r>
              <a:rPr lang="zh-CN" altLang="zh-CN" sz="2400" b="1" dirty="0"/>
              <a:t>； </a:t>
            </a:r>
          </a:p>
          <a:p>
            <a:pPr eaLnBrk="1" hangingPunct="1">
              <a:lnSpc>
                <a:spcPts val="3500"/>
              </a:lnSpc>
            </a:pPr>
            <a:r>
              <a:rPr lang="en-US" altLang="zh-CN" sz="2400" b="1" dirty="0"/>
              <a:t>— </a:t>
            </a:r>
            <a:r>
              <a:rPr lang="zh-CN" altLang="zh-CN" sz="2400" b="1" u="sng" dirty="0">
                <a:solidFill>
                  <a:srgbClr val="FF0000"/>
                </a:solidFill>
              </a:rPr>
              <a:t>生殖细胞突变性</a:t>
            </a:r>
            <a:r>
              <a:rPr lang="zh-CN" altLang="zh-CN" sz="2400" b="1" dirty="0"/>
              <a:t>； </a:t>
            </a:r>
          </a:p>
          <a:p>
            <a:pPr eaLnBrk="1" hangingPunct="1">
              <a:lnSpc>
                <a:spcPts val="3500"/>
              </a:lnSpc>
            </a:pPr>
            <a:r>
              <a:rPr lang="en-US" altLang="zh-CN" sz="2400" b="1" dirty="0"/>
              <a:t>— </a:t>
            </a:r>
            <a:r>
              <a:rPr lang="zh-CN" altLang="zh-CN" sz="2400" b="1" u="sng" dirty="0">
                <a:solidFill>
                  <a:srgbClr val="FF0000"/>
                </a:solidFill>
              </a:rPr>
              <a:t>致癌性</a:t>
            </a:r>
            <a:r>
              <a:rPr lang="zh-CN" altLang="zh-CN" sz="2400" b="1" dirty="0"/>
              <a:t>； </a:t>
            </a:r>
          </a:p>
          <a:p>
            <a:pPr eaLnBrk="1" hangingPunct="1">
              <a:lnSpc>
                <a:spcPts val="3500"/>
              </a:lnSpc>
            </a:pPr>
            <a:r>
              <a:rPr lang="en-US" altLang="zh-CN" sz="2400" b="1" dirty="0"/>
              <a:t>— </a:t>
            </a:r>
            <a:r>
              <a:rPr lang="zh-CN" altLang="zh-CN" sz="2400" b="1" u="sng" dirty="0">
                <a:solidFill>
                  <a:srgbClr val="FF0000"/>
                </a:solidFill>
              </a:rPr>
              <a:t>生殖毒性</a:t>
            </a:r>
            <a:r>
              <a:rPr lang="zh-CN" altLang="zh-CN" sz="2400" b="1" dirty="0"/>
              <a:t>； </a:t>
            </a:r>
          </a:p>
        </p:txBody>
      </p:sp>
      <p:grpSp>
        <p:nvGrpSpPr>
          <p:cNvPr id="39941"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399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4"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1504AC77-79FA-463E-9AB0-DD8FAC868F83}" type="datetime1">
              <a:rPr lang="zh-CN" altLang="en-US" sz="1200" smtClean="0">
                <a:latin typeface="Arial" charset="0"/>
              </a:rPr>
              <a:pPr eaLnBrk="1" hangingPunct="1"/>
              <a:t>2017/4/24</a:t>
            </a:fld>
            <a:endParaRPr lang="en-US" altLang="zh-CN" sz="1200" smtClean="0">
              <a:latin typeface="Arial" charset="0"/>
            </a:endParaRPr>
          </a:p>
        </p:txBody>
      </p:sp>
      <p:sp>
        <p:nvSpPr>
          <p:cNvPr id="4096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58382DBA-3BD3-4694-B43E-70DAEF034EEB}" type="slidenum">
              <a:rPr lang="zh-CN" altLang="en-US" sz="1200" smtClean="0">
                <a:latin typeface="Arial" charset="0"/>
              </a:rPr>
              <a:pPr eaLnBrk="1" hangingPunct="1"/>
              <a:t>39</a:t>
            </a:fld>
            <a:endParaRPr lang="en-US" altLang="zh-CN" sz="1200" smtClean="0">
              <a:latin typeface="Arial" charset="0"/>
            </a:endParaRPr>
          </a:p>
        </p:txBody>
      </p:sp>
      <p:sp>
        <p:nvSpPr>
          <p:cNvPr id="40964" name="Text Box 3"/>
          <p:cNvSpPr txBox="1">
            <a:spLocks noChangeArrowheads="1"/>
          </p:cNvSpPr>
          <p:nvPr/>
        </p:nvSpPr>
        <p:spPr bwMode="auto">
          <a:xfrm>
            <a:off x="228600" y="1524000"/>
            <a:ext cx="8686800"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a:solidFill>
                  <a:srgbClr val="92D050"/>
                </a:solidFill>
              </a:rPr>
              <a:t>A.12 </a:t>
            </a:r>
            <a:r>
              <a:rPr lang="zh-CN" altLang="zh-CN" sz="2800" b="1">
                <a:solidFill>
                  <a:srgbClr val="92D050"/>
                </a:solidFill>
              </a:rPr>
              <a:t>第</a:t>
            </a:r>
            <a:r>
              <a:rPr lang="en-US" altLang="zh-CN" sz="2800" b="1">
                <a:solidFill>
                  <a:srgbClr val="92D050"/>
                </a:solidFill>
              </a:rPr>
              <a:t>11</a:t>
            </a:r>
            <a:r>
              <a:rPr lang="zh-CN" altLang="zh-CN" sz="2800" b="1">
                <a:solidFill>
                  <a:srgbClr val="92D050"/>
                </a:solidFill>
              </a:rPr>
              <a:t>部分</a:t>
            </a:r>
            <a:r>
              <a:rPr lang="en-US" altLang="zh-CN" sz="2800" b="1">
                <a:solidFill>
                  <a:srgbClr val="92D050"/>
                </a:solidFill>
              </a:rPr>
              <a:t>—</a:t>
            </a:r>
            <a:r>
              <a:rPr lang="zh-CN" altLang="zh-CN" sz="2800" b="1">
                <a:solidFill>
                  <a:srgbClr val="92D050"/>
                </a:solidFill>
              </a:rPr>
              <a:t>毒理学信息 </a:t>
            </a:r>
            <a:endParaRPr lang="zh-CN" altLang="zh-CN" sz="2800">
              <a:solidFill>
                <a:srgbClr val="92D050"/>
              </a:solidFill>
            </a:endParaRPr>
          </a:p>
          <a:p>
            <a:pPr eaLnBrk="1" hangingPunct="1">
              <a:lnSpc>
                <a:spcPts val="3500"/>
              </a:lnSpc>
            </a:pPr>
            <a:r>
              <a:rPr lang="en-US" altLang="zh-CN" sz="2400" b="1"/>
              <a:t>— </a:t>
            </a:r>
            <a:r>
              <a:rPr lang="zh-CN" altLang="zh-CN" sz="2400" b="1" u="sng">
                <a:solidFill>
                  <a:srgbClr val="FF0000"/>
                </a:solidFill>
              </a:rPr>
              <a:t>特异性靶器官系统毒性</a:t>
            </a:r>
            <a:r>
              <a:rPr lang="en-US" altLang="zh-CN" sz="2400" b="1" u="sng">
                <a:solidFill>
                  <a:srgbClr val="FF0000"/>
                </a:solidFill>
              </a:rPr>
              <a:t>—</a:t>
            </a:r>
            <a:r>
              <a:rPr lang="zh-CN" altLang="zh-CN" sz="2400" b="1" u="sng">
                <a:solidFill>
                  <a:srgbClr val="FF0000"/>
                </a:solidFill>
              </a:rPr>
              <a:t>一次性接触</a:t>
            </a:r>
            <a:r>
              <a:rPr lang="zh-CN" altLang="zh-CN" sz="2400" b="1"/>
              <a:t>； </a:t>
            </a:r>
          </a:p>
          <a:p>
            <a:pPr eaLnBrk="1" hangingPunct="1">
              <a:lnSpc>
                <a:spcPts val="3500"/>
              </a:lnSpc>
            </a:pPr>
            <a:r>
              <a:rPr lang="en-US" altLang="zh-CN" sz="2400" b="1"/>
              <a:t>— </a:t>
            </a:r>
            <a:r>
              <a:rPr lang="zh-CN" altLang="zh-CN" sz="2400" b="1" u="sng">
                <a:solidFill>
                  <a:srgbClr val="FF0000"/>
                </a:solidFill>
              </a:rPr>
              <a:t>特异性靶器官系统毒性</a:t>
            </a:r>
            <a:r>
              <a:rPr lang="en-US" altLang="zh-CN" sz="2400" b="1" u="sng">
                <a:solidFill>
                  <a:srgbClr val="FF0000"/>
                </a:solidFill>
              </a:rPr>
              <a:t>—</a:t>
            </a:r>
            <a:r>
              <a:rPr lang="zh-CN" altLang="zh-CN" sz="2400" b="1" u="sng">
                <a:solidFill>
                  <a:srgbClr val="FF0000"/>
                </a:solidFill>
              </a:rPr>
              <a:t>反复接触</a:t>
            </a:r>
            <a:r>
              <a:rPr lang="zh-CN" altLang="zh-CN" sz="2400" b="1"/>
              <a:t>； </a:t>
            </a:r>
          </a:p>
          <a:p>
            <a:pPr eaLnBrk="1" hangingPunct="1">
              <a:lnSpc>
                <a:spcPts val="3500"/>
              </a:lnSpc>
            </a:pPr>
            <a:r>
              <a:rPr lang="en-US" altLang="zh-CN" sz="2400" b="1"/>
              <a:t>— </a:t>
            </a:r>
            <a:r>
              <a:rPr lang="zh-CN" altLang="zh-CN" sz="2400" b="1" u="sng">
                <a:solidFill>
                  <a:srgbClr val="FF0000"/>
                </a:solidFill>
              </a:rPr>
              <a:t>吸入危害</a:t>
            </a:r>
            <a:r>
              <a:rPr lang="zh-CN" altLang="zh-CN" sz="2400" b="1"/>
              <a:t>。 </a:t>
            </a:r>
          </a:p>
          <a:p>
            <a:pPr eaLnBrk="1" hangingPunct="1">
              <a:lnSpc>
                <a:spcPts val="3500"/>
              </a:lnSpc>
            </a:pPr>
            <a:r>
              <a:rPr lang="zh-CN" altLang="zh-CN" sz="2400" b="1"/>
              <a:t>还可以提供下列信息： </a:t>
            </a:r>
          </a:p>
          <a:p>
            <a:pPr eaLnBrk="1" hangingPunct="1">
              <a:lnSpc>
                <a:spcPts val="3500"/>
              </a:lnSpc>
            </a:pPr>
            <a:r>
              <a:rPr lang="en-US" altLang="zh-CN" sz="2400" b="1"/>
              <a:t>— </a:t>
            </a:r>
            <a:r>
              <a:rPr lang="zh-CN" altLang="zh-CN" sz="2400" b="1" u="sng">
                <a:solidFill>
                  <a:srgbClr val="FF0000"/>
                </a:solidFill>
              </a:rPr>
              <a:t>毒代动力学、代谢和分布信息</a:t>
            </a:r>
            <a:r>
              <a:rPr lang="zh-CN" altLang="zh-CN" sz="2400" b="1"/>
              <a:t>。 </a:t>
            </a:r>
          </a:p>
          <a:p>
            <a:pPr eaLnBrk="1" hangingPunct="1">
              <a:lnSpc>
                <a:spcPts val="3500"/>
              </a:lnSpc>
            </a:pPr>
            <a:endParaRPr lang="en-US" altLang="zh-CN" sz="2400" b="1"/>
          </a:p>
        </p:txBody>
      </p:sp>
      <p:grpSp>
        <p:nvGrpSpPr>
          <p:cNvPr id="40965"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409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4"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839DFA9-F841-4321-8628-A0D5A18E46E0}" type="datetime1">
              <a:rPr lang="zh-CN" altLang="en-US" sz="1200" smtClean="0">
                <a:latin typeface="Arial" charset="0"/>
              </a:rPr>
              <a:pPr eaLnBrk="1" hangingPunct="1"/>
              <a:t>2017/4/24</a:t>
            </a:fld>
            <a:endParaRPr lang="en-US" altLang="zh-CN" sz="1200" smtClean="0">
              <a:latin typeface="Arial" charset="0"/>
            </a:endParaRPr>
          </a:p>
        </p:txBody>
      </p:sp>
      <p:sp>
        <p:nvSpPr>
          <p:cNvPr id="61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EEC3F2D-4E97-465D-B7B4-429B9C3B52E7}" type="slidenum">
              <a:rPr lang="zh-CN" altLang="en-US" sz="1200" smtClean="0">
                <a:latin typeface="Arial" charset="0"/>
              </a:rPr>
              <a:pPr eaLnBrk="1" hangingPunct="1"/>
              <a:t>4</a:t>
            </a:fld>
            <a:endParaRPr lang="en-US" altLang="zh-CN" sz="1200" smtClean="0">
              <a:latin typeface="Arial" charset="0"/>
            </a:endParaRPr>
          </a:p>
        </p:txBody>
      </p:sp>
      <p:sp>
        <p:nvSpPr>
          <p:cNvPr id="6148" name="Text Box 3"/>
          <p:cNvSpPr txBox="1">
            <a:spLocks noChangeArrowheads="1"/>
          </p:cNvSpPr>
          <p:nvPr/>
        </p:nvSpPr>
        <p:spPr bwMode="auto">
          <a:xfrm>
            <a:off x="323850" y="1600200"/>
            <a:ext cx="86677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just">
              <a:lnSpc>
                <a:spcPct val="150000"/>
              </a:lnSpc>
            </a:pPr>
            <a:r>
              <a:rPr lang="en-US" altLang="zh-CN" sz="2400" b="1">
                <a:solidFill>
                  <a:srgbClr val="FFFF00"/>
                </a:solidFill>
              </a:rPr>
              <a:t>5.1.1 </a:t>
            </a:r>
            <a:r>
              <a:rPr lang="zh-CN" altLang="en-US" sz="2400" b="1">
                <a:solidFill>
                  <a:srgbClr val="FFFF00"/>
                </a:solidFill>
                <a:latin typeface="Times New Roman" pitchFamily="18" charset="0"/>
              </a:rPr>
              <a:t>化学危险品技术说明书简介</a:t>
            </a:r>
            <a:endParaRPr lang="en-US" altLang="zh-CN" sz="2400" b="1">
              <a:solidFill>
                <a:srgbClr val="FFFF00"/>
              </a:solidFill>
            </a:endParaRPr>
          </a:p>
          <a:p>
            <a:pPr algn="just">
              <a:lnSpc>
                <a:spcPct val="150000"/>
              </a:lnSpc>
            </a:pPr>
            <a:r>
              <a:rPr lang="en-US" altLang="zh-CN" sz="2400" b="1"/>
              <a:t>        GB/T 16483-2008</a:t>
            </a:r>
            <a:r>
              <a:rPr lang="zh-CN" altLang="en-US" sz="2400" b="1"/>
              <a:t>，</a:t>
            </a:r>
            <a:r>
              <a:rPr lang="en-US" altLang="zh-CN" sz="2400" b="1"/>
              <a:t>《</a:t>
            </a:r>
            <a:r>
              <a:rPr lang="zh-CN" altLang="en-US" sz="2400" b="1"/>
              <a:t>化学品安全技术说明书内容和项目顺序</a:t>
            </a:r>
            <a:r>
              <a:rPr lang="en-US" altLang="zh-CN" sz="2400" b="1"/>
              <a:t>》</a:t>
            </a:r>
            <a:r>
              <a:rPr lang="zh-CN" altLang="en-US" sz="2400" b="1"/>
              <a:t>由中人民共和国国家质量监督检验检疫总局和中国国家标准化管理委员会联合发布，</a:t>
            </a:r>
            <a:r>
              <a:rPr lang="en-US" altLang="zh-CN" sz="2400" b="1"/>
              <a:t>2009 </a:t>
            </a:r>
            <a:r>
              <a:rPr lang="zh-CN" altLang="en-US" sz="2400" b="1"/>
              <a:t>年</a:t>
            </a:r>
            <a:r>
              <a:rPr lang="en-US" altLang="zh-CN" sz="2400" b="1"/>
              <a:t>2</a:t>
            </a:r>
            <a:r>
              <a:rPr lang="zh-CN" altLang="en-US" sz="2400" b="1"/>
              <a:t>月</a:t>
            </a:r>
            <a:r>
              <a:rPr lang="en-US" altLang="zh-CN" sz="2400" b="1"/>
              <a:t>1</a:t>
            </a:r>
            <a:r>
              <a:rPr lang="zh-CN" altLang="en-US" sz="2400" b="1"/>
              <a:t>日起实施。</a:t>
            </a:r>
            <a:endParaRPr lang="zh-CN" altLang="en-US" sz="3200" b="1">
              <a:latin typeface="Times New Roman" pitchFamily="18" charset="0"/>
            </a:endParaRPr>
          </a:p>
        </p:txBody>
      </p:sp>
      <p:grpSp>
        <p:nvGrpSpPr>
          <p:cNvPr id="6149"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61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0A471740-6C17-4806-8605-522E6CC4D20D}" type="datetime1">
              <a:rPr lang="zh-CN" altLang="en-US" sz="1200" smtClean="0">
                <a:latin typeface="Arial" charset="0"/>
              </a:rPr>
              <a:pPr eaLnBrk="1" hangingPunct="1"/>
              <a:t>2017/4/24</a:t>
            </a:fld>
            <a:endParaRPr lang="en-US" altLang="zh-CN" sz="1200" smtClean="0">
              <a:latin typeface="Arial" charset="0"/>
            </a:endParaRPr>
          </a:p>
        </p:txBody>
      </p:sp>
      <p:sp>
        <p:nvSpPr>
          <p:cNvPr id="4198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F993D7B7-EEDE-4FF1-BA60-897DD7C296D0}" type="slidenum">
              <a:rPr lang="zh-CN" altLang="en-US" sz="1200" smtClean="0">
                <a:latin typeface="Arial" charset="0"/>
              </a:rPr>
              <a:pPr eaLnBrk="1" hangingPunct="1"/>
              <a:t>40</a:t>
            </a:fld>
            <a:endParaRPr lang="en-US" altLang="zh-CN" sz="1200" smtClean="0">
              <a:latin typeface="Arial" charset="0"/>
            </a:endParaRPr>
          </a:p>
        </p:txBody>
      </p:sp>
      <p:sp>
        <p:nvSpPr>
          <p:cNvPr id="41988" name="Text Box 3"/>
          <p:cNvSpPr txBox="1">
            <a:spLocks noChangeArrowheads="1"/>
          </p:cNvSpPr>
          <p:nvPr/>
        </p:nvSpPr>
        <p:spPr bwMode="auto">
          <a:xfrm>
            <a:off x="228600" y="1524000"/>
            <a:ext cx="8686800" cy="3665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dirty="0" err="1">
                <a:solidFill>
                  <a:srgbClr val="92D050"/>
                </a:solidFill>
              </a:rPr>
              <a:t>A.12</a:t>
            </a:r>
            <a:r>
              <a:rPr lang="en-US" altLang="zh-CN" sz="2800" b="1" dirty="0">
                <a:solidFill>
                  <a:srgbClr val="92D050"/>
                </a:solidFill>
              </a:rPr>
              <a:t>  </a:t>
            </a:r>
            <a:r>
              <a:rPr lang="zh-CN" altLang="zh-CN" sz="2800" b="1" dirty="0">
                <a:solidFill>
                  <a:srgbClr val="92D050"/>
                </a:solidFill>
              </a:rPr>
              <a:t>第</a:t>
            </a:r>
            <a:r>
              <a:rPr lang="en-US" altLang="zh-CN" sz="2800" b="1" dirty="0">
                <a:solidFill>
                  <a:srgbClr val="92D050"/>
                </a:solidFill>
              </a:rPr>
              <a:t>11</a:t>
            </a:r>
            <a:r>
              <a:rPr lang="zh-CN" altLang="zh-CN" sz="2800" b="1" dirty="0">
                <a:solidFill>
                  <a:srgbClr val="92D050"/>
                </a:solidFill>
              </a:rPr>
              <a:t>部分</a:t>
            </a:r>
            <a:r>
              <a:rPr lang="en-US" altLang="zh-CN" sz="2800" b="1" dirty="0">
                <a:solidFill>
                  <a:srgbClr val="92D050"/>
                </a:solidFill>
              </a:rPr>
              <a:t>—</a:t>
            </a:r>
            <a:r>
              <a:rPr lang="zh-CN" altLang="zh-CN" sz="2800" b="1" dirty="0">
                <a:solidFill>
                  <a:srgbClr val="92D050"/>
                </a:solidFill>
              </a:rPr>
              <a:t>毒理学信息 </a:t>
            </a:r>
            <a:endParaRPr lang="zh-CN" altLang="zh-CN" sz="2800" dirty="0">
              <a:solidFill>
                <a:srgbClr val="92D050"/>
              </a:solidFill>
            </a:endParaRPr>
          </a:p>
          <a:p>
            <a:pPr eaLnBrk="1" hangingPunct="1">
              <a:lnSpc>
                <a:spcPts val="3500"/>
              </a:lnSpc>
            </a:pPr>
            <a:r>
              <a:rPr lang="zh-CN" altLang="zh-CN" b="1" dirty="0">
                <a:solidFill>
                  <a:srgbClr val="2CF460"/>
                </a:solidFill>
              </a:rPr>
              <a:t>注：体外致突变试验数据如</a:t>
            </a:r>
            <a:r>
              <a:rPr lang="en-US" altLang="zh-CN" b="1" dirty="0">
                <a:solidFill>
                  <a:srgbClr val="2CF460"/>
                </a:solidFill>
              </a:rPr>
              <a:t>Ames</a:t>
            </a:r>
            <a:r>
              <a:rPr lang="zh-CN" altLang="zh-CN" b="1" dirty="0">
                <a:solidFill>
                  <a:srgbClr val="2CF460"/>
                </a:solidFill>
              </a:rPr>
              <a:t>试验数据，在生殖细胞致突变条目中描述。 如果可能，分别描述一次性接触、反复接触与连续接触所产生的毒作用；迟发效应和即时效</a:t>
            </a:r>
            <a:r>
              <a:rPr lang="zh-CN" altLang="zh-CN" b="1" dirty="0" smtClean="0">
                <a:solidFill>
                  <a:srgbClr val="2CF460"/>
                </a:solidFill>
              </a:rPr>
              <a:t>应</a:t>
            </a:r>
            <a:r>
              <a:rPr lang="zh-CN" altLang="en-US" b="1" dirty="0" smtClean="0">
                <a:solidFill>
                  <a:srgbClr val="2CF460"/>
                </a:solidFill>
              </a:rPr>
              <a:t>，</a:t>
            </a:r>
            <a:r>
              <a:rPr lang="zh-CN" altLang="zh-CN" b="1" dirty="0" smtClean="0">
                <a:solidFill>
                  <a:srgbClr val="2CF460"/>
                </a:solidFill>
              </a:rPr>
              <a:t>应</a:t>
            </a:r>
            <a:r>
              <a:rPr lang="zh-CN" altLang="zh-CN" b="1" dirty="0">
                <a:solidFill>
                  <a:srgbClr val="2CF460"/>
                </a:solidFill>
              </a:rPr>
              <a:t>分别说明。 潜在的有害效应，应包括与毒性值</a:t>
            </a:r>
            <a:r>
              <a:rPr lang="zh-CN" altLang="en-US" b="1" dirty="0">
                <a:solidFill>
                  <a:srgbClr val="2CF460"/>
                </a:solidFill>
              </a:rPr>
              <a:t>（</a:t>
            </a:r>
            <a:r>
              <a:rPr lang="zh-CN" altLang="zh-CN" b="1" dirty="0">
                <a:solidFill>
                  <a:srgbClr val="2CF460"/>
                </a:solidFill>
              </a:rPr>
              <a:t>例如急性毒性估计值</a:t>
            </a:r>
            <a:r>
              <a:rPr lang="zh-CN" altLang="en-US" b="1" dirty="0">
                <a:solidFill>
                  <a:srgbClr val="2CF460"/>
                </a:solidFill>
              </a:rPr>
              <a:t>）</a:t>
            </a:r>
            <a:r>
              <a:rPr lang="zh-CN" altLang="zh-CN" b="1" dirty="0">
                <a:solidFill>
                  <a:srgbClr val="2CF460"/>
                </a:solidFill>
              </a:rPr>
              <a:t>测试观察到的有关症状、理化和毒理学特性。 </a:t>
            </a:r>
          </a:p>
          <a:p>
            <a:pPr eaLnBrk="1" hangingPunct="1">
              <a:lnSpc>
                <a:spcPts val="3500"/>
              </a:lnSpc>
            </a:pPr>
            <a:r>
              <a:rPr lang="zh-CN" altLang="zh-CN" b="1" dirty="0">
                <a:solidFill>
                  <a:srgbClr val="2CF460"/>
                </a:solidFill>
              </a:rPr>
              <a:t>应按照不同的接触途径</a:t>
            </a:r>
            <a:r>
              <a:rPr lang="zh-CN" altLang="en-US" b="1" dirty="0">
                <a:solidFill>
                  <a:srgbClr val="2CF460"/>
                </a:solidFill>
              </a:rPr>
              <a:t>（</a:t>
            </a:r>
            <a:r>
              <a:rPr lang="zh-CN" altLang="zh-CN" b="1" dirty="0">
                <a:solidFill>
                  <a:srgbClr val="2CF460"/>
                </a:solidFill>
              </a:rPr>
              <a:t>如：吸入、皮肤接触、眼睛接触、食入</a:t>
            </a:r>
            <a:r>
              <a:rPr lang="zh-CN" altLang="en-US" b="1" dirty="0">
                <a:solidFill>
                  <a:srgbClr val="2CF460"/>
                </a:solidFill>
              </a:rPr>
              <a:t>）</a:t>
            </a:r>
            <a:r>
              <a:rPr lang="zh-CN" altLang="zh-CN" b="1" dirty="0">
                <a:solidFill>
                  <a:srgbClr val="2CF460"/>
                </a:solidFill>
              </a:rPr>
              <a:t>提供信息。 </a:t>
            </a:r>
          </a:p>
          <a:p>
            <a:pPr eaLnBrk="1" hangingPunct="1">
              <a:lnSpc>
                <a:spcPts val="3500"/>
              </a:lnSpc>
            </a:pPr>
            <a:r>
              <a:rPr lang="zh-CN" altLang="zh-CN" b="1" dirty="0">
                <a:solidFill>
                  <a:srgbClr val="2CF460"/>
                </a:solidFill>
              </a:rPr>
              <a:t>如果可能，提供更多的科学实验产生的数据或结果，并标明引用文献资料来源。 如果混合物没有作为整体进行毒性试验，应提供每个组分的相关信息</a:t>
            </a:r>
            <a:r>
              <a:rPr lang="zh-CN" altLang="en-US" b="1" dirty="0">
                <a:solidFill>
                  <a:srgbClr val="2CF460"/>
                </a:solidFill>
              </a:rPr>
              <a:t>。</a:t>
            </a:r>
            <a:endParaRPr lang="zh-CN" altLang="en-US" b="1" dirty="0">
              <a:solidFill>
                <a:srgbClr val="2CF460"/>
              </a:solidFill>
              <a:latin typeface="Times New Roman" pitchFamily="18" charset="0"/>
            </a:endParaRPr>
          </a:p>
        </p:txBody>
      </p:sp>
      <p:grpSp>
        <p:nvGrpSpPr>
          <p:cNvPr id="41989"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419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4"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84FD1095-89EE-44D1-BC40-E4FFDE1628AB}" type="datetime1">
              <a:rPr lang="zh-CN" altLang="en-US" sz="1200" smtClean="0">
                <a:latin typeface="Arial" charset="0"/>
              </a:rPr>
              <a:pPr eaLnBrk="1" hangingPunct="1"/>
              <a:t>2017/4/24</a:t>
            </a:fld>
            <a:endParaRPr lang="en-US" altLang="zh-CN" sz="1200" smtClean="0">
              <a:latin typeface="Arial" charset="0"/>
            </a:endParaRPr>
          </a:p>
        </p:txBody>
      </p:sp>
      <p:sp>
        <p:nvSpPr>
          <p:cNvPr id="4301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E773170D-475C-4EB6-A3C7-0EE1749BF05B}" type="slidenum">
              <a:rPr lang="zh-CN" altLang="en-US" sz="1200" smtClean="0">
                <a:latin typeface="Arial" charset="0"/>
              </a:rPr>
              <a:pPr eaLnBrk="1" hangingPunct="1"/>
              <a:t>41</a:t>
            </a:fld>
            <a:endParaRPr lang="en-US" altLang="zh-CN" sz="1200" smtClean="0">
              <a:latin typeface="Arial" charset="0"/>
            </a:endParaRPr>
          </a:p>
        </p:txBody>
      </p:sp>
      <p:sp>
        <p:nvSpPr>
          <p:cNvPr id="43012" name="Text Box 3"/>
          <p:cNvSpPr txBox="1">
            <a:spLocks noChangeArrowheads="1"/>
          </p:cNvSpPr>
          <p:nvPr/>
        </p:nvSpPr>
        <p:spPr bwMode="auto">
          <a:xfrm>
            <a:off x="228600" y="1447800"/>
            <a:ext cx="86868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a:solidFill>
                  <a:srgbClr val="92D050"/>
                </a:solidFill>
              </a:rPr>
              <a:t>A.12 </a:t>
            </a:r>
            <a:r>
              <a:rPr lang="zh-CN" altLang="zh-CN" sz="2800" b="1">
                <a:solidFill>
                  <a:srgbClr val="92D050"/>
                </a:solidFill>
              </a:rPr>
              <a:t>第</a:t>
            </a:r>
            <a:r>
              <a:rPr lang="en-US" altLang="zh-CN" sz="2800" b="1">
                <a:solidFill>
                  <a:srgbClr val="92D050"/>
                </a:solidFill>
              </a:rPr>
              <a:t>11</a:t>
            </a:r>
            <a:r>
              <a:rPr lang="zh-CN" altLang="zh-CN" sz="2800" b="1">
                <a:solidFill>
                  <a:srgbClr val="92D050"/>
                </a:solidFill>
              </a:rPr>
              <a:t>部分</a:t>
            </a:r>
            <a:r>
              <a:rPr lang="en-US" altLang="zh-CN" sz="2800" b="1">
                <a:solidFill>
                  <a:srgbClr val="92D050"/>
                </a:solidFill>
              </a:rPr>
              <a:t>——</a:t>
            </a:r>
            <a:r>
              <a:rPr lang="zh-CN" altLang="zh-CN" sz="2800" b="1">
                <a:solidFill>
                  <a:srgbClr val="92D050"/>
                </a:solidFill>
              </a:rPr>
              <a:t>毒理学信息 </a:t>
            </a:r>
            <a:endParaRPr lang="zh-CN" altLang="zh-CN" sz="2800">
              <a:solidFill>
                <a:srgbClr val="92D050"/>
              </a:solidFill>
            </a:endParaRPr>
          </a:p>
          <a:p>
            <a:pPr algn="just" eaLnBrk="1" hangingPunct="1">
              <a:lnSpc>
                <a:spcPct val="150000"/>
              </a:lnSpc>
            </a:pPr>
            <a:r>
              <a:rPr lang="en-US" altLang="zh-CN" sz="2400" b="1"/>
              <a:t>Ames</a:t>
            </a:r>
            <a:r>
              <a:rPr lang="zh-CN" altLang="en-US" sz="2400" b="1"/>
              <a:t>试验：即鼠伤寒沙门氏菌营养缺陷型回复突变试验，</a:t>
            </a:r>
            <a:r>
              <a:rPr lang="zh-CN" altLang="en-US" sz="2400" b="1">
                <a:solidFill>
                  <a:srgbClr val="FF33CC"/>
                </a:solidFill>
              </a:rPr>
              <a:t>是目前检测基因突变最常用方法之一。</a:t>
            </a:r>
          </a:p>
          <a:p>
            <a:pPr algn="just" eaLnBrk="1" hangingPunct="1">
              <a:lnSpc>
                <a:spcPct val="150000"/>
              </a:lnSpc>
            </a:pPr>
            <a:r>
              <a:rPr lang="zh-CN" altLang="en-US" sz="2400" b="1"/>
              <a:t>原理：鼠伤寒沙门氏组氨酸营养缺陷型菌株不能合成组氨酸。故在缺乏组氨酸的培养基上，仅少数自发回复突变的细菌生长。假如有致突变物存在，则营养缺陷型的细菌回复突变成原养型，因而能生长形成菌落，据此判断受试物是否为致突变物。某些致突变物需要代谢活化后才能引起回复突变。</a:t>
            </a:r>
          </a:p>
        </p:txBody>
      </p:sp>
      <p:grpSp>
        <p:nvGrpSpPr>
          <p:cNvPr id="43013"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430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06BC129B-9B53-4F24-839D-73E1E87F3A13}" type="datetime1">
              <a:rPr lang="zh-CN" altLang="en-US" sz="1200" smtClean="0">
                <a:latin typeface="Arial" charset="0"/>
              </a:rPr>
              <a:pPr eaLnBrk="1" hangingPunct="1"/>
              <a:t>2017/4/24</a:t>
            </a:fld>
            <a:endParaRPr lang="en-US" altLang="zh-CN" sz="1200" smtClean="0">
              <a:latin typeface="Arial" charset="0"/>
            </a:endParaRPr>
          </a:p>
        </p:txBody>
      </p:sp>
      <p:sp>
        <p:nvSpPr>
          <p:cNvPr id="4403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25D584A-5B43-4DA9-BC45-97BEAAA1D1FB}" type="slidenum">
              <a:rPr lang="zh-CN" altLang="en-US" sz="1200" smtClean="0">
                <a:latin typeface="Arial" charset="0"/>
              </a:rPr>
              <a:pPr eaLnBrk="1" hangingPunct="1"/>
              <a:t>42</a:t>
            </a:fld>
            <a:endParaRPr lang="en-US" altLang="zh-CN" sz="1200" smtClean="0">
              <a:latin typeface="Arial" charset="0"/>
            </a:endParaRPr>
          </a:p>
        </p:txBody>
      </p:sp>
      <p:sp>
        <p:nvSpPr>
          <p:cNvPr id="44036" name="Text Box 3"/>
          <p:cNvSpPr txBox="1">
            <a:spLocks noChangeArrowheads="1"/>
          </p:cNvSpPr>
          <p:nvPr/>
        </p:nvSpPr>
        <p:spPr bwMode="auto">
          <a:xfrm>
            <a:off x="228600" y="1600200"/>
            <a:ext cx="86868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dirty="0">
                <a:solidFill>
                  <a:srgbClr val="92D050"/>
                </a:solidFill>
              </a:rPr>
              <a:t>A.13 </a:t>
            </a:r>
            <a:r>
              <a:rPr lang="zh-CN" altLang="zh-CN" sz="2800" b="1" dirty="0">
                <a:solidFill>
                  <a:srgbClr val="92D050"/>
                </a:solidFill>
              </a:rPr>
              <a:t>第</a:t>
            </a:r>
            <a:r>
              <a:rPr lang="en-US" altLang="zh-CN" sz="2800" b="1" dirty="0">
                <a:solidFill>
                  <a:srgbClr val="92D050"/>
                </a:solidFill>
              </a:rPr>
              <a:t>12</a:t>
            </a:r>
            <a:r>
              <a:rPr lang="zh-CN" altLang="zh-CN" sz="2800" b="1" dirty="0">
                <a:solidFill>
                  <a:srgbClr val="92D050"/>
                </a:solidFill>
              </a:rPr>
              <a:t>部分</a:t>
            </a:r>
            <a:r>
              <a:rPr lang="en-US" altLang="zh-CN" sz="2800" b="1" dirty="0">
                <a:solidFill>
                  <a:srgbClr val="92D050"/>
                </a:solidFill>
              </a:rPr>
              <a:t>—</a:t>
            </a:r>
            <a:r>
              <a:rPr lang="zh-CN" altLang="zh-CN" sz="2800" b="1" dirty="0">
                <a:solidFill>
                  <a:srgbClr val="92D050"/>
                </a:solidFill>
              </a:rPr>
              <a:t>生态学信息 </a:t>
            </a:r>
            <a:endParaRPr lang="zh-CN" altLang="zh-CN" sz="2800" dirty="0">
              <a:solidFill>
                <a:srgbClr val="92D050"/>
              </a:solidFill>
            </a:endParaRPr>
          </a:p>
          <a:p>
            <a:pPr algn="just" eaLnBrk="1" hangingPunct="1"/>
            <a:endParaRPr lang="en-US" altLang="zh-CN" sz="2400" dirty="0"/>
          </a:p>
          <a:p>
            <a:pPr algn="just" eaLnBrk="1" hangingPunct="1"/>
            <a:r>
              <a:rPr lang="zh-CN" altLang="zh-CN" sz="2400" b="1" dirty="0"/>
              <a:t>该部分提供化学品的环境影响、环境行为和归宿方面的信息，如： </a:t>
            </a:r>
          </a:p>
          <a:p>
            <a:pPr algn="just" eaLnBrk="1" hangingPunct="1"/>
            <a:r>
              <a:rPr lang="en-US" altLang="zh-CN" sz="2400" b="1" dirty="0"/>
              <a:t>— </a:t>
            </a:r>
            <a:r>
              <a:rPr lang="zh-CN" altLang="zh-CN" sz="2400" b="1" dirty="0"/>
              <a:t>化学品在环境中的预期行为，可能对环境造成的影响</a:t>
            </a:r>
            <a:r>
              <a:rPr lang="en-US" altLang="zh-CN" sz="2400" b="1" dirty="0"/>
              <a:t>/</a:t>
            </a:r>
            <a:r>
              <a:rPr lang="zh-CN" altLang="zh-CN" sz="2400" b="1" u="sng" dirty="0">
                <a:solidFill>
                  <a:srgbClr val="FF0000"/>
                </a:solidFill>
              </a:rPr>
              <a:t>生态毒性</a:t>
            </a:r>
            <a:r>
              <a:rPr lang="zh-CN" altLang="zh-CN" sz="2400" b="1" dirty="0"/>
              <a:t>； </a:t>
            </a:r>
          </a:p>
          <a:p>
            <a:pPr algn="just" eaLnBrk="1" hangingPunct="1"/>
            <a:r>
              <a:rPr lang="en-US" altLang="zh-CN" sz="2400" b="1" dirty="0"/>
              <a:t>— </a:t>
            </a:r>
            <a:r>
              <a:rPr lang="zh-CN" altLang="zh-CN" sz="2400" b="1" u="sng" dirty="0">
                <a:solidFill>
                  <a:srgbClr val="FF0000"/>
                </a:solidFill>
              </a:rPr>
              <a:t>持久性和降解性</a:t>
            </a:r>
            <a:r>
              <a:rPr lang="zh-CN" altLang="zh-CN" sz="2400" b="1" dirty="0"/>
              <a:t>； </a:t>
            </a:r>
          </a:p>
          <a:p>
            <a:pPr algn="just" eaLnBrk="1" hangingPunct="1"/>
            <a:r>
              <a:rPr lang="en-US" altLang="zh-CN" sz="2400" b="1" dirty="0"/>
              <a:t>— </a:t>
            </a:r>
            <a:r>
              <a:rPr lang="zh-CN" altLang="zh-CN" sz="2400" b="1" u="sng" dirty="0">
                <a:solidFill>
                  <a:srgbClr val="FF0000"/>
                </a:solidFill>
              </a:rPr>
              <a:t>潜在的生物累积性</a:t>
            </a:r>
            <a:r>
              <a:rPr lang="zh-CN" altLang="zh-CN" sz="2400" b="1" dirty="0"/>
              <a:t>； </a:t>
            </a:r>
          </a:p>
          <a:p>
            <a:pPr algn="just" eaLnBrk="1" hangingPunct="1"/>
            <a:r>
              <a:rPr lang="en-US" altLang="zh-CN" sz="2400" b="1" dirty="0"/>
              <a:t>— </a:t>
            </a:r>
            <a:r>
              <a:rPr lang="zh-CN" altLang="zh-CN" sz="2400" b="1" u="sng" dirty="0">
                <a:solidFill>
                  <a:srgbClr val="FF0000"/>
                </a:solidFill>
              </a:rPr>
              <a:t>土壤中的迁移性</a:t>
            </a:r>
            <a:r>
              <a:rPr lang="zh-CN" altLang="zh-CN" sz="2400" b="1" dirty="0"/>
              <a:t>。 </a:t>
            </a:r>
          </a:p>
          <a:p>
            <a:pPr algn="just" eaLnBrk="1" hangingPunct="1"/>
            <a:r>
              <a:rPr lang="zh-CN" altLang="zh-CN" sz="2400" b="1" dirty="0"/>
              <a:t>如果可能，提供更多的科学实验产生的数据或结果，并标明引用文献资料来源。 如果可能，提供任何生态学限值。 </a:t>
            </a:r>
          </a:p>
        </p:txBody>
      </p:sp>
      <p:grpSp>
        <p:nvGrpSpPr>
          <p:cNvPr id="44037"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440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D4A41A9C-7030-4407-ADC8-94AC73E2CD35}" type="datetime1">
              <a:rPr lang="zh-CN" altLang="en-US" sz="1200" smtClean="0">
                <a:latin typeface="Arial" charset="0"/>
              </a:rPr>
              <a:pPr eaLnBrk="1" hangingPunct="1"/>
              <a:t>2017/4/24</a:t>
            </a:fld>
            <a:endParaRPr lang="en-US" altLang="zh-CN" sz="1200" smtClean="0">
              <a:latin typeface="Arial" charset="0"/>
            </a:endParaRPr>
          </a:p>
        </p:txBody>
      </p:sp>
      <p:sp>
        <p:nvSpPr>
          <p:cNvPr id="4505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82AF0E8C-C910-48DD-BF16-057D370F99D1}" type="slidenum">
              <a:rPr lang="zh-CN" altLang="en-US" sz="1200" smtClean="0">
                <a:latin typeface="Arial" charset="0"/>
              </a:rPr>
              <a:pPr eaLnBrk="1" hangingPunct="1"/>
              <a:t>43</a:t>
            </a:fld>
            <a:endParaRPr lang="en-US" altLang="zh-CN" sz="1200" smtClean="0">
              <a:latin typeface="Arial" charset="0"/>
            </a:endParaRPr>
          </a:p>
        </p:txBody>
      </p:sp>
      <p:sp>
        <p:nvSpPr>
          <p:cNvPr id="45060" name="Text Box 3"/>
          <p:cNvSpPr txBox="1">
            <a:spLocks noChangeArrowheads="1"/>
          </p:cNvSpPr>
          <p:nvPr/>
        </p:nvSpPr>
        <p:spPr bwMode="auto">
          <a:xfrm>
            <a:off x="228600" y="1447800"/>
            <a:ext cx="87630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a:solidFill>
                  <a:srgbClr val="92D050"/>
                </a:solidFill>
              </a:rPr>
              <a:t>A.13 </a:t>
            </a:r>
            <a:r>
              <a:rPr lang="zh-CN" altLang="zh-CN" sz="2800" b="1">
                <a:solidFill>
                  <a:srgbClr val="92D050"/>
                </a:solidFill>
              </a:rPr>
              <a:t>第</a:t>
            </a:r>
            <a:r>
              <a:rPr lang="en-US" altLang="zh-CN" sz="2800" b="1">
                <a:solidFill>
                  <a:srgbClr val="92D050"/>
                </a:solidFill>
              </a:rPr>
              <a:t>12</a:t>
            </a:r>
            <a:r>
              <a:rPr lang="zh-CN" altLang="zh-CN" sz="2800" b="1">
                <a:solidFill>
                  <a:srgbClr val="92D050"/>
                </a:solidFill>
              </a:rPr>
              <a:t>部分</a:t>
            </a:r>
            <a:r>
              <a:rPr lang="en-US" altLang="zh-CN" sz="2800" b="1">
                <a:solidFill>
                  <a:srgbClr val="92D050"/>
                </a:solidFill>
              </a:rPr>
              <a:t>—</a:t>
            </a:r>
            <a:r>
              <a:rPr lang="zh-CN" altLang="zh-CN" sz="2800" b="1">
                <a:solidFill>
                  <a:srgbClr val="92D050"/>
                </a:solidFill>
              </a:rPr>
              <a:t>生态学信息 </a:t>
            </a:r>
            <a:endParaRPr lang="zh-CN" altLang="zh-CN" sz="2800">
              <a:solidFill>
                <a:srgbClr val="92D050"/>
              </a:solidFill>
            </a:endParaRPr>
          </a:p>
          <a:p>
            <a:pPr algn="just" eaLnBrk="1" latinLnBrk="1" hangingPunct="1">
              <a:lnSpc>
                <a:spcPct val="150000"/>
              </a:lnSpc>
            </a:pPr>
            <a:r>
              <a:rPr lang="zh-CN" altLang="en-US" sz="2400" b="1">
                <a:solidFill>
                  <a:srgbClr val="FF33CC"/>
                </a:solidFill>
              </a:rPr>
              <a:t>生物富集和生物积累：</a:t>
            </a:r>
            <a:r>
              <a:rPr lang="en-US" altLang="zh-CN" sz="2400" b="1"/>
              <a:t>(Bio-concentration)</a:t>
            </a:r>
            <a:r>
              <a:rPr lang="zh-CN" altLang="en-US" sz="2400" b="1"/>
              <a:t>，又称生物浓缩，是生物有机体或处于同一营养级上的生物种群从周围环境中蓄积某种元素或难分解化合物，使生物有机体内该物质的浓度超过环境中的浓度的现象。</a:t>
            </a:r>
            <a:r>
              <a:rPr lang="en-US" altLang="zh-CN" sz="2400" b="1"/>
              <a:t> </a:t>
            </a:r>
          </a:p>
          <a:p>
            <a:pPr algn="just" eaLnBrk="1" latinLnBrk="1" hangingPunct="1">
              <a:lnSpc>
                <a:spcPct val="150000"/>
              </a:lnSpc>
            </a:pPr>
            <a:r>
              <a:rPr lang="zh-CN" altLang="en-US" sz="2400" b="1">
                <a:solidFill>
                  <a:srgbClr val="FFFF00"/>
                </a:solidFill>
              </a:rPr>
              <a:t>生物富集系数（</a:t>
            </a:r>
            <a:r>
              <a:rPr lang="en-US" altLang="zh-CN" sz="2400" b="1">
                <a:solidFill>
                  <a:srgbClr val="FFFF00"/>
                </a:solidFill>
              </a:rPr>
              <a:t>BCF</a:t>
            </a:r>
            <a:r>
              <a:rPr lang="zh-CN" altLang="en-US" sz="2400" b="1">
                <a:solidFill>
                  <a:srgbClr val="FFFF00"/>
                </a:solidFill>
              </a:rPr>
              <a:t>）</a:t>
            </a:r>
            <a:r>
              <a:rPr lang="en-US" altLang="zh-CN" sz="2400" b="1">
                <a:solidFill>
                  <a:srgbClr val="FFFF00"/>
                </a:solidFill>
              </a:rPr>
              <a:t>    </a:t>
            </a:r>
            <a:endParaRPr lang="zh-CN" altLang="en-US" sz="2800" b="1">
              <a:solidFill>
                <a:srgbClr val="FFFF00"/>
              </a:solidFill>
            </a:endParaRPr>
          </a:p>
        </p:txBody>
      </p:sp>
      <p:grpSp>
        <p:nvGrpSpPr>
          <p:cNvPr id="45061"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450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33338"/>
            <a:ext cx="6629400" cy="1323975"/>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graphicFrame>
        <p:nvGraphicFramePr>
          <p:cNvPr id="45063" name="Object 1"/>
          <p:cNvGraphicFramePr>
            <a:graphicFrameLocks noChangeAspect="1"/>
          </p:cNvGraphicFramePr>
          <p:nvPr/>
        </p:nvGraphicFramePr>
        <p:xfrm>
          <a:off x="1033463" y="5029200"/>
          <a:ext cx="7153275" cy="914400"/>
        </p:xfrm>
        <a:graphic>
          <a:graphicData uri="http://schemas.openxmlformats.org/presentationml/2006/ole">
            <mc:AlternateContent xmlns:mc="http://schemas.openxmlformats.org/markup-compatibility/2006">
              <mc:Choice xmlns:v="urn:schemas-microsoft-com:vml" Requires="v">
                <p:oleObj spid="_x0000_s45083" name="Equation" r:id="rId4" imgW="2781300" imgH="355600" progId="Equation.DSMT4">
                  <p:embed/>
                </p:oleObj>
              </mc:Choice>
              <mc:Fallback>
                <p:oleObj name="Equation" r:id="rId4" imgW="2781300" imgH="355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463" y="5029200"/>
                        <a:ext cx="7153275" cy="9144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8555C782-9F88-40FD-8936-9F8ED280EBAF}" type="datetime1">
              <a:rPr lang="zh-CN" altLang="en-US" sz="1200" smtClean="0">
                <a:latin typeface="Arial" charset="0"/>
              </a:rPr>
              <a:pPr eaLnBrk="1" hangingPunct="1"/>
              <a:t>2017/4/24</a:t>
            </a:fld>
            <a:endParaRPr lang="en-US" altLang="zh-CN" sz="1200" smtClean="0">
              <a:latin typeface="Arial" charset="0"/>
            </a:endParaRPr>
          </a:p>
        </p:txBody>
      </p:sp>
      <p:sp>
        <p:nvSpPr>
          <p:cNvPr id="4608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8535A2A5-DA7C-4A64-AA5D-8915D17188F1}" type="slidenum">
              <a:rPr lang="zh-CN" altLang="en-US" sz="1200" smtClean="0">
                <a:latin typeface="Arial" charset="0"/>
              </a:rPr>
              <a:pPr eaLnBrk="1" hangingPunct="1"/>
              <a:t>44</a:t>
            </a:fld>
            <a:endParaRPr lang="en-US" altLang="zh-CN" sz="1200" smtClean="0">
              <a:latin typeface="Arial" charset="0"/>
            </a:endParaRPr>
          </a:p>
        </p:txBody>
      </p:sp>
      <p:sp>
        <p:nvSpPr>
          <p:cNvPr id="46084" name="Text Box 3"/>
          <p:cNvSpPr txBox="1">
            <a:spLocks noChangeArrowheads="1"/>
          </p:cNvSpPr>
          <p:nvPr/>
        </p:nvSpPr>
        <p:spPr bwMode="auto">
          <a:xfrm>
            <a:off x="228600" y="1152525"/>
            <a:ext cx="8763000" cy="518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zh-CN" altLang="zh-CN" sz="2800" b="1">
                <a:solidFill>
                  <a:srgbClr val="92D050"/>
                </a:solidFill>
              </a:rPr>
              <a:t>第</a:t>
            </a:r>
            <a:r>
              <a:rPr lang="en-US" altLang="zh-CN" sz="2800" b="1">
                <a:solidFill>
                  <a:srgbClr val="92D050"/>
                </a:solidFill>
              </a:rPr>
              <a:t>12</a:t>
            </a:r>
            <a:r>
              <a:rPr lang="zh-CN" altLang="zh-CN" sz="2800" b="1">
                <a:solidFill>
                  <a:srgbClr val="92D050"/>
                </a:solidFill>
              </a:rPr>
              <a:t>部分</a:t>
            </a:r>
            <a:r>
              <a:rPr lang="en-US" altLang="zh-CN" sz="2800" b="1">
                <a:solidFill>
                  <a:srgbClr val="92D050"/>
                </a:solidFill>
              </a:rPr>
              <a:t>——</a:t>
            </a:r>
            <a:r>
              <a:rPr lang="zh-CN" altLang="zh-CN" sz="2800" b="1">
                <a:solidFill>
                  <a:srgbClr val="92D050"/>
                </a:solidFill>
              </a:rPr>
              <a:t>生态学信息 </a:t>
            </a:r>
            <a:endParaRPr lang="zh-CN" altLang="zh-CN" sz="2800">
              <a:solidFill>
                <a:srgbClr val="92D050"/>
              </a:solidFill>
            </a:endParaRPr>
          </a:p>
          <a:p>
            <a:pPr algn="just" eaLnBrk="1" latinLnBrk="1" hangingPunct="1">
              <a:lnSpc>
                <a:spcPct val="150000"/>
              </a:lnSpc>
            </a:pPr>
            <a:r>
              <a:rPr lang="zh-CN" altLang="en-US" sz="2400" b="1">
                <a:solidFill>
                  <a:srgbClr val="FF33CC"/>
                </a:solidFill>
              </a:rPr>
              <a:t>生物富集和生物积累：</a:t>
            </a:r>
            <a:endParaRPr lang="en-US" altLang="zh-CN" sz="2400" b="1">
              <a:solidFill>
                <a:srgbClr val="FF33CC"/>
              </a:solidFill>
            </a:endParaRPr>
          </a:p>
          <a:p>
            <a:pPr algn="just" eaLnBrk="1" latinLnBrk="1" hangingPunct="1">
              <a:lnSpc>
                <a:spcPct val="150000"/>
              </a:lnSpc>
            </a:pPr>
            <a:r>
              <a:rPr lang="zh-CN" altLang="en-US" b="1"/>
              <a:t>生物富集与食物链相联系，各种生物通过一系列吃与被吃的关系，对某些元素或混合物可以产生生物积累效应。如自然界中一种有害的化学物质可以被草吸收，当以吃草为生的兔子吃了这种草并且不能将这种有害物质排出体外时，有害物质便逐渐在兔子的体内积累。老鹰以吃兔子为生，如果老鹰也不能将这种有害物质排除体外，则这种有害物质同样会在老鹰体内进一步积累。食物链对有害化学物质的这种累积和放大效应是生物富集直观表达。污染物是否沿着食物链积累，决定于以下三个条件：即污染物在环境中必须是比较稳定的，污染物必须是生物能够吸收的，污染物是不易被生物代谢过程中所分解的。 </a:t>
            </a:r>
            <a:endParaRPr lang="zh-CN" altLang="en-US" sz="2400" b="1"/>
          </a:p>
        </p:txBody>
      </p:sp>
      <p:grpSp>
        <p:nvGrpSpPr>
          <p:cNvPr id="46085"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460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33338"/>
            <a:ext cx="6629400" cy="1323975"/>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DE1BA4B-FF61-428F-A663-1A3BE802F6C8}" type="datetime1">
              <a:rPr lang="zh-CN" altLang="en-US" sz="1200" smtClean="0">
                <a:latin typeface="Arial" charset="0"/>
              </a:rPr>
              <a:pPr eaLnBrk="1" hangingPunct="1"/>
              <a:t>2017/4/24</a:t>
            </a:fld>
            <a:endParaRPr lang="en-US" altLang="zh-CN" sz="1200" smtClean="0">
              <a:latin typeface="Arial" charset="0"/>
            </a:endParaRPr>
          </a:p>
        </p:txBody>
      </p:sp>
      <p:sp>
        <p:nvSpPr>
          <p:cNvPr id="471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73A38E0E-EAC6-4BFB-B38F-E9F374C2C91B}" type="slidenum">
              <a:rPr lang="zh-CN" altLang="en-US" sz="1200" smtClean="0">
                <a:latin typeface="Arial" charset="0"/>
              </a:rPr>
              <a:pPr eaLnBrk="1" hangingPunct="1"/>
              <a:t>45</a:t>
            </a:fld>
            <a:endParaRPr lang="en-US" altLang="zh-CN" sz="1200" smtClean="0">
              <a:latin typeface="Arial" charset="0"/>
            </a:endParaRPr>
          </a:p>
        </p:txBody>
      </p:sp>
      <p:sp>
        <p:nvSpPr>
          <p:cNvPr id="47108" name="Text Box 3"/>
          <p:cNvSpPr txBox="1">
            <a:spLocks noChangeArrowheads="1"/>
          </p:cNvSpPr>
          <p:nvPr/>
        </p:nvSpPr>
        <p:spPr bwMode="auto">
          <a:xfrm>
            <a:off x="228600" y="1152525"/>
            <a:ext cx="8610600" cy="418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zh-CN" altLang="zh-CN" sz="2800" b="1">
                <a:solidFill>
                  <a:srgbClr val="92D050"/>
                </a:solidFill>
              </a:rPr>
              <a:t>第</a:t>
            </a:r>
            <a:r>
              <a:rPr lang="en-US" altLang="zh-CN" sz="2800" b="1">
                <a:solidFill>
                  <a:srgbClr val="92D050"/>
                </a:solidFill>
              </a:rPr>
              <a:t>12</a:t>
            </a:r>
            <a:r>
              <a:rPr lang="zh-CN" altLang="zh-CN" sz="2800" b="1">
                <a:solidFill>
                  <a:srgbClr val="92D050"/>
                </a:solidFill>
              </a:rPr>
              <a:t>部分</a:t>
            </a:r>
            <a:r>
              <a:rPr lang="en-US" altLang="zh-CN" sz="2800" b="1">
                <a:solidFill>
                  <a:srgbClr val="92D050"/>
                </a:solidFill>
              </a:rPr>
              <a:t>——</a:t>
            </a:r>
            <a:r>
              <a:rPr lang="zh-CN" altLang="zh-CN" sz="2800" b="1">
                <a:solidFill>
                  <a:srgbClr val="92D050"/>
                </a:solidFill>
              </a:rPr>
              <a:t>生态学信息 </a:t>
            </a:r>
            <a:endParaRPr lang="zh-CN" altLang="zh-CN" sz="2800">
              <a:solidFill>
                <a:srgbClr val="92D050"/>
              </a:solidFill>
            </a:endParaRPr>
          </a:p>
          <a:p>
            <a:pPr algn="just" eaLnBrk="1" latinLnBrk="1" hangingPunct="1">
              <a:lnSpc>
                <a:spcPct val="150000"/>
              </a:lnSpc>
            </a:pPr>
            <a:r>
              <a:rPr lang="zh-CN" altLang="en-US" sz="2400" b="1">
                <a:solidFill>
                  <a:srgbClr val="FF33CC"/>
                </a:solidFill>
              </a:rPr>
              <a:t>生物富集和生物积累：</a:t>
            </a:r>
            <a:endParaRPr lang="en-US" altLang="zh-CN" sz="2400" b="1">
              <a:solidFill>
                <a:srgbClr val="FF33CC"/>
              </a:solidFill>
            </a:endParaRPr>
          </a:p>
          <a:p>
            <a:pPr algn="just" eaLnBrk="1" latinLnBrk="1" hangingPunct="1">
              <a:lnSpc>
                <a:spcPts val="3500"/>
              </a:lnSpc>
            </a:pPr>
            <a:r>
              <a:rPr lang="en-US" altLang="zh-CN" sz="2400" b="1">
                <a:solidFill>
                  <a:srgbClr val="FF0000"/>
                </a:solidFill>
                <a:latin typeface="Times New Roman" pitchFamily="18" charset="0"/>
                <a:cs typeface="Times New Roman" pitchFamily="18" charset="0"/>
              </a:rPr>
              <a:t>PBT</a:t>
            </a:r>
            <a:r>
              <a:rPr lang="zh-CN" altLang="en-US" sz="2400" b="1">
                <a:solidFill>
                  <a:srgbClr val="FF0000"/>
                </a:solidFill>
                <a:latin typeface="Times New Roman" pitchFamily="18" charset="0"/>
                <a:cs typeface="Times New Roman" pitchFamily="18" charset="0"/>
              </a:rPr>
              <a:t>：</a:t>
            </a:r>
            <a:r>
              <a:rPr lang="en-US" altLang="zh-CN" sz="2400">
                <a:latin typeface="Times New Roman" pitchFamily="18" charset="0"/>
                <a:cs typeface="Times New Roman" pitchFamily="18" charset="0"/>
              </a:rPr>
              <a:t>Substances that are potentially Persistent, Bio-accumulative </a:t>
            </a:r>
          </a:p>
          <a:p>
            <a:pPr algn="just" eaLnBrk="1" latinLnBrk="1" hangingPunct="1">
              <a:lnSpc>
                <a:spcPts val="3500"/>
              </a:lnSpc>
            </a:pPr>
            <a:r>
              <a:rPr lang="en-US" altLang="zh-CN" sz="2400">
                <a:latin typeface="Times New Roman" pitchFamily="18" charset="0"/>
                <a:cs typeface="Times New Roman" pitchFamily="18" charset="0"/>
              </a:rPr>
              <a:t>and Toxic</a:t>
            </a:r>
            <a:r>
              <a:rPr lang="en-US" altLang="zh-CN" sz="2400"/>
              <a:t> </a:t>
            </a:r>
            <a:r>
              <a:rPr lang="zh-CN" altLang="en-US" sz="2400"/>
              <a:t>持久性、生物累积性和有毒性的物质：</a:t>
            </a:r>
            <a:br>
              <a:rPr lang="zh-CN" altLang="en-US" sz="2400"/>
            </a:br>
            <a:r>
              <a:rPr lang="zh-CN" altLang="en-US" sz="2400"/>
              <a:t>持久性是指在环境中很难降解，例如很难通过土壤中的微生物降解。生物累积性是富集在人或动物体内不易排出。</a:t>
            </a:r>
            <a:endParaRPr lang="en-US" altLang="zh-CN" sz="2400"/>
          </a:p>
          <a:p>
            <a:pPr algn="just" eaLnBrk="1" latinLnBrk="1" hangingPunct="1">
              <a:lnSpc>
                <a:spcPts val="3500"/>
              </a:lnSpc>
            </a:pPr>
            <a:endParaRPr lang="en-US" altLang="zh-CN" sz="2400">
              <a:latin typeface="Times New Roman" pitchFamily="18" charset="0"/>
              <a:cs typeface="Times New Roman" pitchFamily="18" charset="0"/>
            </a:endParaRPr>
          </a:p>
          <a:p>
            <a:pPr algn="just" eaLnBrk="1" latinLnBrk="1" hangingPunct="1">
              <a:lnSpc>
                <a:spcPts val="3500"/>
              </a:lnSpc>
            </a:pPr>
            <a:r>
              <a:rPr lang="en-US" altLang="zh-CN" sz="2400" b="1">
                <a:solidFill>
                  <a:srgbClr val="FF0000"/>
                </a:solidFill>
                <a:latin typeface="Times New Roman" pitchFamily="18" charset="0"/>
                <a:cs typeface="Times New Roman" pitchFamily="18" charset="0"/>
              </a:rPr>
              <a:t>vPvB</a:t>
            </a:r>
            <a:r>
              <a:rPr lang="zh-CN" altLang="en-US" sz="2400" b="1">
                <a:solidFill>
                  <a:srgbClr val="FF0000"/>
                </a:solidFill>
                <a:latin typeface="Times New Roman" pitchFamily="18" charset="0"/>
                <a:cs typeface="Times New Roman" pitchFamily="18" charset="0"/>
              </a:rPr>
              <a:t>：</a:t>
            </a:r>
            <a:r>
              <a:rPr lang="en-US" altLang="zh-CN" sz="2400">
                <a:latin typeface="Times New Roman" pitchFamily="18" charset="0"/>
                <a:cs typeface="Times New Roman" pitchFamily="18" charset="0"/>
              </a:rPr>
              <a:t>Substances that are potentially Very Persistent and Very Bio-accumulative </a:t>
            </a:r>
            <a:r>
              <a:rPr lang="zh-CN" altLang="en-US" sz="2400"/>
              <a:t>强持久性、高生物累积性和有毒性的物质。</a:t>
            </a:r>
            <a:endParaRPr lang="en-US" altLang="zh-CN" sz="2400" b="1">
              <a:solidFill>
                <a:srgbClr val="FF33CC"/>
              </a:solidFill>
            </a:endParaRPr>
          </a:p>
        </p:txBody>
      </p:sp>
      <p:grpSp>
        <p:nvGrpSpPr>
          <p:cNvPr id="47109"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471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33338"/>
            <a:ext cx="6629400" cy="1323975"/>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C8B42FA-090F-46A3-9B21-6EFE5C3FFF8F}" type="datetime1">
              <a:rPr lang="zh-CN" altLang="en-US" sz="1200" smtClean="0">
                <a:latin typeface="Arial" charset="0"/>
              </a:rPr>
              <a:pPr eaLnBrk="1" hangingPunct="1"/>
              <a:t>2017/4/24</a:t>
            </a:fld>
            <a:endParaRPr lang="en-US" altLang="zh-CN" sz="1200" smtClean="0">
              <a:latin typeface="Arial" charset="0"/>
            </a:endParaRPr>
          </a:p>
        </p:txBody>
      </p:sp>
      <p:sp>
        <p:nvSpPr>
          <p:cNvPr id="4813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BC37A5D5-56EC-4500-9BB2-BF98D1208914}" type="slidenum">
              <a:rPr lang="zh-CN" altLang="en-US" sz="1200" smtClean="0">
                <a:latin typeface="Arial" charset="0"/>
              </a:rPr>
              <a:pPr eaLnBrk="1" hangingPunct="1"/>
              <a:t>46</a:t>
            </a:fld>
            <a:endParaRPr lang="en-US" altLang="zh-CN" sz="1200" smtClean="0">
              <a:latin typeface="Arial" charset="0"/>
            </a:endParaRPr>
          </a:p>
        </p:txBody>
      </p:sp>
      <p:sp>
        <p:nvSpPr>
          <p:cNvPr id="48132" name="Text Box 3"/>
          <p:cNvSpPr txBox="1">
            <a:spLocks noChangeArrowheads="1"/>
          </p:cNvSpPr>
          <p:nvPr/>
        </p:nvSpPr>
        <p:spPr bwMode="auto">
          <a:xfrm>
            <a:off x="228600" y="1447800"/>
            <a:ext cx="8686800"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a:solidFill>
                  <a:srgbClr val="92D050"/>
                </a:solidFill>
              </a:rPr>
              <a:t>A.14 </a:t>
            </a:r>
            <a:r>
              <a:rPr lang="zh-CN" altLang="zh-CN" sz="2800" b="1">
                <a:solidFill>
                  <a:srgbClr val="92D050"/>
                </a:solidFill>
              </a:rPr>
              <a:t>第</a:t>
            </a:r>
            <a:r>
              <a:rPr lang="en-US" altLang="zh-CN" sz="2800" b="1">
                <a:solidFill>
                  <a:srgbClr val="92D050"/>
                </a:solidFill>
              </a:rPr>
              <a:t>13</a:t>
            </a:r>
            <a:r>
              <a:rPr lang="zh-CN" altLang="zh-CN" sz="2800" b="1">
                <a:solidFill>
                  <a:srgbClr val="92D050"/>
                </a:solidFill>
              </a:rPr>
              <a:t>部分</a:t>
            </a:r>
            <a:r>
              <a:rPr lang="en-US" altLang="zh-CN" sz="2800" b="1">
                <a:solidFill>
                  <a:srgbClr val="92D050"/>
                </a:solidFill>
              </a:rPr>
              <a:t>—</a:t>
            </a:r>
            <a:r>
              <a:rPr lang="zh-CN" altLang="zh-CN" sz="2800" b="1">
                <a:solidFill>
                  <a:srgbClr val="92D050"/>
                </a:solidFill>
              </a:rPr>
              <a:t>废弃处置 </a:t>
            </a:r>
            <a:endParaRPr lang="zh-CN" altLang="zh-CN" sz="2800">
              <a:solidFill>
                <a:srgbClr val="92D050"/>
              </a:solidFill>
            </a:endParaRPr>
          </a:p>
          <a:p>
            <a:pPr eaLnBrk="1" hangingPunct="1">
              <a:lnSpc>
                <a:spcPts val="3500"/>
              </a:lnSpc>
            </a:pPr>
            <a:endParaRPr lang="en-US" altLang="zh-CN" sz="2400"/>
          </a:p>
          <a:p>
            <a:pPr eaLnBrk="1" hangingPunct="1">
              <a:lnSpc>
                <a:spcPct val="150000"/>
              </a:lnSpc>
            </a:pPr>
            <a:r>
              <a:rPr lang="zh-CN" altLang="zh-CN" sz="2400" b="1"/>
              <a:t>该部分包括为安全和有利于环境保护而推荐的废弃处置方法信息。 </a:t>
            </a:r>
          </a:p>
          <a:p>
            <a:pPr eaLnBrk="1" hangingPunct="1">
              <a:lnSpc>
                <a:spcPct val="150000"/>
              </a:lnSpc>
            </a:pPr>
            <a:r>
              <a:rPr lang="zh-CN" altLang="zh-CN" sz="2400" b="1"/>
              <a:t>这些处置方法适用于化学品</a:t>
            </a:r>
            <a:r>
              <a:rPr lang="zh-CN" altLang="en-US" sz="2400" b="1">
                <a:solidFill>
                  <a:srgbClr val="FF0000"/>
                </a:solidFill>
              </a:rPr>
              <a:t>（</a:t>
            </a:r>
            <a:r>
              <a:rPr lang="zh-CN" altLang="zh-CN" sz="2400" b="1" u="sng">
                <a:solidFill>
                  <a:srgbClr val="FF0000"/>
                </a:solidFill>
              </a:rPr>
              <a:t>残余废弃物</a:t>
            </a:r>
            <a:r>
              <a:rPr lang="zh-CN" altLang="en-US" sz="2400" b="1" u="sng">
                <a:solidFill>
                  <a:srgbClr val="FF0000"/>
                </a:solidFill>
              </a:rPr>
              <a:t>）</a:t>
            </a:r>
            <a:r>
              <a:rPr lang="zh-CN" altLang="zh-CN" sz="2400" b="1"/>
              <a:t>，也适用于任何</a:t>
            </a:r>
            <a:r>
              <a:rPr lang="zh-CN" altLang="zh-CN" sz="2400" b="1" u="sng">
                <a:solidFill>
                  <a:srgbClr val="FF0000"/>
                </a:solidFill>
              </a:rPr>
              <a:t>受污染的容器和包装</a:t>
            </a:r>
            <a:r>
              <a:rPr lang="zh-CN" altLang="zh-CN" sz="2400" b="1"/>
              <a:t>。 </a:t>
            </a:r>
          </a:p>
          <a:p>
            <a:pPr eaLnBrk="1" hangingPunct="1">
              <a:lnSpc>
                <a:spcPct val="150000"/>
              </a:lnSpc>
            </a:pPr>
            <a:r>
              <a:rPr lang="zh-CN" altLang="zh-CN" sz="2400" b="1"/>
              <a:t>提醒下游用户注意当地废弃处置法规。 </a:t>
            </a:r>
          </a:p>
        </p:txBody>
      </p:sp>
      <p:grpSp>
        <p:nvGrpSpPr>
          <p:cNvPr id="48133"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481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1B61699-42BC-4D21-A7C8-EBBE16829FF8}" type="datetime1">
              <a:rPr lang="zh-CN" altLang="en-US" sz="1200" smtClean="0">
                <a:latin typeface="Arial" charset="0"/>
              </a:rPr>
              <a:pPr eaLnBrk="1" hangingPunct="1"/>
              <a:t>2017/4/24</a:t>
            </a:fld>
            <a:endParaRPr lang="en-US" altLang="zh-CN" sz="1200" smtClean="0">
              <a:latin typeface="Arial" charset="0"/>
            </a:endParaRPr>
          </a:p>
        </p:txBody>
      </p:sp>
      <p:sp>
        <p:nvSpPr>
          <p:cNvPr id="4915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8F619CE0-0127-4850-9F48-D4749CEA93E5}" type="slidenum">
              <a:rPr lang="zh-CN" altLang="en-US" sz="1200" smtClean="0">
                <a:latin typeface="Arial" charset="0"/>
              </a:rPr>
              <a:pPr eaLnBrk="1" hangingPunct="1"/>
              <a:t>47</a:t>
            </a:fld>
            <a:endParaRPr lang="en-US" altLang="zh-CN" sz="1200" smtClean="0">
              <a:latin typeface="Arial" charset="0"/>
            </a:endParaRPr>
          </a:p>
        </p:txBody>
      </p:sp>
      <p:sp>
        <p:nvSpPr>
          <p:cNvPr id="49156" name="Text Box 3"/>
          <p:cNvSpPr txBox="1">
            <a:spLocks noChangeArrowheads="1"/>
          </p:cNvSpPr>
          <p:nvPr/>
        </p:nvSpPr>
        <p:spPr bwMode="auto">
          <a:xfrm>
            <a:off x="228600" y="1447800"/>
            <a:ext cx="8686800" cy="50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a:solidFill>
                  <a:srgbClr val="92D050"/>
                </a:solidFill>
              </a:rPr>
              <a:t>A.15 </a:t>
            </a:r>
            <a:r>
              <a:rPr lang="zh-CN" altLang="zh-CN" sz="2800" b="1">
                <a:solidFill>
                  <a:srgbClr val="92D050"/>
                </a:solidFill>
              </a:rPr>
              <a:t>第</a:t>
            </a:r>
            <a:r>
              <a:rPr lang="en-US" altLang="zh-CN" sz="2800" b="1">
                <a:solidFill>
                  <a:srgbClr val="92D050"/>
                </a:solidFill>
              </a:rPr>
              <a:t>14</a:t>
            </a:r>
            <a:r>
              <a:rPr lang="zh-CN" altLang="zh-CN" sz="2800" b="1">
                <a:solidFill>
                  <a:srgbClr val="92D050"/>
                </a:solidFill>
              </a:rPr>
              <a:t>部分</a:t>
            </a:r>
            <a:r>
              <a:rPr lang="en-US" altLang="zh-CN" sz="2800" b="1">
                <a:solidFill>
                  <a:srgbClr val="92D050"/>
                </a:solidFill>
              </a:rPr>
              <a:t>—</a:t>
            </a:r>
            <a:r>
              <a:rPr lang="zh-CN" altLang="zh-CN" sz="2800" b="1">
                <a:solidFill>
                  <a:srgbClr val="92D050"/>
                </a:solidFill>
              </a:rPr>
              <a:t>运输信息 </a:t>
            </a:r>
            <a:endParaRPr lang="zh-CN" altLang="zh-CN" sz="2800">
              <a:solidFill>
                <a:srgbClr val="92D050"/>
              </a:solidFill>
            </a:endParaRPr>
          </a:p>
          <a:p>
            <a:pPr eaLnBrk="1" hangingPunct="1">
              <a:lnSpc>
                <a:spcPts val="3500"/>
              </a:lnSpc>
            </a:pPr>
            <a:r>
              <a:rPr lang="zh-CN" altLang="zh-CN" sz="2400" b="1"/>
              <a:t>该部分包括</a:t>
            </a:r>
            <a:r>
              <a:rPr lang="zh-CN" altLang="zh-CN" sz="2400" b="1" u="sng">
                <a:solidFill>
                  <a:srgbClr val="FF0000"/>
                </a:solidFill>
              </a:rPr>
              <a:t>国际运输法规</a:t>
            </a:r>
            <a:r>
              <a:rPr lang="zh-CN" altLang="zh-CN" sz="2400" b="1"/>
              <a:t>规定的编号与分类信息，这些信息应根据不同的运输方式，如陆运、海运和空运进行区分。 </a:t>
            </a:r>
          </a:p>
          <a:p>
            <a:pPr eaLnBrk="1" hangingPunct="1">
              <a:lnSpc>
                <a:spcPts val="3500"/>
              </a:lnSpc>
            </a:pPr>
            <a:r>
              <a:rPr lang="zh-CN" altLang="zh-CN" sz="2400" b="1"/>
              <a:t>应包含以下信息： </a:t>
            </a:r>
          </a:p>
          <a:p>
            <a:pPr eaLnBrk="1" hangingPunct="1">
              <a:lnSpc>
                <a:spcPts val="3500"/>
              </a:lnSpc>
            </a:pPr>
            <a:r>
              <a:rPr lang="en-US" altLang="zh-CN" sz="2400" b="1"/>
              <a:t>—  </a:t>
            </a:r>
            <a:r>
              <a:rPr lang="zh-CN" altLang="zh-CN" sz="2400" b="1" u="sng">
                <a:solidFill>
                  <a:srgbClr val="FF0000"/>
                </a:solidFill>
              </a:rPr>
              <a:t>联合国危险货物编号</a:t>
            </a:r>
            <a:r>
              <a:rPr lang="zh-CN" altLang="en-US" sz="2400" b="1" u="sng">
                <a:solidFill>
                  <a:srgbClr val="FF0000"/>
                </a:solidFill>
              </a:rPr>
              <a:t>（</a:t>
            </a:r>
            <a:r>
              <a:rPr lang="en-US" altLang="zh-CN" sz="2400" b="1" u="sng">
                <a:solidFill>
                  <a:srgbClr val="FF0000"/>
                </a:solidFill>
              </a:rPr>
              <a:t>UN</a:t>
            </a:r>
            <a:r>
              <a:rPr lang="zh-CN" altLang="zh-CN" sz="2400" b="1" u="sng">
                <a:solidFill>
                  <a:srgbClr val="FF0000"/>
                </a:solidFill>
              </a:rPr>
              <a:t>号</a:t>
            </a:r>
            <a:r>
              <a:rPr lang="zh-CN" altLang="en-US" sz="2400" b="1" u="sng">
                <a:solidFill>
                  <a:srgbClr val="FF0000"/>
                </a:solidFill>
              </a:rPr>
              <a:t>）</a:t>
            </a:r>
            <a:r>
              <a:rPr lang="zh-CN" altLang="zh-CN" sz="2400" b="1"/>
              <a:t>； </a:t>
            </a:r>
          </a:p>
          <a:p>
            <a:pPr eaLnBrk="1" hangingPunct="1">
              <a:lnSpc>
                <a:spcPts val="3500"/>
              </a:lnSpc>
            </a:pPr>
            <a:r>
              <a:rPr lang="en-US" altLang="zh-CN" sz="2400" b="1"/>
              <a:t>—  </a:t>
            </a:r>
            <a:r>
              <a:rPr lang="zh-CN" altLang="zh-CN" sz="2400" b="1" u="sng">
                <a:solidFill>
                  <a:srgbClr val="FF0000"/>
                </a:solidFill>
              </a:rPr>
              <a:t>联合国运输名称</a:t>
            </a:r>
            <a:r>
              <a:rPr lang="zh-CN" altLang="zh-CN" sz="2400" b="1"/>
              <a:t>； </a:t>
            </a:r>
          </a:p>
          <a:p>
            <a:pPr eaLnBrk="1" hangingPunct="1">
              <a:lnSpc>
                <a:spcPts val="3500"/>
              </a:lnSpc>
            </a:pPr>
            <a:r>
              <a:rPr lang="en-US" altLang="zh-CN" sz="2400" b="1"/>
              <a:t>—  </a:t>
            </a:r>
            <a:r>
              <a:rPr lang="zh-CN" altLang="zh-CN" sz="2400" b="1" u="sng">
                <a:solidFill>
                  <a:srgbClr val="FF0000"/>
                </a:solidFill>
              </a:rPr>
              <a:t>联合国危险性分类</a:t>
            </a:r>
            <a:r>
              <a:rPr lang="zh-CN" altLang="zh-CN" sz="2400" b="1"/>
              <a:t>； </a:t>
            </a:r>
          </a:p>
          <a:p>
            <a:pPr eaLnBrk="1" hangingPunct="1">
              <a:lnSpc>
                <a:spcPts val="3500"/>
              </a:lnSpc>
            </a:pPr>
            <a:r>
              <a:rPr lang="en-US" altLang="zh-CN" sz="2400" b="1"/>
              <a:t>—  </a:t>
            </a:r>
            <a:r>
              <a:rPr lang="zh-CN" altLang="zh-CN" sz="2400" b="1" u="sng">
                <a:solidFill>
                  <a:srgbClr val="FF0000"/>
                </a:solidFill>
              </a:rPr>
              <a:t>包装组</a:t>
            </a:r>
            <a:r>
              <a:rPr lang="zh-CN" altLang="en-US" sz="2400" b="1" u="sng">
                <a:solidFill>
                  <a:srgbClr val="FF0000"/>
                </a:solidFill>
              </a:rPr>
              <a:t>（</a:t>
            </a:r>
            <a:r>
              <a:rPr lang="zh-CN" altLang="zh-CN" sz="2400" b="1" u="sng">
                <a:solidFill>
                  <a:srgbClr val="FF0000"/>
                </a:solidFill>
              </a:rPr>
              <a:t>如果可能</a:t>
            </a:r>
            <a:r>
              <a:rPr lang="zh-CN" altLang="en-US" sz="2400" b="1" u="sng">
                <a:solidFill>
                  <a:srgbClr val="FF0000"/>
                </a:solidFill>
              </a:rPr>
              <a:t>）</a:t>
            </a:r>
            <a:r>
              <a:rPr lang="zh-CN" altLang="zh-CN" sz="2400" b="1"/>
              <a:t>； </a:t>
            </a:r>
          </a:p>
          <a:p>
            <a:pPr eaLnBrk="1" hangingPunct="1">
              <a:lnSpc>
                <a:spcPts val="3500"/>
              </a:lnSpc>
            </a:pPr>
            <a:r>
              <a:rPr lang="en-US" altLang="zh-CN" sz="2400" b="1"/>
              <a:t>—  </a:t>
            </a:r>
            <a:r>
              <a:rPr lang="zh-CN" altLang="zh-CN" sz="2400" b="1" u="sng">
                <a:solidFill>
                  <a:srgbClr val="FF0000"/>
                </a:solidFill>
              </a:rPr>
              <a:t>海洋污染物</a:t>
            </a:r>
            <a:r>
              <a:rPr lang="zh-CN" altLang="en-US" sz="2400" b="1" u="sng">
                <a:solidFill>
                  <a:srgbClr val="FF0000"/>
                </a:solidFill>
              </a:rPr>
              <a:t>（</a:t>
            </a:r>
            <a:r>
              <a:rPr lang="zh-CN" altLang="zh-CN" sz="2400" b="1"/>
              <a:t>是</a:t>
            </a:r>
            <a:r>
              <a:rPr lang="en-US" altLang="zh-CN" sz="2400" b="1"/>
              <a:t>/</a:t>
            </a:r>
            <a:r>
              <a:rPr lang="zh-CN" altLang="zh-CN" sz="2400" b="1"/>
              <a:t>否</a:t>
            </a:r>
            <a:r>
              <a:rPr lang="zh-CN" altLang="en-US" sz="2400" b="1"/>
              <a:t>）</a:t>
            </a:r>
            <a:r>
              <a:rPr lang="zh-CN" altLang="zh-CN" sz="2400" b="1"/>
              <a:t>。 </a:t>
            </a:r>
          </a:p>
          <a:p>
            <a:pPr eaLnBrk="1" hangingPunct="1">
              <a:lnSpc>
                <a:spcPts val="3500"/>
              </a:lnSpc>
            </a:pPr>
            <a:r>
              <a:rPr lang="en-US" altLang="zh-CN" sz="2400" b="1"/>
              <a:t>—  </a:t>
            </a:r>
            <a:r>
              <a:rPr lang="zh-CN" altLang="zh-CN" sz="2400" b="1">
                <a:solidFill>
                  <a:srgbClr val="FF0000"/>
                </a:solidFill>
              </a:rPr>
              <a:t>提供使用者需要了解或遵守的其他与运输或运输工具有关的特殊防范措施。 可增加其他相关法规的规定</a:t>
            </a:r>
            <a:r>
              <a:rPr lang="zh-CN" altLang="zh-CN" sz="2400" b="1"/>
              <a:t>。 </a:t>
            </a:r>
          </a:p>
        </p:txBody>
      </p:sp>
      <p:grpSp>
        <p:nvGrpSpPr>
          <p:cNvPr id="49157"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491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953B3291-5854-44D1-9129-ADDCB3B6790D}" type="datetime1">
              <a:rPr lang="zh-CN" altLang="en-US" sz="1200" smtClean="0">
                <a:latin typeface="Arial" charset="0"/>
              </a:rPr>
              <a:pPr eaLnBrk="1" hangingPunct="1"/>
              <a:t>2017/4/24</a:t>
            </a:fld>
            <a:endParaRPr lang="en-US" altLang="zh-CN" sz="1200" smtClean="0">
              <a:latin typeface="Arial" charset="0"/>
            </a:endParaRPr>
          </a:p>
        </p:txBody>
      </p:sp>
      <p:sp>
        <p:nvSpPr>
          <p:cNvPr id="5017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1F0B86E-AC48-4233-8E04-35619E219DF0}" type="slidenum">
              <a:rPr lang="zh-CN" altLang="en-US" sz="1200" smtClean="0">
                <a:latin typeface="Arial" charset="0"/>
              </a:rPr>
              <a:pPr eaLnBrk="1" hangingPunct="1"/>
              <a:t>48</a:t>
            </a:fld>
            <a:endParaRPr lang="en-US" altLang="zh-CN" sz="1200" smtClean="0">
              <a:latin typeface="Arial" charset="0"/>
            </a:endParaRPr>
          </a:p>
        </p:txBody>
      </p:sp>
      <p:sp>
        <p:nvSpPr>
          <p:cNvPr id="50180" name="Text Box 3"/>
          <p:cNvSpPr txBox="1">
            <a:spLocks noChangeArrowheads="1"/>
          </p:cNvSpPr>
          <p:nvPr/>
        </p:nvSpPr>
        <p:spPr bwMode="auto">
          <a:xfrm>
            <a:off x="228600" y="1447800"/>
            <a:ext cx="86868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a:solidFill>
                  <a:srgbClr val="92D050"/>
                </a:solidFill>
              </a:rPr>
              <a:t>A.16 </a:t>
            </a:r>
            <a:r>
              <a:rPr lang="zh-CN" altLang="zh-CN" sz="2800" b="1">
                <a:solidFill>
                  <a:srgbClr val="92D050"/>
                </a:solidFill>
              </a:rPr>
              <a:t>第</a:t>
            </a:r>
            <a:r>
              <a:rPr lang="en-US" altLang="zh-CN" sz="2800" b="1">
                <a:solidFill>
                  <a:srgbClr val="92D050"/>
                </a:solidFill>
              </a:rPr>
              <a:t>15</a:t>
            </a:r>
            <a:r>
              <a:rPr lang="zh-CN" altLang="zh-CN" sz="2800" b="1">
                <a:solidFill>
                  <a:srgbClr val="92D050"/>
                </a:solidFill>
              </a:rPr>
              <a:t>部分</a:t>
            </a:r>
            <a:r>
              <a:rPr lang="en-US" altLang="zh-CN" sz="2800" b="1">
                <a:solidFill>
                  <a:srgbClr val="92D050"/>
                </a:solidFill>
              </a:rPr>
              <a:t>—</a:t>
            </a:r>
            <a:r>
              <a:rPr lang="zh-CN" altLang="zh-CN" sz="2800" b="1">
                <a:solidFill>
                  <a:srgbClr val="92D050"/>
                </a:solidFill>
              </a:rPr>
              <a:t>法规信息 </a:t>
            </a:r>
            <a:endParaRPr lang="zh-CN" altLang="zh-CN" sz="2800">
              <a:solidFill>
                <a:srgbClr val="92D050"/>
              </a:solidFill>
            </a:endParaRPr>
          </a:p>
          <a:p>
            <a:pPr algn="just" eaLnBrk="1" hangingPunct="1">
              <a:lnSpc>
                <a:spcPts val="3500"/>
              </a:lnSpc>
            </a:pPr>
            <a:endParaRPr lang="en-US" altLang="zh-CN" sz="2400"/>
          </a:p>
          <a:p>
            <a:pPr algn="just" eaLnBrk="1" hangingPunct="1">
              <a:lnSpc>
                <a:spcPct val="150000"/>
              </a:lnSpc>
            </a:pPr>
            <a:r>
              <a:rPr lang="zh-CN" altLang="zh-CN" sz="2400" b="1"/>
              <a:t>该部分应标明使用本</a:t>
            </a:r>
            <a:r>
              <a:rPr lang="en-US" altLang="zh-CN" sz="2400" b="1"/>
              <a:t>SDS</a:t>
            </a:r>
            <a:r>
              <a:rPr lang="zh-CN" altLang="zh-CN" sz="2400" b="1"/>
              <a:t>的国家或地区中，管理该化学品的法规名称。 </a:t>
            </a:r>
          </a:p>
          <a:p>
            <a:pPr algn="just" eaLnBrk="1" hangingPunct="1">
              <a:lnSpc>
                <a:spcPct val="150000"/>
              </a:lnSpc>
            </a:pPr>
            <a:r>
              <a:rPr lang="zh-CN" altLang="zh-CN" sz="2400" b="1"/>
              <a:t>提供与法律相关的法规信息和化学品标签信息。 </a:t>
            </a:r>
          </a:p>
          <a:p>
            <a:pPr algn="just" eaLnBrk="1" hangingPunct="1">
              <a:lnSpc>
                <a:spcPct val="150000"/>
              </a:lnSpc>
            </a:pPr>
            <a:r>
              <a:rPr lang="zh-CN" altLang="zh-CN" sz="2400" b="1"/>
              <a:t>提醒下游用户注意当地废弃处置法规。 </a:t>
            </a:r>
          </a:p>
        </p:txBody>
      </p:sp>
      <p:grpSp>
        <p:nvGrpSpPr>
          <p:cNvPr id="50181"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501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EB33A34D-6DD2-4695-AF07-C105041241DA}" type="datetime1">
              <a:rPr lang="zh-CN" altLang="en-US" sz="1200" smtClean="0">
                <a:latin typeface="Arial" charset="0"/>
              </a:rPr>
              <a:pPr eaLnBrk="1" hangingPunct="1"/>
              <a:t>2017/4/24</a:t>
            </a:fld>
            <a:endParaRPr lang="en-US" altLang="zh-CN" sz="1200" smtClean="0">
              <a:latin typeface="Arial" charset="0"/>
            </a:endParaRPr>
          </a:p>
        </p:txBody>
      </p:sp>
      <p:sp>
        <p:nvSpPr>
          <p:cNvPr id="512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5930E073-D7E7-40E1-A5C8-90CD78A7B852}" type="slidenum">
              <a:rPr lang="zh-CN" altLang="en-US" sz="1200" smtClean="0">
                <a:latin typeface="Arial" charset="0"/>
              </a:rPr>
              <a:pPr eaLnBrk="1" hangingPunct="1"/>
              <a:t>49</a:t>
            </a:fld>
            <a:endParaRPr lang="en-US" altLang="zh-CN" sz="1200" smtClean="0">
              <a:latin typeface="Arial" charset="0"/>
            </a:endParaRPr>
          </a:p>
        </p:txBody>
      </p:sp>
      <p:sp>
        <p:nvSpPr>
          <p:cNvPr id="51204" name="Text Box 3"/>
          <p:cNvSpPr txBox="1">
            <a:spLocks noChangeArrowheads="1"/>
          </p:cNvSpPr>
          <p:nvPr/>
        </p:nvSpPr>
        <p:spPr bwMode="auto">
          <a:xfrm>
            <a:off x="228600" y="1447800"/>
            <a:ext cx="86868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r>
              <a:rPr lang="en-US" altLang="zh-CN" sz="2800" b="1">
                <a:solidFill>
                  <a:srgbClr val="92D050"/>
                </a:solidFill>
              </a:rPr>
              <a:t>A.17 </a:t>
            </a:r>
            <a:r>
              <a:rPr lang="zh-CN" altLang="zh-CN" sz="2800" b="1">
                <a:solidFill>
                  <a:srgbClr val="92D050"/>
                </a:solidFill>
              </a:rPr>
              <a:t>第</a:t>
            </a:r>
            <a:r>
              <a:rPr lang="en-US" altLang="zh-CN" sz="2800" b="1">
                <a:solidFill>
                  <a:srgbClr val="92D050"/>
                </a:solidFill>
              </a:rPr>
              <a:t>16</a:t>
            </a:r>
            <a:r>
              <a:rPr lang="zh-CN" altLang="zh-CN" sz="2800" b="1">
                <a:solidFill>
                  <a:srgbClr val="92D050"/>
                </a:solidFill>
              </a:rPr>
              <a:t>部分</a:t>
            </a:r>
            <a:r>
              <a:rPr lang="en-US" altLang="zh-CN" sz="2800" b="1">
                <a:solidFill>
                  <a:srgbClr val="92D050"/>
                </a:solidFill>
              </a:rPr>
              <a:t>—</a:t>
            </a:r>
            <a:r>
              <a:rPr lang="zh-CN" altLang="zh-CN" sz="2800" b="1">
                <a:solidFill>
                  <a:srgbClr val="92D050"/>
                </a:solidFill>
              </a:rPr>
              <a:t>其他信息 </a:t>
            </a:r>
            <a:endParaRPr lang="zh-CN" altLang="zh-CN" sz="2800">
              <a:solidFill>
                <a:srgbClr val="92D050"/>
              </a:solidFill>
            </a:endParaRPr>
          </a:p>
          <a:p>
            <a:pPr eaLnBrk="1" hangingPunct="1">
              <a:lnSpc>
                <a:spcPts val="3500"/>
              </a:lnSpc>
            </a:pPr>
            <a:endParaRPr lang="en-US" altLang="zh-CN" sz="2400"/>
          </a:p>
          <a:p>
            <a:pPr eaLnBrk="1" hangingPunct="1">
              <a:lnSpc>
                <a:spcPct val="150000"/>
              </a:lnSpc>
            </a:pPr>
            <a:r>
              <a:rPr lang="zh-CN" altLang="zh-CN" sz="2400" b="1"/>
              <a:t>该部分应进一步提供上述各项未包括的其他重要信息。 </a:t>
            </a:r>
          </a:p>
          <a:p>
            <a:pPr eaLnBrk="1" hangingPunct="1">
              <a:lnSpc>
                <a:spcPct val="150000"/>
              </a:lnSpc>
            </a:pPr>
            <a:r>
              <a:rPr lang="zh-CN" altLang="zh-CN" sz="2400" b="1"/>
              <a:t>例如：可以提供需要进行的专业培训、建议的用途和限制的用途等。 </a:t>
            </a:r>
          </a:p>
          <a:p>
            <a:pPr eaLnBrk="1" hangingPunct="1">
              <a:lnSpc>
                <a:spcPct val="150000"/>
              </a:lnSpc>
            </a:pPr>
            <a:r>
              <a:rPr lang="zh-CN" altLang="zh-CN" sz="2400" b="1"/>
              <a:t>参考文献可在本部分列出。</a:t>
            </a:r>
            <a:r>
              <a:rPr lang="en-US" altLang="zh-CN" sz="2400" b="1"/>
              <a:t> </a:t>
            </a:r>
            <a:endParaRPr lang="zh-CN" altLang="zh-CN" sz="2400" b="1"/>
          </a:p>
        </p:txBody>
      </p:sp>
      <p:grpSp>
        <p:nvGrpSpPr>
          <p:cNvPr id="51205"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512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98406AB6-1683-4DE1-9921-5C1F0F86C766}" type="datetime1">
              <a:rPr lang="zh-CN" altLang="en-US" sz="1200" smtClean="0">
                <a:latin typeface="Arial" charset="0"/>
              </a:rPr>
              <a:pPr eaLnBrk="1" hangingPunct="1"/>
              <a:t>2017/4/24</a:t>
            </a:fld>
            <a:endParaRPr lang="en-US" altLang="zh-CN" sz="1200" smtClean="0">
              <a:latin typeface="Arial" charset="0"/>
            </a:endParaRPr>
          </a:p>
        </p:txBody>
      </p:sp>
      <p:sp>
        <p:nvSpPr>
          <p:cNvPr id="71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594BC72-3A52-4FFD-9275-8049A8B26AB7}" type="slidenum">
              <a:rPr lang="zh-CN" altLang="en-US" sz="1200" smtClean="0">
                <a:latin typeface="Arial" charset="0"/>
              </a:rPr>
              <a:pPr eaLnBrk="1" hangingPunct="1"/>
              <a:t>5</a:t>
            </a:fld>
            <a:endParaRPr lang="en-US" altLang="zh-CN" sz="1200" smtClean="0">
              <a:latin typeface="Arial" charset="0"/>
            </a:endParaRPr>
          </a:p>
        </p:txBody>
      </p:sp>
      <p:sp>
        <p:nvSpPr>
          <p:cNvPr id="7172" name="Text Box 3"/>
          <p:cNvSpPr txBox="1">
            <a:spLocks noChangeArrowheads="1"/>
          </p:cNvSpPr>
          <p:nvPr/>
        </p:nvSpPr>
        <p:spPr bwMode="auto">
          <a:xfrm>
            <a:off x="228600" y="1524000"/>
            <a:ext cx="8686800"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r>
              <a:rPr lang="en-US" altLang="zh-CN" sz="2400" b="1">
                <a:solidFill>
                  <a:srgbClr val="FFFF00"/>
                </a:solidFill>
                <a:latin typeface="Times New Roman" pitchFamily="18" charset="0"/>
              </a:rPr>
              <a:t>5.1.2 </a:t>
            </a:r>
            <a:r>
              <a:rPr lang="zh-CN" altLang="en-US" sz="2400" b="1">
                <a:solidFill>
                  <a:srgbClr val="FFFF00"/>
                </a:solidFill>
                <a:latin typeface="Times New Roman" pitchFamily="18" charset="0"/>
              </a:rPr>
              <a:t>化学品安全技术说明书编写和使用（</a:t>
            </a:r>
            <a:r>
              <a:rPr lang="en-US" altLang="zh-CN" sz="2400" b="1"/>
              <a:t> </a:t>
            </a:r>
            <a:r>
              <a:rPr lang="en-US" altLang="zh-CN" sz="2400" b="1">
                <a:solidFill>
                  <a:srgbClr val="FFFF00"/>
                </a:solidFill>
                <a:latin typeface="Times New Roman" pitchFamily="18" charset="0"/>
              </a:rPr>
              <a:t>GB16483-2008 </a:t>
            </a:r>
            <a:r>
              <a:rPr lang="zh-CN" altLang="en-US" sz="2400" b="1">
                <a:solidFill>
                  <a:srgbClr val="FFFF00"/>
                </a:solidFill>
                <a:latin typeface="Times New Roman" pitchFamily="18" charset="0"/>
              </a:rPr>
              <a:t>）</a:t>
            </a:r>
            <a:endParaRPr lang="en-US" altLang="zh-CN" sz="2400" b="1">
              <a:solidFill>
                <a:srgbClr val="FFFF00"/>
              </a:solidFill>
              <a:latin typeface="Times New Roman" pitchFamily="18" charset="0"/>
            </a:endParaRPr>
          </a:p>
          <a:p>
            <a:pPr algn="just">
              <a:lnSpc>
                <a:spcPct val="150000"/>
              </a:lnSpc>
            </a:pPr>
            <a:r>
              <a:rPr lang="en-US" altLang="zh-CN" sz="2400" b="1"/>
              <a:t>1</a:t>
            </a:r>
            <a:r>
              <a:rPr lang="zh-CN" altLang="en-US" sz="2400" b="1"/>
              <a:t>、</a:t>
            </a:r>
            <a:r>
              <a:rPr lang="zh-CN" altLang="zh-CN" sz="2400" b="1"/>
              <a:t>总体上一种化学品应编制一份</a:t>
            </a:r>
            <a:r>
              <a:rPr lang="en-US" altLang="zh-CN" sz="2400" b="1"/>
              <a:t>SDS</a:t>
            </a:r>
            <a:r>
              <a:rPr lang="zh-CN" altLang="zh-CN" sz="2400" b="1"/>
              <a:t>。 </a:t>
            </a:r>
          </a:p>
          <a:p>
            <a:pPr algn="just">
              <a:lnSpc>
                <a:spcPct val="150000"/>
              </a:lnSpc>
            </a:pPr>
            <a:r>
              <a:rPr lang="en-US" altLang="zh-CN" sz="2400" b="1"/>
              <a:t>2</a:t>
            </a:r>
            <a:r>
              <a:rPr lang="zh-CN" altLang="en-US" sz="2400" b="1"/>
              <a:t>、</a:t>
            </a:r>
            <a:r>
              <a:rPr lang="en-US" altLang="zh-CN" sz="2400" b="1"/>
              <a:t>SDS</a:t>
            </a:r>
            <a:r>
              <a:rPr lang="zh-CN" altLang="zh-CN" sz="2400" b="1"/>
              <a:t>中包含的信息是与组成有关的非机密信息，其成分可以按照</a:t>
            </a:r>
            <a:r>
              <a:rPr lang="en-US" altLang="zh-CN" sz="2400" b="1">
                <a:solidFill>
                  <a:srgbClr val="FFFF00"/>
                </a:solidFill>
                <a:latin typeface="Times New Roman" pitchFamily="18" charset="0"/>
              </a:rPr>
              <a:t>GB/T 16483-2008 </a:t>
            </a:r>
            <a:r>
              <a:rPr lang="zh-CN" altLang="zh-CN" sz="2400" b="1"/>
              <a:t>附录</a:t>
            </a:r>
            <a:r>
              <a:rPr lang="en-US" altLang="zh-CN" sz="2400" b="1"/>
              <a:t>A</a:t>
            </a:r>
            <a:r>
              <a:rPr lang="zh-CN" altLang="zh-CN" sz="2400" b="1"/>
              <a:t>中</a:t>
            </a:r>
            <a:r>
              <a:rPr lang="en-US" altLang="zh-CN" sz="2400" b="1"/>
              <a:t>A.4 </a:t>
            </a:r>
            <a:r>
              <a:rPr lang="zh-CN" altLang="zh-CN" sz="2400" b="1"/>
              <a:t>第</a:t>
            </a:r>
            <a:r>
              <a:rPr lang="en-US" altLang="zh-CN" sz="2400" b="1"/>
              <a:t>3</a:t>
            </a:r>
            <a:r>
              <a:rPr lang="zh-CN" altLang="zh-CN" sz="2400" b="1"/>
              <a:t>部分的规定，以不同的方式提供。 </a:t>
            </a:r>
          </a:p>
          <a:p>
            <a:pPr algn="just">
              <a:lnSpc>
                <a:spcPct val="150000"/>
              </a:lnSpc>
            </a:pPr>
            <a:r>
              <a:rPr lang="en-US" altLang="zh-CN" sz="2400" b="1"/>
              <a:t>3</a:t>
            </a:r>
            <a:r>
              <a:rPr lang="zh-CN" altLang="en-US" sz="2400" b="1"/>
              <a:t>、</a:t>
            </a:r>
            <a:r>
              <a:rPr lang="zh-CN" altLang="zh-CN" sz="2400" b="1"/>
              <a:t>供应商应向下游用户提供完整的</a:t>
            </a:r>
            <a:r>
              <a:rPr lang="en-US" altLang="zh-CN" sz="2400" b="1"/>
              <a:t>SDS</a:t>
            </a:r>
            <a:r>
              <a:rPr lang="zh-CN" altLang="zh-CN" sz="2400" b="1"/>
              <a:t>，以提供与安全、健康和环境有关的信息。供应商有责任对</a:t>
            </a:r>
            <a:r>
              <a:rPr lang="en-US" altLang="zh-CN" sz="2400" b="1"/>
              <a:t>SDS</a:t>
            </a:r>
            <a:r>
              <a:rPr lang="zh-CN" altLang="zh-CN" sz="2400" b="1"/>
              <a:t>进行更新，并向下游用户提供最新版本的</a:t>
            </a:r>
            <a:r>
              <a:rPr lang="en-US" altLang="zh-CN" sz="2400" b="1"/>
              <a:t>SDS</a:t>
            </a:r>
            <a:r>
              <a:rPr lang="zh-CN" altLang="zh-CN" sz="2400" b="1"/>
              <a:t>。 </a:t>
            </a:r>
          </a:p>
        </p:txBody>
      </p:sp>
      <p:grpSp>
        <p:nvGrpSpPr>
          <p:cNvPr id="7173"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71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79826795-6481-4886-ADE3-4D891F286514}" type="datetime1">
              <a:rPr lang="zh-CN" altLang="en-US" sz="1200" smtClean="0">
                <a:latin typeface="Arial" charset="0"/>
              </a:rPr>
              <a:pPr eaLnBrk="1" hangingPunct="1"/>
              <a:t>2017/4/24</a:t>
            </a:fld>
            <a:endParaRPr lang="en-US" altLang="zh-CN" sz="1200" smtClean="0">
              <a:latin typeface="Arial" charset="0"/>
            </a:endParaRPr>
          </a:p>
        </p:txBody>
      </p:sp>
      <p:sp>
        <p:nvSpPr>
          <p:cNvPr id="5222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DE996843-969F-41EF-ADE0-4B1EE1BA4354}" type="slidenum">
              <a:rPr lang="zh-CN" altLang="en-US" sz="1200" smtClean="0">
                <a:latin typeface="Arial" charset="0"/>
              </a:rPr>
              <a:pPr eaLnBrk="1" hangingPunct="1"/>
              <a:t>50</a:t>
            </a:fld>
            <a:endParaRPr lang="en-US" altLang="zh-CN" sz="1200" smtClean="0">
              <a:latin typeface="Arial" charset="0"/>
            </a:endParaRPr>
          </a:p>
        </p:txBody>
      </p:sp>
      <p:sp>
        <p:nvSpPr>
          <p:cNvPr id="52228" name="Text Box 3"/>
          <p:cNvSpPr txBox="1">
            <a:spLocks noChangeArrowheads="1"/>
          </p:cNvSpPr>
          <p:nvPr/>
        </p:nvSpPr>
        <p:spPr bwMode="auto">
          <a:xfrm>
            <a:off x="228600" y="1447800"/>
            <a:ext cx="868680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130000"/>
              </a:lnSpc>
            </a:pPr>
            <a:r>
              <a:rPr lang="zh-CN" altLang="en-US" sz="2800" b="1">
                <a:solidFill>
                  <a:srgbClr val="92D050"/>
                </a:solidFill>
                <a:latin typeface="Times New Roman" pitchFamily="18" charset="0"/>
              </a:rPr>
              <a:t> </a:t>
            </a:r>
            <a:r>
              <a:rPr lang="en-US" altLang="zh-CN" sz="2800" b="1">
                <a:solidFill>
                  <a:srgbClr val="92D050"/>
                </a:solidFill>
                <a:latin typeface="Times New Roman" pitchFamily="18" charset="0"/>
              </a:rPr>
              <a:t>5.1.5</a:t>
            </a:r>
            <a:r>
              <a:rPr lang="zh-CN" altLang="en-US" sz="2800" b="1">
                <a:solidFill>
                  <a:srgbClr val="92D050"/>
                </a:solidFill>
                <a:latin typeface="Times New Roman" pitchFamily="18" charset="0"/>
              </a:rPr>
              <a:t>化学品安全技术说明书编写实例</a:t>
            </a:r>
          </a:p>
          <a:p>
            <a:pPr algn="ctr">
              <a:lnSpc>
                <a:spcPct val="130000"/>
              </a:lnSpc>
            </a:pPr>
            <a:r>
              <a:rPr lang="zh-CN" altLang="en-US" sz="2400" b="1">
                <a:latin typeface="Times New Roman" pitchFamily="18" charset="0"/>
              </a:rPr>
              <a:t>请参照 甲苯</a:t>
            </a:r>
            <a:endParaRPr lang="en-US" altLang="zh-CN" sz="2400" b="1">
              <a:latin typeface="Times New Roman" pitchFamily="18" charset="0"/>
            </a:endParaRPr>
          </a:p>
        </p:txBody>
      </p:sp>
      <p:grpSp>
        <p:nvGrpSpPr>
          <p:cNvPr id="52229"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522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D0FE56D8-702B-49F0-AD2A-8B87BAF169A9}" type="datetime1">
              <a:rPr lang="zh-CN" altLang="en-US" sz="1200" smtClean="0">
                <a:latin typeface="Arial" charset="0"/>
              </a:rPr>
              <a:pPr eaLnBrk="1" hangingPunct="1"/>
              <a:t>2017/4/24</a:t>
            </a:fld>
            <a:endParaRPr lang="en-US" altLang="zh-CN" sz="1200" smtClean="0">
              <a:latin typeface="Arial" charset="0"/>
            </a:endParaRPr>
          </a:p>
        </p:txBody>
      </p:sp>
      <p:sp>
        <p:nvSpPr>
          <p:cNvPr id="532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6C94AB9-C0C7-4AF1-95CE-7C79C476B574}" type="slidenum">
              <a:rPr lang="zh-CN" altLang="en-US" sz="1200" smtClean="0">
                <a:latin typeface="Arial" charset="0"/>
              </a:rPr>
              <a:pPr eaLnBrk="1" hangingPunct="1"/>
              <a:t>51</a:t>
            </a:fld>
            <a:endParaRPr lang="en-US" altLang="zh-CN" sz="1200" smtClean="0">
              <a:latin typeface="Arial" charset="0"/>
            </a:endParaRPr>
          </a:p>
        </p:txBody>
      </p:sp>
      <p:sp>
        <p:nvSpPr>
          <p:cNvPr id="53252" name="Text Box 3"/>
          <p:cNvSpPr txBox="1">
            <a:spLocks noChangeArrowheads="1"/>
          </p:cNvSpPr>
          <p:nvPr/>
        </p:nvSpPr>
        <p:spPr bwMode="auto">
          <a:xfrm>
            <a:off x="228600" y="1524000"/>
            <a:ext cx="86868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just">
              <a:lnSpc>
                <a:spcPct val="150000"/>
              </a:lnSpc>
            </a:pPr>
            <a:r>
              <a:rPr lang="en-US" altLang="zh-CN" sz="2800" b="1">
                <a:solidFill>
                  <a:srgbClr val="FF0066"/>
                </a:solidFill>
                <a:latin typeface="Times New Roman" pitchFamily="18" charset="0"/>
              </a:rPr>
              <a:t>5.2 </a:t>
            </a:r>
            <a:r>
              <a:rPr lang="zh-CN" altLang="en-US" sz="2800" b="1">
                <a:solidFill>
                  <a:srgbClr val="FF0066"/>
                </a:solidFill>
                <a:latin typeface="Times New Roman" pitchFamily="18" charset="0"/>
              </a:rPr>
              <a:t>化学品安全标志</a:t>
            </a:r>
          </a:p>
          <a:p>
            <a:pPr algn="just">
              <a:lnSpc>
                <a:spcPct val="150000"/>
              </a:lnSpc>
            </a:pPr>
            <a:r>
              <a:rPr lang="en-US" altLang="zh-CN" sz="2400">
                <a:latin typeface="Times New Roman" pitchFamily="18" charset="0"/>
              </a:rPr>
              <a:t>GB 190-2009 《</a:t>
            </a:r>
            <a:r>
              <a:rPr lang="zh-CN" altLang="en-US" sz="2400">
                <a:latin typeface="Times New Roman" pitchFamily="18" charset="0"/>
              </a:rPr>
              <a:t>危险货物包装标志</a:t>
            </a:r>
            <a:r>
              <a:rPr lang="en-US" altLang="zh-CN" sz="2400">
                <a:latin typeface="Times New Roman" pitchFamily="18" charset="0"/>
              </a:rPr>
              <a:t>》</a:t>
            </a:r>
            <a:r>
              <a:rPr lang="zh-CN" altLang="en-US" sz="2400">
                <a:latin typeface="Times New Roman" pitchFamily="18" charset="0"/>
              </a:rPr>
              <a:t>对危险货物的包装标志进行了详细的规定。该标准由中华人民共和国国家质量监督检验检疫总局和中国国家标准化管理委员会与</a:t>
            </a:r>
            <a:r>
              <a:rPr lang="en-US" altLang="zh-CN" sz="2400">
                <a:latin typeface="Times New Roman" pitchFamily="18" charset="0"/>
              </a:rPr>
              <a:t>2009</a:t>
            </a:r>
            <a:r>
              <a:rPr lang="zh-CN" altLang="en-US" sz="2400">
                <a:latin typeface="Times New Roman" pitchFamily="18" charset="0"/>
              </a:rPr>
              <a:t>年</a:t>
            </a:r>
            <a:r>
              <a:rPr lang="en-US" altLang="zh-CN" sz="2400">
                <a:latin typeface="Times New Roman" pitchFamily="18" charset="0"/>
              </a:rPr>
              <a:t>6</a:t>
            </a:r>
            <a:r>
              <a:rPr lang="zh-CN" altLang="en-US" sz="2400">
                <a:latin typeface="Times New Roman" pitchFamily="18" charset="0"/>
              </a:rPr>
              <a:t>月</a:t>
            </a:r>
            <a:r>
              <a:rPr lang="en-US" altLang="zh-CN" sz="2400">
                <a:latin typeface="Times New Roman" pitchFamily="18" charset="0"/>
              </a:rPr>
              <a:t>21</a:t>
            </a:r>
            <a:r>
              <a:rPr lang="zh-CN" altLang="en-US" sz="2400">
                <a:latin typeface="Times New Roman" pitchFamily="18" charset="0"/>
              </a:rPr>
              <a:t>日发布。</a:t>
            </a:r>
            <a:endParaRPr lang="en-US" altLang="zh-CN" sz="2400">
              <a:latin typeface="Times New Roman" pitchFamily="18" charset="0"/>
            </a:endParaRPr>
          </a:p>
          <a:p>
            <a:pPr algn="just">
              <a:lnSpc>
                <a:spcPct val="150000"/>
              </a:lnSpc>
            </a:pPr>
            <a:r>
              <a:rPr lang="zh-CN" altLang="en-US" sz="2400">
                <a:latin typeface="Times New Roman" pitchFamily="18" charset="0"/>
              </a:rPr>
              <a:t>标准规定了危险货物包装图示标志的分类图形、尺寸、颜色及使用方法，适用于危险货物的运输包装。</a:t>
            </a:r>
            <a:endParaRPr lang="en-US" altLang="zh-CN" sz="2400">
              <a:latin typeface="Times New Roman" pitchFamily="18" charset="0"/>
            </a:endParaRPr>
          </a:p>
        </p:txBody>
      </p:sp>
      <p:grpSp>
        <p:nvGrpSpPr>
          <p:cNvPr id="53253"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532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276475" y="304800"/>
            <a:ext cx="6629400" cy="1325563"/>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769C422-F23A-44E4-9819-20638B15AC76}" type="datetime1">
              <a:rPr lang="zh-CN" altLang="en-US" sz="1200" smtClean="0">
                <a:latin typeface="Arial" charset="0"/>
              </a:rPr>
              <a:pPr eaLnBrk="1" hangingPunct="1"/>
              <a:t>2017/4/24</a:t>
            </a:fld>
            <a:endParaRPr lang="en-US" altLang="zh-CN" sz="1200" smtClean="0">
              <a:latin typeface="Arial" charset="0"/>
            </a:endParaRPr>
          </a:p>
        </p:txBody>
      </p:sp>
      <p:sp>
        <p:nvSpPr>
          <p:cNvPr id="542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96539CF8-E202-4B59-9CFE-C34C0ACB6797}" type="slidenum">
              <a:rPr lang="zh-CN" altLang="en-US" sz="1200" smtClean="0">
                <a:latin typeface="Arial" charset="0"/>
              </a:rPr>
              <a:pPr eaLnBrk="1" hangingPunct="1"/>
              <a:t>52</a:t>
            </a:fld>
            <a:endParaRPr lang="en-US" altLang="zh-CN" sz="1200" smtClean="0">
              <a:latin typeface="Arial" charset="0"/>
            </a:endParaRPr>
          </a:p>
        </p:txBody>
      </p:sp>
      <p:sp>
        <p:nvSpPr>
          <p:cNvPr id="114692" name="Text Box 3"/>
          <p:cNvSpPr txBox="1">
            <a:spLocks noChangeArrowheads="1"/>
          </p:cNvSpPr>
          <p:nvPr/>
        </p:nvSpPr>
        <p:spPr bwMode="auto">
          <a:xfrm>
            <a:off x="228600" y="1600200"/>
            <a:ext cx="8686800" cy="3638550"/>
          </a:xfrm>
          <a:prstGeom prst="rect">
            <a:avLst/>
          </a:prstGeom>
          <a:noFill/>
          <a:ln w="9525">
            <a:noFill/>
            <a:miter lim="800000"/>
            <a:headEnd/>
            <a:tailEnd/>
          </a:ln>
        </p:spPr>
        <p:txBody>
          <a:bodyPr>
            <a:spAutoFit/>
          </a:bodyPr>
          <a:lstStyle/>
          <a:p>
            <a:pPr algn="just" eaLnBrk="0" hangingPunct="0">
              <a:lnSpc>
                <a:spcPct val="120000"/>
              </a:lnSpc>
              <a:defRPr/>
            </a:pPr>
            <a:r>
              <a:rPr lang="zh-CN" altLang="en-US" sz="2400" b="1" dirty="0">
                <a:solidFill>
                  <a:srgbClr val="FFFF00"/>
                </a:solidFill>
                <a:latin typeface="Times New Roman" pitchFamily="18" charset="0"/>
                <a:ea typeface="宋体" pitchFamily="2" charset="-122"/>
              </a:rPr>
              <a:t>标志的引用标准包括：</a:t>
            </a:r>
            <a:endParaRPr lang="en-US" altLang="zh-CN" sz="2400" b="1" dirty="0">
              <a:solidFill>
                <a:srgbClr val="FFFF00"/>
              </a:solidFill>
              <a:latin typeface="Times New Roman" pitchFamily="18" charset="0"/>
              <a:ea typeface="宋体" pitchFamily="2" charset="-122"/>
            </a:endParaRPr>
          </a:p>
          <a:p>
            <a:pPr algn="just" eaLnBrk="0" hangingPunct="0">
              <a:lnSpc>
                <a:spcPct val="120000"/>
              </a:lnSpc>
              <a:defRPr/>
            </a:pPr>
            <a:r>
              <a:rPr lang="en-US" altLang="zh-CN" sz="2400" b="1" dirty="0">
                <a:latin typeface="Times New Roman" pitchFamily="18" charset="0"/>
                <a:ea typeface="宋体" pitchFamily="2" charset="-122"/>
              </a:rPr>
              <a:t>GB /T 19 </a:t>
            </a:r>
            <a:r>
              <a:rPr lang="zh-CN" altLang="en-US" sz="2400" b="1" dirty="0">
                <a:latin typeface="Times New Roman" pitchFamily="18" charset="0"/>
                <a:ea typeface="宋体" pitchFamily="2" charset="-122"/>
              </a:rPr>
              <a:t>包装储运图示标志</a:t>
            </a:r>
            <a:endParaRPr lang="en-US" altLang="zh-CN" sz="2400" b="1" dirty="0">
              <a:latin typeface="Times New Roman" pitchFamily="18" charset="0"/>
              <a:ea typeface="宋体" pitchFamily="2" charset="-122"/>
            </a:endParaRPr>
          </a:p>
          <a:p>
            <a:pPr algn="just" eaLnBrk="0" hangingPunct="0">
              <a:lnSpc>
                <a:spcPct val="120000"/>
              </a:lnSpc>
              <a:defRPr/>
            </a:pPr>
            <a:r>
              <a:rPr lang="en-US" altLang="zh-CN" sz="2400" b="1" dirty="0">
                <a:latin typeface="Times New Roman" pitchFamily="18" charset="0"/>
                <a:ea typeface="宋体" pitchFamily="2" charset="-122"/>
              </a:rPr>
              <a:t>GB 6994 </a:t>
            </a:r>
            <a:r>
              <a:rPr lang="zh-CN" altLang="en-US" sz="2400" b="1" dirty="0">
                <a:latin typeface="Times New Roman" pitchFamily="18" charset="0"/>
                <a:ea typeface="宋体" pitchFamily="2" charset="-122"/>
              </a:rPr>
              <a:t>危险货物分类和品名编号</a:t>
            </a:r>
            <a:endParaRPr lang="en-US" altLang="zh-CN" sz="2400" b="1" dirty="0">
              <a:latin typeface="Times New Roman" pitchFamily="18" charset="0"/>
              <a:ea typeface="宋体" pitchFamily="2" charset="-122"/>
            </a:endParaRPr>
          </a:p>
          <a:p>
            <a:pPr marL="457200" indent="-457200" algn="just" eaLnBrk="0" hangingPunct="0">
              <a:lnSpc>
                <a:spcPct val="120000"/>
              </a:lnSpc>
              <a:defRPr/>
            </a:pPr>
            <a:r>
              <a:rPr lang="en-US" altLang="zh-CN" sz="2400" b="1" dirty="0">
                <a:latin typeface="Times New Roman" pitchFamily="18" charset="0"/>
                <a:ea typeface="宋体" pitchFamily="2" charset="-122"/>
              </a:rPr>
              <a:t>GB 11806-2004 </a:t>
            </a:r>
            <a:r>
              <a:rPr lang="zh-CN" altLang="en-US" sz="2400" b="1" dirty="0">
                <a:latin typeface="Times New Roman" pitchFamily="18" charset="0"/>
                <a:ea typeface="宋体" pitchFamily="2" charset="-122"/>
              </a:rPr>
              <a:t>放射性物质安全运输规程</a:t>
            </a:r>
          </a:p>
          <a:p>
            <a:pPr algn="just" eaLnBrk="0" hangingPunct="0">
              <a:lnSpc>
                <a:spcPct val="120000"/>
              </a:lnSpc>
              <a:defRPr/>
            </a:pPr>
            <a:r>
              <a:rPr lang="en-US" altLang="zh-CN" sz="2400" b="1" dirty="0">
                <a:latin typeface="Times New Roman" pitchFamily="18" charset="0"/>
                <a:ea typeface="宋体" pitchFamily="2" charset="-122"/>
              </a:rPr>
              <a:t>GB12268 -</a:t>
            </a:r>
            <a:r>
              <a:rPr lang="zh-CN" altLang="en-US" sz="2400" b="1" dirty="0">
                <a:latin typeface="Times New Roman" pitchFamily="18" charset="0"/>
                <a:ea typeface="宋体" pitchFamily="2" charset="-122"/>
              </a:rPr>
              <a:t>危险货物品名表</a:t>
            </a:r>
            <a:endParaRPr lang="en-US" altLang="zh-CN" sz="2400" b="1" dirty="0">
              <a:latin typeface="Times New Roman" pitchFamily="18" charset="0"/>
              <a:ea typeface="宋体" pitchFamily="2" charset="-122"/>
            </a:endParaRPr>
          </a:p>
          <a:p>
            <a:pPr algn="just" eaLnBrk="0" hangingPunct="0">
              <a:lnSpc>
                <a:spcPct val="120000"/>
              </a:lnSpc>
              <a:defRPr/>
            </a:pPr>
            <a:endParaRPr lang="zh-CN" altLang="en-US" sz="2400" b="1" dirty="0">
              <a:latin typeface="Times New Roman" pitchFamily="18" charset="0"/>
              <a:ea typeface="宋体" pitchFamily="2" charset="-122"/>
            </a:endParaRPr>
          </a:p>
          <a:p>
            <a:pPr algn="just" eaLnBrk="0" hangingPunct="0">
              <a:lnSpc>
                <a:spcPct val="120000"/>
              </a:lnSpc>
              <a:defRPr/>
            </a:pPr>
            <a:r>
              <a:rPr lang="zh-CN" altLang="en-US" sz="2400" b="1" dirty="0">
                <a:solidFill>
                  <a:srgbClr val="FFFF00"/>
                </a:solidFill>
                <a:latin typeface="Times New Roman" pitchFamily="18" charset="0"/>
                <a:ea typeface="宋体" pitchFamily="2" charset="-122"/>
              </a:rPr>
              <a:t>标志的图形和名称：</a:t>
            </a:r>
            <a:r>
              <a:rPr lang="zh-CN" altLang="en-US" sz="2400" b="1" dirty="0">
                <a:latin typeface="Times New Roman" pitchFamily="18" charset="0"/>
                <a:ea typeface="宋体" pitchFamily="2" charset="-122"/>
              </a:rPr>
              <a:t>标志分为标记和标签两种。标记为</a:t>
            </a:r>
            <a:r>
              <a:rPr lang="en-US" altLang="zh-CN" sz="2400" b="1" dirty="0">
                <a:latin typeface="Times New Roman" pitchFamily="18" charset="0"/>
                <a:ea typeface="宋体" pitchFamily="2" charset="-122"/>
              </a:rPr>
              <a:t>4</a:t>
            </a:r>
            <a:r>
              <a:rPr lang="zh-CN" altLang="en-US" sz="2400" b="1" dirty="0">
                <a:latin typeface="Times New Roman" pitchFamily="18" charset="0"/>
                <a:ea typeface="宋体" pitchFamily="2" charset="-122"/>
              </a:rPr>
              <a:t>个，标签</a:t>
            </a:r>
            <a:r>
              <a:rPr lang="en-US" altLang="zh-CN" sz="2400" b="1" dirty="0">
                <a:latin typeface="Times New Roman" pitchFamily="18" charset="0"/>
                <a:ea typeface="宋体" pitchFamily="2" charset="-122"/>
              </a:rPr>
              <a:t>26</a:t>
            </a:r>
            <a:r>
              <a:rPr lang="zh-CN" altLang="en-US" sz="2400" b="1" dirty="0">
                <a:latin typeface="Times New Roman" pitchFamily="18" charset="0"/>
                <a:ea typeface="宋体" pitchFamily="2" charset="-122"/>
              </a:rPr>
              <a:t>个，其图形分别标示了</a:t>
            </a:r>
            <a:r>
              <a:rPr lang="en-US" altLang="zh-CN" sz="2400" b="1" dirty="0">
                <a:latin typeface="Times New Roman" pitchFamily="18" charset="0"/>
                <a:ea typeface="宋体" pitchFamily="2" charset="-122"/>
              </a:rPr>
              <a:t>9</a:t>
            </a:r>
            <a:r>
              <a:rPr lang="zh-CN" altLang="en-US" sz="2400" b="1" dirty="0">
                <a:latin typeface="Times New Roman" pitchFamily="18" charset="0"/>
                <a:ea typeface="宋体" pitchFamily="2" charset="-122"/>
              </a:rPr>
              <a:t>类危险货物的主要特征。</a:t>
            </a:r>
          </a:p>
        </p:txBody>
      </p:sp>
      <p:grpSp>
        <p:nvGrpSpPr>
          <p:cNvPr id="54277"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542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E9D5AC13-9AF9-4442-A790-F6DE0BAA31D6}" type="datetime1">
              <a:rPr lang="zh-CN" altLang="en-US" sz="1200" smtClean="0">
                <a:latin typeface="Arial" charset="0"/>
              </a:rPr>
              <a:pPr eaLnBrk="1" hangingPunct="1"/>
              <a:t>2017/4/24</a:t>
            </a:fld>
            <a:endParaRPr lang="en-US" altLang="zh-CN" sz="1200" smtClean="0">
              <a:latin typeface="Arial" charset="0"/>
            </a:endParaRPr>
          </a:p>
        </p:txBody>
      </p:sp>
      <p:sp>
        <p:nvSpPr>
          <p:cNvPr id="55299"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5A28C130-C53F-4D12-89A9-8B717247B1A4}" type="slidenum">
              <a:rPr lang="zh-CN" altLang="en-US" sz="1200" smtClean="0">
                <a:latin typeface="Arial" charset="0"/>
              </a:rPr>
              <a:pPr eaLnBrk="1" hangingPunct="1"/>
              <a:t>53</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458200" cy="4238625"/>
        </p:xfrm>
        <a:graphic>
          <a:graphicData uri="http://schemas.openxmlformats.org/drawingml/2006/table">
            <a:tbl>
              <a:tblPr/>
              <a:tblGrid>
                <a:gridCol w="1656719"/>
                <a:gridCol w="2686681"/>
                <a:gridCol w="4114800"/>
              </a:tblGrid>
              <a:tr h="106218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标记名称</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标记图形</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644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１</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危害环境物质和物品标记</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（符号：黑色，底色：白色）</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5314"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55315"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5531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55317"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638800" y="3200400"/>
            <a:ext cx="2454275" cy="2454275"/>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75FC0FDD-AADD-420E-B3EC-FB6420105819}" type="datetime1">
              <a:rPr lang="zh-CN" altLang="en-US" sz="1200" smtClean="0">
                <a:latin typeface="Arial" charset="0"/>
              </a:rPr>
              <a:pPr eaLnBrk="1" hangingPunct="1"/>
              <a:t>2017/4/24</a:t>
            </a:fld>
            <a:endParaRPr lang="en-US" altLang="zh-CN" sz="1200" smtClean="0">
              <a:latin typeface="Arial" charset="0"/>
            </a:endParaRPr>
          </a:p>
        </p:txBody>
      </p:sp>
      <p:sp>
        <p:nvSpPr>
          <p:cNvPr id="56323"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84B01833-A6C3-4889-9F6D-679DD4FF6A0B}" type="slidenum">
              <a:rPr lang="zh-CN" altLang="en-US" sz="1200" smtClean="0">
                <a:latin typeface="Arial" charset="0"/>
              </a:rPr>
              <a:pPr eaLnBrk="1" hangingPunct="1"/>
              <a:t>54</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458200" cy="4238625"/>
        </p:xfrm>
        <a:graphic>
          <a:graphicData uri="http://schemas.openxmlformats.org/drawingml/2006/table">
            <a:tbl>
              <a:tblPr/>
              <a:tblGrid>
                <a:gridCol w="1656719"/>
                <a:gridCol w="2381881"/>
                <a:gridCol w="4419600"/>
              </a:tblGrid>
              <a:tr h="106218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标记名称</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标记图形</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644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2</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方向标记</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（符号：黑色或正红色，底色：白色）</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6338"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56339"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563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56341" name="Picture 4"/>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791200" y="3276600"/>
            <a:ext cx="1997075" cy="2606675"/>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E5D0E4AE-8652-4C87-BE4B-D0E57713AC92}" type="datetime1">
              <a:rPr lang="zh-CN" altLang="en-US" sz="1200" smtClean="0">
                <a:latin typeface="Arial" charset="0"/>
              </a:rPr>
              <a:pPr eaLnBrk="1" hangingPunct="1"/>
              <a:t>2017/4/24</a:t>
            </a:fld>
            <a:endParaRPr lang="en-US" altLang="zh-CN" sz="1200" smtClean="0">
              <a:latin typeface="Arial" charset="0"/>
            </a:endParaRPr>
          </a:p>
        </p:txBody>
      </p:sp>
      <p:sp>
        <p:nvSpPr>
          <p:cNvPr id="5734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0DEFDF0E-6852-4F58-88DB-D2C3598E4E8F}" type="slidenum">
              <a:rPr lang="zh-CN" altLang="en-US" sz="1200" smtClean="0">
                <a:latin typeface="Arial" charset="0"/>
              </a:rPr>
              <a:pPr eaLnBrk="1" hangingPunct="1"/>
              <a:t>55</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458200" cy="4238625"/>
        </p:xfrm>
        <a:graphic>
          <a:graphicData uri="http://schemas.openxmlformats.org/drawingml/2006/table">
            <a:tbl>
              <a:tblPr/>
              <a:tblGrid>
                <a:gridCol w="1656719"/>
                <a:gridCol w="2381881"/>
                <a:gridCol w="4419600"/>
              </a:tblGrid>
              <a:tr h="106218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标记名称</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标记图形</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644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2</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方向标记</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（符号：黑色或正红色，底色：白色）</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7362"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57363"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573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57365"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715000" y="3276600"/>
            <a:ext cx="2049463" cy="2530475"/>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087F022-EE43-4D05-BC87-EC2CB195474C}" type="datetime1">
              <a:rPr lang="zh-CN" altLang="en-US" sz="1200" smtClean="0">
                <a:latin typeface="Arial" charset="0"/>
              </a:rPr>
              <a:pPr eaLnBrk="1" hangingPunct="1"/>
              <a:t>2017/4/24</a:t>
            </a:fld>
            <a:endParaRPr lang="en-US" altLang="zh-CN" sz="1200" smtClean="0">
              <a:latin typeface="Arial" charset="0"/>
            </a:endParaRPr>
          </a:p>
        </p:txBody>
      </p:sp>
      <p:sp>
        <p:nvSpPr>
          <p:cNvPr id="58371"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6A82F074-DE69-4988-9A98-8F32D18960D7}" type="slidenum">
              <a:rPr lang="zh-CN" altLang="en-US" sz="1200" smtClean="0">
                <a:latin typeface="Arial" charset="0"/>
              </a:rPr>
              <a:pPr eaLnBrk="1" hangingPunct="1"/>
              <a:t>56</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458200" cy="4238625"/>
        </p:xfrm>
        <a:graphic>
          <a:graphicData uri="http://schemas.openxmlformats.org/drawingml/2006/table">
            <a:tbl>
              <a:tblPr/>
              <a:tblGrid>
                <a:gridCol w="1656719"/>
                <a:gridCol w="2381881"/>
                <a:gridCol w="4419600"/>
              </a:tblGrid>
              <a:tr h="106218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标记名称</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标记图形</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7644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3</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高温运输标记</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（符号：正红色，底色：白色）</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386"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58387"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583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58389" name="Picture 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5715000" y="3352800"/>
            <a:ext cx="2049463" cy="2144713"/>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EC6A21C8-EFE9-40F4-98ED-7FF1FB094B46}" type="datetime1">
              <a:rPr lang="zh-CN" altLang="en-US" sz="1200" smtClean="0">
                <a:latin typeface="Arial" charset="0"/>
              </a:rPr>
              <a:pPr eaLnBrk="1" hangingPunct="1"/>
              <a:t>2017/4/24</a:t>
            </a:fld>
            <a:endParaRPr lang="en-US" altLang="zh-CN" sz="1200" smtClean="0">
              <a:latin typeface="Arial" charset="0"/>
            </a:endParaRPr>
          </a:p>
        </p:txBody>
      </p:sp>
      <p:sp>
        <p:nvSpPr>
          <p:cNvPr id="59395"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989DDB5F-97F2-47F0-9EA9-EDB98EF5B122}" type="slidenum">
              <a:rPr lang="zh-CN" altLang="en-US" sz="1200" smtClean="0">
                <a:latin typeface="Arial" charset="0"/>
              </a:rPr>
              <a:pPr eaLnBrk="1" hangingPunct="1"/>
              <a:t>57</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087813"/>
        </p:xfrm>
        <a:graphic>
          <a:graphicData uri="http://schemas.openxmlformats.org/drawingml/2006/table">
            <a:tbl>
              <a:tblPr/>
              <a:tblGrid>
                <a:gridCol w="1295400"/>
                <a:gridCol w="1447800"/>
                <a:gridCol w="4038600"/>
                <a:gridCol w="1905000"/>
              </a:tblGrid>
              <a:tr h="83829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952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１</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爆炸性物质或物品</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符号：黑色；底色：橙红色</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１</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１</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１</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２</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１</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a:t>
                      </a: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３</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413"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59414"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594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59416" name="Picture 27"/>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657600" y="3048000"/>
            <a:ext cx="2819400" cy="25146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DC55D25-260E-4E80-81AB-7EC48559C3C1}" type="datetime1">
              <a:rPr lang="zh-CN" altLang="en-US" sz="1200" smtClean="0">
                <a:latin typeface="Arial" charset="0"/>
              </a:rPr>
              <a:pPr eaLnBrk="1" hangingPunct="1"/>
              <a:t>2017/4/24</a:t>
            </a:fld>
            <a:endParaRPr lang="en-US" altLang="zh-CN" sz="1200" smtClean="0">
              <a:latin typeface="Arial" charset="0"/>
            </a:endParaRPr>
          </a:p>
        </p:txBody>
      </p:sp>
      <p:sp>
        <p:nvSpPr>
          <p:cNvPr id="60419"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7F9BDD3F-D81C-4D21-94D6-B673BDB58F5D}" type="slidenum">
              <a:rPr lang="zh-CN" altLang="en-US" sz="1200" smtClean="0">
                <a:latin typeface="Arial" charset="0"/>
              </a:rPr>
              <a:pPr eaLnBrk="1" hangingPunct="1"/>
              <a:t>58</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072028"/>
        </p:xfrm>
        <a:graphic>
          <a:graphicData uri="http://schemas.openxmlformats.org/drawingml/2006/table">
            <a:tbl>
              <a:tblPr/>
              <a:tblGrid>
                <a:gridCol w="1295400"/>
                <a:gridCol w="1447800"/>
                <a:gridCol w="4038600"/>
                <a:gridCol w="1905000"/>
              </a:tblGrid>
              <a:tr h="82289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695" marB="456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695" marB="456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904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1</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695" marB="456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爆炸性物质或物品</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符号：黑色；底色：橙红色</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１</a:t>
                      </a: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695" marB="456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37"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60438"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604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60440"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733800" y="2971800"/>
            <a:ext cx="2740025" cy="26670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9D5C3312-4458-4373-9966-EB46E8FCFB68}" type="datetime1">
              <a:rPr lang="zh-CN" altLang="en-US" sz="1200" smtClean="0">
                <a:latin typeface="Arial" charset="0"/>
              </a:rPr>
              <a:pPr eaLnBrk="1" hangingPunct="1"/>
              <a:t>2017/4/24</a:t>
            </a:fld>
            <a:endParaRPr lang="en-US" altLang="zh-CN" sz="1200" smtClean="0">
              <a:latin typeface="Arial" charset="0"/>
            </a:endParaRPr>
          </a:p>
        </p:txBody>
      </p:sp>
      <p:sp>
        <p:nvSpPr>
          <p:cNvPr id="61443"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F75713F-1F3D-440B-B0BD-401C686B05FB}" type="slidenum">
              <a:rPr lang="zh-CN" altLang="en-US" sz="1200" smtClean="0">
                <a:latin typeface="Arial" charset="0"/>
              </a:rPr>
              <a:pPr eaLnBrk="1" hangingPunct="1"/>
              <a:t>59</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072028"/>
        </p:xfrm>
        <a:graphic>
          <a:graphicData uri="http://schemas.openxmlformats.org/drawingml/2006/table">
            <a:tbl>
              <a:tblPr/>
              <a:tblGrid>
                <a:gridCol w="1295400"/>
                <a:gridCol w="1447800"/>
                <a:gridCol w="4038600"/>
                <a:gridCol w="1905000"/>
              </a:tblGrid>
              <a:tr h="82289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695" marB="456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695" marB="456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904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1</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695" marB="456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爆炸性物质或物品</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符号：黑色；底色：橙红色</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1.5</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695" marB="456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1461"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61462"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6146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61464"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810000" y="2971800"/>
            <a:ext cx="2836863" cy="25908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839BAD1B-C889-4EFF-889F-0A3F3107B833}" type="datetime1">
              <a:rPr lang="zh-CN" altLang="en-US" sz="1200" smtClean="0">
                <a:latin typeface="Arial" charset="0"/>
              </a:rPr>
              <a:pPr eaLnBrk="1" hangingPunct="1"/>
              <a:t>2017/4/24</a:t>
            </a:fld>
            <a:endParaRPr lang="en-US" altLang="zh-CN" sz="1200" smtClean="0">
              <a:latin typeface="Arial" charset="0"/>
            </a:endParaRPr>
          </a:p>
        </p:txBody>
      </p:sp>
      <p:sp>
        <p:nvSpPr>
          <p:cNvPr id="819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0E0C9552-188F-4C02-91A0-1A4B63BCB65C}" type="slidenum">
              <a:rPr lang="zh-CN" altLang="en-US" sz="1200" smtClean="0">
                <a:latin typeface="Arial" charset="0"/>
              </a:rPr>
              <a:pPr eaLnBrk="1" hangingPunct="1"/>
              <a:t>6</a:t>
            </a:fld>
            <a:endParaRPr lang="en-US" altLang="zh-CN" sz="1200" smtClean="0">
              <a:latin typeface="Arial" charset="0"/>
            </a:endParaRPr>
          </a:p>
        </p:txBody>
      </p:sp>
      <p:sp>
        <p:nvSpPr>
          <p:cNvPr id="8196" name="Text Box 3"/>
          <p:cNvSpPr txBox="1">
            <a:spLocks noChangeArrowheads="1"/>
          </p:cNvSpPr>
          <p:nvPr/>
        </p:nvSpPr>
        <p:spPr bwMode="auto">
          <a:xfrm>
            <a:off x="228600" y="1676400"/>
            <a:ext cx="86868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r>
              <a:rPr lang="en-US" altLang="zh-CN" sz="2400" b="1">
                <a:solidFill>
                  <a:srgbClr val="FFFF00"/>
                </a:solidFill>
                <a:latin typeface="Times New Roman" pitchFamily="18" charset="0"/>
              </a:rPr>
              <a:t>5.1.2 </a:t>
            </a:r>
            <a:r>
              <a:rPr lang="zh-CN" altLang="en-US" sz="2400" b="1">
                <a:solidFill>
                  <a:srgbClr val="FFFF00"/>
                </a:solidFill>
                <a:latin typeface="Times New Roman" pitchFamily="18" charset="0"/>
              </a:rPr>
              <a:t>化学品安全技术说明书编写和使用（</a:t>
            </a:r>
            <a:r>
              <a:rPr lang="en-US" altLang="zh-CN" sz="2400" b="1"/>
              <a:t> </a:t>
            </a:r>
            <a:r>
              <a:rPr lang="en-US" altLang="zh-CN" sz="2400" b="1">
                <a:solidFill>
                  <a:srgbClr val="FFFF00"/>
                </a:solidFill>
                <a:latin typeface="Times New Roman" pitchFamily="18" charset="0"/>
              </a:rPr>
              <a:t>GB16483-2008 </a:t>
            </a:r>
            <a:r>
              <a:rPr lang="zh-CN" altLang="en-US" sz="2400" b="1">
                <a:solidFill>
                  <a:srgbClr val="FFFF00"/>
                </a:solidFill>
                <a:latin typeface="Times New Roman" pitchFamily="18" charset="0"/>
              </a:rPr>
              <a:t>）</a:t>
            </a:r>
            <a:endParaRPr lang="en-US" altLang="zh-CN" sz="2400" b="1">
              <a:solidFill>
                <a:srgbClr val="FFFF00"/>
              </a:solidFill>
              <a:latin typeface="Times New Roman" pitchFamily="18" charset="0"/>
            </a:endParaRPr>
          </a:p>
          <a:p>
            <a:pPr algn="just">
              <a:lnSpc>
                <a:spcPct val="150000"/>
              </a:lnSpc>
            </a:pPr>
            <a:r>
              <a:rPr lang="en-US" altLang="zh-CN" sz="2800" b="1"/>
              <a:t>4</a:t>
            </a:r>
            <a:r>
              <a:rPr lang="zh-CN" altLang="en-US" sz="2800" b="1"/>
              <a:t>、</a:t>
            </a:r>
            <a:r>
              <a:rPr lang="en-US" altLang="zh-CN" sz="2400" b="1"/>
              <a:t>SDS</a:t>
            </a:r>
            <a:r>
              <a:rPr lang="zh-CN" altLang="zh-CN" sz="2400" b="1"/>
              <a:t>的下游用户在使用</a:t>
            </a:r>
            <a:r>
              <a:rPr lang="en-US" altLang="zh-CN" sz="2400" b="1"/>
              <a:t>SDS</a:t>
            </a:r>
            <a:r>
              <a:rPr lang="zh-CN" altLang="zh-CN" sz="2400" b="1"/>
              <a:t>时，还应充分考虑化学品在具体使用条件下的风险评估结果，采取必要的预防措施。</a:t>
            </a:r>
            <a:r>
              <a:rPr lang="en-US" altLang="zh-CN" sz="2400" b="1"/>
              <a:t>SDS</a:t>
            </a:r>
            <a:r>
              <a:rPr lang="zh-CN" altLang="zh-CN" sz="2400" b="1"/>
              <a:t>的下游用户应通过合适的途径将危险信息传递给不同作业场所的使用者，当为工作场所提出具体要求时，下游用户应考虑有关的</a:t>
            </a:r>
            <a:r>
              <a:rPr lang="en-US" altLang="zh-CN" sz="2400" b="1"/>
              <a:t>SDS</a:t>
            </a:r>
            <a:r>
              <a:rPr lang="zh-CN" altLang="zh-CN" sz="2400" b="1"/>
              <a:t>的综合性建议。</a:t>
            </a:r>
          </a:p>
        </p:txBody>
      </p:sp>
      <p:grpSp>
        <p:nvGrpSpPr>
          <p:cNvPr id="8197"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82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F780E11-B5B1-49FC-8B4D-CFA9CFF4B24E}" type="datetime1">
              <a:rPr lang="zh-CN" altLang="en-US" sz="1200" smtClean="0">
                <a:latin typeface="Arial" charset="0"/>
              </a:rPr>
              <a:pPr eaLnBrk="1" hangingPunct="1"/>
              <a:t>2017/4/24</a:t>
            </a:fld>
            <a:endParaRPr lang="en-US" altLang="zh-CN" sz="1200" smtClean="0">
              <a:latin typeface="Arial" charset="0"/>
            </a:endParaRPr>
          </a:p>
        </p:txBody>
      </p:sp>
      <p:sp>
        <p:nvSpPr>
          <p:cNvPr id="6246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1EDD4784-50B6-4B59-9FAC-9FFA76D33690}" type="slidenum">
              <a:rPr lang="zh-CN" altLang="en-US" sz="1200" smtClean="0">
                <a:latin typeface="Arial" charset="0"/>
              </a:rPr>
              <a:pPr eaLnBrk="1" hangingPunct="1"/>
              <a:t>60</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087813"/>
        </p:xfrm>
        <a:graphic>
          <a:graphicData uri="http://schemas.openxmlformats.org/drawingml/2006/table">
            <a:tbl>
              <a:tblPr/>
              <a:tblGrid>
                <a:gridCol w="1295400"/>
                <a:gridCol w="1447800"/>
                <a:gridCol w="4038600"/>
                <a:gridCol w="1905000"/>
              </a:tblGrid>
              <a:tr h="83829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952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1</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爆炸性物质或物品</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符号：黑色；底色：橙红色</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1.6</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485"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62486"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624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62488"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886200" y="2971800"/>
            <a:ext cx="2800350" cy="25908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F039BBA-909F-4800-993D-F127B59F4FB9}" type="datetime1">
              <a:rPr lang="zh-CN" altLang="en-US" sz="1200" smtClean="0">
                <a:latin typeface="Arial" charset="0"/>
              </a:rPr>
              <a:pPr eaLnBrk="1" hangingPunct="1"/>
              <a:t>2017/4/24</a:t>
            </a:fld>
            <a:endParaRPr lang="en-US" altLang="zh-CN" sz="1200" smtClean="0">
              <a:latin typeface="Arial" charset="0"/>
            </a:endParaRPr>
          </a:p>
        </p:txBody>
      </p:sp>
      <p:sp>
        <p:nvSpPr>
          <p:cNvPr id="63491"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D7142C8-4562-437D-BC19-C73D506A7FAA}" type="slidenum">
              <a:rPr lang="zh-CN" altLang="en-US" sz="1200" smtClean="0">
                <a:latin typeface="Arial" charset="0"/>
              </a:rPr>
              <a:pPr eaLnBrk="1" hangingPunct="1"/>
              <a:t>61</a:t>
            </a:fld>
            <a:endParaRPr lang="en-US" altLang="zh-CN" sz="1200" smtClean="0">
              <a:latin typeface="Arial" charset="0"/>
            </a:endParaRPr>
          </a:p>
        </p:txBody>
      </p:sp>
      <p:sp>
        <p:nvSpPr>
          <p:cNvPr id="63492" name="Text Box 3"/>
          <p:cNvSpPr txBox="1">
            <a:spLocks noChangeArrowheads="1"/>
          </p:cNvSpPr>
          <p:nvPr/>
        </p:nvSpPr>
        <p:spPr bwMode="auto">
          <a:xfrm>
            <a:off x="228600" y="16764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63493"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634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
        <p:nvSpPr>
          <p:cNvPr id="63495" name="TextBox 13"/>
          <p:cNvSpPr txBox="1">
            <a:spLocks noChangeArrowheads="1"/>
          </p:cNvSpPr>
          <p:nvPr/>
        </p:nvSpPr>
        <p:spPr bwMode="auto">
          <a:xfrm>
            <a:off x="609600" y="2209800"/>
            <a:ext cx="8001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lnSpc>
                <a:spcPct val="150000"/>
              </a:lnSpc>
            </a:pPr>
            <a:r>
              <a:rPr lang="zh-CN" altLang="en-US" sz="2400"/>
              <a:t>**  项号的位置</a:t>
            </a:r>
            <a:r>
              <a:rPr lang="en-US" altLang="zh-CN" sz="2400"/>
              <a:t>-</a:t>
            </a:r>
            <a:r>
              <a:rPr lang="zh-CN" altLang="en-US" sz="2400"/>
              <a:t>如果爆炸性是次要危险性，留空白。</a:t>
            </a:r>
            <a:endParaRPr lang="en-US" altLang="zh-CN" sz="2400"/>
          </a:p>
          <a:p>
            <a:pPr eaLnBrk="1" hangingPunct="1">
              <a:lnSpc>
                <a:spcPct val="150000"/>
              </a:lnSpc>
            </a:pPr>
            <a:r>
              <a:rPr lang="zh-CN" altLang="en-US" sz="2400"/>
              <a:t>*    配装字母的位置</a:t>
            </a:r>
            <a:r>
              <a:rPr lang="en-US" altLang="zh-CN" sz="2400"/>
              <a:t>-</a:t>
            </a:r>
            <a:r>
              <a:rPr lang="zh-CN" altLang="en-US" sz="2400"/>
              <a:t>如果爆炸性是次要危险性，留空白。</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F039BBA-909F-4800-993D-F127B59F4FB9}" type="datetime1">
              <a:rPr lang="zh-CN" altLang="en-US" sz="1200" smtClean="0">
                <a:latin typeface="Arial" charset="0"/>
              </a:rPr>
              <a:pPr eaLnBrk="1" hangingPunct="1"/>
              <a:t>2017/4/24</a:t>
            </a:fld>
            <a:endParaRPr lang="en-US" altLang="zh-CN" sz="1200" dirty="0" smtClean="0">
              <a:latin typeface="Arial" charset="0"/>
            </a:endParaRPr>
          </a:p>
        </p:txBody>
      </p:sp>
      <p:sp>
        <p:nvSpPr>
          <p:cNvPr id="63491"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D7142C8-4562-437D-BC19-C73D506A7FAA}" type="slidenum">
              <a:rPr lang="zh-CN" altLang="en-US" sz="1200" smtClean="0">
                <a:latin typeface="Arial" charset="0"/>
              </a:rPr>
              <a:pPr eaLnBrk="1" hangingPunct="1"/>
              <a:t>62</a:t>
            </a:fld>
            <a:endParaRPr lang="en-US" altLang="zh-CN" sz="1200" smtClean="0">
              <a:latin typeface="Arial" charset="0"/>
            </a:endParaRPr>
          </a:p>
        </p:txBody>
      </p:sp>
      <p:sp>
        <p:nvSpPr>
          <p:cNvPr id="63492" name="Text Box 3"/>
          <p:cNvSpPr txBox="1">
            <a:spLocks noChangeArrowheads="1"/>
          </p:cNvSpPr>
          <p:nvPr/>
        </p:nvSpPr>
        <p:spPr bwMode="auto">
          <a:xfrm>
            <a:off x="251927" y="1411287"/>
            <a:ext cx="86868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dirty="0" smtClean="0">
                <a:latin typeface="Times New Roman" pitchFamily="18" charset="0"/>
              </a:rPr>
              <a:t>爆炸品危险项与配装组的组合 </a:t>
            </a:r>
            <a:r>
              <a:rPr lang="en-US" altLang="zh-CN" sz="2400" b="1" dirty="0" smtClean="0">
                <a:latin typeface="Times New Roman" pitchFamily="18" charset="0"/>
              </a:rPr>
              <a:t>(</a:t>
            </a:r>
            <a:r>
              <a:rPr lang="zh-CN" altLang="en-US" sz="1800" b="1" dirty="0" smtClean="0">
                <a:latin typeface="Times New Roman" pitchFamily="18" charset="0"/>
              </a:rPr>
              <a:t>下表内容引自</a:t>
            </a:r>
            <a:r>
              <a:rPr lang="en-US" altLang="zh-CN" sz="1800" b="1" dirty="0" smtClean="0">
                <a:latin typeface="Times New Roman" pitchFamily="18" charset="0"/>
              </a:rPr>
              <a:t>GB6911-2012</a:t>
            </a:r>
            <a:r>
              <a:rPr lang="zh-CN" altLang="en-US" sz="1800" b="1" dirty="0" smtClean="0">
                <a:latin typeface="Times New Roman" pitchFamily="18" charset="0"/>
              </a:rPr>
              <a:t>，</a:t>
            </a:r>
            <a:r>
              <a:rPr lang="en-US" altLang="zh-CN" sz="1800" b="1" dirty="0" smtClean="0">
                <a:latin typeface="Times New Roman" pitchFamily="18" charset="0"/>
              </a:rPr>
              <a:t>P4</a:t>
            </a:r>
            <a:r>
              <a:rPr lang="en-US" altLang="zh-CN" sz="2400" b="1" dirty="0" smtClean="0">
                <a:latin typeface="Times New Roman" pitchFamily="18" charset="0"/>
              </a:rPr>
              <a:t>)</a:t>
            </a:r>
            <a:endParaRPr lang="zh-CN" altLang="en-US" sz="2400" b="1" dirty="0">
              <a:latin typeface="Times New Roman" pitchFamily="18" charset="0"/>
            </a:endParaRPr>
          </a:p>
        </p:txBody>
      </p:sp>
      <p:grpSp>
        <p:nvGrpSpPr>
          <p:cNvPr id="63493"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634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graphicFrame>
        <p:nvGraphicFramePr>
          <p:cNvPr id="3" name="Table 2"/>
          <p:cNvGraphicFramePr>
            <a:graphicFrameLocks noGrp="1"/>
          </p:cNvGraphicFramePr>
          <p:nvPr>
            <p:extLst>
              <p:ext uri="{D42A27DB-BD31-4B8C-83A1-F6EECF244321}">
                <p14:modId xmlns:p14="http://schemas.microsoft.com/office/powerpoint/2010/main" val="786024333"/>
              </p:ext>
            </p:extLst>
          </p:nvPr>
        </p:nvGraphicFramePr>
        <p:xfrm>
          <a:off x="457200" y="2362200"/>
          <a:ext cx="8229600" cy="3337560"/>
        </p:xfrm>
        <a:graphic>
          <a:graphicData uri="http://schemas.openxmlformats.org/drawingml/2006/table">
            <a:tbl>
              <a:tblPr firstRow="1" bandRow="1">
                <a:tableStyleId>{5C22544A-7EE6-4342-B048-85BDC9FD1C3A}</a:tableStyleId>
              </a:tblPr>
              <a:tblGrid>
                <a:gridCol w="1371600"/>
                <a:gridCol w="762000"/>
                <a:gridCol w="762000"/>
                <a:gridCol w="762000"/>
                <a:gridCol w="762000"/>
                <a:gridCol w="762000"/>
                <a:gridCol w="762000"/>
                <a:gridCol w="762000"/>
                <a:gridCol w="762000"/>
                <a:gridCol w="762000"/>
              </a:tblGrid>
              <a:tr h="370840">
                <a:tc rowSpan="2">
                  <a:txBody>
                    <a:bodyPr/>
                    <a:lstStyle/>
                    <a:p>
                      <a:pPr algn="ctr"/>
                      <a:r>
                        <a:rPr lang="zh-CN" altLang="en-US" dirty="0" smtClean="0"/>
                        <a:t>危险相别</a:t>
                      </a:r>
                      <a:endParaRPr lang="zh-CN" altLang="en-US" dirty="0"/>
                    </a:p>
                  </a:txBody>
                  <a:tcPr/>
                </a:tc>
                <a:tc gridSpan="9">
                  <a:txBody>
                    <a:bodyPr/>
                    <a:lstStyle/>
                    <a:p>
                      <a:pPr algn="ctr"/>
                      <a:r>
                        <a:rPr lang="zh-CN" altLang="en-US" dirty="0" smtClean="0"/>
                        <a:t>配装组</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vMerge="1">
                  <a:txBody>
                    <a:bodyPr/>
                    <a:lstStyle/>
                    <a:p>
                      <a:endParaRPr lang="zh-CN" altLang="en-US" dirty="0"/>
                    </a:p>
                  </a:txBody>
                  <a:tcPr/>
                </a:tc>
                <a:tc>
                  <a:txBody>
                    <a:bodyPr/>
                    <a:lstStyle/>
                    <a:p>
                      <a:pPr algn="ctr"/>
                      <a:r>
                        <a:rPr lang="en-US" altLang="zh-CN" dirty="0" smtClean="0"/>
                        <a:t>A</a:t>
                      </a:r>
                      <a:endParaRPr lang="zh-CN" altLang="en-US" dirty="0"/>
                    </a:p>
                  </a:txBody>
                  <a:tcPr/>
                </a:tc>
                <a:tc>
                  <a:txBody>
                    <a:bodyPr/>
                    <a:lstStyle/>
                    <a:p>
                      <a:pPr algn="ctr"/>
                      <a:r>
                        <a:rPr lang="en-US" altLang="zh-CN" dirty="0" smtClean="0"/>
                        <a:t>B</a:t>
                      </a:r>
                      <a:endParaRPr lang="zh-CN" altLang="en-US" dirty="0"/>
                    </a:p>
                  </a:txBody>
                  <a:tcPr/>
                </a:tc>
                <a:tc>
                  <a:txBody>
                    <a:bodyPr/>
                    <a:lstStyle/>
                    <a:p>
                      <a:pPr algn="ctr"/>
                      <a:r>
                        <a:rPr lang="en-US" altLang="zh-CN" dirty="0" smtClean="0"/>
                        <a:t>C</a:t>
                      </a:r>
                      <a:endParaRPr lang="zh-CN" altLang="en-US" dirty="0"/>
                    </a:p>
                  </a:txBody>
                  <a:tcPr/>
                </a:tc>
                <a:tc>
                  <a:txBody>
                    <a:bodyPr/>
                    <a:lstStyle/>
                    <a:p>
                      <a:pPr algn="ctr"/>
                      <a:r>
                        <a:rPr lang="en-US" altLang="zh-CN" dirty="0" smtClean="0"/>
                        <a:t>D</a:t>
                      </a:r>
                      <a:endParaRPr lang="zh-CN" altLang="en-US" dirty="0"/>
                    </a:p>
                  </a:txBody>
                  <a:tcPr/>
                </a:tc>
                <a:tc>
                  <a:txBody>
                    <a:bodyPr/>
                    <a:lstStyle/>
                    <a:p>
                      <a:pPr algn="ctr"/>
                      <a:r>
                        <a:rPr lang="en-US" altLang="zh-CN" dirty="0" smtClean="0"/>
                        <a:t>E</a:t>
                      </a:r>
                      <a:endParaRPr lang="zh-CN" altLang="en-US" dirty="0"/>
                    </a:p>
                  </a:txBody>
                  <a:tcPr/>
                </a:tc>
                <a:tc>
                  <a:txBody>
                    <a:bodyPr/>
                    <a:lstStyle/>
                    <a:p>
                      <a:pPr algn="ctr"/>
                      <a:r>
                        <a:rPr lang="en-US" altLang="zh-CN" dirty="0" smtClean="0"/>
                        <a:t>F</a:t>
                      </a:r>
                      <a:endParaRPr lang="zh-CN" altLang="en-US" dirty="0"/>
                    </a:p>
                  </a:txBody>
                  <a:tcPr/>
                </a:tc>
                <a:tc>
                  <a:txBody>
                    <a:bodyPr/>
                    <a:lstStyle/>
                    <a:p>
                      <a:pPr algn="ctr"/>
                      <a:r>
                        <a:rPr lang="en-US" altLang="zh-CN" dirty="0" smtClean="0"/>
                        <a:t>G</a:t>
                      </a:r>
                      <a:endParaRPr lang="zh-CN" altLang="en-US" dirty="0"/>
                    </a:p>
                  </a:txBody>
                  <a:tcPr/>
                </a:tc>
                <a:tc>
                  <a:txBody>
                    <a:bodyPr/>
                    <a:lstStyle/>
                    <a:p>
                      <a:pPr algn="ctr"/>
                      <a:r>
                        <a:rPr lang="en-US" altLang="zh-CN" dirty="0" smtClean="0"/>
                        <a:t>H</a:t>
                      </a:r>
                      <a:endParaRPr lang="zh-CN" altLang="en-US" dirty="0"/>
                    </a:p>
                  </a:txBody>
                  <a:tcPr/>
                </a:tc>
                <a:tc>
                  <a:txBody>
                    <a:bodyPr/>
                    <a:lstStyle/>
                    <a:p>
                      <a:pPr algn="ctr"/>
                      <a:r>
                        <a:rPr lang="en-US" altLang="zh-CN" dirty="0" smtClean="0"/>
                        <a:t>J</a:t>
                      </a:r>
                      <a:endParaRPr lang="zh-CN" altLang="en-US" dirty="0"/>
                    </a:p>
                  </a:txBody>
                  <a:tcPr/>
                </a:tc>
              </a:tr>
              <a:tr h="370840">
                <a:tc>
                  <a:txBody>
                    <a:bodyPr/>
                    <a:lstStyle/>
                    <a:p>
                      <a:pPr algn="ctr"/>
                      <a:r>
                        <a:rPr lang="en-US" altLang="zh-CN" dirty="0" smtClean="0"/>
                        <a:t>1.1</a:t>
                      </a:r>
                      <a:endParaRPr lang="zh-CN" altLang="en-US" dirty="0"/>
                    </a:p>
                  </a:txBody>
                  <a:tcPr/>
                </a:tc>
                <a:tc>
                  <a:txBody>
                    <a:bodyPr/>
                    <a:lstStyle/>
                    <a:p>
                      <a:pPr algn="ctr"/>
                      <a:r>
                        <a:rPr lang="en-US" altLang="zh-CN" dirty="0" smtClean="0"/>
                        <a:t>1.1A</a:t>
                      </a:r>
                      <a:endParaRPr lang="zh-CN" altLang="en-US" dirty="0"/>
                    </a:p>
                  </a:txBody>
                  <a:tcPr/>
                </a:tc>
                <a:tc>
                  <a:txBody>
                    <a:bodyPr/>
                    <a:lstStyle/>
                    <a:p>
                      <a:pPr algn="ctr"/>
                      <a:r>
                        <a:rPr lang="en-US" altLang="zh-CN" dirty="0" smtClean="0"/>
                        <a:t>1.1B</a:t>
                      </a:r>
                      <a:endParaRPr lang="zh-CN" altLang="en-US" dirty="0"/>
                    </a:p>
                  </a:txBody>
                  <a:tcPr/>
                </a:tc>
                <a:tc>
                  <a:txBody>
                    <a:bodyPr/>
                    <a:lstStyle/>
                    <a:p>
                      <a:pPr algn="ctr"/>
                      <a:r>
                        <a:rPr lang="en-US" altLang="zh-CN" dirty="0" smtClean="0"/>
                        <a:t>1.1C</a:t>
                      </a:r>
                      <a:endParaRPr lang="zh-CN" altLang="en-US" dirty="0"/>
                    </a:p>
                  </a:txBody>
                  <a:tcPr/>
                </a:tc>
                <a:tc>
                  <a:txBody>
                    <a:bodyPr/>
                    <a:lstStyle/>
                    <a:p>
                      <a:pPr algn="ctr"/>
                      <a:r>
                        <a:rPr lang="en-US" altLang="zh-CN" dirty="0" smtClean="0"/>
                        <a:t>1.1D</a:t>
                      </a:r>
                      <a:endParaRPr lang="zh-CN" altLang="en-US" dirty="0"/>
                    </a:p>
                  </a:txBody>
                  <a:tcPr/>
                </a:tc>
                <a:tc>
                  <a:txBody>
                    <a:bodyPr/>
                    <a:lstStyle/>
                    <a:p>
                      <a:pPr algn="ctr"/>
                      <a:r>
                        <a:rPr lang="en-US" altLang="zh-CN" dirty="0" smtClean="0"/>
                        <a:t>1.1E</a:t>
                      </a:r>
                      <a:endParaRPr lang="zh-CN" altLang="en-US" dirty="0"/>
                    </a:p>
                  </a:txBody>
                  <a:tcPr/>
                </a:tc>
                <a:tc>
                  <a:txBody>
                    <a:bodyPr/>
                    <a:lstStyle/>
                    <a:p>
                      <a:pPr algn="ctr"/>
                      <a:r>
                        <a:rPr lang="en-US" altLang="zh-CN" dirty="0" smtClean="0"/>
                        <a:t>1.1F</a:t>
                      </a:r>
                      <a:endParaRPr lang="zh-CN" altLang="en-US" dirty="0"/>
                    </a:p>
                  </a:txBody>
                  <a:tcPr/>
                </a:tc>
                <a:tc>
                  <a:txBody>
                    <a:bodyPr/>
                    <a:lstStyle/>
                    <a:p>
                      <a:pPr algn="ctr"/>
                      <a:r>
                        <a:rPr lang="en-US" altLang="zh-CN" dirty="0" smtClean="0"/>
                        <a:t>1.1G</a:t>
                      </a:r>
                      <a:endParaRPr lang="zh-CN" altLang="en-US" dirty="0"/>
                    </a:p>
                  </a:txBody>
                  <a:tcPr/>
                </a:tc>
                <a:tc>
                  <a:txBody>
                    <a:bodyPr/>
                    <a:lstStyle/>
                    <a:p>
                      <a:pPr algn="ctr"/>
                      <a:endParaRPr lang="zh-CN" altLang="en-US" dirty="0"/>
                    </a:p>
                  </a:txBody>
                  <a:tcPr/>
                </a:tc>
                <a:tc>
                  <a:txBody>
                    <a:bodyPr/>
                    <a:lstStyle/>
                    <a:p>
                      <a:pPr algn="ctr"/>
                      <a:r>
                        <a:rPr lang="en-US" altLang="zh-CN" dirty="0" smtClean="0"/>
                        <a:t>1.1J</a:t>
                      </a:r>
                      <a:endParaRPr lang="zh-CN" altLang="en-US" dirty="0"/>
                    </a:p>
                  </a:txBody>
                  <a:tcPr/>
                </a:tc>
              </a:tr>
              <a:tr h="370840">
                <a:tc>
                  <a:txBody>
                    <a:bodyPr/>
                    <a:lstStyle/>
                    <a:p>
                      <a:pPr algn="ctr"/>
                      <a:r>
                        <a:rPr lang="en-US" altLang="zh-CN" dirty="0" smtClean="0"/>
                        <a:t>1.2</a:t>
                      </a:r>
                      <a:endParaRPr lang="zh-CN" altLang="en-US" dirty="0"/>
                    </a:p>
                  </a:txBody>
                  <a:tcPr/>
                </a:tc>
                <a:tc>
                  <a:txBody>
                    <a:bodyPr/>
                    <a:lstStyle/>
                    <a:p>
                      <a:pPr algn="ctr"/>
                      <a:endParaRPr lang="zh-CN" altLang="en-US" dirty="0"/>
                    </a:p>
                  </a:txBody>
                  <a:tcPr/>
                </a:tc>
                <a:tc>
                  <a:txBody>
                    <a:bodyPr/>
                    <a:lstStyle/>
                    <a:p>
                      <a:pPr algn="ctr"/>
                      <a:r>
                        <a:rPr lang="en-US" altLang="zh-CN" dirty="0" smtClean="0"/>
                        <a:t>1.2B</a:t>
                      </a:r>
                      <a:endParaRPr lang="zh-CN" altLang="en-US" dirty="0"/>
                    </a:p>
                  </a:txBody>
                  <a:tcPr/>
                </a:tc>
                <a:tc>
                  <a:txBody>
                    <a:bodyPr/>
                    <a:lstStyle/>
                    <a:p>
                      <a:pPr algn="ctr"/>
                      <a:r>
                        <a:rPr lang="en-US" altLang="zh-CN" dirty="0" smtClean="0"/>
                        <a:t>1.2C</a:t>
                      </a:r>
                      <a:endParaRPr lang="zh-CN" altLang="en-US" dirty="0"/>
                    </a:p>
                  </a:txBody>
                  <a:tcPr/>
                </a:tc>
                <a:tc>
                  <a:txBody>
                    <a:bodyPr/>
                    <a:lstStyle/>
                    <a:p>
                      <a:pPr algn="ctr"/>
                      <a:r>
                        <a:rPr lang="en-US" altLang="zh-CN" dirty="0" smtClean="0"/>
                        <a:t>1.2D</a:t>
                      </a:r>
                      <a:endParaRPr lang="zh-CN" altLang="en-US" dirty="0"/>
                    </a:p>
                  </a:txBody>
                  <a:tcPr/>
                </a:tc>
                <a:tc>
                  <a:txBody>
                    <a:bodyPr/>
                    <a:lstStyle/>
                    <a:p>
                      <a:pPr algn="ctr"/>
                      <a:r>
                        <a:rPr lang="en-US" altLang="zh-CN" dirty="0" smtClean="0"/>
                        <a:t>1.2E</a:t>
                      </a:r>
                      <a:endParaRPr lang="zh-CN" altLang="en-US" dirty="0"/>
                    </a:p>
                  </a:txBody>
                  <a:tcPr/>
                </a:tc>
                <a:tc>
                  <a:txBody>
                    <a:bodyPr/>
                    <a:lstStyle/>
                    <a:p>
                      <a:pPr algn="ctr"/>
                      <a:r>
                        <a:rPr lang="en-US" altLang="zh-CN" dirty="0" smtClean="0"/>
                        <a:t>1.2F</a:t>
                      </a:r>
                      <a:endParaRPr lang="zh-CN" altLang="en-US" dirty="0"/>
                    </a:p>
                  </a:txBody>
                  <a:tcPr/>
                </a:tc>
                <a:tc>
                  <a:txBody>
                    <a:bodyPr/>
                    <a:lstStyle/>
                    <a:p>
                      <a:pPr algn="ctr"/>
                      <a:r>
                        <a:rPr lang="en-US" altLang="zh-CN" dirty="0" smtClean="0"/>
                        <a:t>1.2G</a:t>
                      </a:r>
                      <a:endParaRPr lang="zh-CN" altLang="en-US" dirty="0"/>
                    </a:p>
                  </a:txBody>
                  <a:tcPr/>
                </a:tc>
                <a:tc>
                  <a:txBody>
                    <a:bodyPr/>
                    <a:lstStyle/>
                    <a:p>
                      <a:pPr algn="ctr"/>
                      <a:r>
                        <a:rPr lang="en-US" altLang="zh-CN" dirty="0" smtClean="0"/>
                        <a:t>1.2H</a:t>
                      </a:r>
                      <a:endParaRPr lang="zh-CN" altLang="en-US" dirty="0"/>
                    </a:p>
                  </a:txBody>
                  <a:tcPr/>
                </a:tc>
                <a:tc>
                  <a:txBody>
                    <a:bodyPr/>
                    <a:lstStyle/>
                    <a:p>
                      <a:pPr algn="ctr"/>
                      <a:r>
                        <a:rPr lang="en-US" altLang="zh-CN" dirty="0" smtClean="0"/>
                        <a:t>1.2J</a:t>
                      </a:r>
                      <a:endParaRPr lang="zh-CN" altLang="en-US" dirty="0"/>
                    </a:p>
                  </a:txBody>
                  <a:tcPr/>
                </a:tc>
              </a:tr>
              <a:tr h="370840">
                <a:tc>
                  <a:txBody>
                    <a:bodyPr/>
                    <a:lstStyle/>
                    <a:p>
                      <a:pPr algn="ctr"/>
                      <a:r>
                        <a:rPr lang="en-US" altLang="zh-CN" dirty="0" smtClean="0"/>
                        <a:t>1.3</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1.3C</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1.3F</a:t>
                      </a:r>
                      <a:endParaRPr lang="zh-CN" altLang="en-US" dirty="0"/>
                    </a:p>
                  </a:txBody>
                  <a:tcPr/>
                </a:tc>
                <a:tc>
                  <a:txBody>
                    <a:bodyPr/>
                    <a:lstStyle/>
                    <a:p>
                      <a:pPr algn="ctr"/>
                      <a:r>
                        <a:rPr lang="en-US" altLang="zh-CN" dirty="0" smtClean="0"/>
                        <a:t>1.3G</a:t>
                      </a:r>
                      <a:endParaRPr lang="zh-CN" altLang="en-US" dirty="0"/>
                    </a:p>
                  </a:txBody>
                  <a:tcPr/>
                </a:tc>
                <a:tc>
                  <a:txBody>
                    <a:bodyPr/>
                    <a:lstStyle/>
                    <a:p>
                      <a:pPr algn="ctr"/>
                      <a:r>
                        <a:rPr lang="en-US" altLang="zh-CN" dirty="0" smtClean="0"/>
                        <a:t>1.3H</a:t>
                      </a:r>
                      <a:endParaRPr lang="zh-CN" altLang="en-US" dirty="0"/>
                    </a:p>
                  </a:txBody>
                  <a:tcPr/>
                </a:tc>
                <a:tc>
                  <a:txBody>
                    <a:bodyPr/>
                    <a:lstStyle/>
                    <a:p>
                      <a:pPr algn="ctr"/>
                      <a:r>
                        <a:rPr lang="en-US" altLang="zh-CN" dirty="0" smtClean="0"/>
                        <a:t>1.3J</a:t>
                      </a:r>
                      <a:endParaRPr lang="zh-CN" altLang="en-US" dirty="0"/>
                    </a:p>
                  </a:txBody>
                  <a:tcPr/>
                </a:tc>
              </a:tr>
              <a:tr h="370840">
                <a:tc>
                  <a:txBody>
                    <a:bodyPr/>
                    <a:lstStyle/>
                    <a:p>
                      <a:pPr algn="ctr"/>
                      <a:r>
                        <a:rPr lang="en-US" altLang="zh-CN" dirty="0" smtClean="0"/>
                        <a:t>1.4</a:t>
                      </a:r>
                      <a:endParaRPr lang="zh-CN" altLang="en-US" dirty="0"/>
                    </a:p>
                  </a:txBody>
                  <a:tcPr/>
                </a:tc>
                <a:tc>
                  <a:txBody>
                    <a:bodyPr/>
                    <a:lstStyle/>
                    <a:p>
                      <a:pPr algn="ctr"/>
                      <a:endParaRPr lang="zh-CN" altLang="en-US" dirty="0"/>
                    </a:p>
                  </a:txBody>
                  <a:tcPr/>
                </a:tc>
                <a:tc>
                  <a:txBody>
                    <a:bodyPr/>
                    <a:lstStyle/>
                    <a:p>
                      <a:pPr algn="ctr"/>
                      <a:r>
                        <a:rPr lang="en-US" altLang="zh-CN" dirty="0" smtClean="0"/>
                        <a:t>1.4B</a:t>
                      </a:r>
                      <a:endParaRPr lang="zh-CN" altLang="en-US" dirty="0"/>
                    </a:p>
                  </a:txBody>
                  <a:tcPr/>
                </a:tc>
                <a:tc>
                  <a:txBody>
                    <a:bodyPr/>
                    <a:lstStyle/>
                    <a:p>
                      <a:pPr algn="ctr"/>
                      <a:r>
                        <a:rPr lang="en-US" altLang="zh-CN" dirty="0" smtClean="0"/>
                        <a:t>1.4C</a:t>
                      </a:r>
                      <a:endParaRPr lang="zh-CN" altLang="en-US" dirty="0"/>
                    </a:p>
                  </a:txBody>
                  <a:tcPr/>
                </a:tc>
                <a:tc>
                  <a:txBody>
                    <a:bodyPr/>
                    <a:lstStyle/>
                    <a:p>
                      <a:pPr algn="ctr"/>
                      <a:r>
                        <a:rPr lang="en-US" altLang="zh-CN" dirty="0" smtClean="0"/>
                        <a:t>1.4D</a:t>
                      </a:r>
                      <a:endParaRPr lang="zh-CN" altLang="en-US" dirty="0"/>
                    </a:p>
                  </a:txBody>
                  <a:tcPr/>
                </a:tc>
                <a:tc>
                  <a:txBody>
                    <a:bodyPr/>
                    <a:lstStyle/>
                    <a:p>
                      <a:pPr algn="ctr"/>
                      <a:r>
                        <a:rPr lang="en-US" altLang="zh-CN" dirty="0" smtClean="0"/>
                        <a:t>1.4E</a:t>
                      </a:r>
                      <a:endParaRPr lang="zh-CN" altLang="en-US" dirty="0"/>
                    </a:p>
                  </a:txBody>
                  <a:tcPr/>
                </a:tc>
                <a:tc>
                  <a:txBody>
                    <a:bodyPr/>
                    <a:lstStyle/>
                    <a:p>
                      <a:pPr algn="ctr"/>
                      <a:r>
                        <a:rPr lang="en-US" altLang="zh-CN" dirty="0" smtClean="0"/>
                        <a:t>1.4F</a:t>
                      </a:r>
                      <a:endParaRPr lang="zh-CN" altLang="en-US" dirty="0"/>
                    </a:p>
                  </a:txBody>
                  <a:tcPr/>
                </a:tc>
                <a:tc>
                  <a:txBody>
                    <a:bodyPr/>
                    <a:lstStyle/>
                    <a:p>
                      <a:pPr algn="ctr"/>
                      <a:r>
                        <a:rPr lang="en-US" altLang="zh-CN" dirty="0" smtClean="0"/>
                        <a:t>1.4G</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r>
                        <a:rPr lang="en-US" altLang="zh-CN" dirty="0" smtClean="0"/>
                        <a:t>1.5</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1.5D</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r>
                        <a:rPr lang="en-US" altLang="zh-CN" dirty="0" smtClean="0"/>
                        <a:t>1.6</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r>
                        <a:rPr lang="el-GR" altLang="zh-CN" dirty="0" smtClean="0">
                          <a:ea typeface="宋体"/>
                        </a:rPr>
                        <a:t>Σ</a:t>
                      </a:r>
                      <a:r>
                        <a:rPr lang="en-US" altLang="zh-CN" dirty="0" smtClean="0">
                          <a:ea typeface="宋体"/>
                        </a:rPr>
                        <a:t>1.1-1.6</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3</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4</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3</a:t>
                      </a:r>
                      <a:endParaRPr lang="zh-CN" altLang="en-US" dirty="0"/>
                    </a:p>
                  </a:txBody>
                  <a:tcPr/>
                </a:tc>
              </a:tr>
            </a:tbl>
          </a:graphicData>
        </a:graphic>
      </p:graphicFrame>
    </p:spTree>
    <p:extLst>
      <p:ext uri="{BB962C8B-B14F-4D97-AF65-F5344CB8AC3E}">
        <p14:creationId xmlns:p14="http://schemas.microsoft.com/office/powerpoint/2010/main" val="13566898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F039BBA-909F-4800-993D-F127B59F4FB9}" type="datetime1">
              <a:rPr lang="zh-CN" altLang="en-US" sz="1200" smtClean="0">
                <a:latin typeface="Arial" charset="0"/>
              </a:rPr>
              <a:pPr eaLnBrk="1" hangingPunct="1"/>
              <a:t>2017/4/24</a:t>
            </a:fld>
            <a:endParaRPr lang="en-US" altLang="zh-CN" sz="1200" dirty="0" smtClean="0">
              <a:latin typeface="Arial" charset="0"/>
            </a:endParaRPr>
          </a:p>
        </p:txBody>
      </p:sp>
      <p:sp>
        <p:nvSpPr>
          <p:cNvPr id="63491"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D7142C8-4562-437D-BC19-C73D506A7FAA}" type="slidenum">
              <a:rPr lang="zh-CN" altLang="en-US" sz="1200" smtClean="0">
                <a:latin typeface="Arial" charset="0"/>
              </a:rPr>
              <a:pPr eaLnBrk="1" hangingPunct="1"/>
              <a:t>63</a:t>
            </a:fld>
            <a:endParaRPr lang="en-US" altLang="zh-CN" sz="1200" smtClean="0">
              <a:latin typeface="Arial" charset="0"/>
            </a:endParaRPr>
          </a:p>
        </p:txBody>
      </p:sp>
      <p:sp>
        <p:nvSpPr>
          <p:cNvPr id="63492" name="Text Box 3"/>
          <p:cNvSpPr txBox="1">
            <a:spLocks noChangeArrowheads="1"/>
          </p:cNvSpPr>
          <p:nvPr/>
        </p:nvSpPr>
        <p:spPr bwMode="auto">
          <a:xfrm>
            <a:off x="251927" y="1411287"/>
            <a:ext cx="86868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dirty="0" smtClean="0">
                <a:latin typeface="Times New Roman" pitchFamily="18" charset="0"/>
              </a:rPr>
              <a:t>爆炸品危险项与配装组的组合 </a:t>
            </a:r>
            <a:r>
              <a:rPr lang="en-US" altLang="zh-CN" sz="2400" b="1" dirty="0" smtClean="0">
                <a:latin typeface="Times New Roman" pitchFamily="18" charset="0"/>
              </a:rPr>
              <a:t>(</a:t>
            </a:r>
            <a:r>
              <a:rPr lang="zh-CN" altLang="en-US" sz="1800" b="1" dirty="0" smtClean="0">
                <a:latin typeface="Times New Roman" pitchFamily="18" charset="0"/>
              </a:rPr>
              <a:t>下表内容引自</a:t>
            </a:r>
            <a:r>
              <a:rPr lang="en-US" altLang="zh-CN" sz="1800" b="1" dirty="0" smtClean="0">
                <a:latin typeface="Times New Roman" pitchFamily="18" charset="0"/>
              </a:rPr>
              <a:t>GB6911-2012</a:t>
            </a:r>
            <a:r>
              <a:rPr lang="zh-CN" altLang="en-US" sz="1800" b="1" dirty="0" smtClean="0">
                <a:latin typeface="Times New Roman" pitchFamily="18" charset="0"/>
              </a:rPr>
              <a:t>，</a:t>
            </a:r>
            <a:r>
              <a:rPr lang="en-US" altLang="zh-CN" sz="1800" b="1" dirty="0" smtClean="0">
                <a:latin typeface="Times New Roman" pitchFamily="18" charset="0"/>
              </a:rPr>
              <a:t>P4</a:t>
            </a:r>
            <a:r>
              <a:rPr lang="en-US" altLang="zh-CN" sz="2400" b="1" dirty="0" smtClean="0">
                <a:latin typeface="Times New Roman" pitchFamily="18" charset="0"/>
              </a:rPr>
              <a:t>)</a:t>
            </a:r>
            <a:endParaRPr lang="zh-CN" altLang="en-US" sz="2400" b="1" dirty="0">
              <a:latin typeface="Times New Roman" pitchFamily="18" charset="0"/>
            </a:endParaRPr>
          </a:p>
        </p:txBody>
      </p:sp>
      <p:grpSp>
        <p:nvGrpSpPr>
          <p:cNvPr id="63493"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634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graphicFrame>
        <p:nvGraphicFramePr>
          <p:cNvPr id="3" name="Table 2"/>
          <p:cNvGraphicFramePr>
            <a:graphicFrameLocks noGrp="1"/>
          </p:cNvGraphicFramePr>
          <p:nvPr>
            <p:extLst>
              <p:ext uri="{D42A27DB-BD31-4B8C-83A1-F6EECF244321}">
                <p14:modId xmlns:p14="http://schemas.microsoft.com/office/powerpoint/2010/main" val="4162523949"/>
              </p:ext>
            </p:extLst>
          </p:nvPr>
        </p:nvGraphicFramePr>
        <p:xfrm>
          <a:off x="457200" y="2362200"/>
          <a:ext cx="8229600" cy="3337560"/>
        </p:xfrm>
        <a:graphic>
          <a:graphicData uri="http://schemas.openxmlformats.org/drawingml/2006/table">
            <a:tbl>
              <a:tblPr firstRow="1" bandRow="1">
                <a:tableStyleId>{5C22544A-7EE6-4342-B048-85BDC9FD1C3A}</a:tableStyleId>
              </a:tblPr>
              <a:tblGrid>
                <a:gridCol w="1371600"/>
                <a:gridCol w="762000"/>
                <a:gridCol w="762000"/>
                <a:gridCol w="762000"/>
                <a:gridCol w="762000"/>
                <a:gridCol w="762000"/>
                <a:gridCol w="762000"/>
                <a:gridCol w="762000"/>
                <a:gridCol w="762000"/>
                <a:gridCol w="762000"/>
              </a:tblGrid>
              <a:tr h="370840">
                <a:tc rowSpan="2">
                  <a:txBody>
                    <a:bodyPr/>
                    <a:lstStyle/>
                    <a:p>
                      <a:pPr algn="ctr"/>
                      <a:r>
                        <a:rPr lang="zh-CN" altLang="en-US" dirty="0" smtClean="0"/>
                        <a:t>危险相别</a:t>
                      </a:r>
                      <a:endParaRPr lang="zh-CN" altLang="en-US" dirty="0"/>
                    </a:p>
                  </a:txBody>
                  <a:tcPr/>
                </a:tc>
                <a:tc gridSpan="9">
                  <a:txBody>
                    <a:bodyPr/>
                    <a:lstStyle/>
                    <a:p>
                      <a:pPr algn="ctr"/>
                      <a:r>
                        <a:rPr lang="zh-CN" altLang="en-US" dirty="0" smtClean="0"/>
                        <a:t>配装组</a:t>
                      </a:r>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c hMerge="1">
                  <a:txBody>
                    <a:bodyPr/>
                    <a:lstStyle/>
                    <a:p>
                      <a:endParaRPr lang="zh-CN" altLang="en-US" dirty="0"/>
                    </a:p>
                  </a:txBody>
                  <a:tcPr/>
                </a:tc>
              </a:tr>
              <a:tr h="370840">
                <a:tc vMerge="1">
                  <a:txBody>
                    <a:bodyPr/>
                    <a:lstStyle/>
                    <a:p>
                      <a:endParaRPr lang="zh-CN" altLang="en-US" dirty="0"/>
                    </a:p>
                  </a:txBody>
                  <a:tcPr/>
                </a:tc>
                <a:tc>
                  <a:txBody>
                    <a:bodyPr/>
                    <a:lstStyle/>
                    <a:p>
                      <a:pPr algn="ctr"/>
                      <a:r>
                        <a:rPr lang="en-US" altLang="zh-CN" dirty="0" smtClean="0"/>
                        <a:t>K</a:t>
                      </a:r>
                      <a:endParaRPr lang="zh-CN" altLang="en-US" dirty="0"/>
                    </a:p>
                  </a:txBody>
                  <a:tcPr/>
                </a:tc>
                <a:tc>
                  <a:txBody>
                    <a:bodyPr/>
                    <a:lstStyle/>
                    <a:p>
                      <a:pPr algn="ctr"/>
                      <a:r>
                        <a:rPr lang="en-US" altLang="zh-CN" dirty="0" smtClean="0"/>
                        <a:t>L</a:t>
                      </a:r>
                      <a:endParaRPr lang="zh-CN" altLang="en-US" dirty="0"/>
                    </a:p>
                  </a:txBody>
                  <a:tcPr/>
                </a:tc>
                <a:tc>
                  <a:txBody>
                    <a:bodyPr/>
                    <a:lstStyle/>
                    <a:p>
                      <a:pPr algn="ctr"/>
                      <a:r>
                        <a:rPr lang="en-US" altLang="zh-CN" dirty="0" smtClean="0"/>
                        <a:t>N</a:t>
                      </a:r>
                      <a:endParaRPr lang="zh-CN" altLang="en-US" dirty="0"/>
                    </a:p>
                  </a:txBody>
                  <a:tcPr/>
                </a:tc>
                <a:tc>
                  <a:txBody>
                    <a:bodyPr/>
                    <a:lstStyle/>
                    <a:p>
                      <a:pPr algn="ctr"/>
                      <a:r>
                        <a:rPr lang="en-US" altLang="zh-CN" dirty="0" smtClean="0"/>
                        <a:t>S</a:t>
                      </a:r>
                      <a:endParaRPr lang="zh-CN" altLang="en-US" dirty="0"/>
                    </a:p>
                  </a:txBody>
                  <a:tcPr/>
                </a:tc>
                <a:tc>
                  <a:txBody>
                    <a:bodyPr/>
                    <a:lstStyle/>
                    <a:p>
                      <a:pPr algn="ctr"/>
                      <a:r>
                        <a:rPr lang="el-GR" altLang="zh-CN" dirty="0" smtClean="0">
                          <a:ea typeface="+mn-ea"/>
                        </a:rPr>
                        <a:t>Σ</a:t>
                      </a:r>
                      <a:r>
                        <a:rPr lang="en-US" altLang="zh-CN" dirty="0" smtClean="0">
                          <a:ea typeface="+mn-ea"/>
                        </a:rPr>
                        <a:t>A-S</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r>
                        <a:rPr lang="en-US" altLang="zh-CN" dirty="0" smtClean="0"/>
                        <a:t>1.1</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9</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r>
                        <a:rPr lang="en-US" altLang="zh-CN" dirty="0" smtClean="0"/>
                        <a:t>1.2</a:t>
                      </a:r>
                      <a:endParaRPr lang="zh-CN" altLang="en-US" dirty="0"/>
                    </a:p>
                  </a:txBody>
                  <a:tcPr/>
                </a:tc>
                <a:tc>
                  <a:txBody>
                    <a:bodyPr/>
                    <a:lstStyle/>
                    <a:p>
                      <a:pPr algn="ctr"/>
                      <a:r>
                        <a:rPr lang="en-US" altLang="zh-CN" dirty="0" smtClean="0"/>
                        <a:t>1.2K</a:t>
                      </a:r>
                      <a:endParaRPr lang="zh-CN" altLang="en-US" dirty="0"/>
                    </a:p>
                  </a:txBody>
                  <a:tcPr/>
                </a:tc>
                <a:tc>
                  <a:txBody>
                    <a:bodyPr/>
                    <a:lstStyle/>
                    <a:p>
                      <a:pPr algn="ctr"/>
                      <a:r>
                        <a:rPr lang="en-US" altLang="zh-CN" dirty="0" smtClean="0"/>
                        <a:t>1.2L</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10</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r>
                        <a:rPr lang="en-US" altLang="zh-CN" dirty="0" smtClean="0"/>
                        <a:t>1.3</a:t>
                      </a:r>
                      <a:endParaRPr lang="zh-CN" altLang="en-US" dirty="0"/>
                    </a:p>
                  </a:txBody>
                  <a:tcPr/>
                </a:tc>
                <a:tc>
                  <a:txBody>
                    <a:bodyPr/>
                    <a:lstStyle/>
                    <a:p>
                      <a:pPr algn="ctr"/>
                      <a:r>
                        <a:rPr lang="en-US" altLang="zh-CN" dirty="0" smtClean="0"/>
                        <a:t>1.3K</a:t>
                      </a:r>
                      <a:endParaRPr lang="zh-CN" altLang="en-US" dirty="0"/>
                    </a:p>
                  </a:txBody>
                  <a:tcPr/>
                </a:tc>
                <a:tc>
                  <a:txBody>
                    <a:bodyPr/>
                    <a:lstStyle/>
                    <a:p>
                      <a:pPr algn="ctr"/>
                      <a:r>
                        <a:rPr lang="en-US" altLang="zh-CN" dirty="0" smtClean="0"/>
                        <a:t>1.3L</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r>
                        <a:rPr lang="en-US" altLang="zh-CN" dirty="0" smtClean="0"/>
                        <a:t>1.4</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1.4S</a:t>
                      </a:r>
                      <a:endParaRPr lang="zh-CN" altLang="en-US" dirty="0"/>
                    </a:p>
                  </a:txBody>
                  <a:tcPr/>
                </a:tc>
                <a:tc>
                  <a:txBody>
                    <a:bodyPr/>
                    <a:lstStyle/>
                    <a:p>
                      <a:pPr algn="ctr"/>
                      <a:r>
                        <a:rPr lang="en-US" altLang="zh-CN" dirty="0" smtClean="0"/>
                        <a:t>7</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r>
                        <a:rPr lang="en-US" altLang="zh-CN" dirty="0" smtClean="0"/>
                        <a:t>1.5</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1</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r>
                        <a:rPr lang="en-US" altLang="zh-CN" dirty="0" smtClean="0"/>
                        <a:t>1.6</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r>
                        <a:rPr lang="en-US" altLang="zh-CN" dirty="0" smtClean="0"/>
                        <a:t>1.6N</a:t>
                      </a:r>
                      <a:endParaRPr lang="zh-CN" altLang="en-US" dirty="0"/>
                    </a:p>
                  </a:txBody>
                  <a:tcPr/>
                </a:tc>
                <a:tc>
                  <a:txBody>
                    <a:bodyPr/>
                    <a:lstStyle/>
                    <a:p>
                      <a:pPr algn="ctr"/>
                      <a:endParaRPr lang="zh-CN" altLang="en-US" dirty="0"/>
                    </a:p>
                  </a:txBody>
                  <a:tcPr/>
                </a:tc>
                <a:tc>
                  <a:txBody>
                    <a:bodyPr/>
                    <a:lstStyle/>
                    <a:p>
                      <a:pPr algn="ctr"/>
                      <a:r>
                        <a:rPr lang="en-US" altLang="zh-CN" dirty="0" smtClean="0"/>
                        <a:t>1</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r h="370840">
                <a:tc>
                  <a:txBody>
                    <a:bodyPr/>
                    <a:lstStyle/>
                    <a:p>
                      <a:pPr algn="ctr"/>
                      <a:r>
                        <a:rPr lang="el-GR" altLang="zh-CN" dirty="0" smtClean="0">
                          <a:ea typeface="宋体"/>
                        </a:rPr>
                        <a:t>Σ</a:t>
                      </a:r>
                      <a:r>
                        <a:rPr lang="en-US" altLang="zh-CN" dirty="0" smtClean="0">
                          <a:ea typeface="宋体"/>
                        </a:rPr>
                        <a:t>1.1-1.6</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2</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1</a:t>
                      </a:r>
                      <a:endParaRPr lang="zh-CN" altLang="en-US" dirty="0"/>
                    </a:p>
                  </a:txBody>
                  <a:tcPr/>
                </a:tc>
                <a:tc>
                  <a:txBody>
                    <a:bodyPr/>
                    <a:lstStyle/>
                    <a:p>
                      <a:pPr algn="ctr"/>
                      <a:r>
                        <a:rPr lang="en-US" altLang="zh-CN" dirty="0" smtClean="0"/>
                        <a:t>35</a:t>
                      </a: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c>
                  <a:txBody>
                    <a:bodyPr/>
                    <a:lstStyle/>
                    <a:p>
                      <a:pPr algn="ctr"/>
                      <a:endParaRPr lang="zh-CN" altLang="en-US" dirty="0"/>
                    </a:p>
                  </a:txBody>
                  <a:tcPr/>
                </a:tc>
              </a:tr>
            </a:tbl>
          </a:graphicData>
        </a:graphic>
      </p:graphicFrame>
    </p:spTree>
    <p:extLst>
      <p:ext uri="{BB962C8B-B14F-4D97-AF65-F5344CB8AC3E}">
        <p14:creationId xmlns:p14="http://schemas.microsoft.com/office/powerpoint/2010/main" val="50757434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F039BBA-909F-4800-993D-F127B59F4FB9}" type="datetime1">
              <a:rPr lang="zh-CN" altLang="en-US" sz="1200" smtClean="0">
                <a:latin typeface="Arial" charset="0"/>
              </a:rPr>
              <a:pPr eaLnBrk="1" hangingPunct="1"/>
              <a:t>2017/4/24</a:t>
            </a:fld>
            <a:endParaRPr lang="en-US" altLang="zh-CN" sz="1200" dirty="0" smtClean="0">
              <a:latin typeface="Arial" charset="0"/>
            </a:endParaRPr>
          </a:p>
        </p:txBody>
      </p:sp>
      <p:sp>
        <p:nvSpPr>
          <p:cNvPr id="63491"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D7142C8-4562-437D-BC19-C73D506A7FAA}" type="slidenum">
              <a:rPr lang="zh-CN" altLang="en-US" sz="1200" smtClean="0">
                <a:latin typeface="Arial" charset="0"/>
              </a:rPr>
              <a:pPr eaLnBrk="1" hangingPunct="1"/>
              <a:t>64</a:t>
            </a:fld>
            <a:endParaRPr lang="en-US" altLang="zh-CN" sz="1200" smtClean="0">
              <a:latin typeface="Arial" charset="0"/>
            </a:endParaRPr>
          </a:p>
        </p:txBody>
      </p:sp>
      <p:grpSp>
        <p:nvGrpSpPr>
          <p:cNvPr id="63493"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634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363755" y="304800"/>
            <a:ext cx="67818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
        <p:nvSpPr>
          <p:cNvPr id="63495" name="TextBox 13"/>
          <p:cNvSpPr txBox="1">
            <a:spLocks noChangeArrowheads="1"/>
          </p:cNvSpPr>
          <p:nvPr/>
        </p:nvSpPr>
        <p:spPr bwMode="auto">
          <a:xfrm>
            <a:off x="547396" y="1295400"/>
            <a:ext cx="8001000" cy="74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lnSpc>
                <a:spcPct val="150000"/>
              </a:lnSpc>
            </a:pPr>
            <a:r>
              <a:rPr lang="zh-CN" altLang="en-US" sz="2400" b="1" dirty="0" smtClean="0"/>
              <a:t>爆炸品配装组划分</a:t>
            </a:r>
            <a:r>
              <a:rPr lang="zh-CN" altLang="en-US" sz="3200" b="1" dirty="0" smtClean="0">
                <a:latin typeface="Times New Roman" pitchFamily="18" charset="0"/>
              </a:rPr>
              <a:t> </a:t>
            </a:r>
            <a:r>
              <a:rPr lang="en-US" altLang="zh-CN" sz="1800" dirty="0">
                <a:latin typeface="Times New Roman" pitchFamily="18" charset="0"/>
              </a:rPr>
              <a:t>(</a:t>
            </a:r>
            <a:r>
              <a:rPr lang="zh-CN" altLang="en-US" sz="1800" dirty="0">
                <a:latin typeface="Times New Roman" pitchFamily="18" charset="0"/>
              </a:rPr>
              <a:t>下表内容引自</a:t>
            </a:r>
            <a:r>
              <a:rPr lang="en-US" altLang="zh-CN" sz="1800" dirty="0">
                <a:latin typeface="Times New Roman" pitchFamily="18" charset="0"/>
              </a:rPr>
              <a:t>GB6911-2012</a:t>
            </a:r>
            <a:r>
              <a:rPr lang="zh-CN" altLang="en-US" sz="1800" dirty="0">
                <a:latin typeface="Times New Roman" pitchFamily="18" charset="0"/>
              </a:rPr>
              <a:t>，</a:t>
            </a:r>
            <a:r>
              <a:rPr lang="en-US" altLang="zh-CN" sz="1800" dirty="0">
                <a:latin typeface="Times New Roman" pitchFamily="18" charset="0"/>
              </a:rPr>
              <a:t>P4</a:t>
            </a:r>
            <a:r>
              <a:rPr lang="en-US" altLang="zh-CN" sz="1800" dirty="0" smtClean="0">
                <a:latin typeface="Times New Roman" pitchFamily="18" charset="0"/>
              </a:rPr>
              <a:t>)</a:t>
            </a:r>
            <a:endParaRPr lang="zh-CN" altLang="en-US" sz="2400" dirty="0"/>
          </a:p>
        </p:txBody>
      </p:sp>
      <p:graphicFrame>
        <p:nvGraphicFramePr>
          <p:cNvPr id="2" name="Table 1"/>
          <p:cNvGraphicFramePr>
            <a:graphicFrameLocks noGrp="1"/>
          </p:cNvGraphicFramePr>
          <p:nvPr>
            <p:extLst>
              <p:ext uri="{D42A27DB-BD31-4B8C-83A1-F6EECF244321}">
                <p14:modId xmlns:p14="http://schemas.microsoft.com/office/powerpoint/2010/main" val="1446570792"/>
              </p:ext>
            </p:extLst>
          </p:nvPr>
        </p:nvGraphicFramePr>
        <p:xfrm>
          <a:off x="163286" y="2133600"/>
          <a:ext cx="8786326" cy="4119880"/>
        </p:xfrm>
        <a:graphic>
          <a:graphicData uri="http://schemas.openxmlformats.org/drawingml/2006/table">
            <a:tbl>
              <a:tblPr firstRow="1" bandRow="1">
                <a:tableStyleId>{5C22544A-7EE6-4342-B048-85BDC9FD1C3A}</a:tableStyleId>
              </a:tblPr>
              <a:tblGrid>
                <a:gridCol w="5163544"/>
                <a:gridCol w="938826"/>
                <a:gridCol w="2683956"/>
              </a:tblGrid>
              <a:tr h="0">
                <a:tc>
                  <a:txBody>
                    <a:bodyPr/>
                    <a:lstStyle/>
                    <a:p>
                      <a:pPr algn="ctr"/>
                      <a:r>
                        <a:rPr lang="zh-CN" altLang="en-US" sz="1800" dirty="0" smtClean="0"/>
                        <a:t>待分类物质和物品的说明</a:t>
                      </a:r>
                      <a:endParaRPr lang="zh-CN" altLang="en-US" sz="1800" dirty="0"/>
                    </a:p>
                  </a:txBody>
                  <a:tcPr/>
                </a:tc>
                <a:tc>
                  <a:txBody>
                    <a:bodyPr/>
                    <a:lstStyle/>
                    <a:p>
                      <a:pPr algn="ctr"/>
                      <a:r>
                        <a:rPr lang="zh-CN" altLang="en-US" sz="1800" dirty="0" smtClean="0"/>
                        <a:t>配装组</a:t>
                      </a:r>
                      <a:endParaRPr lang="zh-CN" altLang="en-US" sz="1800" dirty="0"/>
                    </a:p>
                  </a:txBody>
                  <a:tcPr anchor="ctr"/>
                </a:tc>
                <a:tc>
                  <a:txBody>
                    <a:bodyPr/>
                    <a:lstStyle/>
                    <a:p>
                      <a:pPr algn="ctr"/>
                      <a:r>
                        <a:rPr lang="zh-CN" altLang="en-US" sz="1800" dirty="0" smtClean="0"/>
                        <a:t>组合</a:t>
                      </a:r>
                      <a:endParaRPr lang="zh-CN" altLang="en-US" sz="1800" dirty="0"/>
                    </a:p>
                  </a:txBody>
                  <a:tcPr anchor="ctr"/>
                </a:tc>
              </a:tr>
              <a:tr h="370840">
                <a:tc>
                  <a:txBody>
                    <a:bodyPr/>
                    <a:lstStyle/>
                    <a:p>
                      <a:r>
                        <a:rPr lang="zh-CN" altLang="en-US" sz="1800" dirty="0" smtClean="0"/>
                        <a:t>一级爆炸性物质</a:t>
                      </a:r>
                      <a:endParaRPr lang="zh-CN" altLang="en-US" sz="1800" dirty="0"/>
                    </a:p>
                  </a:txBody>
                  <a:tcPr/>
                </a:tc>
                <a:tc>
                  <a:txBody>
                    <a:bodyPr/>
                    <a:lstStyle/>
                    <a:p>
                      <a:pPr algn="ctr"/>
                      <a:r>
                        <a:rPr lang="en-US" altLang="zh-CN" dirty="0" smtClean="0"/>
                        <a:t>A</a:t>
                      </a:r>
                      <a:endParaRPr lang="zh-CN" altLang="en-US" dirty="0"/>
                    </a:p>
                  </a:txBody>
                  <a:tcPr anchor="ctr"/>
                </a:tc>
                <a:tc>
                  <a:txBody>
                    <a:bodyPr/>
                    <a:lstStyle/>
                    <a:p>
                      <a:pPr algn="ctr"/>
                      <a:r>
                        <a:rPr lang="en-US" altLang="zh-CN" dirty="0" smtClean="0"/>
                        <a:t>1.1A</a:t>
                      </a:r>
                      <a:endParaRPr lang="zh-CN" altLang="en-US" dirty="0"/>
                    </a:p>
                  </a:txBody>
                  <a:tcPr anchor="ctr"/>
                </a:tc>
              </a:tr>
              <a:tr h="370840">
                <a:tc>
                  <a:txBody>
                    <a:bodyPr/>
                    <a:lstStyle/>
                    <a:p>
                      <a:r>
                        <a:rPr lang="zh-CN" altLang="en-US" sz="1800" dirty="0" smtClean="0"/>
                        <a:t>含有一级爆炸性物质，而不含有两种或两种以上有效保护装置的物品。某些物品，例如爆破性雷管、爆破用雷管组件和帽形起爆器包括在内，尽管这些物品不含有一级炸药</a:t>
                      </a:r>
                      <a:endParaRPr lang="zh-CN" altLang="en-US" sz="1800" dirty="0"/>
                    </a:p>
                  </a:txBody>
                  <a:tcPr/>
                </a:tc>
                <a:tc>
                  <a:txBody>
                    <a:bodyPr/>
                    <a:lstStyle/>
                    <a:p>
                      <a:pPr algn="ctr"/>
                      <a:r>
                        <a:rPr lang="en-US" altLang="zh-CN" dirty="0" smtClean="0"/>
                        <a:t>B</a:t>
                      </a:r>
                      <a:endParaRPr lang="zh-CN" altLang="en-US" dirty="0"/>
                    </a:p>
                  </a:txBody>
                  <a:tcPr anchor="ctr"/>
                </a:tc>
                <a:tc>
                  <a:txBody>
                    <a:bodyPr/>
                    <a:lstStyle/>
                    <a:p>
                      <a:pPr algn="ctr"/>
                      <a:r>
                        <a:rPr lang="en-US" altLang="zh-CN" dirty="0" smtClean="0"/>
                        <a:t>1.1B</a:t>
                      </a:r>
                      <a:r>
                        <a:rPr lang="zh-CN" altLang="en-US" dirty="0" smtClean="0"/>
                        <a:t>、</a:t>
                      </a:r>
                      <a:r>
                        <a:rPr lang="en-US" altLang="zh-CN" dirty="0" smtClean="0"/>
                        <a:t>1.2B</a:t>
                      </a:r>
                      <a:r>
                        <a:rPr lang="zh-CN" altLang="en-US" dirty="0" smtClean="0"/>
                        <a:t>、</a:t>
                      </a:r>
                      <a:r>
                        <a:rPr lang="en-US" altLang="zh-CN" dirty="0" smtClean="0"/>
                        <a:t>1.4B</a:t>
                      </a:r>
                      <a:endParaRPr lang="zh-CN" altLang="en-US" dirty="0"/>
                    </a:p>
                  </a:txBody>
                  <a:tcPr anchor="ctr"/>
                </a:tc>
              </a:tr>
              <a:tr h="370840">
                <a:tc>
                  <a:txBody>
                    <a:bodyPr/>
                    <a:lstStyle/>
                    <a:p>
                      <a:r>
                        <a:rPr lang="zh-CN" altLang="en-US" sz="1800" dirty="0" smtClean="0"/>
                        <a:t>推进爆炸性物质或其他爆燃爆炸性物质或含有这类爆炸性物质的物品</a:t>
                      </a:r>
                      <a:endParaRPr lang="zh-CN" altLang="en-US" sz="1800" dirty="0"/>
                    </a:p>
                  </a:txBody>
                  <a:tcPr/>
                </a:tc>
                <a:tc>
                  <a:txBody>
                    <a:bodyPr/>
                    <a:lstStyle/>
                    <a:p>
                      <a:pPr algn="ctr"/>
                      <a:r>
                        <a:rPr lang="en-US" altLang="zh-CN" dirty="0" smtClean="0"/>
                        <a:t>C</a:t>
                      </a:r>
                      <a:endParaRPr lang="zh-CN" altLang="en-US" dirty="0"/>
                    </a:p>
                  </a:txBody>
                  <a:tcPr anchor="ctr"/>
                </a:tc>
                <a:tc>
                  <a:txBody>
                    <a:bodyPr/>
                    <a:lstStyle/>
                    <a:p>
                      <a:pPr algn="ctr"/>
                      <a:r>
                        <a:rPr lang="en-US" altLang="zh-CN" dirty="0" smtClean="0"/>
                        <a:t>1.1C</a:t>
                      </a:r>
                      <a:r>
                        <a:rPr lang="zh-CN" altLang="en-US" dirty="0" smtClean="0"/>
                        <a:t>、</a:t>
                      </a:r>
                      <a:r>
                        <a:rPr lang="en-US" altLang="zh-CN" dirty="0" smtClean="0"/>
                        <a:t>1.2C</a:t>
                      </a:r>
                      <a:r>
                        <a:rPr lang="zh-CN" altLang="en-US" dirty="0" smtClean="0"/>
                        <a:t>、</a:t>
                      </a:r>
                      <a:r>
                        <a:rPr lang="en-US" altLang="zh-CN" dirty="0" smtClean="0"/>
                        <a:t>1.3C</a:t>
                      </a:r>
                      <a:r>
                        <a:rPr lang="zh-CN" altLang="en-US" dirty="0" smtClean="0"/>
                        <a:t>、</a:t>
                      </a:r>
                      <a:r>
                        <a:rPr lang="en-US" altLang="zh-CN" dirty="0" smtClean="0"/>
                        <a:t>1.4C</a:t>
                      </a:r>
                      <a:endParaRPr lang="zh-CN" altLang="en-US" dirty="0"/>
                    </a:p>
                  </a:txBody>
                  <a:tcPr anchor="ctr"/>
                </a:tc>
              </a:tr>
              <a:tr h="370840">
                <a:tc>
                  <a:txBody>
                    <a:bodyPr/>
                    <a:lstStyle/>
                    <a:p>
                      <a:r>
                        <a:rPr lang="zh-CN" altLang="en-US" sz="1800" dirty="0" smtClean="0"/>
                        <a:t>二级起爆物质或黑火药或含有二级爆炸物质的物品，无引发装置和发射药；或含有一级爆炸性物质和两种或两种有效保护装置的物品</a:t>
                      </a:r>
                      <a:endParaRPr lang="zh-CN" altLang="en-US" sz="1800" dirty="0"/>
                    </a:p>
                  </a:txBody>
                  <a:tcPr/>
                </a:tc>
                <a:tc>
                  <a:txBody>
                    <a:bodyPr/>
                    <a:lstStyle/>
                    <a:p>
                      <a:pPr algn="ctr"/>
                      <a:r>
                        <a:rPr lang="en-US" altLang="zh-CN" dirty="0" smtClean="0"/>
                        <a:t>D</a:t>
                      </a:r>
                      <a:endParaRPr lang="zh-CN" altLang="en-US" dirty="0"/>
                    </a:p>
                  </a:txBody>
                  <a:tcPr anchor="ctr"/>
                </a:tc>
                <a:tc>
                  <a:txBody>
                    <a:bodyPr/>
                    <a:lstStyle/>
                    <a:p>
                      <a:pPr algn="ctr"/>
                      <a:r>
                        <a:rPr lang="en-US" altLang="zh-CN" dirty="0" smtClean="0"/>
                        <a:t>1.1D</a:t>
                      </a:r>
                      <a:r>
                        <a:rPr lang="zh-CN" altLang="en-US" dirty="0" smtClean="0"/>
                        <a:t>、</a:t>
                      </a:r>
                      <a:r>
                        <a:rPr lang="en-US" altLang="zh-CN" dirty="0" smtClean="0"/>
                        <a:t>1.2D</a:t>
                      </a:r>
                      <a:r>
                        <a:rPr lang="zh-CN" altLang="en-US" dirty="0" smtClean="0"/>
                        <a:t>、</a:t>
                      </a:r>
                      <a:r>
                        <a:rPr lang="en-US" altLang="zh-CN" dirty="0" smtClean="0"/>
                        <a:t>1.4D</a:t>
                      </a:r>
                      <a:r>
                        <a:rPr lang="zh-CN" altLang="en-US" dirty="0" smtClean="0"/>
                        <a:t>、</a:t>
                      </a:r>
                      <a:r>
                        <a:rPr lang="en-US" altLang="zh-CN" dirty="0" smtClean="0"/>
                        <a:t>1.5D</a:t>
                      </a:r>
                      <a:endParaRPr lang="zh-CN" altLang="en-US" dirty="0"/>
                    </a:p>
                  </a:txBody>
                  <a:tcPr anchor="ctr"/>
                </a:tc>
              </a:tr>
              <a:tr h="370840">
                <a:tc>
                  <a:txBody>
                    <a:bodyPr/>
                    <a:lstStyle/>
                    <a:p>
                      <a:r>
                        <a:rPr lang="zh-CN" altLang="en-US" sz="1800" dirty="0" smtClean="0"/>
                        <a:t>含有二级起爆物质的物品，无引发装置，带有发射药（含有易燃一体或交替或自然液体的除外）</a:t>
                      </a:r>
                      <a:endParaRPr lang="zh-CN" altLang="en-US" sz="1800" dirty="0"/>
                    </a:p>
                  </a:txBody>
                  <a:tcPr/>
                </a:tc>
                <a:tc>
                  <a:txBody>
                    <a:bodyPr/>
                    <a:lstStyle/>
                    <a:p>
                      <a:pPr algn="ctr"/>
                      <a:r>
                        <a:rPr lang="en-US" altLang="zh-CN" dirty="0" smtClean="0"/>
                        <a:t>E</a:t>
                      </a:r>
                      <a:endParaRPr lang="zh-CN" altLang="en-US" dirty="0"/>
                    </a:p>
                  </a:txBody>
                  <a:tcPr anchor="ctr"/>
                </a:tc>
                <a:tc>
                  <a:txBody>
                    <a:bodyPr/>
                    <a:lstStyle/>
                    <a:p>
                      <a:pPr algn="ctr"/>
                      <a:r>
                        <a:rPr lang="en-US" altLang="zh-CN" dirty="0" smtClean="0"/>
                        <a:t>1.1E</a:t>
                      </a:r>
                      <a:r>
                        <a:rPr lang="zh-CN" altLang="en-US" dirty="0" smtClean="0"/>
                        <a:t>、</a:t>
                      </a:r>
                      <a:r>
                        <a:rPr lang="en-US" altLang="zh-CN" dirty="0" smtClean="0"/>
                        <a:t>1.2E</a:t>
                      </a:r>
                      <a:r>
                        <a:rPr lang="zh-CN" altLang="en-US" dirty="0" smtClean="0"/>
                        <a:t>、</a:t>
                      </a:r>
                      <a:r>
                        <a:rPr lang="en-US" altLang="zh-CN" dirty="0" smtClean="0"/>
                        <a:t>1.4E</a:t>
                      </a:r>
                    </a:p>
                    <a:p>
                      <a:pPr algn="ctr"/>
                      <a:endParaRPr lang="zh-CN" altLang="en-US" dirty="0"/>
                    </a:p>
                  </a:txBody>
                  <a:tcPr anchor="ctr"/>
                </a:tc>
              </a:tr>
            </a:tbl>
          </a:graphicData>
        </a:graphic>
      </p:graphicFrame>
    </p:spTree>
    <p:extLst>
      <p:ext uri="{BB962C8B-B14F-4D97-AF65-F5344CB8AC3E}">
        <p14:creationId xmlns:p14="http://schemas.microsoft.com/office/powerpoint/2010/main" val="186266392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F039BBA-909F-4800-993D-F127B59F4FB9}" type="datetime1">
              <a:rPr lang="zh-CN" altLang="en-US" sz="1200" smtClean="0">
                <a:latin typeface="Arial" charset="0"/>
              </a:rPr>
              <a:pPr eaLnBrk="1" hangingPunct="1"/>
              <a:t>2017/4/24</a:t>
            </a:fld>
            <a:endParaRPr lang="en-US" altLang="zh-CN" sz="1200" dirty="0" smtClean="0">
              <a:latin typeface="Arial" charset="0"/>
            </a:endParaRPr>
          </a:p>
        </p:txBody>
      </p:sp>
      <p:sp>
        <p:nvSpPr>
          <p:cNvPr id="63491"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D7142C8-4562-437D-BC19-C73D506A7FAA}" type="slidenum">
              <a:rPr lang="zh-CN" altLang="en-US" sz="1200" smtClean="0">
                <a:latin typeface="Arial" charset="0"/>
              </a:rPr>
              <a:pPr eaLnBrk="1" hangingPunct="1"/>
              <a:t>65</a:t>
            </a:fld>
            <a:endParaRPr lang="en-US" altLang="zh-CN" sz="1200" smtClean="0">
              <a:latin typeface="Arial" charset="0"/>
            </a:endParaRPr>
          </a:p>
        </p:txBody>
      </p:sp>
      <p:grpSp>
        <p:nvGrpSpPr>
          <p:cNvPr id="63493"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634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graphicFrame>
        <p:nvGraphicFramePr>
          <p:cNvPr id="2" name="Table 1"/>
          <p:cNvGraphicFramePr>
            <a:graphicFrameLocks noGrp="1"/>
          </p:cNvGraphicFramePr>
          <p:nvPr>
            <p:extLst>
              <p:ext uri="{D42A27DB-BD31-4B8C-83A1-F6EECF244321}">
                <p14:modId xmlns:p14="http://schemas.microsoft.com/office/powerpoint/2010/main" val="3402223800"/>
              </p:ext>
            </p:extLst>
          </p:nvPr>
        </p:nvGraphicFramePr>
        <p:xfrm>
          <a:off x="158620" y="1909032"/>
          <a:ext cx="8786326" cy="4655575"/>
        </p:xfrm>
        <a:graphic>
          <a:graphicData uri="http://schemas.openxmlformats.org/drawingml/2006/table">
            <a:tbl>
              <a:tblPr firstRow="1" bandRow="1">
                <a:tableStyleId>{5C22544A-7EE6-4342-B048-85BDC9FD1C3A}</a:tableStyleId>
              </a:tblPr>
              <a:tblGrid>
                <a:gridCol w="5163544"/>
                <a:gridCol w="938826"/>
                <a:gridCol w="2683956"/>
              </a:tblGrid>
              <a:tr h="0">
                <a:tc>
                  <a:txBody>
                    <a:bodyPr/>
                    <a:lstStyle/>
                    <a:p>
                      <a:pPr algn="ctr"/>
                      <a:r>
                        <a:rPr lang="zh-CN" altLang="en-US" sz="1800" dirty="0" smtClean="0"/>
                        <a:t>待分类物质和物品的说明</a:t>
                      </a:r>
                      <a:endParaRPr lang="zh-CN" altLang="en-US" sz="1800" dirty="0"/>
                    </a:p>
                  </a:txBody>
                  <a:tcPr/>
                </a:tc>
                <a:tc>
                  <a:txBody>
                    <a:bodyPr/>
                    <a:lstStyle/>
                    <a:p>
                      <a:pPr algn="ctr"/>
                      <a:r>
                        <a:rPr lang="zh-CN" altLang="en-US" sz="1800" dirty="0" smtClean="0"/>
                        <a:t>配装组</a:t>
                      </a:r>
                      <a:endParaRPr lang="zh-CN" altLang="en-US" sz="1800" dirty="0"/>
                    </a:p>
                  </a:txBody>
                  <a:tcPr anchor="ctr"/>
                </a:tc>
                <a:tc>
                  <a:txBody>
                    <a:bodyPr/>
                    <a:lstStyle/>
                    <a:p>
                      <a:pPr algn="ctr"/>
                      <a:r>
                        <a:rPr lang="zh-CN" altLang="en-US" sz="1800" dirty="0" smtClean="0"/>
                        <a:t>组合</a:t>
                      </a:r>
                      <a:endParaRPr lang="zh-CN" altLang="en-US" sz="1800" dirty="0"/>
                    </a:p>
                  </a:txBody>
                  <a:tcPr anchor="ctr"/>
                </a:tc>
              </a:tr>
              <a:tr h="942181">
                <a:tc>
                  <a:txBody>
                    <a:bodyPr/>
                    <a:lstStyle/>
                    <a:p>
                      <a:pPr algn="l"/>
                      <a:r>
                        <a:rPr lang="zh-CN" altLang="en-US" sz="2000" dirty="0" smtClean="0"/>
                        <a:t>含有二级起爆物质的物品，带有引发装置，带有发射药（含有易燃一体或交替或自然液体的除外）或不带有发射药</a:t>
                      </a:r>
                      <a:endParaRPr lang="zh-CN" altLang="en-US" sz="2000" dirty="0"/>
                    </a:p>
                  </a:txBody>
                  <a:tcPr anchor="ctr"/>
                </a:tc>
                <a:tc>
                  <a:txBody>
                    <a:bodyPr/>
                    <a:lstStyle/>
                    <a:p>
                      <a:pPr algn="ctr"/>
                      <a:r>
                        <a:rPr lang="en-US" altLang="zh-CN" dirty="0" smtClean="0"/>
                        <a:t>F</a:t>
                      </a:r>
                      <a:endParaRPr lang="zh-CN" altLang="en-US" dirty="0"/>
                    </a:p>
                  </a:txBody>
                  <a:tcPr anchor="ctr"/>
                </a:tc>
                <a:tc>
                  <a:txBody>
                    <a:bodyPr/>
                    <a:lstStyle/>
                    <a:p>
                      <a:pPr algn="ctr"/>
                      <a:r>
                        <a:rPr lang="en-US" altLang="zh-CN" dirty="0" smtClean="0"/>
                        <a:t>1.1F</a:t>
                      </a:r>
                      <a:r>
                        <a:rPr lang="zh-CN" altLang="en-US" dirty="0" smtClean="0"/>
                        <a:t>、</a:t>
                      </a:r>
                      <a:r>
                        <a:rPr lang="en-US" altLang="zh-CN" dirty="0" smtClean="0"/>
                        <a:t>1.2F</a:t>
                      </a:r>
                      <a:r>
                        <a:rPr lang="zh-CN" altLang="en-US" dirty="0" smtClean="0"/>
                        <a:t>、</a:t>
                      </a:r>
                      <a:r>
                        <a:rPr lang="en-US" altLang="zh-CN" dirty="0" smtClean="0"/>
                        <a:t>1.3F</a:t>
                      </a:r>
                      <a:r>
                        <a:rPr lang="zh-CN" altLang="en-US" dirty="0" smtClean="0"/>
                        <a:t>、</a:t>
                      </a:r>
                      <a:r>
                        <a:rPr lang="en-US" altLang="zh-CN" dirty="0" smtClean="0"/>
                        <a:t>1.4F</a:t>
                      </a:r>
                    </a:p>
                  </a:txBody>
                  <a:tcPr anchor="ctr"/>
                </a:tc>
              </a:tr>
              <a:tr h="1513200">
                <a:tc>
                  <a:txBody>
                    <a:bodyPr/>
                    <a:lstStyle/>
                    <a:p>
                      <a:pPr algn="l"/>
                      <a:r>
                        <a:rPr lang="zh-CN" altLang="en-US" sz="2000" dirty="0" smtClean="0"/>
                        <a:t>烟火物质或含有烟火物质的物品或既含有爆炸性物质又含有照明、燃烧、催泪或发烟物质的物品（水激活的物品或含有白磷、磷化物、发火物质、易燃液体或胶体、或自然液体的物品除外）</a:t>
                      </a:r>
                      <a:endParaRPr lang="zh-CN" altLang="en-US" sz="2000" dirty="0"/>
                    </a:p>
                  </a:txBody>
                  <a:tcPr anchor="ctr"/>
                </a:tc>
                <a:tc>
                  <a:txBody>
                    <a:bodyPr/>
                    <a:lstStyle/>
                    <a:p>
                      <a:pPr algn="ctr"/>
                      <a:r>
                        <a:rPr lang="en-US" altLang="zh-CN" dirty="0" smtClean="0"/>
                        <a:t>G</a:t>
                      </a:r>
                      <a:endParaRPr lang="zh-CN" altLang="en-US" dirty="0"/>
                    </a:p>
                  </a:txBody>
                  <a:tcPr anchor="ctr"/>
                </a:tc>
                <a:tc>
                  <a:txBody>
                    <a:bodyPr/>
                    <a:lstStyle/>
                    <a:p>
                      <a:pPr algn="ctr"/>
                      <a:r>
                        <a:rPr lang="en-US" altLang="zh-CN" dirty="0" smtClean="0"/>
                        <a:t>1.1G</a:t>
                      </a:r>
                      <a:r>
                        <a:rPr lang="zh-CN" altLang="en-US" dirty="0" smtClean="0"/>
                        <a:t>、</a:t>
                      </a:r>
                      <a:r>
                        <a:rPr lang="en-US" altLang="zh-CN" dirty="0" smtClean="0"/>
                        <a:t>1.2G</a:t>
                      </a:r>
                      <a:r>
                        <a:rPr lang="zh-CN" altLang="en-US" dirty="0" smtClean="0"/>
                        <a:t>、</a:t>
                      </a:r>
                      <a:r>
                        <a:rPr lang="en-US" altLang="zh-CN" dirty="0" smtClean="0"/>
                        <a:t>1.3G</a:t>
                      </a:r>
                      <a:r>
                        <a:rPr lang="zh-CN" altLang="en-US" dirty="0" smtClean="0"/>
                        <a:t>、</a:t>
                      </a:r>
                      <a:r>
                        <a:rPr lang="en-US" altLang="zh-CN" dirty="0" smtClean="0"/>
                        <a:t>1.4G</a:t>
                      </a:r>
                      <a:endParaRPr lang="zh-CN" altLang="en-US" dirty="0"/>
                    </a:p>
                  </a:txBody>
                  <a:tcPr anchor="ctr"/>
                </a:tc>
              </a:tr>
              <a:tr h="371162">
                <a:tc>
                  <a:txBody>
                    <a:bodyPr/>
                    <a:lstStyle/>
                    <a:p>
                      <a:pPr algn="l"/>
                      <a:r>
                        <a:rPr lang="zh-CN" altLang="en-US" sz="2000" dirty="0" smtClean="0"/>
                        <a:t>含有爆炸性物质和白磷的物品</a:t>
                      </a:r>
                      <a:endParaRPr lang="zh-CN" altLang="en-US" sz="2000" dirty="0"/>
                    </a:p>
                  </a:txBody>
                  <a:tcPr anchor="ctr"/>
                </a:tc>
                <a:tc>
                  <a:txBody>
                    <a:bodyPr/>
                    <a:lstStyle/>
                    <a:p>
                      <a:pPr algn="ctr"/>
                      <a:r>
                        <a:rPr lang="en-US" altLang="zh-CN" dirty="0" smtClean="0"/>
                        <a:t>H</a:t>
                      </a:r>
                      <a:endParaRPr lang="zh-CN" altLang="en-US" dirty="0"/>
                    </a:p>
                  </a:txBody>
                  <a:tcPr anchor="ctr"/>
                </a:tc>
                <a:tc>
                  <a:txBody>
                    <a:bodyPr/>
                    <a:lstStyle/>
                    <a:p>
                      <a:pPr algn="ctr"/>
                      <a:r>
                        <a:rPr lang="en-US" altLang="zh-CN" dirty="0" smtClean="0"/>
                        <a:t>1.1H</a:t>
                      </a:r>
                      <a:r>
                        <a:rPr lang="zh-CN" altLang="en-US" dirty="0" smtClean="0"/>
                        <a:t>、</a:t>
                      </a:r>
                      <a:r>
                        <a:rPr lang="en-US" altLang="zh-CN" dirty="0" smtClean="0"/>
                        <a:t>1.3H</a:t>
                      </a:r>
                      <a:endParaRPr lang="zh-CN" altLang="en-US" dirty="0"/>
                    </a:p>
                  </a:txBody>
                  <a:tcPr anchor="ctr"/>
                </a:tc>
              </a:tr>
              <a:tr h="63221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含有爆炸性物质和易燃液体和胶体的物品</a:t>
                      </a:r>
                    </a:p>
                  </a:txBody>
                  <a:tcPr anchor="ctr"/>
                </a:tc>
                <a:tc>
                  <a:txBody>
                    <a:bodyPr/>
                    <a:lstStyle/>
                    <a:p>
                      <a:pPr algn="ctr"/>
                      <a:r>
                        <a:rPr lang="en-US" altLang="zh-CN" dirty="0" smtClean="0"/>
                        <a:t>J</a:t>
                      </a:r>
                      <a:endParaRPr lang="zh-CN" altLang="en-US" dirty="0"/>
                    </a:p>
                  </a:txBody>
                  <a:tcPr anchor="ctr"/>
                </a:tc>
                <a:tc>
                  <a:txBody>
                    <a:bodyPr/>
                    <a:lstStyle/>
                    <a:p>
                      <a:pPr algn="ctr"/>
                      <a:r>
                        <a:rPr lang="en-US" altLang="zh-CN" dirty="0" smtClean="0"/>
                        <a:t>1.1J</a:t>
                      </a:r>
                      <a:r>
                        <a:rPr lang="zh-CN" altLang="en-US" dirty="0" smtClean="0"/>
                        <a:t>、</a:t>
                      </a:r>
                      <a:r>
                        <a:rPr lang="en-US" altLang="zh-CN" dirty="0" smtClean="0"/>
                        <a:t>1.2J</a:t>
                      </a:r>
                      <a:r>
                        <a:rPr lang="zh-CN" altLang="en-US" dirty="0" smtClean="0"/>
                        <a:t>、</a:t>
                      </a:r>
                      <a:r>
                        <a:rPr lang="en-US" altLang="zh-CN" dirty="0" smtClean="0"/>
                        <a:t>1.3J</a:t>
                      </a:r>
                      <a:endParaRPr lang="zh-CN" altLang="en-US" dirty="0"/>
                    </a:p>
                  </a:txBody>
                  <a:tcPr anchor="ctr"/>
                </a:tc>
              </a:tr>
              <a:tr h="59957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t>含有爆炸性物质和毒性化学剂的物品</a:t>
                      </a:r>
                    </a:p>
                  </a:txBody>
                  <a:tcPr anchor="ctr"/>
                </a:tc>
                <a:tc>
                  <a:txBody>
                    <a:bodyPr/>
                    <a:lstStyle/>
                    <a:p>
                      <a:pPr algn="ctr"/>
                      <a:r>
                        <a:rPr lang="en-US" altLang="zh-CN" dirty="0" smtClean="0"/>
                        <a:t>K</a:t>
                      </a:r>
                      <a:endParaRPr lang="zh-CN" altLang="en-US" dirty="0"/>
                    </a:p>
                  </a:txBody>
                  <a:tcPr anchor="ctr"/>
                </a:tc>
                <a:tc>
                  <a:txBody>
                    <a:bodyPr/>
                    <a:lstStyle/>
                    <a:p>
                      <a:pPr algn="ctr"/>
                      <a:r>
                        <a:rPr lang="en-US" altLang="zh-CN" dirty="0" smtClean="0"/>
                        <a:t>1.2K</a:t>
                      </a:r>
                      <a:r>
                        <a:rPr lang="zh-CN" altLang="en-US" dirty="0" smtClean="0"/>
                        <a:t>、</a:t>
                      </a:r>
                      <a:r>
                        <a:rPr lang="en-US" altLang="zh-CN" dirty="0" smtClean="0"/>
                        <a:t>1.3K</a:t>
                      </a:r>
                    </a:p>
                    <a:p>
                      <a:pPr algn="ctr"/>
                      <a:endParaRPr lang="zh-CN" altLang="en-US" dirty="0"/>
                    </a:p>
                  </a:txBody>
                  <a:tcPr anchor="ctr"/>
                </a:tc>
              </a:tr>
            </a:tbl>
          </a:graphicData>
        </a:graphic>
      </p:graphicFrame>
      <p:sp>
        <p:nvSpPr>
          <p:cNvPr id="11" name="TextBox 13"/>
          <p:cNvSpPr txBox="1">
            <a:spLocks noChangeArrowheads="1"/>
          </p:cNvSpPr>
          <p:nvPr/>
        </p:nvSpPr>
        <p:spPr bwMode="auto">
          <a:xfrm>
            <a:off x="550506" y="1166521"/>
            <a:ext cx="8001000" cy="74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lnSpc>
                <a:spcPct val="150000"/>
              </a:lnSpc>
            </a:pPr>
            <a:r>
              <a:rPr lang="zh-CN" altLang="en-US" sz="2400" b="1" dirty="0" smtClean="0"/>
              <a:t>爆炸品配装组划分</a:t>
            </a:r>
            <a:r>
              <a:rPr lang="zh-CN" altLang="en-US" sz="3200" b="1" dirty="0" smtClean="0">
                <a:latin typeface="Times New Roman" pitchFamily="18" charset="0"/>
              </a:rPr>
              <a:t> </a:t>
            </a:r>
            <a:r>
              <a:rPr lang="en-US" altLang="zh-CN" sz="1800" dirty="0">
                <a:latin typeface="Times New Roman" pitchFamily="18" charset="0"/>
              </a:rPr>
              <a:t>(</a:t>
            </a:r>
            <a:r>
              <a:rPr lang="zh-CN" altLang="en-US" sz="1800" dirty="0">
                <a:latin typeface="Times New Roman" pitchFamily="18" charset="0"/>
              </a:rPr>
              <a:t>下表内容引自</a:t>
            </a:r>
            <a:r>
              <a:rPr lang="en-US" altLang="zh-CN" sz="1800" dirty="0">
                <a:latin typeface="Times New Roman" pitchFamily="18" charset="0"/>
              </a:rPr>
              <a:t>GB6911-2012</a:t>
            </a:r>
            <a:r>
              <a:rPr lang="zh-CN" altLang="en-US" sz="1800" dirty="0">
                <a:latin typeface="Times New Roman" pitchFamily="18" charset="0"/>
              </a:rPr>
              <a:t>，</a:t>
            </a:r>
            <a:r>
              <a:rPr lang="en-US" altLang="zh-CN" sz="1800" dirty="0">
                <a:latin typeface="Times New Roman" pitchFamily="18" charset="0"/>
              </a:rPr>
              <a:t>P4</a:t>
            </a:r>
            <a:r>
              <a:rPr lang="en-US" altLang="zh-CN" sz="1800" dirty="0" smtClean="0">
                <a:latin typeface="Times New Roman" pitchFamily="18" charset="0"/>
              </a:rPr>
              <a:t>)</a:t>
            </a:r>
            <a:endParaRPr lang="zh-CN" altLang="en-US" sz="2400" dirty="0"/>
          </a:p>
        </p:txBody>
      </p:sp>
    </p:spTree>
    <p:extLst>
      <p:ext uri="{BB962C8B-B14F-4D97-AF65-F5344CB8AC3E}">
        <p14:creationId xmlns:p14="http://schemas.microsoft.com/office/powerpoint/2010/main" val="201757694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F039BBA-909F-4800-993D-F127B59F4FB9}" type="datetime1">
              <a:rPr lang="zh-CN" altLang="en-US" sz="1200" smtClean="0">
                <a:latin typeface="Arial" charset="0"/>
              </a:rPr>
              <a:pPr eaLnBrk="1" hangingPunct="1"/>
              <a:t>2017/4/24</a:t>
            </a:fld>
            <a:endParaRPr lang="en-US" altLang="zh-CN" sz="1200" dirty="0" smtClean="0">
              <a:latin typeface="Arial" charset="0"/>
            </a:endParaRPr>
          </a:p>
        </p:txBody>
      </p:sp>
      <p:sp>
        <p:nvSpPr>
          <p:cNvPr id="63491"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D7142C8-4562-437D-BC19-C73D506A7FAA}" type="slidenum">
              <a:rPr lang="zh-CN" altLang="en-US" sz="1200" smtClean="0">
                <a:latin typeface="Arial" charset="0"/>
              </a:rPr>
              <a:pPr eaLnBrk="1" hangingPunct="1"/>
              <a:t>66</a:t>
            </a:fld>
            <a:endParaRPr lang="en-US" altLang="zh-CN" sz="1200" smtClean="0">
              <a:latin typeface="Arial" charset="0"/>
            </a:endParaRPr>
          </a:p>
        </p:txBody>
      </p:sp>
      <p:grpSp>
        <p:nvGrpSpPr>
          <p:cNvPr id="63493"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634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graphicFrame>
        <p:nvGraphicFramePr>
          <p:cNvPr id="2" name="Table 1"/>
          <p:cNvGraphicFramePr>
            <a:graphicFrameLocks noGrp="1"/>
          </p:cNvGraphicFramePr>
          <p:nvPr>
            <p:extLst>
              <p:ext uri="{D42A27DB-BD31-4B8C-83A1-F6EECF244321}">
                <p14:modId xmlns:p14="http://schemas.microsoft.com/office/powerpoint/2010/main" val="824108003"/>
              </p:ext>
            </p:extLst>
          </p:nvPr>
        </p:nvGraphicFramePr>
        <p:xfrm>
          <a:off x="181947" y="2282062"/>
          <a:ext cx="8786326" cy="3693160"/>
        </p:xfrm>
        <a:graphic>
          <a:graphicData uri="http://schemas.openxmlformats.org/drawingml/2006/table">
            <a:tbl>
              <a:tblPr firstRow="1" bandRow="1">
                <a:tableStyleId>{5C22544A-7EE6-4342-B048-85BDC9FD1C3A}</a:tableStyleId>
              </a:tblPr>
              <a:tblGrid>
                <a:gridCol w="5163544"/>
                <a:gridCol w="938826"/>
                <a:gridCol w="2683956"/>
              </a:tblGrid>
              <a:tr h="370840">
                <a:tc>
                  <a:txBody>
                    <a:bodyPr/>
                    <a:lstStyle/>
                    <a:p>
                      <a:pPr algn="ctr"/>
                      <a:r>
                        <a:rPr lang="zh-CN" altLang="en-US" sz="1800" dirty="0" smtClean="0"/>
                        <a:t>待分类物质和物品的说明</a:t>
                      </a:r>
                      <a:endParaRPr lang="zh-CN" altLang="en-US" sz="1800" dirty="0"/>
                    </a:p>
                  </a:txBody>
                  <a:tcPr/>
                </a:tc>
                <a:tc>
                  <a:txBody>
                    <a:bodyPr/>
                    <a:lstStyle/>
                    <a:p>
                      <a:pPr algn="ctr"/>
                      <a:r>
                        <a:rPr lang="zh-CN" altLang="en-US" sz="1800" dirty="0" smtClean="0"/>
                        <a:t>配装组</a:t>
                      </a:r>
                      <a:endParaRPr lang="zh-CN" altLang="en-US" sz="1800" dirty="0"/>
                    </a:p>
                  </a:txBody>
                  <a:tcPr/>
                </a:tc>
                <a:tc>
                  <a:txBody>
                    <a:bodyPr/>
                    <a:lstStyle/>
                    <a:p>
                      <a:pPr algn="ctr"/>
                      <a:r>
                        <a:rPr lang="zh-CN" altLang="en-US" sz="1800" dirty="0" smtClean="0"/>
                        <a:t>组合</a:t>
                      </a:r>
                      <a:endParaRPr lang="zh-CN" altLang="en-US" sz="1800" dirty="0"/>
                    </a:p>
                  </a:txBody>
                  <a:tcPr/>
                </a:tc>
              </a:tr>
              <a:tr h="370840">
                <a:tc>
                  <a:txBody>
                    <a:bodyPr/>
                    <a:lstStyle/>
                    <a:p>
                      <a:r>
                        <a:rPr lang="zh-CN" altLang="en-US" sz="2000" dirty="0" smtClean="0"/>
                        <a:t>爆炸性物质或含有爆炸性物质并且具有特殊危险（例如由于水激活或含有自然液体、磷化物或发火物质）需要彼此隔离的物品</a:t>
                      </a:r>
                      <a:endParaRPr lang="zh-CN" altLang="en-US" sz="2000" dirty="0"/>
                    </a:p>
                  </a:txBody>
                  <a:tcPr anchor="ctr"/>
                </a:tc>
                <a:tc>
                  <a:txBody>
                    <a:bodyPr/>
                    <a:lstStyle/>
                    <a:p>
                      <a:pPr algn="ctr"/>
                      <a:r>
                        <a:rPr lang="en-US" altLang="zh-CN" dirty="0" smtClean="0"/>
                        <a:t>L</a:t>
                      </a:r>
                      <a:endParaRPr lang="zh-CN" altLang="en-US" dirty="0"/>
                    </a:p>
                  </a:txBody>
                  <a:tcPr anchor="ctr"/>
                </a:tc>
                <a:tc>
                  <a:txBody>
                    <a:bodyPr/>
                    <a:lstStyle/>
                    <a:p>
                      <a:pPr algn="ctr"/>
                      <a:r>
                        <a:rPr lang="en-US" altLang="zh-CN" dirty="0" smtClean="0"/>
                        <a:t>1.1L</a:t>
                      </a:r>
                      <a:r>
                        <a:rPr lang="zh-CN" altLang="en-US" dirty="0" smtClean="0"/>
                        <a:t>、</a:t>
                      </a:r>
                      <a:r>
                        <a:rPr lang="en-US" altLang="zh-CN" dirty="0" smtClean="0"/>
                        <a:t>1.2L</a:t>
                      </a:r>
                      <a:r>
                        <a:rPr lang="zh-CN" altLang="en-US" dirty="0" smtClean="0"/>
                        <a:t>、</a:t>
                      </a:r>
                      <a:r>
                        <a:rPr lang="en-US" altLang="zh-CN" dirty="0" smtClean="0"/>
                        <a:t>1.3L</a:t>
                      </a:r>
                    </a:p>
                  </a:txBody>
                  <a:tcPr anchor="ctr"/>
                </a:tc>
              </a:tr>
              <a:tr h="370840">
                <a:tc>
                  <a:txBody>
                    <a:bodyPr/>
                    <a:lstStyle/>
                    <a:p>
                      <a:r>
                        <a:rPr lang="zh-CN" altLang="en-US" sz="2000" dirty="0" smtClean="0"/>
                        <a:t>只含有极端不敏感起爆物质的物品</a:t>
                      </a:r>
                      <a:endParaRPr lang="zh-CN" altLang="en-US" sz="2000" dirty="0"/>
                    </a:p>
                  </a:txBody>
                  <a:tcPr anchor="ctr"/>
                </a:tc>
                <a:tc>
                  <a:txBody>
                    <a:bodyPr/>
                    <a:lstStyle/>
                    <a:p>
                      <a:pPr algn="ctr"/>
                      <a:r>
                        <a:rPr lang="en-US" altLang="zh-CN" dirty="0" smtClean="0"/>
                        <a:t>N</a:t>
                      </a:r>
                      <a:endParaRPr lang="zh-CN" altLang="en-US" dirty="0"/>
                    </a:p>
                  </a:txBody>
                  <a:tcPr anchor="ctr"/>
                </a:tc>
                <a:tc>
                  <a:txBody>
                    <a:bodyPr/>
                    <a:lstStyle/>
                    <a:p>
                      <a:pPr algn="ctr"/>
                      <a:r>
                        <a:rPr lang="en-US" altLang="zh-CN" dirty="0" smtClean="0"/>
                        <a:t>1.6N</a:t>
                      </a:r>
                      <a:endParaRPr lang="zh-CN" altLang="en-US" dirty="0"/>
                    </a:p>
                  </a:txBody>
                  <a:tcPr anchor="ctr"/>
                </a:tc>
              </a:tr>
              <a:tr h="370840">
                <a:tc>
                  <a:txBody>
                    <a:bodyPr/>
                    <a:lstStyle/>
                    <a:p>
                      <a:r>
                        <a:rPr lang="zh-CN" altLang="en-US" sz="2000" dirty="0" smtClean="0"/>
                        <a:t>如下包装设计的物质或物品：除了包件被火烧损的情况外，能使意外起爆引起的任何危险效应不波及到包件之外，在包件被火烧损的情况下，所有爆炸和迸射效应也有限，不致于妨碍或者在或阻止在包件紧邻出救火或采取其他应急措施</a:t>
                      </a:r>
                      <a:endParaRPr lang="zh-CN" altLang="en-US" sz="2000" dirty="0"/>
                    </a:p>
                  </a:txBody>
                  <a:tcPr anchor="ctr"/>
                </a:tc>
                <a:tc>
                  <a:txBody>
                    <a:bodyPr/>
                    <a:lstStyle/>
                    <a:p>
                      <a:pPr algn="ctr"/>
                      <a:r>
                        <a:rPr lang="en-US" altLang="zh-CN" dirty="0" smtClean="0"/>
                        <a:t>S</a:t>
                      </a:r>
                      <a:endParaRPr lang="zh-CN" altLang="en-US" dirty="0"/>
                    </a:p>
                  </a:txBody>
                  <a:tcPr anchor="ctr"/>
                </a:tc>
                <a:tc>
                  <a:txBody>
                    <a:bodyPr/>
                    <a:lstStyle/>
                    <a:p>
                      <a:pPr algn="ctr"/>
                      <a:r>
                        <a:rPr lang="en-US" altLang="zh-CN" dirty="0" smtClean="0"/>
                        <a:t>1.4S</a:t>
                      </a:r>
                      <a:endParaRPr lang="zh-CN" altLang="en-US" dirty="0"/>
                    </a:p>
                  </a:txBody>
                  <a:tcPr anchor="ctr"/>
                </a:tc>
              </a:tr>
            </a:tbl>
          </a:graphicData>
        </a:graphic>
      </p:graphicFrame>
      <p:sp>
        <p:nvSpPr>
          <p:cNvPr id="11" name="TextBox 13"/>
          <p:cNvSpPr txBox="1">
            <a:spLocks noChangeArrowheads="1"/>
          </p:cNvSpPr>
          <p:nvPr/>
        </p:nvSpPr>
        <p:spPr bwMode="auto">
          <a:xfrm>
            <a:off x="547396" y="1506894"/>
            <a:ext cx="8001000" cy="742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eaLnBrk="1" hangingPunct="1">
              <a:lnSpc>
                <a:spcPct val="150000"/>
              </a:lnSpc>
            </a:pPr>
            <a:r>
              <a:rPr lang="zh-CN" altLang="en-US" sz="2400" b="1" dirty="0" smtClean="0"/>
              <a:t>爆炸品配装组划分</a:t>
            </a:r>
            <a:r>
              <a:rPr lang="zh-CN" altLang="en-US" sz="3200" b="1" dirty="0" smtClean="0">
                <a:latin typeface="Times New Roman" pitchFamily="18" charset="0"/>
              </a:rPr>
              <a:t> </a:t>
            </a:r>
            <a:r>
              <a:rPr lang="en-US" altLang="zh-CN" sz="1800" dirty="0">
                <a:latin typeface="Times New Roman" pitchFamily="18" charset="0"/>
              </a:rPr>
              <a:t>(</a:t>
            </a:r>
            <a:r>
              <a:rPr lang="zh-CN" altLang="en-US" sz="1800" dirty="0">
                <a:latin typeface="Times New Roman" pitchFamily="18" charset="0"/>
              </a:rPr>
              <a:t>下表内容引自</a:t>
            </a:r>
            <a:r>
              <a:rPr lang="en-US" altLang="zh-CN" sz="1800" dirty="0">
                <a:latin typeface="Times New Roman" pitchFamily="18" charset="0"/>
              </a:rPr>
              <a:t>GB6911-2012</a:t>
            </a:r>
            <a:r>
              <a:rPr lang="zh-CN" altLang="en-US" sz="1800" dirty="0">
                <a:latin typeface="Times New Roman" pitchFamily="18" charset="0"/>
              </a:rPr>
              <a:t>，</a:t>
            </a:r>
            <a:r>
              <a:rPr lang="en-US" altLang="zh-CN" sz="1800" dirty="0">
                <a:latin typeface="Times New Roman" pitchFamily="18" charset="0"/>
              </a:rPr>
              <a:t>P4</a:t>
            </a:r>
            <a:r>
              <a:rPr lang="en-US" altLang="zh-CN" sz="1800" dirty="0" smtClean="0">
                <a:latin typeface="Times New Roman" pitchFamily="18" charset="0"/>
              </a:rPr>
              <a:t>)</a:t>
            </a:r>
            <a:endParaRPr lang="zh-CN" altLang="en-US" sz="2400" dirty="0"/>
          </a:p>
        </p:txBody>
      </p:sp>
    </p:spTree>
    <p:extLst>
      <p:ext uri="{BB962C8B-B14F-4D97-AF65-F5344CB8AC3E}">
        <p14:creationId xmlns:p14="http://schemas.microsoft.com/office/powerpoint/2010/main" val="4359158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729AAA1B-29E0-44A4-972D-82DAEC7C2697}" type="datetime1">
              <a:rPr lang="zh-CN" altLang="en-US" sz="1200" smtClean="0">
                <a:latin typeface="Arial" charset="0"/>
              </a:rPr>
              <a:pPr eaLnBrk="1" hangingPunct="1"/>
              <a:t>2017/4/24</a:t>
            </a:fld>
            <a:endParaRPr lang="en-US" altLang="zh-CN" sz="1200" smtClean="0">
              <a:latin typeface="Arial" charset="0"/>
            </a:endParaRPr>
          </a:p>
        </p:txBody>
      </p:sp>
      <p:sp>
        <p:nvSpPr>
          <p:cNvPr id="64515"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6B50B7F8-330A-4797-930B-4FF330F5A435}" type="slidenum">
              <a:rPr lang="zh-CN" altLang="en-US" sz="1200" smtClean="0">
                <a:latin typeface="Arial" charset="0"/>
              </a:rPr>
              <a:pPr eaLnBrk="1" hangingPunct="1"/>
              <a:t>67</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072028"/>
        </p:xfrm>
        <a:graphic>
          <a:graphicData uri="http://schemas.openxmlformats.org/drawingml/2006/table">
            <a:tbl>
              <a:tblPr/>
              <a:tblGrid>
                <a:gridCol w="1295400"/>
                <a:gridCol w="1447800"/>
                <a:gridCol w="4038600"/>
                <a:gridCol w="1905000"/>
              </a:tblGrid>
              <a:tr h="82289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695" marB="456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695" marB="456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904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2</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695" marB="456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易燃气体</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符号：黑色；底色：正红色</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2.1</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695" marB="456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4533"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64534"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645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64536"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962400" y="3048000"/>
            <a:ext cx="2667000" cy="25908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A2A87EF-377E-4395-AF66-8230504B31A7}" type="datetime1">
              <a:rPr lang="zh-CN" altLang="en-US" sz="1200" smtClean="0">
                <a:latin typeface="Arial" charset="0"/>
              </a:rPr>
              <a:pPr eaLnBrk="1" hangingPunct="1"/>
              <a:t>2017/4/24</a:t>
            </a:fld>
            <a:endParaRPr lang="en-US" altLang="zh-CN" sz="1200" smtClean="0">
              <a:latin typeface="Arial" charset="0"/>
            </a:endParaRPr>
          </a:p>
        </p:txBody>
      </p:sp>
      <p:sp>
        <p:nvSpPr>
          <p:cNvPr id="65539"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D11EB1A-9112-49DE-A3C6-4CED9425A2EE}" type="slidenum">
              <a:rPr lang="zh-CN" altLang="en-US" sz="1200" smtClean="0">
                <a:latin typeface="Arial" charset="0"/>
              </a:rPr>
              <a:pPr eaLnBrk="1" hangingPunct="1"/>
              <a:t>68</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072028"/>
        </p:xfrm>
        <a:graphic>
          <a:graphicData uri="http://schemas.openxmlformats.org/drawingml/2006/table">
            <a:tbl>
              <a:tblPr/>
              <a:tblGrid>
                <a:gridCol w="1295400"/>
                <a:gridCol w="1447800"/>
                <a:gridCol w="3962400"/>
                <a:gridCol w="1981200"/>
              </a:tblGrid>
              <a:tr h="82289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695" marB="456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695" marB="456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4904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2</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695" marB="456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易燃气体</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符号：白色；底色：正红色</a:t>
                      </a:r>
                    </a:p>
                  </a:txBody>
                  <a:tcPr marT="45695" marB="4569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2.1</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695" marB="456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5557"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65558"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6556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65560"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657600" y="2971800"/>
            <a:ext cx="2743200" cy="2687638"/>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87C657C6-23C8-4EA2-B5F9-AC5A297263C5}" type="datetime1">
              <a:rPr lang="zh-CN" altLang="en-US" sz="1200" smtClean="0">
                <a:latin typeface="Arial" charset="0"/>
              </a:rPr>
              <a:pPr eaLnBrk="1" hangingPunct="1"/>
              <a:t>2017/4/24</a:t>
            </a:fld>
            <a:endParaRPr lang="en-US" altLang="zh-CN" sz="1200" smtClean="0">
              <a:latin typeface="Arial" charset="0"/>
            </a:endParaRPr>
          </a:p>
        </p:txBody>
      </p:sp>
      <p:sp>
        <p:nvSpPr>
          <p:cNvPr id="66563"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F88602AB-869B-4F66-A5DA-31AA04CBA0DE}" type="slidenum">
              <a:rPr lang="zh-CN" altLang="en-US" sz="1200" smtClean="0">
                <a:latin typeface="Arial" charset="0"/>
              </a:rPr>
              <a:pPr eaLnBrk="1" hangingPunct="1"/>
              <a:t>69</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635513"/>
        </p:xfrm>
        <a:graphic>
          <a:graphicData uri="http://schemas.openxmlformats.org/drawingml/2006/table">
            <a:tbl>
              <a:tblPr/>
              <a:tblGrid>
                <a:gridCol w="1295400"/>
                <a:gridCol w="1676400"/>
                <a:gridCol w="3886200"/>
                <a:gridCol w="1828800"/>
              </a:tblGrid>
              <a:tr h="83775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696" marB="456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696" marB="456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77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2</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696" marB="456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非易燃无毒气体</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符号：黑色；底色：绿色</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2.2</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696" marB="456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6581"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66582"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6658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66584"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886200" y="3124200"/>
            <a:ext cx="2819400" cy="2852738"/>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5849652C-443A-4ED8-955E-41EB4CCEC8E4}" type="datetime1">
              <a:rPr lang="zh-CN" altLang="en-US" sz="1200" smtClean="0">
                <a:latin typeface="Arial" charset="0"/>
              </a:rPr>
              <a:pPr eaLnBrk="1" hangingPunct="1"/>
              <a:t>2017/4/24</a:t>
            </a:fld>
            <a:endParaRPr lang="en-US" altLang="zh-CN" sz="1200" smtClean="0">
              <a:latin typeface="Arial" charset="0"/>
            </a:endParaRPr>
          </a:p>
        </p:txBody>
      </p:sp>
      <p:sp>
        <p:nvSpPr>
          <p:cNvPr id="921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FBA0E8A-2A71-419F-94E7-BDCCD8C164BC}" type="slidenum">
              <a:rPr lang="zh-CN" altLang="en-US" sz="1200" smtClean="0">
                <a:latin typeface="Arial" charset="0"/>
              </a:rPr>
              <a:pPr eaLnBrk="1" hangingPunct="1"/>
              <a:t>7</a:t>
            </a:fld>
            <a:endParaRPr lang="en-US" altLang="zh-CN" sz="1200" smtClean="0">
              <a:latin typeface="Arial" charset="0"/>
            </a:endParaRPr>
          </a:p>
        </p:txBody>
      </p:sp>
      <p:sp>
        <p:nvSpPr>
          <p:cNvPr id="9220" name="Text Box 3"/>
          <p:cNvSpPr txBox="1">
            <a:spLocks noChangeArrowheads="1"/>
          </p:cNvSpPr>
          <p:nvPr/>
        </p:nvSpPr>
        <p:spPr bwMode="auto">
          <a:xfrm>
            <a:off x="228600" y="1524000"/>
            <a:ext cx="86868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r>
              <a:rPr lang="en-US" altLang="zh-CN" sz="2400" b="1" dirty="0">
                <a:solidFill>
                  <a:srgbClr val="FFFF00"/>
                </a:solidFill>
                <a:latin typeface="Times New Roman" pitchFamily="18" charset="0"/>
              </a:rPr>
              <a:t>5.1.2 </a:t>
            </a:r>
            <a:r>
              <a:rPr lang="zh-CN" altLang="en-US" sz="2400" b="1" dirty="0">
                <a:solidFill>
                  <a:srgbClr val="FFFF00"/>
                </a:solidFill>
                <a:latin typeface="Times New Roman" pitchFamily="18" charset="0"/>
              </a:rPr>
              <a:t>化学品安全技术说明书编写和使用（</a:t>
            </a:r>
            <a:r>
              <a:rPr lang="en-US" altLang="zh-CN" sz="2400" b="1" dirty="0"/>
              <a:t> </a:t>
            </a:r>
            <a:r>
              <a:rPr lang="en-US" altLang="zh-CN" sz="2400" b="1" dirty="0">
                <a:solidFill>
                  <a:srgbClr val="FFFF00"/>
                </a:solidFill>
                <a:latin typeface="Times New Roman" pitchFamily="18" charset="0"/>
              </a:rPr>
              <a:t>GB16483-2008 </a:t>
            </a:r>
            <a:r>
              <a:rPr lang="zh-CN" altLang="en-US" sz="2400" b="1" dirty="0">
                <a:solidFill>
                  <a:srgbClr val="FFFF00"/>
                </a:solidFill>
                <a:latin typeface="Times New Roman" pitchFamily="18" charset="0"/>
              </a:rPr>
              <a:t>）</a:t>
            </a:r>
            <a:endParaRPr lang="en-US" altLang="zh-CN" sz="2400" b="1" dirty="0">
              <a:solidFill>
                <a:srgbClr val="FFFF00"/>
              </a:solidFill>
              <a:latin typeface="Times New Roman" pitchFamily="18" charset="0"/>
            </a:endParaRPr>
          </a:p>
          <a:p>
            <a:pPr algn="just">
              <a:lnSpc>
                <a:spcPct val="150000"/>
              </a:lnSpc>
            </a:pPr>
            <a:r>
              <a:rPr lang="en-US" altLang="zh-CN" sz="2400" b="1" dirty="0"/>
              <a:t>5</a:t>
            </a:r>
            <a:r>
              <a:rPr lang="zh-CN" altLang="en-US" sz="2400" b="1" dirty="0"/>
              <a:t>、</a:t>
            </a:r>
            <a:r>
              <a:rPr lang="zh-CN" altLang="zh-CN" sz="2400" b="1" dirty="0"/>
              <a:t>由于</a:t>
            </a:r>
            <a:r>
              <a:rPr lang="en-US" altLang="zh-CN" sz="2400" b="1" dirty="0"/>
              <a:t>SDS</a:t>
            </a:r>
            <a:r>
              <a:rPr lang="zh-CN" altLang="zh-CN" sz="2400" b="1" dirty="0"/>
              <a:t>仅和某种化学品有关，它不可能考虑所有工作场所可能发生的情况，所以</a:t>
            </a:r>
            <a:r>
              <a:rPr lang="en-US" altLang="zh-CN" sz="2400" b="1" dirty="0"/>
              <a:t>SDS</a:t>
            </a:r>
            <a:r>
              <a:rPr lang="zh-CN" altLang="zh-CN" sz="2400" b="1" dirty="0"/>
              <a:t>仅包含了保证操作安全所必备的一部分信息。 </a:t>
            </a:r>
          </a:p>
          <a:p>
            <a:pPr algn="just">
              <a:lnSpc>
                <a:spcPct val="150000"/>
              </a:lnSpc>
            </a:pPr>
            <a:r>
              <a:rPr lang="en-US" altLang="zh-CN" sz="2400" b="1" dirty="0"/>
              <a:t>6</a:t>
            </a:r>
            <a:r>
              <a:rPr lang="zh-CN" altLang="en-US" sz="2400" b="1" dirty="0"/>
              <a:t>、</a:t>
            </a:r>
            <a:r>
              <a:rPr lang="en-US" altLang="zh-CN" sz="2400" b="1" dirty="0"/>
              <a:t>SDS</a:t>
            </a:r>
            <a:r>
              <a:rPr lang="zh-CN" altLang="zh-CN" sz="2400" b="1" dirty="0"/>
              <a:t>应按使用化学品工作场所控制法规总体要求，提供某一种物质或混合物有关的综合性信息。 </a:t>
            </a:r>
          </a:p>
          <a:p>
            <a:pPr algn="just">
              <a:lnSpc>
                <a:spcPct val="150000"/>
              </a:lnSpc>
            </a:pPr>
            <a:r>
              <a:rPr lang="zh-CN" altLang="zh-CN" b="1" dirty="0">
                <a:solidFill>
                  <a:srgbClr val="2CF460"/>
                </a:solidFill>
              </a:rPr>
              <a:t>注：当化学品是一种混合物时，没有必要编制每个相关组分的单独的</a:t>
            </a:r>
            <a:r>
              <a:rPr lang="en-US" altLang="zh-CN" b="1" dirty="0">
                <a:solidFill>
                  <a:srgbClr val="2CF460"/>
                </a:solidFill>
              </a:rPr>
              <a:t>SDS</a:t>
            </a:r>
            <a:r>
              <a:rPr lang="zh-CN" altLang="zh-CN" b="1" dirty="0">
                <a:solidFill>
                  <a:srgbClr val="2CF460"/>
                </a:solidFill>
              </a:rPr>
              <a:t>。编制和提供混合物的</a:t>
            </a:r>
            <a:r>
              <a:rPr lang="en-US" altLang="zh-CN" b="1" dirty="0">
                <a:solidFill>
                  <a:srgbClr val="2CF460"/>
                </a:solidFill>
              </a:rPr>
              <a:t>SDS</a:t>
            </a:r>
            <a:r>
              <a:rPr lang="zh-CN" altLang="zh-CN" b="1" dirty="0">
                <a:solidFill>
                  <a:srgbClr val="2CF460"/>
                </a:solidFill>
              </a:rPr>
              <a:t>即可。当某种成分的信息不可缺少时，应提供该成分的</a:t>
            </a:r>
            <a:r>
              <a:rPr lang="en-US" altLang="zh-CN" b="1" dirty="0">
                <a:solidFill>
                  <a:srgbClr val="2CF460"/>
                </a:solidFill>
              </a:rPr>
              <a:t>SDS</a:t>
            </a:r>
            <a:r>
              <a:rPr lang="zh-CN" altLang="zh-CN" b="1" dirty="0">
                <a:solidFill>
                  <a:srgbClr val="2CF460"/>
                </a:solidFill>
              </a:rPr>
              <a:t>。 </a:t>
            </a:r>
          </a:p>
        </p:txBody>
      </p:sp>
      <p:grpSp>
        <p:nvGrpSpPr>
          <p:cNvPr id="9221"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92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9728B881-4CDD-4A33-B2C4-47E81A1B9F2D}" type="datetime1">
              <a:rPr lang="zh-CN" altLang="en-US" sz="1200" smtClean="0">
                <a:latin typeface="Arial" charset="0"/>
              </a:rPr>
              <a:pPr eaLnBrk="1" hangingPunct="1"/>
              <a:t>2017/4/24</a:t>
            </a:fld>
            <a:endParaRPr lang="en-US" altLang="zh-CN" sz="1200" smtClean="0">
              <a:latin typeface="Arial" charset="0"/>
            </a:endParaRPr>
          </a:p>
        </p:txBody>
      </p:sp>
      <p:sp>
        <p:nvSpPr>
          <p:cNvPr id="6758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69ED60AE-611F-42FC-AF48-C58B74F9AF68}" type="slidenum">
              <a:rPr lang="zh-CN" altLang="en-US" sz="1200" smtClean="0">
                <a:latin typeface="Arial" charset="0"/>
              </a:rPr>
              <a:pPr eaLnBrk="1" hangingPunct="1"/>
              <a:t>70</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635513"/>
        </p:xfrm>
        <a:graphic>
          <a:graphicData uri="http://schemas.openxmlformats.org/drawingml/2006/table">
            <a:tbl>
              <a:tblPr/>
              <a:tblGrid>
                <a:gridCol w="1295400"/>
                <a:gridCol w="1600200"/>
                <a:gridCol w="3962400"/>
                <a:gridCol w="1828800"/>
              </a:tblGrid>
              <a:tr h="83775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696" marB="456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696" marB="456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77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2</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696" marB="456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非易燃无毒气体</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符号：白色；底色：绿色</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2.2</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696" marB="456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605"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67606"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676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67608"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657600" y="2971800"/>
            <a:ext cx="3024188" cy="28956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85F6A02D-ADEB-4CD9-80E9-490AAB6774FE}" type="datetime1">
              <a:rPr lang="zh-CN" altLang="en-US" sz="1200" smtClean="0">
                <a:latin typeface="Arial" charset="0"/>
              </a:rPr>
              <a:pPr eaLnBrk="1" hangingPunct="1"/>
              <a:t>2017/4/24</a:t>
            </a:fld>
            <a:endParaRPr lang="en-US" altLang="zh-CN" sz="1200" smtClean="0">
              <a:latin typeface="Arial" charset="0"/>
            </a:endParaRPr>
          </a:p>
        </p:txBody>
      </p:sp>
      <p:sp>
        <p:nvSpPr>
          <p:cNvPr id="68611"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F4DC456A-F342-4B48-94FE-38B48D6F6B38}" type="slidenum">
              <a:rPr lang="zh-CN" altLang="en-US" sz="1200" smtClean="0">
                <a:latin typeface="Arial" charset="0"/>
              </a:rPr>
              <a:pPr eaLnBrk="1" hangingPunct="1"/>
              <a:t>71</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181656"/>
        </p:xfrm>
        <a:graphic>
          <a:graphicData uri="http://schemas.openxmlformats.org/drawingml/2006/table">
            <a:tbl>
              <a:tblPr/>
              <a:tblGrid>
                <a:gridCol w="1295400"/>
                <a:gridCol w="1600200"/>
                <a:gridCol w="3962400"/>
                <a:gridCol w="1828800"/>
              </a:tblGrid>
              <a:tr h="82282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670" marB="4567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670" marB="456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670" marB="456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670" marB="4567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864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2</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670" marB="4567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毒性气体</a:t>
                      </a:r>
                    </a:p>
                  </a:txBody>
                  <a:tcPr marT="45670" marB="4567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符号：黑色；底色：白色</a:t>
                      </a:r>
                    </a:p>
                  </a:txBody>
                  <a:tcPr marT="45670" marB="4567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2.3</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670" marB="4567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8629"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68630"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6863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68632"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886200" y="2971800"/>
            <a:ext cx="2847975" cy="28194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901289F2-7C64-43B9-BA14-E03F90BBC6E9}" type="datetime1">
              <a:rPr lang="zh-CN" altLang="en-US" sz="1200" smtClean="0">
                <a:latin typeface="Arial" charset="0"/>
              </a:rPr>
              <a:pPr eaLnBrk="1" hangingPunct="1"/>
              <a:t>2017/4/24</a:t>
            </a:fld>
            <a:endParaRPr lang="en-US" altLang="zh-CN" sz="1200" smtClean="0">
              <a:latin typeface="Arial" charset="0"/>
            </a:endParaRPr>
          </a:p>
        </p:txBody>
      </p:sp>
      <p:sp>
        <p:nvSpPr>
          <p:cNvPr id="69635"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42960F3A-DF85-43B0-830C-F1AA5E46561B}" type="slidenum">
              <a:rPr lang="zh-CN" altLang="en-US" sz="1200" smtClean="0">
                <a:latin typeface="Arial" charset="0"/>
              </a:rPr>
              <a:pPr eaLnBrk="1" hangingPunct="1"/>
              <a:t>72</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273550"/>
        </p:xfrm>
        <a:graphic>
          <a:graphicData uri="http://schemas.openxmlformats.org/drawingml/2006/table">
            <a:tbl>
              <a:tblPr/>
              <a:tblGrid>
                <a:gridCol w="1295400"/>
                <a:gridCol w="1600200"/>
                <a:gridCol w="3962400"/>
                <a:gridCol w="1828800"/>
              </a:tblGrid>
              <a:tr h="91445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909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3</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易燃液体</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符号：黑色；底色：正红色</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3</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653"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69654"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6965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69656"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886200" y="3124200"/>
            <a:ext cx="2733675" cy="26670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408ECFA2-1EA4-421C-A72E-80BA93C4D11F}" type="datetime1">
              <a:rPr lang="zh-CN" altLang="en-US" sz="1200" smtClean="0">
                <a:latin typeface="Arial" charset="0"/>
              </a:rPr>
              <a:pPr eaLnBrk="1" hangingPunct="1"/>
              <a:t>2017/4/24</a:t>
            </a:fld>
            <a:endParaRPr lang="en-US" altLang="zh-CN" sz="1200" smtClean="0">
              <a:latin typeface="Arial" charset="0"/>
            </a:endParaRPr>
          </a:p>
        </p:txBody>
      </p:sp>
      <p:sp>
        <p:nvSpPr>
          <p:cNvPr id="70659"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3FBCF4C6-6EFA-4BD2-96FC-EAF25610742D}" type="slidenum">
              <a:rPr lang="zh-CN" altLang="en-US" sz="1200" smtClean="0">
                <a:latin typeface="Arial" charset="0"/>
              </a:rPr>
              <a:pPr eaLnBrk="1" hangingPunct="1"/>
              <a:t>73</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197350"/>
        </p:xfrm>
        <a:graphic>
          <a:graphicData uri="http://schemas.openxmlformats.org/drawingml/2006/table">
            <a:tbl>
              <a:tblPr/>
              <a:tblGrid>
                <a:gridCol w="1295400"/>
                <a:gridCol w="1600200"/>
                <a:gridCol w="3962400"/>
                <a:gridCol w="1828800"/>
              </a:tblGrid>
              <a:tr h="83825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909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3</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易燃液体</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符号：白色；底色：正红色</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3</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0677"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70678"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706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70680"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810000" y="2971800"/>
            <a:ext cx="2895600" cy="2854325"/>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E8C74EB0-3295-4088-90C3-FA47DD096338}" type="datetime1">
              <a:rPr lang="zh-CN" altLang="en-US" sz="1200" smtClean="0">
                <a:latin typeface="Arial" charset="0"/>
              </a:rPr>
              <a:pPr eaLnBrk="1" hangingPunct="1"/>
              <a:t>2017/4/24</a:t>
            </a:fld>
            <a:endParaRPr lang="en-US" altLang="zh-CN" sz="1200" smtClean="0">
              <a:latin typeface="Arial" charset="0"/>
            </a:endParaRPr>
          </a:p>
        </p:txBody>
      </p:sp>
      <p:sp>
        <p:nvSpPr>
          <p:cNvPr id="71683"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7A132332-229B-45B3-AA1D-08C929C3E09C}" type="slidenum">
              <a:rPr lang="zh-CN" altLang="en-US" sz="1200" smtClean="0">
                <a:latin typeface="Arial" charset="0"/>
              </a:rPr>
              <a:pPr eaLnBrk="1" hangingPunct="1"/>
              <a:t>74</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635513"/>
        </p:xfrm>
        <a:graphic>
          <a:graphicData uri="http://schemas.openxmlformats.org/drawingml/2006/table">
            <a:tbl>
              <a:tblPr/>
              <a:tblGrid>
                <a:gridCol w="1295400"/>
                <a:gridCol w="1600200"/>
                <a:gridCol w="3810000"/>
                <a:gridCol w="1981200"/>
              </a:tblGrid>
              <a:tr h="83775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696" marB="456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696" marB="456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77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4</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696" marB="456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易燃固体</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a:t>
                      </a: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底色：白色红条</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4.1</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696" marB="456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701"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71702"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7170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71704"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886200" y="3048000"/>
            <a:ext cx="2743200" cy="27432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6A2DF0A1-7589-41A2-AB19-574387C6B70C}" type="datetime1">
              <a:rPr lang="zh-CN" altLang="en-US" sz="1200" smtClean="0">
                <a:latin typeface="Arial" charset="0"/>
              </a:rPr>
              <a:pPr eaLnBrk="1" hangingPunct="1"/>
              <a:t>2017/4/24</a:t>
            </a:fld>
            <a:endParaRPr lang="en-US" altLang="zh-CN" sz="1200" smtClean="0">
              <a:latin typeface="Arial" charset="0"/>
            </a:endParaRPr>
          </a:p>
        </p:txBody>
      </p:sp>
      <p:sp>
        <p:nvSpPr>
          <p:cNvPr id="7270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91520353-E6D5-4212-BCD7-F107B9E09D42}" type="slidenum">
              <a:rPr lang="zh-CN" altLang="en-US" sz="1200" smtClean="0">
                <a:latin typeface="Arial" charset="0"/>
              </a:rPr>
              <a:pPr eaLnBrk="1" hangingPunct="1"/>
              <a:t>75</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711710"/>
        </p:xfrm>
        <a:graphic>
          <a:graphicData uri="http://schemas.openxmlformats.org/drawingml/2006/table">
            <a:tbl>
              <a:tblPr/>
              <a:tblGrid>
                <a:gridCol w="1295400"/>
                <a:gridCol w="1600200"/>
                <a:gridCol w="3810000"/>
                <a:gridCol w="1981200"/>
              </a:tblGrid>
              <a:tr h="91394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699" marB="456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699" marB="456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775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4</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699" marB="4569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易于自燃的物质</a:t>
                      </a:r>
                    </a:p>
                  </a:txBody>
                  <a:tcPr marT="45699" marB="4569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a:t>
                      </a: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底色：上白下红</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4.2</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699" marB="4569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725"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72726"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7273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72728"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657600" y="3048000"/>
            <a:ext cx="2667000" cy="27432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F4225E74-0446-45A2-9288-2DFD56FD871A}" type="datetime1">
              <a:rPr lang="zh-CN" altLang="en-US" sz="1200" smtClean="0">
                <a:latin typeface="Arial" charset="0"/>
              </a:rPr>
              <a:pPr eaLnBrk="1" hangingPunct="1"/>
              <a:t>2017/4/24</a:t>
            </a:fld>
            <a:endParaRPr lang="en-US" altLang="zh-CN" sz="1200" smtClean="0">
              <a:latin typeface="Arial" charset="0"/>
            </a:endParaRPr>
          </a:p>
        </p:txBody>
      </p:sp>
      <p:sp>
        <p:nvSpPr>
          <p:cNvPr id="73731"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449C03C-3A7B-41F7-872E-B0C06BB713BF}" type="slidenum">
              <a:rPr lang="zh-CN" altLang="en-US" sz="1200" smtClean="0">
                <a:latin typeface="Arial" charset="0"/>
              </a:rPr>
              <a:pPr eaLnBrk="1" hangingPunct="1"/>
              <a:t>76</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197350"/>
        </p:xfrm>
        <a:graphic>
          <a:graphicData uri="http://schemas.openxmlformats.org/drawingml/2006/table">
            <a:tbl>
              <a:tblPr/>
              <a:tblGrid>
                <a:gridCol w="1295400"/>
                <a:gridCol w="1600200"/>
                <a:gridCol w="3810000"/>
                <a:gridCol w="1981200"/>
              </a:tblGrid>
              <a:tr h="83825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909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4</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遇水放出自燃气体的物质</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符号：黑色；底色：蓝色</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4.3</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3749"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73750"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7375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73752"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733800" y="2971800"/>
            <a:ext cx="2778125" cy="27432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205B8F7-84D4-4368-8737-EAC851FB396E}" type="datetime1">
              <a:rPr lang="zh-CN" altLang="en-US" sz="1200" smtClean="0">
                <a:latin typeface="Arial" charset="0"/>
              </a:rPr>
              <a:pPr eaLnBrk="1" hangingPunct="1"/>
              <a:t>2017/4/24</a:t>
            </a:fld>
            <a:endParaRPr lang="en-US" altLang="zh-CN" sz="1200" smtClean="0">
              <a:latin typeface="Arial" charset="0"/>
            </a:endParaRPr>
          </a:p>
        </p:txBody>
      </p:sp>
      <p:sp>
        <p:nvSpPr>
          <p:cNvPr id="74755"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F9D6C097-74C8-41E5-9ACC-3BE9B7F4DC15}" type="slidenum">
              <a:rPr lang="zh-CN" altLang="en-US" sz="1200" smtClean="0">
                <a:latin typeface="Arial" charset="0"/>
              </a:rPr>
              <a:pPr eaLnBrk="1" hangingPunct="1"/>
              <a:t>77</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273550"/>
        </p:xfrm>
        <a:graphic>
          <a:graphicData uri="http://schemas.openxmlformats.org/drawingml/2006/table">
            <a:tbl>
              <a:tblPr/>
              <a:tblGrid>
                <a:gridCol w="1295400"/>
                <a:gridCol w="1600200"/>
                <a:gridCol w="3810000"/>
                <a:gridCol w="1981200"/>
              </a:tblGrid>
              <a:tr h="91445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909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4</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遇水放出自燃气体的物质</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符号：白色；底色：蓝色</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4.3</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773"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74774"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747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74776"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810000" y="3048000"/>
            <a:ext cx="2933700" cy="26670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81B0264E-2F00-44AC-AC4A-B99A445FB618}" type="datetime1">
              <a:rPr lang="zh-CN" altLang="en-US" sz="1200" smtClean="0">
                <a:latin typeface="Arial" charset="0"/>
              </a:rPr>
              <a:pPr eaLnBrk="1" hangingPunct="1"/>
              <a:t>2017/4/24</a:t>
            </a:fld>
            <a:endParaRPr lang="en-US" altLang="zh-CN" sz="1200" smtClean="0">
              <a:latin typeface="Arial" charset="0"/>
            </a:endParaRPr>
          </a:p>
        </p:txBody>
      </p:sp>
      <p:sp>
        <p:nvSpPr>
          <p:cNvPr id="75779"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D457584F-180A-4BE2-9F9B-1AC57D5C2E91}" type="slidenum">
              <a:rPr lang="zh-CN" altLang="en-US" sz="1200" smtClean="0">
                <a:latin typeface="Arial" charset="0"/>
              </a:rPr>
              <a:pPr eaLnBrk="1" hangingPunct="1"/>
              <a:t>78</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638804"/>
        </p:xfrm>
        <a:graphic>
          <a:graphicData uri="http://schemas.openxmlformats.org/drawingml/2006/table">
            <a:tbl>
              <a:tblPr/>
              <a:tblGrid>
                <a:gridCol w="1295400"/>
                <a:gridCol w="1600200"/>
                <a:gridCol w="3886200"/>
                <a:gridCol w="1905000"/>
              </a:tblGrid>
              <a:tr h="91417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2450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5</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09" marB="457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氧化性物质</a:t>
                      </a:r>
                    </a:p>
                  </a:txBody>
                  <a:tcPr marT="45709" marB="4570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符号：黑色；底色：柠檬黄色</a:t>
                      </a:r>
                    </a:p>
                  </a:txBody>
                  <a:tcPr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5.1</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09" marB="457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797"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75798"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7580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75800"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733800" y="3124200"/>
            <a:ext cx="2849563" cy="26670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460E900E-119B-4696-9F3D-5A991ACDA03B}" type="datetime1">
              <a:rPr lang="zh-CN" altLang="en-US" sz="1200" smtClean="0">
                <a:latin typeface="Arial" charset="0"/>
              </a:rPr>
              <a:pPr eaLnBrk="1" hangingPunct="1"/>
              <a:t>2017/4/24</a:t>
            </a:fld>
            <a:endParaRPr lang="en-US" altLang="zh-CN" sz="1200" smtClean="0">
              <a:latin typeface="Arial" charset="0"/>
            </a:endParaRPr>
          </a:p>
        </p:txBody>
      </p:sp>
      <p:sp>
        <p:nvSpPr>
          <p:cNvPr id="76803"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F4A41B18-EF74-4E1F-83A1-296760415B1A}" type="slidenum">
              <a:rPr lang="zh-CN" altLang="en-US" sz="1200" smtClean="0">
                <a:latin typeface="Arial" charset="0"/>
              </a:rPr>
              <a:pPr eaLnBrk="1" hangingPunct="1"/>
              <a:t>79</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562485"/>
        </p:xfrm>
        <a:graphic>
          <a:graphicData uri="http://schemas.openxmlformats.org/drawingml/2006/table">
            <a:tbl>
              <a:tblPr/>
              <a:tblGrid>
                <a:gridCol w="1295400"/>
                <a:gridCol w="1600200"/>
                <a:gridCol w="3810000"/>
                <a:gridCol w="1981200"/>
              </a:tblGrid>
              <a:tr h="8378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246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5</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有机过氧化物</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符号：黑色；底色：红色和柠檬黄色</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5.2</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821"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76822"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7682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76824"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733800" y="2971800"/>
            <a:ext cx="2830513" cy="28194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2D34F31-C76F-48D9-B26E-CE43538AFE99}" type="datetime1">
              <a:rPr lang="zh-CN" altLang="en-US" sz="1200" smtClean="0">
                <a:latin typeface="Arial" charset="0"/>
              </a:rPr>
              <a:pPr eaLnBrk="1" hangingPunct="1"/>
              <a:t>2017/4/24</a:t>
            </a:fld>
            <a:endParaRPr lang="en-US" altLang="zh-CN" sz="1200" smtClean="0">
              <a:latin typeface="Arial" charset="0"/>
            </a:endParaRPr>
          </a:p>
        </p:txBody>
      </p:sp>
      <p:sp>
        <p:nvSpPr>
          <p:cNvPr id="1024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52EB333-62C2-4630-B702-E38EC932B17F}" type="slidenum">
              <a:rPr lang="zh-CN" altLang="en-US" sz="1200" smtClean="0">
                <a:latin typeface="Arial" charset="0"/>
              </a:rPr>
              <a:pPr eaLnBrk="1" hangingPunct="1"/>
              <a:t>8</a:t>
            </a:fld>
            <a:endParaRPr lang="en-US" altLang="zh-CN" sz="1200" smtClean="0">
              <a:latin typeface="Arial" charset="0"/>
            </a:endParaRPr>
          </a:p>
        </p:txBody>
      </p:sp>
      <p:grpSp>
        <p:nvGrpSpPr>
          <p:cNvPr id="10244"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02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b="0" dirty="0" smtClean="0"/>
              <a:t>第五章</a:t>
            </a:r>
            <a:r>
              <a:rPr lang="zh-CN" altLang="en-US" sz="3600" b="0" dirty="0" smtClean="0"/>
              <a:t/>
            </a:r>
            <a:br>
              <a:rPr lang="zh-CN" altLang="en-US" sz="3600" b="0" dirty="0" smtClean="0"/>
            </a:br>
            <a:r>
              <a:rPr lang="zh-CN" altLang="en-US" sz="2800" b="0" dirty="0" smtClean="0"/>
              <a:t>化学危险品安全技术说明书及标签、标识</a:t>
            </a:r>
          </a:p>
        </p:txBody>
      </p:sp>
      <p:sp>
        <p:nvSpPr>
          <p:cNvPr id="10246" name="Rectangle 1"/>
          <p:cNvSpPr>
            <a:spLocks noChangeArrowheads="1"/>
          </p:cNvSpPr>
          <p:nvPr/>
        </p:nvSpPr>
        <p:spPr bwMode="auto">
          <a:xfrm>
            <a:off x="228600" y="1524000"/>
            <a:ext cx="86868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a:solidFill>
                  <a:srgbClr val="FFFF00"/>
                </a:solidFill>
                <a:latin typeface="Times New Roman" pitchFamily="18" charset="0"/>
              </a:rPr>
              <a:t>5.1.3  SDS</a:t>
            </a:r>
            <a:r>
              <a:rPr lang="zh-CN" altLang="zh-CN" sz="2400" b="1">
                <a:solidFill>
                  <a:srgbClr val="FFFF00"/>
                </a:solidFill>
                <a:latin typeface="Times New Roman" pitchFamily="18" charset="0"/>
              </a:rPr>
              <a:t>的内容和通用形式 </a:t>
            </a:r>
          </a:p>
          <a:p>
            <a:pPr>
              <a:lnSpc>
                <a:spcPct val="150000"/>
              </a:lnSpc>
            </a:pPr>
            <a:r>
              <a:rPr lang="en-US" altLang="zh-CN" sz="2400" b="1"/>
              <a:t>1</a:t>
            </a:r>
            <a:r>
              <a:rPr lang="zh-CN" altLang="en-US" sz="2400" b="1"/>
              <a:t>、</a:t>
            </a:r>
            <a:r>
              <a:rPr lang="en-US" altLang="zh-CN" sz="2400" b="1"/>
              <a:t>SDS</a:t>
            </a:r>
            <a:r>
              <a:rPr lang="zh-CN" altLang="zh-CN" sz="2400" b="1"/>
              <a:t>将按照下面</a:t>
            </a:r>
            <a:r>
              <a:rPr lang="en-US" altLang="zh-CN" sz="2400" b="1"/>
              <a:t> </a:t>
            </a:r>
            <a:r>
              <a:rPr lang="en-US" altLang="zh-CN" sz="2400" b="1" i="1" u="sng">
                <a:solidFill>
                  <a:srgbClr val="FF0000"/>
                </a:solidFill>
              </a:rPr>
              <a:t>16</a:t>
            </a:r>
            <a:r>
              <a:rPr lang="zh-CN" altLang="zh-CN" sz="2400" b="1" i="1" u="sng">
                <a:solidFill>
                  <a:srgbClr val="FF0000"/>
                </a:solidFill>
              </a:rPr>
              <a:t>部分</a:t>
            </a:r>
            <a:r>
              <a:rPr lang="en-US" altLang="zh-CN" sz="2400" b="1" i="1" u="sng">
                <a:solidFill>
                  <a:srgbClr val="FF0000"/>
                </a:solidFill>
              </a:rPr>
              <a:t> </a:t>
            </a:r>
            <a:r>
              <a:rPr lang="zh-CN" altLang="zh-CN" sz="2400" b="1"/>
              <a:t>提供化学品的信息，每部分的标题、编号和前后顺序不应随意变更。 </a:t>
            </a:r>
          </a:p>
          <a:p>
            <a:pPr>
              <a:lnSpc>
                <a:spcPct val="150000"/>
              </a:lnSpc>
            </a:pPr>
            <a:r>
              <a:rPr lang="en-US" altLang="zh-CN" sz="2400" b="1"/>
              <a:t>1</a:t>
            </a:r>
            <a:r>
              <a:rPr lang="zh-CN" altLang="en-US" sz="2400" b="1"/>
              <a:t>）</a:t>
            </a:r>
            <a:r>
              <a:rPr lang="en-US" altLang="zh-CN" sz="2400" b="1"/>
              <a:t> </a:t>
            </a:r>
            <a:r>
              <a:rPr lang="zh-CN" altLang="zh-CN" sz="2400" b="1"/>
              <a:t>化学品及企业标识； </a:t>
            </a:r>
          </a:p>
          <a:p>
            <a:pPr>
              <a:lnSpc>
                <a:spcPct val="150000"/>
              </a:lnSpc>
            </a:pPr>
            <a:r>
              <a:rPr lang="en-US" altLang="zh-CN" sz="2400" b="1"/>
              <a:t>2</a:t>
            </a:r>
            <a:r>
              <a:rPr lang="zh-CN" altLang="en-US" sz="2400" b="1"/>
              <a:t>）</a:t>
            </a:r>
            <a:r>
              <a:rPr lang="zh-CN" altLang="zh-CN" sz="2400" b="1"/>
              <a:t>危险性概述； </a:t>
            </a:r>
          </a:p>
          <a:p>
            <a:pPr>
              <a:lnSpc>
                <a:spcPct val="150000"/>
              </a:lnSpc>
            </a:pPr>
            <a:r>
              <a:rPr lang="en-US" altLang="zh-CN" sz="2400" b="1"/>
              <a:t>3</a:t>
            </a:r>
            <a:r>
              <a:rPr lang="zh-CN" altLang="en-US" sz="2400" b="1"/>
              <a:t>）</a:t>
            </a:r>
            <a:r>
              <a:rPr lang="zh-CN" altLang="zh-CN" sz="2400" b="1"/>
              <a:t>成分</a:t>
            </a:r>
            <a:r>
              <a:rPr lang="en-US" altLang="zh-CN" sz="2400" b="1"/>
              <a:t>/</a:t>
            </a:r>
            <a:r>
              <a:rPr lang="zh-CN" altLang="zh-CN" sz="2400" b="1"/>
              <a:t>组成信息； </a:t>
            </a:r>
          </a:p>
          <a:p>
            <a:pPr>
              <a:lnSpc>
                <a:spcPct val="150000"/>
              </a:lnSpc>
            </a:pPr>
            <a:r>
              <a:rPr lang="en-US" altLang="zh-CN" sz="2400" b="1"/>
              <a:t>4</a:t>
            </a:r>
            <a:r>
              <a:rPr lang="zh-CN" altLang="en-US" sz="2400" b="1"/>
              <a:t>）</a:t>
            </a:r>
            <a:r>
              <a:rPr lang="en-US" altLang="zh-CN" sz="2400" b="1"/>
              <a:t> </a:t>
            </a:r>
            <a:r>
              <a:rPr lang="zh-CN" altLang="zh-CN" sz="2400" b="1"/>
              <a:t>急救措施； </a:t>
            </a:r>
          </a:p>
          <a:p>
            <a:pPr>
              <a:lnSpc>
                <a:spcPct val="150000"/>
              </a:lnSpc>
            </a:pPr>
            <a:r>
              <a:rPr lang="en-US" altLang="zh-CN" sz="2400" b="1"/>
              <a:t>5</a:t>
            </a:r>
            <a:r>
              <a:rPr lang="zh-CN" altLang="en-US" sz="2400" b="1"/>
              <a:t>）</a:t>
            </a:r>
            <a:r>
              <a:rPr lang="zh-CN" altLang="zh-CN" sz="2400" b="1"/>
              <a:t>消防措施；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A004A30-8743-4C77-8EC0-BA446F99FA55}" type="datetime1">
              <a:rPr lang="zh-CN" altLang="en-US" sz="1200" smtClean="0">
                <a:latin typeface="Arial" charset="0"/>
              </a:rPr>
              <a:pPr eaLnBrk="1" hangingPunct="1"/>
              <a:t>2017/4/24</a:t>
            </a:fld>
            <a:endParaRPr lang="en-US" altLang="zh-CN" sz="1200" smtClean="0">
              <a:latin typeface="Arial" charset="0"/>
            </a:endParaRPr>
          </a:p>
        </p:txBody>
      </p:sp>
      <p:sp>
        <p:nvSpPr>
          <p:cNvPr id="7782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58CC473F-4004-4DA9-9340-E3D38A5EBBEB}" type="slidenum">
              <a:rPr lang="zh-CN" altLang="en-US" sz="1200" smtClean="0">
                <a:latin typeface="Arial" charset="0"/>
              </a:rPr>
              <a:pPr eaLnBrk="1" hangingPunct="1"/>
              <a:t>80</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562485"/>
        </p:xfrm>
        <a:graphic>
          <a:graphicData uri="http://schemas.openxmlformats.org/drawingml/2006/table">
            <a:tbl>
              <a:tblPr/>
              <a:tblGrid>
                <a:gridCol w="1295400"/>
                <a:gridCol w="1600200"/>
                <a:gridCol w="3810000"/>
                <a:gridCol w="1981200"/>
              </a:tblGrid>
              <a:tr h="8378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246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5</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有机过氧化物</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符号：白色；底色：红色和柠檬黄色</a:t>
                      </a:r>
                    </a:p>
                  </a:txBody>
                  <a:tcPr marT="45703" marB="457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5.2</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45"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77846"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7785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77848"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810000" y="2971800"/>
            <a:ext cx="2743200" cy="282575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D1C351CE-5117-4696-B86A-2174516A5E1F}" type="datetime1">
              <a:rPr lang="zh-CN" altLang="en-US" sz="1200" smtClean="0">
                <a:latin typeface="Arial" charset="0"/>
              </a:rPr>
              <a:pPr eaLnBrk="1" hangingPunct="1"/>
              <a:t>2017/4/24</a:t>
            </a:fld>
            <a:endParaRPr lang="en-US" altLang="zh-CN" sz="1200" smtClean="0">
              <a:latin typeface="Arial" charset="0"/>
            </a:endParaRPr>
          </a:p>
        </p:txBody>
      </p:sp>
      <p:sp>
        <p:nvSpPr>
          <p:cNvPr id="78851"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07779A59-299E-45F2-BB27-D4D00220B24A}" type="slidenum">
              <a:rPr lang="zh-CN" altLang="en-US" sz="1200" smtClean="0">
                <a:latin typeface="Arial" charset="0"/>
              </a:rPr>
              <a:pPr eaLnBrk="1" hangingPunct="1"/>
              <a:t>81</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273550"/>
        </p:xfrm>
        <a:graphic>
          <a:graphicData uri="http://schemas.openxmlformats.org/drawingml/2006/table">
            <a:tbl>
              <a:tblPr/>
              <a:tblGrid>
                <a:gridCol w="1295400"/>
                <a:gridCol w="1600200"/>
                <a:gridCol w="3962400"/>
                <a:gridCol w="1828800"/>
              </a:tblGrid>
              <a:tr h="91445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909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6</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毒性物质</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符号：黑色；底色：白色</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6.1</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8869"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78870"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7887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78872"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733800" y="3048000"/>
            <a:ext cx="2762250" cy="26670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D3F4AAED-914B-4426-8CD6-342DEDACD3EB}" type="datetime1">
              <a:rPr lang="zh-CN" altLang="en-US" sz="1200" smtClean="0">
                <a:latin typeface="Arial" charset="0"/>
              </a:rPr>
              <a:pPr eaLnBrk="1" hangingPunct="1"/>
              <a:t>2017/4/24</a:t>
            </a:fld>
            <a:endParaRPr lang="en-US" altLang="zh-CN" sz="1200" smtClean="0">
              <a:latin typeface="Arial" charset="0"/>
            </a:endParaRPr>
          </a:p>
        </p:txBody>
      </p:sp>
      <p:sp>
        <p:nvSpPr>
          <p:cNvPr id="79875"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D6782B3A-AC14-47B8-AEC5-C4209804620B}" type="slidenum">
              <a:rPr lang="zh-CN" altLang="en-US" sz="1200" smtClean="0">
                <a:latin typeface="Arial" charset="0"/>
              </a:rPr>
              <a:pPr eaLnBrk="1" hangingPunct="1"/>
              <a:t>82</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273550"/>
        </p:xfrm>
        <a:graphic>
          <a:graphicData uri="http://schemas.openxmlformats.org/drawingml/2006/table">
            <a:tbl>
              <a:tblPr/>
              <a:tblGrid>
                <a:gridCol w="1295400"/>
                <a:gridCol w="1600200"/>
                <a:gridCol w="3810000"/>
                <a:gridCol w="1981200"/>
              </a:tblGrid>
              <a:tr h="91445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909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6</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23" marB="4572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感染性物质</a:t>
                      </a:r>
                    </a:p>
                  </a:txBody>
                  <a:tcPr marT="45723" marB="4572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符号：黑色；底色：白色</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6.2</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23" marB="4572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9893"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79894"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7989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79896"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810000" y="3124200"/>
            <a:ext cx="2776538" cy="27432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B7CDA74C-B7DD-4F62-8982-166CDBFC4126}" type="datetime1">
              <a:rPr lang="zh-CN" altLang="en-US" sz="1200" smtClean="0">
                <a:latin typeface="Arial" charset="0"/>
              </a:rPr>
              <a:pPr eaLnBrk="1" hangingPunct="1"/>
              <a:t>2017/4/24</a:t>
            </a:fld>
            <a:endParaRPr lang="en-US" altLang="zh-CN" sz="1200" smtClean="0">
              <a:latin typeface="Arial" charset="0"/>
            </a:endParaRPr>
          </a:p>
        </p:txBody>
      </p:sp>
      <p:sp>
        <p:nvSpPr>
          <p:cNvPr id="80899"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02D7ADD9-BE2C-4E5C-901F-EFF2C6851B9D}" type="slidenum">
              <a:rPr lang="zh-CN" altLang="en-US" sz="1200" smtClean="0">
                <a:latin typeface="Arial" charset="0"/>
              </a:rPr>
              <a:pPr eaLnBrk="1" hangingPunct="1"/>
              <a:t>83</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760915"/>
        </p:xfrm>
        <a:graphic>
          <a:graphicData uri="http://schemas.openxmlformats.org/drawingml/2006/table">
            <a:tbl>
              <a:tblPr/>
              <a:tblGrid>
                <a:gridCol w="1295400"/>
                <a:gridCol w="1600200"/>
                <a:gridCol w="3810000"/>
                <a:gridCol w="1981200"/>
              </a:tblGrid>
              <a:tr h="91434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19" marB="4571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719" marB="4571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657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7</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19" marB="4571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一级放射性物质</a:t>
                      </a:r>
                    </a:p>
                  </a:txBody>
                  <a:tcPr marT="45719" marB="457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符号：黑色；底色：白色，附一红竖条</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黑色文字，在标签下半部分写上：“放射性”</a:t>
                      </a:r>
                      <a:endPar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“内装物</a:t>
                      </a:r>
                      <a:r>
                        <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a:t>
                      </a: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a:t>
                      </a:r>
                      <a:endPar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“放射性强度</a:t>
                      </a:r>
                      <a:r>
                        <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a:t>
                      </a: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a:t>
                      </a:r>
                      <a:endPar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在放射性字样之后应有一条红竖条</a:t>
                      </a:r>
                    </a:p>
                  </a:txBody>
                  <a:tcPr marT="45719" marB="4571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7A</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19" marB="4571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0917"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80918"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8092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80920"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267200" y="3048000"/>
            <a:ext cx="2011363" cy="20574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2D3D8AB-4D97-49FB-BCCA-C6F2D9288270}" type="datetime1">
              <a:rPr lang="zh-CN" altLang="en-US" sz="1200" smtClean="0">
                <a:latin typeface="Arial" charset="0"/>
              </a:rPr>
              <a:pPr eaLnBrk="1" hangingPunct="1"/>
              <a:t>2017/4/24</a:t>
            </a:fld>
            <a:endParaRPr lang="en-US" altLang="zh-CN" sz="1200" smtClean="0">
              <a:latin typeface="Arial" charset="0"/>
            </a:endParaRPr>
          </a:p>
        </p:txBody>
      </p:sp>
      <p:sp>
        <p:nvSpPr>
          <p:cNvPr id="81923"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9488949E-5497-4090-AEDC-8E98B34B0F4A}" type="slidenum">
              <a:rPr lang="zh-CN" altLang="en-US" sz="1200" smtClean="0">
                <a:latin typeface="Arial" charset="0"/>
              </a:rPr>
              <a:pPr eaLnBrk="1" hangingPunct="1"/>
              <a:t>84</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797428"/>
        </p:xfrm>
        <a:graphic>
          <a:graphicData uri="http://schemas.openxmlformats.org/drawingml/2006/table">
            <a:tbl>
              <a:tblPr/>
              <a:tblGrid>
                <a:gridCol w="1295400"/>
                <a:gridCol w="1600200"/>
                <a:gridCol w="3810000"/>
                <a:gridCol w="1981200"/>
              </a:tblGrid>
              <a:tr h="91428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314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7</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二级放射性物质</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符号：黑色；底色：上黄下白，附两条红竖条</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黑色文字，在标签下半部分写上：“放射性”</a:t>
                      </a:r>
                      <a:endPar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“内装物</a:t>
                      </a:r>
                      <a:r>
                        <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a:t>
                      </a: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a:t>
                      </a:r>
                      <a:endPar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“放射性强度</a:t>
                      </a:r>
                      <a:r>
                        <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a:t>
                      </a: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a:t>
                      </a:r>
                      <a:endPar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在放射性字样之后应有两条红竖条</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7B</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41"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81942"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8194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81944"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191000" y="3048000"/>
            <a:ext cx="1981200" cy="2132013"/>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DAA3CAB5-9C4C-42E4-A0E7-F4E2B3A21A15}" type="datetime1">
              <a:rPr lang="zh-CN" altLang="en-US" sz="1200" smtClean="0">
                <a:latin typeface="Arial" charset="0"/>
              </a:rPr>
              <a:pPr eaLnBrk="1" hangingPunct="1"/>
              <a:t>2017/4/24</a:t>
            </a:fld>
            <a:endParaRPr lang="en-US" altLang="zh-CN" sz="1200" smtClean="0">
              <a:latin typeface="Arial" charset="0"/>
            </a:endParaRPr>
          </a:p>
        </p:txBody>
      </p:sp>
      <p:sp>
        <p:nvSpPr>
          <p:cNvPr id="8294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01FD0752-2552-4EC6-B50F-DA0C56D560F5}" type="slidenum">
              <a:rPr lang="zh-CN" altLang="en-US" sz="1200" smtClean="0">
                <a:latin typeface="Arial" charset="0"/>
              </a:rPr>
              <a:pPr eaLnBrk="1" hangingPunct="1"/>
              <a:t>85</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721229"/>
        </p:xfrm>
        <a:graphic>
          <a:graphicData uri="http://schemas.openxmlformats.org/drawingml/2006/table">
            <a:tbl>
              <a:tblPr/>
              <a:tblGrid>
                <a:gridCol w="1295400"/>
                <a:gridCol w="1600200"/>
                <a:gridCol w="3810000"/>
                <a:gridCol w="1981200"/>
              </a:tblGrid>
              <a:tr h="83808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314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7</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三级放射性物质</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符号：黑色；底色：上黄下白，附三条红竖条</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黑色文字，在标签下半部分写上：“放射性”</a:t>
                      </a:r>
                      <a:endPar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“内装物</a:t>
                      </a:r>
                      <a:r>
                        <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a:t>
                      </a: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a:t>
                      </a:r>
                      <a:endPar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“放射性强度</a:t>
                      </a:r>
                      <a:r>
                        <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a:t>
                      </a: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a:t>
                      </a:r>
                      <a:endPar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在放射性字样之后应有三条红竖条</a:t>
                      </a:r>
                    </a:p>
                  </a:txBody>
                  <a:tcPr marT="45716" marB="4571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7C</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965"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82966"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8297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82968"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114800" y="2895600"/>
            <a:ext cx="2133600" cy="2147888"/>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2A635BBD-1850-4642-938B-0053472775E1}" type="datetime1">
              <a:rPr lang="zh-CN" altLang="en-US" sz="1200" smtClean="0">
                <a:latin typeface="Arial" charset="0"/>
              </a:rPr>
              <a:pPr eaLnBrk="1" hangingPunct="1"/>
              <a:t>2017/4/24</a:t>
            </a:fld>
            <a:endParaRPr lang="en-US" altLang="zh-CN" sz="1200" smtClean="0">
              <a:latin typeface="Arial" charset="0"/>
            </a:endParaRPr>
          </a:p>
        </p:txBody>
      </p:sp>
      <p:sp>
        <p:nvSpPr>
          <p:cNvPr id="83971"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B18666E4-2A7B-47FD-A967-C4FBF781B529}" type="slidenum">
              <a:rPr lang="zh-CN" altLang="en-US" sz="1200" smtClean="0">
                <a:latin typeface="Arial" charset="0"/>
              </a:rPr>
              <a:pPr eaLnBrk="1" hangingPunct="1"/>
              <a:t>86</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341813"/>
        </p:xfrm>
        <a:graphic>
          <a:graphicData uri="http://schemas.openxmlformats.org/drawingml/2006/table">
            <a:tbl>
              <a:tblPr/>
              <a:tblGrid>
                <a:gridCol w="1295400"/>
                <a:gridCol w="1600200"/>
                <a:gridCol w="3810000"/>
                <a:gridCol w="1981200"/>
              </a:tblGrid>
              <a:tr h="99070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5110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7</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25" marB="4572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裂变性物质</a:t>
                      </a:r>
                    </a:p>
                  </a:txBody>
                  <a:tcPr marT="45725" marB="4572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符号：黑色；底色：白色，</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在标签上半部写上：“易裂变”，</a:t>
                      </a:r>
                      <a:endPar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在标签下半部分的黑边框内写上：“临界安全指数</a:t>
                      </a:r>
                      <a:endParaRPr kumimoji="0" lang="en-US" altLang="zh-CN" sz="1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7E</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3989"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83990"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8399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83992"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038600" y="3048000"/>
            <a:ext cx="2133600" cy="21336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B95CE355-28D6-492C-BC66-7E791A580076}" type="datetime1">
              <a:rPr lang="zh-CN" altLang="en-US" sz="1200" smtClean="0">
                <a:latin typeface="Arial" charset="0"/>
              </a:rPr>
              <a:pPr eaLnBrk="1" hangingPunct="1"/>
              <a:t>2017/4/24</a:t>
            </a:fld>
            <a:endParaRPr lang="en-US" altLang="zh-CN" sz="1200" smtClean="0">
              <a:latin typeface="Arial" charset="0"/>
            </a:endParaRPr>
          </a:p>
        </p:txBody>
      </p:sp>
      <p:sp>
        <p:nvSpPr>
          <p:cNvPr id="84995"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E7B1686A-3CA6-4F00-8179-DEB24D4517C3}" type="slidenum">
              <a:rPr lang="zh-CN" altLang="en-US" sz="1200" smtClean="0">
                <a:latin typeface="Arial" charset="0"/>
              </a:rPr>
              <a:pPr eaLnBrk="1" hangingPunct="1"/>
              <a:t>87</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660903"/>
        </p:xfrm>
        <a:graphic>
          <a:graphicData uri="http://schemas.openxmlformats.org/drawingml/2006/table">
            <a:tbl>
              <a:tblPr/>
              <a:tblGrid>
                <a:gridCol w="1295400"/>
                <a:gridCol w="1600200"/>
                <a:gridCol w="3810000"/>
                <a:gridCol w="1981200"/>
              </a:tblGrid>
              <a:tr h="111915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174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8</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腐蚀性物质</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符号：黑色；底色：上白下黑</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07" marB="457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8</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5013"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85014"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8501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85016"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886200" y="3276600"/>
            <a:ext cx="2797175" cy="27432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81A07006-B6DA-48D3-B560-8C2ED44A3909}" type="datetime1">
              <a:rPr lang="zh-CN" altLang="en-US" sz="1200" smtClean="0">
                <a:latin typeface="Arial" charset="0"/>
              </a:rPr>
              <a:pPr eaLnBrk="1" hangingPunct="1"/>
              <a:t>2017/4/24</a:t>
            </a:fld>
            <a:endParaRPr lang="en-US" altLang="zh-CN" sz="1200" smtClean="0">
              <a:latin typeface="Arial" charset="0"/>
            </a:endParaRPr>
          </a:p>
        </p:txBody>
      </p:sp>
      <p:sp>
        <p:nvSpPr>
          <p:cNvPr id="86019"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E5BD718B-2CD9-4010-A4D3-6625A7A525C6}" type="slidenum">
              <a:rPr lang="zh-CN" altLang="en-US" sz="1200" smtClean="0">
                <a:latin typeface="Arial" charset="0"/>
              </a:rPr>
              <a:pPr eaLnBrk="1" hangingPunct="1"/>
              <a:t>88</a:t>
            </a:fld>
            <a:endParaRPr lang="en-US" altLang="zh-CN" sz="1200" smtClean="0">
              <a:latin typeface="Arial" charset="0"/>
            </a:endParaRPr>
          </a:p>
        </p:txBody>
      </p:sp>
      <p:graphicFrame>
        <p:nvGraphicFramePr>
          <p:cNvPr id="287855" name="Group 111"/>
          <p:cNvGraphicFramePr>
            <a:graphicFrameLocks noGrp="1"/>
          </p:cNvGraphicFramePr>
          <p:nvPr>
            <p:ph sz="half" idx="1"/>
          </p:nvPr>
        </p:nvGraphicFramePr>
        <p:xfrm>
          <a:off x="304800" y="2057400"/>
          <a:ext cx="8686800" cy="4697417"/>
        </p:xfrm>
        <a:graphic>
          <a:graphicData uri="http://schemas.openxmlformats.org/drawingml/2006/table">
            <a:tbl>
              <a:tblPr/>
              <a:tblGrid>
                <a:gridCol w="1295400"/>
                <a:gridCol w="1600200"/>
                <a:gridCol w="3810000"/>
                <a:gridCol w="1981200"/>
              </a:tblGrid>
              <a:tr h="111909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序号</a:t>
                      </a:r>
                    </a:p>
                  </a:txBody>
                  <a:tcPr marT="45705" marB="4570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标签名称</a:t>
                      </a: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标签图形</a:t>
                      </a: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rPr>
                        <a:t>对应的危险货物类项号</a:t>
                      </a:r>
                    </a:p>
                  </a:txBody>
                  <a:tcPr marT="45705" marB="4570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7831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9</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05" marB="4570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杂项危险物质和物品</a:t>
                      </a:r>
                    </a:p>
                  </a:txBody>
                  <a:tcPr marT="45705" marB="4570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宋体" pitchFamily="2" charset="-122"/>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18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rPr>
                        <a:t>符号：黑色；底色：白色</a:t>
                      </a:r>
                      <a:endParaRPr kumimoji="0" lang="en-US" altLang="zh-CN" sz="2000" b="1" i="0" u="none" strike="noStrike" cap="none" normalizeH="0" baseline="0" dirty="0" smtClean="0">
                        <a:ln>
                          <a:noFill/>
                        </a:ln>
                        <a:solidFill>
                          <a:schemeClr val="tx1"/>
                        </a:solidFill>
                        <a:effectLst>
                          <a:outerShdw blurRad="38100" dist="38100" dir="2700000" algn="tl">
                            <a:srgbClr val="000000"/>
                          </a:outerShdw>
                        </a:effectLst>
                        <a:latin typeface="Garamond" pitchFamily="18" charset="0"/>
                        <a:ea typeface="宋体" pitchFamily="2" charset="-122"/>
                      </a:endParaRP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rPr>
                        <a:t>9</a:t>
                      </a:r>
                      <a:endParaRPr kumimoji="0" lang="zh-CN" altLang="en-US" sz="24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宋体" pitchFamily="2" charset="-122"/>
                      </a:endParaRPr>
                    </a:p>
                  </a:txBody>
                  <a:tcPr marT="45705" marB="4570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6037" name="Text Box 3"/>
          <p:cNvSpPr txBox="1">
            <a:spLocks noChangeArrowheads="1"/>
          </p:cNvSpPr>
          <p:nvPr/>
        </p:nvSpPr>
        <p:spPr bwMode="auto">
          <a:xfrm>
            <a:off x="228600" y="1447800"/>
            <a:ext cx="868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gn="ctr">
              <a:lnSpc>
                <a:spcPct val="120000"/>
              </a:lnSpc>
            </a:pPr>
            <a:r>
              <a:rPr lang="zh-CN" altLang="en-US" sz="2400" b="1">
                <a:latin typeface="Times New Roman" pitchFamily="18" charset="0"/>
              </a:rPr>
              <a:t>危险货物包装标志</a:t>
            </a:r>
          </a:p>
        </p:txBody>
      </p:sp>
      <p:grpSp>
        <p:nvGrpSpPr>
          <p:cNvPr id="86038" name="Group 9"/>
          <p:cNvGrpSpPr>
            <a:grpSpLocks/>
          </p:cNvGrpSpPr>
          <p:nvPr/>
        </p:nvGrpSpPr>
        <p:grpSpPr bwMode="auto">
          <a:xfrm>
            <a:off x="152400" y="152400"/>
            <a:ext cx="2362200" cy="1000125"/>
            <a:chOff x="152400" y="152400"/>
            <a:chExt cx="2362200" cy="1000125"/>
          </a:xfrm>
        </p:grpSpPr>
        <p:sp>
          <p:nvSpPr>
            <p:cNvPr id="26"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8604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9"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86040"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3733800" y="3276600"/>
            <a:ext cx="2876550" cy="2895600"/>
          </a:xfr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37CB435-DE9C-4986-B106-1B86C53261E3}" type="datetime1">
              <a:rPr lang="zh-CN" altLang="en-US" sz="1200" smtClean="0">
                <a:latin typeface="Arial" charset="0"/>
              </a:rPr>
              <a:pPr eaLnBrk="1" hangingPunct="1"/>
              <a:t>2017/4/24</a:t>
            </a:fld>
            <a:endParaRPr lang="en-US" altLang="zh-CN" sz="1200" smtClean="0">
              <a:latin typeface="Arial" charset="0"/>
            </a:endParaRPr>
          </a:p>
        </p:txBody>
      </p:sp>
      <p:sp>
        <p:nvSpPr>
          <p:cNvPr id="87043"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1AD6E0FB-A174-4D68-BB8B-3D80410CD15D}" type="slidenum">
              <a:rPr lang="zh-CN" altLang="en-US" sz="1200" smtClean="0">
                <a:latin typeface="Arial" charset="0"/>
              </a:rPr>
              <a:pPr eaLnBrk="1" hangingPunct="1"/>
              <a:t>89</a:t>
            </a:fld>
            <a:endParaRPr lang="en-US" altLang="zh-CN" sz="1200" smtClean="0">
              <a:latin typeface="Arial" charset="0"/>
            </a:endParaRPr>
          </a:p>
        </p:txBody>
      </p:sp>
      <p:graphicFrame>
        <p:nvGraphicFramePr>
          <p:cNvPr id="87044" name="Rectangle 3"/>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87088"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5" name="Rectangle 4"/>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87089"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46" name="Text Box 5"/>
          <p:cNvSpPr txBox="1">
            <a:spLocks noChangeArrowheads="1"/>
          </p:cNvSpPr>
          <p:nvPr/>
        </p:nvSpPr>
        <p:spPr bwMode="auto">
          <a:xfrm>
            <a:off x="228600" y="1524000"/>
            <a:ext cx="87630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80000"/>
              </a:lnSpc>
              <a:spcBef>
                <a:spcPct val="50000"/>
              </a:spcBef>
            </a:pPr>
            <a:r>
              <a:rPr lang="en-US" altLang="zh-CN" sz="2800" b="1">
                <a:solidFill>
                  <a:srgbClr val="FF0066"/>
                </a:solidFill>
                <a:latin typeface="Times New Roman" pitchFamily="18" charset="0"/>
              </a:rPr>
              <a:t>5.3 </a:t>
            </a:r>
            <a:r>
              <a:rPr lang="zh-CN" altLang="en-US" sz="2800" b="1">
                <a:solidFill>
                  <a:srgbClr val="FF0066"/>
                </a:solidFill>
                <a:latin typeface="Times New Roman" pitchFamily="18" charset="0"/>
              </a:rPr>
              <a:t>压缩（液化）气体的标识</a:t>
            </a:r>
          </a:p>
        </p:txBody>
      </p:sp>
      <p:pic>
        <p:nvPicPr>
          <p:cNvPr id="8704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200" y="2209800"/>
            <a:ext cx="36576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8"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057400"/>
            <a:ext cx="233203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9"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4572000"/>
            <a:ext cx="279082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7050" name="Group 9"/>
          <p:cNvGrpSpPr>
            <a:grpSpLocks/>
          </p:cNvGrpSpPr>
          <p:nvPr/>
        </p:nvGrpSpPr>
        <p:grpSpPr bwMode="auto">
          <a:xfrm>
            <a:off x="152400" y="152400"/>
            <a:ext cx="2362200" cy="1000125"/>
            <a:chOff x="152400" y="152400"/>
            <a:chExt cx="2362200" cy="1000125"/>
          </a:xfrm>
        </p:grpSpPr>
        <p:sp>
          <p:nvSpPr>
            <p:cNvPr id="13"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87053"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6"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4DAF1CE1-143D-4B33-9F76-8CF2C03AD0B2}" type="datetime1">
              <a:rPr lang="zh-CN" altLang="en-US" sz="1200" smtClean="0">
                <a:latin typeface="Arial" charset="0"/>
              </a:rPr>
              <a:pPr eaLnBrk="1" hangingPunct="1"/>
              <a:t>2017/4/24</a:t>
            </a:fld>
            <a:endParaRPr lang="en-US" altLang="zh-CN" sz="1200" smtClean="0">
              <a:latin typeface="Arial" charset="0"/>
            </a:endParaRPr>
          </a:p>
        </p:txBody>
      </p:sp>
      <p:sp>
        <p:nvSpPr>
          <p:cNvPr id="112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7060135E-AA42-4230-9DF8-5409119EB638}" type="slidenum">
              <a:rPr lang="zh-CN" altLang="en-US" sz="1200" smtClean="0">
                <a:latin typeface="Arial" charset="0"/>
              </a:rPr>
              <a:pPr eaLnBrk="1" hangingPunct="1"/>
              <a:t>9</a:t>
            </a:fld>
            <a:endParaRPr lang="en-US" altLang="zh-CN" sz="1200" dirty="0" smtClean="0">
              <a:latin typeface="Arial" charset="0"/>
            </a:endParaRPr>
          </a:p>
        </p:txBody>
      </p:sp>
      <p:grpSp>
        <p:nvGrpSpPr>
          <p:cNvPr id="11268" name="Group 9"/>
          <p:cNvGrpSpPr>
            <a:grpSpLocks/>
          </p:cNvGrpSpPr>
          <p:nvPr/>
        </p:nvGrpSpPr>
        <p:grpSpPr bwMode="auto">
          <a:xfrm>
            <a:off x="152400" y="152400"/>
            <a:ext cx="2362200" cy="1000125"/>
            <a:chOff x="152400" y="152400"/>
            <a:chExt cx="2362200" cy="1000125"/>
          </a:xfrm>
        </p:grpSpPr>
        <p:sp>
          <p:nvSpPr>
            <p:cNvPr id="8"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112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11"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b="0" dirty="0" smtClean="0"/>
              <a:t>第五章</a:t>
            </a:r>
            <a:r>
              <a:rPr lang="zh-CN" altLang="en-US" sz="3600" b="0" dirty="0" smtClean="0"/>
              <a:t/>
            </a:r>
            <a:br>
              <a:rPr lang="zh-CN" altLang="en-US" sz="3600" b="0" dirty="0" smtClean="0"/>
            </a:br>
            <a:r>
              <a:rPr lang="zh-CN" altLang="en-US" sz="2800" b="0" dirty="0" smtClean="0"/>
              <a:t>化学危险品安全技术说明书及标签、标识</a:t>
            </a:r>
          </a:p>
        </p:txBody>
      </p:sp>
      <p:sp>
        <p:nvSpPr>
          <p:cNvPr id="11270" name="Rectangle 1"/>
          <p:cNvSpPr>
            <a:spLocks noChangeArrowheads="1"/>
          </p:cNvSpPr>
          <p:nvPr/>
        </p:nvSpPr>
        <p:spPr bwMode="auto">
          <a:xfrm>
            <a:off x="333375" y="1600200"/>
            <a:ext cx="8686800"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b="1" dirty="0">
                <a:solidFill>
                  <a:srgbClr val="FFFF00"/>
                </a:solidFill>
                <a:latin typeface="Times New Roman" pitchFamily="18" charset="0"/>
              </a:rPr>
              <a:t>5.1.3 SDS</a:t>
            </a:r>
            <a:r>
              <a:rPr lang="zh-CN" altLang="zh-CN" sz="2400" b="1" dirty="0">
                <a:solidFill>
                  <a:srgbClr val="FFFF00"/>
                </a:solidFill>
                <a:latin typeface="Times New Roman" pitchFamily="18" charset="0"/>
              </a:rPr>
              <a:t>的内容和通用形式 </a:t>
            </a:r>
          </a:p>
          <a:p>
            <a:pPr>
              <a:lnSpc>
                <a:spcPct val="150000"/>
              </a:lnSpc>
            </a:pPr>
            <a:r>
              <a:rPr lang="en-US" altLang="zh-CN" sz="2400" b="1" dirty="0"/>
              <a:t>6</a:t>
            </a:r>
            <a:r>
              <a:rPr lang="zh-CN" altLang="en-US" sz="2400" b="1" dirty="0"/>
              <a:t>）</a:t>
            </a:r>
            <a:r>
              <a:rPr lang="en-US" altLang="zh-CN" sz="2400" b="1" dirty="0"/>
              <a:t> </a:t>
            </a:r>
            <a:r>
              <a:rPr lang="zh-CN" altLang="zh-CN" sz="2400" b="1" dirty="0"/>
              <a:t>泄漏应急处理； </a:t>
            </a:r>
          </a:p>
          <a:p>
            <a:pPr>
              <a:lnSpc>
                <a:spcPct val="150000"/>
              </a:lnSpc>
            </a:pPr>
            <a:r>
              <a:rPr lang="en-US" altLang="zh-CN" sz="2400" b="1" dirty="0"/>
              <a:t>7</a:t>
            </a:r>
            <a:r>
              <a:rPr lang="zh-CN" altLang="en-US" sz="2400" b="1" dirty="0"/>
              <a:t>）</a:t>
            </a:r>
            <a:r>
              <a:rPr lang="zh-CN" altLang="zh-CN" sz="2400" b="1" dirty="0"/>
              <a:t>操作处置与储存； </a:t>
            </a:r>
          </a:p>
          <a:p>
            <a:pPr>
              <a:lnSpc>
                <a:spcPct val="150000"/>
              </a:lnSpc>
            </a:pPr>
            <a:r>
              <a:rPr lang="en-US" altLang="zh-CN" sz="2400" b="1" dirty="0"/>
              <a:t>8</a:t>
            </a:r>
            <a:r>
              <a:rPr lang="zh-CN" altLang="en-US" sz="2400" b="1" dirty="0"/>
              <a:t>）</a:t>
            </a:r>
            <a:r>
              <a:rPr lang="en-US" altLang="zh-CN" sz="2400" b="1" dirty="0"/>
              <a:t> </a:t>
            </a:r>
            <a:r>
              <a:rPr lang="zh-CN" altLang="zh-CN" sz="2400" b="1" dirty="0"/>
              <a:t>接触控制和个体防护； </a:t>
            </a:r>
          </a:p>
          <a:p>
            <a:pPr>
              <a:lnSpc>
                <a:spcPct val="150000"/>
              </a:lnSpc>
            </a:pPr>
            <a:r>
              <a:rPr lang="en-US" altLang="zh-CN" sz="2400" b="1" dirty="0"/>
              <a:t>9</a:t>
            </a:r>
            <a:r>
              <a:rPr lang="zh-CN" altLang="en-US" sz="2400" b="1" dirty="0"/>
              <a:t>）</a:t>
            </a:r>
            <a:r>
              <a:rPr lang="zh-CN" altLang="zh-CN" sz="2400" b="1" dirty="0"/>
              <a:t>理化特性； </a:t>
            </a:r>
          </a:p>
          <a:p>
            <a:pPr>
              <a:lnSpc>
                <a:spcPct val="150000"/>
              </a:lnSpc>
            </a:pPr>
            <a:r>
              <a:rPr lang="en-US" altLang="zh-CN" sz="2400" b="1" dirty="0"/>
              <a:t>10</a:t>
            </a:r>
            <a:r>
              <a:rPr lang="zh-CN" altLang="en-US" sz="2400" b="1" dirty="0"/>
              <a:t>）</a:t>
            </a:r>
            <a:r>
              <a:rPr lang="en-US" altLang="zh-CN" sz="2400" b="1" dirty="0"/>
              <a:t> </a:t>
            </a:r>
            <a:r>
              <a:rPr lang="zh-CN" altLang="zh-CN" sz="2400" b="1" dirty="0"/>
              <a:t>稳定性和反应性； </a:t>
            </a:r>
          </a:p>
          <a:p>
            <a:pPr>
              <a:lnSpc>
                <a:spcPct val="150000"/>
              </a:lnSpc>
            </a:pPr>
            <a:r>
              <a:rPr lang="en-US" altLang="zh-CN" sz="2400" b="1" dirty="0"/>
              <a:t>11</a:t>
            </a:r>
            <a:r>
              <a:rPr lang="zh-CN" altLang="en-US" sz="2400" b="1" dirty="0"/>
              <a:t>）</a:t>
            </a:r>
            <a:r>
              <a:rPr lang="en-US" altLang="zh-CN" sz="2400" b="1" dirty="0"/>
              <a:t> </a:t>
            </a:r>
            <a:r>
              <a:rPr lang="zh-CN" altLang="zh-CN" sz="2400" b="1" dirty="0"/>
              <a:t>毒理学信息； </a:t>
            </a:r>
          </a:p>
          <a:p>
            <a:pPr>
              <a:lnSpc>
                <a:spcPct val="150000"/>
              </a:lnSpc>
            </a:pPr>
            <a:r>
              <a:rPr lang="en-US" altLang="zh-CN" sz="2400" b="1" dirty="0"/>
              <a:t>12</a:t>
            </a:r>
            <a:r>
              <a:rPr lang="zh-CN" altLang="en-US" sz="2400" b="1" dirty="0"/>
              <a:t>）</a:t>
            </a:r>
            <a:r>
              <a:rPr lang="en-US" altLang="zh-CN" sz="2400" b="1" dirty="0"/>
              <a:t> </a:t>
            </a:r>
            <a:r>
              <a:rPr lang="zh-CN" altLang="zh-CN" sz="2400" b="1" dirty="0"/>
              <a:t>生态学信息；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85C7860B-F160-49B6-89D1-1E09DCA084A1}" type="datetime1">
              <a:rPr lang="zh-CN" altLang="en-US" sz="1200" smtClean="0">
                <a:latin typeface="Arial" charset="0"/>
              </a:rPr>
              <a:pPr eaLnBrk="1" hangingPunct="1"/>
              <a:t>2017/4/24</a:t>
            </a:fld>
            <a:endParaRPr lang="en-US" altLang="zh-CN" sz="1200" smtClean="0">
              <a:latin typeface="Arial" charset="0"/>
            </a:endParaRPr>
          </a:p>
        </p:txBody>
      </p:sp>
      <p:sp>
        <p:nvSpPr>
          <p:cNvPr id="8806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38736D5-6C14-42B6-B306-82F66631B570}" type="slidenum">
              <a:rPr lang="zh-CN" altLang="en-US" sz="1200" smtClean="0">
                <a:latin typeface="Arial" charset="0"/>
              </a:rPr>
              <a:pPr eaLnBrk="1" hangingPunct="1"/>
              <a:t>90</a:t>
            </a:fld>
            <a:endParaRPr lang="en-US" altLang="zh-CN" sz="1200" smtClean="0">
              <a:latin typeface="Arial" charset="0"/>
            </a:endParaRPr>
          </a:p>
        </p:txBody>
      </p:sp>
      <p:graphicFrame>
        <p:nvGraphicFramePr>
          <p:cNvPr id="88068" name="Rectangle 3"/>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88133"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9" name="Rectangle 4"/>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88134"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0" name="Text Box 5"/>
          <p:cNvSpPr txBox="1">
            <a:spLocks noChangeArrowheads="1"/>
          </p:cNvSpPr>
          <p:nvPr/>
        </p:nvSpPr>
        <p:spPr bwMode="auto">
          <a:xfrm>
            <a:off x="228600" y="1828800"/>
            <a:ext cx="87630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80000"/>
              </a:lnSpc>
              <a:spcBef>
                <a:spcPct val="50000"/>
              </a:spcBef>
            </a:pPr>
            <a:r>
              <a:rPr lang="en-US" altLang="zh-CN" sz="2800" b="1">
                <a:solidFill>
                  <a:srgbClr val="FFFF00"/>
                </a:solidFill>
                <a:latin typeface="Times New Roman" pitchFamily="18" charset="0"/>
              </a:rPr>
              <a:t>5.3.1 </a:t>
            </a:r>
            <a:r>
              <a:rPr lang="zh-CN" altLang="en-US" sz="2800" b="1">
                <a:solidFill>
                  <a:srgbClr val="FFFF00"/>
                </a:solidFill>
                <a:latin typeface="Times New Roman" pitchFamily="18" charset="0"/>
              </a:rPr>
              <a:t>压缩（液化）气体的标识方法</a:t>
            </a:r>
          </a:p>
          <a:p>
            <a:pPr algn="ctr">
              <a:lnSpc>
                <a:spcPct val="80000"/>
              </a:lnSpc>
              <a:spcBef>
                <a:spcPct val="50000"/>
              </a:spcBef>
            </a:pPr>
            <a:r>
              <a:rPr lang="zh-CN" altLang="en-US" sz="2400" b="1">
                <a:latin typeface="Times New Roman" pitchFamily="18" charset="0"/>
              </a:rPr>
              <a:t>常见气体的气瓶标识</a:t>
            </a:r>
          </a:p>
        </p:txBody>
      </p:sp>
      <p:graphicFrame>
        <p:nvGraphicFramePr>
          <p:cNvPr id="415782" name="Group 38"/>
          <p:cNvGraphicFramePr>
            <a:graphicFrameLocks noGrp="1"/>
          </p:cNvGraphicFramePr>
          <p:nvPr>
            <p:ph sz="quarter" idx="3"/>
          </p:nvPr>
        </p:nvGraphicFramePr>
        <p:xfrm>
          <a:off x="304800" y="2895600"/>
          <a:ext cx="8686800" cy="1951038"/>
        </p:xfrm>
        <a:graphic>
          <a:graphicData uri="http://schemas.openxmlformats.org/drawingml/2006/table">
            <a:tbl>
              <a:tblPr/>
              <a:tblGrid>
                <a:gridCol w="1451121"/>
                <a:gridCol w="1178828"/>
                <a:gridCol w="956345"/>
                <a:gridCol w="1593908"/>
                <a:gridCol w="1036040"/>
                <a:gridCol w="2470558"/>
              </a:tblGrid>
              <a:tr h="822912">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名称</a:t>
                      </a:r>
                    </a:p>
                  </a:txBody>
                  <a:tcPr marT="45696" marB="456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化学式</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外表颜色</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字样</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字样颜色</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色环</a:t>
                      </a:r>
                    </a:p>
                  </a:txBody>
                  <a:tcPr marT="45696" marB="456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2812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氢气</a:t>
                      </a:r>
                    </a:p>
                  </a:txBody>
                  <a:tcPr marT="45696" marB="4569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339933"/>
                          </a:solidFill>
                          <a:effectLst/>
                          <a:latin typeface="Times New Roman" pitchFamily="18" charset="0"/>
                          <a:ea typeface="宋体" pitchFamily="2" charset="-122"/>
                        </a:rPr>
                        <a:t>深绿</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0000"/>
                          </a:solidFill>
                          <a:effectLst/>
                          <a:latin typeface="Times New Roman" pitchFamily="18" charset="0"/>
                          <a:ea typeface="宋体" pitchFamily="2" charset="-122"/>
                        </a:rPr>
                        <a:t>氢</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红</a:t>
                      </a:r>
                    </a:p>
                  </a:txBody>
                  <a:tcPr marT="45696" marB="4569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P=150 </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无色环</a:t>
                      </a: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P=200</a:t>
                      </a:r>
                      <a:r>
                        <a:rPr kumimoji="0" lang="zh-CN" altLang="en-US" sz="2000" b="1" i="0" u="none" strike="noStrike" cap="none" normalizeH="0" baseline="0" dirty="0" smtClean="0">
                          <a:ln>
                            <a:noFill/>
                          </a:ln>
                          <a:solidFill>
                            <a:srgbClr val="FFFF00"/>
                          </a:solidFill>
                          <a:effectLst/>
                          <a:latin typeface="Times New Roman" pitchFamily="18" charset="0"/>
                          <a:ea typeface="宋体" pitchFamily="2" charset="-122"/>
                        </a:rPr>
                        <a:t>黄色环一道</a:t>
                      </a: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P=300</a:t>
                      </a:r>
                      <a:r>
                        <a:rPr kumimoji="0" lang="zh-CN" altLang="en-US" sz="2000" b="1" i="0" u="none" strike="noStrike" cap="none" normalizeH="0" baseline="0" dirty="0" smtClean="0">
                          <a:ln>
                            <a:noFill/>
                          </a:ln>
                          <a:solidFill>
                            <a:srgbClr val="FFFF00"/>
                          </a:solidFill>
                          <a:effectLst/>
                          <a:latin typeface="Times New Roman" pitchFamily="18" charset="0"/>
                          <a:ea typeface="宋体" pitchFamily="2" charset="-122"/>
                        </a:rPr>
                        <a:t>黄色环二道</a:t>
                      </a:r>
                    </a:p>
                  </a:txBody>
                  <a:tcPr marT="45696" marB="4569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8094" name="Group 9"/>
          <p:cNvGrpSpPr>
            <a:grpSpLocks/>
          </p:cNvGrpSpPr>
          <p:nvPr/>
        </p:nvGrpSpPr>
        <p:grpSpPr bwMode="auto">
          <a:xfrm>
            <a:off x="152400" y="152400"/>
            <a:ext cx="2362200" cy="1000125"/>
            <a:chOff x="152400" y="152400"/>
            <a:chExt cx="2362200" cy="1000125"/>
          </a:xfrm>
        </p:grpSpPr>
        <p:sp>
          <p:nvSpPr>
            <p:cNvPr id="33"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8809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36"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85C7860B-F160-49B6-89D1-1E09DCA084A1}" type="datetime1">
              <a:rPr lang="zh-CN" altLang="en-US" sz="1200" smtClean="0">
                <a:latin typeface="Arial" charset="0"/>
              </a:rPr>
              <a:pPr eaLnBrk="1" hangingPunct="1"/>
              <a:t>2017/4/24</a:t>
            </a:fld>
            <a:endParaRPr lang="en-US" altLang="zh-CN" sz="1200" smtClean="0">
              <a:latin typeface="Arial" charset="0"/>
            </a:endParaRPr>
          </a:p>
        </p:txBody>
      </p:sp>
      <p:sp>
        <p:nvSpPr>
          <p:cNvPr id="8806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A38736D5-6C14-42B6-B306-82F66631B570}" type="slidenum">
              <a:rPr lang="zh-CN" altLang="en-US" sz="1200" smtClean="0">
                <a:latin typeface="Arial" charset="0"/>
              </a:rPr>
              <a:pPr eaLnBrk="1" hangingPunct="1"/>
              <a:t>91</a:t>
            </a:fld>
            <a:endParaRPr lang="en-US" altLang="zh-CN" sz="1200" smtClean="0">
              <a:latin typeface="Arial" charset="0"/>
            </a:endParaRPr>
          </a:p>
        </p:txBody>
      </p:sp>
      <p:graphicFrame>
        <p:nvGraphicFramePr>
          <p:cNvPr id="88068" name="Rectangle 3"/>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112667" name="Equation" r:id="rId3" imgW="0" imgH="0" progId="Equation.3">
                  <p:embed/>
                </p:oleObj>
              </mc:Choice>
              <mc:Fallback>
                <p:oleObj name="Equation" r:id="rId3" imgW="0" imgH="0" progId="Equation.3">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9" name="Rectangle 4"/>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112668" name="Equation" r:id="rId4" imgW="0" imgH="0" progId="Equation.3">
                  <p:embed/>
                </p:oleObj>
              </mc:Choice>
              <mc:Fallback>
                <p:oleObj name="Equation" r:id="rId4" imgW="0" imgH="0" progId="Equation.3">
                  <p:embed/>
                  <p:pic>
                    <p:nvPicPr>
                      <p:cNvPr id="0" name=""/>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0" name="Text Box 5"/>
          <p:cNvSpPr txBox="1">
            <a:spLocks noChangeArrowheads="1"/>
          </p:cNvSpPr>
          <p:nvPr/>
        </p:nvSpPr>
        <p:spPr bwMode="auto">
          <a:xfrm>
            <a:off x="228600" y="1828800"/>
            <a:ext cx="87630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80000"/>
              </a:lnSpc>
              <a:spcBef>
                <a:spcPct val="50000"/>
              </a:spcBef>
            </a:pPr>
            <a:r>
              <a:rPr lang="en-US" altLang="zh-CN" sz="2800" b="1" dirty="0">
                <a:solidFill>
                  <a:srgbClr val="FFFF00"/>
                </a:solidFill>
                <a:latin typeface="Times New Roman" pitchFamily="18" charset="0"/>
              </a:rPr>
              <a:t>5.3.1 </a:t>
            </a:r>
            <a:r>
              <a:rPr lang="zh-CN" altLang="en-US" sz="2800" b="1" dirty="0">
                <a:solidFill>
                  <a:srgbClr val="FFFF00"/>
                </a:solidFill>
                <a:latin typeface="Times New Roman" pitchFamily="18" charset="0"/>
              </a:rPr>
              <a:t>压缩（液化）气体的标识方</a:t>
            </a:r>
            <a:r>
              <a:rPr lang="zh-CN" altLang="en-US" sz="2800" b="1" dirty="0" smtClean="0">
                <a:solidFill>
                  <a:srgbClr val="FFFF00"/>
                </a:solidFill>
                <a:latin typeface="Times New Roman" pitchFamily="18" charset="0"/>
              </a:rPr>
              <a:t>法</a:t>
            </a:r>
            <a:endParaRPr lang="zh-CN" altLang="en-US" sz="2800" b="1" dirty="0">
              <a:solidFill>
                <a:srgbClr val="FFFF00"/>
              </a:solidFill>
              <a:latin typeface="Times New Roman" pitchFamily="18" charset="0"/>
            </a:endParaRPr>
          </a:p>
        </p:txBody>
      </p:sp>
      <p:grpSp>
        <p:nvGrpSpPr>
          <p:cNvPr id="88094" name="Group 9"/>
          <p:cNvGrpSpPr>
            <a:grpSpLocks/>
          </p:cNvGrpSpPr>
          <p:nvPr/>
        </p:nvGrpSpPr>
        <p:grpSpPr bwMode="auto">
          <a:xfrm>
            <a:off x="152400" y="152400"/>
            <a:ext cx="2362200" cy="1000125"/>
            <a:chOff x="152400" y="152400"/>
            <a:chExt cx="2362200" cy="1000125"/>
          </a:xfrm>
        </p:grpSpPr>
        <p:sp>
          <p:nvSpPr>
            <p:cNvPr id="33"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8809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36"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pic>
        <p:nvPicPr>
          <p:cNvPr id="88108" name="Picture 44" descr="C:\Users\Jidong\Desktop\氢气瓶.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963" y="2514600"/>
            <a:ext cx="2904128" cy="3872171"/>
          </a:xfrm>
          <a:prstGeom prst="rect">
            <a:avLst/>
          </a:prstGeom>
          <a:noFill/>
          <a:extLst>
            <a:ext uri="{909E8E84-426E-40DD-AFC4-6F175D3DCCD1}">
              <a14:hiddenFill xmlns:a14="http://schemas.microsoft.com/office/drawing/2010/main">
                <a:solidFill>
                  <a:srgbClr val="FFFFFF"/>
                </a:solidFill>
              </a14:hiddenFill>
            </a:ext>
          </a:extLst>
        </p:spPr>
      </p:pic>
      <p:pic>
        <p:nvPicPr>
          <p:cNvPr id="112642" name="Picture 2" descr="C:\Users\Jidong\Desktop\氧气瓶.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2438400"/>
            <a:ext cx="3041650" cy="3879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6912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88DA7A18-8EF8-4F52-AF4A-8E9C397AEC80}" type="datetime1">
              <a:rPr lang="zh-CN" altLang="en-US" sz="1200" smtClean="0">
                <a:latin typeface="Arial" charset="0"/>
              </a:rPr>
              <a:pPr eaLnBrk="1" hangingPunct="1"/>
              <a:t>2017/4/24</a:t>
            </a:fld>
            <a:endParaRPr lang="en-US" altLang="zh-CN" sz="1200" smtClean="0">
              <a:latin typeface="Arial" charset="0"/>
            </a:endParaRPr>
          </a:p>
        </p:txBody>
      </p:sp>
      <p:sp>
        <p:nvSpPr>
          <p:cNvPr id="89091"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9A9FCC80-0AE2-4F39-9C7D-628955CB3E14}" type="slidenum">
              <a:rPr lang="zh-CN" altLang="en-US" sz="1200" smtClean="0">
                <a:latin typeface="Arial" charset="0"/>
              </a:rPr>
              <a:pPr eaLnBrk="1" hangingPunct="1"/>
              <a:t>92</a:t>
            </a:fld>
            <a:endParaRPr lang="en-US" altLang="zh-CN" sz="1200" smtClean="0">
              <a:latin typeface="Arial" charset="0"/>
            </a:endParaRPr>
          </a:p>
        </p:txBody>
      </p:sp>
      <p:graphicFrame>
        <p:nvGraphicFramePr>
          <p:cNvPr id="89092" name="Rectangle 3"/>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89156"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3" name="Rectangle 4"/>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89157"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4" name="Text Box 5"/>
          <p:cNvSpPr txBox="1">
            <a:spLocks noChangeArrowheads="1"/>
          </p:cNvSpPr>
          <p:nvPr/>
        </p:nvSpPr>
        <p:spPr bwMode="auto">
          <a:xfrm>
            <a:off x="228600" y="1752600"/>
            <a:ext cx="87630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80000"/>
              </a:lnSpc>
              <a:spcBef>
                <a:spcPct val="50000"/>
              </a:spcBef>
            </a:pPr>
            <a:r>
              <a:rPr lang="en-US" altLang="zh-CN" sz="2800" b="1">
                <a:solidFill>
                  <a:srgbClr val="FFFF00"/>
                </a:solidFill>
                <a:latin typeface="Times New Roman" pitchFamily="18" charset="0"/>
              </a:rPr>
              <a:t>5.3.1 </a:t>
            </a:r>
            <a:r>
              <a:rPr lang="zh-CN" altLang="en-US" sz="2800" b="1">
                <a:solidFill>
                  <a:srgbClr val="FFFF00"/>
                </a:solidFill>
                <a:latin typeface="Times New Roman" pitchFamily="18" charset="0"/>
              </a:rPr>
              <a:t>压缩（液化）气体的标识方法</a:t>
            </a:r>
          </a:p>
          <a:p>
            <a:pPr algn="ctr">
              <a:lnSpc>
                <a:spcPct val="80000"/>
              </a:lnSpc>
              <a:spcBef>
                <a:spcPct val="50000"/>
              </a:spcBef>
            </a:pPr>
            <a:r>
              <a:rPr lang="zh-CN" altLang="en-US" sz="2400" b="1">
                <a:latin typeface="Times New Roman" pitchFamily="18" charset="0"/>
              </a:rPr>
              <a:t>常见气体的气瓶标识</a:t>
            </a:r>
          </a:p>
        </p:txBody>
      </p:sp>
      <p:graphicFrame>
        <p:nvGraphicFramePr>
          <p:cNvPr id="441380" name="Group 36"/>
          <p:cNvGraphicFramePr>
            <a:graphicFrameLocks noGrp="1"/>
          </p:cNvGraphicFramePr>
          <p:nvPr>
            <p:ph sz="quarter" idx="3"/>
          </p:nvPr>
        </p:nvGraphicFramePr>
        <p:xfrm>
          <a:off x="304800" y="2971800"/>
          <a:ext cx="8610600" cy="1965325"/>
        </p:xfrm>
        <a:graphic>
          <a:graphicData uri="http://schemas.openxmlformats.org/drawingml/2006/table">
            <a:tbl>
              <a:tblPr/>
              <a:tblGrid>
                <a:gridCol w="1438392"/>
                <a:gridCol w="1168487"/>
                <a:gridCol w="947956"/>
                <a:gridCol w="1579927"/>
                <a:gridCol w="1026952"/>
                <a:gridCol w="2448886"/>
              </a:tblGrid>
              <a:tr h="82291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名称</a:t>
                      </a: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化学式</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外表颜色</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字样</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字样颜色</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色环</a:t>
                      </a: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2411">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氧气</a:t>
                      </a: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O</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bg2">
                              <a:lumMod val="50000"/>
                              <a:lumOff val="50000"/>
                            </a:schemeClr>
                          </a:solidFill>
                          <a:effectLst/>
                          <a:latin typeface="Times New Roman" pitchFamily="18" charset="0"/>
                          <a:ea typeface="宋体" pitchFamily="2" charset="-122"/>
                        </a:rPr>
                        <a:t>天蓝</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rgbClr val="000000"/>
                          </a:solidFill>
                          <a:effectLst/>
                          <a:latin typeface="Times New Roman" pitchFamily="18" charset="0"/>
                          <a:ea typeface="宋体" pitchFamily="2" charset="-122"/>
                        </a:rPr>
                        <a:t>氧</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黑</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P=150 </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无色环</a:t>
                      </a: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P=200</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白色环一道</a:t>
                      </a: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P=300</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白色环二道</a:t>
                      </a: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89118" name="Group 9"/>
          <p:cNvGrpSpPr>
            <a:grpSpLocks/>
          </p:cNvGrpSpPr>
          <p:nvPr/>
        </p:nvGrpSpPr>
        <p:grpSpPr bwMode="auto">
          <a:xfrm>
            <a:off x="152400" y="152400"/>
            <a:ext cx="2362200" cy="1000125"/>
            <a:chOff x="152400" y="152400"/>
            <a:chExt cx="2362200" cy="1000125"/>
          </a:xfrm>
        </p:grpSpPr>
        <p:sp>
          <p:nvSpPr>
            <p:cNvPr id="33"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8912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36"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568AC491-FC71-4792-90B2-121A0C471D8A}" type="datetime1">
              <a:rPr lang="zh-CN" altLang="en-US" sz="1200" smtClean="0">
                <a:latin typeface="Arial" charset="0"/>
              </a:rPr>
              <a:pPr eaLnBrk="1" hangingPunct="1"/>
              <a:t>2017/4/24</a:t>
            </a:fld>
            <a:endParaRPr lang="en-US" altLang="zh-CN" sz="1200" smtClean="0">
              <a:latin typeface="Arial" charset="0"/>
            </a:endParaRPr>
          </a:p>
        </p:txBody>
      </p:sp>
      <p:sp>
        <p:nvSpPr>
          <p:cNvPr id="90115"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999E758C-D59B-4CFF-81E9-B33324C36B03}" type="slidenum">
              <a:rPr lang="zh-CN" altLang="en-US" sz="1200" smtClean="0">
                <a:latin typeface="Arial" charset="0"/>
              </a:rPr>
              <a:pPr eaLnBrk="1" hangingPunct="1"/>
              <a:t>93</a:t>
            </a:fld>
            <a:endParaRPr lang="en-US" altLang="zh-CN" sz="1200" smtClean="0">
              <a:latin typeface="Arial" charset="0"/>
            </a:endParaRPr>
          </a:p>
        </p:txBody>
      </p:sp>
      <p:graphicFrame>
        <p:nvGraphicFramePr>
          <p:cNvPr id="90116" name="Rectangle 3"/>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90193"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7" name="Rectangle 4"/>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90194"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18" name="Text Box 5"/>
          <p:cNvSpPr txBox="1">
            <a:spLocks noChangeArrowheads="1"/>
          </p:cNvSpPr>
          <p:nvPr/>
        </p:nvSpPr>
        <p:spPr bwMode="auto">
          <a:xfrm>
            <a:off x="228600" y="1828800"/>
            <a:ext cx="87630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80000"/>
              </a:lnSpc>
              <a:spcBef>
                <a:spcPct val="50000"/>
              </a:spcBef>
            </a:pPr>
            <a:r>
              <a:rPr lang="en-US" altLang="zh-CN" sz="2800" b="1">
                <a:solidFill>
                  <a:srgbClr val="FFFF00"/>
                </a:solidFill>
                <a:latin typeface="Times New Roman" pitchFamily="18" charset="0"/>
              </a:rPr>
              <a:t>5.3.1 </a:t>
            </a:r>
            <a:r>
              <a:rPr lang="zh-CN" altLang="en-US" sz="2800" b="1">
                <a:solidFill>
                  <a:srgbClr val="FFFF00"/>
                </a:solidFill>
                <a:latin typeface="Times New Roman" pitchFamily="18" charset="0"/>
              </a:rPr>
              <a:t>压缩（液化）气体的标识方法</a:t>
            </a:r>
          </a:p>
          <a:p>
            <a:pPr algn="ctr">
              <a:lnSpc>
                <a:spcPct val="80000"/>
              </a:lnSpc>
              <a:spcBef>
                <a:spcPct val="50000"/>
              </a:spcBef>
            </a:pPr>
            <a:r>
              <a:rPr lang="zh-CN" altLang="en-US" sz="2400" b="1">
                <a:latin typeface="Times New Roman" pitchFamily="18" charset="0"/>
              </a:rPr>
              <a:t>常见气体的气瓶标识</a:t>
            </a:r>
          </a:p>
        </p:txBody>
      </p:sp>
      <p:graphicFrame>
        <p:nvGraphicFramePr>
          <p:cNvPr id="410838" name="Group 214"/>
          <p:cNvGraphicFramePr>
            <a:graphicFrameLocks noGrp="1"/>
          </p:cNvGraphicFramePr>
          <p:nvPr>
            <p:ph sz="quarter" idx="3"/>
          </p:nvPr>
        </p:nvGraphicFramePr>
        <p:xfrm>
          <a:off x="381000" y="2971800"/>
          <a:ext cx="8610600" cy="2408238"/>
        </p:xfrm>
        <a:graphic>
          <a:graphicData uri="http://schemas.openxmlformats.org/drawingml/2006/table">
            <a:tbl>
              <a:tblPr/>
              <a:tblGrid>
                <a:gridCol w="1387475"/>
                <a:gridCol w="1127125"/>
                <a:gridCol w="914400"/>
                <a:gridCol w="1828800"/>
                <a:gridCol w="1066800"/>
                <a:gridCol w="2286000"/>
              </a:tblGrid>
              <a:tr h="82306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名称</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化学式</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外表颜色</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字样</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字样颜色</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色环</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空气</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en-US" altLang="zh-CN" sz="2400" b="1" i="0" u="none" strike="noStrike" cap="none" normalizeH="0" baseline="0" smtClean="0">
                        <a:ln>
                          <a:noFill/>
                        </a:ln>
                        <a:solidFill>
                          <a:schemeClr val="tx1"/>
                        </a:solidFill>
                        <a:effectLst/>
                        <a:latin typeface="Times New Roman" pitchFamily="18" charset="0"/>
                        <a:ea typeface="宋体" pitchFamily="2" charset="-122"/>
                      </a:endParaRP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rPr>
                        <a:t>黑</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空气</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白</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P=150 </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无色环</a:t>
                      </a: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P=200</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白色环一道</a:t>
                      </a: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P=300</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白色环二道</a:t>
                      </a: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0649">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氮气</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N</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rPr>
                        <a:t>黑</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FF00"/>
                          </a:solidFill>
                          <a:effectLst/>
                          <a:latin typeface="Times New Roman" pitchFamily="18" charset="0"/>
                          <a:ea typeface="宋体" pitchFamily="2" charset="-122"/>
                        </a:rPr>
                        <a:t>氮</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黄</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r>
              <a:tr h="45726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氨气</a:t>
                      </a:r>
                    </a:p>
                  </a:txBody>
                  <a:tcPr marT="45726" marB="4572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NH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3</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FF00"/>
                          </a:solidFill>
                          <a:effectLst/>
                          <a:latin typeface="Times New Roman" pitchFamily="18" charset="0"/>
                          <a:ea typeface="宋体" pitchFamily="2" charset="-122"/>
                        </a:rPr>
                        <a:t>黄</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rPr>
                        <a:t>液氨</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黑</a:t>
                      </a:r>
                    </a:p>
                  </a:txBody>
                  <a:tcPr marT="45726" marB="457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a:txBody>
                  <a:tcPr marT="45726" marB="4572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90155" name="Group 9"/>
          <p:cNvGrpSpPr>
            <a:grpSpLocks/>
          </p:cNvGrpSpPr>
          <p:nvPr/>
        </p:nvGrpSpPr>
        <p:grpSpPr bwMode="auto">
          <a:xfrm>
            <a:off x="152400" y="152400"/>
            <a:ext cx="2362200" cy="1000125"/>
            <a:chOff x="152400" y="152400"/>
            <a:chExt cx="2362200" cy="1000125"/>
          </a:xfrm>
        </p:grpSpPr>
        <p:sp>
          <p:nvSpPr>
            <p:cNvPr id="53"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9015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56"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05D3337-F969-46A1-907E-CCE6DD0380A8}" type="datetime1">
              <a:rPr lang="zh-CN" altLang="en-US" sz="1200" smtClean="0">
                <a:latin typeface="Arial" charset="0"/>
              </a:rPr>
              <a:pPr eaLnBrk="1" hangingPunct="1"/>
              <a:t>2017/4/24</a:t>
            </a:fld>
            <a:endParaRPr lang="en-US" altLang="zh-CN" sz="1200" smtClean="0">
              <a:latin typeface="Arial" charset="0"/>
            </a:endParaRPr>
          </a:p>
        </p:txBody>
      </p:sp>
      <p:sp>
        <p:nvSpPr>
          <p:cNvPr id="91139"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409B7253-D508-4F0C-8274-86FA75B953A8}" type="slidenum">
              <a:rPr lang="zh-CN" altLang="en-US" sz="1200" smtClean="0">
                <a:latin typeface="Arial" charset="0"/>
              </a:rPr>
              <a:pPr eaLnBrk="1" hangingPunct="1"/>
              <a:t>94</a:t>
            </a:fld>
            <a:endParaRPr lang="en-US" altLang="zh-CN" sz="1200" smtClean="0">
              <a:latin typeface="Arial" charset="0"/>
            </a:endParaRPr>
          </a:p>
        </p:txBody>
      </p:sp>
      <p:graphicFrame>
        <p:nvGraphicFramePr>
          <p:cNvPr id="91140" name="Rectangle 3"/>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91211"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41" name="Rectangle 4"/>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91212"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1142" name="Text Box 5"/>
          <p:cNvSpPr txBox="1">
            <a:spLocks noChangeArrowheads="1"/>
          </p:cNvSpPr>
          <p:nvPr/>
        </p:nvSpPr>
        <p:spPr bwMode="auto">
          <a:xfrm>
            <a:off x="228600" y="1676400"/>
            <a:ext cx="87630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80000"/>
              </a:lnSpc>
              <a:spcBef>
                <a:spcPct val="50000"/>
              </a:spcBef>
            </a:pPr>
            <a:r>
              <a:rPr lang="en-US" altLang="zh-CN" sz="2800" b="1">
                <a:solidFill>
                  <a:srgbClr val="FFFF00"/>
                </a:solidFill>
                <a:latin typeface="Times New Roman" pitchFamily="18" charset="0"/>
              </a:rPr>
              <a:t>5.3.1 </a:t>
            </a:r>
            <a:r>
              <a:rPr lang="zh-CN" altLang="en-US" sz="2800" b="1">
                <a:solidFill>
                  <a:srgbClr val="FFFF00"/>
                </a:solidFill>
                <a:latin typeface="Times New Roman" pitchFamily="18" charset="0"/>
              </a:rPr>
              <a:t>压缩（液化）气体的标识方法</a:t>
            </a:r>
          </a:p>
          <a:p>
            <a:pPr algn="ctr">
              <a:lnSpc>
                <a:spcPct val="80000"/>
              </a:lnSpc>
              <a:spcBef>
                <a:spcPct val="50000"/>
              </a:spcBef>
            </a:pPr>
            <a:r>
              <a:rPr lang="zh-CN" altLang="en-US" sz="2400" b="1">
                <a:latin typeface="Times New Roman" pitchFamily="18" charset="0"/>
              </a:rPr>
              <a:t>常见气体的气瓶标识</a:t>
            </a:r>
          </a:p>
        </p:txBody>
      </p:sp>
      <p:graphicFrame>
        <p:nvGraphicFramePr>
          <p:cNvPr id="442445" name="Group 77"/>
          <p:cNvGraphicFramePr>
            <a:graphicFrameLocks noGrp="1"/>
          </p:cNvGraphicFramePr>
          <p:nvPr>
            <p:ph sz="quarter" idx="3"/>
          </p:nvPr>
        </p:nvGraphicFramePr>
        <p:xfrm>
          <a:off x="304800" y="2895600"/>
          <a:ext cx="8610600" cy="1857376"/>
        </p:xfrm>
        <a:graphic>
          <a:graphicData uri="http://schemas.openxmlformats.org/drawingml/2006/table">
            <a:tbl>
              <a:tblPr/>
              <a:tblGrid>
                <a:gridCol w="1387475"/>
                <a:gridCol w="1127125"/>
                <a:gridCol w="914400"/>
                <a:gridCol w="1828800"/>
                <a:gridCol w="1066800"/>
                <a:gridCol w="2286000"/>
              </a:tblGrid>
              <a:tr h="82291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名称</a:t>
                      </a:r>
                    </a:p>
                  </a:txBody>
                  <a:tcPr marT="45695" marB="456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化学式</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外表颜色</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字样</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字样颜色</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色环</a:t>
                      </a:r>
                    </a:p>
                  </a:txBody>
                  <a:tcPr marT="45695" marB="456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23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氯气</a:t>
                      </a:r>
                    </a:p>
                  </a:txBody>
                  <a:tcPr marT="45695" marB="456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Cl</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FF00"/>
                          </a:solidFill>
                          <a:effectLst/>
                          <a:latin typeface="Times New Roman" pitchFamily="18" charset="0"/>
                          <a:ea typeface="宋体" pitchFamily="2" charset="-122"/>
                        </a:rPr>
                        <a:t>草绿</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rPr>
                        <a:t>液氯</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黑</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marT="45695" marB="456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23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硫化氢</a:t>
                      </a:r>
                    </a:p>
                  </a:txBody>
                  <a:tcPr marT="45695" marB="4569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S</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白</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0000"/>
                          </a:solidFill>
                          <a:effectLst/>
                          <a:latin typeface="Times New Roman" pitchFamily="18" charset="0"/>
                          <a:ea typeface="宋体" pitchFamily="2" charset="-122"/>
                        </a:rPr>
                        <a:t>液化硫化氢</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红</a:t>
                      </a:r>
                    </a:p>
                  </a:txBody>
                  <a:tcPr marT="45695" marB="4569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endParaRPr>
                    </a:p>
                  </a:txBody>
                  <a:tcPr marT="45695" marB="4569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91173" name="Group 9"/>
          <p:cNvGrpSpPr>
            <a:grpSpLocks/>
          </p:cNvGrpSpPr>
          <p:nvPr/>
        </p:nvGrpSpPr>
        <p:grpSpPr bwMode="auto">
          <a:xfrm>
            <a:off x="152400" y="152400"/>
            <a:ext cx="2362200" cy="1000125"/>
            <a:chOff x="152400" y="152400"/>
            <a:chExt cx="2362200" cy="1000125"/>
          </a:xfrm>
        </p:grpSpPr>
        <p:sp>
          <p:nvSpPr>
            <p:cNvPr id="4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911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43"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798C06B7-CAF6-4245-9AA1-F56748BC46E1}" type="datetime1">
              <a:rPr lang="zh-CN" altLang="en-US" sz="1200" smtClean="0">
                <a:latin typeface="Arial" charset="0"/>
              </a:rPr>
              <a:pPr eaLnBrk="1" hangingPunct="1"/>
              <a:t>2017/4/24</a:t>
            </a:fld>
            <a:endParaRPr lang="en-US" altLang="zh-CN" sz="1200" smtClean="0">
              <a:latin typeface="Arial" charset="0"/>
            </a:endParaRPr>
          </a:p>
        </p:txBody>
      </p:sp>
      <p:sp>
        <p:nvSpPr>
          <p:cNvPr id="92163"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3EEDBCE2-A74A-46B0-84CE-9EF71BBAF662}" type="slidenum">
              <a:rPr lang="zh-CN" altLang="en-US" sz="1200" smtClean="0">
                <a:latin typeface="Arial" charset="0"/>
              </a:rPr>
              <a:pPr eaLnBrk="1" hangingPunct="1"/>
              <a:t>95</a:t>
            </a:fld>
            <a:endParaRPr lang="en-US" altLang="zh-CN" sz="1200" smtClean="0">
              <a:latin typeface="Arial" charset="0"/>
            </a:endParaRPr>
          </a:p>
        </p:txBody>
      </p:sp>
      <p:graphicFrame>
        <p:nvGraphicFramePr>
          <p:cNvPr id="92164" name="Rectangle 3"/>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92235"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65" name="Rectangle 4"/>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92236"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66" name="Text Box 5"/>
          <p:cNvSpPr txBox="1">
            <a:spLocks noChangeArrowheads="1"/>
          </p:cNvSpPr>
          <p:nvPr/>
        </p:nvSpPr>
        <p:spPr bwMode="auto">
          <a:xfrm>
            <a:off x="228600" y="1905000"/>
            <a:ext cx="87630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80000"/>
              </a:lnSpc>
              <a:spcBef>
                <a:spcPct val="50000"/>
              </a:spcBef>
            </a:pPr>
            <a:r>
              <a:rPr lang="en-US" altLang="zh-CN" sz="2800" b="1">
                <a:solidFill>
                  <a:srgbClr val="FFFF00"/>
                </a:solidFill>
                <a:latin typeface="Times New Roman" pitchFamily="18" charset="0"/>
              </a:rPr>
              <a:t>5.3.1 </a:t>
            </a:r>
            <a:r>
              <a:rPr lang="zh-CN" altLang="en-US" sz="2800" b="1">
                <a:solidFill>
                  <a:srgbClr val="FFFF00"/>
                </a:solidFill>
                <a:latin typeface="Times New Roman" pitchFamily="18" charset="0"/>
              </a:rPr>
              <a:t>压缩（液化）气体的标识方法</a:t>
            </a:r>
          </a:p>
          <a:p>
            <a:pPr algn="ctr">
              <a:lnSpc>
                <a:spcPct val="80000"/>
              </a:lnSpc>
              <a:spcBef>
                <a:spcPct val="50000"/>
              </a:spcBef>
            </a:pPr>
            <a:r>
              <a:rPr lang="zh-CN" altLang="en-US" sz="2400" b="1">
                <a:latin typeface="Times New Roman" pitchFamily="18" charset="0"/>
              </a:rPr>
              <a:t>常见气体的气瓶标识</a:t>
            </a:r>
          </a:p>
        </p:txBody>
      </p:sp>
      <p:graphicFrame>
        <p:nvGraphicFramePr>
          <p:cNvPr id="230526" name="Group 126"/>
          <p:cNvGraphicFramePr>
            <a:graphicFrameLocks noGrp="1"/>
          </p:cNvGraphicFramePr>
          <p:nvPr>
            <p:ph sz="quarter" idx="3"/>
          </p:nvPr>
        </p:nvGraphicFramePr>
        <p:xfrm>
          <a:off x="381000" y="2971800"/>
          <a:ext cx="8610600" cy="2846466"/>
        </p:xfrm>
        <a:graphic>
          <a:graphicData uri="http://schemas.openxmlformats.org/drawingml/2006/table">
            <a:tbl>
              <a:tblPr/>
              <a:tblGrid>
                <a:gridCol w="1752600"/>
                <a:gridCol w="990600"/>
                <a:gridCol w="1219200"/>
                <a:gridCol w="1219200"/>
                <a:gridCol w="1143000"/>
                <a:gridCol w="2286000"/>
              </a:tblGrid>
              <a:tr h="89596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名称</a:t>
                      </a:r>
                    </a:p>
                  </a:txBody>
                  <a:tcPr marT="45659" marB="4565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化学式</a:t>
                      </a:r>
                    </a:p>
                  </a:txBody>
                  <a:tcPr marT="45659" marB="456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外表颜色</a:t>
                      </a:r>
                    </a:p>
                  </a:txBody>
                  <a:tcPr marT="45659" marB="456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字样</a:t>
                      </a:r>
                    </a:p>
                  </a:txBody>
                  <a:tcPr marT="45659" marB="456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字样</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颜色</a:t>
                      </a:r>
                    </a:p>
                  </a:txBody>
                  <a:tcPr marT="45659" marB="456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色环</a:t>
                      </a:r>
                    </a:p>
                  </a:txBody>
                  <a:tcPr marT="45659" marB="4565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2281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二氧化碳</a:t>
                      </a:r>
                    </a:p>
                  </a:txBody>
                  <a:tcPr marT="45659" marB="4565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CO</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p>
                  </a:txBody>
                  <a:tcPr marT="45659" marB="456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FFFF"/>
                          </a:solidFill>
                          <a:effectLst/>
                          <a:latin typeface="Times New Roman" pitchFamily="18" charset="0"/>
                          <a:ea typeface="宋体" pitchFamily="2" charset="-122"/>
                        </a:rPr>
                        <a:t>铅白</a:t>
                      </a:r>
                    </a:p>
                  </a:txBody>
                  <a:tcPr marT="45659" marB="456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000000"/>
                          </a:solidFill>
                          <a:effectLst/>
                          <a:latin typeface="Times New Roman" pitchFamily="18" charset="0"/>
                          <a:ea typeface="宋体" pitchFamily="2" charset="-122"/>
                        </a:rPr>
                        <a:t>液化二氧化碳</a:t>
                      </a:r>
                    </a:p>
                  </a:txBody>
                  <a:tcPr marT="45659" marB="456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黑</a:t>
                      </a:r>
                    </a:p>
                  </a:txBody>
                  <a:tcPr marT="45659" marB="456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smtClean="0">
                        <a:ln>
                          <a:noFill/>
                        </a:ln>
                        <a:solidFill>
                          <a:schemeClr val="tx1"/>
                        </a:solidFill>
                        <a:effectLst/>
                        <a:latin typeface="Times New Roman" pitchFamily="18" charset="0"/>
                        <a:ea typeface="宋体" pitchFamily="2" charset="-122"/>
                      </a:endParaRPr>
                    </a:p>
                  </a:txBody>
                  <a:tcPr marT="45659" marB="4565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2760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甲烷</a:t>
                      </a:r>
                    </a:p>
                  </a:txBody>
                  <a:tcPr marT="45659" marB="4565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4</a:t>
                      </a:r>
                    </a:p>
                  </a:txBody>
                  <a:tcPr marT="45659" marB="456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663300"/>
                          </a:solidFill>
                          <a:effectLst/>
                          <a:latin typeface="Times New Roman" pitchFamily="18" charset="0"/>
                          <a:ea typeface="宋体" pitchFamily="2" charset="-122"/>
                        </a:rPr>
                        <a:t>赫</a:t>
                      </a:r>
                    </a:p>
                  </a:txBody>
                  <a:tcPr marT="45659" marB="456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甲烷</a:t>
                      </a:r>
                    </a:p>
                  </a:txBody>
                  <a:tcPr marT="45659" marB="456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白</a:t>
                      </a:r>
                    </a:p>
                  </a:txBody>
                  <a:tcPr marT="45659" marB="4565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P=150 </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无色环</a:t>
                      </a: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P=200</a:t>
                      </a:r>
                      <a:r>
                        <a:rPr kumimoji="0" lang="zh-CN" altLang="en-US" sz="2000" b="1" i="0" u="none" strike="noStrike" cap="none" normalizeH="0" baseline="0" dirty="0" smtClean="0">
                          <a:ln>
                            <a:noFill/>
                          </a:ln>
                          <a:solidFill>
                            <a:srgbClr val="FFFF00"/>
                          </a:solidFill>
                          <a:effectLst/>
                          <a:latin typeface="Times New Roman" pitchFamily="18" charset="0"/>
                          <a:ea typeface="宋体" pitchFamily="2" charset="-122"/>
                        </a:rPr>
                        <a:t>黄色环一道</a:t>
                      </a: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P=300</a:t>
                      </a:r>
                      <a:r>
                        <a:rPr kumimoji="0" lang="zh-CN" altLang="en-US" sz="2000" b="1" i="0" u="none" strike="noStrike" cap="none" normalizeH="0" baseline="0" dirty="0" smtClean="0">
                          <a:ln>
                            <a:noFill/>
                          </a:ln>
                          <a:solidFill>
                            <a:srgbClr val="FFFF00"/>
                          </a:solidFill>
                          <a:effectLst/>
                          <a:latin typeface="Times New Roman" pitchFamily="18" charset="0"/>
                          <a:ea typeface="宋体" pitchFamily="2" charset="-122"/>
                        </a:rPr>
                        <a:t>黄色环二道</a:t>
                      </a:r>
                    </a:p>
                  </a:txBody>
                  <a:tcPr marT="45659" marB="4565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92197" name="Group 9"/>
          <p:cNvGrpSpPr>
            <a:grpSpLocks/>
          </p:cNvGrpSpPr>
          <p:nvPr/>
        </p:nvGrpSpPr>
        <p:grpSpPr bwMode="auto">
          <a:xfrm>
            <a:off x="152400" y="152400"/>
            <a:ext cx="2362200" cy="1000125"/>
            <a:chOff x="152400" y="152400"/>
            <a:chExt cx="2362200" cy="1000125"/>
          </a:xfrm>
        </p:grpSpPr>
        <p:sp>
          <p:nvSpPr>
            <p:cNvPr id="4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922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43"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1F634A18-E42B-4A32-990F-7BD72B65B9CC}" type="datetime1">
              <a:rPr lang="zh-CN" altLang="en-US" sz="1200" smtClean="0">
                <a:latin typeface="Arial" charset="0"/>
              </a:rPr>
              <a:pPr eaLnBrk="1" hangingPunct="1"/>
              <a:t>2017/4/24</a:t>
            </a:fld>
            <a:endParaRPr lang="en-US" altLang="zh-CN" sz="1200" smtClean="0">
              <a:latin typeface="Arial" charset="0"/>
            </a:endParaRPr>
          </a:p>
        </p:txBody>
      </p:sp>
      <p:sp>
        <p:nvSpPr>
          <p:cNvPr id="9318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C5923C11-4692-4D6A-A0C6-B4A183FA156F}" type="slidenum">
              <a:rPr lang="zh-CN" altLang="en-US" sz="1200" smtClean="0">
                <a:latin typeface="Arial" charset="0"/>
              </a:rPr>
              <a:pPr eaLnBrk="1" hangingPunct="1"/>
              <a:t>96</a:t>
            </a:fld>
            <a:endParaRPr lang="en-US" altLang="zh-CN" sz="1200" smtClean="0">
              <a:latin typeface="Arial" charset="0"/>
            </a:endParaRPr>
          </a:p>
        </p:txBody>
      </p:sp>
      <p:graphicFrame>
        <p:nvGraphicFramePr>
          <p:cNvPr id="93188" name="Rectangle 3"/>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93266"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89" name="Rectangle 4"/>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93267"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90" name="Text Box 5"/>
          <p:cNvSpPr txBox="1">
            <a:spLocks noChangeArrowheads="1"/>
          </p:cNvSpPr>
          <p:nvPr/>
        </p:nvSpPr>
        <p:spPr bwMode="auto">
          <a:xfrm>
            <a:off x="228600" y="1905000"/>
            <a:ext cx="87630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80000"/>
              </a:lnSpc>
              <a:spcBef>
                <a:spcPct val="50000"/>
              </a:spcBef>
            </a:pPr>
            <a:r>
              <a:rPr lang="en-US" altLang="zh-CN" sz="2800" b="1">
                <a:solidFill>
                  <a:srgbClr val="FFFF00"/>
                </a:solidFill>
                <a:latin typeface="Times New Roman" pitchFamily="18" charset="0"/>
              </a:rPr>
              <a:t>5.3.1 </a:t>
            </a:r>
            <a:r>
              <a:rPr lang="zh-CN" altLang="en-US" sz="2800" b="1">
                <a:solidFill>
                  <a:srgbClr val="FFFF00"/>
                </a:solidFill>
                <a:latin typeface="Times New Roman" pitchFamily="18" charset="0"/>
              </a:rPr>
              <a:t>压缩（液化）气体的标识方法</a:t>
            </a:r>
          </a:p>
          <a:p>
            <a:pPr algn="ctr">
              <a:lnSpc>
                <a:spcPct val="80000"/>
              </a:lnSpc>
              <a:spcBef>
                <a:spcPct val="50000"/>
              </a:spcBef>
            </a:pPr>
            <a:r>
              <a:rPr lang="zh-CN" altLang="en-US" sz="2400" b="1">
                <a:latin typeface="Times New Roman" pitchFamily="18" charset="0"/>
              </a:rPr>
              <a:t>常见气体的气瓶标识</a:t>
            </a:r>
          </a:p>
        </p:txBody>
      </p:sp>
      <p:graphicFrame>
        <p:nvGraphicFramePr>
          <p:cNvPr id="231557" name="Group 133"/>
          <p:cNvGraphicFramePr>
            <a:graphicFrameLocks noGrp="1"/>
          </p:cNvGraphicFramePr>
          <p:nvPr>
            <p:ph sz="quarter" idx="3"/>
          </p:nvPr>
        </p:nvGraphicFramePr>
        <p:xfrm>
          <a:off x="381000" y="2971800"/>
          <a:ext cx="8610600" cy="2819400"/>
        </p:xfrm>
        <a:graphic>
          <a:graphicData uri="http://schemas.openxmlformats.org/drawingml/2006/table">
            <a:tbl>
              <a:tblPr/>
              <a:tblGrid>
                <a:gridCol w="1438275"/>
                <a:gridCol w="1089025"/>
                <a:gridCol w="790575"/>
                <a:gridCol w="2054225"/>
                <a:gridCol w="947738"/>
                <a:gridCol w="2290762"/>
              </a:tblGrid>
              <a:tr h="762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名称</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化学式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外表颜色</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字样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字样</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颜色</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chemeClr val="tx1"/>
                          </a:solidFill>
                          <a:effectLst/>
                          <a:latin typeface="Times New Roman" pitchFamily="18" charset="0"/>
                          <a:ea typeface="宋体" pitchFamily="2" charset="-122"/>
                        </a:rPr>
                        <a:t>色环</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43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乙烷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rgbClr val="996633"/>
                          </a:solidFill>
                          <a:effectLst/>
                          <a:latin typeface="Times New Roman" pitchFamily="18" charset="0"/>
                          <a:ea typeface="宋体" pitchFamily="2" charset="-122"/>
                        </a:rPr>
                        <a:t>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液化乙烷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P=125 </a:t>
                      </a: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无色环</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P=150</a:t>
                      </a:r>
                      <a:r>
                        <a:rPr kumimoji="0" lang="zh-CN" altLang="en-US" sz="2000" b="0" i="0" u="none" strike="noStrike" cap="none" normalizeH="0" baseline="0" smtClean="0">
                          <a:ln>
                            <a:noFill/>
                          </a:ln>
                          <a:solidFill>
                            <a:srgbClr val="FFFF00"/>
                          </a:solidFill>
                          <a:effectLst/>
                          <a:latin typeface="Times New Roman" pitchFamily="18" charset="0"/>
                          <a:ea typeface="宋体" pitchFamily="2" charset="-122"/>
                        </a:rPr>
                        <a:t>黄色环一道</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P=200</a:t>
                      </a:r>
                      <a:r>
                        <a:rPr kumimoji="0" lang="zh-CN" altLang="en-US" sz="2000" b="0" i="0" u="none" strike="noStrike" cap="none" normalizeH="0" baseline="0" smtClean="0">
                          <a:ln>
                            <a:noFill/>
                          </a:ln>
                          <a:solidFill>
                            <a:srgbClr val="FFFF00"/>
                          </a:solidFill>
                          <a:effectLst/>
                          <a:latin typeface="Times New Roman" pitchFamily="18" charset="0"/>
                          <a:ea typeface="宋体" pitchFamily="2" charset="-122"/>
                        </a:rPr>
                        <a:t>黄色环二道</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丙烷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3</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kern="1200" cap="none" normalizeH="0" baseline="0" dirty="0" smtClean="0">
                          <a:ln>
                            <a:noFill/>
                          </a:ln>
                          <a:solidFill>
                            <a:srgbClr val="996633"/>
                          </a:solidFill>
                          <a:effectLst/>
                          <a:latin typeface="Times New Roman" pitchFamily="18" charset="0"/>
                          <a:ea typeface="宋体" pitchFamily="2" charset="-122"/>
                          <a:cs typeface="+mn-cs"/>
                        </a:rPr>
                        <a:t>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液化丙烷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0" i="0" u="none" strike="noStrike" cap="none" normalizeH="0" baseline="0" smtClean="0">
                        <a:ln>
                          <a:noFill/>
                        </a:ln>
                        <a:solidFill>
                          <a:srgbClr val="FFFF00"/>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环丙烷</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3</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kern="1200" cap="none" normalizeH="0" baseline="0" dirty="0" smtClean="0">
                          <a:ln>
                            <a:noFill/>
                          </a:ln>
                          <a:solidFill>
                            <a:srgbClr val="996633"/>
                          </a:solidFill>
                          <a:effectLst/>
                          <a:latin typeface="Times New Roman" pitchFamily="18" charset="0"/>
                          <a:ea typeface="宋体" pitchFamily="2" charset="-122"/>
                          <a:cs typeface="+mn-cs"/>
                        </a:rPr>
                        <a:t>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液化环丙烷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白</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0" i="0" u="none" strike="noStrike" cap="none" normalizeH="0" baseline="0" dirty="0" smtClean="0">
                        <a:ln>
                          <a:noFill/>
                        </a:ln>
                        <a:solidFill>
                          <a:srgbClr val="FFFF00"/>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93228" name="Group 9"/>
          <p:cNvGrpSpPr>
            <a:grpSpLocks/>
          </p:cNvGrpSpPr>
          <p:nvPr/>
        </p:nvGrpSpPr>
        <p:grpSpPr bwMode="auto">
          <a:xfrm>
            <a:off x="152400" y="152400"/>
            <a:ext cx="2362200" cy="1000125"/>
            <a:chOff x="152400" y="152400"/>
            <a:chExt cx="2362200" cy="1000125"/>
          </a:xfrm>
        </p:grpSpPr>
        <p:sp>
          <p:nvSpPr>
            <p:cNvPr id="47"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9323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50"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075126EF-05A1-482A-A300-092D8AFA0944}" type="datetime1">
              <a:rPr lang="zh-CN" altLang="en-US" sz="1200" smtClean="0">
                <a:latin typeface="Arial" charset="0"/>
              </a:rPr>
              <a:pPr eaLnBrk="1" hangingPunct="1"/>
              <a:t>2017/4/24</a:t>
            </a:fld>
            <a:endParaRPr lang="en-US" altLang="zh-CN" sz="1200" smtClean="0">
              <a:latin typeface="Arial" charset="0"/>
            </a:endParaRPr>
          </a:p>
        </p:txBody>
      </p:sp>
      <p:sp>
        <p:nvSpPr>
          <p:cNvPr id="94211"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F6317019-5C28-419C-BED3-EF7F8C954BCD}" type="slidenum">
              <a:rPr lang="zh-CN" altLang="en-US" sz="1200" smtClean="0">
                <a:latin typeface="Arial" charset="0"/>
              </a:rPr>
              <a:pPr eaLnBrk="1" hangingPunct="1"/>
              <a:t>97</a:t>
            </a:fld>
            <a:endParaRPr lang="en-US" altLang="zh-CN" sz="1200" smtClean="0">
              <a:latin typeface="Arial" charset="0"/>
            </a:endParaRPr>
          </a:p>
        </p:txBody>
      </p:sp>
      <p:graphicFrame>
        <p:nvGraphicFramePr>
          <p:cNvPr id="94212" name="Rectangle 3"/>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94276"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3" name="Rectangle 4"/>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94277"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14" name="Text Box 5"/>
          <p:cNvSpPr txBox="1">
            <a:spLocks noChangeArrowheads="1"/>
          </p:cNvSpPr>
          <p:nvPr/>
        </p:nvSpPr>
        <p:spPr bwMode="auto">
          <a:xfrm>
            <a:off x="228600" y="1905000"/>
            <a:ext cx="87630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80000"/>
              </a:lnSpc>
              <a:spcBef>
                <a:spcPct val="50000"/>
              </a:spcBef>
            </a:pPr>
            <a:r>
              <a:rPr lang="en-US" altLang="zh-CN" sz="2800" b="1">
                <a:solidFill>
                  <a:srgbClr val="FFFF00"/>
                </a:solidFill>
                <a:latin typeface="Times New Roman" pitchFamily="18" charset="0"/>
              </a:rPr>
              <a:t>5.3.1 </a:t>
            </a:r>
            <a:r>
              <a:rPr lang="zh-CN" altLang="en-US" sz="2800" b="1">
                <a:solidFill>
                  <a:srgbClr val="FFFF00"/>
                </a:solidFill>
                <a:latin typeface="Times New Roman" pitchFamily="18" charset="0"/>
              </a:rPr>
              <a:t>压缩（液化）气体的标识方法</a:t>
            </a:r>
          </a:p>
          <a:p>
            <a:pPr algn="ctr">
              <a:lnSpc>
                <a:spcPct val="80000"/>
              </a:lnSpc>
              <a:spcBef>
                <a:spcPct val="50000"/>
              </a:spcBef>
            </a:pPr>
            <a:r>
              <a:rPr lang="zh-CN" altLang="en-US" sz="2400" b="1">
                <a:latin typeface="Times New Roman" pitchFamily="18" charset="0"/>
              </a:rPr>
              <a:t>常见气体的气瓶标识</a:t>
            </a:r>
          </a:p>
        </p:txBody>
      </p:sp>
      <p:graphicFrame>
        <p:nvGraphicFramePr>
          <p:cNvPr id="411747" name="Group 99"/>
          <p:cNvGraphicFramePr>
            <a:graphicFrameLocks noGrp="1"/>
          </p:cNvGraphicFramePr>
          <p:nvPr>
            <p:ph sz="quarter" idx="3"/>
          </p:nvPr>
        </p:nvGraphicFramePr>
        <p:xfrm>
          <a:off x="152400" y="3048000"/>
          <a:ext cx="8839200" cy="2024063"/>
        </p:xfrm>
        <a:graphic>
          <a:graphicData uri="http://schemas.openxmlformats.org/drawingml/2006/table">
            <a:tbl>
              <a:tblPr/>
              <a:tblGrid>
                <a:gridCol w="1423988"/>
                <a:gridCol w="1392237"/>
                <a:gridCol w="1017588"/>
                <a:gridCol w="1804987"/>
                <a:gridCol w="990600"/>
                <a:gridCol w="2209800"/>
              </a:tblGrid>
              <a:tr h="89619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名称</a:t>
                      </a: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化学式</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外表颜色</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字样</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字样</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颜色</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色环</a:t>
                      </a:r>
                    </a:p>
                  </a:txBody>
                  <a:tcPr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27866">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乙烯</a:t>
                      </a:r>
                    </a:p>
                  </a:txBody>
                  <a:tcPr marT="45724" marB="4572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2</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4</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rgbClr val="996633"/>
                          </a:solidFill>
                          <a:effectLst/>
                          <a:latin typeface="Times New Roman" pitchFamily="18" charset="0"/>
                          <a:ea typeface="宋体" pitchFamily="2" charset="-122"/>
                        </a:rPr>
                        <a:t>赫</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FF00"/>
                          </a:solidFill>
                          <a:effectLst/>
                          <a:latin typeface="Times New Roman" pitchFamily="18" charset="0"/>
                          <a:ea typeface="宋体" pitchFamily="2" charset="-122"/>
                        </a:rPr>
                        <a:t>液化乙烯</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黄</a:t>
                      </a:r>
                    </a:p>
                  </a:txBody>
                  <a:tcPr marT="45724" marB="4572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P=125 </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无色环</a:t>
                      </a: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P=150</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白色环一道</a:t>
                      </a:r>
                    </a:p>
                    <a:p>
                      <a:pPr marL="0" marR="0" lvl="0" indent="0" algn="just"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000" b="1" i="0" u="none" strike="noStrike" cap="none" normalizeH="0" baseline="0" dirty="0" smtClean="0">
                          <a:ln>
                            <a:noFill/>
                          </a:ln>
                          <a:solidFill>
                            <a:schemeClr val="tx1"/>
                          </a:solidFill>
                          <a:effectLst/>
                          <a:latin typeface="Times New Roman" pitchFamily="18" charset="0"/>
                          <a:ea typeface="宋体" pitchFamily="2" charset="-122"/>
                        </a:rPr>
                        <a:t>P=200</a:t>
                      </a:r>
                      <a:r>
                        <a:rPr kumimoji="0" lang="zh-CN" altLang="en-US" sz="2000" b="1" i="0" u="none" strike="noStrike" cap="none" normalizeH="0" baseline="0" dirty="0" smtClean="0">
                          <a:ln>
                            <a:noFill/>
                          </a:ln>
                          <a:solidFill>
                            <a:schemeClr val="tx1"/>
                          </a:solidFill>
                          <a:effectLst/>
                          <a:latin typeface="Times New Roman" pitchFamily="18" charset="0"/>
                          <a:ea typeface="宋体" pitchFamily="2" charset="-122"/>
                        </a:rPr>
                        <a:t>白色环二道</a:t>
                      </a:r>
                    </a:p>
                  </a:txBody>
                  <a:tcPr marT="45724" marB="4572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94238" name="Group 9"/>
          <p:cNvGrpSpPr>
            <a:grpSpLocks/>
          </p:cNvGrpSpPr>
          <p:nvPr/>
        </p:nvGrpSpPr>
        <p:grpSpPr bwMode="auto">
          <a:xfrm>
            <a:off x="152400" y="152400"/>
            <a:ext cx="2362200" cy="1000125"/>
            <a:chOff x="152400" y="152400"/>
            <a:chExt cx="2362200" cy="1000125"/>
          </a:xfrm>
        </p:grpSpPr>
        <p:sp>
          <p:nvSpPr>
            <p:cNvPr id="33"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9424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36"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63D7C444-B83A-4F02-85B6-3B63361DEABC}" type="datetime1">
              <a:rPr lang="zh-CN" altLang="en-US" sz="1200" smtClean="0">
                <a:latin typeface="Arial" charset="0"/>
              </a:rPr>
              <a:pPr eaLnBrk="1" hangingPunct="1"/>
              <a:t>2017/4/24</a:t>
            </a:fld>
            <a:endParaRPr lang="en-US" altLang="zh-CN" sz="1200" smtClean="0">
              <a:latin typeface="Arial" charset="0"/>
            </a:endParaRPr>
          </a:p>
        </p:txBody>
      </p:sp>
      <p:sp>
        <p:nvSpPr>
          <p:cNvPr id="95235"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7C7B651B-C908-46BB-AD83-874DACFF81D3}" type="slidenum">
              <a:rPr lang="zh-CN" altLang="en-US" sz="1200" smtClean="0">
                <a:latin typeface="Arial" charset="0"/>
              </a:rPr>
              <a:pPr eaLnBrk="1" hangingPunct="1"/>
              <a:t>98</a:t>
            </a:fld>
            <a:endParaRPr lang="en-US" altLang="zh-CN" sz="1200" smtClean="0">
              <a:latin typeface="Arial" charset="0"/>
            </a:endParaRPr>
          </a:p>
        </p:txBody>
      </p:sp>
      <p:graphicFrame>
        <p:nvGraphicFramePr>
          <p:cNvPr id="95236" name="Rectangle 3"/>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95307"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7" name="Rectangle 4"/>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95308"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38" name="Text Box 5"/>
          <p:cNvSpPr txBox="1">
            <a:spLocks noChangeArrowheads="1"/>
          </p:cNvSpPr>
          <p:nvPr/>
        </p:nvSpPr>
        <p:spPr bwMode="auto">
          <a:xfrm>
            <a:off x="228600" y="1981200"/>
            <a:ext cx="87630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80000"/>
              </a:lnSpc>
              <a:spcBef>
                <a:spcPct val="50000"/>
              </a:spcBef>
            </a:pPr>
            <a:r>
              <a:rPr lang="en-US" altLang="zh-CN" sz="2800" b="1">
                <a:solidFill>
                  <a:srgbClr val="FFFF00"/>
                </a:solidFill>
                <a:latin typeface="Times New Roman" pitchFamily="18" charset="0"/>
              </a:rPr>
              <a:t>5.3.1 </a:t>
            </a:r>
            <a:r>
              <a:rPr lang="zh-CN" altLang="en-US" sz="2800" b="1">
                <a:solidFill>
                  <a:srgbClr val="FFFF00"/>
                </a:solidFill>
                <a:latin typeface="Times New Roman" pitchFamily="18" charset="0"/>
              </a:rPr>
              <a:t>压缩（液化）气体的标识方法</a:t>
            </a:r>
          </a:p>
          <a:p>
            <a:pPr algn="ctr">
              <a:lnSpc>
                <a:spcPct val="80000"/>
              </a:lnSpc>
              <a:spcBef>
                <a:spcPct val="50000"/>
              </a:spcBef>
            </a:pPr>
            <a:r>
              <a:rPr lang="zh-CN" altLang="en-US" sz="2400" b="1">
                <a:latin typeface="Times New Roman" pitchFamily="18" charset="0"/>
              </a:rPr>
              <a:t>常见气体的气瓶标识</a:t>
            </a:r>
          </a:p>
        </p:txBody>
      </p:sp>
      <p:graphicFrame>
        <p:nvGraphicFramePr>
          <p:cNvPr id="443436" name="Group 44"/>
          <p:cNvGraphicFramePr>
            <a:graphicFrameLocks noGrp="1"/>
          </p:cNvGraphicFramePr>
          <p:nvPr>
            <p:ph sz="quarter" idx="3"/>
          </p:nvPr>
        </p:nvGraphicFramePr>
        <p:xfrm>
          <a:off x="209550" y="2927350"/>
          <a:ext cx="8839200" cy="2601917"/>
        </p:xfrm>
        <a:graphic>
          <a:graphicData uri="http://schemas.openxmlformats.org/drawingml/2006/table">
            <a:tbl>
              <a:tblPr/>
              <a:tblGrid>
                <a:gridCol w="1423988"/>
                <a:gridCol w="1392237"/>
                <a:gridCol w="1017588"/>
                <a:gridCol w="2033587"/>
                <a:gridCol w="762000"/>
                <a:gridCol w="2209800"/>
              </a:tblGrid>
              <a:tr h="162757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名称</a:t>
                      </a:r>
                    </a:p>
                  </a:txBody>
                  <a:tcPr marT="45692" marB="4569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化学式</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外表颜色</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字样</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字样</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颜色</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rPr>
                        <a:t>色环</a:t>
                      </a:r>
                    </a:p>
                  </a:txBody>
                  <a:tcPr marT="45692" marB="4569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14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正丁烷</a:t>
                      </a:r>
                    </a:p>
                  </a:txBody>
                  <a:tcPr marT="45692" marB="4569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4</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10</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rgbClr val="996633"/>
                          </a:solidFill>
                          <a:effectLst/>
                          <a:latin typeface="Times New Roman" pitchFamily="18" charset="0"/>
                          <a:ea typeface="宋体" pitchFamily="2" charset="-122"/>
                        </a:rPr>
                        <a:t>赫</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液化正丁烷</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白</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smtClean="0">
                        <a:ln>
                          <a:noFill/>
                        </a:ln>
                        <a:solidFill>
                          <a:srgbClr val="FFFF00"/>
                        </a:solidFill>
                        <a:effectLst/>
                        <a:latin typeface="Times New Roman" pitchFamily="18" charset="0"/>
                        <a:ea typeface="宋体" pitchFamily="2" charset="-122"/>
                      </a:endParaRPr>
                    </a:p>
                  </a:txBody>
                  <a:tcPr marT="45692" marB="4569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197">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异丁烷</a:t>
                      </a:r>
                    </a:p>
                  </a:txBody>
                  <a:tcPr marT="45692" marB="4569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i-C</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4</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10</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rgbClr val="996633"/>
                          </a:solidFill>
                          <a:effectLst/>
                          <a:latin typeface="Times New Roman" pitchFamily="18" charset="0"/>
                          <a:ea typeface="宋体" pitchFamily="2" charset="-122"/>
                        </a:rPr>
                        <a:t>赫</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液化异丁烷</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白</a:t>
                      </a:r>
                    </a:p>
                  </a:txBody>
                  <a:tcPr marT="45692" marB="4569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400" b="1" i="0" u="none" strike="noStrike" cap="none" normalizeH="0" baseline="0" dirty="0" smtClean="0">
                        <a:ln>
                          <a:noFill/>
                        </a:ln>
                        <a:solidFill>
                          <a:srgbClr val="FFFF00"/>
                        </a:solidFill>
                        <a:effectLst/>
                        <a:latin typeface="Times New Roman" pitchFamily="18" charset="0"/>
                        <a:ea typeface="宋体" pitchFamily="2" charset="-122"/>
                      </a:endParaRPr>
                    </a:p>
                  </a:txBody>
                  <a:tcPr marT="45692" marB="4569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95269" name="Group 9"/>
          <p:cNvGrpSpPr>
            <a:grpSpLocks/>
          </p:cNvGrpSpPr>
          <p:nvPr/>
        </p:nvGrpSpPr>
        <p:grpSpPr bwMode="auto">
          <a:xfrm>
            <a:off x="152400" y="152400"/>
            <a:ext cx="2362200" cy="1000125"/>
            <a:chOff x="152400" y="152400"/>
            <a:chExt cx="2362200" cy="1000125"/>
          </a:xfrm>
        </p:grpSpPr>
        <p:sp>
          <p:nvSpPr>
            <p:cNvPr id="40"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952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42" name="Rectangle 2"/>
          <p:cNvSpPr txBox="1">
            <a:spLocks noRot="1" noChangeArrowheads="1"/>
          </p:cNvSpPr>
          <p:nvPr/>
        </p:nvSpPr>
        <p:spPr bwMode="auto">
          <a:xfrm>
            <a:off x="2514600" y="274638"/>
            <a:ext cx="6629400" cy="1325562"/>
          </a:xfrm>
          <a:prstGeom prst="rect">
            <a:avLst/>
          </a:prstGeom>
          <a:noFill/>
          <a:ln w="9525">
            <a:noFill/>
            <a:miter lim="800000"/>
            <a:headEnd/>
            <a:tailEnd/>
          </a:ln>
          <a:effectLst/>
        </p:spPr>
        <p:txBody>
          <a:bodyPr anchor="ctr"/>
          <a:lstStyle/>
          <a:p>
            <a:pPr algn="ctr">
              <a:defRPr/>
            </a:pPr>
            <a:r>
              <a:rPr lang="zh-CN" altLang="en-US" sz="3200" b="1" kern="0" dirty="0">
                <a:solidFill>
                  <a:schemeClr val="tx2"/>
                </a:solidFill>
                <a:effectLst>
                  <a:outerShdw blurRad="38100" dist="38100" dir="2700000" algn="tl">
                    <a:srgbClr val="000000"/>
                  </a:outerShdw>
                </a:effectLst>
                <a:latin typeface="+mj-lt"/>
                <a:ea typeface="+mj-ea"/>
                <a:cs typeface="+mj-cs"/>
              </a:rPr>
              <a:t>第五章</a:t>
            </a:r>
            <a:r>
              <a:rPr lang="zh-CN" altLang="en-US" sz="3600" b="1" kern="0" dirty="0">
                <a:solidFill>
                  <a:schemeClr val="tx2"/>
                </a:solidFill>
                <a:effectLst>
                  <a:outerShdw blurRad="38100" dist="38100" dir="2700000" algn="tl">
                    <a:srgbClr val="000000"/>
                  </a:outerShdw>
                </a:effectLst>
                <a:latin typeface="+mj-lt"/>
                <a:ea typeface="+mj-ea"/>
                <a:cs typeface="+mj-cs"/>
              </a:rPr>
              <a:t/>
            </a:r>
            <a:br>
              <a:rPr lang="zh-CN" altLang="en-US" sz="3600" b="1" kern="0" dirty="0">
                <a:solidFill>
                  <a:schemeClr val="tx2"/>
                </a:solidFill>
                <a:effectLst>
                  <a:outerShdw blurRad="38100" dist="38100" dir="2700000" algn="tl">
                    <a:srgbClr val="000000"/>
                  </a:outerShdw>
                </a:effectLst>
                <a:latin typeface="+mj-lt"/>
                <a:ea typeface="+mj-ea"/>
                <a:cs typeface="+mj-cs"/>
              </a:rPr>
            </a:br>
            <a:r>
              <a:rPr lang="zh-CN" altLang="en-US" sz="2800" b="1" kern="0" dirty="0">
                <a:solidFill>
                  <a:schemeClr val="tx2"/>
                </a:solidFill>
                <a:effectLst>
                  <a:outerShdw blurRad="38100" dist="38100" dir="2700000" algn="tl">
                    <a:srgbClr val="000000"/>
                  </a:outerShdw>
                </a:effectLst>
                <a:latin typeface="+mj-lt"/>
                <a:ea typeface="+mj-ea"/>
                <a:cs typeface="+mj-cs"/>
              </a:rPr>
              <a:t>化学危险品安全技术说明书及标签、标识</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Date Placeholder 5"/>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66389B9E-4753-4555-B6C6-19F51C9525DF}" type="datetime1">
              <a:rPr lang="zh-CN" altLang="en-US" sz="1200" smtClean="0">
                <a:latin typeface="Arial" charset="0"/>
              </a:rPr>
              <a:pPr eaLnBrk="1" hangingPunct="1"/>
              <a:t>2017/4/24</a:t>
            </a:fld>
            <a:endParaRPr lang="en-US" altLang="zh-CN" sz="1200" smtClean="0">
              <a:latin typeface="Arial" charset="0"/>
            </a:endParaRPr>
          </a:p>
        </p:txBody>
      </p:sp>
      <p:sp>
        <p:nvSpPr>
          <p:cNvPr id="96259"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eaLnBrk="1" hangingPunct="1"/>
            <a:fld id="{7186D04F-FE8F-4D0E-8C37-BF1B5C3268C7}" type="slidenum">
              <a:rPr lang="zh-CN" altLang="en-US" sz="1200" smtClean="0">
                <a:latin typeface="Arial" charset="0"/>
              </a:rPr>
              <a:pPr eaLnBrk="1" hangingPunct="1"/>
              <a:t>99</a:t>
            </a:fld>
            <a:endParaRPr lang="en-US" altLang="zh-CN" sz="1200" smtClean="0">
              <a:latin typeface="Arial" charset="0"/>
            </a:endParaRPr>
          </a:p>
        </p:txBody>
      </p:sp>
      <p:graphicFrame>
        <p:nvGraphicFramePr>
          <p:cNvPr id="96260" name="Rectangle 3"/>
          <p:cNvGraphicFramePr>
            <a:graphicFrameLocks noGrp="1"/>
          </p:cNvGraphicFramePr>
          <p:nvPr>
            <p:ph sz="half" idx="1"/>
          </p:nvPr>
        </p:nvGraphicFramePr>
        <p:xfrm>
          <a:off x="2476500" y="3863975"/>
          <a:ext cx="0" cy="0"/>
        </p:xfrm>
        <a:graphic>
          <a:graphicData uri="http://schemas.openxmlformats.org/presentationml/2006/ole">
            <mc:AlternateContent xmlns:mc="http://schemas.openxmlformats.org/markup-compatibility/2006">
              <mc:Choice xmlns:v="urn:schemas-microsoft-com:vml" Requires="v">
                <p:oleObj spid="_x0000_s96345" name="Equation" r:id="rId3" imgW="0" imgH="0" progId="Equation.3">
                  <p:embed/>
                </p:oleObj>
              </mc:Choice>
              <mc:Fallback>
                <p:oleObj name="Equation" r:id="rId3" imgW="0" imgH="0" progId="Equation.3">
                  <p:embed/>
                  <p:pic>
                    <p:nvPicPr>
                      <p:cNvPr id="0" name="Rectangle 3"/>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476500" y="3863975"/>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1" name="Rectangle 4"/>
          <p:cNvGraphicFramePr>
            <a:graphicFrameLocks noGrp="1"/>
          </p:cNvGraphicFramePr>
          <p:nvPr>
            <p:ph sz="quarter" idx="2"/>
          </p:nvPr>
        </p:nvGraphicFramePr>
        <p:xfrm>
          <a:off x="6667500" y="2693988"/>
          <a:ext cx="0" cy="0"/>
        </p:xfrm>
        <a:graphic>
          <a:graphicData uri="http://schemas.openxmlformats.org/presentationml/2006/ole">
            <mc:AlternateContent xmlns:mc="http://schemas.openxmlformats.org/markup-compatibility/2006">
              <mc:Choice xmlns:v="urn:schemas-microsoft-com:vml" Requires="v">
                <p:oleObj spid="_x0000_s96346" name="Equation" r:id="rId4" imgW="0" imgH="0" progId="Equation.3">
                  <p:embed/>
                </p:oleObj>
              </mc:Choice>
              <mc:Fallback>
                <p:oleObj name="Equation" r:id="rId4" imgW="0" imgH="0" progId="Equation.3">
                  <p:embed/>
                  <p:pic>
                    <p:nvPicPr>
                      <p:cNvPr id="0" name="Rectangle 4"/>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6667500" y="2693988"/>
                        <a:ext cx="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2" name="Text Box 5"/>
          <p:cNvSpPr txBox="1">
            <a:spLocks noChangeArrowheads="1"/>
          </p:cNvSpPr>
          <p:nvPr/>
        </p:nvSpPr>
        <p:spPr bwMode="auto">
          <a:xfrm>
            <a:off x="228600" y="1828800"/>
            <a:ext cx="8763000"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Garamond" pitchFamily="18" charset="0"/>
                <a:ea typeface="宋体" charset="-122"/>
              </a:defRPr>
            </a:lvl1pPr>
            <a:lvl2pPr marL="742950" indent="-285750" eaLnBrk="0" hangingPunct="0">
              <a:defRPr sz="2000">
                <a:solidFill>
                  <a:schemeClr val="tx1"/>
                </a:solidFill>
                <a:latin typeface="Garamond" pitchFamily="18" charset="0"/>
                <a:ea typeface="宋体" charset="-122"/>
              </a:defRPr>
            </a:lvl2pPr>
            <a:lvl3pPr marL="1143000" indent="-228600" eaLnBrk="0" hangingPunct="0">
              <a:defRPr sz="2000">
                <a:solidFill>
                  <a:schemeClr val="tx1"/>
                </a:solidFill>
                <a:latin typeface="Garamond" pitchFamily="18" charset="0"/>
                <a:ea typeface="宋体" charset="-122"/>
              </a:defRPr>
            </a:lvl3pPr>
            <a:lvl4pPr marL="1600200" indent="-228600" eaLnBrk="0" hangingPunct="0">
              <a:defRPr sz="2000">
                <a:solidFill>
                  <a:schemeClr val="tx1"/>
                </a:solidFill>
                <a:latin typeface="Garamond" pitchFamily="18" charset="0"/>
                <a:ea typeface="宋体" charset="-122"/>
              </a:defRPr>
            </a:lvl4pPr>
            <a:lvl5pPr marL="2057400" indent="-228600" eaLnBrk="0" hangingPunct="0">
              <a:defRPr sz="2000">
                <a:solidFill>
                  <a:schemeClr val="tx1"/>
                </a:solidFill>
                <a:latin typeface="Garamond" pitchFamily="18" charset="0"/>
                <a:ea typeface="宋体" charset="-122"/>
              </a:defRPr>
            </a:lvl5pPr>
            <a:lvl6pPr marL="2514600" indent="-228600" eaLnBrk="0" fontAlgn="base" hangingPunct="0">
              <a:spcBef>
                <a:spcPct val="0"/>
              </a:spcBef>
              <a:spcAft>
                <a:spcPct val="0"/>
              </a:spcAft>
              <a:defRPr sz="2000">
                <a:solidFill>
                  <a:schemeClr val="tx1"/>
                </a:solidFill>
                <a:latin typeface="Garamond" pitchFamily="18" charset="0"/>
                <a:ea typeface="宋体" charset="-122"/>
              </a:defRPr>
            </a:lvl6pPr>
            <a:lvl7pPr marL="2971800" indent="-228600" eaLnBrk="0" fontAlgn="base" hangingPunct="0">
              <a:spcBef>
                <a:spcPct val="0"/>
              </a:spcBef>
              <a:spcAft>
                <a:spcPct val="0"/>
              </a:spcAft>
              <a:defRPr sz="2000">
                <a:solidFill>
                  <a:schemeClr val="tx1"/>
                </a:solidFill>
                <a:latin typeface="Garamond" pitchFamily="18" charset="0"/>
                <a:ea typeface="宋体" charset="-122"/>
              </a:defRPr>
            </a:lvl7pPr>
            <a:lvl8pPr marL="3429000" indent="-228600" eaLnBrk="0" fontAlgn="base" hangingPunct="0">
              <a:spcBef>
                <a:spcPct val="0"/>
              </a:spcBef>
              <a:spcAft>
                <a:spcPct val="0"/>
              </a:spcAft>
              <a:defRPr sz="2000">
                <a:solidFill>
                  <a:schemeClr val="tx1"/>
                </a:solidFill>
                <a:latin typeface="Garamond" pitchFamily="18" charset="0"/>
                <a:ea typeface="宋体" charset="-122"/>
              </a:defRPr>
            </a:lvl8pPr>
            <a:lvl9pPr marL="3886200" indent="-228600" eaLnBrk="0" fontAlgn="base" hangingPunct="0">
              <a:spcBef>
                <a:spcPct val="0"/>
              </a:spcBef>
              <a:spcAft>
                <a:spcPct val="0"/>
              </a:spcAft>
              <a:defRPr sz="2000">
                <a:solidFill>
                  <a:schemeClr val="tx1"/>
                </a:solidFill>
                <a:latin typeface="Garamond" pitchFamily="18" charset="0"/>
                <a:ea typeface="宋体" charset="-122"/>
              </a:defRPr>
            </a:lvl9pPr>
          </a:lstStyle>
          <a:p>
            <a:pPr>
              <a:lnSpc>
                <a:spcPct val="80000"/>
              </a:lnSpc>
              <a:spcBef>
                <a:spcPct val="50000"/>
              </a:spcBef>
            </a:pPr>
            <a:r>
              <a:rPr lang="en-US" altLang="zh-CN" sz="2400" b="1">
                <a:solidFill>
                  <a:srgbClr val="FFFF00"/>
                </a:solidFill>
                <a:latin typeface="Times New Roman" pitchFamily="18" charset="0"/>
              </a:rPr>
              <a:t>5.3.1 </a:t>
            </a:r>
            <a:r>
              <a:rPr lang="zh-CN" altLang="en-US" sz="2400" b="1">
                <a:solidFill>
                  <a:srgbClr val="FFFF00"/>
                </a:solidFill>
                <a:latin typeface="Times New Roman" pitchFamily="18" charset="0"/>
              </a:rPr>
              <a:t>压缩（液化）气体的标识方法</a:t>
            </a:r>
          </a:p>
          <a:p>
            <a:pPr algn="ctr">
              <a:lnSpc>
                <a:spcPct val="80000"/>
              </a:lnSpc>
              <a:spcBef>
                <a:spcPct val="50000"/>
              </a:spcBef>
            </a:pPr>
            <a:r>
              <a:rPr lang="zh-CN" altLang="en-US" sz="2400" b="1">
                <a:latin typeface="Times New Roman" pitchFamily="18" charset="0"/>
              </a:rPr>
              <a:t>常见气体的气瓶标识</a:t>
            </a:r>
          </a:p>
        </p:txBody>
      </p:sp>
      <p:graphicFrame>
        <p:nvGraphicFramePr>
          <p:cNvPr id="232530" name="Group 82"/>
          <p:cNvGraphicFramePr>
            <a:graphicFrameLocks noGrp="1"/>
          </p:cNvGraphicFramePr>
          <p:nvPr>
            <p:ph sz="quarter" idx="3"/>
          </p:nvPr>
        </p:nvGraphicFramePr>
        <p:xfrm>
          <a:off x="342900" y="2819400"/>
          <a:ext cx="8534400" cy="2590800"/>
        </p:xfrm>
        <a:graphic>
          <a:graphicData uri="http://schemas.openxmlformats.org/drawingml/2006/table">
            <a:tbl>
              <a:tblPr/>
              <a:tblGrid>
                <a:gridCol w="2270125"/>
                <a:gridCol w="1487488"/>
                <a:gridCol w="939800"/>
                <a:gridCol w="2114550"/>
                <a:gridCol w="860425"/>
                <a:gridCol w="862012"/>
              </a:tblGrid>
              <a:tr h="7620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dirty="0" smtClean="0">
                          <a:ln>
                            <a:noFill/>
                          </a:ln>
                          <a:solidFill>
                            <a:schemeClr val="tx1"/>
                          </a:solidFill>
                          <a:effectLst/>
                          <a:latin typeface="Times New Roman" pitchFamily="18" charset="0"/>
                          <a:ea typeface="宋体" pitchFamily="2" charset="-122"/>
                        </a:rPr>
                        <a:t>名称</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化学式</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外表颜色</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字样</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字样</a:t>
                      </a: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颜色</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0" i="0" u="none" strike="noStrike" cap="none" normalizeH="0" baseline="0" smtClean="0">
                          <a:ln>
                            <a:noFill/>
                          </a:ln>
                          <a:solidFill>
                            <a:schemeClr val="tx1"/>
                          </a:solidFill>
                          <a:effectLst/>
                          <a:latin typeface="Times New Roman" pitchFamily="18" charset="0"/>
                          <a:ea typeface="宋体" pitchFamily="2" charset="-122"/>
                        </a:rPr>
                        <a:t>色环</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丙烯</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3</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dirty="0" smtClean="0">
                          <a:ln>
                            <a:noFill/>
                          </a:ln>
                          <a:solidFill>
                            <a:srgbClr val="996633"/>
                          </a:solidFill>
                          <a:effectLst/>
                          <a:latin typeface="Times New Roman" pitchFamily="18" charset="0"/>
                          <a:ea typeface="宋体" pitchFamily="2" charset="-122"/>
                        </a:rPr>
                        <a:t>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FF00"/>
                          </a:solidFill>
                          <a:effectLst/>
                          <a:latin typeface="Times New Roman" pitchFamily="18" charset="0"/>
                          <a:ea typeface="宋体" pitchFamily="2" charset="-122"/>
                        </a:rPr>
                        <a:t>液化丙烯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0" i="0" u="none" strike="noStrike" cap="none" normalizeH="0" baseline="0" smtClean="0">
                        <a:ln>
                          <a:noFill/>
                        </a:ln>
                        <a:solidFill>
                          <a:srgbClr val="FFFF00"/>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1-</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丁烯</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4</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kern="1200" cap="none" normalizeH="0" baseline="0" dirty="0" smtClean="0">
                          <a:ln>
                            <a:noFill/>
                          </a:ln>
                          <a:solidFill>
                            <a:srgbClr val="996633"/>
                          </a:solidFill>
                          <a:effectLst/>
                          <a:latin typeface="Times New Roman" pitchFamily="18" charset="0"/>
                          <a:ea typeface="宋体" pitchFamily="2" charset="-122"/>
                          <a:cs typeface="+mn-cs"/>
                        </a:rPr>
                        <a:t>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FF00"/>
                          </a:solidFill>
                          <a:effectLst/>
                          <a:latin typeface="Times New Roman" pitchFamily="18" charset="0"/>
                          <a:ea typeface="宋体" pitchFamily="2" charset="-122"/>
                        </a:rPr>
                        <a:t>液化丁烯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0" i="0" u="none" strike="noStrike" cap="none" normalizeH="0" baseline="0" smtClean="0">
                        <a:ln>
                          <a:noFill/>
                        </a:ln>
                        <a:solidFill>
                          <a:srgbClr val="FFFF00"/>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异丁烯</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i-C</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4</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kern="1200" cap="none" normalizeH="0" baseline="0" dirty="0" smtClean="0">
                          <a:ln>
                            <a:noFill/>
                          </a:ln>
                          <a:solidFill>
                            <a:srgbClr val="996633"/>
                          </a:solidFill>
                          <a:effectLst/>
                          <a:latin typeface="Times New Roman" pitchFamily="18" charset="0"/>
                          <a:ea typeface="宋体" pitchFamily="2" charset="-122"/>
                          <a:cs typeface="+mn-cs"/>
                        </a:rPr>
                        <a:t>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FF00"/>
                          </a:solidFill>
                          <a:effectLst/>
                          <a:latin typeface="Times New Roman" pitchFamily="18" charset="0"/>
                          <a:ea typeface="宋体" pitchFamily="2" charset="-122"/>
                        </a:rPr>
                        <a:t>液化异丁烯</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0" i="0" u="none" strike="noStrike" cap="none" normalizeH="0" baseline="0" smtClean="0">
                        <a:ln>
                          <a:noFill/>
                        </a:ln>
                        <a:solidFill>
                          <a:srgbClr val="FFFF00"/>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528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1</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3-</a:t>
                      </a: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丁二烯</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C</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4</a:t>
                      </a:r>
                      <a:r>
                        <a:rPr kumimoji="0" lang="en-US" altLang="zh-CN" sz="2400" b="1" i="0" u="none" strike="noStrike" cap="none" normalizeH="0" baseline="0" smtClean="0">
                          <a:ln>
                            <a:noFill/>
                          </a:ln>
                          <a:solidFill>
                            <a:schemeClr val="tx1"/>
                          </a:solidFill>
                          <a:effectLst/>
                          <a:latin typeface="Times New Roman" pitchFamily="18" charset="0"/>
                          <a:ea typeface="宋体" pitchFamily="2" charset="-122"/>
                        </a:rPr>
                        <a:t>H</a:t>
                      </a:r>
                      <a:r>
                        <a:rPr kumimoji="0" lang="en-US" altLang="zh-CN" sz="2400" b="1" i="0" u="none" strike="noStrike" cap="none" normalizeH="0" baseline="-25000" smtClean="0">
                          <a:ln>
                            <a:noFill/>
                          </a:ln>
                          <a:solidFill>
                            <a:schemeClr val="tx1"/>
                          </a:solidFill>
                          <a:effectLst/>
                          <a:latin typeface="Times New Roman" pitchFamily="18" charset="0"/>
                          <a:ea typeface="宋体"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kern="1200" cap="none" normalizeH="0" baseline="0" dirty="0" smtClean="0">
                          <a:ln>
                            <a:noFill/>
                          </a:ln>
                          <a:solidFill>
                            <a:srgbClr val="996633"/>
                          </a:solidFill>
                          <a:effectLst/>
                          <a:latin typeface="Times New Roman" pitchFamily="18" charset="0"/>
                          <a:ea typeface="宋体" pitchFamily="2" charset="-122"/>
                          <a:cs typeface="+mn-cs"/>
                        </a:rPr>
                        <a:t>赫</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rgbClr val="FFFF00"/>
                          </a:solidFill>
                          <a:effectLst/>
                          <a:latin typeface="Times New Roman" pitchFamily="18" charset="0"/>
                          <a:ea typeface="宋体" pitchFamily="2" charset="-122"/>
                        </a:rPr>
                        <a:t>液化丁二烯</a:t>
                      </a:r>
                      <a:endParaRPr kumimoji="0" lang="en-US" altLang="zh-CN" sz="2400" b="1" i="0" u="none" strike="noStrike" cap="none" normalizeH="0" baseline="0" smtClean="0">
                        <a:ln>
                          <a:noFill/>
                        </a:ln>
                        <a:solidFill>
                          <a:srgbClr val="FFFF00"/>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400" b="1" i="0" u="none" strike="noStrike" cap="none" normalizeH="0" baseline="0" smtClean="0">
                          <a:ln>
                            <a:noFill/>
                          </a:ln>
                          <a:solidFill>
                            <a:schemeClr val="tx1"/>
                          </a:solidFill>
                          <a:effectLst/>
                          <a:latin typeface="Times New Roman" pitchFamily="18" charset="0"/>
                          <a:ea typeface="宋体" pitchFamily="2" charset="-122"/>
                        </a:rPr>
                        <a:t>黄</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en-US" sz="2000" b="0" i="0" u="none" strike="noStrike" cap="none" normalizeH="0" baseline="0" dirty="0" smtClean="0">
                        <a:ln>
                          <a:noFill/>
                        </a:ln>
                        <a:solidFill>
                          <a:srgbClr val="FFFF00"/>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96307" name="Group 9"/>
          <p:cNvGrpSpPr>
            <a:grpSpLocks/>
          </p:cNvGrpSpPr>
          <p:nvPr/>
        </p:nvGrpSpPr>
        <p:grpSpPr bwMode="auto">
          <a:xfrm>
            <a:off x="152400" y="152400"/>
            <a:ext cx="2362200" cy="1000125"/>
            <a:chOff x="152400" y="152400"/>
            <a:chExt cx="2362200" cy="1000125"/>
          </a:xfrm>
        </p:grpSpPr>
        <p:sp>
          <p:nvSpPr>
            <p:cNvPr id="54" name="Footer Placeholder 5"/>
            <p:cNvSpPr txBox="1">
              <a:spLocks/>
            </p:cNvSpPr>
            <p:nvPr/>
          </p:nvSpPr>
          <p:spPr bwMode="auto">
            <a:xfrm>
              <a:off x="1219200" y="533400"/>
              <a:ext cx="1295400" cy="323850"/>
            </a:xfrm>
            <a:prstGeom prst="rect">
              <a:avLst/>
            </a:prstGeom>
            <a:noFill/>
            <a:ln w="9525">
              <a:noFill/>
              <a:miter lim="800000"/>
              <a:headEnd/>
              <a:tailEnd/>
            </a:ln>
            <a:effectLst/>
          </p:spPr>
          <p:txBody>
            <a:bodyPr anchor="b"/>
            <a:lstStyle/>
            <a:p>
              <a:pPr algn="ctr">
                <a:defRPr/>
              </a:pPr>
              <a:r>
                <a:rPr lang="zh-CN" altLang="en-US" sz="1200" dirty="0">
                  <a:solidFill>
                    <a:schemeClr val="bg1">
                      <a:lumMod val="60000"/>
                      <a:lumOff val="40000"/>
                    </a:schemeClr>
                  </a:solidFill>
                  <a:ea typeface="宋体" pitchFamily="2" charset="-122"/>
                </a:rPr>
                <a:t>北京化工大学</a:t>
              </a:r>
              <a:endParaRPr lang="en-US" altLang="zh-CN" sz="1200" dirty="0">
                <a:solidFill>
                  <a:schemeClr val="bg1">
                    <a:lumMod val="60000"/>
                    <a:lumOff val="40000"/>
                  </a:schemeClr>
                </a:solidFill>
                <a:ea typeface="宋体" pitchFamily="2" charset="-122"/>
              </a:endParaRPr>
            </a:p>
          </p:txBody>
        </p:sp>
        <p:pic>
          <p:nvPicPr>
            <p:cNvPr id="9631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152400"/>
              <a:ext cx="10001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57" name="Rectangle 2"/>
          <p:cNvSpPr>
            <a:spLocks noGrp="1" noRot="1" noChangeArrowheads="1"/>
          </p:cNvSpPr>
          <p:nvPr>
            <p:ph type="title"/>
          </p:nvPr>
        </p:nvSpPr>
        <p:spPr>
          <a:xfrm>
            <a:off x="2514600" y="274638"/>
            <a:ext cx="6629400" cy="1325562"/>
          </a:xfrm>
        </p:spPr>
        <p:txBody>
          <a:bodyPr/>
          <a:lstStyle/>
          <a:p>
            <a:pPr eaLnBrk="1" hangingPunct="1">
              <a:defRPr/>
            </a:pPr>
            <a:r>
              <a:rPr lang="zh-CN" altLang="en-US" sz="3200" dirty="0" smtClean="0"/>
              <a:t>第五章</a:t>
            </a:r>
            <a:r>
              <a:rPr lang="zh-CN" altLang="en-US" sz="3600" dirty="0" smtClean="0"/>
              <a:t/>
            </a:r>
            <a:br>
              <a:rPr lang="zh-CN" altLang="en-US" sz="3600" dirty="0" smtClean="0"/>
            </a:br>
            <a:r>
              <a:rPr lang="zh-CN" altLang="en-US" sz="2800" dirty="0" smtClean="0"/>
              <a:t>化学危险品安全技术说明书及标签、标识</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11809</TotalTime>
  <Words>12271</Words>
  <Application>Microsoft Office PowerPoint</Application>
  <PresentationFormat>On-screen Show (4:3)</PresentationFormat>
  <Paragraphs>1945</Paragraphs>
  <Slides>115</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115</vt:i4>
      </vt:variant>
    </vt:vector>
  </HeadingPairs>
  <TitlesOfParts>
    <vt:vector size="117" baseType="lpstr">
      <vt:lpstr>Stream</vt:lpstr>
      <vt:lpstr>Equation</vt:lpstr>
      <vt:lpstr>第五章 危险化学品安全技术说明书及标签、标识</vt:lpstr>
      <vt:lpstr>第五章 化学品安全技术说明书及标签、标识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PowerPoint Presentation</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lpstr>第五章 化学危险品安全技术说明书及标签、标识</vt:lpstr>
    </vt:vector>
  </TitlesOfParts>
  <Company>BUCT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化学危险品</dc:title>
  <dc:creator>WANGJIDONG</dc:creator>
  <cp:lastModifiedBy>Jidong</cp:lastModifiedBy>
  <cp:revision>706</cp:revision>
  <dcterms:created xsi:type="dcterms:W3CDTF">2007-12-30T02:45:05Z</dcterms:created>
  <dcterms:modified xsi:type="dcterms:W3CDTF">2017-04-24T03:28:24Z</dcterms:modified>
</cp:coreProperties>
</file>